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3" r:id="rId12"/>
    <p:sldId id="274" r:id="rId13"/>
    <p:sldId id="275" r:id="rId14"/>
    <p:sldId id="279" r:id="rId15"/>
    <p:sldId id="280" r:id="rId16"/>
    <p:sldId id="281" r:id="rId17"/>
    <p:sldId id="285" r:id="rId18"/>
    <p:sldId id="282" r:id="rId19"/>
    <p:sldId id="283" r:id="rId20"/>
    <p:sldId id="284" r:id="rId2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5109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4</a:t>
            </a:r>
            <a:r>
              <a:t>.4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Other Common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97C513-C032-48A2-DDD0-EBF01F39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87"/>
            <a:ext cx="8077200" cy="914400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18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⁻</a:t>
            </a:r>
            <a:r>
              <a:rPr lang="en-US" sz="28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z="2800" spc="-1" baseline="-25000" dirty="0"/>
              <a:t>3</a:t>
            </a:r>
            <a:endParaRPr sz="2800" dirty="0"/>
          </a:p>
        </p:txBody>
      </p:sp>
      <p:pic>
        <p:nvPicPr>
          <p:cNvPr id="10" name="Content Placeholder 9" descr="Graph of the function f of x equals negative one divided by open parenthesis four times x close parenthesis in the Cartesian plane. The graph is compressed vertically compared to the graph of one divided by x and also reflected with respect to the x-axis. The first branch passes through the marked points &#10;open parenthesis negative four comma one divided by sixteen close parenthesis,&#10; open parenthesis negative one divided by four comma one close parenthesis, &#10;open parenthesis negative one divided by eight comma two close parenthesis, and &#10;open parenthesis negative one divided by twenty four comma six close parenthesis.&#10;The second branch passes through the marked points &#10;open parenthesis one divided by sixteen comma negative four close parenthesis, &#10;open parenthesis one comma negative one divided by four close parenthesis, &#10;open parenthesis two comma negative one divided by eight close parenthesis, and &#10;open parenthesis six comma negative one divided by twenty four close parenthesis.">
            <a:extLst>
              <a:ext uri="{FF2B5EF4-FFF2-40B4-BE49-F238E27FC236}">
                <a16:creationId xmlns:a16="http://schemas.microsoft.com/office/drawing/2014/main" id="{45EE035C-992B-4773-8C71-7CF25CF03F9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3937" y="1113600"/>
            <a:ext cx="4068000" cy="4068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2362200" y="5288884"/>
            <a:ext cx="3429000" cy="5048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7:</a:t>
            </a:r>
          </a:p>
        </p:txBody>
      </p:sp>
      <p:pic>
        <p:nvPicPr>
          <p:cNvPr id="5" name="Picture 4" descr="f of x equals negative one divided by open parenthesis four times x close parenthesis.">
            <a:extLst>
              <a:ext uri="{FF2B5EF4-FFF2-40B4-BE49-F238E27FC236}">
                <a16:creationId xmlns:a16="http://schemas.microsoft.com/office/drawing/2014/main" id="{280F40D0-882E-4D13-F9AB-89CF4A8B2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09" y="5181600"/>
            <a:ext cx="1542422" cy="719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The Absolute Value Function</a:t>
            </a:r>
            <a:r>
              <a:rPr lang="en-US" spc="-1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Sketch the graph of the function</a:t>
            </a:r>
            <a:endParaRPr sz="2800" dirty="0"/>
          </a:p>
        </p:txBody>
      </p:sp>
      <p:pic>
        <p:nvPicPr>
          <p:cNvPr id="4" name="Picture 3" descr="f of x equals negative two times the absolute value of x.">
            <a:extLst>
              <a:ext uri="{FF2B5EF4-FFF2-40B4-BE49-F238E27FC236}">
                <a16:creationId xmlns:a16="http://schemas.microsoft.com/office/drawing/2014/main" id="{55792BCB-3769-BC4C-5E8E-719B9352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066800"/>
            <a:ext cx="196215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The Absolute Value Function</a:t>
            </a:r>
            <a:r>
              <a:rPr lang="en-US" spc="-1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>
              <a:defRPr sz="2800"/>
            </a:pPr>
            <a:r>
              <a:rPr lang="en-US" sz="2800" dirty="0"/>
              <a:t>The graph of </a:t>
            </a:r>
            <a:r>
              <a:rPr lang="en-US" sz="2800" i="1" dirty="0"/>
              <a:t>f</a:t>
            </a:r>
            <a:r>
              <a:rPr lang="en-US" sz="2800" dirty="0"/>
              <a:t> will be a vertically stretched version of</a:t>
            </a:r>
            <a:endParaRPr sz="2800" dirty="0"/>
          </a:p>
        </p:txBody>
      </p:sp>
      <p:pic>
        <p:nvPicPr>
          <p:cNvPr id="8" name="Picture 7" descr="y equals the absolute value of x.">
            <a:extLst>
              <a:ext uri="{FF2B5EF4-FFF2-40B4-BE49-F238E27FC236}">
                <a16:creationId xmlns:a16="http://schemas.microsoft.com/office/drawing/2014/main" id="{6A5BBD43-83F2-DCDF-2B6C-5D9E6D04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5" y="1988966"/>
            <a:ext cx="863014" cy="5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2D67BF-D8AB-5FC6-4E78-DC0127E1E679}"/>
              </a:ext>
            </a:extLst>
          </p:cNvPr>
          <p:cNvSpPr txBox="1"/>
          <p:nvPr/>
        </p:nvSpPr>
        <p:spPr>
          <a:xfrm>
            <a:off x="1447051" y="194368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reflected over the </a:t>
            </a:r>
            <a:r>
              <a:rPr lang="en-US" sz="2800" i="1" dirty="0"/>
              <a:t>x</a:t>
            </a:r>
            <a:r>
              <a:rPr lang="en-US" sz="2800" dirty="0"/>
              <a:t>-axis. As always, we can plot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614ED-0912-62C9-8B07-486E10522E0E}"/>
              </a:ext>
            </a:extLst>
          </p:cNvPr>
          <p:cNvSpPr txBox="1"/>
          <p:nvPr/>
        </p:nvSpPr>
        <p:spPr>
          <a:xfrm>
            <a:off x="457200" y="2401203"/>
            <a:ext cx="841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few points to verify that our reasoning is correct. In</a:t>
            </a:r>
            <a:endParaRPr lang="en-IN" sz="2800" dirty="0"/>
          </a:p>
        </p:txBody>
      </p:sp>
      <p:pic>
        <p:nvPicPr>
          <p:cNvPr id="10" name="Picture 9" descr="Figure 11, we have plotted the values of f of negative four and f of two.">
            <a:extLst>
              <a:ext uri="{FF2B5EF4-FFF2-40B4-BE49-F238E27FC236}">
                <a16:creationId xmlns:a16="http://schemas.microsoft.com/office/drawing/2014/main" id="{1A5325EB-8760-A070-DA7F-839DEB22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6" y="2922586"/>
            <a:ext cx="8064000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The Absolute Value Function</a:t>
            </a:r>
            <a:r>
              <a:rPr lang="en-US" spc="-1" baseline="-25000" dirty="0"/>
              <a:t>3</a:t>
            </a:r>
            <a:endParaRPr dirty="0"/>
          </a:p>
        </p:txBody>
      </p:sp>
      <p:pic>
        <p:nvPicPr>
          <p:cNvPr id="5" name="Content Placeholder 4" descr="Graph of the function f of x equals negative two times the absolute value of x in the Cartesian plane. The graph is stretched vertically compared to the graph of the absolute value of x and also reflected with respect to the x-axis. It passes through the marked points open parenthesis negative four comma negative eight close parenthesis and open parenthesis two comma negative four close parenthesis.">
            <a:extLst>
              <a:ext uri="{FF2B5EF4-FFF2-40B4-BE49-F238E27FC236}">
                <a16:creationId xmlns:a16="http://schemas.microsoft.com/office/drawing/2014/main" id="{3885FE5F-DC7F-4B2B-8DC5-6D9D53B4FC1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676400" y="5523424"/>
            <a:ext cx="38100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800"/>
            </a:pPr>
            <a:r>
              <a:rPr lang="en-US" sz="2800" dirty="0"/>
              <a:t>Figure 11:</a:t>
            </a:r>
            <a:endParaRPr lang="ar-AE" sz="2800" dirty="0"/>
          </a:p>
        </p:txBody>
      </p:sp>
      <p:pic>
        <p:nvPicPr>
          <p:cNvPr id="3" name="Picture 2" descr="f of x equals negative two times the absolute value of x.">
            <a:extLst>
              <a:ext uri="{FF2B5EF4-FFF2-40B4-BE49-F238E27FC236}">
                <a16:creationId xmlns:a16="http://schemas.microsoft.com/office/drawing/2014/main" id="{42B3AAA4-E0AE-CE6F-D7BD-13421FD53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570190"/>
            <a:ext cx="1769754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Definition: </a:t>
            </a:r>
            <a:r>
              <a:rPr lang="en-IN" dirty="0"/>
              <a:t>The Greatest Integer Function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The greatest integer function,</a:t>
            </a:r>
            <a:r>
              <a:rPr lang="en-US" sz="2800" dirty="0"/>
              <a:t> </a:t>
            </a:r>
            <a:endParaRPr sz="2800" dirty="0"/>
          </a:p>
          <a:p>
            <a:endParaRPr sz="2800" dirty="0"/>
          </a:p>
        </p:txBody>
      </p:sp>
      <p:pic>
        <p:nvPicPr>
          <p:cNvPr id="12" name="Picture 11" descr="f of x equals the floor of x.">
            <a:extLst>
              <a:ext uri="{FF2B5EF4-FFF2-40B4-BE49-F238E27FC236}">
                <a16:creationId xmlns:a16="http://schemas.microsoft.com/office/drawing/2014/main" id="{C02CB458-6FC4-9A28-87DA-7A78B0DA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755" y="1141252"/>
            <a:ext cx="1476657" cy="46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FC774-067F-3077-B0E8-A0991460633B}"/>
              </a:ext>
            </a:extLst>
          </p:cNvPr>
          <p:cNvSpPr txBox="1"/>
          <p:nvPr/>
        </p:nvSpPr>
        <p:spPr>
          <a:xfrm flipH="1">
            <a:off x="6363412" y="1131642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is a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8CE1D-D30E-A4A8-ACE5-E02B6D85B483}"/>
              </a:ext>
            </a:extLst>
          </p:cNvPr>
          <p:cNvSpPr txBox="1"/>
          <p:nvPr/>
        </p:nvSpPr>
        <p:spPr>
          <a:xfrm>
            <a:off x="457200" y="151666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commonly encountered in computer science applications. It is defined as follows: the </a:t>
            </a:r>
            <a:r>
              <a:rPr lang="en-US" sz="2800" b="1" dirty="0">
                <a:solidFill>
                  <a:srgbClr val="000000"/>
                </a:solidFill>
              </a:rPr>
              <a:t>greatest integer of 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the largest integer less than or equal to </a:t>
            </a:r>
            <a:r>
              <a:rPr lang="en-IN" sz="2800" i="1" dirty="0">
                <a:solidFill>
                  <a:srgbClr val="000000"/>
                </a:solidFill>
              </a:rPr>
              <a:t>x</a:t>
            </a:r>
            <a:r>
              <a:rPr lang="en-IN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AF910-9F4A-1D65-F893-A844B553E216}"/>
              </a:ext>
            </a:extLst>
          </p:cNvPr>
          <p:cNvSpPr txBox="1"/>
          <p:nvPr/>
        </p:nvSpPr>
        <p:spPr>
          <a:xfrm>
            <a:off x="456414" y="2802025"/>
            <a:ext cx="259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For instance,</a:t>
            </a:r>
          </a:p>
        </p:txBody>
      </p:sp>
      <p:pic>
        <p:nvPicPr>
          <p:cNvPr id="14" name="Picture 13" descr="The greatest integer of 4.3 equals to 4.">
            <a:extLst>
              <a:ext uri="{FF2B5EF4-FFF2-40B4-BE49-F238E27FC236}">
                <a16:creationId xmlns:a16="http://schemas.microsoft.com/office/drawing/2014/main" id="{86C7CDCD-ED66-0C26-63CA-994C7A1C2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10875"/>
            <a:ext cx="1319177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C7F90-ED0B-C800-C2EA-35254A620112}"/>
              </a:ext>
            </a:extLst>
          </p:cNvPr>
          <p:cNvSpPr txBox="1"/>
          <p:nvPr/>
        </p:nvSpPr>
        <p:spPr>
          <a:xfrm>
            <a:off x="3720929" y="2802025"/>
            <a:ext cx="74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and</a:t>
            </a:r>
          </a:p>
        </p:txBody>
      </p:sp>
      <p:pic>
        <p:nvPicPr>
          <p:cNvPr id="15" name="Picture 14" descr="The greatest integer of negative 2.9 equals to negative 3.">
            <a:extLst>
              <a:ext uri="{FF2B5EF4-FFF2-40B4-BE49-F238E27FC236}">
                <a16:creationId xmlns:a16="http://schemas.microsoft.com/office/drawing/2014/main" id="{02B69ECA-10EE-2E61-7884-A51546245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294" y="2825784"/>
            <a:ext cx="1615561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785F4-A73D-7C9A-AA44-B7DAD76DAF02}"/>
              </a:ext>
            </a:extLst>
          </p:cNvPr>
          <p:cNvSpPr txBox="1"/>
          <p:nvPr/>
        </p:nvSpPr>
        <p:spPr>
          <a:xfrm>
            <a:off x="457200" y="3276600"/>
            <a:ext cx="81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(note that </a:t>
            </a:r>
            <a:r>
              <a:rPr lang="en-I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>
                <a:solidFill>
                  <a:srgbClr val="000000"/>
                </a:solidFill>
              </a:rPr>
              <a:t>3</a:t>
            </a:r>
            <a:r>
              <a:rPr lang="en-IN" sz="28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the largest integer to the left of </a:t>
            </a:r>
            <a:r>
              <a:rPr lang="en-I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−2.9</a:t>
            </a:r>
            <a:r>
              <a:rPr lang="en-I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on the real number line).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Definition: </a:t>
            </a:r>
            <a:r>
              <a:rPr lang="en-IN" dirty="0"/>
              <a:t>Piecewise-Defined Function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</a:t>
            </a:r>
            <a:r>
              <a:rPr sz="2800" b="1" dirty="0"/>
              <a:t>piecewise-defined function</a:t>
            </a:r>
            <a:r>
              <a:rPr sz="2800" dirty="0"/>
              <a:t> is a function defined in terms of two or more formulas, each valid for its own unique portion of the real number line. In evaluating a piecewise-defined function </a:t>
            </a:r>
            <a:r>
              <a:rPr lang="en-US" sz="2800" i="1" dirty="0"/>
              <a:t>f </a:t>
            </a:r>
            <a:r>
              <a:rPr sz="2800" dirty="0"/>
              <a:t>at a certain value for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sz="2800" dirty="0"/>
              <a:t>, it is important to correctly identify which formula is valid for that particular value.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Piecewise-Defined Function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Sketch the graph of the function</a:t>
            </a:r>
            <a:endParaRPr sz="2800" dirty="0"/>
          </a:p>
        </p:txBody>
      </p:sp>
      <p:pic>
        <p:nvPicPr>
          <p:cNvPr id="7" name="Picture 6" descr="f of x equals open curly brace negative two x minus two if x is less than or equal to negative one. x squared if x is greater than negative one. ">
            <a:extLst>
              <a:ext uri="{FF2B5EF4-FFF2-40B4-BE49-F238E27FC236}">
                <a16:creationId xmlns:a16="http://schemas.microsoft.com/office/drawing/2014/main" id="{4A597C4D-259A-0F1B-CCAC-26AAAEDD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3528000" cy="10513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Always pay close attention to the boundary points of each interval. Remember that only one rule applies at each point.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</a:t>
            </a:r>
            <a:r>
              <a:rPr lang="en-US" dirty="0"/>
              <a:t>n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600" dirty="0"/>
              <a:t>The function </a:t>
            </a:r>
            <a:r>
              <a:rPr lang="en-US" sz="2600" i="1" dirty="0"/>
              <a:t>f </a:t>
            </a:r>
            <a:r>
              <a:rPr sz="2600" dirty="0"/>
              <a:t>is a piecewise-defined function with different formula</a:t>
            </a:r>
            <a:r>
              <a:rPr lang="en-US" sz="2600" dirty="0"/>
              <a:t>s</a:t>
            </a:r>
            <a:r>
              <a:rPr sz="2600" dirty="0"/>
              <a:t> for two </a:t>
            </a:r>
            <a:r>
              <a:rPr lang="en-US" sz="2600" dirty="0"/>
              <a:t>separate </a:t>
            </a:r>
            <a:r>
              <a:rPr sz="2600" dirty="0"/>
              <a:t>intervals. To graph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sz="2600" dirty="0"/>
              <a:t>, graph each portion separately, making sure that each formula is applied only on the appropriate interval.</a:t>
            </a:r>
          </a:p>
          <a:p>
            <a:pPr>
              <a:defRPr sz="2800"/>
            </a:pPr>
            <a:r>
              <a:rPr sz="2600" dirty="0"/>
              <a:t>The function </a:t>
            </a:r>
            <a:r>
              <a:rPr lang="en-US" sz="2600" i="1" dirty="0"/>
              <a:t>f </a:t>
            </a:r>
            <a:r>
              <a:rPr sz="2600" dirty="0"/>
              <a:t>is a linear function on the interval</a:t>
            </a:r>
            <a:endParaRPr lang="en-US" sz="2600" dirty="0"/>
          </a:p>
        </p:txBody>
      </p:sp>
      <p:pic>
        <p:nvPicPr>
          <p:cNvPr id="9" name="Picture 8" descr="Open parenthesis negative infinity comma negative one closed bracket">
            <a:extLst>
              <a:ext uri="{FF2B5EF4-FFF2-40B4-BE49-F238E27FC236}">
                <a16:creationId xmlns:a16="http://schemas.microsoft.com/office/drawing/2014/main" id="{B6CEAAAF-8540-B76D-7467-69E82A0B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3236481"/>
            <a:ext cx="1133475" cy="466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99089A-7D9F-D5F0-CF2E-995C9546BE37}"/>
              </a:ext>
            </a:extLst>
          </p:cNvPr>
          <p:cNvSpPr txBox="1"/>
          <p:nvPr/>
        </p:nvSpPr>
        <p:spPr>
          <a:xfrm>
            <a:off x="457200" y="3657600"/>
            <a:ext cx="56283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and a quadratic function on the interval</a:t>
            </a:r>
            <a:endParaRPr lang="en-IN" sz="2600" dirty="0"/>
          </a:p>
        </p:txBody>
      </p:sp>
      <p:pic>
        <p:nvPicPr>
          <p:cNvPr id="14" name="Picture 13" descr="open parenthesis negative one comma infinity close parenthesis.">
            <a:extLst>
              <a:ext uri="{FF2B5EF4-FFF2-40B4-BE49-F238E27FC236}">
                <a16:creationId xmlns:a16="http://schemas.microsoft.com/office/drawing/2014/main" id="{C28D6F92-E613-34F6-5845-53D5B35BB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706558"/>
            <a:ext cx="1057275" cy="466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D2B8B-3BAB-42DE-8783-52613FEA0272}"/>
              </a:ext>
            </a:extLst>
          </p:cNvPr>
          <p:cNvSpPr txBox="1"/>
          <p:nvPr/>
        </p:nvSpPr>
        <p:spPr>
          <a:xfrm>
            <a:off x="466164" y="4155757"/>
            <a:ext cx="79158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The complete graph appears in Figure 13, with the points </a:t>
            </a:r>
            <a:endParaRPr lang="en-IN" sz="2600" dirty="0"/>
          </a:p>
        </p:txBody>
      </p:sp>
      <p:pic>
        <p:nvPicPr>
          <p:cNvPr id="17" name="Picture 16" descr="f of negative four equals six, and f of two equals four, noted in particular.">
            <a:extLst>
              <a:ext uri="{FF2B5EF4-FFF2-40B4-BE49-F238E27FC236}">
                <a16:creationId xmlns:a16="http://schemas.microsoft.com/office/drawing/2014/main" id="{880FD862-1DB2-947A-A396-2D118D473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33" y="4679632"/>
            <a:ext cx="5581650" cy="4667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Function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3</a:t>
            </a:r>
            <a:endParaRPr dirty="0"/>
          </a:p>
        </p:txBody>
      </p:sp>
      <p:pic>
        <p:nvPicPr>
          <p:cNvPr id="5" name="Content Placeholder 4" descr="Graph of the function f of x in Example four. The graph consists of a linear portion that passes through the marked points open parenthesis negative four comma six close parenthesis and open parenthesis negative one comma zero close parenthesis, with a closed circle at open parenthesis negative one comma zero close parenthesis, followed by a parabolic portion that begins with an open circle at open parenthesis negative one comma one close parenthesis and passes through the marked point open parenthesis two comma four close parenthesis.">
            <a:extLst>
              <a:ext uri="{FF2B5EF4-FFF2-40B4-BE49-F238E27FC236}">
                <a16:creationId xmlns:a16="http://schemas.microsoft.com/office/drawing/2014/main" id="{F9A7B890-767E-464F-9F58-3D60E362FD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009900" y="5536734"/>
            <a:ext cx="31242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2800"/>
            </a:pPr>
            <a:r>
              <a:rPr lang="en-US" sz="2800" dirty="0"/>
              <a:t>Figure 13: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f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endParaRPr lang="ar-AE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kumimoji="0" lang="en-US" sz="3200" b="0" i="0" u="none" strike="noStrike" kern="1200" cap="none" spc="-1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Definition: </a:t>
            </a:r>
            <a:r>
              <a:rPr lang="en-IN" dirty="0"/>
              <a:t>Power Functions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</a:t>
            </a:r>
            <a:r>
              <a:rPr sz="2800" b="1" dirty="0"/>
              <a:t>power function</a:t>
            </a:r>
            <a:r>
              <a:rPr sz="2800" dirty="0"/>
              <a:t> is a function of the form</a:t>
            </a:r>
            <a:r>
              <a:rPr lang="en-US" sz="2800" dirty="0"/>
              <a:t> </a:t>
            </a:r>
            <a:r>
              <a:rPr sz="2800" dirty="0"/>
              <a:t> </a:t>
            </a:r>
          </a:p>
        </p:txBody>
      </p:sp>
      <p:pic>
        <p:nvPicPr>
          <p:cNvPr id="7" name="Picture 6" descr="f of x equals a times x to the power of r,">
            <a:extLst>
              <a:ext uri="{FF2B5EF4-FFF2-40B4-BE49-F238E27FC236}">
                <a16:creationId xmlns:a16="http://schemas.microsoft.com/office/drawing/2014/main" id="{7E83F89A-009D-36E7-2451-35D5A89F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082078"/>
            <a:ext cx="1434396" cy="509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51F611-B9E9-B10F-1E67-EE7A78C58C1B}"/>
              </a:ext>
            </a:extLst>
          </p:cNvPr>
          <p:cNvSpPr txBox="1"/>
          <p:nvPr/>
        </p:nvSpPr>
        <p:spPr>
          <a:xfrm>
            <a:off x="485775" y="152400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real numbers. 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Piecewise-Defined Function</a:t>
            </a:r>
            <a:r>
              <a:rPr lang="en-US" spc="-1" baseline="-25000" dirty="0">
                <a:latin typeface="Calibri"/>
                <a:ea typeface="+mn-ea"/>
                <a:cs typeface="+mn-cs"/>
              </a:rPr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Note the use of a closed circle at</a:t>
            </a:r>
          </a:p>
        </p:txBody>
      </p:sp>
      <p:pic>
        <p:nvPicPr>
          <p:cNvPr id="6" name="Picture 5" descr="Open parenthesis negative one comma zero close parenthesis.">
            <a:extLst>
              <a:ext uri="{FF2B5EF4-FFF2-40B4-BE49-F238E27FC236}">
                <a16:creationId xmlns:a16="http://schemas.microsoft.com/office/drawing/2014/main" id="{1BBF0335-6774-0632-911A-BA335C29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1083292"/>
            <a:ext cx="904875" cy="466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69329-E751-69B0-92CA-3EC91BF205B3}"/>
              </a:ext>
            </a:extLst>
          </p:cNvPr>
          <p:cNvSpPr txBox="1"/>
          <p:nvPr/>
        </p:nvSpPr>
        <p:spPr>
          <a:xfrm>
            <a:off x="6248400" y="101680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to emphasize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99BE06-5CBD-033D-A585-155057F67BAA}"/>
              </a:ext>
            </a:extLst>
          </p:cNvPr>
          <p:cNvSpPr txBox="1"/>
          <p:nvPr/>
        </p:nvSpPr>
        <p:spPr>
          <a:xfrm>
            <a:off x="457200" y="1524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that this point is part of the graph and the use of an open circle at</a:t>
            </a:r>
            <a:endParaRPr lang="en-IN" sz="2800" dirty="0"/>
          </a:p>
        </p:txBody>
      </p:sp>
      <p:pic>
        <p:nvPicPr>
          <p:cNvPr id="8" name="Picture 7" descr="open parenthesis negative one comma one close parenthesis">
            <a:extLst>
              <a:ext uri="{FF2B5EF4-FFF2-40B4-BE49-F238E27FC236}">
                <a16:creationId xmlns:a16="http://schemas.microsoft.com/office/drawing/2014/main" id="{F993FFDE-5945-FE68-9012-5AD489265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0" y="2018306"/>
            <a:ext cx="876300" cy="466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3DEBA-5E33-DF28-6CAD-9915BAE50DBC}"/>
              </a:ext>
            </a:extLst>
          </p:cNvPr>
          <p:cNvSpPr txBox="1"/>
          <p:nvPr/>
        </p:nvSpPr>
        <p:spPr>
          <a:xfrm>
            <a:off x="3397372" y="1943687"/>
            <a:ext cx="559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indicate that this point is not part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1386E-E4A8-B5AE-421D-C5891D507CD3}"/>
              </a:ext>
            </a:extLst>
          </p:cNvPr>
          <p:cNvSpPr txBox="1"/>
          <p:nvPr/>
        </p:nvSpPr>
        <p:spPr>
          <a:xfrm>
            <a:off x="476250" y="2426075"/>
            <a:ext cx="493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 the graph. That is the value of  </a:t>
            </a:r>
            <a:endParaRPr lang="en-IN" sz="2800" dirty="0"/>
          </a:p>
        </p:txBody>
      </p:sp>
      <p:pic>
        <p:nvPicPr>
          <p:cNvPr id="13" name="Picture 12" descr="f of negative one is zero, not one.">
            <a:extLst>
              <a:ext uri="{FF2B5EF4-FFF2-40B4-BE49-F238E27FC236}">
                <a16:creationId xmlns:a16="http://schemas.microsoft.com/office/drawing/2014/main" id="{67C9A639-BE4F-0AFF-E389-F98A5902E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25" y="2460695"/>
            <a:ext cx="2448000" cy="49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Power Functions of the Form</a:t>
            </a:r>
            <a:r>
              <a:rPr lang="en-US" sz="2800" dirty="0"/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20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functions.</a:t>
            </a:r>
            <a:endParaRPr dirty="0"/>
          </a:p>
        </p:txBody>
      </p:sp>
      <p:pic>
        <p:nvPicPr>
          <p:cNvPr id="7" name="Picture 6" descr="Example a.  f of x equals x to the power of four divided by five.&#10;&#10;Example b.  g of x equals negative x cubed.">
            <a:extLst>
              <a:ext uri="{FF2B5EF4-FFF2-40B4-BE49-F238E27FC236}">
                <a16:creationId xmlns:a16="http://schemas.microsoft.com/office/drawing/2014/main" id="{A7A5ECE8-79F8-7D07-B821-94ECECAA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06195"/>
            <a:ext cx="1908000" cy="1396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sz="2800" dirty="0"/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20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The graph of the function </a:t>
            </a:r>
            <a:r>
              <a:rPr lang="en-US" sz="2800" i="1" dirty="0"/>
              <a:t>f</a:t>
            </a:r>
            <a:r>
              <a:rPr sz="2800" dirty="0"/>
              <a:t> will have the same basic shape as the function</a:t>
            </a:r>
          </a:p>
          <a:p>
            <a:r>
              <a:rPr dirty="0"/>
              <a:t>​</a:t>
            </a:r>
          </a:p>
        </p:txBody>
      </p:sp>
      <p:pic>
        <p:nvPicPr>
          <p:cNvPr id="17" name="Picture 16" descr="x to the power four">
            <a:extLst>
              <a:ext uri="{FF2B5EF4-FFF2-40B4-BE49-F238E27FC236}">
                <a16:creationId xmlns:a16="http://schemas.microsoft.com/office/drawing/2014/main" id="{0C0EC6BB-9F30-8218-27E0-9DB085EE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140" y="2047218"/>
            <a:ext cx="400050" cy="371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BA347D-6571-3D3C-8EF1-C0F5CEC9ACF5}"/>
              </a:ext>
            </a:extLst>
          </p:cNvPr>
          <p:cNvSpPr txBox="1"/>
          <p:nvPr/>
        </p:nvSpPr>
        <p:spPr>
          <a:xfrm>
            <a:off x="4567517" y="1962837"/>
            <a:ext cx="449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but compressed vertically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8EB70-F01B-3A7D-7B76-81B4802E6EF0}"/>
              </a:ext>
            </a:extLst>
          </p:cNvPr>
          <p:cNvSpPr txBox="1"/>
          <p:nvPr/>
        </p:nvSpPr>
        <p:spPr>
          <a:xfrm>
            <a:off x="971719" y="2489580"/>
            <a:ext cx="3636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because of the factor of</a:t>
            </a:r>
          </a:p>
          <a:p>
            <a:endParaRPr lang="en-IN" sz="2800" dirty="0"/>
          </a:p>
        </p:txBody>
      </p:sp>
      <p:pic>
        <p:nvPicPr>
          <p:cNvPr id="11" name="Picture 10" descr="one divided by five.">
            <a:extLst>
              <a:ext uri="{FF2B5EF4-FFF2-40B4-BE49-F238E27FC236}">
                <a16:creationId xmlns:a16="http://schemas.microsoft.com/office/drawing/2014/main" id="{E932D307-6421-630A-CCDC-43CB2ACAA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12" y="2445250"/>
            <a:ext cx="251460" cy="608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6F300-4E9E-F2D6-CB34-95BC62D3E134}"/>
              </a:ext>
            </a:extLst>
          </p:cNvPr>
          <p:cNvSpPr txBox="1"/>
          <p:nvPr/>
        </p:nvSpPr>
        <p:spPr>
          <a:xfrm>
            <a:off x="4802956" y="248921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make the sketch more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4F0AE-1CB4-26DB-2F21-0FF98B7C95C9}"/>
              </a:ext>
            </a:extLst>
          </p:cNvPr>
          <p:cNvSpPr txBox="1"/>
          <p:nvPr/>
        </p:nvSpPr>
        <p:spPr>
          <a:xfrm>
            <a:off x="972530" y="2997276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accurate, calculate the coordinates of a few points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625AB-10CE-9F3A-AFE1-8CB4E6BC62C4}"/>
              </a:ext>
            </a:extLst>
          </p:cNvPr>
          <p:cNvSpPr txBox="1"/>
          <p:nvPr/>
        </p:nvSpPr>
        <p:spPr>
          <a:xfrm>
            <a:off x="971746" y="3510526"/>
            <a:ext cx="56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the graph. Figure 3 illustrates that</a:t>
            </a:r>
            <a:endParaRPr lang="en-IN" sz="2800" dirty="0"/>
          </a:p>
        </p:txBody>
      </p:sp>
      <p:pic>
        <p:nvPicPr>
          <p:cNvPr id="9" name="Picture 8" descr="f of negative one equals one divided by five and that f of two equals sixteen divided by five.&#10;">
            <a:extLst>
              <a:ext uri="{FF2B5EF4-FFF2-40B4-BE49-F238E27FC236}">
                <a16:creationId xmlns:a16="http://schemas.microsoft.com/office/drawing/2014/main" id="{82C168F9-674A-2AF5-BE30-83CE919B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45" y="4001442"/>
            <a:ext cx="4106880" cy="82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sz="2800" dirty="0"/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20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3</a:t>
            </a:r>
            <a:endParaRPr dirty="0"/>
          </a:p>
        </p:txBody>
      </p:sp>
      <p:pic>
        <p:nvPicPr>
          <p:cNvPr id="5" name="Content Placeholder 4" descr="Graph of the function f of x equals x to the power of four divided by five in the Cartesian plane. The graph is compressed vertically compared to the graph of x to the power of four and passes through the points open parenthesis negative one, zero point two close parenthesis and open parenthesis two, three point two close parenthesis.">
            <a:extLst>
              <a:ext uri="{FF2B5EF4-FFF2-40B4-BE49-F238E27FC236}">
                <a16:creationId xmlns:a16="http://schemas.microsoft.com/office/drawing/2014/main" id="{A493006D-0B7B-4F1C-A25C-541AB74BBE3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300" y="1049119"/>
            <a:ext cx="4343400" cy="43434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086100" y="5392519"/>
            <a:ext cx="1963937" cy="4748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3:</a:t>
            </a:r>
          </a:p>
        </p:txBody>
      </p:sp>
      <p:pic>
        <p:nvPicPr>
          <p:cNvPr id="6" name="Picture 5" descr="f of x equals x to the power of four divided by five.">
            <a:extLst>
              <a:ext uri="{FF2B5EF4-FFF2-40B4-BE49-F238E27FC236}">
                <a16:creationId xmlns:a16="http://schemas.microsoft.com/office/drawing/2014/main" id="{B27E77FC-253E-8BA6-7D84-C17E5F9EE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181600"/>
            <a:ext cx="1278137" cy="79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lang="en-US" sz="2800" dirty="0"/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20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2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We know that the function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sz="2800" dirty="0"/>
              <a:t> will have the same shape as the function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1050" i="1" dirty="0"/>
              <a:t> </a:t>
            </a:r>
            <a:r>
              <a:rPr lang="en-US" sz="2800" dirty="0"/>
              <a:t>³</a:t>
            </a:r>
            <a:r>
              <a:rPr sz="2800" dirty="0"/>
              <a:t>, but reflected over the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sz="2800" dirty="0"/>
              <a:t>-axis because of the factor of</a:t>
            </a:r>
            <a:r>
              <a:rPr lang="en-US" sz="2800" dirty="0"/>
              <a:t> </a:t>
            </a: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−</a:t>
            </a:r>
            <a:r>
              <a:rPr lang="en-US" sz="2800" dirty="0"/>
              <a:t>1</a:t>
            </a:r>
            <a:r>
              <a:rPr sz="2800" dirty="0"/>
              <a:t>. The graph </a:t>
            </a:r>
            <a:r>
              <a:rPr lang="en-US" sz="2800" dirty="0"/>
              <a:t>in Figure 4</a:t>
            </a:r>
            <a:r>
              <a:rPr sz="2800" dirty="0"/>
              <a:t> illustrates this.</a:t>
            </a:r>
          </a:p>
          <a:p>
            <a:pPr marL="512064">
              <a:defRPr sz="2800"/>
            </a:pPr>
            <a:r>
              <a:rPr dirty="0"/>
              <a:t>​</a:t>
            </a:r>
            <a:r>
              <a:rPr sz="2800" dirty="0"/>
              <a:t>We also plot a few points on the graph of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sz="2800" dirty="0"/>
              <a:t>, namely</a:t>
            </a:r>
          </a:p>
          <a:p>
            <a:r>
              <a:rPr dirty="0"/>
              <a:t>​</a:t>
            </a:r>
          </a:p>
        </p:txBody>
      </p:sp>
      <p:pic>
        <p:nvPicPr>
          <p:cNvPr id="5" name="Picture 4" descr="Open parenthesis negative one comma one close parenthesis and open parenthesis one comma negative one close parenthesis, as a check.">
            <a:extLst>
              <a:ext uri="{FF2B5EF4-FFF2-40B4-BE49-F238E27FC236}">
                <a16:creationId xmlns:a16="http://schemas.microsoft.com/office/drawing/2014/main" id="{DFBFA71F-59E4-4F8A-D365-086E3A16C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29000"/>
            <a:ext cx="4329819" cy="50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Power Functions of the Form</a:t>
            </a:r>
            <a:r>
              <a:rPr lang="en-US" dirty="0"/>
              <a:t> </a:t>
            </a:r>
            <a:r>
              <a:rPr lang="en-US" sz="2800" i="1" dirty="0">
                <a:ea typeface="Cambria Math" panose="02040503050406030204" pitchFamily="18" charset="0"/>
              </a:rPr>
              <a:t>a</a:t>
            </a:r>
            <a:r>
              <a:rPr lang="en-US" sz="100" i="1" dirty="0">
                <a:ea typeface="Cambria Math" panose="02040503050406030204" pitchFamily="18" charset="0"/>
              </a:rPr>
              <a:t> </a:t>
            </a:r>
            <a:r>
              <a:rPr lang="en-US" sz="2800" i="1" dirty="0">
                <a:ea typeface="Cambria Math" panose="02040503050406030204" pitchFamily="18" charset="0"/>
              </a:rPr>
              <a:t>x</a:t>
            </a:r>
            <a:r>
              <a:rPr lang="en-US" sz="1800" i="1" dirty="0">
                <a:ea typeface="Cambria Math" panose="02040503050406030204" pitchFamily="18" charset="0"/>
              </a:rPr>
              <a:t> </a:t>
            </a:r>
            <a:r>
              <a:rPr lang="en-US" sz="2800" dirty="0">
                <a:ea typeface="Cambria Math" panose="02040503050406030204" pitchFamily="18" charset="0"/>
              </a:rPr>
              <a:t>ⁿ</a:t>
            </a:r>
            <a:r>
              <a:rPr lang="en-US" spc="-1" baseline="-25000" dirty="0"/>
              <a:t>5</a:t>
            </a:r>
            <a:endParaRPr dirty="0"/>
          </a:p>
        </p:txBody>
      </p:sp>
      <p:pic>
        <p:nvPicPr>
          <p:cNvPr id="5" name="Content Placeholder 4" descr="Graph of the function g of x equals negative x cubed in the Cartesian plane. The graph is the graph of x cubed reflected with respect to the x-axis. It passes through the marked points open parenthesis negative one comma one close parenthesis and open parenthesis one comma negative one close parenthesis.">
            <a:extLst>
              <a:ext uri="{FF2B5EF4-FFF2-40B4-BE49-F238E27FC236}">
                <a16:creationId xmlns:a16="http://schemas.microsoft.com/office/drawing/2014/main" id="{D5CDDD2C-22F2-4326-B8A9-C304C321E8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9119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162300" y="5640951"/>
            <a:ext cx="2819400" cy="39653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00" dirty="0"/>
              <a:t>Figure 4: </a:t>
            </a:r>
            <a:r>
              <a:rPr lang="en-US" sz="5100" i="1" dirty="0"/>
              <a:t>g</a:t>
            </a:r>
            <a:r>
              <a:rPr lang="en-US" sz="5100" dirty="0"/>
              <a:t> (</a:t>
            </a:r>
            <a:r>
              <a:rPr lang="en-US" sz="5100" i="1" dirty="0"/>
              <a:t>x</a:t>
            </a:r>
            <a:r>
              <a:rPr lang="en-US" sz="5100" dirty="0"/>
              <a:t>) = − </a:t>
            </a:r>
            <a:r>
              <a:rPr lang="en-US" sz="5100" i="1" dirty="0"/>
              <a:t>x</a:t>
            </a:r>
            <a:r>
              <a:rPr lang="en-US" sz="2600" i="1" dirty="0"/>
              <a:t> </a:t>
            </a:r>
            <a:r>
              <a:rPr lang="en-US" sz="5100" dirty="0"/>
              <a:t>³</a:t>
            </a:r>
            <a:endParaRPr lang="ar-AE" sz="5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077200" cy="914400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18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⁻</a:t>
            </a:r>
            <a:r>
              <a:rPr lang="en-US" sz="28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z="2800" spc="-1" baseline="-25000" dirty="0"/>
              <a:t>1</a:t>
            </a:r>
            <a:endParaRPr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1333"/>
            <a:ext cx="8229600" cy="4586067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Sketch the graph of the function</a:t>
            </a:r>
          </a:p>
        </p:txBody>
      </p:sp>
      <p:pic>
        <p:nvPicPr>
          <p:cNvPr id="5" name="Picture 4" descr="f of x equals negative one divided by open parenthesis four times x close parenthesis">
            <a:extLst>
              <a:ext uri="{FF2B5EF4-FFF2-40B4-BE49-F238E27FC236}">
                <a16:creationId xmlns:a16="http://schemas.microsoft.com/office/drawing/2014/main" id="{4114EF50-F751-28E9-2351-E5324E67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84999"/>
            <a:ext cx="1620000" cy="754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1216EC2-0E76-187C-4A3E-8827D838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87"/>
            <a:ext cx="8077200" cy="914400"/>
          </a:xfrm>
        </p:spPr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Power Functions of the Form</a:t>
            </a:r>
            <a:r>
              <a:rPr sz="2800" dirty="0"/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a</a:t>
            </a:r>
            <a:r>
              <a:rPr lang="en-US" sz="1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i="1" dirty="0">
                <a:latin typeface="+mn-lt"/>
                <a:ea typeface="Cambria Math" panose="02040503050406030204" pitchFamily="18" charset="0"/>
              </a:rPr>
              <a:t>x</a:t>
            </a:r>
            <a:r>
              <a:rPr lang="en-US" sz="1800" i="1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⁻</a:t>
            </a:r>
            <a:r>
              <a:rPr lang="en-US" sz="2800" dirty="0">
                <a:latin typeface="+mn-lt"/>
                <a:ea typeface="Cambria Math" panose="02040503050406030204" pitchFamily="18" charset="0"/>
              </a:rPr>
              <a:t>ⁿ</a:t>
            </a:r>
            <a:r>
              <a:rPr lang="en-US" sz="2800" spc="-1" baseline="-25000" dirty="0"/>
              <a:t>2</a:t>
            </a:r>
            <a:endParaRPr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600" dirty="0"/>
              <a:t>The graph of the function </a:t>
            </a:r>
            <a:r>
              <a:rPr lang="en-US" sz="2600" i="1" dirty="0"/>
              <a:t>f</a:t>
            </a:r>
            <a:r>
              <a:rPr lang="en-US" sz="2600" dirty="0"/>
              <a:t> </a:t>
            </a:r>
            <a:r>
              <a:rPr sz="2600" dirty="0"/>
              <a:t>is similar to that of the</a:t>
            </a:r>
            <a:r>
              <a:rPr sz="2800" dirty="0"/>
              <a:t> function</a:t>
            </a:r>
          </a:p>
        </p:txBody>
      </p:sp>
      <p:pic>
        <p:nvPicPr>
          <p:cNvPr id="5" name="Picture 4" descr="x to the power of negative one equals one divided by x.">
            <a:extLst>
              <a:ext uri="{FF2B5EF4-FFF2-40B4-BE49-F238E27FC236}">
                <a16:creationId xmlns:a16="http://schemas.microsoft.com/office/drawing/2014/main" id="{408B151B-7E7F-67BD-DA99-EC13F1B4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0" y="1901815"/>
            <a:ext cx="947754" cy="6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E08BF-93CF-3AFA-0612-6A12AB258B95}"/>
              </a:ext>
            </a:extLst>
          </p:cNvPr>
          <p:cNvSpPr txBox="1"/>
          <p:nvPr/>
        </p:nvSpPr>
        <p:spPr>
          <a:xfrm>
            <a:off x="1568153" y="1987121"/>
            <a:ext cx="64007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with two differences. We obtain the formula</a:t>
            </a:r>
            <a:endParaRPr lang="en-IN" sz="2600" dirty="0"/>
          </a:p>
        </p:txBody>
      </p:sp>
      <p:pic>
        <p:nvPicPr>
          <p:cNvPr id="8" name="Picture 7" descr="Negative one divided by open parenthesis four times x close parenthesis">
            <a:extLst>
              <a:ext uri="{FF2B5EF4-FFF2-40B4-BE49-F238E27FC236}">
                <a16:creationId xmlns:a16="http://schemas.microsoft.com/office/drawing/2014/main" id="{9F8E5839-5EE1-ED49-D4DA-346CB7A1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288" y="1950171"/>
            <a:ext cx="533059" cy="64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B30CBD-45CC-5FAB-63FD-35DD5CBF3FD6}"/>
              </a:ext>
            </a:extLst>
          </p:cNvPr>
          <p:cNvSpPr txBox="1"/>
          <p:nvPr/>
        </p:nvSpPr>
        <p:spPr>
          <a:xfrm>
            <a:off x="458322" y="2531726"/>
            <a:ext cx="2088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by multiplying</a:t>
            </a:r>
          </a:p>
        </p:txBody>
      </p:sp>
      <p:pic>
        <p:nvPicPr>
          <p:cNvPr id="9" name="Picture 8" descr="one divided by x">
            <a:extLst>
              <a:ext uri="{FF2B5EF4-FFF2-40B4-BE49-F238E27FC236}">
                <a16:creationId xmlns:a16="http://schemas.microsoft.com/office/drawing/2014/main" id="{72B95A55-277F-ECBB-6F9C-4C62D9630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83" y="2553698"/>
            <a:ext cx="212073" cy="6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311F99-632F-644A-48C5-170CDCECE51C}"/>
              </a:ext>
            </a:extLst>
          </p:cNvPr>
          <p:cNvSpPr txBox="1"/>
          <p:nvPr/>
        </p:nvSpPr>
        <p:spPr>
          <a:xfrm>
            <a:off x="2676955" y="2545277"/>
            <a:ext cx="627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by</a:t>
            </a:r>
          </a:p>
        </p:txBody>
      </p:sp>
      <p:pic>
        <p:nvPicPr>
          <p:cNvPr id="11" name="Picture 10" descr="Negative one divided by four">
            <a:extLst>
              <a:ext uri="{FF2B5EF4-FFF2-40B4-BE49-F238E27FC236}">
                <a16:creationId xmlns:a16="http://schemas.microsoft.com/office/drawing/2014/main" id="{1F83DB60-681B-D654-9D01-0DEDDD8BC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252" y="2513135"/>
            <a:ext cx="366544" cy="7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0D706F-3EE0-1BAA-72B2-E1618C626A9E}"/>
              </a:ext>
            </a:extLst>
          </p:cNvPr>
          <p:cNvSpPr txBox="1"/>
          <p:nvPr/>
        </p:nvSpPr>
        <p:spPr>
          <a:xfrm>
            <a:off x="3509751" y="2541633"/>
            <a:ext cx="4565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 negative number between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−1</a:t>
            </a:r>
            <a:endParaRPr lang="en-I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1DC2D-09A3-49C2-64BF-60FEE08EF736}"/>
              </a:ext>
            </a:extLst>
          </p:cNvPr>
          <p:cNvSpPr txBox="1"/>
          <p:nvPr/>
        </p:nvSpPr>
        <p:spPr>
          <a:xfrm>
            <a:off x="457200" y="3019201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and </a:t>
            </a:r>
            <a:r>
              <a:rPr lang="en-US" sz="2400" dirty="0">
                <a:latin typeface="Cambria Math"/>
              </a:rPr>
              <a:t>1</a:t>
            </a:r>
            <a:r>
              <a:rPr lang="en-US" sz="2600" dirty="0"/>
              <a:t>. So one difference is that the graph of </a:t>
            </a:r>
            <a:r>
              <a:rPr lang="en-US" sz="2600" i="1" dirty="0"/>
              <a:t>f </a:t>
            </a:r>
            <a:r>
              <a:rPr lang="en-US" sz="2600" dirty="0"/>
              <a:t>is the</a:t>
            </a:r>
            <a:endParaRPr lang="en-IN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01813-2BB3-9650-B030-05607CB326B7}"/>
              </a:ext>
            </a:extLst>
          </p:cNvPr>
          <p:cNvSpPr txBox="1"/>
          <p:nvPr/>
        </p:nvSpPr>
        <p:spPr>
          <a:xfrm>
            <a:off x="492531" y="3484389"/>
            <a:ext cx="1836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reflection of</a:t>
            </a:r>
          </a:p>
        </p:txBody>
      </p:sp>
      <p:pic>
        <p:nvPicPr>
          <p:cNvPr id="30" name="Picture 29" descr="one divided by x">
            <a:extLst>
              <a:ext uri="{FF2B5EF4-FFF2-40B4-BE49-F238E27FC236}">
                <a16:creationId xmlns:a16="http://schemas.microsoft.com/office/drawing/2014/main" id="{231945F8-1154-9E9F-0BA2-ACA89EC4B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351" y="3481984"/>
            <a:ext cx="212073" cy="64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75D059-53FF-628B-057A-491D01F049DA}"/>
              </a:ext>
            </a:extLst>
          </p:cNvPr>
          <p:cNvSpPr txBox="1"/>
          <p:nvPr/>
        </p:nvSpPr>
        <p:spPr>
          <a:xfrm>
            <a:off x="2387525" y="3506343"/>
            <a:ext cx="548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with respect to the </a:t>
            </a:r>
            <a:r>
              <a:rPr lang="en-US" sz="2600" i="1" dirty="0"/>
              <a:t>x</a:t>
            </a:r>
            <a:r>
              <a:rPr lang="en-US" sz="2600" dirty="0"/>
              <a:t>-axis. The other</a:t>
            </a:r>
            <a:endParaRPr lang="en-IN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1B1573-91C4-8868-CB5A-29460CDE99CE}"/>
              </a:ext>
            </a:extLst>
          </p:cNvPr>
          <p:cNvSpPr txBox="1"/>
          <p:nvPr/>
        </p:nvSpPr>
        <p:spPr>
          <a:xfrm>
            <a:off x="454944" y="3973668"/>
            <a:ext cx="82533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800"/>
            </a:pPr>
            <a:r>
              <a:rPr lang="en-US" sz="2600" dirty="0"/>
              <a:t>difference is that the graph of </a:t>
            </a:r>
            <a:r>
              <a:rPr lang="en-US" sz="2600" i="1" dirty="0"/>
              <a:t>f </a:t>
            </a:r>
            <a:r>
              <a:rPr lang="en-US" sz="2600" dirty="0"/>
              <a:t>is compressed vertically.</a:t>
            </a:r>
          </a:p>
          <a:p>
            <a:pPr>
              <a:defRPr sz="2800"/>
            </a:pPr>
            <a:r>
              <a:rPr lang="en-US" sz="2600" dirty="0"/>
              <a:t>With the above in mind, we can calculate the coordinates of</a:t>
            </a:r>
            <a:endParaRPr lang="en-IN" sz="2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75967B-E3B5-E240-99ED-47AA1CB07598}"/>
              </a:ext>
            </a:extLst>
          </p:cNvPr>
          <p:cNvSpPr txBox="1"/>
          <p:nvPr/>
        </p:nvSpPr>
        <p:spPr>
          <a:xfrm>
            <a:off x="456072" y="4974960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 few points (such as</a:t>
            </a:r>
            <a:endParaRPr lang="en-IN" sz="2600" dirty="0"/>
          </a:p>
        </p:txBody>
      </p:sp>
      <p:pic>
        <p:nvPicPr>
          <p:cNvPr id="13" name="Picture 12" descr="open parenthesis negative one fourth comma one close parenthesis ">
            <a:extLst>
              <a:ext uri="{FF2B5EF4-FFF2-40B4-BE49-F238E27FC236}">
                <a16:creationId xmlns:a16="http://schemas.microsoft.com/office/drawing/2014/main" id="{CC1BE370-3793-8622-28A0-9102AC7BA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714" y="4825181"/>
            <a:ext cx="965074" cy="792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41EB7FB-8E98-04F7-8169-4D855C530426}"/>
              </a:ext>
            </a:extLst>
          </p:cNvPr>
          <p:cNvSpPr txBox="1"/>
          <p:nvPr/>
        </p:nvSpPr>
        <p:spPr>
          <a:xfrm>
            <a:off x="4363788" y="4959966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and</a:t>
            </a:r>
          </a:p>
        </p:txBody>
      </p:sp>
      <p:pic>
        <p:nvPicPr>
          <p:cNvPr id="15" name="Picture 14" descr="open parenthesis one comma  negative one fourth close parenthesis ">
            <a:extLst>
              <a:ext uri="{FF2B5EF4-FFF2-40B4-BE49-F238E27FC236}">
                <a16:creationId xmlns:a16="http://schemas.microsoft.com/office/drawing/2014/main" id="{48B2019F-7E98-D3AC-48B1-F60A16723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860" y="4876091"/>
            <a:ext cx="933450" cy="7905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9E9B06A-2F73-E39B-DC57-3E23A38AB3B2}"/>
              </a:ext>
            </a:extLst>
          </p:cNvPr>
          <p:cNvSpPr txBox="1"/>
          <p:nvPr/>
        </p:nvSpPr>
        <p:spPr>
          <a:xfrm>
            <a:off x="5979795" y="4970115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/>
              <a:t> and sketch the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6E2754-D18A-521A-A618-043B9072C787}"/>
              </a:ext>
            </a:extLst>
          </p:cNvPr>
          <p:cNvSpPr txBox="1"/>
          <p:nvPr/>
        </p:nvSpPr>
        <p:spPr>
          <a:xfrm>
            <a:off x="455390" y="5435162"/>
            <a:ext cx="4462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graph of </a:t>
            </a:r>
            <a:r>
              <a:rPr lang="en-US" sz="2600" i="1" dirty="0"/>
              <a:t>f </a:t>
            </a:r>
            <a:r>
              <a:rPr lang="en-US" sz="2600" dirty="0"/>
              <a:t>as shown in Figure 7.</a:t>
            </a:r>
            <a:endParaRPr lang="en-IN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720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Courier New</vt:lpstr>
      <vt:lpstr>Cambria Math</vt:lpstr>
      <vt:lpstr>Arial</vt:lpstr>
      <vt:lpstr>Office Theme</vt:lpstr>
      <vt:lpstr>Section 4.4</vt:lpstr>
      <vt:lpstr>Definition: Power Functions</vt:lpstr>
      <vt:lpstr>Example 1: Power Functions of the Form a x ⁿ1</vt:lpstr>
      <vt:lpstr>Example 1: Power Functions of the Form a x ⁿ2</vt:lpstr>
      <vt:lpstr>Example 1: Power Functions of the Form a x ⁿ3</vt:lpstr>
      <vt:lpstr>Example 1: Power Functions of the Form a x ⁿ4</vt:lpstr>
      <vt:lpstr>Example 1: Power Functions of the Form a x ⁿ5</vt:lpstr>
      <vt:lpstr>Example 2: Power Functions of the Form a x ⁻ⁿ1</vt:lpstr>
      <vt:lpstr>Example 2: Power Functions of the Form a x ⁻ⁿ2</vt:lpstr>
      <vt:lpstr>Example 2: Power Functions of the Form a x ⁻ⁿ3</vt:lpstr>
      <vt:lpstr>Example 3: The Absolute Value Function1</vt:lpstr>
      <vt:lpstr>Example 3: The Absolute Value Function2</vt:lpstr>
      <vt:lpstr>Example 3: The Absolute Value Function3</vt:lpstr>
      <vt:lpstr>Definition: The Greatest Integer Function</vt:lpstr>
      <vt:lpstr>Definition: Piecewise-Defined Function</vt:lpstr>
      <vt:lpstr>Example 4: Piecewise-Defined Function1</vt:lpstr>
      <vt:lpstr>Note1</vt:lpstr>
      <vt:lpstr>Example 4: Piecewise-Defined Function2</vt:lpstr>
      <vt:lpstr>Example 4: Piecewise-Defined Function3</vt:lpstr>
      <vt:lpstr>Example 4: Piecewise-Defined Function4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Sangeetha Pallikala</cp:lastModifiedBy>
  <cp:revision>157</cp:revision>
  <dcterms:created xsi:type="dcterms:W3CDTF">2013-04-26T14:43:13Z</dcterms:created>
  <dcterms:modified xsi:type="dcterms:W3CDTF">2025-06-20T11:26:13Z</dcterms:modified>
</cp:coreProperties>
</file>