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300" r:id="rId6"/>
    <p:sldId id="260" r:id="rId7"/>
    <p:sldId id="266" r:id="rId8"/>
    <p:sldId id="302" r:id="rId9"/>
    <p:sldId id="270" r:id="rId10"/>
    <p:sldId id="273" r:id="rId11"/>
    <p:sldId id="274" r:id="rId12"/>
    <p:sldId id="275" r:id="rId13"/>
    <p:sldId id="277" r:id="rId14"/>
    <p:sldId id="278" r:id="rId15"/>
    <p:sldId id="280" r:id="rId16"/>
    <p:sldId id="281" r:id="rId17"/>
    <p:sldId id="282" r:id="rId18"/>
    <p:sldId id="283" r:id="rId19"/>
    <p:sldId id="284" r:id="rId20"/>
    <p:sldId id="286" r:id="rId21"/>
    <p:sldId id="287" r:id="rId22"/>
    <p:sldId id="288" r:id="rId23"/>
    <p:sldId id="290" r:id="rId24"/>
    <p:sldId id="291" r:id="rId25"/>
    <p:sldId id="293" r:id="rId26"/>
    <p:sldId id="294" r:id="rId27"/>
    <p:sldId id="295" r:id="rId28"/>
    <p:sldId id="296" r:id="rId29"/>
    <p:sldId id="297" r:id="rId30"/>
    <p:sldId id="299"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6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4.xml"/><Relationship Id="rId4" Type="http://schemas.openxmlformats.org/officeDocument/2006/relationships/image" Target="../media/image27.png"/></Relationships>
</file>

<file path=ppt/slides/_rels/slide23.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4.xml"/><Relationship Id="rId4" Type="http://schemas.openxmlformats.org/officeDocument/2006/relationships/image" Target="../media/image3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a:t>
            </a:r>
            <a:r>
              <a:rPr lang="en-US"/>
              <a:t>4</a:t>
            </a:r>
            <a:r>
              <a:t>.2</a:t>
            </a:r>
          </a:p>
        </p:txBody>
      </p:sp>
      <p:sp>
        <p:nvSpPr>
          <p:cNvPr id="2" name="Text Placeholder 1"/>
          <p:cNvSpPr>
            <a:spLocks noGrp="1"/>
          </p:cNvSpPr>
          <p:nvPr>
            <p:ph type="body" sz="quarter" idx="10"/>
          </p:nvPr>
        </p:nvSpPr>
        <p:spPr/>
        <p:txBody>
          <a:bodyPr/>
          <a:lstStyle/>
          <a:p>
            <a:pPr algn="ctr"/>
            <a:r>
              <a:t>Linear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a Linear Function Given its Graph</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r>
              <a:rPr lang="en-US" sz="2800" dirty="0"/>
              <a:t>The graph shows a </a:t>
            </a:r>
            <a:r>
              <a:rPr lang="en-US" sz="2800" i="1" dirty="0"/>
              <a:t>y</a:t>
            </a:r>
            <a:r>
              <a:rPr lang="en-US" sz="2800" dirty="0"/>
              <a:t>-intercept of </a:t>
            </a:r>
            <a:r>
              <a:rPr lang="en-US" sz="2800" dirty="0">
                <a:latin typeface="Cambria Math"/>
              </a:rPr>
              <a:t>4</a:t>
            </a:r>
            <a:r>
              <a:rPr lang="en-US" sz="2800" dirty="0"/>
              <a:t>, giving us one of the two constants necessary to define a linear function. To determine the slope, we can use the fact that (0, 4) and</a:t>
            </a:r>
            <a:r>
              <a:rPr lang="en-US" dirty="0"/>
              <a:t> (2,0)</a:t>
            </a:r>
            <a:r>
              <a:rPr lang="en-US" sz="2800" dirty="0"/>
              <a:t> both lie on the graph and hence</a:t>
            </a:r>
            <a:endParaRPr sz="2800" dirty="0"/>
          </a:p>
        </p:txBody>
      </p:sp>
      <p:pic>
        <p:nvPicPr>
          <p:cNvPr id="7" name="Picture 6" descr="m equals open parenthesis zero minus four close parenthesis divided by open parenthesis two minus zero close parenthesis, which equals negative four divided by two, which equals negative two.">
            <a:extLst>
              <a:ext uri="{FF2B5EF4-FFF2-40B4-BE49-F238E27FC236}">
                <a16:creationId xmlns:a16="http://schemas.microsoft.com/office/drawing/2014/main" id="{1970FF6B-DE47-A8CA-3978-B7A4D8FFE796}"/>
              </a:ext>
            </a:extLst>
          </p:cNvPr>
          <p:cNvPicPr>
            <a:picLocks noChangeAspect="1"/>
          </p:cNvPicPr>
          <p:nvPr/>
        </p:nvPicPr>
        <p:blipFill>
          <a:blip r:embed="rId2"/>
          <a:stretch>
            <a:fillRect/>
          </a:stretch>
        </p:blipFill>
        <p:spPr>
          <a:xfrm>
            <a:off x="3048000" y="3304118"/>
            <a:ext cx="2808000" cy="856101"/>
          </a:xfrm>
          <a:prstGeom prst="rect">
            <a:avLst/>
          </a:prstGeom>
        </p:spPr>
      </p:pic>
      <p:sp>
        <p:nvSpPr>
          <p:cNvPr id="5" name="TextBox 4">
            <a:extLst>
              <a:ext uri="{FF2B5EF4-FFF2-40B4-BE49-F238E27FC236}">
                <a16:creationId xmlns:a16="http://schemas.microsoft.com/office/drawing/2014/main" id="{83619A14-BB04-1DBB-AD58-19025F8A7020}"/>
              </a:ext>
            </a:extLst>
          </p:cNvPr>
          <p:cNvSpPr txBox="1"/>
          <p:nvPr/>
        </p:nvSpPr>
        <p:spPr>
          <a:xfrm>
            <a:off x="447338" y="4230231"/>
            <a:ext cx="8136000" cy="1384995"/>
          </a:xfrm>
          <a:prstGeom prst="rect">
            <a:avLst/>
          </a:prstGeom>
          <a:noFill/>
        </p:spPr>
        <p:txBody>
          <a:bodyPr wrap="square" rtlCol="0">
            <a:spAutoFit/>
          </a:bodyPr>
          <a:lstStyle/>
          <a:p>
            <a:r>
              <a:rPr lang="en-US" sz="2800" dirty="0"/>
              <a:t>If we name the function </a:t>
            </a:r>
            <a:r>
              <a:rPr lang="en-US" sz="2800" i="1" dirty="0"/>
              <a:t>f</a:t>
            </a:r>
            <a:r>
              <a:rPr lang="en-US" sz="2800" dirty="0"/>
              <a:t>, the formula for this function is thus</a:t>
            </a:r>
          </a:p>
          <a:p>
            <a:pPr algn="ctr"/>
            <a:r>
              <a:rPr lang="en-US" sz="2800" i="1" dirty="0"/>
              <a:t>f</a:t>
            </a:r>
            <a:r>
              <a:rPr lang="en-US" sz="2800" dirty="0"/>
              <a:t> (</a:t>
            </a:r>
            <a:r>
              <a:rPr lang="en-US" sz="2800" i="1" dirty="0"/>
              <a:t>x</a:t>
            </a:r>
            <a:r>
              <a:rPr lang="en-US" sz="2800" dirty="0"/>
              <a:t>) = −2</a:t>
            </a:r>
            <a:r>
              <a:rPr lang="en-US" sz="2800" i="1" dirty="0"/>
              <a:t>x</a:t>
            </a:r>
            <a:r>
              <a:rPr lang="en-US" sz="2800" dirty="0"/>
              <a:t> + 4.</a:t>
            </a:r>
            <a:endParaRPr lang="en-IN"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pPr>
              <a:defRPr sz="2800"/>
            </a:pPr>
            <a:r>
              <a:rPr lang="en-US" dirty="0"/>
              <a:t>Given the points graphed in Figure 7,</a:t>
            </a:r>
          </a:p>
          <a:p>
            <a:pPr marL="542925" indent="-542925">
              <a:defRPr sz="2800"/>
            </a:pPr>
            <a:r>
              <a:rPr lang="en-US" dirty="0"/>
              <a:t>a.   </a:t>
            </a:r>
            <a:r>
              <a:rPr dirty="0"/>
              <a:t>​</a:t>
            </a:r>
            <a:r>
              <a:rPr sz="2800" dirty="0"/>
              <a:t>use linear regression to find and graph the line of best fit, and</a:t>
            </a:r>
          </a:p>
          <a:p>
            <a:pPr>
              <a:defRPr sz="2800"/>
            </a:pPr>
            <a:r>
              <a:rPr lang="en-US" sz="2800" dirty="0"/>
              <a:t>b.   </a:t>
            </a:r>
            <a:r>
              <a:rPr sz="2800" dirty="0"/>
              <a:t>find the Pearson correlation coefficient</a:t>
            </a:r>
            <a:r>
              <a:rPr lang="en-US" sz="2800" dirty="0"/>
              <a:t> </a:t>
            </a:r>
            <a:r>
              <a:rPr lang="en-US" sz="2800" i="1" dirty="0"/>
              <a:t>r</a:t>
            </a:r>
            <a:r>
              <a:rPr sz="28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pic>
        <p:nvPicPr>
          <p:cNvPr id="5" name="Content Placeholder 4" descr="Graph of the five points open parenthesis negative one comma six close parenthesis, open parenthesis one comma five close parenthesis, open parenthesis two comma four close parenthesis, open parenthesis three comma two close parenthesis, and open parenthesis five comma one close parenthesis in the Cartesian plane.">
            <a:extLst>
              <a:ext uri="{FF2B5EF4-FFF2-40B4-BE49-F238E27FC236}">
                <a16:creationId xmlns:a16="http://schemas.microsoft.com/office/drawing/2014/main" id="{205A6895-4C36-43F7-8066-E698C116BC4B}"/>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33600" y="1042734"/>
            <a:ext cx="4406107" cy="4406107"/>
          </a:xfrm>
        </p:spPr>
      </p:pic>
      <p:pic>
        <p:nvPicPr>
          <p:cNvPr id="4" name="Picture 3" descr="Figure 7">
            <a:extLst>
              <a:ext uri="{FF2B5EF4-FFF2-40B4-BE49-F238E27FC236}">
                <a16:creationId xmlns:a16="http://schemas.microsoft.com/office/drawing/2014/main" id="{3B813445-61F0-4C80-925E-F39F498C9D66}"/>
              </a:ext>
            </a:extLst>
          </p:cNvPr>
          <p:cNvPicPr>
            <a:picLocks noChangeAspect="1"/>
          </p:cNvPicPr>
          <p:nvPr/>
        </p:nvPicPr>
        <p:blipFill>
          <a:blip r:embed="rId4"/>
          <a:stretch>
            <a:fillRect/>
          </a:stretch>
        </p:blipFill>
        <p:spPr>
          <a:xfrm>
            <a:off x="3733800" y="5422327"/>
            <a:ext cx="1579001" cy="74987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coordinates of the five graphed points are</a:t>
            </a:r>
          </a:p>
          <a:p>
            <a:pPr algn="ctr">
              <a:defRPr sz="2800"/>
            </a:pPr>
            <a:r>
              <a:rPr lang="en-US" sz="2800" dirty="0"/>
              <a:t>{ (−1,6), (1,5), (2,4), (3,2), (5,1) }.</a:t>
            </a:r>
            <a:r>
              <a:rPr sz="2800" dirty="0"/>
              <a:t> </a:t>
            </a:r>
            <a:endParaRPr lang="en-US" sz="2800" dirty="0"/>
          </a:p>
          <a:p>
            <a:pPr>
              <a:defRPr sz="2800"/>
            </a:pPr>
            <a:r>
              <a:rPr sz="2800" dirty="0"/>
              <a:t>The averages of the </a:t>
            </a:r>
            <a:r>
              <a:rPr lang="en-US" sz="2800" i="1" dirty="0"/>
              <a:t>x</a:t>
            </a:r>
            <a:r>
              <a:rPr sz="2800" dirty="0"/>
              <a:t>- and </a:t>
            </a:r>
            <a:r>
              <a:rPr lang="en-US" sz="2800" i="1" dirty="0"/>
              <a:t>y</a:t>
            </a:r>
            <a:r>
              <a:rPr sz="2800" dirty="0"/>
              <a:t>-values are thus</a:t>
            </a:r>
          </a:p>
        </p:txBody>
      </p:sp>
      <p:pic>
        <p:nvPicPr>
          <p:cNvPr id="7" name="Picture 6" descr="x bar equals negative one plus one plus two plus three plus five all divided by five equals two, and y bar equals  six plus five plus four plus two plus one all divided by five equals three point six.">
            <a:extLst>
              <a:ext uri="{FF2B5EF4-FFF2-40B4-BE49-F238E27FC236}">
                <a16:creationId xmlns:a16="http://schemas.microsoft.com/office/drawing/2014/main" id="{7F5F73B7-AB0C-A6EC-7DE7-7C849DB282D1}"/>
              </a:ext>
            </a:extLst>
          </p:cNvPr>
          <p:cNvPicPr>
            <a:picLocks noChangeAspect="1"/>
          </p:cNvPicPr>
          <p:nvPr/>
        </p:nvPicPr>
        <p:blipFill>
          <a:blip r:embed="rId2"/>
          <a:stretch>
            <a:fillRect/>
          </a:stretch>
        </p:blipFill>
        <p:spPr>
          <a:xfrm>
            <a:off x="1065903" y="3155618"/>
            <a:ext cx="7236000" cy="833628"/>
          </a:xfrm>
          <a:prstGeom prst="rect">
            <a:avLst/>
          </a:prstGeom>
        </p:spPr>
      </p:pic>
      <p:sp>
        <p:nvSpPr>
          <p:cNvPr id="4" name="TextBox 3">
            <a:extLst>
              <a:ext uri="{FF2B5EF4-FFF2-40B4-BE49-F238E27FC236}">
                <a16:creationId xmlns:a16="http://schemas.microsoft.com/office/drawing/2014/main" id="{0C905975-8AEF-0618-C184-230E91222291}"/>
              </a:ext>
            </a:extLst>
          </p:cNvPr>
          <p:cNvSpPr txBox="1"/>
          <p:nvPr/>
        </p:nvSpPr>
        <p:spPr>
          <a:xfrm>
            <a:off x="458096" y="4151293"/>
            <a:ext cx="7620000" cy="954107"/>
          </a:xfrm>
          <a:prstGeom prst="rect">
            <a:avLst/>
          </a:prstGeom>
          <a:noFill/>
        </p:spPr>
        <p:txBody>
          <a:bodyPr wrap="square" rtlCol="0">
            <a:spAutoFit/>
          </a:bodyPr>
          <a:lstStyle/>
          <a:p>
            <a:pPr>
              <a:defRPr sz="2800"/>
            </a:pPr>
            <a:r>
              <a:rPr lang="en-US" sz="2800" dirty="0"/>
              <a:t>which we use to construct tables of the values of </a:t>
            </a:r>
            <a:r>
              <a:rPr lang="el-GR" sz="2800" i="1" dirty="0"/>
              <a:t>Δ</a:t>
            </a:r>
            <a:r>
              <a:rPr lang="en-US" sz="2800" i="1" dirty="0"/>
              <a:t>x</a:t>
            </a:r>
            <a:r>
              <a:rPr lang="en-US" sz="2800" dirty="0"/>
              <a:t> and </a:t>
            </a:r>
            <a:r>
              <a:rPr lang="el-GR" sz="2800" i="1" dirty="0"/>
              <a:t>Δ</a:t>
            </a:r>
            <a:r>
              <a:rPr lang="en-US" sz="2800" i="1" dirty="0"/>
              <a:t>y</a:t>
            </a:r>
            <a:r>
              <a:rPr lang="en-US"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4</a:t>
            </a:r>
            <a:endParaRPr dirty="0"/>
          </a:p>
        </p:txBody>
      </p:sp>
      <p:sp>
        <p:nvSpPr>
          <p:cNvPr id="5" name="TextBox 4">
            <a:extLst>
              <a:ext uri="{FF2B5EF4-FFF2-40B4-BE49-F238E27FC236}">
                <a16:creationId xmlns:a16="http://schemas.microsoft.com/office/drawing/2014/main" id="{48398B46-9929-13C4-0FEF-8404450127A1}"/>
              </a:ext>
            </a:extLst>
          </p:cNvPr>
          <p:cNvSpPr txBox="1"/>
          <p:nvPr/>
        </p:nvSpPr>
        <p:spPr>
          <a:xfrm>
            <a:off x="2286000" y="1371600"/>
            <a:ext cx="4572000" cy="369332"/>
          </a:xfrm>
          <a:prstGeom prst="rect">
            <a:avLst/>
          </a:prstGeom>
          <a:noFill/>
        </p:spPr>
        <p:txBody>
          <a:bodyPr wrap="square">
            <a:spAutoFit/>
          </a:bodyPr>
          <a:lstStyle/>
          <a:p>
            <a:pPr algn="ctr">
              <a:defRPr sz="1800" b="1"/>
            </a:pPr>
            <a:r>
              <a:rPr lang="en-IN" dirty="0"/>
              <a:t>Table 6</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x, which are negative one, one, two, three, and five. The second column represents the difference between each x value and the mean, denoted as delta x equals x minus x bar. The corresponding values in this column are negative three, negative one, zero, one, and three."/>
              <p:cNvGraphicFramePr>
                <a:graphicFrameLocks noGrp="1"/>
              </p:cNvGraphicFramePr>
              <p:nvPr>
                <p:ph type="tbl" sz="quarter" idx="10"/>
                <p:extLst>
                  <p:ext uri="{D42A27DB-BD31-4B8C-83A1-F6EECF244321}">
                    <p14:modId xmlns:p14="http://schemas.microsoft.com/office/powerpoint/2010/main" val="664758624"/>
                  </p:ext>
                </p:extLst>
              </p:nvPr>
            </p:nvGraphicFramePr>
            <p:xfrm>
              <a:off x="457200" y="18135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𝒙</m:t>
                                </m:r>
                              </m:oMath>
                            </m:oMathPara>
                          </a14:m>
                          <a:endParaRPr b="1" i="1" dirty="0">
                            <a:latin typeface="Cambria Math" panose="02040503050406030204" pitchFamily="18" charset="0"/>
                            <a:ea typeface="Cambria Math" panose="02040503050406030204" pitchFamily="18" charset="0"/>
                          </a:endParaRP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𝜟</m:t>
                                </m:r>
                                <m:r>
                                  <a:rPr sz="1800" b="1">
                                    <a:latin typeface="Cambria Math" panose="02040503050406030204" pitchFamily="18" charset="0"/>
                                  </a:rPr>
                                  <m:t>𝒙</m:t>
                                </m:r>
                                <m:r>
                                  <a:rPr sz="1800" b="1">
                                    <a:latin typeface="Cambria Math" panose="02040503050406030204" pitchFamily="18" charset="0"/>
                                  </a:rPr>
                                  <m:t>=</m:t>
                                </m:r>
                                <m:r>
                                  <a:rPr sz="1800" b="1">
                                    <a:latin typeface="Cambria Math" panose="02040503050406030204" pitchFamily="18" charset="0"/>
                                  </a:rPr>
                                  <m:t>𝒙</m:t>
                                </m:r>
                                <m:r>
                                  <a:rPr sz="1800" b="1">
                                    <a:latin typeface="Cambria Math" panose="02040503050406030204" pitchFamily="18" charset="0"/>
                                  </a:rPr>
                                  <m:t>−</m:t>
                                </m:r>
                                <m:bar>
                                  <m:barPr>
                                    <m:pos m:val="top"/>
                                    <m:ctrlPr>
                                      <a:rPr sz="1800" b="1" i="1">
                                        <a:latin typeface="Cambria Math" panose="02040503050406030204" pitchFamily="18" charset="0"/>
                                      </a:rPr>
                                    </m:ctrlPr>
                                  </m:barPr>
                                  <m:e>
                                    <m:r>
                                      <a:rPr sz="1800" b="1">
                                        <a:latin typeface="Cambria Math" panose="02040503050406030204" pitchFamily="18" charset="0"/>
                                      </a:rPr>
                                      <m:t>𝒙</m:t>
                                    </m:r>
                                  </m:e>
                                </m:bar>
                              </m:oMath>
                            </m:oMathPara>
                          </a14:m>
                          <a:endParaRPr b="1" dirty="0"/>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m:t>
                                </m:r>
                              </m:oMath>
                            </m:oMathPara>
                          </a14:m>
                          <a:endParaRPr/>
                        </a:p>
                      </a:txBody>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m:t>
                                </m:r>
                              </m:oMath>
                            </m:oMathPara>
                          </a14:m>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dirty="0"/>
                            <a:t>0</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dirty="0"/>
                            <a:t>5</a:t>
                          </a:r>
                          <a:endParaRPr sz="1800" dirty="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has two columns. The first column represents the values of x, which are negative one, one, two, three, and five. The second column represents the difference between each x value and the mean, denoted as delta x equals x minus x bar. The corresponding values in this column are negative three, negative one, zero, one, and three."/>
              <p:cNvGraphicFramePr>
                <a:graphicFrameLocks noGrp="1"/>
              </p:cNvGraphicFramePr>
              <p:nvPr>
                <p:ph type="tbl" sz="quarter" idx="10"/>
                <p:extLst>
                  <p:ext uri="{D42A27DB-BD31-4B8C-83A1-F6EECF244321}">
                    <p14:modId xmlns:p14="http://schemas.microsoft.com/office/powerpoint/2010/main" val="664758624"/>
                  </p:ext>
                </p:extLst>
              </p:nvPr>
            </p:nvGraphicFramePr>
            <p:xfrm>
              <a:off x="457200" y="18135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524590"/>
                          </a:stretch>
                        </a:blipFill>
                      </a:tcPr>
                    </a:tc>
                    <a:tc>
                      <a:txBody>
                        <a:bodyPr/>
                        <a:lstStyle/>
                        <a:p>
                          <a:endParaRPr lang="en-US"/>
                        </a:p>
                      </a:txBody>
                      <a:tcPr>
                        <a:blipFill>
                          <a:blip r:embed="rId2"/>
                          <a:stretch>
                            <a:fillRect l="-100296" t="-1639" r="-444" b="-524590"/>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101639" r="-100444" b="-424590"/>
                          </a:stretch>
                        </a:blipFill>
                      </a:tcPr>
                    </a:tc>
                    <a:tc>
                      <a:txBody>
                        <a:bodyPr/>
                        <a:lstStyle/>
                        <a:p>
                          <a:endParaRPr lang="en-US"/>
                        </a:p>
                      </a:txBody>
                      <a:tcPr>
                        <a:blipFill>
                          <a:blip r:embed="rId2"/>
                          <a:stretch>
                            <a:fillRect l="-100296" t="-101639" r="-444" b="-424590"/>
                          </a:stretch>
                        </a:blipFill>
                      </a:tcPr>
                    </a:tc>
                    <a:extLst>
                      <a:ext uri="{0D108BD9-81ED-4DB2-BD59-A6C34878D82A}">
                        <a16:rowId xmlns:a16="http://schemas.microsoft.com/office/drawing/2014/main" val="10002"/>
                      </a:ext>
                    </a:extLst>
                  </a:tr>
                  <a:tr h="370840">
                    <a:tc>
                      <a:txBody>
                        <a:bodyPr/>
                        <a:lstStyle/>
                        <a:p>
                          <a:pPr algn="ctr"/>
                          <a:r>
                            <a:rPr sz="1800" dirty="0"/>
                            <a:t>1</a:t>
                          </a:r>
                          <a:endParaRPr sz="1800" dirty="0">
                            <a:latin typeface="Cambria Math"/>
                          </a:endParaRPr>
                        </a:p>
                      </a:txBody>
                      <a:tcPr/>
                    </a:tc>
                    <a:tc>
                      <a:txBody>
                        <a:bodyPr/>
                        <a:lstStyle/>
                        <a:p>
                          <a:endParaRPr lang="en-US"/>
                        </a:p>
                      </a:txBody>
                      <a:tcPr>
                        <a:blipFill>
                          <a:blip r:embed="rId2"/>
                          <a:stretch>
                            <a:fillRect l="-100296" t="-201639" r="-444" b="-324590"/>
                          </a:stretch>
                        </a:blipFill>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1</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5</a:t>
                          </a:r>
                          <a:endParaRPr sz="1800">
                            <a:latin typeface="Cambria Math"/>
                          </a:endParaRPr>
                        </a:p>
                      </a:txBody>
                      <a:tcPr/>
                    </a:tc>
                    <a:tc>
                      <a:txBody>
                        <a:bodyPr/>
                        <a:lstStyle/>
                        <a:p>
                          <a:pPr algn="ctr"/>
                          <a:r>
                            <a:rPr sz="1800" dirty="0"/>
                            <a:t>3</a:t>
                          </a:r>
                          <a:endParaRPr sz="18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5</a:t>
            </a:r>
            <a:endParaRPr dirty="0"/>
          </a:p>
        </p:txBody>
      </p:sp>
      <p:sp>
        <p:nvSpPr>
          <p:cNvPr id="5" name="TextBox 4">
            <a:extLst>
              <a:ext uri="{FF2B5EF4-FFF2-40B4-BE49-F238E27FC236}">
                <a16:creationId xmlns:a16="http://schemas.microsoft.com/office/drawing/2014/main" id="{6B9620C7-0E86-9B33-EC6B-AD7A4005E3B1}"/>
              </a:ext>
            </a:extLst>
          </p:cNvPr>
          <p:cNvSpPr txBox="1"/>
          <p:nvPr/>
        </p:nvSpPr>
        <p:spPr>
          <a:xfrm>
            <a:off x="2286000" y="1219200"/>
            <a:ext cx="4572000" cy="369332"/>
          </a:xfrm>
          <a:prstGeom prst="rect">
            <a:avLst/>
          </a:prstGeom>
          <a:noFill/>
        </p:spPr>
        <p:txBody>
          <a:bodyPr wrap="square">
            <a:spAutoFit/>
          </a:bodyPr>
          <a:lstStyle/>
          <a:p>
            <a:pPr algn="ctr">
              <a:defRPr sz="1800" b="1"/>
            </a:pPr>
            <a:r>
              <a:rPr lang="en-IN" dirty="0"/>
              <a:t>Table 7</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y, which are 6, 5, 4, 2, and 1. The second column represents the difference between each y value and the mean, denoted as delta y  equals y minus y bar. The corresponding values in this column are 2.4, 1.4, 0.4, negative 1.6, and negative 2.6."/>
              <p:cNvGraphicFramePr>
                <a:graphicFrameLocks noGrp="1"/>
              </p:cNvGraphicFramePr>
              <p:nvPr>
                <p:ph type="tbl" sz="quarter" idx="10"/>
                <p:extLst>
                  <p:ext uri="{D42A27DB-BD31-4B8C-83A1-F6EECF244321}">
                    <p14:modId xmlns:p14="http://schemas.microsoft.com/office/powerpoint/2010/main" val="2393181801"/>
                  </p:ext>
                </p:extLst>
              </p:nvPr>
            </p:nvGraphicFramePr>
            <p:xfrm>
              <a:off x="457200" y="174752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𝒚</m:t>
                                </m:r>
                              </m:oMath>
                            </m:oMathPara>
                          </a14:m>
                          <a:endParaRPr b="1"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lang="ar-AE" sz="1800" b="1" smtClean="0">
                                    <a:latin typeface="Cambria Math" panose="02040503050406030204" pitchFamily="18" charset="0"/>
                                  </a:rPr>
                                  <m:t>𝜟</m:t>
                                </m:r>
                                <m:r>
                                  <a:rPr lang="ar-AE" sz="1800" b="1" smtClean="0">
                                    <a:latin typeface="Cambria Math" panose="02040503050406030204" pitchFamily="18" charset="0"/>
                                  </a:rPr>
                                  <m:t>𝒚</m:t>
                                </m:r>
                                <m:r>
                                  <a:rPr lang="ar-AE" sz="1800" b="1">
                                    <a:latin typeface="Cambria Math" panose="02040503050406030204" pitchFamily="18" charset="0"/>
                                  </a:rPr>
                                  <m:t>=</m:t>
                                </m:r>
                                <m:r>
                                  <a:rPr lang="ar-AE" sz="1800" b="1">
                                    <a:latin typeface="Cambria Math" panose="02040503050406030204" pitchFamily="18" charset="0"/>
                                  </a:rPr>
                                  <m:t>𝒚</m:t>
                                </m:r>
                                <m:r>
                                  <a:rPr lang="ar-AE" sz="1800" b="1">
                                    <a:latin typeface="Cambria Math" panose="02040503050406030204" pitchFamily="18" charset="0"/>
                                  </a:rPr>
                                  <m:t>−</m:t>
                                </m:r>
                                <m:bar>
                                  <m:barPr>
                                    <m:pos m:val="top"/>
                                    <m:ctrlPr>
                                      <a:rPr lang="ar-AE" sz="1800" b="1" i="1">
                                        <a:latin typeface="Cambria Math" panose="02040503050406030204" pitchFamily="18" charset="0"/>
                                      </a:rPr>
                                    </m:ctrlPr>
                                  </m:barPr>
                                  <m:e>
                                    <m:r>
                                      <a:rPr lang="ar-AE" sz="1800" b="1">
                                        <a:latin typeface="Cambria Math" panose="02040503050406030204" pitchFamily="18" charset="0"/>
                                      </a:rPr>
                                      <m:t>𝒚</m:t>
                                    </m:r>
                                  </m:e>
                                </m:bar>
                              </m:oMath>
                            </m:oMathPara>
                          </a14:m>
                          <a:endParaRPr b="1" dirty="0"/>
                        </a:p>
                      </a:txBody>
                      <a:tcPr/>
                    </a:tc>
                    <a:extLst>
                      <a:ext uri="{0D108BD9-81ED-4DB2-BD59-A6C34878D82A}">
                        <a16:rowId xmlns:a16="http://schemas.microsoft.com/office/drawing/2014/main" val="10001"/>
                      </a:ext>
                    </a:extLst>
                  </a:tr>
                  <a:tr h="370840">
                    <a:tc>
                      <a:txBody>
                        <a:bodyPr/>
                        <a:lstStyle/>
                        <a:p>
                          <a:pPr algn="ctr"/>
                          <a:r>
                            <a:rPr sz="1800"/>
                            <a:t>6</a:t>
                          </a:r>
                          <a:endParaRPr sz="1800">
                            <a:latin typeface="Cambria Math"/>
                          </a:endParaRPr>
                        </a:p>
                      </a:txBody>
                      <a:tcPr/>
                    </a:tc>
                    <a:tc>
                      <a:txBody>
                        <a:bodyPr/>
                        <a:lstStyle/>
                        <a:p>
                          <a:pPr algn="ctr"/>
                          <a:r>
                            <a:rPr sz="1800"/>
                            <a:t>2.4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5</a:t>
                          </a:r>
                          <a:endParaRPr sz="1800">
                            <a:latin typeface="Cambria Math"/>
                          </a:endParaRPr>
                        </a:p>
                      </a:txBody>
                      <a:tcPr/>
                    </a:tc>
                    <a:tc>
                      <a:txBody>
                        <a:bodyPr/>
                        <a:lstStyle/>
                        <a:p>
                          <a:pPr algn="ctr"/>
                          <a:r>
                            <a:rPr sz="1800"/>
                            <a:t>1.4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4</a:t>
                          </a:r>
                          <a:endParaRPr sz="1800">
                            <a:latin typeface="Cambria Math"/>
                          </a:endParaRPr>
                        </a:p>
                      </a:txBody>
                      <a:tcPr/>
                    </a:tc>
                    <a:tc>
                      <a:txBody>
                        <a:bodyPr/>
                        <a:lstStyle/>
                        <a:p>
                          <a:pPr algn="ctr"/>
                          <a:r>
                            <a:rPr sz="1800"/>
                            <a:t>0.4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1</m:t>
                                </m:r>
                                <m:r>
                                  <a:rPr sz="1800">
                                    <a:latin typeface="Cambria Math" panose="02040503050406030204" pitchFamily="18" charset="0"/>
                                  </a:rPr>
                                  <m:t>.</m:t>
                                </m:r>
                                <m:r>
                                  <a:rPr sz="1800">
                                    <a:latin typeface="Cambria Math" panose="02040503050406030204" pitchFamily="18" charset="0"/>
                                  </a:rPr>
                                  <m:t>6</m:t>
                                </m:r>
                              </m:oMath>
                            </m:oMathPara>
                          </a14:m>
                          <a:endParaRPr/>
                        </a:p>
                      </a:txBody>
                      <a:tcPr/>
                    </a:tc>
                    <a:extLst>
                      <a:ext uri="{0D108BD9-81ED-4DB2-BD59-A6C34878D82A}">
                        <a16:rowId xmlns:a16="http://schemas.microsoft.com/office/drawing/2014/main" val="10005"/>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r>
                                  <a:rPr sz="1800">
                                    <a:latin typeface="Cambria Math" panose="02040503050406030204" pitchFamily="18" charset="0"/>
                                  </a:rPr>
                                  <m:t>2</m:t>
                                </m:r>
                                <m:r>
                                  <a:rPr sz="1800">
                                    <a:latin typeface="Cambria Math" panose="02040503050406030204" pitchFamily="18" charset="0"/>
                                  </a:rPr>
                                  <m:t>.</m:t>
                                </m:r>
                                <m:r>
                                  <a:rPr sz="1800">
                                    <a:latin typeface="Cambria Math" panose="02040503050406030204" pitchFamily="18" charset="0"/>
                                  </a:rPr>
                                  <m:t>6</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has two columns. The first column represents the values of y, which are 6, 5, 4, 2, and 1. The second column represents the difference between each y value and the mean, denoted as delta y  equals y minus y bar. The corresponding values in this column are 2.4, 1.4, 0.4, negative 1.6, and negative 2.6."/>
              <p:cNvGraphicFramePr>
                <a:graphicFrameLocks noGrp="1"/>
              </p:cNvGraphicFramePr>
              <p:nvPr>
                <p:ph type="tbl" sz="quarter" idx="10"/>
                <p:extLst>
                  <p:ext uri="{D42A27DB-BD31-4B8C-83A1-F6EECF244321}">
                    <p14:modId xmlns:p14="http://schemas.microsoft.com/office/powerpoint/2010/main" val="2393181801"/>
                  </p:ext>
                </p:extLst>
              </p:nvPr>
            </p:nvGraphicFramePr>
            <p:xfrm>
              <a:off x="457200" y="174752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524590"/>
                          </a:stretch>
                        </a:blipFill>
                      </a:tcPr>
                    </a:tc>
                    <a:tc>
                      <a:txBody>
                        <a:bodyPr/>
                        <a:lstStyle/>
                        <a:p>
                          <a:endParaRPr lang="en-US"/>
                        </a:p>
                      </a:txBody>
                      <a:tcPr>
                        <a:blipFill>
                          <a:blip r:embed="rId2"/>
                          <a:stretch>
                            <a:fillRect l="-100296" t="-1639" r="-444" b="-524590"/>
                          </a:stretch>
                        </a:blipFill>
                      </a:tcPr>
                    </a:tc>
                    <a:extLst>
                      <a:ext uri="{0D108BD9-81ED-4DB2-BD59-A6C34878D82A}">
                        <a16:rowId xmlns:a16="http://schemas.microsoft.com/office/drawing/2014/main" val="10001"/>
                      </a:ext>
                    </a:extLst>
                  </a:tr>
                  <a:tr h="370840">
                    <a:tc>
                      <a:txBody>
                        <a:bodyPr/>
                        <a:lstStyle/>
                        <a:p>
                          <a:pPr algn="ctr"/>
                          <a:r>
                            <a:rPr sz="1800"/>
                            <a:t>6</a:t>
                          </a:r>
                          <a:endParaRPr sz="1800">
                            <a:latin typeface="Cambria Math"/>
                          </a:endParaRPr>
                        </a:p>
                      </a:txBody>
                      <a:tcPr/>
                    </a:tc>
                    <a:tc>
                      <a:txBody>
                        <a:bodyPr/>
                        <a:lstStyle/>
                        <a:p>
                          <a:pPr algn="ctr"/>
                          <a:r>
                            <a:rPr sz="1800"/>
                            <a:t>2.4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5</a:t>
                          </a:r>
                          <a:endParaRPr sz="1800">
                            <a:latin typeface="Cambria Math"/>
                          </a:endParaRPr>
                        </a:p>
                      </a:txBody>
                      <a:tcPr/>
                    </a:tc>
                    <a:tc>
                      <a:txBody>
                        <a:bodyPr/>
                        <a:lstStyle/>
                        <a:p>
                          <a:pPr algn="ctr"/>
                          <a:r>
                            <a:rPr sz="1800"/>
                            <a:t>1.4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4</a:t>
                          </a:r>
                          <a:endParaRPr sz="1800">
                            <a:latin typeface="Cambria Math"/>
                          </a:endParaRPr>
                        </a:p>
                      </a:txBody>
                      <a:tcPr/>
                    </a:tc>
                    <a:tc>
                      <a:txBody>
                        <a:bodyPr/>
                        <a:lstStyle/>
                        <a:p>
                          <a:pPr algn="ctr"/>
                          <a:r>
                            <a:rPr sz="1800"/>
                            <a:t>0.4</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2</a:t>
                          </a:r>
                          <a:endParaRPr sz="1800">
                            <a:latin typeface="Cambria Math"/>
                          </a:endParaRPr>
                        </a:p>
                      </a:txBody>
                      <a:tcPr/>
                    </a:tc>
                    <a:tc>
                      <a:txBody>
                        <a:bodyPr/>
                        <a:lstStyle/>
                        <a:p>
                          <a:endParaRPr lang="en-US"/>
                        </a:p>
                      </a:txBody>
                      <a:tcPr>
                        <a:blipFill>
                          <a:blip r:embed="rId2"/>
                          <a:stretch>
                            <a:fillRect l="-100296" t="-401639" r="-444" b="-124590"/>
                          </a:stretch>
                        </a:blipFill>
                      </a:tcPr>
                    </a:tc>
                    <a:extLst>
                      <a:ext uri="{0D108BD9-81ED-4DB2-BD59-A6C34878D82A}">
                        <a16:rowId xmlns:a16="http://schemas.microsoft.com/office/drawing/2014/main" val="10005"/>
                      </a:ext>
                    </a:extLst>
                  </a:tr>
                  <a:tr h="370840">
                    <a:tc>
                      <a:txBody>
                        <a:bodyPr/>
                        <a:lstStyle/>
                        <a:p>
                          <a:pPr algn="ctr"/>
                          <a:r>
                            <a:rPr sz="1800"/>
                            <a:t>1</a:t>
                          </a:r>
                          <a:endParaRPr sz="1800">
                            <a:latin typeface="Cambria Math"/>
                          </a:endParaRPr>
                        </a:p>
                      </a:txBody>
                      <a:tcPr/>
                    </a:tc>
                    <a:tc>
                      <a:txBody>
                        <a:bodyPr/>
                        <a:lstStyle/>
                        <a:p>
                          <a:endParaRPr lang="en-US"/>
                        </a:p>
                      </a:txBody>
                      <a:tcPr>
                        <a:blipFill>
                          <a:blip r:embed="rId2"/>
                          <a:stretch>
                            <a:fillRect l="-100296" t="-501639" r="-444" b="-24590"/>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6</a:t>
            </a:r>
            <a:endParaRPr dirty="0"/>
          </a:p>
        </p:txBody>
      </p:sp>
      <p:sp>
        <p:nvSpPr>
          <p:cNvPr id="3" name="Text Placeholder 2"/>
          <p:cNvSpPr>
            <a:spLocks noGrp="1"/>
          </p:cNvSpPr>
          <p:nvPr>
            <p:ph type="body" sz="quarter" idx="10"/>
          </p:nvPr>
        </p:nvSpPr>
        <p:spPr>
          <a:xfrm>
            <a:off x="457200" y="1205133"/>
            <a:ext cx="8229600" cy="4967067"/>
          </a:xfrm>
        </p:spPr>
        <p:txBody>
          <a:bodyPr>
            <a:normAutofit/>
          </a:bodyPr>
          <a:lstStyle/>
          <a:p>
            <a:pPr>
              <a:defRPr sz="2800"/>
            </a:pPr>
            <a:r>
              <a:rPr sz="2800" dirty="0"/>
              <a:t>We will need to know</a:t>
            </a:r>
            <a:endParaRPr lang="en-US" sz="2800" dirty="0"/>
          </a:p>
        </p:txBody>
      </p:sp>
      <p:pic>
        <p:nvPicPr>
          <p:cNvPr id="7" name="Picture 6" descr="Summation of open parenthesis delta x close parenthesis squared comma summation of delta x times delta y comma and summation of open parenthesis delta y close parenthesis squared.">
            <a:extLst>
              <a:ext uri="{FF2B5EF4-FFF2-40B4-BE49-F238E27FC236}">
                <a16:creationId xmlns:a16="http://schemas.microsoft.com/office/drawing/2014/main" id="{5CBACF9A-22F9-07C8-1F63-0AD4A16A58E1}"/>
              </a:ext>
            </a:extLst>
          </p:cNvPr>
          <p:cNvPicPr>
            <a:picLocks noChangeAspect="1"/>
          </p:cNvPicPr>
          <p:nvPr/>
        </p:nvPicPr>
        <p:blipFill>
          <a:blip r:embed="rId2"/>
          <a:stretch>
            <a:fillRect/>
          </a:stretch>
        </p:blipFill>
        <p:spPr>
          <a:xfrm>
            <a:off x="3763800" y="1108797"/>
            <a:ext cx="3888000" cy="740572"/>
          </a:xfrm>
          <a:prstGeom prst="rect">
            <a:avLst/>
          </a:prstGeom>
        </p:spPr>
      </p:pic>
      <p:sp>
        <p:nvSpPr>
          <p:cNvPr id="5" name="TextBox 4">
            <a:extLst>
              <a:ext uri="{FF2B5EF4-FFF2-40B4-BE49-F238E27FC236}">
                <a16:creationId xmlns:a16="http://schemas.microsoft.com/office/drawing/2014/main" id="{C2BE24BD-6AFA-E19A-D34B-24325A5FDD9D}"/>
              </a:ext>
            </a:extLst>
          </p:cNvPr>
          <p:cNvSpPr txBox="1"/>
          <p:nvPr/>
        </p:nvSpPr>
        <p:spPr>
          <a:xfrm>
            <a:off x="493336" y="1786200"/>
            <a:ext cx="7162801" cy="576000"/>
          </a:xfrm>
          <a:prstGeom prst="rect">
            <a:avLst/>
          </a:prstGeom>
          <a:noFill/>
        </p:spPr>
        <p:txBody>
          <a:bodyPr wrap="square" rtlCol="0">
            <a:spAutoFit/>
          </a:bodyPr>
          <a:lstStyle/>
          <a:p>
            <a:r>
              <a:rPr lang="en-US" sz="2800" dirty="0"/>
              <a:t>so we make a third table leading to these sums.</a:t>
            </a:r>
          </a:p>
          <a:p>
            <a:endParaRPr lang="en-IN"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7</a:t>
            </a:r>
            <a:endParaRPr dirty="0"/>
          </a:p>
        </p:txBody>
      </p:sp>
      <p:sp>
        <p:nvSpPr>
          <p:cNvPr id="5" name="TextBox 4">
            <a:extLst>
              <a:ext uri="{FF2B5EF4-FFF2-40B4-BE49-F238E27FC236}">
                <a16:creationId xmlns:a16="http://schemas.microsoft.com/office/drawing/2014/main" id="{57B7F2BF-BDB5-32A7-060A-D7051BC1EABA}"/>
              </a:ext>
            </a:extLst>
          </p:cNvPr>
          <p:cNvSpPr txBox="1"/>
          <p:nvPr/>
        </p:nvSpPr>
        <p:spPr>
          <a:xfrm>
            <a:off x="2286000" y="1143000"/>
            <a:ext cx="4572000" cy="369332"/>
          </a:xfrm>
          <a:prstGeom prst="rect">
            <a:avLst/>
          </a:prstGeom>
          <a:noFill/>
        </p:spPr>
        <p:txBody>
          <a:bodyPr wrap="square">
            <a:spAutoFit/>
          </a:bodyPr>
          <a:lstStyle/>
          <a:p>
            <a:pPr algn="ctr">
              <a:defRPr sz="1800" b="1"/>
            </a:pPr>
            <a:r>
              <a:rPr lang="en-IN" dirty="0"/>
              <a:t>Table 8</a:t>
            </a:r>
          </a:p>
        </p:txBody>
      </p:sp>
      <mc:AlternateContent xmlns:mc="http://schemas.openxmlformats.org/markup-compatibility/2006" xmlns:a14="http://schemas.microsoft.com/office/drawing/2010/main">
        <mc:Choice Requires="a14">
          <p:graphicFrame>
            <p:nvGraphicFramePr>
              <p:cNvPr id="3" name="Table Placeholder 2" descr="The table presents five columns of data related to deviations in x and y. The first column, Delta x, lists values of negative three, negative one, zero, one, and three. The second column, Delta y, contains values of 2.4, 1.4, 0.4, negative 1.6, and negative 2.6. The third column, open parenthesis Delta x close parenthesis squared contains values 9, 1, 0, 1, and 9. The fourth column, Delta x times Delta y contains negative 7.2, negative 1.4, zero, negative 1.6, and negative 7.8. The fifth column, open parenthesis Delta y close parenthesis squared contains 5.76, 1.96, 0.16, 2.56, and 6.76. At the bottom of the table, the sums of each column are displayed: the summation of open parenthesis Delta x close parenthesis squared is 20, the summation of Delta x times Delta y is negative 18, and the summation of open parenthesis Delta y close parenthesis squared is 17.2."/>
              <p:cNvGraphicFramePr>
                <a:graphicFrameLocks noGrp="1"/>
              </p:cNvGraphicFramePr>
              <p:nvPr>
                <p:ph type="tbl" sz="quarter" idx="10"/>
                <p:extLst>
                  <p:ext uri="{D42A27DB-BD31-4B8C-83A1-F6EECF244321}">
                    <p14:modId xmlns:p14="http://schemas.microsoft.com/office/powerpoint/2010/main" val="1458496757"/>
                  </p:ext>
                </p:extLst>
              </p:nvPr>
            </p:nvGraphicFramePr>
            <p:xfrm>
              <a:off x="457200" y="1638920"/>
              <a:ext cx="8229600" cy="3366545"/>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80935">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oMath>
                            </m:oMathPara>
                          </a14:m>
                          <a:endParaRPr b="1"/>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𝒚</m:t>
                                </m:r>
                              </m:oMath>
                            </m:oMathPara>
                          </a14:m>
                          <a:endParaRPr b="1"/>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𝒙</m:t>
                                        </m:r>
                                      </m:e>
                                    </m:d>
                                  </m:e>
                                  <m:sup>
                                    <m:r>
                                      <a:rPr sz="1600" b="1">
                                        <a:latin typeface="Cambria Math" panose="02040503050406030204" pitchFamily="18" charset="0"/>
                                      </a:rPr>
                                      <m:t>𝟐</m:t>
                                    </m:r>
                                  </m:sup>
                                </m:sSup>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r>
                                  <a:rPr sz="1600" b="1">
                                    <a:latin typeface="Cambria Math" panose="02040503050406030204" pitchFamily="18" charset="0"/>
                                  </a:rPr>
                                  <m:t>𝜟</m:t>
                                </m:r>
                                <m:r>
                                  <a:rPr sz="1600" b="1">
                                    <a:latin typeface="Cambria Math" panose="02040503050406030204" pitchFamily="18" charset="0"/>
                                  </a:rPr>
                                  <m:t>𝒚</m:t>
                                </m:r>
                              </m:oMath>
                            </m:oMathPara>
                          </a14:m>
                          <a:endParaRPr b="1"/>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𝒚</m:t>
                                        </m:r>
                                      </m:e>
                                    </m:d>
                                  </m:e>
                                  <m:sup>
                                    <m:r>
                                      <a:rPr sz="1600" b="1">
                                        <a:latin typeface="Cambria Math" panose="02040503050406030204" pitchFamily="18" charset="0"/>
                                      </a:rPr>
                                      <m:t>𝟐</m:t>
                                    </m:r>
                                  </m:sup>
                                </m:sSup>
                              </m:oMath>
                            </m:oMathPara>
                          </a14:m>
                          <a:endParaRPr b="1" dirty="0"/>
                        </a:p>
                      </a:txBody>
                      <a:tcPr/>
                    </a:tc>
                    <a:extLst>
                      <a:ext uri="{0D108BD9-81ED-4DB2-BD59-A6C34878D82A}">
                        <a16:rowId xmlns:a16="http://schemas.microsoft.com/office/drawing/2014/main" val="10001"/>
                      </a:ext>
                    </a:extLst>
                  </a:tr>
                  <a:tr h="480935">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−3</m:t>
                                </m:r>
                              </m:oMath>
                            </m:oMathPara>
                          </a14:m>
                          <a:endParaRPr/>
                        </a:p>
                      </a:txBody>
                      <a:tcPr/>
                    </a:tc>
                    <a:tc>
                      <a:txBody>
                        <a:bodyPr/>
                        <a:lstStyle/>
                        <a:p>
                          <a:pPr algn="ctr"/>
                          <a:r>
                            <a:rPr sz="1600"/>
                            <a:t>2.4</a:t>
                          </a:r>
                          <a:endParaRPr sz="1600">
                            <a:latin typeface="Cambria Math"/>
                          </a:endParaRPr>
                        </a:p>
                      </a:txBody>
                      <a:tcPr/>
                    </a:tc>
                    <a:tc>
                      <a:txBody>
                        <a:bodyPr/>
                        <a:lstStyle/>
                        <a:p>
                          <a:pPr algn="ctr"/>
                          <a:r>
                            <a:rPr sz="1600"/>
                            <a:t>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−7.2</m:t>
                                </m:r>
                              </m:oMath>
                            </m:oMathPara>
                          </a14:m>
                          <a:endParaRPr/>
                        </a:p>
                      </a:txBody>
                      <a:tcPr/>
                    </a:tc>
                    <a:tc>
                      <a:txBody>
                        <a:bodyPr/>
                        <a:lstStyle/>
                        <a:p>
                          <a:pPr algn="ctr"/>
                          <a:r>
                            <a:rPr sz="1600"/>
                            <a:t>5.76</a:t>
                          </a:r>
                          <a:endParaRPr sz="1600">
                            <a:latin typeface="Cambria Math"/>
                          </a:endParaRPr>
                        </a:p>
                      </a:txBody>
                      <a:tcPr/>
                    </a:tc>
                    <a:extLst>
                      <a:ext uri="{0D108BD9-81ED-4DB2-BD59-A6C34878D82A}">
                        <a16:rowId xmlns:a16="http://schemas.microsoft.com/office/drawing/2014/main" val="10002"/>
                      </a:ext>
                    </a:extLst>
                  </a:tr>
                  <a:tr h="480935">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m:t>
                                </m:r>
                              </m:oMath>
                            </m:oMathPara>
                          </a14:m>
                          <a:endParaRPr/>
                        </a:p>
                      </a:txBody>
                      <a:tcPr/>
                    </a:tc>
                    <a:tc>
                      <a:txBody>
                        <a:bodyPr/>
                        <a:lstStyle/>
                        <a:p>
                          <a:pPr algn="ctr"/>
                          <a:r>
                            <a:rPr sz="1600"/>
                            <a:t>1.4</a:t>
                          </a:r>
                          <a:endParaRPr sz="1600">
                            <a:latin typeface="Cambria Math"/>
                          </a:endParaRPr>
                        </a:p>
                      </a:txBody>
                      <a:tcPr/>
                    </a:tc>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−1.4</m:t>
                                </m:r>
                              </m:oMath>
                            </m:oMathPara>
                          </a14:m>
                          <a:endParaRPr/>
                        </a:p>
                      </a:txBody>
                      <a:tcPr/>
                    </a:tc>
                    <a:tc>
                      <a:txBody>
                        <a:bodyPr/>
                        <a:lstStyle/>
                        <a:p>
                          <a:pPr algn="ctr"/>
                          <a:r>
                            <a:rPr sz="1600"/>
                            <a:t>1.96</a:t>
                          </a:r>
                          <a:endParaRPr sz="1600">
                            <a:latin typeface="Cambria Math"/>
                          </a:endParaRPr>
                        </a:p>
                      </a:txBody>
                      <a:tcPr/>
                    </a:tc>
                    <a:extLst>
                      <a:ext uri="{0D108BD9-81ED-4DB2-BD59-A6C34878D82A}">
                        <a16:rowId xmlns:a16="http://schemas.microsoft.com/office/drawing/2014/main" val="10003"/>
                      </a:ext>
                    </a:extLst>
                  </a:tr>
                  <a:tr h="480935">
                    <a:tc>
                      <a:txBody>
                        <a:bodyPr/>
                        <a:lstStyle/>
                        <a:p>
                          <a:pPr algn="ctr"/>
                          <a:r>
                            <a:rPr sz="1600"/>
                            <a:t>0</a:t>
                          </a:r>
                          <a:endParaRPr sz="1600">
                            <a:latin typeface="Cambria Math"/>
                          </a:endParaRPr>
                        </a:p>
                      </a:txBody>
                      <a:tcPr/>
                    </a:tc>
                    <a:tc>
                      <a:txBody>
                        <a:bodyPr/>
                        <a:lstStyle/>
                        <a:p>
                          <a:pPr algn="ctr"/>
                          <a:r>
                            <a:rPr sz="1600"/>
                            <a:t>0.4</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0.16</a:t>
                          </a:r>
                          <a:endParaRPr sz="1600">
                            <a:latin typeface="Cambria Math"/>
                          </a:endParaRPr>
                        </a:p>
                      </a:txBody>
                      <a:tcPr/>
                    </a:tc>
                    <a:extLst>
                      <a:ext uri="{0D108BD9-81ED-4DB2-BD59-A6C34878D82A}">
                        <a16:rowId xmlns:a16="http://schemas.microsoft.com/office/drawing/2014/main" val="10004"/>
                      </a:ext>
                    </a:extLst>
                  </a:tr>
                  <a:tr h="480935">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−1.6</m:t>
                                </m:r>
                              </m:oMath>
                            </m:oMathPara>
                          </a14:m>
                          <a:endParaRPr/>
                        </a:p>
                      </a:txBody>
                      <a:tcPr/>
                    </a:tc>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−1.6</m:t>
                                </m:r>
                              </m:oMath>
                            </m:oMathPara>
                          </a14:m>
                          <a:endParaRPr/>
                        </a:p>
                      </a:txBody>
                      <a:tcPr/>
                    </a:tc>
                    <a:tc>
                      <a:txBody>
                        <a:bodyPr/>
                        <a:lstStyle/>
                        <a:p>
                          <a:pPr algn="ctr"/>
                          <a:r>
                            <a:rPr sz="1600" dirty="0"/>
                            <a:t>2.56</a:t>
                          </a:r>
                          <a:endParaRPr sz="1600" dirty="0">
                            <a:latin typeface="Cambria Math"/>
                          </a:endParaRPr>
                        </a:p>
                      </a:txBody>
                      <a:tcPr/>
                    </a:tc>
                    <a:extLst>
                      <a:ext uri="{0D108BD9-81ED-4DB2-BD59-A6C34878D82A}">
                        <a16:rowId xmlns:a16="http://schemas.microsoft.com/office/drawing/2014/main" val="10005"/>
                      </a:ext>
                    </a:extLst>
                  </a:tr>
                  <a:tr h="480935">
                    <a:tc>
                      <a:txBody>
                        <a:bodyPr/>
                        <a:lstStyle/>
                        <a:p>
                          <a:pPr algn="ctr"/>
                          <a:r>
                            <a:rPr sz="1600"/>
                            <a:t>3</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−2.6</m:t>
                                </m:r>
                              </m:oMath>
                            </m:oMathPara>
                          </a14:m>
                          <a:endParaRPr/>
                        </a:p>
                      </a:txBody>
                      <a:tcPr/>
                    </a:tc>
                    <a:tc>
                      <a:txBody>
                        <a:bodyPr/>
                        <a:lstStyle/>
                        <a:p>
                          <a:pPr algn="ctr"/>
                          <a:r>
                            <a:rPr sz="1600"/>
                            <a:t>9</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−7.8</m:t>
                                </m:r>
                              </m:oMath>
                            </m:oMathPara>
                          </a14:m>
                          <a:endParaRPr/>
                        </a:p>
                      </a:txBody>
                      <a:tcPr/>
                    </a:tc>
                    <a:tc>
                      <a:txBody>
                        <a:bodyPr/>
                        <a:lstStyle/>
                        <a:p>
                          <a:pPr algn="ctr"/>
                          <a:r>
                            <a:rPr sz="1600"/>
                            <a:t>6.76</a:t>
                          </a:r>
                          <a:endParaRPr sz="1600">
                            <a:latin typeface="Cambria Math"/>
                          </a:endParaRPr>
                        </a:p>
                      </a:txBody>
                      <a:tcPr/>
                    </a:tc>
                    <a:extLst>
                      <a:ext uri="{0D108BD9-81ED-4DB2-BD59-A6C34878D82A}">
                        <a16:rowId xmlns:a16="http://schemas.microsoft.com/office/drawing/2014/main" val="10006"/>
                      </a:ext>
                    </a:extLst>
                  </a:tr>
                  <a:tr h="480935">
                    <a:tc>
                      <a:txBody>
                        <a:bodyPr/>
                        <a:lstStyle/>
                        <a:p>
                          <a:pPr algn="ctr"/>
                          <a:endParaRPr/>
                        </a:p>
                      </a:txBody>
                      <a:tcPr/>
                    </a:tc>
                    <a:tc>
                      <a:txBody>
                        <a:bodyPr/>
                        <a:lstStyle/>
                        <a:p>
                          <a:pPr algn="ct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𝑥</m:t>
                                        </m:r>
                                      </m:e>
                                    </m:d>
                                  </m:e>
                                  <m:sup>
                                    <m:r>
                                      <a:rPr sz="1600">
                                        <a:latin typeface="Cambria Math" panose="02040503050406030204" pitchFamily="18" charset="0"/>
                                      </a:rPr>
                                      <m:t>2</m:t>
                                    </m:r>
                                  </m:sup>
                                </m:sSup>
                                <m:r>
                                  <a:rPr sz="1600">
                                    <a:latin typeface="Cambria Math" panose="02040503050406030204" pitchFamily="18" charset="0"/>
                                  </a:rPr>
                                  <m:t>=20</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𝛥</m:t>
                                </m:r>
                                <m:r>
                                  <a:rPr sz="1600">
                                    <a:latin typeface="Cambria Math" panose="02040503050406030204" pitchFamily="18" charset="0"/>
                                  </a:rPr>
                                  <m:t>𝑥</m:t>
                                </m:r>
                                <m:r>
                                  <a:rPr sz="1600">
                                    <a:latin typeface="Cambria Math" panose="02040503050406030204" pitchFamily="18" charset="0"/>
                                  </a:rPr>
                                  <m:t>𝛥</m:t>
                                </m:r>
                                <m:r>
                                  <a:rPr sz="1600">
                                    <a:latin typeface="Cambria Math" panose="02040503050406030204" pitchFamily="18" charset="0"/>
                                  </a:rPr>
                                  <m:t>𝑦</m:t>
                                </m:r>
                                <m:r>
                                  <a:rPr sz="1600">
                                    <a:latin typeface="Cambria Math" panose="02040503050406030204" pitchFamily="18" charset="0"/>
                                  </a:rPr>
                                  <m:t>=−18</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𝑦</m:t>
                                        </m:r>
                                      </m:e>
                                    </m:d>
                                  </m:e>
                                  <m:sup>
                                    <m:r>
                                      <a:rPr sz="1600">
                                        <a:latin typeface="Cambria Math" panose="02040503050406030204" pitchFamily="18" charset="0"/>
                                      </a:rPr>
                                      <m:t>2</m:t>
                                    </m:r>
                                  </m:sup>
                                </m:sSup>
                                <m:r>
                                  <a:rPr sz="1600">
                                    <a:latin typeface="Cambria Math" panose="02040503050406030204" pitchFamily="18" charset="0"/>
                                  </a:rPr>
                                  <m:t>=17.2</m:t>
                                </m:r>
                              </m:oMath>
                            </m:oMathPara>
                          </a14:m>
                          <a:endParaRPr dirty="0"/>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presents five columns of data related to deviations in x and y. The first column, Delta x, lists values of negative three, negative one, zero, one, and three. The second column, Delta y, contains values of 2.4, 1.4, 0.4, negative 1.6, and negative 2.6. The third column, open parenthesis Delta x close parenthesis squared contains values 9, 1, 0, 1, and 9. The fourth column, Delta x times Delta y contains negative 7.2, negative 1.4, zero, negative 1.6, and negative 7.8. The fifth column, open parenthesis Delta y close parenthesis squared contains 5.76, 1.96, 0.16, 2.56, and 6.76. At the bottom of the table, the sums of each column are displayed: the summation of open parenthesis Delta x close parenthesis squared is 20, the summation of Delta x times Delta y is negative 18, and the summation of open parenthesis Delta y close parenthesis squared is 17.2."/>
              <p:cNvGraphicFramePr>
                <a:graphicFrameLocks noGrp="1"/>
              </p:cNvGraphicFramePr>
              <p:nvPr>
                <p:ph type="tbl" sz="quarter" idx="10"/>
                <p:extLst>
                  <p:ext uri="{D42A27DB-BD31-4B8C-83A1-F6EECF244321}">
                    <p14:modId xmlns:p14="http://schemas.microsoft.com/office/powerpoint/2010/main" val="1458496757"/>
                  </p:ext>
                </p:extLst>
              </p:nvPr>
            </p:nvGraphicFramePr>
            <p:xfrm>
              <a:off x="457200" y="1638920"/>
              <a:ext cx="8229600" cy="3366545"/>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80935">
                    <a:tc>
                      <a:txBody>
                        <a:bodyPr/>
                        <a:lstStyle/>
                        <a:p>
                          <a:endParaRPr lang="en-US"/>
                        </a:p>
                      </a:txBody>
                      <a:tcPr>
                        <a:blipFill>
                          <a:blip r:embed="rId2"/>
                          <a:stretch>
                            <a:fillRect l="-741" t="-1266" r="-401111" b="-603797"/>
                          </a:stretch>
                        </a:blipFill>
                      </a:tcPr>
                    </a:tc>
                    <a:tc>
                      <a:txBody>
                        <a:bodyPr/>
                        <a:lstStyle/>
                        <a:p>
                          <a:endParaRPr lang="en-US"/>
                        </a:p>
                      </a:txBody>
                      <a:tcPr>
                        <a:blipFill>
                          <a:blip r:embed="rId2"/>
                          <a:stretch>
                            <a:fillRect l="-100741" t="-1266" r="-301111" b="-603797"/>
                          </a:stretch>
                        </a:blipFill>
                      </a:tcPr>
                    </a:tc>
                    <a:tc>
                      <a:txBody>
                        <a:bodyPr/>
                        <a:lstStyle/>
                        <a:p>
                          <a:endParaRPr lang="en-US"/>
                        </a:p>
                      </a:txBody>
                      <a:tcPr>
                        <a:blipFill>
                          <a:blip r:embed="rId2"/>
                          <a:stretch>
                            <a:fillRect l="-200741" t="-1266" r="-201111" b="-603797"/>
                          </a:stretch>
                        </a:blipFill>
                      </a:tcPr>
                    </a:tc>
                    <a:tc>
                      <a:txBody>
                        <a:bodyPr/>
                        <a:lstStyle/>
                        <a:p>
                          <a:endParaRPr lang="en-US"/>
                        </a:p>
                      </a:txBody>
                      <a:tcPr>
                        <a:blipFill>
                          <a:blip r:embed="rId2"/>
                          <a:stretch>
                            <a:fillRect l="-300741" t="-1266" r="-101111" b="-603797"/>
                          </a:stretch>
                        </a:blipFill>
                      </a:tcPr>
                    </a:tc>
                    <a:tc>
                      <a:txBody>
                        <a:bodyPr/>
                        <a:lstStyle/>
                        <a:p>
                          <a:endParaRPr lang="en-US"/>
                        </a:p>
                      </a:txBody>
                      <a:tcPr>
                        <a:blipFill>
                          <a:blip r:embed="rId2"/>
                          <a:stretch>
                            <a:fillRect l="-400741" t="-1266" r="-1111" b="-603797"/>
                          </a:stretch>
                        </a:blipFill>
                      </a:tcPr>
                    </a:tc>
                    <a:extLst>
                      <a:ext uri="{0D108BD9-81ED-4DB2-BD59-A6C34878D82A}">
                        <a16:rowId xmlns:a16="http://schemas.microsoft.com/office/drawing/2014/main" val="10001"/>
                      </a:ext>
                    </a:extLst>
                  </a:tr>
                  <a:tr h="480935">
                    <a:tc>
                      <a:txBody>
                        <a:bodyPr/>
                        <a:lstStyle/>
                        <a:p>
                          <a:endParaRPr lang="en-US"/>
                        </a:p>
                      </a:txBody>
                      <a:tcPr>
                        <a:blipFill>
                          <a:blip r:embed="rId2"/>
                          <a:stretch>
                            <a:fillRect l="-741" t="-101266" r="-401111" b="-503797"/>
                          </a:stretch>
                        </a:blipFill>
                      </a:tcPr>
                    </a:tc>
                    <a:tc>
                      <a:txBody>
                        <a:bodyPr/>
                        <a:lstStyle/>
                        <a:p>
                          <a:pPr algn="ctr"/>
                          <a:r>
                            <a:rPr sz="1600"/>
                            <a:t>2.4</a:t>
                          </a:r>
                          <a:endParaRPr sz="1600">
                            <a:latin typeface="Cambria Math"/>
                          </a:endParaRPr>
                        </a:p>
                      </a:txBody>
                      <a:tcPr/>
                    </a:tc>
                    <a:tc>
                      <a:txBody>
                        <a:bodyPr/>
                        <a:lstStyle/>
                        <a:p>
                          <a:pPr algn="ctr"/>
                          <a:r>
                            <a:rPr sz="1600"/>
                            <a:t>9</a:t>
                          </a:r>
                          <a:endParaRPr sz="1600">
                            <a:latin typeface="Cambria Math"/>
                          </a:endParaRPr>
                        </a:p>
                      </a:txBody>
                      <a:tcPr/>
                    </a:tc>
                    <a:tc>
                      <a:txBody>
                        <a:bodyPr/>
                        <a:lstStyle/>
                        <a:p>
                          <a:endParaRPr lang="en-US"/>
                        </a:p>
                      </a:txBody>
                      <a:tcPr>
                        <a:blipFill>
                          <a:blip r:embed="rId2"/>
                          <a:stretch>
                            <a:fillRect l="-300741" t="-101266" r="-101111" b="-503797"/>
                          </a:stretch>
                        </a:blipFill>
                      </a:tcPr>
                    </a:tc>
                    <a:tc>
                      <a:txBody>
                        <a:bodyPr/>
                        <a:lstStyle/>
                        <a:p>
                          <a:pPr algn="ctr"/>
                          <a:r>
                            <a:rPr sz="1600"/>
                            <a:t>5.76</a:t>
                          </a:r>
                          <a:endParaRPr sz="1600">
                            <a:latin typeface="Cambria Math"/>
                          </a:endParaRPr>
                        </a:p>
                      </a:txBody>
                      <a:tcPr/>
                    </a:tc>
                    <a:extLst>
                      <a:ext uri="{0D108BD9-81ED-4DB2-BD59-A6C34878D82A}">
                        <a16:rowId xmlns:a16="http://schemas.microsoft.com/office/drawing/2014/main" val="10002"/>
                      </a:ext>
                    </a:extLst>
                  </a:tr>
                  <a:tr h="480935">
                    <a:tc>
                      <a:txBody>
                        <a:bodyPr/>
                        <a:lstStyle/>
                        <a:p>
                          <a:endParaRPr lang="en-US"/>
                        </a:p>
                      </a:txBody>
                      <a:tcPr>
                        <a:blipFill>
                          <a:blip r:embed="rId2"/>
                          <a:stretch>
                            <a:fillRect l="-741" t="-201266" r="-401111" b="-403797"/>
                          </a:stretch>
                        </a:blipFill>
                      </a:tcPr>
                    </a:tc>
                    <a:tc>
                      <a:txBody>
                        <a:bodyPr/>
                        <a:lstStyle/>
                        <a:p>
                          <a:pPr algn="ctr"/>
                          <a:r>
                            <a:rPr sz="1600"/>
                            <a:t>1.4</a:t>
                          </a:r>
                          <a:endParaRPr sz="1600">
                            <a:latin typeface="Cambria Math"/>
                          </a:endParaRPr>
                        </a:p>
                      </a:txBody>
                      <a:tcPr/>
                    </a:tc>
                    <a:tc>
                      <a:txBody>
                        <a:bodyPr/>
                        <a:lstStyle/>
                        <a:p>
                          <a:pPr algn="ctr"/>
                          <a:r>
                            <a:rPr sz="1600"/>
                            <a:t>1</a:t>
                          </a:r>
                          <a:endParaRPr sz="1600">
                            <a:latin typeface="Cambria Math"/>
                          </a:endParaRPr>
                        </a:p>
                      </a:txBody>
                      <a:tcPr/>
                    </a:tc>
                    <a:tc>
                      <a:txBody>
                        <a:bodyPr/>
                        <a:lstStyle/>
                        <a:p>
                          <a:endParaRPr lang="en-US"/>
                        </a:p>
                      </a:txBody>
                      <a:tcPr>
                        <a:blipFill>
                          <a:blip r:embed="rId2"/>
                          <a:stretch>
                            <a:fillRect l="-300741" t="-201266" r="-101111" b="-403797"/>
                          </a:stretch>
                        </a:blipFill>
                      </a:tcPr>
                    </a:tc>
                    <a:tc>
                      <a:txBody>
                        <a:bodyPr/>
                        <a:lstStyle/>
                        <a:p>
                          <a:pPr algn="ctr"/>
                          <a:r>
                            <a:rPr sz="1600"/>
                            <a:t>1.96</a:t>
                          </a:r>
                          <a:endParaRPr sz="1600">
                            <a:latin typeface="Cambria Math"/>
                          </a:endParaRPr>
                        </a:p>
                      </a:txBody>
                      <a:tcPr/>
                    </a:tc>
                    <a:extLst>
                      <a:ext uri="{0D108BD9-81ED-4DB2-BD59-A6C34878D82A}">
                        <a16:rowId xmlns:a16="http://schemas.microsoft.com/office/drawing/2014/main" val="10003"/>
                      </a:ext>
                    </a:extLst>
                  </a:tr>
                  <a:tr h="480935">
                    <a:tc>
                      <a:txBody>
                        <a:bodyPr/>
                        <a:lstStyle/>
                        <a:p>
                          <a:pPr algn="ctr"/>
                          <a:r>
                            <a:rPr sz="1600"/>
                            <a:t>0</a:t>
                          </a:r>
                          <a:endParaRPr sz="1600">
                            <a:latin typeface="Cambria Math"/>
                          </a:endParaRPr>
                        </a:p>
                      </a:txBody>
                      <a:tcPr/>
                    </a:tc>
                    <a:tc>
                      <a:txBody>
                        <a:bodyPr/>
                        <a:lstStyle/>
                        <a:p>
                          <a:pPr algn="ctr"/>
                          <a:r>
                            <a:rPr sz="1600"/>
                            <a:t>0.4</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a:t>
                          </a:r>
                          <a:endParaRPr sz="1600">
                            <a:latin typeface="Cambria Math"/>
                          </a:endParaRPr>
                        </a:p>
                      </a:txBody>
                      <a:tcPr/>
                    </a:tc>
                    <a:tc>
                      <a:txBody>
                        <a:bodyPr/>
                        <a:lstStyle/>
                        <a:p>
                          <a:pPr algn="ctr"/>
                          <a:r>
                            <a:rPr sz="1600"/>
                            <a:t>0.16</a:t>
                          </a:r>
                          <a:endParaRPr sz="1600">
                            <a:latin typeface="Cambria Math"/>
                          </a:endParaRPr>
                        </a:p>
                      </a:txBody>
                      <a:tcPr/>
                    </a:tc>
                    <a:extLst>
                      <a:ext uri="{0D108BD9-81ED-4DB2-BD59-A6C34878D82A}">
                        <a16:rowId xmlns:a16="http://schemas.microsoft.com/office/drawing/2014/main" val="10004"/>
                      </a:ext>
                    </a:extLst>
                  </a:tr>
                  <a:tr h="480935">
                    <a:tc>
                      <a:txBody>
                        <a:bodyPr/>
                        <a:lstStyle/>
                        <a:p>
                          <a:pPr algn="ctr"/>
                          <a:r>
                            <a:rPr sz="1600"/>
                            <a:t>1</a:t>
                          </a:r>
                          <a:endParaRPr sz="1600">
                            <a:latin typeface="Cambria Math"/>
                          </a:endParaRPr>
                        </a:p>
                      </a:txBody>
                      <a:tcPr/>
                    </a:tc>
                    <a:tc>
                      <a:txBody>
                        <a:bodyPr/>
                        <a:lstStyle/>
                        <a:p>
                          <a:endParaRPr lang="en-US"/>
                        </a:p>
                      </a:txBody>
                      <a:tcPr>
                        <a:blipFill>
                          <a:blip r:embed="rId2"/>
                          <a:stretch>
                            <a:fillRect l="-100741" t="-402532" r="-301111" b="-202532"/>
                          </a:stretch>
                        </a:blipFill>
                      </a:tcPr>
                    </a:tc>
                    <a:tc>
                      <a:txBody>
                        <a:bodyPr/>
                        <a:lstStyle/>
                        <a:p>
                          <a:pPr algn="ctr"/>
                          <a:r>
                            <a:rPr sz="1600"/>
                            <a:t>1</a:t>
                          </a:r>
                          <a:endParaRPr sz="1600">
                            <a:latin typeface="Cambria Math"/>
                          </a:endParaRPr>
                        </a:p>
                      </a:txBody>
                      <a:tcPr/>
                    </a:tc>
                    <a:tc>
                      <a:txBody>
                        <a:bodyPr/>
                        <a:lstStyle/>
                        <a:p>
                          <a:endParaRPr lang="en-US"/>
                        </a:p>
                      </a:txBody>
                      <a:tcPr>
                        <a:blipFill>
                          <a:blip r:embed="rId2"/>
                          <a:stretch>
                            <a:fillRect l="-300741" t="-402532" r="-101111" b="-202532"/>
                          </a:stretch>
                        </a:blipFill>
                      </a:tcPr>
                    </a:tc>
                    <a:tc>
                      <a:txBody>
                        <a:bodyPr/>
                        <a:lstStyle/>
                        <a:p>
                          <a:pPr algn="ctr"/>
                          <a:r>
                            <a:rPr sz="1600" dirty="0"/>
                            <a:t>2.56</a:t>
                          </a:r>
                          <a:endParaRPr sz="1600" dirty="0">
                            <a:latin typeface="Cambria Math"/>
                          </a:endParaRPr>
                        </a:p>
                      </a:txBody>
                      <a:tcPr/>
                    </a:tc>
                    <a:extLst>
                      <a:ext uri="{0D108BD9-81ED-4DB2-BD59-A6C34878D82A}">
                        <a16:rowId xmlns:a16="http://schemas.microsoft.com/office/drawing/2014/main" val="10005"/>
                      </a:ext>
                    </a:extLst>
                  </a:tr>
                  <a:tr h="480935">
                    <a:tc>
                      <a:txBody>
                        <a:bodyPr/>
                        <a:lstStyle/>
                        <a:p>
                          <a:pPr algn="ctr"/>
                          <a:r>
                            <a:rPr sz="1600"/>
                            <a:t>3</a:t>
                          </a:r>
                          <a:endParaRPr sz="1600">
                            <a:latin typeface="Cambria Math"/>
                          </a:endParaRPr>
                        </a:p>
                      </a:txBody>
                      <a:tcPr/>
                    </a:tc>
                    <a:tc>
                      <a:txBody>
                        <a:bodyPr/>
                        <a:lstStyle/>
                        <a:p>
                          <a:endParaRPr lang="en-US"/>
                        </a:p>
                      </a:txBody>
                      <a:tcPr>
                        <a:blipFill>
                          <a:blip r:embed="rId2"/>
                          <a:stretch>
                            <a:fillRect l="-100741" t="-502532" r="-301111" b="-102532"/>
                          </a:stretch>
                        </a:blipFill>
                      </a:tcPr>
                    </a:tc>
                    <a:tc>
                      <a:txBody>
                        <a:bodyPr/>
                        <a:lstStyle/>
                        <a:p>
                          <a:pPr algn="ctr"/>
                          <a:r>
                            <a:rPr sz="1600"/>
                            <a:t>9</a:t>
                          </a:r>
                          <a:endParaRPr sz="1600">
                            <a:latin typeface="Cambria Math"/>
                          </a:endParaRPr>
                        </a:p>
                      </a:txBody>
                      <a:tcPr/>
                    </a:tc>
                    <a:tc>
                      <a:txBody>
                        <a:bodyPr/>
                        <a:lstStyle/>
                        <a:p>
                          <a:endParaRPr lang="en-US"/>
                        </a:p>
                      </a:txBody>
                      <a:tcPr>
                        <a:blipFill>
                          <a:blip r:embed="rId2"/>
                          <a:stretch>
                            <a:fillRect l="-300741" t="-502532" r="-101111" b="-102532"/>
                          </a:stretch>
                        </a:blipFill>
                      </a:tcPr>
                    </a:tc>
                    <a:tc>
                      <a:txBody>
                        <a:bodyPr/>
                        <a:lstStyle/>
                        <a:p>
                          <a:pPr algn="ctr"/>
                          <a:r>
                            <a:rPr sz="1600"/>
                            <a:t>6.76</a:t>
                          </a:r>
                          <a:endParaRPr sz="1600">
                            <a:latin typeface="Cambria Math"/>
                          </a:endParaRPr>
                        </a:p>
                      </a:txBody>
                      <a:tcPr/>
                    </a:tc>
                    <a:extLst>
                      <a:ext uri="{0D108BD9-81ED-4DB2-BD59-A6C34878D82A}">
                        <a16:rowId xmlns:a16="http://schemas.microsoft.com/office/drawing/2014/main" val="10006"/>
                      </a:ext>
                    </a:extLst>
                  </a:tr>
                  <a:tr h="480935">
                    <a:tc>
                      <a:txBody>
                        <a:bodyPr/>
                        <a:lstStyle/>
                        <a:p>
                          <a:pPr algn="ctr"/>
                          <a:endParaRPr/>
                        </a:p>
                      </a:txBody>
                      <a:tcPr/>
                    </a:tc>
                    <a:tc>
                      <a:txBody>
                        <a:bodyPr/>
                        <a:lstStyle/>
                        <a:p>
                          <a:pPr algn="ctr"/>
                          <a:endParaRPr/>
                        </a:p>
                      </a:txBody>
                      <a:tcPr/>
                    </a:tc>
                    <a:tc>
                      <a:txBody>
                        <a:bodyPr/>
                        <a:lstStyle/>
                        <a:p>
                          <a:endParaRPr lang="en-US"/>
                        </a:p>
                      </a:txBody>
                      <a:tcPr>
                        <a:blipFill>
                          <a:blip r:embed="rId2"/>
                          <a:stretch>
                            <a:fillRect l="-200741" t="-602532" r="-201111" b="-2532"/>
                          </a:stretch>
                        </a:blipFill>
                      </a:tcPr>
                    </a:tc>
                    <a:tc>
                      <a:txBody>
                        <a:bodyPr/>
                        <a:lstStyle/>
                        <a:p>
                          <a:endParaRPr lang="en-US"/>
                        </a:p>
                      </a:txBody>
                      <a:tcPr>
                        <a:blipFill>
                          <a:blip r:embed="rId2"/>
                          <a:stretch>
                            <a:fillRect l="-300741" t="-602532" r="-101111" b="-2532"/>
                          </a:stretch>
                        </a:blipFill>
                      </a:tcPr>
                    </a:tc>
                    <a:tc>
                      <a:txBody>
                        <a:bodyPr/>
                        <a:lstStyle/>
                        <a:p>
                          <a:endParaRPr lang="en-US"/>
                        </a:p>
                      </a:txBody>
                      <a:tcPr>
                        <a:blipFill>
                          <a:blip r:embed="rId2"/>
                          <a:stretch>
                            <a:fillRect l="-400741" t="-602532" r="-1111" b="-2532"/>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8</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a.   </a:t>
            </a:r>
            <a:r>
              <a:rPr sz="2800" dirty="0"/>
              <a:t>We have all we need now to determine that</a:t>
            </a:r>
            <a:endParaRPr dirty="0"/>
          </a:p>
        </p:txBody>
      </p:sp>
      <p:pic>
        <p:nvPicPr>
          <p:cNvPr id="9" name="Picture 8" descr="m equals summation of delta x times delta y divided by summation of open parenthesis delta x close parenthesis squared, which equals negative eighteen divided by twenty, which equals negative zero point nine.">
            <a:extLst>
              <a:ext uri="{FF2B5EF4-FFF2-40B4-BE49-F238E27FC236}">
                <a16:creationId xmlns:a16="http://schemas.microsoft.com/office/drawing/2014/main" id="{2CA95333-76A9-7C75-9164-489B36082067}"/>
              </a:ext>
            </a:extLst>
          </p:cNvPr>
          <p:cNvPicPr>
            <a:picLocks noChangeAspect="1"/>
          </p:cNvPicPr>
          <p:nvPr/>
        </p:nvPicPr>
        <p:blipFill>
          <a:blip r:embed="rId2"/>
          <a:stretch>
            <a:fillRect/>
          </a:stretch>
        </p:blipFill>
        <p:spPr>
          <a:xfrm>
            <a:off x="2667000" y="1590675"/>
            <a:ext cx="3248025" cy="923925"/>
          </a:xfrm>
          <a:prstGeom prst="rect">
            <a:avLst/>
          </a:prstGeom>
        </p:spPr>
      </p:pic>
      <p:sp>
        <p:nvSpPr>
          <p:cNvPr id="6" name="TextBox 5">
            <a:extLst>
              <a:ext uri="{FF2B5EF4-FFF2-40B4-BE49-F238E27FC236}">
                <a16:creationId xmlns:a16="http://schemas.microsoft.com/office/drawing/2014/main" id="{11113AA3-BCB8-8B6C-83BF-AB3C984A6C67}"/>
              </a:ext>
            </a:extLst>
          </p:cNvPr>
          <p:cNvSpPr txBox="1"/>
          <p:nvPr/>
        </p:nvSpPr>
        <p:spPr>
          <a:xfrm>
            <a:off x="457200" y="2427600"/>
            <a:ext cx="914400" cy="468000"/>
          </a:xfrm>
          <a:prstGeom prst="rect">
            <a:avLst/>
          </a:prstGeom>
          <a:noFill/>
        </p:spPr>
        <p:txBody>
          <a:bodyPr wrap="square" rtlCol="0">
            <a:spAutoFit/>
          </a:bodyPr>
          <a:lstStyle/>
          <a:p>
            <a:r>
              <a:rPr lang="en-IN" sz="2800" dirty="0"/>
              <a:t>​and</a:t>
            </a:r>
          </a:p>
          <a:p>
            <a:endParaRPr lang="en-IN" sz="2800" dirty="0"/>
          </a:p>
        </p:txBody>
      </p:sp>
      <p:pic>
        <p:nvPicPr>
          <p:cNvPr id="11" name="Picture 10" descr="b equals y-bar minus m times x-bar equals three point six minus open parenthesis negative zero point nine close parenthesis times open parenthesis two close parenthesis equals five point four.">
            <a:extLst>
              <a:ext uri="{FF2B5EF4-FFF2-40B4-BE49-F238E27FC236}">
                <a16:creationId xmlns:a16="http://schemas.microsoft.com/office/drawing/2014/main" id="{BAF1A71A-814C-7C57-BCF9-3CCAC918861B}"/>
              </a:ext>
            </a:extLst>
          </p:cNvPr>
          <p:cNvPicPr>
            <a:picLocks noChangeAspect="1"/>
          </p:cNvPicPr>
          <p:nvPr/>
        </p:nvPicPr>
        <p:blipFill>
          <a:blip r:embed="rId3"/>
          <a:stretch>
            <a:fillRect/>
          </a:stretch>
        </p:blipFill>
        <p:spPr>
          <a:xfrm>
            <a:off x="2007000" y="3117600"/>
            <a:ext cx="5130000" cy="540000"/>
          </a:xfrm>
          <a:prstGeom prst="rect">
            <a:avLst/>
          </a:prstGeom>
        </p:spPr>
      </p:pic>
      <p:sp>
        <p:nvSpPr>
          <p:cNvPr id="4" name="TextBox 3">
            <a:extLst>
              <a:ext uri="{FF2B5EF4-FFF2-40B4-BE49-F238E27FC236}">
                <a16:creationId xmlns:a16="http://schemas.microsoft.com/office/drawing/2014/main" id="{A31D02B8-AD67-7F8E-BCE7-52C405BBBACE}"/>
              </a:ext>
            </a:extLst>
          </p:cNvPr>
          <p:cNvSpPr txBox="1"/>
          <p:nvPr/>
        </p:nvSpPr>
        <p:spPr>
          <a:xfrm>
            <a:off x="457200" y="3895626"/>
            <a:ext cx="8229600" cy="954107"/>
          </a:xfrm>
          <a:prstGeom prst="rect">
            <a:avLst/>
          </a:prstGeom>
          <a:noFill/>
        </p:spPr>
        <p:txBody>
          <a:bodyPr wrap="square" rtlCol="0">
            <a:spAutoFit/>
          </a:bodyPr>
          <a:lstStyle/>
          <a:p>
            <a:r>
              <a:rPr lang="en-US" sz="2800" dirty="0"/>
              <a:t>So, the line of best fit is </a:t>
            </a:r>
            <a:r>
              <a:rPr lang="en-US" sz="2800" i="1" dirty="0"/>
              <a:t>y</a:t>
            </a:r>
            <a:r>
              <a:rPr lang="en-US" sz="2800" dirty="0"/>
              <a:t> = −0.9</a:t>
            </a:r>
            <a:r>
              <a:rPr lang="en-US" sz="2800" i="1" dirty="0"/>
              <a:t>x</a:t>
            </a:r>
            <a:r>
              <a:rPr lang="en-US" sz="2800" dirty="0"/>
              <a:t> + 5.4. Figure 8 shows the graph of this line along with the given points.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9</a:t>
            </a:r>
            <a:endParaRPr dirty="0"/>
          </a:p>
        </p:txBody>
      </p:sp>
      <p:pic>
        <p:nvPicPr>
          <p:cNvPr id="8" name="Content Placeholder 7" descr="The graph of the points as in Figure seven, with the addition of the graph of the line y equals negative zero point nine x plus five point four. The line passes near the graphed points.">
            <a:extLst>
              <a:ext uri="{FF2B5EF4-FFF2-40B4-BE49-F238E27FC236}">
                <a16:creationId xmlns:a16="http://schemas.microsoft.com/office/drawing/2014/main" id="{6AB35960-6689-4450-8C78-138CF9570EC5}"/>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482307" cy="4482307"/>
          </a:xfrm>
        </p:spPr>
      </p:pic>
      <p:pic>
        <p:nvPicPr>
          <p:cNvPr id="4" name="Picture 3" descr="Figure 8">
            <a:extLst>
              <a:ext uri="{FF2B5EF4-FFF2-40B4-BE49-F238E27FC236}">
                <a16:creationId xmlns:a16="http://schemas.microsoft.com/office/drawing/2014/main" id="{97C73EDF-6A57-4926-931C-DFCDA3B45849}"/>
              </a:ext>
            </a:extLst>
          </p:cNvPr>
          <p:cNvPicPr>
            <a:picLocks noChangeAspect="1"/>
          </p:cNvPicPr>
          <p:nvPr/>
        </p:nvPicPr>
        <p:blipFill>
          <a:blip r:embed="rId4"/>
          <a:stretch>
            <a:fillRect/>
          </a:stretch>
        </p:blipFill>
        <p:spPr>
          <a:xfrm>
            <a:off x="3782499" y="5422327"/>
            <a:ext cx="1579001" cy="74987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 </a:t>
            </a:r>
            <a:r>
              <a:rPr lang="en-IN" dirty="0"/>
              <a:t>Linear Functions</a:t>
            </a:r>
            <a:endParaRPr dirty="0"/>
          </a:p>
        </p:txBody>
      </p:sp>
      <p:sp>
        <p:nvSpPr>
          <p:cNvPr id="3" name="Text Placeholder 2"/>
          <p:cNvSpPr>
            <a:spLocks noGrp="1"/>
          </p:cNvSpPr>
          <p:nvPr>
            <p:ph type="body" sz="quarter" idx="10"/>
          </p:nvPr>
        </p:nvSpPr>
        <p:spPr/>
        <p:txBody>
          <a:bodyPr>
            <a:normAutofit/>
          </a:bodyPr>
          <a:lstStyle/>
          <a:p>
            <a:pPr>
              <a:defRPr sz="2800"/>
            </a:pPr>
            <a:r>
              <a:rPr sz="2800" dirty="0"/>
              <a:t>A </a:t>
            </a:r>
            <a:r>
              <a:rPr sz="2800" b="1" dirty="0"/>
              <a:t>linear function</a:t>
            </a:r>
            <a:r>
              <a:rPr sz="2800" dirty="0"/>
              <a:t> </a:t>
            </a:r>
            <a:r>
              <a:rPr lang="en-US" sz="2800" i="1" dirty="0"/>
              <a:t>f</a:t>
            </a:r>
            <a:r>
              <a:rPr lang="en-US" sz="2800" dirty="0"/>
              <a:t> </a:t>
            </a:r>
            <a:r>
              <a:rPr sz="2800" dirty="0"/>
              <a:t>in the variable </a:t>
            </a:r>
            <a:r>
              <a:rPr lang="en-US" i="1" dirty="0"/>
              <a:t>x </a:t>
            </a:r>
            <a:r>
              <a:rPr sz="2800" dirty="0"/>
              <a:t>is any function that can be written in the form</a:t>
            </a:r>
            <a:r>
              <a:rPr lang="en-US" sz="2800" dirty="0"/>
              <a:t> </a:t>
            </a:r>
            <a:r>
              <a:rPr lang="en-US" sz="2800" i="1" dirty="0"/>
              <a:t>f</a:t>
            </a:r>
            <a:r>
              <a:rPr lang="en-US" sz="2800" dirty="0"/>
              <a:t> (</a:t>
            </a:r>
            <a:r>
              <a:rPr lang="en-US" sz="2800" i="1" dirty="0"/>
              <a:t>x</a:t>
            </a:r>
            <a:r>
              <a:rPr lang="en-US" sz="2800" dirty="0"/>
              <a:t>) = </a:t>
            </a:r>
            <a:r>
              <a:rPr lang="en-US" sz="2800" i="1" dirty="0"/>
              <a:t>m</a:t>
            </a:r>
            <a:r>
              <a:rPr lang="en-US" sz="100" i="1" dirty="0"/>
              <a:t> </a:t>
            </a:r>
            <a:r>
              <a:rPr lang="en-US" sz="2800" i="1" dirty="0"/>
              <a:t>x</a:t>
            </a:r>
            <a:r>
              <a:rPr lang="en-US" sz="2800" dirty="0"/>
              <a:t> + </a:t>
            </a:r>
            <a:r>
              <a:rPr lang="en-US" sz="2800" i="1" dirty="0"/>
              <a:t>b</a:t>
            </a:r>
            <a:r>
              <a:rPr sz="2800" dirty="0"/>
              <a:t>, where </a:t>
            </a:r>
            <a:r>
              <a:rPr lang="en-US" sz="2800" i="1" dirty="0"/>
              <a:t>m</a:t>
            </a:r>
            <a:r>
              <a:rPr lang="en-US" sz="2800" dirty="0"/>
              <a:t> </a:t>
            </a:r>
            <a:r>
              <a:rPr sz="2800" dirty="0"/>
              <a:t>and </a:t>
            </a:r>
            <a:r>
              <a:rPr lang="en-US" sz="2800" i="1" dirty="0"/>
              <a:t>b</a:t>
            </a:r>
            <a:r>
              <a:rPr lang="en-US" sz="2800" dirty="0"/>
              <a:t> </a:t>
            </a:r>
            <a:r>
              <a:rPr sz="2800" dirty="0"/>
              <a:t>are real numbers. If </a:t>
            </a:r>
            <a:r>
              <a:rPr lang="en-US" sz="2800" i="1" dirty="0"/>
              <a:t>m</a:t>
            </a:r>
            <a:r>
              <a:rPr lang="en-US" sz="2800" dirty="0"/>
              <a:t> ≠ 0</a:t>
            </a:r>
            <a:r>
              <a:rPr sz="2800" dirty="0"/>
              <a:t>, </a:t>
            </a:r>
            <a:r>
              <a:rPr lang="en-US" i="1" dirty="0"/>
              <a:t>f</a:t>
            </a:r>
            <a:r>
              <a:rPr lang="en-US" dirty="0"/>
              <a:t> (</a:t>
            </a:r>
            <a:r>
              <a:rPr lang="en-US" i="1" dirty="0"/>
              <a:t>x</a:t>
            </a:r>
            <a:r>
              <a:rPr lang="en-US" dirty="0"/>
              <a:t>) = </a:t>
            </a:r>
            <a:r>
              <a:rPr lang="en-US" i="1" dirty="0"/>
              <a:t>m</a:t>
            </a:r>
            <a:r>
              <a:rPr lang="en-US" sz="100" i="1" dirty="0"/>
              <a:t> </a:t>
            </a:r>
            <a:r>
              <a:rPr lang="en-US" i="1" dirty="0"/>
              <a:t>x</a:t>
            </a:r>
            <a:r>
              <a:rPr lang="en-US" dirty="0"/>
              <a:t> + </a:t>
            </a:r>
            <a:r>
              <a:rPr lang="en-US" i="1" dirty="0"/>
              <a:t>b </a:t>
            </a:r>
            <a:r>
              <a:rPr sz="2800" dirty="0"/>
              <a:t>is also called a </a:t>
            </a:r>
            <a:r>
              <a:rPr sz="2800" b="1" dirty="0"/>
              <a:t>first-deg</a:t>
            </a:r>
            <a:r>
              <a:rPr lang="en-IN" sz="2800" b="1" dirty="0"/>
              <a:t>r</a:t>
            </a:r>
            <a:r>
              <a:rPr sz="2800" b="1" dirty="0"/>
              <a:t>ee polynomial function</a:t>
            </a:r>
            <a:r>
              <a:rPr sz="28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10</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We also have all we need to determine the Pearson correlation coefficient</a:t>
            </a:r>
            <a:r>
              <a:rPr lang="en-US" sz="2800" dirty="0"/>
              <a:t> </a:t>
            </a:r>
            <a:r>
              <a:rPr lang="en-US" sz="2800" i="1" dirty="0"/>
              <a:t>r</a:t>
            </a:r>
            <a:r>
              <a:rPr lang="en-US" sz="2800" dirty="0"/>
              <a:t>.</a:t>
            </a:r>
            <a:endParaRPr sz="2800" dirty="0"/>
          </a:p>
        </p:txBody>
      </p:sp>
      <p:pic>
        <p:nvPicPr>
          <p:cNvPr id="7" name="Picture 6" descr="r equals the summation of delta x times delta y, divided by open parenthesis the square root of the summation of open parenthesis delta x close parenthesis squared times the square root of open parenthesis delta y close parenthesis squared close parenthesis, &#10;which equals negative eighteen divided by open parenthesis square root of twenty times the square root of seventeen point two close parenthesis approximately equals negative zero point nine seven zero.">
            <a:extLst>
              <a:ext uri="{FF2B5EF4-FFF2-40B4-BE49-F238E27FC236}">
                <a16:creationId xmlns:a16="http://schemas.microsoft.com/office/drawing/2014/main" id="{642EB011-5B32-D351-8D4C-81BC655F5369}"/>
              </a:ext>
            </a:extLst>
          </p:cNvPr>
          <p:cNvPicPr>
            <a:picLocks noChangeAspect="1"/>
          </p:cNvPicPr>
          <p:nvPr/>
        </p:nvPicPr>
        <p:blipFill>
          <a:blip r:embed="rId2"/>
          <a:stretch>
            <a:fillRect/>
          </a:stretch>
        </p:blipFill>
        <p:spPr>
          <a:xfrm>
            <a:off x="2667000" y="1919100"/>
            <a:ext cx="2535878" cy="2052000"/>
          </a:xfrm>
          <a:prstGeom prst="rect">
            <a:avLst/>
          </a:prstGeom>
        </p:spPr>
      </p:pic>
      <p:sp>
        <p:nvSpPr>
          <p:cNvPr id="5" name="TextBox 4">
            <a:extLst>
              <a:ext uri="{FF2B5EF4-FFF2-40B4-BE49-F238E27FC236}">
                <a16:creationId xmlns:a16="http://schemas.microsoft.com/office/drawing/2014/main" id="{11954F58-E282-47A5-12A4-F18B91E3976A}"/>
              </a:ext>
            </a:extLst>
          </p:cNvPr>
          <p:cNvSpPr txBox="1"/>
          <p:nvPr/>
        </p:nvSpPr>
        <p:spPr>
          <a:xfrm>
            <a:off x="453272" y="3912900"/>
            <a:ext cx="8059132" cy="2092881"/>
          </a:xfrm>
          <a:prstGeom prst="rect">
            <a:avLst/>
          </a:prstGeom>
          <a:noFill/>
        </p:spPr>
        <p:txBody>
          <a:bodyPr wrap="square" rtlCol="0">
            <a:spAutoFit/>
          </a:bodyPr>
          <a:lstStyle/>
          <a:p>
            <a:r>
              <a:rPr lang="en-US" sz="2600" dirty="0"/>
              <a:t>The fact that </a:t>
            </a:r>
            <a:r>
              <a:rPr lang="en-US" sz="2600" i="1" dirty="0"/>
              <a:t>r</a:t>
            </a:r>
            <a:r>
              <a:rPr lang="en-US" sz="2600" dirty="0"/>
              <a:t> is negative reflects the fact that the slope of the best-fitting line is negative, and the fact that </a:t>
            </a:r>
            <a:r>
              <a:rPr lang="en-US" sz="2600" i="1" dirty="0"/>
              <a:t>r</a:t>
            </a:r>
            <a:r>
              <a:rPr lang="en-US" sz="2600" dirty="0"/>
              <a:t> is relatively close to </a:t>
            </a:r>
            <a:r>
              <a:rPr lang="en-US" sz="2600" dirty="0">
                <a:latin typeface="Cambria Math"/>
              </a:rPr>
              <a:t>1</a:t>
            </a:r>
            <a:r>
              <a:rPr lang="en-US" sz="2600" dirty="0"/>
              <a:t> in magnitude means that this line of best fit is a reasonably good model of the behavior of the points.</a:t>
            </a:r>
            <a:endParaRPr lang="en-IN"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r>
              <a:rPr sz="2800" dirty="0"/>
              <a:t>Given the points graphed in Figure 9,</a:t>
            </a:r>
          </a:p>
          <a:p>
            <a:pPr marL="542925" indent="-542925">
              <a:defRPr sz="2800"/>
            </a:pPr>
            <a:r>
              <a:rPr lang="en-US" dirty="0"/>
              <a:t>a.   </a:t>
            </a:r>
            <a:r>
              <a:rPr dirty="0"/>
              <a:t>​</a:t>
            </a:r>
            <a:r>
              <a:rPr sz="2800" dirty="0"/>
              <a:t>use linear regression to find and graph the line of best fit, and</a:t>
            </a:r>
          </a:p>
          <a:p>
            <a:pPr>
              <a:defRPr sz="2800"/>
            </a:pPr>
            <a:r>
              <a:rPr lang="en-US" dirty="0"/>
              <a:t>b.   </a:t>
            </a:r>
            <a:r>
              <a:rPr dirty="0"/>
              <a:t>​</a:t>
            </a:r>
            <a:r>
              <a:rPr sz="2800" dirty="0"/>
              <a:t>find the Pearson correlation coefficient</a:t>
            </a:r>
            <a:r>
              <a:rPr lang="en-US" sz="2800" dirty="0"/>
              <a:t> </a:t>
            </a:r>
            <a:r>
              <a:rPr lang="en-US" sz="2800" i="1" dirty="0"/>
              <a:t>r</a:t>
            </a:r>
            <a:r>
              <a:rPr sz="28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pic>
        <p:nvPicPr>
          <p:cNvPr id="5" name="Content Placeholder 4" descr="Graph of the four points open parenthesis one comma five close parenthesis open parenthesis two comma one close parenthesis open parenthesis three comma five close parenthesis and open parenthesis four comma four close parenthesis in the Cartesian plane.">
            <a:extLst>
              <a:ext uri="{FF2B5EF4-FFF2-40B4-BE49-F238E27FC236}">
                <a16:creationId xmlns:a16="http://schemas.microsoft.com/office/drawing/2014/main" id="{35FC9A27-0F5A-435A-A48A-7BBE08EAF7C1}"/>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51748" y="1082675"/>
            <a:ext cx="4401452" cy="4409917"/>
          </a:xfrm>
        </p:spPr>
      </p:pic>
      <p:pic>
        <p:nvPicPr>
          <p:cNvPr id="4" name="Picture 3" descr="Figure 9">
            <a:extLst>
              <a:ext uri="{FF2B5EF4-FFF2-40B4-BE49-F238E27FC236}">
                <a16:creationId xmlns:a16="http://schemas.microsoft.com/office/drawing/2014/main" id="{1F0EF10F-3262-4535-B18E-5D8965B8FCFD}"/>
              </a:ext>
            </a:extLst>
          </p:cNvPr>
          <p:cNvPicPr>
            <a:picLocks noChangeAspect="1"/>
          </p:cNvPicPr>
          <p:nvPr/>
        </p:nvPicPr>
        <p:blipFill>
          <a:blip r:embed="rId4"/>
          <a:stretch>
            <a:fillRect/>
          </a:stretch>
        </p:blipFill>
        <p:spPr>
          <a:xfrm>
            <a:off x="3782499" y="5422327"/>
            <a:ext cx="1579001" cy="749873"/>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3</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coordinates of the four graphed points are</a:t>
            </a:r>
          </a:p>
          <a:p>
            <a:pPr algn="ctr">
              <a:defRPr sz="2800"/>
            </a:pPr>
            <a:r>
              <a:rPr lang="en-US" dirty="0"/>
              <a:t>{ (1,5), (2,1), (3,5), (4,4) }. </a:t>
            </a:r>
          </a:p>
          <a:p>
            <a:pPr>
              <a:defRPr sz="2800"/>
            </a:pPr>
            <a:r>
              <a:rPr sz="2800" dirty="0"/>
              <a:t>The averages of the </a:t>
            </a:r>
            <a:r>
              <a:rPr lang="en-US" sz="2800" i="1" dirty="0"/>
              <a:t>x</a:t>
            </a:r>
            <a:r>
              <a:rPr sz="2800" dirty="0"/>
              <a:t>- and </a:t>
            </a:r>
            <a:r>
              <a:rPr lang="en-US" sz="2800" i="1" dirty="0"/>
              <a:t>y</a:t>
            </a:r>
            <a:r>
              <a:rPr sz="2800" dirty="0"/>
              <a:t>-values are thus</a:t>
            </a:r>
          </a:p>
        </p:txBody>
      </p:sp>
      <p:pic>
        <p:nvPicPr>
          <p:cNvPr id="7" name="Picture 6" descr="x bar equals open parenthesis one plus two plus three plus four close parenthesis divided by four equals two point five and y bar equals open parenthesis five plus one plus five plus four close parenthesis divided by four equals three point seven five.">
            <a:extLst>
              <a:ext uri="{FF2B5EF4-FFF2-40B4-BE49-F238E27FC236}">
                <a16:creationId xmlns:a16="http://schemas.microsoft.com/office/drawing/2014/main" id="{4F58C2B8-F6D2-4EE7-7903-1AEC321C5C8D}"/>
              </a:ext>
            </a:extLst>
          </p:cNvPr>
          <p:cNvPicPr>
            <a:picLocks noChangeAspect="1"/>
          </p:cNvPicPr>
          <p:nvPr/>
        </p:nvPicPr>
        <p:blipFill>
          <a:blip r:embed="rId2"/>
          <a:stretch>
            <a:fillRect/>
          </a:stretch>
        </p:blipFill>
        <p:spPr>
          <a:xfrm>
            <a:off x="998618" y="3164109"/>
            <a:ext cx="6984000" cy="874491"/>
          </a:xfrm>
          <a:prstGeom prst="rect">
            <a:avLst/>
          </a:prstGeom>
        </p:spPr>
      </p:pic>
      <p:sp>
        <p:nvSpPr>
          <p:cNvPr id="5" name="TextBox 4">
            <a:extLst>
              <a:ext uri="{FF2B5EF4-FFF2-40B4-BE49-F238E27FC236}">
                <a16:creationId xmlns:a16="http://schemas.microsoft.com/office/drawing/2014/main" id="{59CD4790-700F-2E35-7230-4A3A11FE498B}"/>
              </a:ext>
            </a:extLst>
          </p:cNvPr>
          <p:cNvSpPr txBox="1"/>
          <p:nvPr/>
        </p:nvSpPr>
        <p:spPr>
          <a:xfrm>
            <a:off x="454843" y="4075093"/>
            <a:ext cx="7527775" cy="954107"/>
          </a:xfrm>
          <a:prstGeom prst="rect">
            <a:avLst/>
          </a:prstGeom>
          <a:noFill/>
        </p:spPr>
        <p:txBody>
          <a:bodyPr wrap="square" rtlCol="0">
            <a:spAutoFit/>
          </a:bodyPr>
          <a:lstStyle/>
          <a:p>
            <a:pPr>
              <a:defRPr sz="2800"/>
            </a:pPr>
            <a:r>
              <a:rPr lang="en-US" sz="2800" dirty="0"/>
              <a:t>which we use to construct tables of the values of</a:t>
            </a:r>
            <a:r>
              <a:rPr lang="el-GR" sz="2800" i="1" dirty="0"/>
              <a:t> Δ</a:t>
            </a:r>
            <a:r>
              <a:rPr lang="en-US" sz="2800" i="1" dirty="0"/>
              <a:t>x</a:t>
            </a:r>
            <a:r>
              <a:rPr lang="en-US" sz="2800" dirty="0"/>
              <a:t> and </a:t>
            </a:r>
            <a:r>
              <a:rPr lang="el-GR" sz="2800" i="1" dirty="0"/>
              <a:t>Δ</a:t>
            </a:r>
            <a:r>
              <a:rPr lang="en-US" sz="2800" i="1" dirty="0"/>
              <a:t>y</a:t>
            </a:r>
            <a:r>
              <a:rPr lang="en-US"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4</a:t>
            </a:r>
            <a:endParaRPr dirty="0"/>
          </a:p>
        </p:txBody>
      </p:sp>
      <p:sp>
        <p:nvSpPr>
          <p:cNvPr id="5" name="TextBox 4">
            <a:extLst>
              <a:ext uri="{FF2B5EF4-FFF2-40B4-BE49-F238E27FC236}">
                <a16:creationId xmlns:a16="http://schemas.microsoft.com/office/drawing/2014/main" id="{8E54452A-DB60-3B12-9163-D21FA135D2DA}"/>
              </a:ext>
            </a:extLst>
          </p:cNvPr>
          <p:cNvSpPr txBox="1"/>
          <p:nvPr/>
        </p:nvSpPr>
        <p:spPr>
          <a:xfrm>
            <a:off x="2286000" y="1154668"/>
            <a:ext cx="4572000" cy="369332"/>
          </a:xfrm>
          <a:prstGeom prst="rect">
            <a:avLst/>
          </a:prstGeom>
          <a:noFill/>
        </p:spPr>
        <p:txBody>
          <a:bodyPr wrap="square">
            <a:spAutoFit/>
          </a:bodyPr>
          <a:lstStyle/>
          <a:p>
            <a:pPr algn="ctr">
              <a:defRPr sz="1800" b="1"/>
            </a:pPr>
            <a:r>
              <a:rPr lang="en-IN" dirty="0"/>
              <a:t>Table 9</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x, which are one, two, three, and four. The second column represents the difference between each x value and the mean, denoted as delta x equals x minus x bar. The corresponding values in this column are negative 1.5, negative 0.5, 0.5, and 1.5."/>
              <p:cNvGraphicFramePr>
                <a:graphicFrameLocks noGrp="1"/>
              </p:cNvGraphicFramePr>
              <p:nvPr>
                <p:ph type="tbl" sz="quarter" idx="10"/>
                <p:extLst>
                  <p:ext uri="{D42A27DB-BD31-4B8C-83A1-F6EECF244321}">
                    <p14:modId xmlns:p14="http://schemas.microsoft.com/office/powerpoint/2010/main" val="1314175411"/>
                  </p:ext>
                </p:extLst>
              </p:nvPr>
            </p:nvGraphicFramePr>
            <p:xfrm>
              <a:off x="457200" y="16002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𝒙</m:t>
                                </m:r>
                              </m:oMath>
                            </m:oMathPara>
                          </a14:m>
                          <a:endParaRPr b="1"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𝜟</m:t>
                                </m:r>
                                <m:r>
                                  <a:rPr sz="1800" b="1">
                                    <a:latin typeface="Cambria Math" panose="02040503050406030204" pitchFamily="18" charset="0"/>
                                  </a:rPr>
                                  <m:t>𝒙</m:t>
                                </m:r>
                                <m:r>
                                  <a:rPr sz="1800" b="1">
                                    <a:latin typeface="Cambria Math" panose="02040503050406030204" pitchFamily="18" charset="0"/>
                                  </a:rPr>
                                  <m:t>=</m:t>
                                </m:r>
                                <m:r>
                                  <a:rPr sz="1800" b="1">
                                    <a:latin typeface="Cambria Math" panose="02040503050406030204" pitchFamily="18" charset="0"/>
                                  </a:rPr>
                                  <m:t>𝒙</m:t>
                                </m:r>
                                <m:r>
                                  <a:rPr sz="1800" b="1">
                                    <a:latin typeface="Cambria Math" panose="02040503050406030204" pitchFamily="18" charset="0"/>
                                  </a:rPr>
                                  <m:t>−</m:t>
                                </m:r>
                                <m:bar>
                                  <m:barPr>
                                    <m:pos m:val="top"/>
                                    <m:ctrlPr>
                                      <a:rPr sz="1800" b="1" i="1">
                                        <a:latin typeface="Cambria Math" panose="02040503050406030204" pitchFamily="18" charset="0"/>
                                      </a:rPr>
                                    </m:ctrlPr>
                                  </m:barPr>
                                  <m:e>
                                    <m:r>
                                      <a:rPr sz="1800" b="1">
                                        <a:latin typeface="Cambria Math" panose="02040503050406030204" pitchFamily="18" charset="0"/>
                                      </a:rPr>
                                      <m:t>𝒙</m:t>
                                    </m:r>
                                  </m:e>
                                </m:bar>
                              </m:oMath>
                            </m:oMathPara>
                          </a14:m>
                          <a:endParaRPr b="1" dirty="0"/>
                        </a:p>
                      </a:txBody>
                      <a:tcPr/>
                    </a:tc>
                    <a:extLst>
                      <a:ext uri="{0D108BD9-81ED-4DB2-BD59-A6C34878D82A}">
                        <a16:rowId xmlns:a16="http://schemas.microsoft.com/office/drawing/2014/main" val="10001"/>
                      </a:ext>
                    </a:extLst>
                  </a:tr>
                  <a:tr h="370840">
                    <a:tc>
                      <a:txBody>
                        <a:bodyPr/>
                        <a:lstStyle/>
                        <a:p>
                          <a:pPr algn="ctr"/>
                          <a:r>
                            <a:rPr sz="1800" dirty="0"/>
                            <a:t>1</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−1.5</m:t>
                                </m:r>
                              </m:oMath>
                            </m:oMathPara>
                          </a14:m>
                          <a:endParaRPr dirty="0"/>
                        </a:p>
                      </a:txBody>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−0.5</m:t>
                                </m:r>
                              </m:oMath>
                            </m:oMathPara>
                          </a14:m>
                          <a:endParaRPr/>
                        </a:p>
                      </a:txBody>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r>
                            <a:rPr sz="1800"/>
                            <a:t>0.5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1.5</a:t>
                          </a:r>
                          <a:endParaRPr sz="1800" dirty="0">
                            <a:latin typeface="Cambria Math"/>
                          </a:endParaRPr>
                        </a:p>
                      </a:txBody>
                      <a:tcP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The table has two columns. The first column represents the values of x, which are one, two, three, and four. The second column represents the difference between each x value and the mean, denoted as delta x equals x minus x bar. The corresponding values in this column are negative 1.5, negative 0.5, 0.5, and 1.5."/>
              <p:cNvGraphicFramePr>
                <a:graphicFrameLocks noGrp="1"/>
              </p:cNvGraphicFramePr>
              <p:nvPr>
                <p:ph type="tbl" sz="quarter" idx="10"/>
                <p:extLst>
                  <p:ext uri="{D42A27DB-BD31-4B8C-83A1-F6EECF244321}">
                    <p14:modId xmlns:p14="http://schemas.microsoft.com/office/powerpoint/2010/main" val="1314175411"/>
                  </p:ext>
                </p:extLst>
              </p:nvPr>
            </p:nvGraphicFramePr>
            <p:xfrm>
              <a:off x="457200" y="16002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1639" r="-100444" b="-424590"/>
                          </a:stretch>
                        </a:blipFill>
                      </a:tcPr>
                    </a:tc>
                    <a:tc>
                      <a:txBody>
                        <a:bodyPr/>
                        <a:lstStyle/>
                        <a:p>
                          <a:endParaRPr lang="en-US"/>
                        </a:p>
                      </a:txBody>
                      <a:tcPr>
                        <a:blipFill>
                          <a:blip r:embed="rId2"/>
                          <a:stretch>
                            <a:fillRect l="-100296" t="-1639" r="-444" b="-424590"/>
                          </a:stretch>
                        </a:blipFill>
                      </a:tcPr>
                    </a:tc>
                    <a:extLst>
                      <a:ext uri="{0D108BD9-81ED-4DB2-BD59-A6C34878D82A}">
                        <a16:rowId xmlns:a16="http://schemas.microsoft.com/office/drawing/2014/main" val="10001"/>
                      </a:ext>
                    </a:extLst>
                  </a:tr>
                  <a:tr h="370840">
                    <a:tc>
                      <a:txBody>
                        <a:bodyPr/>
                        <a:lstStyle/>
                        <a:p>
                          <a:pPr algn="ctr"/>
                          <a:r>
                            <a:rPr sz="1800" dirty="0"/>
                            <a:t>1</a:t>
                          </a:r>
                          <a:endParaRPr sz="1800" dirty="0">
                            <a:latin typeface="Cambria Math"/>
                          </a:endParaRPr>
                        </a:p>
                      </a:txBody>
                      <a:tcPr/>
                    </a:tc>
                    <a:tc>
                      <a:txBody>
                        <a:bodyPr/>
                        <a:lstStyle/>
                        <a:p>
                          <a:endParaRPr lang="en-US"/>
                        </a:p>
                      </a:txBody>
                      <a:tcPr>
                        <a:blipFill>
                          <a:blip r:embed="rId2"/>
                          <a:stretch>
                            <a:fillRect l="-100296" t="-101639" r="-444" b="-324590"/>
                          </a:stretch>
                        </a:blipFill>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endParaRPr lang="en-US"/>
                        </a:p>
                      </a:txBody>
                      <a:tcPr>
                        <a:blipFill>
                          <a:blip r:embed="rId2"/>
                          <a:stretch>
                            <a:fillRect l="-100296" t="-201639" r="-444" b="-224590"/>
                          </a:stretch>
                        </a:blipFill>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r>
                            <a:rPr sz="1800"/>
                            <a:t>0.5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1.5</a:t>
                          </a:r>
                          <a:endParaRPr sz="1800" dirty="0">
                            <a:latin typeface="Cambria Math"/>
                          </a:endParaRP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5</a:t>
            </a:r>
            <a:endParaRPr dirty="0"/>
          </a:p>
        </p:txBody>
      </p:sp>
      <p:sp>
        <p:nvSpPr>
          <p:cNvPr id="5" name="TextBox 4">
            <a:extLst>
              <a:ext uri="{FF2B5EF4-FFF2-40B4-BE49-F238E27FC236}">
                <a16:creationId xmlns:a16="http://schemas.microsoft.com/office/drawing/2014/main" id="{4BCFB5AB-D134-DCCF-52F4-65FE97F12DDE}"/>
              </a:ext>
            </a:extLst>
          </p:cNvPr>
          <p:cNvSpPr txBox="1"/>
          <p:nvPr/>
        </p:nvSpPr>
        <p:spPr>
          <a:xfrm>
            <a:off x="2286000" y="1219200"/>
            <a:ext cx="4572000" cy="369332"/>
          </a:xfrm>
          <a:prstGeom prst="rect">
            <a:avLst/>
          </a:prstGeom>
          <a:noFill/>
        </p:spPr>
        <p:txBody>
          <a:bodyPr wrap="square">
            <a:spAutoFit/>
          </a:bodyPr>
          <a:lstStyle/>
          <a:p>
            <a:pPr algn="ctr">
              <a:defRPr sz="1800" b="1"/>
            </a:pPr>
            <a:r>
              <a:rPr lang="en-IN" dirty="0"/>
              <a:t>Table 10</a:t>
            </a:r>
          </a:p>
        </p:txBody>
      </p:sp>
      <mc:AlternateContent xmlns:mc="http://schemas.openxmlformats.org/markup-compatibility/2006" xmlns:a14="http://schemas.microsoft.com/office/drawing/2010/main">
        <mc:Choice Requires="a14">
          <p:graphicFrame>
            <p:nvGraphicFramePr>
              <p:cNvPr id="3" name="Table Placeholder 2" descr="The table has two columns. The first column represents the values of y, which are 5, 1, 5, and 4. The second column represents the difference between each y value and the mean, denoted as delta y = y minus y bar. The corresponding values in this column are 1.25, negative 2.75, 1.25, and 0.25."/>
              <p:cNvGraphicFramePr>
                <a:graphicFrameLocks noGrp="1"/>
              </p:cNvGraphicFramePr>
              <p:nvPr>
                <p:ph type="tbl" sz="quarter" idx="10"/>
                <p:extLst>
                  <p:ext uri="{D42A27DB-BD31-4B8C-83A1-F6EECF244321}">
                    <p14:modId xmlns:p14="http://schemas.microsoft.com/office/powerpoint/2010/main" val="1326349772"/>
                  </p:ext>
                </p:extLst>
              </p:nvPr>
            </p:nvGraphicFramePr>
            <p:xfrm>
              <a:off x="457200" y="16764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r>
                                  <a:rPr lang="en-US" sz="1800" b="1" smtClean="0">
                                    <a:latin typeface="Cambria Math" panose="02040503050406030204" pitchFamily="18" charset="0"/>
                                  </a:rPr>
                                  <m:t>𝒚</m:t>
                                </m:r>
                              </m:oMath>
                            </m:oMathPara>
                          </a14:m>
                          <a:endParaRPr b="1"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b="1">
                                    <a:latin typeface="Cambria Math" panose="02040503050406030204" pitchFamily="18" charset="0"/>
                                  </a:rPr>
                                  <m:t>𝜟</m:t>
                                </m:r>
                                <m:r>
                                  <a:rPr sz="1800" b="1">
                                    <a:latin typeface="Cambria Math" panose="02040503050406030204" pitchFamily="18" charset="0"/>
                                  </a:rPr>
                                  <m:t>𝒚</m:t>
                                </m:r>
                                <m:r>
                                  <a:rPr sz="1800" b="1">
                                    <a:latin typeface="Cambria Math" panose="02040503050406030204" pitchFamily="18" charset="0"/>
                                  </a:rPr>
                                  <m:t>=</m:t>
                                </m:r>
                                <m:r>
                                  <a:rPr sz="1800" b="1">
                                    <a:latin typeface="Cambria Math" panose="02040503050406030204" pitchFamily="18" charset="0"/>
                                  </a:rPr>
                                  <m:t>𝒚</m:t>
                                </m:r>
                                <m:r>
                                  <a:rPr sz="1800" b="1">
                                    <a:latin typeface="Cambria Math" panose="02040503050406030204" pitchFamily="18" charset="0"/>
                                  </a:rPr>
                                  <m:t>−</m:t>
                                </m:r>
                                <m:bar>
                                  <m:barPr>
                                    <m:pos m:val="top"/>
                                    <m:ctrlPr>
                                      <a:rPr sz="1800" b="1" i="1">
                                        <a:latin typeface="Cambria Math" panose="02040503050406030204" pitchFamily="18" charset="0"/>
                                      </a:rPr>
                                    </m:ctrlPr>
                                  </m:barPr>
                                  <m:e>
                                    <m:r>
                                      <a:rPr sz="1800" b="1">
                                        <a:latin typeface="Cambria Math" panose="02040503050406030204" pitchFamily="18" charset="0"/>
                                      </a:rPr>
                                      <m:t>𝒚</m:t>
                                    </m:r>
                                  </m:e>
                                </m:bar>
                              </m:oMath>
                            </m:oMathPara>
                          </a14:m>
                          <a:endParaRPr b="1" dirty="0"/>
                        </a:p>
                      </a:txBody>
                      <a:tcPr/>
                    </a:tc>
                    <a:extLst>
                      <a:ext uri="{0D108BD9-81ED-4DB2-BD59-A6C34878D82A}">
                        <a16:rowId xmlns:a16="http://schemas.microsoft.com/office/drawing/2014/main" val="10001"/>
                      </a:ext>
                    </a:extLst>
                  </a:tr>
                  <a:tr h="370840">
                    <a:tc>
                      <a:txBody>
                        <a:bodyPr/>
                        <a:lstStyle/>
                        <a:p>
                          <a:pPr algn="ctr"/>
                          <a:r>
                            <a:rPr sz="1800" dirty="0"/>
                            <a:t>5</a:t>
                          </a:r>
                          <a:endParaRPr sz="1800" dirty="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−2.75</m:t>
                                </m:r>
                              </m:oMath>
                            </m:oMathPara>
                          </a14:m>
                          <a:endParaRPr/>
                        </a:p>
                      </a:txBody>
                      <a:tcPr/>
                    </a:tc>
                    <a:extLst>
                      <a:ext uri="{0D108BD9-81ED-4DB2-BD59-A6C34878D82A}">
                        <a16:rowId xmlns:a16="http://schemas.microsoft.com/office/drawing/2014/main" val="10003"/>
                      </a:ext>
                    </a:extLst>
                  </a:tr>
                  <a:tr h="370840">
                    <a:tc>
                      <a:txBody>
                        <a:bodyPr/>
                        <a:lstStyle/>
                        <a:p>
                          <a:pPr algn="ctr"/>
                          <a:r>
                            <a:rPr sz="1800"/>
                            <a:t>5</a:t>
                          </a:r>
                          <a:endParaRPr sz="180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0.25</a:t>
                          </a:r>
                          <a:endParaRPr sz="1800" dirty="0">
                            <a:latin typeface="Cambria Math"/>
                          </a:endParaRPr>
                        </a:p>
                      </a:txBody>
                      <a:tcPr/>
                    </a:tc>
                    <a:extLst>
                      <a:ext uri="{0D108BD9-81ED-4DB2-BD59-A6C34878D82A}">
                        <a16:rowId xmlns:a16="http://schemas.microsoft.com/office/drawing/2014/main" val="10005"/>
                      </a:ext>
                    </a:extLst>
                  </a:tr>
                </a:tbl>
              </a:graphicData>
            </a:graphic>
          </p:graphicFrame>
        </mc:Choice>
        <mc:Fallback xmlns="">
          <p:graphicFrame>
            <p:nvGraphicFramePr>
              <p:cNvPr id="3" name="Table Placeholder 2" descr="The table has two columns. The first column represents the values of y, which are 5, 1, 5, and 4. The second column represents the difference between each y value and the mean, denoted as delta y = y minus y bar. The corresponding values in this column are 1.25, negative 2.75, 1.25, and 0.25."/>
              <p:cNvGraphicFramePr>
                <a:graphicFrameLocks noGrp="1"/>
              </p:cNvGraphicFramePr>
              <p:nvPr>
                <p:ph type="tbl" sz="quarter" idx="10"/>
                <p:extLst>
                  <p:ext uri="{D42A27DB-BD31-4B8C-83A1-F6EECF244321}">
                    <p14:modId xmlns:p14="http://schemas.microsoft.com/office/powerpoint/2010/main" val="1326349772"/>
                  </p:ext>
                </p:extLst>
              </p:nvPr>
            </p:nvGraphicFramePr>
            <p:xfrm>
              <a:off x="457200" y="16764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endParaRPr lang="en-US"/>
                        </a:p>
                      </a:txBody>
                      <a:tcPr>
                        <a:blipFill>
                          <a:blip r:embed="rId2"/>
                          <a:stretch>
                            <a:fillRect l="-296" t="-3279" r="-100444" b="-422951"/>
                          </a:stretch>
                        </a:blipFill>
                      </a:tcPr>
                    </a:tc>
                    <a:tc>
                      <a:txBody>
                        <a:bodyPr/>
                        <a:lstStyle/>
                        <a:p>
                          <a:endParaRPr lang="en-US"/>
                        </a:p>
                      </a:txBody>
                      <a:tcPr>
                        <a:blipFill>
                          <a:blip r:embed="rId2"/>
                          <a:stretch>
                            <a:fillRect l="-100296" t="-3279" r="-444" b="-422951"/>
                          </a:stretch>
                        </a:blipFill>
                      </a:tcPr>
                    </a:tc>
                    <a:extLst>
                      <a:ext uri="{0D108BD9-81ED-4DB2-BD59-A6C34878D82A}">
                        <a16:rowId xmlns:a16="http://schemas.microsoft.com/office/drawing/2014/main" val="10001"/>
                      </a:ext>
                    </a:extLst>
                  </a:tr>
                  <a:tr h="370840">
                    <a:tc>
                      <a:txBody>
                        <a:bodyPr/>
                        <a:lstStyle/>
                        <a:p>
                          <a:pPr algn="ctr"/>
                          <a:r>
                            <a:rPr sz="1800" dirty="0"/>
                            <a:t>5</a:t>
                          </a:r>
                          <a:endParaRPr sz="1800" dirty="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endParaRPr lang="en-US"/>
                        </a:p>
                      </a:txBody>
                      <a:tcPr>
                        <a:blipFill>
                          <a:blip r:embed="rId2"/>
                          <a:stretch>
                            <a:fillRect l="-100296" t="-203279" r="-444" b="-222951"/>
                          </a:stretch>
                        </a:blipFill>
                      </a:tcPr>
                    </a:tc>
                    <a:extLst>
                      <a:ext uri="{0D108BD9-81ED-4DB2-BD59-A6C34878D82A}">
                        <a16:rowId xmlns:a16="http://schemas.microsoft.com/office/drawing/2014/main" val="10003"/>
                      </a:ext>
                    </a:extLst>
                  </a:tr>
                  <a:tr h="370840">
                    <a:tc>
                      <a:txBody>
                        <a:bodyPr/>
                        <a:lstStyle/>
                        <a:p>
                          <a:pPr algn="ctr"/>
                          <a:r>
                            <a:rPr sz="1800"/>
                            <a:t>5</a:t>
                          </a:r>
                          <a:endParaRPr sz="1800">
                            <a:latin typeface="Cambria Math"/>
                          </a:endParaRPr>
                        </a:p>
                      </a:txBody>
                      <a:tcPr/>
                    </a:tc>
                    <a:tc>
                      <a:txBody>
                        <a:bodyPr/>
                        <a:lstStyle/>
                        <a:p>
                          <a:pPr algn="ctr"/>
                          <a:r>
                            <a:rPr sz="1800"/>
                            <a:t>1.25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dirty="0"/>
                            <a:t>0.25</a:t>
                          </a:r>
                          <a:endParaRPr sz="1800" dirty="0">
                            <a:latin typeface="Cambria Math"/>
                          </a:endParaRP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6</a:t>
            </a:r>
            <a:endParaRPr dirty="0"/>
          </a:p>
        </p:txBody>
      </p:sp>
      <p:sp>
        <p:nvSpPr>
          <p:cNvPr id="3" name="Text Placeholder 2"/>
          <p:cNvSpPr>
            <a:spLocks noGrp="1"/>
          </p:cNvSpPr>
          <p:nvPr>
            <p:ph type="body" sz="quarter" idx="10"/>
          </p:nvPr>
        </p:nvSpPr>
        <p:spPr>
          <a:xfrm>
            <a:off x="457200" y="1205133"/>
            <a:ext cx="8229600" cy="4281267"/>
          </a:xfrm>
        </p:spPr>
        <p:txBody>
          <a:bodyPr>
            <a:normAutofit/>
          </a:bodyPr>
          <a:lstStyle/>
          <a:p>
            <a:pPr>
              <a:defRPr sz="2800"/>
            </a:pPr>
            <a:r>
              <a:rPr sz="2800" dirty="0"/>
              <a:t>We will need to know</a:t>
            </a:r>
          </a:p>
        </p:txBody>
      </p:sp>
      <p:pic>
        <p:nvPicPr>
          <p:cNvPr id="7" name="Picture 6" descr="Summation of open parenthesis delta x close parenthesis squared comma summation of delta x times delta y, and summation of open parenthesis delta y close parenthesis squared.">
            <a:extLst>
              <a:ext uri="{FF2B5EF4-FFF2-40B4-BE49-F238E27FC236}">
                <a16:creationId xmlns:a16="http://schemas.microsoft.com/office/drawing/2014/main" id="{8ACE1950-04EA-2BBD-4E98-01B3EA26CB8C}"/>
              </a:ext>
            </a:extLst>
          </p:cNvPr>
          <p:cNvPicPr>
            <a:picLocks noChangeAspect="1"/>
          </p:cNvPicPr>
          <p:nvPr/>
        </p:nvPicPr>
        <p:blipFill>
          <a:blip r:embed="rId2"/>
          <a:stretch>
            <a:fillRect/>
          </a:stretch>
        </p:blipFill>
        <p:spPr>
          <a:xfrm>
            <a:off x="3695700" y="1093762"/>
            <a:ext cx="4000500" cy="762000"/>
          </a:xfrm>
          <a:prstGeom prst="rect">
            <a:avLst/>
          </a:prstGeom>
        </p:spPr>
      </p:pic>
      <p:sp>
        <p:nvSpPr>
          <p:cNvPr id="6" name="TextBox 5">
            <a:extLst>
              <a:ext uri="{FF2B5EF4-FFF2-40B4-BE49-F238E27FC236}">
                <a16:creationId xmlns:a16="http://schemas.microsoft.com/office/drawing/2014/main" id="{897B05A1-E0DA-06B1-96A4-DA67AE4680B0}"/>
              </a:ext>
            </a:extLst>
          </p:cNvPr>
          <p:cNvSpPr txBox="1"/>
          <p:nvPr/>
        </p:nvSpPr>
        <p:spPr>
          <a:xfrm>
            <a:off x="457200" y="1822200"/>
            <a:ext cx="7391400" cy="540000"/>
          </a:xfrm>
          <a:prstGeom prst="rect">
            <a:avLst/>
          </a:prstGeom>
          <a:noFill/>
        </p:spPr>
        <p:txBody>
          <a:bodyPr wrap="square" rtlCol="0">
            <a:spAutoFit/>
          </a:bodyPr>
          <a:lstStyle/>
          <a:p>
            <a:r>
              <a:rPr lang="en-US" sz="2800" dirty="0"/>
              <a:t>so we make a third table leading to these sums.</a:t>
            </a:r>
          </a:p>
          <a:p>
            <a:endParaRPr lang="en-IN"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7</a:t>
            </a:r>
            <a:endParaRPr dirty="0"/>
          </a:p>
        </p:txBody>
      </p:sp>
      <p:sp>
        <p:nvSpPr>
          <p:cNvPr id="5" name="TextBox 4">
            <a:extLst>
              <a:ext uri="{FF2B5EF4-FFF2-40B4-BE49-F238E27FC236}">
                <a16:creationId xmlns:a16="http://schemas.microsoft.com/office/drawing/2014/main" id="{00FEC30D-7546-D5D5-8061-B3FEB01D1A75}"/>
              </a:ext>
            </a:extLst>
          </p:cNvPr>
          <p:cNvSpPr txBox="1"/>
          <p:nvPr/>
        </p:nvSpPr>
        <p:spPr>
          <a:xfrm>
            <a:off x="2286000" y="1230868"/>
            <a:ext cx="4572000" cy="369332"/>
          </a:xfrm>
          <a:prstGeom prst="rect">
            <a:avLst/>
          </a:prstGeom>
          <a:noFill/>
        </p:spPr>
        <p:txBody>
          <a:bodyPr wrap="square">
            <a:spAutoFit/>
          </a:bodyPr>
          <a:lstStyle/>
          <a:p>
            <a:pPr algn="ctr">
              <a:defRPr sz="1800" b="1"/>
            </a:pPr>
            <a:r>
              <a:rPr lang="en-IN" dirty="0"/>
              <a:t>Table 11</a:t>
            </a:r>
          </a:p>
        </p:txBody>
      </p:sp>
      <mc:AlternateContent xmlns:mc="http://schemas.openxmlformats.org/markup-compatibility/2006">
        <mc:Choice xmlns:a14="http://schemas.microsoft.com/office/drawing/2010/main" Requires="a14">
          <p:graphicFrame>
            <p:nvGraphicFramePr>
              <p:cNvPr id="3" name="Table Placeholder 2" descr="The table presents five columns of data related to deviations in x and y. &#10;The first column, Delta x, lists values of negative 1.5, negative 0.5, 0.5 and 1.5.&#10;The second column, Delta y, contains values of 1.25, negative 2.75, 1.25, 0.25.&#10;The third column, open parenthesis Delta x close parenthesis squared contains values 2.25, 0.25, 0.25, and 2.25.&#10;The fourth column, Delta x times Delta y contains negative 1.875, 1.375, 0.625, and 0.375. &#10;The fifth column, open parenthesis Delta y close parenthesis squared contains 1.5625, 7.5625, 1.5625, 0.0625. &#10;At the bottom of the table, the sums of each column are displayed: the summation of open parenthesis Delta x close parenthesis squared is 5, the summation of Delta x times Delta y is 0.5, and the summation of open parenthesis Delta y close parenthesis squared is 10.75"/>
              <p:cNvGraphicFramePr>
                <a:graphicFrameLocks noGrp="1"/>
              </p:cNvGraphicFramePr>
              <p:nvPr>
                <p:ph type="tbl" sz="quarter" idx="10"/>
                <p:extLst>
                  <p:ext uri="{D42A27DB-BD31-4B8C-83A1-F6EECF244321}">
                    <p14:modId xmlns:p14="http://schemas.microsoft.com/office/powerpoint/2010/main" val="1420993683"/>
                  </p:ext>
                </p:extLst>
              </p:nvPr>
            </p:nvGraphicFramePr>
            <p:xfrm>
              <a:off x="457200" y="1715123"/>
              <a:ext cx="8229600" cy="2971266"/>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95211">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𝒚</m:t>
                                </m:r>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𝒙</m:t>
                                        </m:r>
                                      </m:e>
                                    </m:d>
                                  </m:e>
                                  <m:sup>
                                    <m:r>
                                      <a:rPr sz="1600" b="1">
                                        <a:latin typeface="Cambria Math" panose="02040503050406030204" pitchFamily="18" charset="0"/>
                                      </a:rPr>
                                      <m:t>𝟐</m:t>
                                    </m:r>
                                  </m:sup>
                                </m:sSup>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b="1">
                                    <a:latin typeface="Cambria Math" panose="02040503050406030204" pitchFamily="18" charset="0"/>
                                  </a:rPr>
                                  <m:t>𝜟</m:t>
                                </m:r>
                                <m:r>
                                  <a:rPr sz="1600" b="1">
                                    <a:latin typeface="Cambria Math" panose="02040503050406030204" pitchFamily="18" charset="0"/>
                                  </a:rPr>
                                  <m:t>𝒙</m:t>
                                </m:r>
                                <m:r>
                                  <a:rPr sz="1600" b="1">
                                    <a:latin typeface="Cambria Math" panose="02040503050406030204" pitchFamily="18" charset="0"/>
                                  </a:rPr>
                                  <m:t>𝜟</m:t>
                                </m:r>
                                <m:r>
                                  <a:rPr sz="1600" b="1">
                                    <a:latin typeface="Cambria Math" panose="02040503050406030204" pitchFamily="18" charset="0"/>
                                  </a:rPr>
                                  <m:t>𝒚</m:t>
                                </m:r>
                              </m:oMath>
                            </m:oMathPara>
                          </a14:m>
                          <a:endParaRPr b="1"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1" i="1">
                                        <a:latin typeface="Cambria Math" panose="02040503050406030204" pitchFamily="18" charset="0"/>
                                      </a:rPr>
                                    </m:ctrlPr>
                                  </m:sSupPr>
                                  <m:e>
                                    <m:d>
                                      <m:dPr>
                                        <m:ctrlPr>
                                          <a:rPr sz="1600" b="1" i="1">
                                            <a:latin typeface="Cambria Math" panose="02040503050406030204" pitchFamily="18" charset="0"/>
                                          </a:rPr>
                                        </m:ctrlPr>
                                      </m:dPr>
                                      <m:e>
                                        <m:r>
                                          <a:rPr sz="1600" b="1">
                                            <a:latin typeface="Cambria Math" panose="02040503050406030204" pitchFamily="18" charset="0"/>
                                          </a:rPr>
                                          <m:t>𝜟</m:t>
                                        </m:r>
                                        <m:r>
                                          <a:rPr sz="1600" b="1">
                                            <a:latin typeface="Cambria Math" panose="02040503050406030204" pitchFamily="18" charset="0"/>
                                          </a:rPr>
                                          <m:t>𝒚</m:t>
                                        </m:r>
                                      </m:e>
                                    </m:d>
                                  </m:e>
                                  <m:sup>
                                    <m:r>
                                      <a:rPr sz="1600" b="1">
                                        <a:latin typeface="Cambria Math" panose="02040503050406030204" pitchFamily="18" charset="0"/>
                                      </a:rPr>
                                      <m:t>𝟐</m:t>
                                    </m:r>
                                  </m:sup>
                                </m:sSup>
                              </m:oMath>
                            </m:oMathPara>
                          </a14:m>
                          <a:endParaRPr b="1" dirty="0"/>
                        </a:p>
                      </a:txBody>
                      <a:tcPr/>
                    </a:tc>
                    <a:extLst>
                      <a:ext uri="{0D108BD9-81ED-4DB2-BD59-A6C34878D82A}">
                        <a16:rowId xmlns:a16="http://schemas.microsoft.com/office/drawing/2014/main" val="10001"/>
                      </a:ext>
                    </a:extLst>
                  </a:tr>
                  <a:tr h="495211">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−1.5</m:t>
                                </m:r>
                              </m:oMath>
                            </m:oMathPara>
                          </a14:m>
                          <a:endParaRPr/>
                        </a:p>
                      </a:txBody>
                      <a:tcPr/>
                    </a:tc>
                    <a:tc>
                      <a:txBody>
                        <a:bodyPr/>
                        <a:lstStyle/>
                        <a:p>
                          <a:pPr algn="ctr"/>
                          <a:r>
                            <a:rPr sz="1600"/>
                            <a:t>1.25</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−1.875</m:t>
                                </m:r>
                              </m:oMath>
                            </m:oMathPara>
                          </a14:m>
                          <a:endParaRPr/>
                        </a:p>
                      </a:txBody>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2"/>
                      </a:ext>
                    </a:extLst>
                  </a:tr>
                  <a:tr h="495211">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−0.5</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−2.75</m:t>
                                </m:r>
                              </m:oMath>
                            </m:oMathPara>
                          </a14:m>
                          <a:endParaRPr/>
                        </a:p>
                      </a:txBody>
                      <a:tcPr/>
                    </a:tc>
                    <a:tc>
                      <a:txBody>
                        <a:bodyPr/>
                        <a:lstStyle/>
                        <a:p>
                          <a:pPr algn="ctr"/>
                          <a:r>
                            <a:rPr sz="1600"/>
                            <a:t>0.25</a:t>
                          </a:r>
                          <a:endParaRPr sz="1600">
                            <a:latin typeface="Cambria Math"/>
                          </a:endParaRPr>
                        </a:p>
                      </a:txBody>
                      <a:tcPr/>
                    </a:tc>
                    <a:tc>
                      <a:txBody>
                        <a:bodyPr/>
                        <a:lstStyle/>
                        <a:p>
                          <a:pPr algn="ctr"/>
                          <a:r>
                            <a:rPr sz="1600"/>
                            <a:t>1.375</a:t>
                          </a:r>
                          <a:endParaRPr sz="1600">
                            <a:latin typeface="Cambria Math"/>
                          </a:endParaRPr>
                        </a:p>
                      </a:txBody>
                      <a:tcPr/>
                    </a:tc>
                    <a:tc>
                      <a:txBody>
                        <a:bodyPr/>
                        <a:lstStyle/>
                        <a:p>
                          <a:pPr algn="ctr"/>
                          <a:r>
                            <a:rPr sz="1600"/>
                            <a:t>7.5625</a:t>
                          </a:r>
                          <a:endParaRPr sz="1600">
                            <a:latin typeface="Cambria Math"/>
                          </a:endParaRPr>
                        </a:p>
                      </a:txBody>
                      <a:tcPr/>
                    </a:tc>
                    <a:extLst>
                      <a:ext uri="{0D108BD9-81ED-4DB2-BD59-A6C34878D82A}">
                        <a16:rowId xmlns:a16="http://schemas.microsoft.com/office/drawing/2014/main" val="10003"/>
                      </a:ext>
                    </a:extLst>
                  </a:tr>
                  <a:tr h="495211">
                    <a:tc>
                      <a:txBody>
                        <a:bodyPr/>
                        <a:lstStyle/>
                        <a:p>
                          <a:pPr algn="ctr"/>
                          <a:r>
                            <a:rPr sz="1600"/>
                            <a:t>0.5</a:t>
                          </a:r>
                          <a:endParaRPr sz="1600">
                            <a:latin typeface="Cambria Math"/>
                          </a:endParaRPr>
                        </a:p>
                      </a:txBody>
                      <a:tcPr/>
                    </a:tc>
                    <a:tc>
                      <a:txBody>
                        <a:bodyPr/>
                        <a:lstStyle/>
                        <a:p>
                          <a:pPr algn="ctr"/>
                          <a:r>
                            <a:rPr sz="1600"/>
                            <a:t>1.25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0.625</a:t>
                          </a:r>
                          <a:endParaRPr sz="1600">
                            <a:latin typeface="Cambria Math"/>
                          </a:endParaRPr>
                        </a:p>
                      </a:txBody>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4"/>
                      </a:ext>
                    </a:extLst>
                  </a:tr>
                  <a:tr h="495211">
                    <a:tc>
                      <a:txBody>
                        <a:bodyPr/>
                        <a:lstStyle/>
                        <a:p>
                          <a:pPr algn="ctr"/>
                          <a:r>
                            <a:rPr sz="1600"/>
                            <a:t>1.5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r>
                            <a:rPr sz="1600"/>
                            <a:t>0.375</a:t>
                          </a:r>
                          <a:endParaRPr sz="1600">
                            <a:latin typeface="Cambria Math"/>
                          </a:endParaRPr>
                        </a:p>
                      </a:txBody>
                      <a:tcPr/>
                    </a:tc>
                    <a:tc>
                      <a:txBody>
                        <a:bodyPr/>
                        <a:lstStyle/>
                        <a:p>
                          <a:pPr algn="ctr"/>
                          <a:r>
                            <a:rPr sz="1600"/>
                            <a:t>0.0625</a:t>
                          </a:r>
                          <a:endParaRPr sz="1600">
                            <a:latin typeface="Cambria Math"/>
                          </a:endParaRPr>
                        </a:p>
                      </a:txBody>
                      <a:tcPr/>
                    </a:tc>
                    <a:extLst>
                      <a:ext uri="{0D108BD9-81ED-4DB2-BD59-A6C34878D82A}">
                        <a16:rowId xmlns:a16="http://schemas.microsoft.com/office/drawing/2014/main" val="10005"/>
                      </a:ext>
                    </a:extLst>
                  </a:tr>
                  <a:tr h="495211">
                    <a:tc>
                      <a:txBody>
                        <a:bodyPr/>
                        <a:lstStyle/>
                        <a:p>
                          <a:pPr algn="ctr"/>
                          <a:endParaRPr/>
                        </a:p>
                      </a:txBody>
                      <a:tcPr/>
                    </a:tc>
                    <a:tc>
                      <a:txBody>
                        <a:bodyPr/>
                        <a:lstStyle/>
                        <a:p>
                          <a:pPr algn="ctr"/>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𝑥</m:t>
                                        </m:r>
                                      </m:e>
                                    </m:d>
                                  </m:e>
                                  <m:sup>
                                    <m:r>
                                      <a:rPr sz="1600">
                                        <a:latin typeface="Cambria Math" panose="02040503050406030204" pitchFamily="18" charset="0"/>
                                      </a:rPr>
                                      <m:t>2</m:t>
                                    </m:r>
                                  </m:sup>
                                </m:sSup>
                                <m:r>
                                  <a:rPr sz="1600">
                                    <a:latin typeface="Cambria Math" panose="02040503050406030204" pitchFamily="18" charset="0"/>
                                  </a:rPr>
                                  <m:t>=5</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𝛥</m:t>
                                </m:r>
                                <m:r>
                                  <a:rPr sz="1600">
                                    <a:latin typeface="Cambria Math" panose="02040503050406030204" pitchFamily="18" charset="0"/>
                                  </a:rPr>
                                  <m:t>𝑥</m:t>
                                </m:r>
                                <m:r>
                                  <a:rPr sz="1600">
                                    <a:latin typeface="Cambria Math" panose="02040503050406030204" pitchFamily="18" charset="0"/>
                                  </a:rPr>
                                  <m:t>𝛥</m:t>
                                </m:r>
                                <m:r>
                                  <a:rPr sz="1600">
                                    <a:latin typeface="Cambria Math" panose="02040503050406030204" pitchFamily="18" charset="0"/>
                                  </a:rPr>
                                  <m:t>𝑦</m:t>
                                </m:r>
                                <m:r>
                                  <a:rPr sz="1600">
                                    <a:latin typeface="Cambria Math" panose="02040503050406030204" pitchFamily="18" charset="0"/>
                                  </a:rPr>
                                  <m:t>=0.5</m:t>
                                </m:r>
                              </m:oMath>
                            </m:oMathPara>
                          </a14:m>
                          <a:endParaRPr/>
                        </a:p>
                      </a:txBody>
                      <a:tcPr/>
                    </a:tc>
                    <a:tc>
                      <a:txBody>
                        <a:bodyPr/>
                        <a:lstStyle/>
                        <a:p>
                          <a:pPr algn="ctr">
                            <a:defRPr sz="1600"/>
                          </a:pPr>
                          <a14:m>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r>
                                        <a:rPr sz="1600">
                                          <a:latin typeface="Cambria Math" panose="02040503050406030204" pitchFamily="18" charset="0"/>
                                        </a:rPr>
                                        <m:t>𝛥</m:t>
                                      </m:r>
                                      <m:r>
                                        <a:rPr sz="1600">
                                          <a:latin typeface="Cambria Math" panose="02040503050406030204" pitchFamily="18" charset="0"/>
                                        </a:rPr>
                                        <m:t>𝑦</m:t>
                                      </m:r>
                                    </m:e>
                                  </m:d>
                                </m:e>
                                <m:sup>
                                  <m:r>
                                    <a:rPr sz="1600">
                                      <a:latin typeface="Cambria Math" panose="02040503050406030204" pitchFamily="18" charset="0"/>
                                    </a:rPr>
                                    <m:t>2</m:t>
                                  </m:r>
                                </m:sup>
                              </m:sSup>
                              <m:r>
                                <a:rPr sz="1600">
                                  <a:latin typeface="Cambria Math" panose="02040503050406030204" pitchFamily="18" charset="0"/>
                                </a:rPr>
                                <m:t>=10.75</m:t>
                              </m:r>
                            </m:oMath>
                          </a14:m>
                          <a:r>
                            <a:rPr sz="1600" dirty="0"/>
                            <a:t> </a:t>
                          </a:r>
                        </a:p>
                      </a:txBody>
                      <a:tcPr/>
                    </a:tc>
                    <a:extLst>
                      <a:ext uri="{0D108BD9-81ED-4DB2-BD59-A6C34878D82A}">
                        <a16:rowId xmlns:a16="http://schemas.microsoft.com/office/drawing/2014/main" val="10006"/>
                      </a:ext>
                    </a:extLst>
                  </a:tr>
                </a:tbl>
              </a:graphicData>
            </a:graphic>
          </p:graphicFrame>
        </mc:Choice>
        <mc:Fallback>
          <p:graphicFrame>
            <p:nvGraphicFramePr>
              <p:cNvPr id="3" name="Table Placeholder 2" descr="The table presents five columns of data related to deviations in x and y. &#10;The first column, Delta x, lists values of negative 1.5, negative 0.5, 0.5 and 1.5.&#10;The second column, Delta y, contains values of 1.25, negative 2.75, 1.25, 0.25.&#10;The third column, open parenthesis Delta x close parenthesis squared contains values 2.25, 0.25, 0.25, and 2.25.&#10;The fourth column, Delta x times Delta y contains negative 1.875, 1.375, 0.625, and 0.375. &#10;The fifth column, open parenthesis Delta y close parenthesis squared contains 1.5625, 7.5625, 1.5625, 0.0625. &#10;At the bottom of the table, the sums of each column are displayed: the summation of open parenthesis Delta x close parenthesis squared is 5, the summation of Delta x times Delta y is 0.5, and the summation of open parenthesis Delta y close parenthesis squared is 10.75"/>
              <p:cNvGraphicFramePr>
                <a:graphicFrameLocks noGrp="1"/>
              </p:cNvGraphicFramePr>
              <p:nvPr>
                <p:ph type="tbl" sz="quarter" idx="10"/>
                <p:extLst>
                  <p:ext uri="{D42A27DB-BD31-4B8C-83A1-F6EECF244321}">
                    <p14:modId xmlns:p14="http://schemas.microsoft.com/office/powerpoint/2010/main" val="1420993683"/>
                  </p:ext>
                </p:extLst>
              </p:nvPr>
            </p:nvGraphicFramePr>
            <p:xfrm>
              <a:off x="457200" y="1715123"/>
              <a:ext cx="8229600" cy="2971266"/>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495211">
                    <a:tc>
                      <a:txBody>
                        <a:bodyPr/>
                        <a:lstStyle/>
                        <a:p>
                          <a:endParaRPr lang="en-US"/>
                        </a:p>
                      </a:txBody>
                      <a:tcPr>
                        <a:blipFill>
                          <a:blip r:embed="rId2"/>
                          <a:stretch>
                            <a:fillRect l="-741" t="-1235" r="-401111" b="-504938"/>
                          </a:stretch>
                        </a:blipFill>
                      </a:tcPr>
                    </a:tc>
                    <a:tc>
                      <a:txBody>
                        <a:bodyPr/>
                        <a:lstStyle/>
                        <a:p>
                          <a:endParaRPr lang="en-US"/>
                        </a:p>
                      </a:txBody>
                      <a:tcPr>
                        <a:blipFill>
                          <a:blip r:embed="rId2"/>
                          <a:stretch>
                            <a:fillRect l="-100741" t="-1235" r="-301111" b="-504938"/>
                          </a:stretch>
                        </a:blipFill>
                      </a:tcPr>
                    </a:tc>
                    <a:tc>
                      <a:txBody>
                        <a:bodyPr/>
                        <a:lstStyle/>
                        <a:p>
                          <a:endParaRPr lang="en-US"/>
                        </a:p>
                      </a:txBody>
                      <a:tcPr>
                        <a:blipFill>
                          <a:blip r:embed="rId2"/>
                          <a:stretch>
                            <a:fillRect l="-200741" t="-1235" r="-201111" b="-504938"/>
                          </a:stretch>
                        </a:blipFill>
                      </a:tcPr>
                    </a:tc>
                    <a:tc>
                      <a:txBody>
                        <a:bodyPr/>
                        <a:lstStyle/>
                        <a:p>
                          <a:endParaRPr lang="en-US"/>
                        </a:p>
                      </a:txBody>
                      <a:tcPr>
                        <a:blipFill>
                          <a:blip r:embed="rId2"/>
                          <a:stretch>
                            <a:fillRect l="-300741" t="-1235" r="-101111" b="-504938"/>
                          </a:stretch>
                        </a:blipFill>
                      </a:tcPr>
                    </a:tc>
                    <a:tc>
                      <a:txBody>
                        <a:bodyPr/>
                        <a:lstStyle/>
                        <a:p>
                          <a:endParaRPr lang="en-US"/>
                        </a:p>
                      </a:txBody>
                      <a:tcPr>
                        <a:blipFill>
                          <a:blip r:embed="rId2"/>
                          <a:stretch>
                            <a:fillRect l="-400741" t="-1235" r="-1111" b="-504938"/>
                          </a:stretch>
                        </a:blipFill>
                      </a:tcPr>
                    </a:tc>
                    <a:extLst>
                      <a:ext uri="{0D108BD9-81ED-4DB2-BD59-A6C34878D82A}">
                        <a16:rowId xmlns:a16="http://schemas.microsoft.com/office/drawing/2014/main" val="10001"/>
                      </a:ext>
                    </a:extLst>
                  </a:tr>
                  <a:tr h="495211">
                    <a:tc>
                      <a:txBody>
                        <a:bodyPr/>
                        <a:lstStyle/>
                        <a:p>
                          <a:endParaRPr lang="en-US"/>
                        </a:p>
                      </a:txBody>
                      <a:tcPr>
                        <a:blipFill>
                          <a:blip r:embed="rId2"/>
                          <a:stretch>
                            <a:fillRect l="-741" t="-100000" r="-401111" b="-398780"/>
                          </a:stretch>
                        </a:blipFill>
                      </a:tcPr>
                    </a:tc>
                    <a:tc>
                      <a:txBody>
                        <a:bodyPr/>
                        <a:lstStyle/>
                        <a:p>
                          <a:pPr algn="ctr"/>
                          <a:r>
                            <a:rPr sz="1600"/>
                            <a:t>1.25</a:t>
                          </a:r>
                          <a:endParaRPr sz="1600">
                            <a:latin typeface="Cambria Math"/>
                          </a:endParaRPr>
                        </a:p>
                      </a:txBody>
                      <a:tcPr/>
                    </a:tc>
                    <a:tc>
                      <a:txBody>
                        <a:bodyPr/>
                        <a:lstStyle/>
                        <a:p>
                          <a:pPr algn="ctr"/>
                          <a:r>
                            <a:rPr sz="1600"/>
                            <a:t>2.25</a:t>
                          </a:r>
                          <a:endParaRPr sz="1600">
                            <a:latin typeface="Cambria Math"/>
                          </a:endParaRPr>
                        </a:p>
                      </a:txBody>
                      <a:tcPr/>
                    </a:tc>
                    <a:tc>
                      <a:txBody>
                        <a:bodyPr/>
                        <a:lstStyle/>
                        <a:p>
                          <a:endParaRPr lang="en-US"/>
                        </a:p>
                      </a:txBody>
                      <a:tcPr>
                        <a:blipFill>
                          <a:blip r:embed="rId2"/>
                          <a:stretch>
                            <a:fillRect l="-300741" t="-100000" r="-101111" b="-398780"/>
                          </a:stretch>
                        </a:blipFill>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2"/>
                      </a:ext>
                    </a:extLst>
                  </a:tr>
                  <a:tr h="495211">
                    <a:tc>
                      <a:txBody>
                        <a:bodyPr/>
                        <a:lstStyle/>
                        <a:p>
                          <a:endParaRPr lang="en-US"/>
                        </a:p>
                      </a:txBody>
                      <a:tcPr>
                        <a:blipFill>
                          <a:blip r:embed="rId2"/>
                          <a:stretch>
                            <a:fillRect l="-741" t="-202469" r="-401111" b="-303704"/>
                          </a:stretch>
                        </a:blipFill>
                      </a:tcPr>
                    </a:tc>
                    <a:tc>
                      <a:txBody>
                        <a:bodyPr/>
                        <a:lstStyle/>
                        <a:p>
                          <a:endParaRPr lang="en-US"/>
                        </a:p>
                      </a:txBody>
                      <a:tcPr>
                        <a:blipFill>
                          <a:blip r:embed="rId2"/>
                          <a:stretch>
                            <a:fillRect l="-100741" t="-202469" r="-301111" b="-303704"/>
                          </a:stretch>
                        </a:blipFill>
                      </a:tcPr>
                    </a:tc>
                    <a:tc>
                      <a:txBody>
                        <a:bodyPr/>
                        <a:lstStyle/>
                        <a:p>
                          <a:pPr algn="ctr"/>
                          <a:r>
                            <a:rPr sz="1600"/>
                            <a:t>0.25</a:t>
                          </a:r>
                          <a:endParaRPr sz="1600">
                            <a:latin typeface="Cambria Math"/>
                          </a:endParaRPr>
                        </a:p>
                      </a:txBody>
                      <a:tcPr/>
                    </a:tc>
                    <a:tc>
                      <a:txBody>
                        <a:bodyPr/>
                        <a:lstStyle/>
                        <a:p>
                          <a:pPr algn="ctr"/>
                          <a:r>
                            <a:rPr sz="1600"/>
                            <a:t>1.375</a:t>
                          </a:r>
                          <a:endParaRPr sz="1600">
                            <a:latin typeface="Cambria Math"/>
                          </a:endParaRPr>
                        </a:p>
                      </a:txBody>
                      <a:tcPr/>
                    </a:tc>
                    <a:tc>
                      <a:txBody>
                        <a:bodyPr/>
                        <a:lstStyle/>
                        <a:p>
                          <a:pPr algn="ctr"/>
                          <a:r>
                            <a:rPr sz="1600"/>
                            <a:t>7.5625</a:t>
                          </a:r>
                          <a:endParaRPr sz="1600">
                            <a:latin typeface="Cambria Math"/>
                          </a:endParaRPr>
                        </a:p>
                      </a:txBody>
                      <a:tcPr/>
                    </a:tc>
                    <a:extLst>
                      <a:ext uri="{0D108BD9-81ED-4DB2-BD59-A6C34878D82A}">
                        <a16:rowId xmlns:a16="http://schemas.microsoft.com/office/drawing/2014/main" val="10003"/>
                      </a:ext>
                    </a:extLst>
                  </a:tr>
                  <a:tr h="495211">
                    <a:tc>
                      <a:txBody>
                        <a:bodyPr/>
                        <a:lstStyle/>
                        <a:p>
                          <a:pPr algn="ctr"/>
                          <a:r>
                            <a:rPr sz="1600"/>
                            <a:t>0.5</a:t>
                          </a:r>
                          <a:endParaRPr sz="1600">
                            <a:latin typeface="Cambria Math"/>
                          </a:endParaRPr>
                        </a:p>
                      </a:txBody>
                      <a:tcPr/>
                    </a:tc>
                    <a:tc>
                      <a:txBody>
                        <a:bodyPr/>
                        <a:lstStyle/>
                        <a:p>
                          <a:pPr algn="ctr"/>
                          <a:r>
                            <a:rPr sz="1600"/>
                            <a:t>1.25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0.625</a:t>
                          </a:r>
                          <a:endParaRPr sz="1600">
                            <a:latin typeface="Cambria Math"/>
                          </a:endParaRPr>
                        </a:p>
                      </a:txBody>
                      <a:tcPr/>
                    </a:tc>
                    <a:tc>
                      <a:txBody>
                        <a:bodyPr/>
                        <a:lstStyle/>
                        <a:p>
                          <a:pPr algn="ctr"/>
                          <a:r>
                            <a:rPr sz="1600"/>
                            <a:t>1.5625</a:t>
                          </a:r>
                          <a:endParaRPr sz="1600">
                            <a:latin typeface="Cambria Math"/>
                          </a:endParaRPr>
                        </a:p>
                      </a:txBody>
                      <a:tcPr/>
                    </a:tc>
                    <a:extLst>
                      <a:ext uri="{0D108BD9-81ED-4DB2-BD59-A6C34878D82A}">
                        <a16:rowId xmlns:a16="http://schemas.microsoft.com/office/drawing/2014/main" val="10004"/>
                      </a:ext>
                    </a:extLst>
                  </a:tr>
                  <a:tr h="495211">
                    <a:tc>
                      <a:txBody>
                        <a:bodyPr/>
                        <a:lstStyle/>
                        <a:p>
                          <a:pPr algn="ctr"/>
                          <a:r>
                            <a:rPr sz="1600"/>
                            <a:t>1.5</a:t>
                          </a:r>
                          <a:endParaRPr sz="1600">
                            <a:latin typeface="Cambria Math"/>
                          </a:endParaRPr>
                        </a:p>
                      </a:txBody>
                      <a:tcPr/>
                    </a:tc>
                    <a:tc>
                      <a:txBody>
                        <a:bodyPr/>
                        <a:lstStyle/>
                        <a:p>
                          <a:pPr algn="ctr"/>
                          <a:r>
                            <a:rPr sz="1600"/>
                            <a:t>0.25</a:t>
                          </a:r>
                          <a:endParaRPr sz="1600">
                            <a:latin typeface="Cambria Math"/>
                          </a:endParaRPr>
                        </a:p>
                      </a:txBody>
                      <a:tcPr/>
                    </a:tc>
                    <a:tc>
                      <a:txBody>
                        <a:bodyPr/>
                        <a:lstStyle/>
                        <a:p>
                          <a:pPr algn="ctr"/>
                          <a:r>
                            <a:rPr sz="1600"/>
                            <a:t>2.25</a:t>
                          </a:r>
                          <a:endParaRPr sz="1600">
                            <a:latin typeface="Cambria Math"/>
                          </a:endParaRPr>
                        </a:p>
                      </a:txBody>
                      <a:tcPr/>
                    </a:tc>
                    <a:tc>
                      <a:txBody>
                        <a:bodyPr/>
                        <a:lstStyle/>
                        <a:p>
                          <a:pPr algn="ctr"/>
                          <a:r>
                            <a:rPr sz="1600"/>
                            <a:t>0.375</a:t>
                          </a:r>
                          <a:endParaRPr sz="1600">
                            <a:latin typeface="Cambria Math"/>
                          </a:endParaRPr>
                        </a:p>
                      </a:txBody>
                      <a:tcPr/>
                    </a:tc>
                    <a:tc>
                      <a:txBody>
                        <a:bodyPr/>
                        <a:lstStyle/>
                        <a:p>
                          <a:pPr algn="ctr"/>
                          <a:r>
                            <a:rPr sz="1600"/>
                            <a:t>0.0625</a:t>
                          </a:r>
                          <a:endParaRPr sz="1600">
                            <a:latin typeface="Cambria Math"/>
                          </a:endParaRPr>
                        </a:p>
                      </a:txBody>
                      <a:tcPr/>
                    </a:tc>
                    <a:extLst>
                      <a:ext uri="{0D108BD9-81ED-4DB2-BD59-A6C34878D82A}">
                        <a16:rowId xmlns:a16="http://schemas.microsoft.com/office/drawing/2014/main" val="10005"/>
                      </a:ext>
                    </a:extLst>
                  </a:tr>
                  <a:tr h="495211">
                    <a:tc>
                      <a:txBody>
                        <a:bodyPr/>
                        <a:lstStyle/>
                        <a:p>
                          <a:pPr algn="ctr"/>
                          <a:endParaRPr/>
                        </a:p>
                      </a:txBody>
                      <a:tcPr/>
                    </a:tc>
                    <a:tc>
                      <a:txBody>
                        <a:bodyPr/>
                        <a:lstStyle/>
                        <a:p>
                          <a:pPr algn="ctr"/>
                          <a:endParaRPr/>
                        </a:p>
                      </a:txBody>
                      <a:tcPr/>
                    </a:tc>
                    <a:tc>
                      <a:txBody>
                        <a:bodyPr/>
                        <a:lstStyle/>
                        <a:p>
                          <a:endParaRPr lang="en-US"/>
                        </a:p>
                      </a:txBody>
                      <a:tcPr>
                        <a:blipFill>
                          <a:blip r:embed="rId2"/>
                          <a:stretch>
                            <a:fillRect l="-200741" t="-503704" r="-201111" b="-2469"/>
                          </a:stretch>
                        </a:blipFill>
                      </a:tcPr>
                    </a:tc>
                    <a:tc>
                      <a:txBody>
                        <a:bodyPr/>
                        <a:lstStyle/>
                        <a:p>
                          <a:endParaRPr lang="en-US"/>
                        </a:p>
                      </a:txBody>
                      <a:tcPr>
                        <a:blipFill>
                          <a:blip r:embed="rId2"/>
                          <a:stretch>
                            <a:fillRect l="-300741" t="-503704" r="-101111" b="-2469"/>
                          </a:stretch>
                        </a:blipFill>
                      </a:tcPr>
                    </a:tc>
                    <a:tc>
                      <a:txBody>
                        <a:bodyPr/>
                        <a:lstStyle/>
                        <a:p>
                          <a:endParaRPr lang="en-US"/>
                        </a:p>
                      </a:txBody>
                      <a:tcPr>
                        <a:blipFill>
                          <a:blip r:embed="rId2"/>
                          <a:stretch>
                            <a:fillRect l="-400741" t="-503704" r="-1111" b="-2469"/>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8</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dirty="0"/>
              <a:t>​</a:t>
            </a:r>
            <a:r>
              <a:rPr sz="2800" dirty="0"/>
              <a:t>We have all we need now to determine that</a:t>
            </a:r>
            <a:endParaRPr dirty="0"/>
          </a:p>
        </p:txBody>
      </p:sp>
      <p:pic>
        <p:nvPicPr>
          <p:cNvPr id="9" name="Picture 8" descr="m equals summation of delta x times delta y divided by summation of open parenthesis delta x close parenthesis squared, which equals zero point five divided by five, which equals  zero point one.">
            <a:extLst>
              <a:ext uri="{FF2B5EF4-FFF2-40B4-BE49-F238E27FC236}">
                <a16:creationId xmlns:a16="http://schemas.microsoft.com/office/drawing/2014/main" id="{9311A786-13F5-ADBB-E533-360EAD9DF193}"/>
              </a:ext>
            </a:extLst>
          </p:cNvPr>
          <p:cNvPicPr>
            <a:picLocks noChangeAspect="1"/>
          </p:cNvPicPr>
          <p:nvPr/>
        </p:nvPicPr>
        <p:blipFill>
          <a:blip r:embed="rId2"/>
          <a:stretch>
            <a:fillRect/>
          </a:stretch>
        </p:blipFill>
        <p:spPr>
          <a:xfrm>
            <a:off x="2849038" y="1515947"/>
            <a:ext cx="3276000" cy="1018498"/>
          </a:xfrm>
          <a:prstGeom prst="rect">
            <a:avLst/>
          </a:prstGeom>
        </p:spPr>
      </p:pic>
      <p:sp>
        <p:nvSpPr>
          <p:cNvPr id="6" name="TextBox 5">
            <a:extLst>
              <a:ext uri="{FF2B5EF4-FFF2-40B4-BE49-F238E27FC236}">
                <a16:creationId xmlns:a16="http://schemas.microsoft.com/office/drawing/2014/main" id="{90B83B6C-5B49-B7F2-D0AC-3E9BBFDAF9F6}"/>
              </a:ext>
            </a:extLst>
          </p:cNvPr>
          <p:cNvSpPr txBox="1"/>
          <p:nvPr/>
        </p:nvSpPr>
        <p:spPr>
          <a:xfrm>
            <a:off x="457200" y="2351442"/>
            <a:ext cx="990600" cy="523220"/>
          </a:xfrm>
          <a:prstGeom prst="rect">
            <a:avLst/>
          </a:prstGeom>
          <a:noFill/>
        </p:spPr>
        <p:txBody>
          <a:bodyPr wrap="square" rtlCol="0">
            <a:spAutoFit/>
          </a:bodyPr>
          <a:lstStyle/>
          <a:p>
            <a:r>
              <a:rPr lang="en-IN" sz="2800" dirty="0"/>
              <a:t>and</a:t>
            </a:r>
          </a:p>
        </p:txBody>
      </p:sp>
      <p:pic>
        <p:nvPicPr>
          <p:cNvPr id="11" name="Picture 10" descr="b equals y bar minus m times x-bar, which equals three point seven five minus open parenthesis zero point one close parenthesis  times open parenthesis two point five close parenthesis, resulting in three point five.">
            <a:extLst>
              <a:ext uri="{FF2B5EF4-FFF2-40B4-BE49-F238E27FC236}">
                <a16:creationId xmlns:a16="http://schemas.microsoft.com/office/drawing/2014/main" id="{8848E37D-F8B5-2B6E-46B1-6F7E6057907D}"/>
              </a:ext>
            </a:extLst>
          </p:cNvPr>
          <p:cNvPicPr>
            <a:picLocks noChangeAspect="1"/>
          </p:cNvPicPr>
          <p:nvPr/>
        </p:nvPicPr>
        <p:blipFill>
          <a:blip r:embed="rId3"/>
          <a:stretch>
            <a:fillRect/>
          </a:stretch>
        </p:blipFill>
        <p:spPr>
          <a:xfrm>
            <a:off x="2362199" y="2987212"/>
            <a:ext cx="4982727" cy="504000"/>
          </a:xfrm>
          <a:prstGeom prst="rect">
            <a:avLst/>
          </a:prstGeom>
        </p:spPr>
      </p:pic>
      <p:sp>
        <p:nvSpPr>
          <p:cNvPr id="7" name="TextBox 6">
            <a:extLst>
              <a:ext uri="{FF2B5EF4-FFF2-40B4-BE49-F238E27FC236}">
                <a16:creationId xmlns:a16="http://schemas.microsoft.com/office/drawing/2014/main" id="{86DE8144-9B6C-103E-7FD0-39D62097F517}"/>
              </a:ext>
            </a:extLst>
          </p:cNvPr>
          <p:cNvSpPr txBox="1"/>
          <p:nvPr/>
        </p:nvSpPr>
        <p:spPr>
          <a:xfrm>
            <a:off x="457200" y="3653962"/>
            <a:ext cx="8349728" cy="1384995"/>
          </a:xfrm>
          <a:prstGeom prst="rect">
            <a:avLst/>
          </a:prstGeom>
          <a:noFill/>
        </p:spPr>
        <p:txBody>
          <a:bodyPr wrap="square" rtlCol="0">
            <a:spAutoFit/>
          </a:bodyPr>
          <a:lstStyle/>
          <a:p>
            <a:r>
              <a:rPr lang="en-US" sz="2800" dirty="0"/>
              <a:t>So, the line of best fit is </a:t>
            </a:r>
            <a:r>
              <a:rPr lang="en-US" sz="2800" i="1" dirty="0"/>
              <a:t>y</a:t>
            </a:r>
            <a:r>
              <a:rPr lang="en-US" sz="2800" dirty="0"/>
              <a:t> = 0.1</a:t>
            </a:r>
            <a:r>
              <a:rPr lang="en-US" sz="2800" i="1" dirty="0"/>
              <a:t>x</a:t>
            </a:r>
            <a:r>
              <a:rPr lang="en-US" sz="2800" dirty="0"/>
              <a:t> + 3.5. Figure 10 shows the graph of this line along with the given points.</a:t>
            </a:r>
          </a:p>
          <a:p>
            <a:endParaRPr lang="en-IN"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9</a:t>
            </a:r>
            <a:endParaRPr dirty="0"/>
          </a:p>
        </p:txBody>
      </p:sp>
      <p:pic>
        <p:nvPicPr>
          <p:cNvPr id="8" name="Content Placeholder 7" descr="The graph of the points as in Figure nine, with the addition of the line y equals zero point one times x plus three point five. Of the four points, the line passes near only the point with coordinates four, four.">
            <a:extLst>
              <a:ext uri="{FF2B5EF4-FFF2-40B4-BE49-F238E27FC236}">
                <a16:creationId xmlns:a16="http://schemas.microsoft.com/office/drawing/2014/main" id="{CF0674AC-C6A7-42AF-8B85-C59A584802BC}"/>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23293" y="1156493"/>
            <a:ext cx="4406107" cy="4406107"/>
          </a:xfrm>
        </p:spPr>
      </p:pic>
      <p:pic>
        <p:nvPicPr>
          <p:cNvPr id="4" name="Picture 3" descr="Figure 10">
            <a:extLst>
              <a:ext uri="{FF2B5EF4-FFF2-40B4-BE49-F238E27FC236}">
                <a16:creationId xmlns:a16="http://schemas.microsoft.com/office/drawing/2014/main" id="{469607A7-4D04-4A13-8479-01D8B1266FD4}"/>
              </a:ext>
            </a:extLst>
          </p:cNvPr>
          <p:cNvPicPr>
            <a:picLocks noChangeAspect="1"/>
          </p:cNvPicPr>
          <p:nvPr/>
        </p:nvPicPr>
        <p:blipFill>
          <a:blip r:embed="rId4"/>
          <a:stretch>
            <a:fillRect/>
          </a:stretch>
        </p:blipFill>
        <p:spPr>
          <a:xfrm>
            <a:off x="3578200" y="5486400"/>
            <a:ext cx="1755800" cy="74987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p:txBody>
          <a:bodyPr>
            <a:normAutofit/>
          </a:bodyPr>
          <a:lstStyle/>
          <a:p>
            <a:r>
              <a:rPr sz="2800"/>
              <a:t>A function cannot represent a vertical line (since it fails the vertical line test). Vertical lines can represent the graphs of equations, but not functions.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Line of Best Fit and Correlation Coefficient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10</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   ​</a:t>
            </a:r>
            <a:r>
              <a:rPr lang="en-US" sz="2800" dirty="0"/>
              <a:t>We also have all we need to determine the Pearson correlation coefficient </a:t>
            </a:r>
            <a:r>
              <a:rPr lang="en-US" sz="2800" i="1" dirty="0"/>
              <a:t>r</a:t>
            </a:r>
            <a:r>
              <a:rPr lang="en-US" sz="2800" dirty="0"/>
              <a:t>. </a:t>
            </a:r>
            <a:endParaRPr sz="2800" dirty="0"/>
          </a:p>
        </p:txBody>
      </p:sp>
      <p:pic>
        <p:nvPicPr>
          <p:cNvPr id="7" name="Picture 6" descr="r equals the summation of delta x times delta y, divided by open parenthesis square root of the summation of open parenthesis delta x close parenthesis squared times square root of the summation of open parenthesis delta y close parenthesis squared close parenthesis  which equals zero point five divided by open parenthesis square root of five times square root of ten point seven five close parenthesis approximately equals zero point zero six eight.">
            <a:extLst>
              <a:ext uri="{FF2B5EF4-FFF2-40B4-BE49-F238E27FC236}">
                <a16:creationId xmlns:a16="http://schemas.microsoft.com/office/drawing/2014/main" id="{9CEA6D92-778F-AA4D-A66F-585F3C8732C6}"/>
              </a:ext>
            </a:extLst>
          </p:cNvPr>
          <p:cNvPicPr>
            <a:picLocks noChangeAspect="1"/>
          </p:cNvPicPr>
          <p:nvPr/>
        </p:nvPicPr>
        <p:blipFill>
          <a:blip r:embed="rId2"/>
          <a:stretch>
            <a:fillRect/>
          </a:stretch>
        </p:blipFill>
        <p:spPr>
          <a:xfrm>
            <a:off x="2819400" y="1943687"/>
            <a:ext cx="2695575" cy="2181225"/>
          </a:xfrm>
          <a:prstGeom prst="rect">
            <a:avLst/>
          </a:prstGeom>
        </p:spPr>
      </p:pic>
      <p:sp>
        <p:nvSpPr>
          <p:cNvPr id="5" name="TextBox 4">
            <a:extLst>
              <a:ext uri="{FF2B5EF4-FFF2-40B4-BE49-F238E27FC236}">
                <a16:creationId xmlns:a16="http://schemas.microsoft.com/office/drawing/2014/main" id="{09EF5953-06F0-6846-7273-60504C87048A}"/>
              </a:ext>
            </a:extLst>
          </p:cNvPr>
          <p:cNvSpPr txBox="1"/>
          <p:nvPr/>
        </p:nvSpPr>
        <p:spPr>
          <a:xfrm>
            <a:off x="455406" y="4146404"/>
            <a:ext cx="8229599" cy="1815882"/>
          </a:xfrm>
          <a:prstGeom prst="rect">
            <a:avLst/>
          </a:prstGeom>
          <a:noFill/>
        </p:spPr>
        <p:txBody>
          <a:bodyPr wrap="square" rtlCol="0">
            <a:spAutoFit/>
          </a:bodyPr>
          <a:lstStyle/>
          <a:p>
            <a:r>
              <a:rPr lang="en-US" sz="2800" dirty="0"/>
              <a:t>The fact that </a:t>
            </a:r>
            <a:r>
              <a:rPr lang="en-US" sz="2800" i="1" dirty="0"/>
              <a:t>r</a:t>
            </a:r>
            <a:r>
              <a:rPr lang="en-US" sz="2800" dirty="0"/>
              <a:t> is positive reflects the fact that the slope of the best-fitting line is positive, but the fact that </a:t>
            </a:r>
            <a:r>
              <a:rPr lang="en-US" sz="2800" i="1" dirty="0"/>
              <a:t>r</a:t>
            </a:r>
            <a:r>
              <a:rPr lang="en-US" sz="2800" dirty="0"/>
              <a:t> is relatively close to </a:t>
            </a:r>
            <a:r>
              <a:rPr lang="en-US" sz="2800" dirty="0">
                <a:latin typeface="Cambria Math"/>
              </a:rPr>
              <a:t>0</a:t>
            </a:r>
            <a:r>
              <a:rPr lang="en-US" sz="2800" dirty="0"/>
              <a:t> in magnitude means that this line is a poor model of the behavior of the data.</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Graph the following linear functions.</a:t>
            </a:r>
          </a:p>
          <a:p>
            <a:pPr>
              <a:defRPr sz="2800"/>
            </a:pPr>
            <a:endParaRPr dirty="0"/>
          </a:p>
        </p:txBody>
      </p:sp>
      <p:pic>
        <p:nvPicPr>
          <p:cNvPr id="4" name="Picture 3" descr="Example a, is f of x equals three x plus 2">
            <a:extLst>
              <a:ext uri="{FF2B5EF4-FFF2-40B4-BE49-F238E27FC236}">
                <a16:creationId xmlns:a16="http://schemas.microsoft.com/office/drawing/2014/main" id="{BAC1A808-7174-2DE3-8402-2E5DCD39A9FB}"/>
              </a:ext>
            </a:extLst>
          </p:cNvPr>
          <p:cNvPicPr>
            <a:picLocks noChangeAspect="1"/>
          </p:cNvPicPr>
          <p:nvPr/>
        </p:nvPicPr>
        <p:blipFill>
          <a:blip r:embed="rId2"/>
          <a:stretch>
            <a:fillRect/>
          </a:stretch>
        </p:blipFill>
        <p:spPr>
          <a:xfrm>
            <a:off x="533400" y="1836237"/>
            <a:ext cx="2409825" cy="523875"/>
          </a:xfrm>
          <a:prstGeom prst="rect">
            <a:avLst/>
          </a:prstGeom>
        </p:spPr>
      </p:pic>
      <p:pic>
        <p:nvPicPr>
          <p:cNvPr id="5" name="Picture 4" descr="Example b, is g of x equals three">
            <a:extLst>
              <a:ext uri="{FF2B5EF4-FFF2-40B4-BE49-F238E27FC236}">
                <a16:creationId xmlns:a16="http://schemas.microsoft.com/office/drawing/2014/main" id="{3CAC4DCB-39BD-E78B-9DAC-120C34E15B41}"/>
              </a:ext>
            </a:extLst>
          </p:cNvPr>
          <p:cNvPicPr>
            <a:picLocks noChangeAspect="1"/>
          </p:cNvPicPr>
          <p:nvPr/>
        </p:nvPicPr>
        <p:blipFill>
          <a:blip r:embed="rId3"/>
          <a:stretch>
            <a:fillRect/>
          </a:stretch>
        </p:blipFill>
        <p:spPr>
          <a:xfrm>
            <a:off x="533400" y="2514600"/>
            <a:ext cx="1704975" cy="523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2</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Solution</a:t>
            </a:r>
          </a:p>
          <a:p>
            <a:pPr marL="542925" indent="-542925">
              <a:defRPr sz="2800"/>
            </a:pPr>
            <a:r>
              <a:rPr lang="en-US" dirty="0"/>
              <a:t>a.   The function </a:t>
            </a:r>
            <a:r>
              <a:rPr lang="en-US" i="1" dirty="0"/>
              <a:t>f</a:t>
            </a:r>
            <a:r>
              <a:rPr lang="en-US" dirty="0"/>
              <a:t> (</a:t>
            </a:r>
            <a:r>
              <a:rPr lang="en-US" i="1" dirty="0"/>
              <a:t>x</a:t>
            </a:r>
            <a:r>
              <a:rPr lang="en-US" dirty="0"/>
              <a:t>) = 3</a:t>
            </a:r>
            <a:r>
              <a:rPr lang="en-US" i="1" dirty="0"/>
              <a:t>x</a:t>
            </a:r>
            <a:r>
              <a:rPr lang="en-US" dirty="0"/>
              <a:t> + 2 is a line with a slope of </a:t>
            </a:r>
            <a:r>
              <a:rPr lang="en-US" dirty="0">
                <a:latin typeface="Cambria Math"/>
              </a:rPr>
              <a:t>3</a:t>
            </a:r>
            <a:r>
              <a:rPr lang="en-US" dirty="0"/>
              <a:t> and a </a:t>
            </a:r>
            <a:r>
              <a:rPr lang="en-US" i="1" dirty="0"/>
              <a:t>y</a:t>
            </a:r>
            <a:r>
              <a:rPr lang="en-US" dirty="0"/>
              <a:t>-intercept of </a:t>
            </a:r>
            <a:r>
              <a:rPr lang="en-US" dirty="0">
                <a:latin typeface="Cambria Math"/>
              </a:rPr>
              <a:t>2</a:t>
            </a:r>
            <a:r>
              <a:rPr lang="en-US" dirty="0"/>
              <a:t>. To graph the function, plot the ordered pair (0,2)</a:t>
            </a:r>
            <a:r>
              <a:rPr lang="ar-AE" dirty="0"/>
              <a:t> </a:t>
            </a:r>
            <a:r>
              <a:rPr lang="en-US" dirty="0"/>
              <a:t>and locate another point on the line by moving up </a:t>
            </a:r>
            <a:r>
              <a:rPr lang="en-US" dirty="0">
                <a:latin typeface="Cambria Math"/>
              </a:rPr>
              <a:t>3</a:t>
            </a:r>
            <a:r>
              <a:rPr lang="en-US" dirty="0"/>
              <a:t> units and over to the right </a:t>
            </a:r>
            <a:r>
              <a:rPr lang="en-US" dirty="0">
                <a:latin typeface="Cambria Math"/>
              </a:rPr>
              <a:t>1</a:t>
            </a:r>
            <a:r>
              <a:rPr lang="en-US" dirty="0"/>
              <a:t> unit, giving the ordered pair (1,5). Once these two points have been plotted, connecting them with a straight line completes the process.</a:t>
            </a:r>
          </a:p>
          <a:p>
            <a:pPr>
              <a:defRPr sz="2800"/>
            </a:pPr>
            <a:endParaRPr dirty="0"/>
          </a:p>
        </p:txBody>
      </p:sp>
    </p:spTree>
    <p:extLst>
      <p:ext uri="{BB962C8B-B14F-4D97-AF65-F5344CB8AC3E}">
        <p14:creationId xmlns:p14="http://schemas.microsoft.com/office/powerpoint/2010/main" val="397735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3</a:t>
            </a:r>
            <a:endParaRPr dirty="0"/>
          </a:p>
        </p:txBody>
      </p:sp>
      <p:sp>
        <p:nvSpPr>
          <p:cNvPr id="3" name="Text Placeholder 2"/>
          <p:cNvSpPr>
            <a:spLocks noGrp="1"/>
          </p:cNvSpPr>
          <p:nvPr>
            <p:ph type="body" sz="quarter" idx="10"/>
          </p:nvPr>
        </p:nvSpPr>
        <p:spPr/>
        <p:txBody>
          <a:bodyPr>
            <a:normAutofit/>
          </a:bodyPr>
          <a:lstStyle/>
          <a:p>
            <a:endParaRPr sz="2800" b="1" dirty="0"/>
          </a:p>
          <a:p>
            <a:pPr>
              <a:defRPr sz="2800"/>
            </a:pPr>
            <a:r>
              <a:rPr dirty="0"/>
              <a:t>​</a:t>
            </a:r>
          </a:p>
        </p:txBody>
      </p:sp>
      <p:pic>
        <p:nvPicPr>
          <p:cNvPr id="4" name="Content Placeholder 4" descr="Graph of f of x equals three times x plus two in the Cartesian plane. The graph is a line passing through the two marked points open parenthesis zero comma two close parenthesis and open parenthesis one comma five close parenthesis.">
            <a:extLst>
              <a:ext uri="{FF2B5EF4-FFF2-40B4-BE49-F238E27FC236}">
                <a16:creationId xmlns:a16="http://schemas.microsoft.com/office/drawing/2014/main" id="{41EF8C7F-AE7D-4FDA-B1CC-CA6BB1AF42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2200" y="1143000"/>
            <a:ext cx="4343400" cy="4343400"/>
          </a:xfrm>
          <a:prstGeom prst="rect">
            <a:avLst/>
          </a:prstGeom>
        </p:spPr>
      </p:pic>
      <p:pic>
        <p:nvPicPr>
          <p:cNvPr id="6" name="Picture 5" descr="Figure 2">
            <a:extLst>
              <a:ext uri="{FF2B5EF4-FFF2-40B4-BE49-F238E27FC236}">
                <a16:creationId xmlns:a16="http://schemas.microsoft.com/office/drawing/2014/main" id="{905C70D2-58EB-446A-80C1-8AC695523896}"/>
              </a:ext>
            </a:extLst>
          </p:cNvPr>
          <p:cNvPicPr>
            <a:picLocks noChangeAspect="1"/>
          </p:cNvPicPr>
          <p:nvPr/>
        </p:nvPicPr>
        <p:blipFill>
          <a:blip r:embed="rId4"/>
          <a:stretch>
            <a:fillRect/>
          </a:stretch>
        </p:blipFill>
        <p:spPr>
          <a:xfrm>
            <a:off x="3782499" y="5410200"/>
            <a:ext cx="1579001" cy="74987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4</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b.   The graph of the function </a:t>
            </a:r>
            <a:r>
              <a:rPr lang="en-US" i="1" dirty="0"/>
              <a:t>g</a:t>
            </a:r>
            <a:r>
              <a:rPr lang="en-US" dirty="0"/>
              <a:t>(</a:t>
            </a:r>
            <a:r>
              <a:rPr lang="en-US" i="1" dirty="0"/>
              <a:t>x</a:t>
            </a:r>
            <a:r>
              <a:rPr lang="en-US" dirty="0"/>
              <a:t>) = 3 </a:t>
            </a:r>
            <a:r>
              <a:rPr lang="en-US" sz="2800" dirty="0"/>
              <a:t>is a straight line with a slope of </a:t>
            </a:r>
            <a:r>
              <a:rPr lang="en-US" sz="2800" dirty="0">
                <a:latin typeface="Cambria Math"/>
              </a:rPr>
              <a:t>0</a:t>
            </a:r>
            <a:r>
              <a:rPr lang="en-US" sz="2800" dirty="0"/>
              <a:t> and a </a:t>
            </a:r>
            <a:r>
              <a:rPr lang="en-US" sz="2800" i="1" dirty="0"/>
              <a:t>y</a:t>
            </a:r>
            <a:r>
              <a:rPr lang="en-US" sz="2800" dirty="0"/>
              <a:t>-intercept of </a:t>
            </a:r>
            <a:r>
              <a:rPr lang="en-US" sz="2800" dirty="0">
                <a:latin typeface="Cambria Math"/>
              </a:rPr>
              <a:t>3</a:t>
            </a:r>
            <a:r>
              <a:rPr lang="en-US" sz="2800" dirty="0"/>
              <a:t>. A linear function with a slope of </a:t>
            </a:r>
            <a:r>
              <a:rPr lang="en-US" sz="2800" dirty="0">
                <a:latin typeface="Cambria Math"/>
              </a:rPr>
              <a:t>0</a:t>
            </a:r>
            <a:r>
              <a:rPr lang="en-US" sz="2800" dirty="0"/>
              <a:t> is also called a </a:t>
            </a:r>
            <a:r>
              <a:rPr lang="en-US" sz="2800" b="1" dirty="0"/>
              <a:t>constant function</a:t>
            </a:r>
            <a:r>
              <a:rPr lang="en-US" sz="2800" dirty="0"/>
              <a:t>, as it turns any input into one fixed constant</a:t>
            </a:r>
            <a:r>
              <a:rPr lang="en-US" dirty="0"/>
              <a:t>—</a:t>
            </a:r>
            <a:r>
              <a:rPr lang="en-US" sz="2800" dirty="0"/>
              <a:t>in this case the number </a:t>
            </a:r>
            <a:r>
              <a:rPr lang="en-US" sz="2800" dirty="0">
                <a:latin typeface="Cambria Math"/>
              </a:rPr>
              <a:t>3</a:t>
            </a:r>
            <a:r>
              <a:rPr lang="en-US" sz="2800" dirty="0"/>
              <a:t>. The graph of a constant function is always a horizontal line.</a:t>
            </a:r>
            <a:endParaRPr lang="en-US" dirty="0"/>
          </a:p>
          <a:p>
            <a:pPr>
              <a:defRPr sz="2800"/>
            </a:pPr>
            <a:r>
              <a:rPr lang="en-US" dirty="0"/>
              <a:t>​</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Graphing Linear Functions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5</a:t>
            </a:r>
            <a:endParaRPr dirty="0"/>
          </a:p>
        </p:txBody>
      </p:sp>
      <p:pic>
        <p:nvPicPr>
          <p:cNvPr id="4" name="Content Placeholder 4" descr="Graph of g of x equals three in the Cartesian plane. The graph represents a horizontal line passing through the y-axis at y equals 3.">
            <a:extLst>
              <a:ext uri="{FF2B5EF4-FFF2-40B4-BE49-F238E27FC236}">
                <a16:creationId xmlns:a16="http://schemas.microsoft.com/office/drawing/2014/main" id="{7668F3C6-6A3D-4EA9-9551-914F960448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482307" cy="4482307"/>
          </a:xfrm>
          <a:prstGeom prst="rect">
            <a:avLst/>
          </a:prstGeom>
        </p:spPr>
      </p:pic>
      <p:pic>
        <p:nvPicPr>
          <p:cNvPr id="6" name="Picture 5" descr="Figure 3">
            <a:extLst>
              <a:ext uri="{FF2B5EF4-FFF2-40B4-BE49-F238E27FC236}">
                <a16:creationId xmlns:a16="http://schemas.microsoft.com/office/drawing/2014/main" id="{33574CA4-75F5-49DE-BC96-9397732E9DF8}"/>
              </a:ext>
            </a:extLst>
          </p:cNvPr>
          <p:cNvPicPr>
            <a:picLocks noChangeAspect="1"/>
          </p:cNvPicPr>
          <p:nvPr/>
        </p:nvPicPr>
        <p:blipFill>
          <a:blip r:embed="rId4"/>
          <a:stretch>
            <a:fillRect/>
          </a:stretch>
        </p:blipFill>
        <p:spPr>
          <a:xfrm>
            <a:off x="3657600" y="5410200"/>
            <a:ext cx="1579001" cy="749873"/>
          </a:xfrm>
          <a:prstGeom prst="rect">
            <a:avLst/>
          </a:prstGeom>
        </p:spPr>
      </p:pic>
    </p:spTree>
    <p:extLst>
      <p:ext uri="{BB962C8B-B14F-4D97-AF65-F5344CB8AC3E}">
        <p14:creationId xmlns:p14="http://schemas.microsoft.com/office/powerpoint/2010/main" val="117342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a Linear Function Given its Graph</a:t>
            </a:r>
            <a:r>
              <a:rPr kumimoji="0" lang="en-US" sz="3200" b="0" i="0" u="none" strike="noStrike" kern="1200" cap="none" spc="-1" normalizeH="0" baseline="-25000" noProof="0" dirty="0">
                <a:ln>
                  <a:noFill/>
                </a:ln>
                <a:solidFill>
                  <a:srgbClr val="1F497D"/>
                </a:solidFill>
                <a:effectLst/>
                <a:uLnTx/>
                <a:uFillTx/>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r>
              <a:rPr sz="2800" dirty="0"/>
              <a:t>Find a formula for the linear function whose graph is given.</a:t>
            </a:r>
          </a:p>
        </p:txBody>
      </p:sp>
      <p:pic>
        <p:nvPicPr>
          <p:cNvPr id="4" name="Content Placeholder 4" descr="A line in the Cartesian plane representing the graph of a function. The line passes through open parenthesis zero comma four close parenthesis and open parenthesis two comma zero close parenthesis.">
            <a:extLst>
              <a:ext uri="{FF2B5EF4-FFF2-40B4-BE49-F238E27FC236}">
                <a16:creationId xmlns:a16="http://schemas.microsoft.com/office/drawing/2014/main" id="{09C457EA-57AB-4521-BA7F-C3549DB53B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14600" y="1638793"/>
            <a:ext cx="4038600" cy="4038600"/>
          </a:xfrm>
          <a:prstGeom prst="rect">
            <a:avLst/>
          </a:prstGeom>
        </p:spPr>
      </p:pic>
      <p:pic>
        <p:nvPicPr>
          <p:cNvPr id="6" name="Picture 5" descr="Figure 4">
            <a:extLst>
              <a:ext uri="{FF2B5EF4-FFF2-40B4-BE49-F238E27FC236}">
                <a16:creationId xmlns:a16="http://schemas.microsoft.com/office/drawing/2014/main" id="{3ED7E104-D72D-458B-9DD2-9E944E95579C}"/>
              </a:ext>
            </a:extLst>
          </p:cNvPr>
          <p:cNvPicPr>
            <a:picLocks noChangeAspect="1"/>
          </p:cNvPicPr>
          <p:nvPr/>
        </p:nvPicPr>
        <p:blipFill>
          <a:blip r:embed="rId4"/>
          <a:stretch>
            <a:fillRect/>
          </a:stretch>
        </p:blipFill>
        <p:spPr>
          <a:xfrm>
            <a:off x="3907399" y="5486400"/>
            <a:ext cx="1579001" cy="749873"/>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1764</TotalTime>
  <Words>1254</Words>
  <Application>Microsoft Office PowerPoint</Application>
  <PresentationFormat>On-screen Show (4:3)</PresentationFormat>
  <Paragraphs>186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Courier New</vt:lpstr>
      <vt:lpstr>Cambria Math</vt:lpstr>
      <vt:lpstr>Arial</vt:lpstr>
      <vt:lpstr>Office Theme</vt:lpstr>
      <vt:lpstr>Section 4.2</vt:lpstr>
      <vt:lpstr>Definition: Linear Functions</vt:lpstr>
      <vt:lpstr>Note</vt:lpstr>
      <vt:lpstr>Example 1: Graphing Linear Functions1</vt:lpstr>
      <vt:lpstr>Example 1: Graphing Linear Functions 2</vt:lpstr>
      <vt:lpstr>Example 1: Graphing Linear Functions 3</vt:lpstr>
      <vt:lpstr> Example 1: Graphing Linear Functions 4</vt:lpstr>
      <vt:lpstr> Example 1: Graphing Linear Functions 5</vt:lpstr>
      <vt:lpstr>Example 2: Finding a Linear Function Given its Graph 1</vt:lpstr>
      <vt:lpstr>Example 2: Finding a Linear Function Given its Graph 2</vt:lpstr>
      <vt:lpstr>Example 3: Finding the Line of Best Fit and Correlation Coefficient 1</vt:lpstr>
      <vt:lpstr>Example 3: Finding the Line of Best Fit and Correlation Coefficient 2</vt:lpstr>
      <vt:lpstr>Example 3: Finding the Line of Best Fit and Correlation Coefficient 3</vt:lpstr>
      <vt:lpstr>Example 3: Finding the Line of Best Fit and Correlation Coefficient 4</vt:lpstr>
      <vt:lpstr>Example 3: Finding the Line of Best Fit and Correlation Coefficient 5</vt:lpstr>
      <vt:lpstr>Example 3: Finding the Line of Best Fit and Correlation Coefficient 6</vt:lpstr>
      <vt:lpstr>Example 3: Finding the Line of Best Fit and Correlation Coefficient 7</vt:lpstr>
      <vt:lpstr>Example 3: Finding the Line of Best Fit and Correlation Coefficient 8</vt:lpstr>
      <vt:lpstr>Example 3: Finding the Line of Best Fit and Correlation Coefficient 9</vt:lpstr>
      <vt:lpstr>Example 3: Finding the Line of Best Fit and Correlation Coefficient 10</vt:lpstr>
      <vt:lpstr>Example 4: Finding the Line of Best Fit and Correlation Coefficient 1</vt:lpstr>
      <vt:lpstr>Example 4: Finding the Line of Best Fit and Correlation Coefficient 2</vt:lpstr>
      <vt:lpstr>Example 4: Finding the Line of Best Fit and Correlation Coefficient 3</vt:lpstr>
      <vt:lpstr>Example 4: Finding the Line of Best Fit and Correlation Coefficient 4</vt:lpstr>
      <vt:lpstr>Example 4: Finding the Line of Best Fit and Correlation Coefficient 5</vt:lpstr>
      <vt:lpstr>Example 4: Finding the Line of Best Fit and Correlation Coefficient 6</vt:lpstr>
      <vt:lpstr>Example 4: Finding the Line of Best Fit and Correlation Coefficient 7</vt:lpstr>
      <vt:lpstr>Example 4: Finding the Line of Best Fit and Correlation Coefficient 8</vt:lpstr>
      <vt:lpstr>Example 4: Finding the Line of Best Fit and Correlation Coefficient 9</vt:lpstr>
      <vt:lpstr>Example 4: Finding the Line of Best Fit and Correlation Coefficient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Sangeetha Pallikala</cp:lastModifiedBy>
  <cp:revision>177</cp:revision>
  <dcterms:created xsi:type="dcterms:W3CDTF">2013-04-26T14:43:13Z</dcterms:created>
  <dcterms:modified xsi:type="dcterms:W3CDTF">2025-06-20T07:52:01Z</dcterms:modified>
</cp:coreProperties>
</file>