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handoutMasterIdLst>
    <p:handoutMasterId r:id="rId55"/>
  </p:handoutMasterIdLst>
  <p:sldIdLst>
    <p:sldId id="256" r:id="rId2"/>
    <p:sldId id="258" r:id="rId3"/>
    <p:sldId id="339" r:id="rId4"/>
    <p:sldId id="340" r:id="rId5"/>
    <p:sldId id="260" r:id="rId6"/>
    <p:sldId id="262" r:id="rId7"/>
    <p:sldId id="341" r:id="rId8"/>
    <p:sldId id="263" r:id="rId9"/>
    <p:sldId id="265" r:id="rId10"/>
    <p:sldId id="266" r:id="rId11"/>
    <p:sldId id="268" r:id="rId12"/>
    <p:sldId id="342" r:id="rId13"/>
    <p:sldId id="269" r:id="rId14"/>
    <p:sldId id="271" r:id="rId15"/>
    <p:sldId id="272" r:id="rId16"/>
    <p:sldId id="273" r:id="rId17"/>
    <p:sldId id="274" r:id="rId18"/>
    <p:sldId id="275" r:id="rId19"/>
    <p:sldId id="277" r:id="rId20"/>
    <p:sldId id="278" r:id="rId21"/>
    <p:sldId id="280" r:id="rId22"/>
    <p:sldId id="281" r:id="rId23"/>
    <p:sldId id="283" r:id="rId24"/>
    <p:sldId id="284" r:id="rId25"/>
    <p:sldId id="285" r:id="rId26"/>
    <p:sldId id="286" r:id="rId27"/>
    <p:sldId id="287" r:id="rId28"/>
    <p:sldId id="289" r:id="rId29"/>
    <p:sldId id="290" r:id="rId30"/>
    <p:sldId id="292" r:id="rId31"/>
    <p:sldId id="293" r:id="rId32"/>
    <p:sldId id="296" r:id="rId33"/>
    <p:sldId id="297" r:id="rId34"/>
    <p:sldId id="300" r:id="rId35"/>
    <p:sldId id="307" r:id="rId36"/>
    <p:sldId id="310" r:id="rId37"/>
    <p:sldId id="314" r:id="rId38"/>
    <p:sldId id="313" r:id="rId39"/>
    <p:sldId id="315" r:id="rId40"/>
    <p:sldId id="316" r:id="rId41"/>
    <p:sldId id="317" r:id="rId42"/>
    <p:sldId id="338" r:id="rId43"/>
    <p:sldId id="333" r:id="rId44"/>
    <p:sldId id="323" r:id="rId45"/>
    <p:sldId id="324" r:id="rId46"/>
    <p:sldId id="337" r:id="rId47"/>
    <p:sldId id="336" r:id="rId48"/>
    <p:sldId id="327" r:id="rId49"/>
    <p:sldId id="335" r:id="rId50"/>
    <p:sldId id="329" r:id="rId51"/>
    <p:sldId id="334" r:id="rId52"/>
    <p:sldId id="331" r:id="rId53"/>
  </p:sldIdLst>
  <p:sldSz cx="9144000" cy="6858000" type="screen4x3"/>
  <p:notesSz cx="6858000" cy="9144000"/>
  <p:embeddedFontLs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F4FC35-A102-576D-448A-7CE4255DF9D3}" name="Appaji" initials="AY" userId="S::appaji@hawkeslearning.com::112912f9-bd31-4ce6-9a95-b126b739e04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hiteesha" initials="h" lastIdx="1" clrIdx="1">
    <p:extLst>
      <p:ext uri="{19B8F6BF-5375-455C-9EA6-DF929625EA0E}">
        <p15:presenceInfo xmlns:p15="http://schemas.microsoft.com/office/powerpoint/2012/main" userId="S-1-5-21-1666015839-3846122634-945917319-1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05" autoAdjust="0"/>
  </p:normalViewPr>
  <p:slideViewPr>
    <p:cSldViewPr>
      <p:cViewPr varScale="1">
        <p:scale>
          <a:sx n="101" d="100"/>
          <a:sy n="101" d="100"/>
        </p:scale>
        <p:origin x="123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1" d="100"/>
          <a:sy n="81" d="100"/>
        </p:scale>
        <p:origin x="293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41.emf"/><Relationship Id="rId1" Type="http://schemas.openxmlformats.org/officeDocument/2006/relationships/slideLayout" Target="../slideLayouts/slideLayout3.xml"/><Relationship Id="rId5" Type="http://schemas.openxmlformats.org/officeDocument/2006/relationships/image" Target="../media/image43.emf"/><Relationship Id="rId4" Type="http://schemas.openxmlformats.org/officeDocument/2006/relationships/image" Target="../media/image42.wmf"/></Relationships>
</file>

<file path=ppt/slides/_rels/slide4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t>Section </a:t>
            </a:r>
            <a:r>
              <a:rPr lang="en-US"/>
              <a:t>4</a:t>
            </a:r>
            <a:r>
              <a:t>.1</a:t>
            </a:r>
            <a:endParaRPr dirty="0"/>
          </a:p>
        </p:txBody>
      </p:sp>
      <p:sp>
        <p:nvSpPr>
          <p:cNvPr id="2" name="Text Placeholder 1"/>
          <p:cNvSpPr>
            <a:spLocks noGrp="1"/>
          </p:cNvSpPr>
          <p:nvPr>
            <p:ph type="body" sz="quarter" idx="10"/>
          </p:nvPr>
        </p:nvSpPr>
        <p:spPr/>
        <p:txBody>
          <a:bodyPr/>
          <a:lstStyle/>
          <a:p>
            <a:pPr algn="ctr"/>
            <a:r>
              <a:t>Relations and Functions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8</a:t>
            </a:r>
            <a:endParaRPr dirty="0"/>
          </a:p>
        </p:txBody>
      </p:sp>
      <p:pic>
        <p:nvPicPr>
          <p:cNvPr id="5" name="Content Placeholder 4" descr="Graph of a rectangle in the Cartesian plane with vertices at negative one comma negative two, negative one comma two, one comma two, and one comma negative two.">
            <a:extLst>
              <a:ext uri="{FF2B5EF4-FFF2-40B4-BE49-F238E27FC236}">
                <a16:creationId xmlns:a16="http://schemas.microsoft.com/office/drawing/2014/main" id="{AF98FDC2-EF89-4287-A0F3-CF715DC5309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DBDB0F4F-43A0-4E57-A8F1-B977BD2A859F}"/>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9</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dirty="0"/>
              <a:t>d.   </a:t>
            </a:r>
            <a:r>
              <a:rPr dirty="0"/>
              <a:t>​</a:t>
            </a:r>
            <a:r>
              <a:rPr sz="2800" dirty="0"/>
              <a:t>The </a:t>
            </a:r>
            <a:r>
              <a:rPr lang="en-US" sz="2800" dirty="0"/>
              <a:t>rectangle in Figure 4 </a:t>
            </a:r>
            <a:r>
              <a:rPr sz="2800" dirty="0"/>
              <a:t>describes another relation, similar to the last but still different. The shading</a:t>
            </a:r>
            <a:r>
              <a:rPr lang="en-US" sz="2800" dirty="0"/>
              <a:t> in the picture</a:t>
            </a:r>
            <a:r>
              <a:rPr sz="2800" dirty="0"/>
              <a:t> indicates that all ordered pairs lying inside the rectangle, as well as those actually on the rectangle, are elements of the relation. </a:t>
            </a:r>
            <a:r>
              <a:rPr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291D3-A211-394E-1AF3-B016E3564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C33F7-D2F0-8115-BF83-906C1A14CE39}"/>
              </a:ext>
            </a:extLst>
          </p:cNvPr>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10</a:t>
            </a:r>
            <a:endParaRPr dirty="0"/>
          </a:p>
        </p:txBody>
      </p:sp>
      <p:sp>
        <p:nvSpPr>
          <p:cNvPr id="3" name="Text Placeholder 2">
            <a:extLst>
              <a:ext uri="{FF2B5EF4-FFF2-40B4-BE49-F238E27FC236}">
                <a16:creationId xmlns:a16="http://schemas.microsoft.com/office/drawing/2014/main" id="{C2B459A5-E822-3195-210B-CE5EF0C1E644}"/>
              </a:ext>
            </a:extLst>
          </p:cNvPr>
          <p:cNvSpPr>
            <a:spLocks noGrp="1"/>
          </p:cNvSpPr>
          <p:nvPr>
            <p:ph type="body" sz="quarter" idx="10"/>
          </p:nvPr>
        </p:nvSpPr>
        <p:spPr>
          <a:xfrm>
            <a:off x="838200" y="1029287"/>
            <a:ext cx="7848600" cy="4967067"/>
          </a:xfrm>
        </p:spPr>
        <p:txBody>
          <a:bodyPr>
            <a:normAutofit/>
          </a:bodyPr>
          <a:lstStyle/>
          <a:p>
            <a:pPr>
              <a:defRPr sz="2800"/>
            </a:pPr>
            <a:r>
              <a:rPr sz="2800" dirty="0"/>
              <a:t>The domain is again the closed interval</a:t>
            </a:r>
            <a:r>
              <a:rPr lang="en-US" dirty="0"/>
              <a:t> </a:t>
            </a:r>
            <a:endParaRPr sz="2800" dirty="0"/>
          </a:p>
          <a:p>
            <a:r>
              <a:rPr dirty="0"/>
              <a:t>​</a:t>
            </a:r>
          </a:p>
        </p:txBody>
      </p:sp>
      <p:pic>
        <p:nvPicPr>
          <p:cNvPr id="4" name="Picture 3" descr="open bracket negative 1 to 1 close bracket">
            <a:extLst>
              <a:ext uri="{FF2B5EF4-FFF2-40B4-BE49-F238E27FC236}">
                <a16:creationId xmlns:a16="http://schemas.microsoft.com/office/drawing/2014/main" id="{453B36D9-E066-CBDD-C47D-D0BE529E1A58}"/>
              </a:ext>
            </a:extLst>
          </p:cNvPr>
          <p:cNvPicPr>
            <a:picLocks noChangeAspect="1"/>
          </p:cNvPicPr>
          <p:nvPr/>
        </p:nvPicPr>
        <p:blipFill>
          <a:blip r:embed="rId2"/>
          <a:stretch>
            <a:fillRect/>
          </a:stretch>
        </p:blipFill>
        <p:spPr>
          <a:xfrm>
            <a:off x="6629400" y="1045451"/>
            <a:ext cx="962025" cy="523875"/>
          </a:xfrm>
          <a:prstGeom prst="rect">
            <a:avLst/>
          </a:prstGeom>
        </p:spPr>
      </p:pic>
      <p:sp>
        <p:nvSpPr>
          <p:cNvPr id="5" name="TextBox 4">
            <a:extLst>
              <a:ext uri="{FF2B5EF4-FFF2-40B4-BE49-F238E27FC236}">
                <a16:creationId xmlns:a16="http://schemas.microsoft.com/office/drawing/2014/main" id="{A221C314-95C2-D131-212E-CE922A1D8DEB}"/>
              </a:ext>
            </a:extLst>
          </p:cNvPr>
          <p:cNvSpPr txBox="1"/>
          <p:nvPr/>
        </p:nvSpPr>
        <p:spPr>
          <a:xfrm>
            <a:off x="838200" y="1518526"/>
            <a:ext cx="6132961" cy="523220"/>
          </a:xfrm>
          <a:prstGeom prst="rect">
            <a:avLst/>
          </a:prstGeom>
          <a:noFill/>
        </p:spPr>
        <p:txBody>
          <a:bodyPr wrap="non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and the range is again the closed interval</a:t>
            </a:r>
            <a:endParaRPr lang="en-IN" dirty="0"/>
          </a:p>
        </p:txBody>
      </p:sp>
      <p:pic>
        <p:nvPicPr>
          <p:cNvPr id="7" name="Picture 6" descr="open bracket negative 2 to 2 close bracket">
            <a:extLst>
              <a:ext uri="{FF2B5EF4-FFF2-40B4-BE49-F238E27FC236}">
                <a16:creationId xmlns:a16="http://schemas.microsoft.com/office/drawing/2014/main" id="{EEB87307-0925-67F5-5C15-9BAE65B0B214}"/>
              </a:ext>
            </a:extLst>
          </p:cNvPr>
          <p:cNvPicPr>
            <a:picLocks noChangeAspect="1"/>
          </p:cNvPicPr>
          <p:nvPr/>
        </p:nvPicPr>
        <p:blipFill>
          <a:blip r:embed="rId3"/>
          <a:stretch>
            <a:fillRect/>
          </a:stretch>
        </p:blipFill>
        <p:spPr>
          <a:xfrm>
            <a:off x="6934200" y="1524000"/>
            <a:ext cx="1104900" cy="523875"/>
          </a:xfrm>
          <a:prstGeom prst="rect">
            <a:avLst/>
          </a:prstGeom>
        </p:spPr>
      </p:pic>
      <p:sp>
        <p:nvSpPr>
          <p:cNvPr id="6" name="TextBox 5">
            <a:extLst>
              <a:ext uri="{FF2B5EF4-FFF2-40B4-BE49-F238E27FC236}">
                <a16:creationId xmlns:a16="http://schemas.microsoft.com/office/drawing/2014/main" id="{221D0C7B-135B-D65B-02AA-D239F58F5904}"/>
              </a:ext>
            </a:extLst>
          </p:cNvPr>
          <p:cNvSpPr txBox="1"/>
          <p:nvPr/>
        </p:nvSpPr>
        <p:spPr>
          <a:xfrm>
            <a:off x="838200" y="1981200"/>
            <a:ext cx="7848600" cy="1815882"/>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but this relation is not identical to the one in part c. For instance, the ordered pairs (0,0) and (0.2,1.5) are elements of this relation but are not elements of the relation in Example 1c.</a:t>
            </a:r>
            <a:endParaRPr lang="en-IN" dirty="0"/>
          </a:p>
        </p:txBody>
      </p:sp>
    </p:spTree>
    <p:extLst>
      <p:ext uri="{BB962C8B-B14F-4D97-AF65-F5344CB8AC3E}">
        <p14:creationId xmlns:p14="http://schemas.microsoft.com/office/powerpoint/2010/main" val="2917587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11</a:t>
            </a:r>
            <a:endParaRPr dirty="0"/>
          </a:p>
        </p:txBody>
      </p:sp>
      <p:pic>
        <p:nvPicPr>
          <p:cNvPr id="5" name="Content Placeholder 4" descr="Graph of the same rectangle as in Figure 3, now with the interior shaded.">
            <a:extLst>
              <a:ext uri="{FF2B5EF4-FFF2-40B4-BE49-F238E27FC236}">
                <a16:creationId xmlns:a16="http://schemas.microsoft.com/office/drawing/2014/main" id="{6EF3FDC0-C6A2-496F-BB1C-BEB33F16301B}"/>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1"/>
            <a:ext cx="4572000" cy="4572000"/>
          </a:xfrm>
        </p:spPr>
      </p:pic>
      <p:sp>
        <p:nvSpPr>
          <p:cNvPr id="3" name="TextBox 2">
            <a:extLst>
              <a:ext uri="{FF2B5EF4-FFF2-40B4-BE49-F238E27FC236}">
                <a16:creationId xmlns:a16="http://schemas.microsoft.com/office/drawing/2014/main" id="{837B0B55-B6F7-4D65-A832-80B6C2B88B02}"/>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12</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dirty="0"/>
              <a:t>e.   </a:t>
            </a:r>
            <a:r>
              <a:rPr dirty="0"/>
              <a:t>​</a:t>
            </a:r>
            <a:r>
              <a:rPr sz="2800" dirty="0"/>
              <a:t>Although we will almost never encounter relations in this </a:t>
            </a:r>
            <a:r>
              <a:rPr lang="en-US" sz="2800" dirty="0"/>
              <a:t>course</a:t>
            </a:r>
            <a:r>
              <a:rPr sz="2800" dirty="0"/>
              <a:t> that do not consist of ordered pairs of real numbers, nothing in our definition prevents us from considering more exotic relations. For</a:t>
            </a:r>
          </a:p>
        </p:txBody>
      </p:sp>
      <p:sp>
        <p:nvSpPr>
          <p:cNvPr id="5" name="TextBox 4">
            <a:extLst>
              <a:ext uri="{FF2B5EF4-FFF2-40B4-BE49-F238E27FC236}">
                <a16:creationId xmlns:a16="http://schemas.microsoft.com/office/drawing/2014/main" id="{BB698575-05F9-D677-0638-8A4E99AD36BC}"/>
              </a:ext>
            </a:extLst>
          </p:cNvPr>
          <p:cNvSpPr txBox="1"/>
          <p:nvPr/>
        </p:nvSpPr>
        <p:spPr>
          <a:xfrm>
            <a:off x="970962" y="2731400"/>
            <a:ext cx="2590800" cy="523220"/>
          </a:xfrm>
          <a:prstGeom prst="rect">
            <a:avLst/>
          </a:prstGeom>
          <a:noFill/>
        </p:spPr>
        <p:txBody>
          <a:bodyPr wrap="square" rtlCol="0">
            <a:spAutoFit/>
          </a:bodyPr>
          <a:lstStyle/>
          <a:p>
            <a:r>
              <a:rPr lang="en-IN" sz="2800" dirty="0"/>
              <a:t>example, the set</a:t>
            </a:r>
          </a:p>
        </p:txBody>
      </p:sp>
      <p:graphicFrame>
        <p:nvGraphicFramePr>
          <p:cNvPr id="7" name="Object 6" descr="S equals the set of all ordered pairs  x comma y such that x is the mother of y.">
            <a:extLst>
              <a:ext uri="{FF2B5EF4-FFF2-40B4-BE49-F238E27FC236}">
                <a16:creationId xmlns:a16="http://schemas.microsoft.com/office/drawing/2014/main" id="{EF5183FB-3C90-3472-D6EB-2C20F6062587}"/>
              </a:ext>
            </a:extLst>
          </p:cNvPr>
          <p:cNvGraphicFramePr>
            <a:graphicFrameLocks noChangeAspect="1"/>
          </p:cNvGraphicFramePr>
          <p:nvPr>
            <p:extLst>
              <p:ext uri="{D42A27DB-BD31-4B8C-83A1-F6EECF244321}">
                <p14:modId xmlns:p14="http://schemas.microsoft.com/office/powerpoint/2010/main" val="4110163875"/>
              </p:ext>
            </p:extLst>
          </p:nvPr>
        </p:nvGraphicFramePr>
        <p:xfrm>
          <a:off x="3503613" y="2714625"/>
          <a:ext cx="4706937" cy="611188"/>
        </p:xfrm>
        <a:graphic>
          <a:graphicData uri="http://schemas.openxmlformats.org/presentationml/2006/ole">
            <mc:AlternateContent xmlns:mc="http://schemas.openxmlformats.org/markup-compatibility/2006">
              <mc:Choice xmlns:v="urn:schemas-microsoft-com:vml" Requires="v">
                <p:oleObj name="Equation" r:id="rId2" imgW="3682800" imgH="482400" progId="Equation.DSMT4">
                  <p:embed/>
                </p:oleObj>
              </mc:Choice>
              <mc:Fallback>
                <p:oleObj name="Equation" r:id="rId2" imgW="3682800" imgH="482400" progId="Equation.DSMT4">
                  <p:embed/>
                  <p:pic>
                    <p:nvPicPr>
                      <p:cNvPr id="6" name="Object 5" descr="Sigma sub x-bar equals 3.9 divided by the square root of 45, which is approximately 0.58.">
                        <a:extLst>
                          <a:ext uri="{FF2B5EF4-FFF2-40B4-BE49-F238E27FC236}">
                            <a16:creationId xmlns:a16="http://schemas.microsoft.com/office/drawing/2014/main" id="{83F5C3A0-8842-F246-A98C-A7DB5A61D6AF}"/>
                          </a:ext>
                        </a:extLst>
                      </p:cNvPr>
                      <p:cNvPicPr/>
                      <p:nvPr/>
                    </p:nvPicPr>
                    <p:blipFill>
                      <a:blip r:embed="rId3"/>
                      <a:stretch>
                        <a:fillRect/>
                      </a:stretch>
                    </p:blipFill>
                    <p:spPr>
                      <a:xfrm>
                        <a:off x="3503613" y="2714625"/>
                        <a:ext cx="4706937" cy="6111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C7C6DBCB-362D-AE90-C04D-0A2B9D45D126}"/>
              </a:ext>
            </a:extLst>
          </p:cNvPr>
          <p:cNvSpPr txBox="1"/>
          <p:nvPr/>
        </p:nvSpPr>
        <p:spPr>
          <a:xfrm>
            <a:off x="966246" y="3164750"/>
            <a:ext cx="7482526" cy="2246769"/>
          </a:xfrm>
          <a:prstGeom prst="rect">
            <a:avLst/>
          </a:prstGeom>
          <a:noFill/>
        </p:spPr>
        <p:txBody>
          <a:bodyPr wrap="square" rtlCol="0">
            <a:spAutoFit/>
          </a:bodyPr>
          <a:lstStyle/>
          <a:p>
            <a:r>
              <a:rPr lang="en-US" sz="2800" dirty="0"/>
              <a:t>is a relation among people. The domain of </a:t>
            </a:r>
            <a:r>
              <a:rPr lang="en-US" sz="2800" i="1" dirty="0"/>
              <a:t>S</a:t>
            </a:r>
            <a:r>
              <a:rPr lang="en-US" sz="2800" dirty="0"/>
              <a:t> is the set of all mothers, and the range of </a:t>
            </a:r>
            <a:r>
              <a:rPr lang="en-US" sz="2800" i="1" dirty="0"/>
              <a:t>S </a:t>
            </a:r>
            <a:r>
              <a:rPr lang="en-US" sz="2800" dirty="0"/>
              <a:t>is the set of all people. (Although advances in cloning are occurring rapidly, as of the writing of this text, no one has yet been born without a mother!)</a:t>
            </a:r>
            <a:endParaRPr lang="en-IN"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Function</a:t>
            </a:r>
            <a:endParaRPr dirty="0"/>
          </a:p>
        </p:txBody>
      </p:sp>
      <p:sp>
        <p:nvSpPr>
          <p:cNvPr id="3" name="Text Placeholder 2"/>
          <p:cNvSpPr>
            <a:spLocks noGrp="1"/>
          </p:cNvSpPr>
          <p:nvPr>
            <p:ph type="body" sz="quarter" idx="10"/>
          </p:nvPr>
        </p:nvSpPr>
        <p:spPr/>
        <p:txBody>
          <a:bodyPr>
            <a:normAutofit/>
          </a:bodyPr>
          <a:lstStyle/>
          <a:p>
            <a:r>
              <a:rPr sz="2800" dirty="0"/>
              <a:t>A </a:t>
            </a:r>
            <a:r>
              <a:rPr sz="2800" b="1" dirty="0"/>
              <a:t>function</a:t>
            </a:r>
            <a:r>
              <a:rPr sz="2800" dirty="0"/>
              <a:t> is a relation in which every element of the domain is paired with exactly one element of the range. Equivalently, a function is a relation in which no two distinct ordered pairs have the same first coordinate.</a:t>
            </a:r>
          </a:p>
          <a:p>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Is the Relation a Function?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a:t>For each relation in Example 1, identify whether the relation is also a function.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Is the Relation a Function?</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pPr marL="542925" indent="-542925">
              <a:defRPr sz="2800"/>
            </a:pPr>
            <a:r>
              <a:rPr lang="en-US" sz="2800" dirty="0"/>
              <a:t>a.   The relation in Example 1a is not a function because the two ordered pairs (</a:t>
            </a:r>
            <a:r>
              <a:rPr lang="en-IN" dirty="0"/>
              <a:t>−4, 2)</a:t>
            </a:r>
            <a:r>
              <a:rPr lang="ar-AE" sz="2800" dirty="0"/>
              <a:t> </a:t>
            </a:r>
            <a:r>
              <a:rPr lang="en-US" sz="2800" dirty="0"/>
              <a:t>and </a:t>
            </a:r>
            <a:r>
              <a:rPr lang="en-US" dirty="0"/>
              <a:t>(</a:t>
            </a:r>
            <a:r>
              <a:rPr lang="en-IN" dirty="0"/>
              <a:t>−4, 0)</a:t>
            </a:r>
            <a:r>
              <a:rPr lang="en-US" sz="2800" dirty="0"/>
              <a:t> have the same first coordinate. If either one of these ordered pairs were deleted from the relation, the relation would be a function.</a:t>
            </a:r>
          </a:p>
          <a:p>
            <a:r>
              <a:rPr lang="en-US" dirty="0"/>
              <a: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Is the Relation a Function?</a:t>
            </a:r>
            <a:r>
              <a:rPr lang="en-US" spc="-1" baseline="-25000" dirty="0">
                <a:latin typeface="Calibri"/>
                <a:ea typeface="+mn-ea"/>
                <a:cs typeface="+mn-cs"/>
              </a:rPr>
              <a:t>3</a:t>
            </a:r>
            <a:endParaRPr dirty="0"/>
          </a:p>
        </p:txBody>
      </p:sp>
      <p:pic>
        <p:nvPicPr>
          <p:cNvPr id="5" name="Content Placeholder 4" descr="The graph shows five points on the Cartesian plane. The points are open parenthesis negative four comma two close parenthesis open parenthesis six comma negative one close parenthesis open parenthesis zero comma zero close parenthesis open parenthesis negative four comma zero close parenthesis and open parenthesis pi comma pi squared close parenthesis. The two points open parenthesis negative four comma two close parenthesis and open parenthesis negative four comma zero close parenthesis are marked distinctly.">
            <a:extLst>
              <a:ext uri="{FF2B5EF4-FFF2-40B4-BE49-F238E27FC236}">
                <a16:creationId xmlns:a16="http://schemas.microsoft.com/office/drawing/2014/main" id="{40A9E6BF-E409-4468-8A42-71344A27BFE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97469D01-7E27-4229-9A1F-5E2DC79F1FE1}"/>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Is the Relation a Function?</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dirty="0"/>
              <a:t>b.   </a:t>
            </a:r>
            <a:r>
              <a:rPr dirty="0"/>
              <a:t>​</a:t>
            </a:r>
            <a:r>
              <a:rPr sz="2800" dirty="0"/>
              <a:t>The relation in Example 1b is a function. Any two distinct ordered pairs that solve the equation</a:t>
            </a:r>
            <a:br>
              <a:rPr lang="en-US" sz="2800" dirty="0"/>
            </a:br>
            <a:r>
              <a:rPr lang="en-IN" dirty="0"/>
              <a:t>−3</a:t>
            </a:r>
            <a:r>
              <a:rPr lang="en-IN" i="1" dirty="0"/>
              <a:t>x</a:t>
            </a:r>
            <a:r>
              <a:rPr lang="en-IN" dirty="0"/>
              <a:t> + 7</a:t>
            </a:r>
            <a:r>
              <a:rPr lang="en-IN" i="1" dirty="0"/>
              <a:t>y</a:t>
            </a:r>
            <a:r>
              <a:rPr lang="en-IN" dirty="0"/>
              <a:t> = 13 </a:t>
            </a:r>
            <a:r>
              <a:rPr sz="2800" dirty="0"/>
              <a:t>have different first coordinates. This can also be seen from the graph of the equation. If two ordered pairs have the same first coordinate, they must be aligned vertically, and no two ordered pairs on the graph of </a:t>
            </a:r>
            <a:r>
              <a:rPr lang="en-IN" dirty="0"/>
              <a:t>−3</a:t>
            </a:r>
            <a:r>
              <a:rPr lang="en-IN" i="1" dirty="0"/>
              <a:t>x</a:t>
            </a:r>
            <a:r>
              <a:rPr lang="en-IN" dirty="0"/>
              <a:t> + 7</a:t>
            </a:r>
            <a:r>
              <a:rPr lang="en-IN" i="1" dirty="0"/>
              <a:t>y</a:t>
            </a:r>
            <a:r>
              <a:rPr lang="en-IN" dirty="0"/>
              <a:t> = 13 </a:t>
            </a:r>
            <a:r>
              <a:rPr sz="2800" dirty="0"/>
              <a:t>have this property.</a:t>
            </a:r>
          </a:p>
          <a:p>
            <a:r>
              <a:rPr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 </a:t>
            </a:r>
            <a:r>
              <a:rPr lang="en-IN" dirty="0"/>
              <a:t>Relations, Domain, and Range</a:t>
            </a:r>
            <a:endParaRPr lang="en-US" dirty="0"/>
          </a:p>
        </p:txBody>
      </p:sp>
      <p:sp>
        <p:nvSpPr>
          <p:cNvPr id="3" name="Text Placeholder 2"/>
          <p:cNvSpPr>
            <a:spLocks noGrp="1"/>
          </p:cNvSpPr>
          <p:nvPr>
            <p:ph type="body" sz="quarter" idx="10"/>
          </p:nvPr>
        </p:nvSpPr>
        <p:spPr/>
        <p:txBody>
          <a:bodyPr>
            <a:normAutofit/>
          </a:bodyPr>
          <a:lstStyle/>
          <a:p>
            <a:pPr marL="457200" indent="-457200">
              <a:buFont typeface="Arial" panose="020B0604020202020204" pitchFamily="34" charset="0"/>
              <a:buChar char="•"/>
            </a:pPr>
            <a:r>
              <a:rPr sz="2800" dirty="0"/>
              <a:t>A </a:t>
            </a:r>
            <a:r>
              <a:rPr sz="2800" b="1" dirty="0"/>
              <a:t>relation</a:t>
            </a:r>
            <a:r>
              <a:rPr sz="2800" dirty="0"/>
              <a:t> is a set of ordered pairs. Any set of ordered pairs automatically relates the set of first coordinates to the set of second coordinates, and these sets have special names. </a:t>
            </a:r>
            <a:endParaRPr lang="en-US" sz="2800" dirty="0"/>
          </a:p>
          <a:p>
            <a:pPr marL="457200" indent="-457200">
              <a:buFont typeface="Arial" panose="020B0604020202020204" pitchFamily="34" charset="0"/>
              <a:buChar char="•"/>
            </a:pPr>
            <a:r>
              <a:rPr sz="2800" dirty="0"/>
              <a:t>The </a:t>
            </a:r>
            <a:r>
              <a:rPr sz="2800" b="1" dirty="0"/>
              <a:t>domain</a:t>
            </a:r>
            <a:r>
              <a:rPr sz="2800" dirty="0"/>
              <a:t> of a relation is the set of all the first coordinates, and the </a:t>
            </a:r>
            <a:r>
              <a:rPr sz="2800" b="1" dirty="0"/>
              <a:t>range</a:t>
            </a:r>
            <a:r>
              <a:rPr sz="2800" dirty="0"/>
              <a:t> of a relation is the set of all second coordinates.</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Is the Relation a Function?</a:t>
            </a:r>
            <a:r>
              <a:rPr lang="en-US" spc="-1" baseline="-25000" dirty="0">
                <a:latin typeface="Calibri"/>
                <a:ea typeface="+mn-ea"/>
                <a:cs typeface="+mn-cs"/>
              </a:rPr>
              <a:t>5</a:t>
            </a:r>
            <a:endParaRPr dirty="0"/>
          </a:p>
        </p:txBody>
      </p:sp>
      <p:pic>
        <p:nvPicPr>
          <p:cNvPr id="5" name="Content Placeholder 4" descr="Graph of the equation negative three times x plus seven times y equals thirteen in the Cartesian plane.">
            <a:extLst>
              <a:ext uri="{FF2B5EF4-FFF2-40B4-BE49-F238E27FC236}">
                <a16:creationId xmlns:a16="http://schemas.microsoft.com/office/drawing/2014/main" id="{815C5E2F-2F92-4EC4-811F-6AAE5C95218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487BFC11-B287-4DF1-B963-9CF29F336411}"/>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Is the Relation a Function?</a:t>
            </a:r>
            <a:r>
              <a:rPr lang="en-US" spc="-1" baseline="-25000" dirty="0">
                <a:latin typeface="Calibri"/>
                <a:ea typeface="+mn-ea"/>
                <a:cs typeface="+mn-cs"/>
              </a:rPr>
              <a:t>6</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dirty="0"/>
              <a:t>c.   ​</a:t>
            </a:r>
            <a:r>
              <a:rPr lang="en-US" sz="2800" dirty="0"/>
              <a:t>The relation in Example 1c is not a function. To prove that a relation is not a function, it is only necessary to find two ordered pairs with the same first coordinate, and the pairs (0, 2) and</a:t>
            </a:r>
            <a:r>
              <a:rPr lang="en-US" dirty="0"/>
              <a:t> (0, −2) </a:t>
            </a:r>
            <a:r>
              <a:rPr lang="en-US" sz="2800" dirty="0"/>
              <a:t>show that this relation fails to be a function.</a:t>
            </a:r>
          </a:p>
          <a:p>
            <a:r>
              <a:rPr lang="en-US" dirty="0"/>
              <a:t>​</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Is the Relation a Function?</a:t>
            </a:r>
            <a:r>
              <a:rPr lang="en-US" spc="-1" baseline="-25000" dirty="0">
                <a:latin typeface="Calibri"/>
                <a:ea typeface="+mn-ea"/>
                <a:cs typeface="+mn-cs"/>
              </a:rPr>
              <a:t>7</a:t>
            </a:r>
            <a:endParaRPr dirty="0"/>
          </a:p>
        </p:txBody>
      </p:sp>
      <p:pic>
        <p:nvPicPr>
          <p:cNvPr id="5" name="Content Placeholder 4" descr="The graph shows an empty rectangle in the Cartesian plane. Two points open parenthesis zero comma two close parenthesis and open parenthesis zero comma negative two close parenthesis on the rectangle are marked distinctly.">
            <a:extLst>
              <a:ext uri="{FF2B5EF4-FFF2-40B4-BE49-F238E27FC236}">
                <a16:creationId xmlns:a16="http://schemas.microsoft.com/office/drawing/2014/main" id="{653A5847-9B9F-4B19-B60B-DBDCD115FD6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7C1A2440-FDB1-4B6C-AD1F-5199FC74040C}"/>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Is the Relation a Function?</a:t>
            </a:r>
            <a:r>
              <a:rPr lang="en-US" spc="-1" baseline="-25000" dirty="0">
                <a:latin typeface="Calibri"/>
                <a:ea typeface="+mn-ea"/>
                <a:cs typeface="+mn-cs"/>
              </a:rPr>
              <a:t>8</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sz="2800" dirty="0"/>
              <a:t>d.   </a:t>
            </a:r>
            <a:r>
              <a:rPr sz="2800" dirty="0"/>
              <a:t>The relation in Example 1d is also not a function. In fact, we can use the same two ordered pairs as in the previous part to prove this fact.</a:t>
            </a:r>
          </a:p>
          <a:p>
            <a:pPr marL="542925" indent="-542925">
              <a:defRPr sz="2800"/>
            </a:pPr>
            <a:r>
              <a:rPr lang="en-US" dirty="0"/>
              <a:t>e.   </a:t>
            </a:r>
            <a:r>
              <a:rPr dirty="0"/>
              <a:t>​</a:t>
            </a:r>
            <a:r>
              <a:rPr sz="2800" dirty="0"/>
              <a:t>Finally, the relation in Example 1e also fails to be a function. Think of two people who have the same mother; this gives us two ordered pairs with the same first coordinate: (mother, child 1) and (mother, child 2). Thus, the relation is not a function.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The Vertical Line Test</a:t>
            </a:r>
          </a:p>
        </p:txBody>
      </p:sp>
      <p:sp>
        <p:nvSpPr>
          <p:cNvPr id="3" name="Text Placeholder 2"/>
          <p:cNvSpPr>
            <a:spLocks noGrp="1"/>
          </p:cNvSpPr>
          <p:nvPr>
            <p:ph type="body" sz="quarter" idx="10"/>
          </p:nvPr>
        </p:nvSpPr>
        <p:spPr/>
        <p:txBody>
          <a:bodyPr>
            <a:normAutofit/>
          </a:bodyPr>
          <a:lstStyle/>
          <a:p>
            <a:r>
              <a:rPr sz="2800" dirty="0"/>
              <a:t>If a relation can be graphed in the Cartesian plane, the relation is a function if and only if no vertical line passes through the graph more than once. If even one vertical line intersects the graph of the relation two or more times, the relation fails to be a function.</a:t>
            </a:r>
          </a:p>
          <a:p>
            <a:endParaRP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dirty="0"/>
              <a:t>Note that vertical lines that miss the graph of a relation entirely do</a:t>
            </a:r>
            <a:r>
              <a:rPr lang="en-US" sz="2800" dirty="0"/>
              <a:t>n’t</a:t>
            </a:r>
            <a:r>
              <a:rPr sz="2800" dirty="0"/>
              <a:t> prevent the relation from being a function; it is only the presence of a vertical line that hits the graph two or more times that indicates the relation is</a:t>
            </a:r>
            <a:r>
              <a:rPr lang="en-US" sz="2800" dirty="0"/>
              <a:t>n’t</a:t>
            </a:r>
            <a:r>
              <a:rPr sz="2800" dirty="0"/>
              <a:t> a function.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Functions and the Vertical Line Test</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a:defRPr sz="2800"/>
            </a:pPr>
            <a:r>
              <a:rPr lang="en-US" dirty="0"/>
              <a:t>a.   ​</a:t>
            </a:r>
            <a:r>
              <a:rPr lang="en-US" sz="2800" dirty="0"/>
              <a:t>The relation   </a:t>
            </a:r>
          </a:p>
          <a:p>
            <a:pPr marL="512064">
              <a:defRPr sz="2800"/>
            </a:pPr>
            <a:endParaRPr lang="en-US" sz="2800" dirty="0"/>
          </a:p>
          <a:p>
            <a:r>
              <a:rPr lang="en-US" dirty="0"/>
              <a:t>​</a:t>
            </a:r>
            <a:endParaRPr dirty="0"/>
          </a:p>
        </p:txBody>
      </p:sp>
      <p:pic>
        <p:nvPicPr>
          <p:cNvPr id="5" name="Picture 4" descr="R equals the set of ordered pairs: open parenthesis negative three comma two close parenthesis, open parenthesis negative one comma zero close parenthesis, open parenthesis zero comma two close parenthesis, open parenthesis two comma negative four close parenthesis, open parenthesis four comma zero close parenthesis.">
            <a:extLst>
              <a:ext uri="{FF2B5EF4-FFF2-40B4-BE49-F238E27FC236}">
                <a16:creationId xmlns:a16="http://schemas.microsoft.com/office/drawing/2014/main" id="{F55BE87D-A24D-B76C-F93A-0B5F7163EC09}"/>
              </a:ext>
            </a:extLst>
          </p:cNvPr>
          <p:cNvPicPr>
            <a:picLocks noChangeAspect="1"/>
          </p:cNvPicPr>
          <p:nvPr/>
        </p:nvPicPr>
        <p:blipFill>
          <a:blip r:embed="rId2"/>
          <a:stretch>
            <a:fillRect/>
          </a:stretch>
        </p:blipFill>
        <p:spPr>
          <a:xfrm>
            <a:off x="1981200" y="1524000"/>
            <a:ext cx="5688000" cy="559662"/>
          </a:xfrm>
          <a:prstGeom prst="rect">
            <a:avLst/>
          </a:prstGeom>
        </p:spPr>
      </p:pic>
      <p:sp>
        <p:nvSpPr>
          <p:cNvPr id="7" name="TextBox 6">
            <a:extLst>
              <a:ext uri="{FF2B5EF4-FFF2-40B4-BE49-F238E27FC236}">
                <a16:creationId xmlns:a16="http://schemas.microsoft.com/office/drawing/2014/main" id="{CB7CFFA7-B1A0-4537-CA74-024546D5182E}"/>
              </a:ext>
            </a:extLst>
          </p:cNvPr>
          <p:cNvSpPr txBox="1"/>
          <p:nvPr/>
        </p:nvSpPr>
        <p:spPr>
          <a:xfrm>
            <a:off x="990600" y="2077887"/>
            <a:ext cx="7696200" cy="1384995"/>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graphed in Figure 9, is a function. Any given vertical line in the plane either intersects the graph once or not at all.</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Functions and the Vertical Line Test</a:t>
            </a:r>
            <a:r>
              <a:rPr lang="en-US" spc="-1" baseline="-25000" dirty="0">
                <a:latin typeface="Calibri"/>
                <a:ea typeface="+mn-ea"/>
                <a:cs typeface="+mn-cs"/>
              </a:rPr>
              <a:t>2</a:t>
            </a:r>
            <a:endParaRPr dirty="0"/>
          </a:p>
        </p:txBody>
      </p:sp>
      <p:pic>
        <p:nvPicPr>
          <p:cNvPr id="5" name="Content Placeholder 4" descr="The graph shows five points in the Cartesian plane. The points are open parenthesis negative three comma two close parenthesis open parenthesis negative one comma zero close parenthesis open parenthesis zero comma two close parenthesis open parenthesis two comma negative four close parenthesis and open parenthesis four comma zero close parenthesis. No two of the points are aligned vertically.">
            <a:extLst>
              <a:ext uri="{FF2B5EF4-FFF2-40B4-BE49-F238E27FC236}">
                <a16:creationId xmlns:a16="http://schemas.microsoft.com/office/drawing/2014/main" id="{60BE196E-4316-41DC-948B-FDB03B22822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4386"/>
            <a:ext cx="4572000" cy="4572000"/>
          </a:xfrm>
        </p:spPr>
      </p:pic>
      <p:sp>
        <p:nvSpPr>
          <p:cNvPr id="3" name="TextBox 2">
            <a:extLst>
              <a:ext uri="{FF2B5EF4-FFF2-40B4-BE49-F238E27FC236}">
                <a16:creationId xmlns:a16="http://schemas.microsoft.com/office/drawing/2014/main" id="{AA8F4136-E368-4098-B97D-9734E256BD45}"/>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Functions and the Vertical Line Test</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dirty="0"/>
              <a:t>b.   </a:t>
            </a:r>
            <a:r>
              <a:rPr dirty="0"/>
              <a:t>​</a:t>
            </a:r>
            <a:r>
              <a:rPr sz="2800" dirty="0"/>
              <a:t>The relation graphed </a:t>
            </a:r>
            <a:r>
              <a:rPr lang="en-US" sz="2800" dirty="0"/>
              <a:t>in Figure 10</a:t>
            </a:r>
            <a:r>
              <a:rPr sz="2800" dirty="0"/>
              <a:t> is not a function, as there are many vertical lines that intersect the graph more than once. The dashed line is one such vertical line.</a:t>
            </a:r>
          </a:p>
          <a:p>
            <a:r>
              <a:rPr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Functions and the Vertical Line Test</a:t>
            </a:r>
            <a:r>
              <a:rPr lang="en-US" spc="-1" baseline="-25000" dirty="0">
                <a:latin typeface="Calibri"/>
                <a:ea typeface="+mn-ea"/>
                <a:cs typeface="+mn-cs"/>
              </a:rPr>
              <a:t>4</a:t>
            </a:r>
            <a:endParaRPr dirty="0"/>
          </a:p>
        </p:txBody>
      </p:sp>
      <p:pic>
        <p:nvPicPr>
          <p:cNvPr id="5" name="Content Placeholder 4" descr="A curve in the Cartesian plane, shaped roughly like a backward S. A representative dashed line passes through the curve at three marked but unlabeled points.">
            <a:extLst>
              <a:ext uri="{FF2B5EF4-FFF2-40B4-BE49-F238E27FC236}">
                <a16:creationId xmlns:a16="http://schemas.microsoft.com/office/drawing/2014/main" id="{694D2740-747E-4877-B2D7-F3F0DC6A856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1"/>
            <a:ext cx="4572000" cy="4572000"/>
          </a:xfrm>
        </p:spPr>
      </p:pic>
      <p:sp>
        <p:nvSpPr>
          <p:cNvPr id="3" name="TextBox 2">
            <a:extLst>
              <a:ext uri="{FF2B5EF4-FFF2-40B4-BE49-F238E27FC236}">
                <a16:creationId xmlns:a16="http://schemas.microsoft.com/office/drawing/2014/main" id="{E332B7A4-AB3B-411C-A3D1-92587426036D}"/>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A5B6-546F-A0F0-AEBE-7836806CD2DF}"/>
              </a:ext>
            </a:extLst>
          </p:cNvPr>
          <p:cNvSpPr>
            <a:spLocks noGrp="1"/>
          </p:cNvSpPr>
          <p:nvPr>
            <p:ph type="title"/>
          </p:nvPr>
        </p:nvSpPr>
        <p:spPr/>
        <p:txBody>
          <a:bodyPr/>
          <a:lstStyle/>
          <a:p>
            <a:r>
              <a:rPr lang="en-US" dirty="0"/>
              <a:t>Example 1: Relations, Domain, and Range</a:t>
            </a:r>
            <a:r>
              <a:rPr lang="en-US" spc="-1" baseline="-25000" dirty="0">
                <a:latin typeface="Calibri"/>
                <a:ea typeface="+mn-ea"/>
                <a:cs typeface="+mn-cs"/>
              </a:rPr>
              <a:t>1</a:t>
            </a:r>
            <a:endParaRPr lang="en-IN" dirty="0"/>
          </a:p>
        </p:txBody>
      </p:sp>
      <p:sp>
        <p:nvSpPr>
          <p:cNvPr id="3" name="Text Placeholder 2">
            <a:extLst>
              <a:ext uri="{FF2B5EF4-FFF2-40B4-BE49-F238E27FC236}">
                <a16:creationId xmlns:a16="http://schemas.microsoft.com/office/drawing/2014/main" id="{0492A0F1-DB47-2862-8050-85442333804B}"/>
              </a:ext>
            </a:extLst>
          </p:cNvPr>
          <p:cNvSpPr>
            <a:spLocks noGrp="1"/>
          </p:cNvSpPr>
          <p:nvPr>
            <p:ph type="body" sz="quarter" idx="10"/>
          </p:nvPr>
        </p:nvSpPr>
        <p:spPr>
          <a:xfrm>
            <a:off x="457200" y="1143000"/>
            <a:ext cx="8229600" cy="4967067"/>
          </a:xfrm>
        </p:spPr>
        <p:txBody>
          <a:bodyPr/>
          <a:lstStyle/>
          <a:p>
            <a:r>
              <a:rPr lang="en-US" dirty="0"/>
              <a:t>a.   The set</a:t>
            </a:r>
            <a:endParaRPr lang="en-IN" dirty="0"/>
          </a:p>
        </p:txBody>
      </p:sp>
      <p:pic>
        <p:nvPicPr>
          <p:cNvPr id="5" name="Picture 4" descr="R equals the set of ordered pairs: open parenthesis negative four comma two close parenthesis comma open parenthesis six comma negative one close parenthesis comma  open parenthesis zero comma zero close parenthesis comma open parenthesis negative four comma zero close parenthesis comma open parenthesis pi comma pi squared close parenthesis.">
            <a:extLst>
              <a:ext uri="{FF2B5EF4-FFF2-40B4-BE49-F238E27FC236}">
                <a16:creationId xmlns:a16="http://schemas.microsoft.com/office/drawing/2014/main" id="{8F382E30-6403-1D44-5FD3-2D1A5CA92715}"/>
              </a:ext>
            </a:extLst>
          </p:cNvPr>
          <p:cNvPicPr>
            <a:picLocks noChangeAspect="1"/>
          </p:cNvPicPr>
          <p:nvPr/>
        </p:nvPicPr>
        <p:blipFill>
          <a:blip r:embed="rId2"/>
          <a:stretch>
            <a:fillRect/>
          </a:stretch>
        </p:blipFill>
        <p:spPr>
          <a:xfrm>
            <a:off x="2209800" y="1156089"/>
            <a:ext cx="5508000" cy="603760"/>
          </a:xfrm>
          <a:prstGeom prst="rect">
            <a:avLst/>
          </a:prstGeom>
        </p:spPr>
      </p:pic>
      <p:sp>
        <p:nvSpPr>
          <p:cNvPr id="6" name="TextBox 5">
            <a:extLst>
              <a:ext uri="{FF2B5EF4-FFF2-40B4-BE49-F238E27FC236}">
                <a16:creationId xmlns:a16="http://schemas.microsoft.com/office/drawing/2014/main" id="{9FAB64D9-7E1F-E4B5-CC33-6B3B72BCEE20}"/>
              </a:ext>
            </a:extLst>
          </p:cNvPr>
          <p:cNvSpPr txBox="1"/>
          <p:nvPr/>
        </p:nvSpPr>
        <p:spPr>
          <a:xfrm>
            <a:off x="464820" y="1676400"/>
            <a:ext cx="8221980" cy="2677656"/>
          </a:xfrm>
          <a:prstGeom prst="rect">
            <a:avLst/>
          </a:prstGeom>
          <a:noFill/>
        </p:spPr>
        <p:txBody>
          <a:bodyPr wrap="square" rtlCol="0">
            <a:spAutoFit/>
          </a:bodyPr>
          <a:lstStyle/>
          <a:p>
            <a:pPr lvl="1"/>
            <a:r>
              <a:rPr lang="en-US" sz="2800" dirty="0"/>
              <a:t>is a relation consisting of five ordered pairs. The domain of </a:t>
            </a:r>
            <a:r>
              <a:rPr lang="en-US" sz="2800" i="1" dirty="0"/>
              <a:t>R </a:t>
            </a:r>
            <a:r>
              <a:rPr lang="en-US" sz="2800" dirty="0"/>
              <a:t>is the set {−4, 6, 0, </a:t>
            </a:r>
            <a:r>
              <a:rPr lang="el-GR" sz="2800" dirty="0"/>
              <a:t>π</a:t>
            </a:r>
            <a:r>
              <a:rPr lang="en-US" sz="2800" dirty="0"/>
              <a:t>}, as these four numbers appear as first coordinates in the relation. Note that it is not necessary to list the number −4 twice in the domain, even though it appears twice as a first coordinate in the relation. </a:t>
            </a:r>
          </a:p>
        </p:txBody>
      </p:sp>
    </p:spTree>
    <p:extLst>
      <p:ext uri="{BB962C8B-B14F-4D97-AF65-F5344CB8AC3E}">
        <p14:creationId xmlns:p14="http://schemas.microsoft.com/office/powerpoint/2010/main" val="1056351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Functions and the Vertical Line Test</a:t>
            </a:r>
            <a:r>
              <a:rPr lang="en-US" spc="-1" baseline="-25000" dirty="0">
                <a:latin typeface="Calibri"/>
                <a:ea typeface="+mn-ea"/>
                <a:cs typeface="+mn-cs"/>
              </a:rPr>
              <a:t>5</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dirty="0"/>
              <a:t>c.   </a:t>
            </a:r>
            <a:r>
              <a:rPr dirty="0"/>
              <a:t>​</a:t>
            </a:r>
            <a:r>
              <a:rPr sz="2800" dirty="0"/>
              <a:t>The relation graphed </a:t>
            </a:r>
            <a:r>
              <a:rPr lang="en-US" sz="2800" dirty="0"/>
              <a:t>in Figure 11</a:t>
            </a:r>
            <a:r>
              <a:rPr sz="2800" dirty="0"/>
              <a:t> is a function. In this case, every vertical line in the plane intersects the graph exactly once.</a:t>
            </a:r>
          </a:p>
          <a:p>
            <a:r>
              <a:rPr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Functions and the Vertical Line Test</a:t>
            </a:r>
            <a:r>
              <a:rPr lang="en-US" spc="-1" baseline="-25000" dirty="0">
                <a:latin typeface="Calibri"/>
                <a:ea typeface="+mn-ea"/>
                <a:cs typeface="+mn-cs"/>
              </a:rPr>
              <a:t>6</a:t>
            </a:r>
            <a:endParaRPr dirty="0"/>
          </a:p>
        </p:txBody>
      </p:sp>
      <p:pic>
        <p:nvPicPr>
          <p:cNvPr id="5" name="Content Placeholder 4" descr="An upward-opening U-shaped curve in the Cartesian plane.">
            <a:extLst>
              <a:ext uri="{FF2B5EF4-FFF2-40B4-BE49-F238E27FC236}">
                <a16:creationId xmlns:a16="http://schemas.microsoft.com/office/drawing/2014/main" id="{A23BCF25-CAA7-42CB-9998-E0C17A1EFBB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29287"/>
            <a:ext cx="4572000" cy="4572000"/>
          </a:xfrm>
        </p:spPr>
      </p:pic>
      <p:sp>
        <p:nvSpPr>
          <p:cNvPr id="3" name="TextBox 2">
            <a:extLst>
              <a:ext uri="{FF2B5EF4-FFF2-40B4-BE49-F238E27FC236}">
                <a16:creationId xmlns:a16="http://schemas.microsoft.com/office/drawing/2014/main" id="{9D4EFC28-2923-4C2A-8179-3DDC568EAB64}"/>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Function Notation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a:defRPr sz="2800"/>
            </a:pPr>
            <a:r>
              <a:rPr sz="2800" dirty="0"/>
              <a:t>Each of the following equations in </a:t>
            </a:r>
            <a:r>
              <a:rPr lang="en-US" sz="2800" i="1" dirty="0"/>
              <a:t>x</a:t>
            </a:r>
            <a:r>
              <a:rPr lang="en-US" sz="2800" dirty="0"/>
              <a:t> </a:t>
            </a:r>
            <a:r>
              <a:rPr sz="2800" dirty="0"/>
              <a:t>and</a:t>
            </a:r>
            <a:r>
              <a:rPr lang="en-US" sz="2800" dirty="0"/>
              <a:t> </a:t>
            </a:r>
            <a:r>
              <a:rPr lang="en-US" sz="2800" i="1" dirty="0"/>
              <a:t>y</a:t>
            </a:r>
            <a:r>
              <a:rPr sz="2800" dirty="0"/>
              <a:t> represents a function. Rewrite each one using function notation, and then evaluate each function at</a:t>
            </a:r>
            <a:r>
              <a:rPr lang="en-US" sz="2800" dirty="0"/>
              <a:t> </a:t>
            </a:r>
            <a:r>
              <a:rPr lang="en-US" sz="2800" i="1" dirty="0"/>
              <a:t>x</a:t>
            </a:r>
            <a:r>
              <a:rPr lang="en-US" sz="2800" dirty="0"/>
              <a:t> = −3</a:t>
            </a:r>
            <a:r>
              <a:rPr lang="en-US" dirty="0"/>
              <a:t>.</a:t>
            </a:r>
            <a:r>
              <a:rPr dirty="0"/>
              <a:t>​</a:t>
            </a:r>
          </a:p>
          <a:p>
            <a:pPr>
              <a:defRPr sz="2800"/>
            </a:pPr>
            <a:endParaRPr dirty="0"/>
          </a:p>
          <a:p>
            <a:pPr>
              <a:defRPr sz="2800"/>
            </a:pPr>
            <a:r>
              <a:rPr dirty="0"/>
              <a:t>​</a:t>
            </a:r>
          </a:p>
        </p:txBody>
      </p:sp>
      <p:pic>
        <p:nvPicPr>
          <p:cNvPr id="9" name="Picture 8" descr="Example a, is y equals three divided by x plus two&#10;Example b, is Seven x plus three equals two y minus one.&#10;Example c, is y minus five equals x squared.&#10;Example d, is square root of open parenthesis one minus x close parenthesis minus two y equals six.">
            <a:extLst>
              <a:ext uri="{FF2B5EF4-FFF2-40B4-BE49-F238E27FC236}">
                <a16:creationId xmlns:a16="http://schemas.microsoft.com/office/drawing/2014/main" id="{6582ADC7-4A2F-ECDA-B5F3-2CEBE458B8F4}"/>
              </a:ext>
            </a:extLst>
          </p:cNvPr>
          <p:cNvPicPr>
            <a:picLocks noChangeAspect="1"/>
          </p:cNvPicPr>
          <p:nvPr/>
        </p:nvPicPr>
        <p:blipFill>
          <a:blip r:embed="rId2"/>
          <a:stretch>
            <a:fillRect/>
          </a:stretch>
        </p:blipFill>
        <p:spPr>
          <a:xfrm>
            <a:off x="609600" y="2362200"/>
            <a:ext cx="2592000" cy="253516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Function Notation</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lang="en-US" dirty="0"/>
              <a:t>a.</a:t>
            </a:r>
            <a:endParaRPr dirty="0"/>
          </a:p>
        </p:txBody>
      </p:sp>
      <mc:AlternateContent xmlns:mc="http://schemas.openxmlformats.org/markup-compatibility/2006">
        <mc:Choice xmlns:a14="http://schemas.microsoft.com/office/drawing/2010/main" Requires="a14">
          <p:graphicFrame>
            <p:nvGraphicFramePr>
              <p:cNvPr id="5" name="Table Placeholder 2" descr="y equals 3 over x plus 2. &#10;With a side note: The equation is already solved for y.&#10;To write the function in function notation, replace y with f of x.&#10;Then f of x equals 3 over x plus 2.&#10;Substitute x equals to negative 3 and evaluate. &#10;which equals f of negative 3 equals 3 over negative 3 plus 2 equals 1.&#10;This means the point order pair negative 3 comma 1 is on the graph of f.">
                <a:extLst>
                  <a:ext uri="{FF2B5EF4-FFF2-40B4-BE49-F238E27FC236}">
                    <a16:creationId xmlns:a16="http://schemas.microsoft.com/office/drawing/2014/main" id="{6B6D8C23-9BC4-4863-BD10-619492B23976}"/>
                  </a:ext>
                </a:extLst>
              </p:cNvPr>
              <p:cNvGraphicFramePr>
                <a:graphicFrameLocks/>
              </p:cNvGraphicFramePr>
              <p:nvPr>
                <p:extLst>
                  <p:ext uri="{D42A27DB-BD31-4B8C-83A1-F6EECF244321}">
                    <p14:modId xmlns:p14="http://schemas.microsoft.com/office/powerpoint/2010/main" val="3393917621"/>
                  </p:ext>
                </p:extLst>
              </p:nvPr>
            </p:nvGraphicFramePr>
            <p:xfrm>
              <a:off x="838200" y="1371600"/>
              <a:ext cx="8077200" cy="2685654"/>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894771">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num>
                                <m:den>
                                  <m:r>
                                    <a:rPr sz="2800">
                                      <a:latin typeface="Cambria Math"/>
                                    </a:rPr>
                                    <m:t>𝑥</m:t>
                                  </m:r>
                                </m:den>
                              </m:f>
                              <m:r>
                                <a:rPr sz="2800">
                                  <a:latin typeface="Cambria Math"/>
                                </a:rPr>
                                <m:t>+2</m:t>
                              </m:r>
                            </m:oMath>
                          </a14:m>
                          <a:endParaRPr sz="2800" dirty="0"/>
                        </a:p>
                      </a:txBody>
                      <a:tcPr anchor="ctr"/>
                    </a:tc>
                    <a:tc>
                      <a:txBody>
                        <a:bodyPr/>
                        <a:lstStyle/>
                        <a:p>
                          <a:pPr algn="l">
                            <a:defRPr sz="1100" b="1"/>
                          </a:pPr>
                          <a:r>
                            <a:rPr sz="2000" b="0" dirty="0"/>
                            <a:t>The equation is already solved for </a:t>
                          </a:r>
                          <a14:m>
                            <m:oMath xmlns:m="http://schemas.openxmlformats.org/officeDocument/2006/math">
                              <m:r>
                                <a:rPr sz="2000" b="0" i="1">
                                  <a:latin typeface="Cambria Math"/>
                                </a:rPr>
                                <m:t>𝑦</m:t>
                              </m:r>
                            </m:oMath>
                          </a14:m>
                          <a:r>
                            <a:rPr sz="2000" b="0" dirty="0"/>
                            <a:t>.</a:t>
                          </a:r>
                        </a:p>
                      </a:txBody>
                      <a:tcPr anchor="ctr"/>
                    </a:tc>
                    <a:extLst>
                      <a:ext uri="{0D108BD9-81ED-4DB2-BD59-A6C34878D82A}">
                        <a16:rowId xmlns:a16="http://schemas.microsoft.com/office/drawing/2014/main" val="10000"/>
                      </a:ext>
                    </a:extLst>
                  </a:tr>
                  <a:tr h="894771">
                    <a:tc>
                      <a:txBody>
                        <a:bodyPr/>
                        <a:lstStyle/>
                        <a:p>
                          <a:pPr algn="r">
                            <a:defRPr sz="1800"/>
                          </a:pPr>
                          <a:r>
                            <a:rPr sz="2800" dirty="0"/>
                            <a:t>​</a:t>
                          </a:r>
                          <a14:m>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𝑥</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num>
                                <m:den>
                                  <m:r>
                                    <a:rPr sz="2800">
                                      <a:latin typeface="Cambria Math"/>
                                    </a:rPr>
                                    <m:t>𝑥</m:t>
                                  </m:r>
                                </m:den>
                              </m:f>
                              <m:r>
                                <a:rPr sz="2800">
                                  <a:latin typeface="Cambria Math"/>
                                </a:rPr>
                                <m:t>+2</m:t>
                              </m:r>
                            </m:oMath>
                          </a14:m>
                          <a:endParaRPr sz="2800" dirty="0"/>
                        </a:p>
                      </a:txBody>
                      <a:tcPr anchor="ctr"/>
                    </a:tc>
                    <a:tc>
                      <a:txBody>
                        <a:bodyPr/>
                        <a:lstStyle/>
                        <a:p>
                          <a:pPr algn="l">
                            <a:defRPr sz="1100" b="1"/>
                          </a:pPr>
                          <a:r>
                            <a:rPr sz="2000" b="0" dirty="0"/>
                            <a:t>To write the function in function notation, replace </a:t>
                          </a:r>
                          <a14:m>
                            <m:oMath xmlns:m="http://schemas.openxmlformats.org/officeDocument/2006/math">
                              <m:r>
                                <a:rPr sz="2000" b="0" i="1">
                                  <a:latin typeface="Cambria Math"/>
                                </a:rPr>
                                <m:t>𝑦</m:t>
                              </m:r>
                            </m:oMath>
                          </a14:m>
                          <a:r>
                            <a:rPr sz="2000" b="0" dirty="0"/>
                            <a:t> with </a:t>
                          </a:r>
                          <a14:m>
                            <m:oMath xmlns:m="http://schemas.openxmlformats.org/officeDocument/2006/math">
                              <m:r>
                                <a:rPr sz="2000" b="0" i="1">
                                  <a:latin typeface="Cambria Math"/>
                                </a:rPr>
                                <m:t>𝑓</m:t>
                              </m:r>
                              <m:r>
                                <a:rPr sz="2000" b="0" i="1">
                                  <a:latin typeface="Cambria Math"/>
                                </a:rPr>
                                <m:t>⁡</m:t>
                              </m:r>
                              <m:d>
                                <m:dPr>
                                  <m:ctrlPr>
                                    <a:rPr sz="2000" b="0" i="1">
                                      <a:latin typeface="Cambria Math" panose="02040503050406030204" pitchFamily="18" charset="0"/>
                                    </a:rPr>
                                  </m:ctrlPr>
                                </m:dPr>
                                <m:e>
                                  <m:r>
                                    <a:rPr sz="2000" b="0" i="1">
                                      <a:latin typeface="Cambria Math"/>
                                    </a:rPr>
                                    <m:t>𝑥</m:t>
                                  </m:r>
                                </m:e>
                              </m:d>
                            </m:oMath>
                          </a14:m>
                          <a:r>
                            <a:rPr sz="2000" b="0" dirty="0"/>
                            <a:t>.</a:t>
                          </a:r>
                        </a:p>
                      </a:txBody>
                      <a:tcPr anchor="ctr"/>
                    </a:tc>
                    <a:extLst>
                      <a:ext uri="{0D108BD9-81ED-4DB2-BD59-A6C34878D82A}">
                        <a16:rowId xmlns:a16="http://schemas.microsoft.com/office/drawing/2014/main" val="10001"/>
                      </a:ext>
                    </a:extLst>
                  </a:tr>
                  <a:tr h="896112">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−3</m:t>
                                    </m:r>
                                  </m:e>
                                </m:d>
                              </m:oMath>
                            </m:oMathPara>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num>
                                <m:den>
                                  <m:r>
                                    <a:rPr sz="2800">
                                      <a:latin typeface="Cambria Math"/>
                                    </a:rPr>
                                    <m:t>−3</m:t>
                                  </m:r>
                                </m:den>
                              </m:f>
                              <m:r>
                                <a:rPr sz="2800">
                                  <a:latin typeface="Cambria Math"/>
                                </a:rPr>
                                <m:t>+2=1</m:t>
                              </m:r>
                            </m:oMath>
                          </a14:m>
                          <a:endParaRPr sz="2800" dirty="0"/>
                        </a:p>
                      </a:txBody>
                      <a:tcPr anchor="ctr"/>
                    </a:tc>
                    <a:tc>
                      <a:txBody>
                        <a:bodyPr/>
                        <a:lstStyle/>
                        <a:p>
                          <a:pPr algn="l">
                            <a:defRPr sz="1100" b="1"/>
                          </a:pPr>
                          <a:r>
                            <a:rPr sz="2000" b="0" dirty="0"/>
                            <a:t>Substitute </a:t>
                          </a:r>
                          <a14:m>
                            <m:oMath xmlns:m="http://schemas.openxmlformats.org/officeDocument/2006/math">
                              <m:r>
                                <a:rPr sz="2000" b="0" i="1">
                                  <a:latin typeface="Cambria Math"/>
                                </a:rPr>
                                <m:t>𝑥</m:t>
                              </m:r>
                              <m:r>
                                <a:rPr sz="2000" b="0">
                                  <a:latin typeface="Cambria Math"/>
                                </a:rPr>
                                <m:t>=−3</m:t>
                              </m:r>
                            </m:oMath>
                          </a14:m>
                          <a:r>
                            <a:rPr sz="2000" b="0" dirty="0"/>
                            <a:t> and evaluate. This means the point </a:t>
                          </a:r>
                          <a14:m>
                            <m:oMath xmlns:m="http://schemas.openxmlformats.org/officeDocument/2006/math">
                              <m:d>
                                <m:dPr>
                                  <m:ctrlPr>
                                    <a:rPr sz="2000" b="0" i="1">
                                      <a:latin typeface="Cambria Math" panose="02040503050406030204" pitchFamily="18" charset="0"/>
                                    </a:rPr>
                                  </m:ctrlPr>
                                </m:dPr>
                                <m:e>
                                  <m:r>
                                    <a:rPr sz="2000" b="0">
                                      <a:latin typeface="Cambria Math"/>
                                    </a:rPr>
                                    <m:t>−3</m:t>
                                  </m:r>
                                  <m:r>
                                    <m:rPr>
                                      <m:nor/>
                                    </m:rPr>
                                    <a:rPr sz="2000" b="0">
                                      <a:latin typeface="Cambria Math"/>
                                    </a:rPr>
                                    <m:t>, </m:t>
                                  </m:r>
                                  <m:r>
                                    <a:rPr sz="2000" b="0">
                                      <a:latin typeface="Cambria Math"/>
                                    </a:rPr>
                                    <m:t>1</m:t>
                                  </m:r>
                                </m:e>
                              </m:d>
                            </m:oMath>
                          </a14:m>
                          <a:r>
                            <a:rPr sz="2000" b="0" dirty="0"/>
                            <a:t> is on the graph of </a:t>
                          </a:r>
                          <a14:m>
                            <m:oMath xmlns:m="http://schemas.openxmlformats.org/officeDocument/2006/math">
                              <m:r>
                                <a:rPr sz="2000" b="0" i="1">
                                  <a:latin typeface="Cambria Math"/>
                                </a:rPr>
                                <m:t>𝑓</m:t>
                              </m:r>
                            </m:oMath>
                          </a14:m>
                          <a:r>
                            <a:rPr sz="2000" b="0" dirty="0"/>
                            <a:t>.</a:t>
                          </a:r>
                        </a:p>
                      </a:txBody>
                      <a:tcPr anchor="ctr"/>
                    </a:tc>
                    <a:extLst>
                      <a:ext uri="{0D108BD9-81ED-4DB2-BD59-A6C34878D82A}">
                        <a16:rowId xmlns:a16="http://schemas.microsoft.com/office/drawing/2014/main" val="10002"/>
                      </a:ext>
                    </a:extLst>
                  </a:tr>
                </a:tbl>
              </a:graphicData>
            </a:graphic>
          </p:graphicFrame>
        </mc:Choice>
        <mc:Fallback>
          <p:graphicFrame>
            <p:nvGraphicFramePr>
              <p:cNvPr id="5" name="Table Placeholder 2" descr="y equals 3 over x plus 2. &#10;With a side note: The equation is already solved for y.&#10;To write the function in function notation, replace y with f of x.&#10;Then f of x equals 3 over x plus 2.&#10;Substitute x equals to negative 3 and evaluate. &#10;which equals f of negative 3 equals 3 over negative 3 plus 2 equals 1.&#10;This means the point order pair negative 3 comma 1 is on the graph of f.">
                <a:extLst>
                  <a:ext uri="{FF2B5EF4-FFF2-40B4-BE49-F238E27FC236}">
                    <a16:creationId xmlns:a16="http://schemas.microsoft.com/office/drawing/2014/main" id="{6B6D8C23-9BC4-4863-BD10-619492B23976}"/>
                  </a:ext>
                </a:extLst>
              </p:cNvPr>
              <p:cNvGraphicFramePr>
                <a:graphicFrameLocks/>
              </p:cNvGraphicFramePr>
              <p:nvPr>
                <p:extLst>
                  <p:ext uri="{D42A27DB-BD31-4B8C-83A1-F6EECF244321}">
                    <p14:modId xmlns:p14="http://schemas.microsoft.com/office/powerpoint/2010/main" val="3393917621"/>
                  </p:ext>
                </p:extLst>
              </p:nvPr>
            </p:nvGraphicFramePr>
            <p:xfrm>
              <a:off x="838200" y="1371600"/>
              <a:ext cx="8077200" cy="2685654"/>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894771">
                    <a:tc>
                      <a:txBody>
                        <a:bodyPr/>
                        <a:lstStyle/>
                        <a:p>
                          <a:endParaRPr lang="en-US"/>
                        </a:p>
                      </a:txBody>
                      <a:tcPr anchor="ctr">
                        <a:blipFill>
                          <a:blip r:embed="rId2"/>
                          <a:stretch>
                            <a:fillRect r="-657714" b="-201361"/>
                          </a:stretch>
                        </a:blipFill>
                      </a:tcPr>
                    </a:tc>
                    <a:tc>
                      <a:txBody>
                        <a:bodyPr/>
                        <a:lstStyle/>
                        <a:p>
                          <a:endParaRPr lang="en-US"/>
                        </a:p>
                      </a:txBody>
                      <a:tcPr anchor="ctr">
                        <a:blipFill>
                          <a:blip r:embed="rId2"/>
                          <a:stretch>
                            <a:fillRect l="-48209" r="-217080" b="-201361"/>
                          </a:stretch>
                        </a:blipFill>
                      </a:tcPr>
                    </a:tc>
                    <a:tc>
                      <a:txBody>
                        <a:bodyPr/>
                        <a:lstStyle/>
                        <a:p>
                          <a:endParaRPr lang="en-US"/>
                        </a:p>
                      </a:txBody>
                      <a:tcPr anchor="ctr">
                        <a:blipFill>
                          <a:blip r:embed="rId2"/>
                          <a:stretch>
                            <a:fillRect l="-68274" b="-201361"/>
                          </a:stretch>
                        </a:blipFill>
                      </a:tcPr>
                    </a:tc>
                    <a:extLst>
                      <a:ext uri="{0D108BD9-81ED-4DB2-BD59-A6C34878D82A}">
                        <a16:rowId xmlns:a16="http://schemas.microsoft.com/office/drawing/2014/main" val="10000"/>
                      </a:ext>
                    </a:extLst>
                  </a:tr>
                  <a:tr h="894771">
                    <a:tc>
                      <a:txBody>
                        <a:bodyPr/>
                        <a:lstStyle/>
                        <a:p>
                          <a:endParaRPr lang="en-US"/>
                        </a:p>
                      </a:txBody>
                      <a:tcPr anchor="ctr">
                        <a:blipFill>
                          <a:blip r:embed="rId2"/>
                          <a:stretch>
                            <a:fillRect t="-100000" r="-657714" b="-101361"/>
                          </a:stretch>
                        </a:blipFill>
                      </a:tcPr>
                    </a:tc>
                    <a:tc>
                      <a:txBody>
                        <a:bodyPr/>
                        <a:lstStyle/>
                        <a:p>
                          <a:endParaRPr lang="en-US"/>
                        </a:p>
                      </a:txBody>
                      <a:tcPr anchor="ctr">
                        <a:blipFill>
                          <a:blip r:embed="rId2"/>
                          <a:stretch>
                            <a:fillRect l="-48209" t="-100000" r="-217080" b="-101361"/>
                          </a:stretch>
                        </a:blipFill>
                      </a:tcPr>
                    </a:tc>
                    <a:tc>
                      <a:txBody>
                        <a:bodyPr/>
                        <a:lstStyle/>
                        <a:p>
                          <a:endParaRPr lang="en-US"/>
                        </a:p>
                      </a:txBody>
                      <a:tcPr anchor="ctr">
                        <a:blipFill>
                          <a:blip r:embed="rId2"/>
                          <a:stretch>
                            <a:fillRect l="-68274" t="-100000" b="-101361"/>
                          </a:stretch>
                        </a:blipFill>
                      </a:tcPr>
                    </a:tc>
                    <a:extLst>
                      <a:ext uri="{0D108BD9-81ED-4DB2-BD59-A6C34878D82A}">
                        <a16:rowId xmlns:a16="http://schemas.microsoft.com/office/drawing/2014/main" val="10001"/>
                      </a:ext>
                    </a:extLst>
                  </a:tr>
                  <a:tr h="896112">
                    <a:tc>
                      <a:txBody>
                        <a:bodyPr/>
                        <a:lstStyle/>
                        <a:p>
                          <a:endParaRPr lang="en-US"/>
                        </a:p>
                      </a:txBody>
                      <a:tcPr anchor="ctr">
                        <a:blipFill>
                          <a:blip r:embed="rId2"/>
                          <a:stretch>
                            <a:fillRect t="-200000" r="-657714" b="-1361"/>
                          </a:stretch>
                        </a:blipFill>
                      </a:tcPr>
                    </a:tc>
                    <a:tc>
                      <a:txBody>
                        <a:bodyPr/>
                        <a:lstStyle/>
                        <a:p>
                          <a:endParaRPr lang="en-US"/>
                        </a:p>
                      </a:txBody>
                      <a:tcPr anchor="ctr">
                        <a:blipFill>
                          <a:blip r:embed="rId2"/>
                          <a:stretch>
                            <a:fillRect l="-48209" t="-200000" r="-217080" b="-1361"/>
                          </a:stretch>
                        </a:blipFill>
                      </a:tcPr>
                    </a:tc>
                    <a:tc>
                      <a:txBody>
                        <a:bodyPr/>
                        <a:lstStyle/>
                        <a:p>
                          <a:endParaRPr lang="en-US"/>
                        </a:p>
                      </a:txBody>
                      <a:tcPr anchor="ctr">
                        <a:blipFill>
                          <a:blip r:embed="rId2"/>
                          <a:stretch>
                            <a:fillRect l="-68274" t="-200000" b="-1361"/>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Function Notation</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a:xfrm>
            <a:off x="381000" y="1029287"/>
            <a:ext cx="8229600" cy="4967067"/>
          </a:xfrm>
        </p:spPr>
        <p:txBody>
          <a:bodyPr/>
          <a:lstStyle/>
          <a:p>
            <a:pPr>
              <a:defRPr sz="2800"/>
            </a:pPr>
            <a:r>
              <a:rPr lang="en-US" dirty="0"/>
              <a:t>b.</a:t>
            </a:r>
            <a:endParaRPr dirty="0"/>
          </a:p>
        </p:txBody>
      </p:sp>
      <mc:AlternateContent xmlns:mc="http://schemas.openxmlformats.org/markup-compatibility/2006">
        <mc:Choice xmlns:a14="http://schemas.microsoft.com/office/drawing/2010/main" Requires="a14">
          <p:graphicFrame>
            <p:nvGraphicFramePr>
              <p:cNvPr id="4" name="Table Placeholder 2" descr="Seven x plus three equals two y minus one.&#10;The first step is to solve the equation for the dependent variable y.&#10;Then we get Seven x minus two y equals negative four.&#10;Which equals, Negative two y equals negative seven x minus four.&#10;Y equals seven over two times x plus two.&#10;We will use g to differentiate this function from the one in part a.&#10;Then, g of x equals seven over two times x plus two.&#10;Now evaluating g at negative three, we have&#10;g of negative three equals seven over two times open parenthesis negative three close parenthesis plus two equals negative seventeen over two.&#10;The point negative three comma negative seventeen over two is on the graph of g.">
                <a:extLst>
                  <a:ext uri="{FF2B5EF4-FFF2-40B4-BE49-F238E27FC236}">
                    <a16:creationId xmlns:a16="http://schemas.microsoft.com/office/drawing/2014/main" id="{D9B54208-05C3-4CC7-91BB-A70B99273291}"/>
                  </a:ext>
                </a:extLst>
              </p:cNvPr>
              <p:cNvGraphicFramePr>
                <a:graphicFrameLocks/>
              </p:cNvGraphicFramePr>
              <p:nvPr>
                <p:extLst>
                  <p:ext uri="{D42A27DB-BD31-4B8C-83A1-F6EECF244321}">
                    <p14:modId xmlns:p14="http://schemas.microsoft.com/office/powerpoint/2010/main" val="3675722136"/>
                  </p:ext>
                </p:extLst>
              </p:nvPr>
            </p:nvGraphicFramePr>
            <p:xfrm>
              <a:off x="685800" y="1098296"/>
              <a:ext cx="8229600" cy="4540504"/>
            </p:xfrm>
            <a:graphic>
              <a:graphicData uri="http://schemas.openxmlformats.org/drawingml/2006/table">
                <a:tbl>
                  <a:tblPr firstRow="1" bandRow="1">
                    <a:tableStyleId>{2D5ABB26-0587-4C30-8999-92F81FD0307C}</a:tableStyleId>
                  </a:tblPr>
                  <a:tblGrid>
                    <a:gridCol w="1444995">
                      <a:extLst>
                        <a:ext uri="{9D8B030D-6E8A-4147-A177-3AD203B41FA5}">
                          <a16:colId xmlns:a16="http://schemas.microsoft.com/office/drawing/2014/main" val="20000"/>
                        </a:ext>
                      </a:extLst>
                    </a:gridCol>
                    <a:gridCol w="3196487">
                      <a:extLst>
                        <a:ext uri="{9D8B030D-6E8A-4147-A177-3AD203B41FA5}">
                          <a16:colId xmlns:a16="http://schemas.microsoft.com/office/drawing/2014/main" val="20001"/>
                        </a:ext>
                      </a:extLst>
                    </a:gridCol>
                    <a:gridCol w="3588118">
                      <a:extLst>
                        <a:ext uri="{9D8B030D-6E8A-4147-A177-3AD203B41FA5}">
                          <a16:colId xmlns:a16="http://schemas.microsoft.com/office/drawing/2014/main" val="20002"/>
                        </a:ext>
                      </a:extLst>
                    </a:gridCol>
                  </a:tblGrid>
                  <a:tr h="370840">
                    <a:tc>
                      <a:txBody>
                        <a:bodyPr/>
                        <a:lstStyle/>
                        <a:p>
                          <a:pPr algn="r">
                            <a:defRPr sz="1800"/>
                          </a:pPr>
                          <a:r>
                            <a:rPr sz="2600" dirty="0"/>
                            <a:t>​</a:t>
                          </a:r>
                          <a14:m>
                            <m:oMath xmlns:m="http://schemas.openxmlformats.org/officeDocument/2006/math">
                              <m:r>
                                <a:rPr sz="2600">
                                  <a:latin typeface="Cambria Math"/>
                                </a:rPr>
                                <m:t>7</m:t>
                              </m:r>
                              <m:r>
                                <a:rPr sz="2600">
                                  <a:latin typeface="Cambria Math"/>
                                </a:rPr>
                                <m:t>𝑥</m:t>
                              </m:r>
                              <m:r>
                                <a:rPr sz="2600">
                                  <a:latin typeface="Cambria Math"/>
                                </a:rPr>
                                <m:t>+3</m:t>
                              </m:r>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600" dirty="0"/>
                            <a:t>​</a:t>
                          </a:r>
                          <a14:m>
                            <m:oMath xmlns:m="http://schemas.openxmlformats.org/officeDocument/2006/math">
                              <m:r>
                                <a:rPr sz="2600">
                                  <a:latin typeface="Cambria Math"/>
                                </a:rPr>
                                <m:t>=2</m:t>
                              </m:r>
                              <m:r>
                                <a:rPr sz="2600">
                                  <a:latin typeface="Cambria Math"/>
                                </a:rPr>
                                <m:t>𝑦</m:t>
                              </m:r>
                              <m:r>
                                <a:rPr sz="2600">
                                  <a:latin typeface="Cambria Math"/>
                                </a:rPr>
                                <m:t>−1</m:t>
                              </m:r>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2000" b="0" dirty="0"/>
                            <a:t>The first step is to solve the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64464">
                    <a:tc>
                      <a:txBody>
                        <a:bodyPr/>
                        <a:lstStyle/>
                        <a:p>
                          <a:pPr algn="r">
                            <a:defRPr sz="1800"/>
                          </a:pPr>
                          <a:r>
                            <a:rPr sz="2600" dirty="0"/>
                            <a:t>​</a:t>
                          </a:r>
                          <a14:m>
                            <m:oMath xmlns:m="http://schemas.openxmlformats.org/officeDocument/2006/math">
                              <m:r>
                                <a:rPr sz="2600">
                                  <a:latin typeface="Cambria Math"/>
                                </a:rPr>
                                <m:t>7</m:t>
                              </m:r>
                              <m:r>
                                <a:rPr sz="2600">
                                  <a:latin typeface="Cambria Math"/>
                                </a:rPr>
                                <m:t>𝑥</m:t>
                              </m:r>
                              <m:r>
                                <a:rPr sz="2600">
                                  <a:latin typeface="Cambria Math"/>
                                </a:rPr>
                                <m:t>−2</m:t>
                              </m:r>
                              <m:r>
                                <a:rPr sz="2600">
                                  <a:latin typeface="Cambria Math"/>
                                </a:rPr>
                                <m:t>𝑦</m:t>
                              </m:r>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600" dirty="0"/>
                            <a:t>​</a:t>
                          </a:r>
                          <a14:m>
                            <m:oMath xmlns:m="http://schemas.openxmlformats.org/officeDocument/2006/math">
                              <m:r>
                                <a:rPr sz="2600">
                                  <a:latin typeface="Cambria Math"/>
                                </a:rPr>
                                <m:t>=−4</m:t>
                              </m:r>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0" dirty="0"/>
                            <a:t>equation for the dependent variable </a:t>
                          </a:r>
                          <a14:m>
                            <m:oMath xmlns:m="http://schemas.openxmlformats.org/officeDocument/2006/math">
                              <m:r>
                                <a:rPr lang="en-US" sz="2000" b="0" i="1">
                                  <a:latin typeface="Cambria Math"/>
                                </a:rPr>
                                <m:t>𝑦</m:t>
                              </m:r>
                            </m:oMath>
                          </a14:m>
                          <a:r>
                            <a:rPr lang="en-US" sz="2000" b="0" dirty="0"/>
                            <a:t>.</a:t>
                          </a:r>
                          <a:endParaRPr sz="3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01040">
                    <a:tc>
                      <a:txBody>
                        <a:bodyPr/>
                        <a:lstStyle/>
                        <a:p>
                          <a:pPr algn="r">
                            <a:defRPr sz="1800"/>
                          </a:pPr>
                          <a:r>
                            <a:rPr sz="2600" dirty="0"/>
                            <a:t>​</a:t>
                          </a:r>
                          <a14:m>
                            <m:oMath xmlns:m="http://schemas.openxmlformats.org/officeDocument/2006/math">
                              <m:r>
                                <a:rPr sz="2600">
                                  <a:latin typeface="Cambria Math"/>
                                </a:rPr>
                                <m:t>−2</m:t>
                              </m:r>
                              <m:r>
                                <a:rPr sz="2600">
                                  <a:latin typeface="Cambria Math"/>
                                </a:rPr>
                                <m:t>𝑦</m:t>
                              </m:r>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600" dirty="0"/>
                            <a:t>​</a:t>
                          </a:r>
                          <a14:m>
                            <m:oMath xmlns:m="http://schemas.openxmlformats.org/officeDocument/2006/math">
                              <m:r>
                                <a:rPr sz="2600">
                                  <a:latin typeface="Cambria Math"/>
                                </a:rPr>
                                <m:t>=−7</m:t>
                              </m:r>
                              <m:r>
                                <a:rPr sz="2600">
                                  <a:latin typeface="Cambria Math"/>
                                </a:rPr>
                                <m:t>𝑥</m:t>
                              </m:r>
                              <m:r>
                                <a:rPr sz="2600">
                                  <a:latin typeface="Cambria Math"/>
                                </a:rPr>
                                <m:t>−4</m:t>
                              </m:r>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2000" b="0" dirty="0"/>
                            <a:t>We can name the function anything at 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92480">
                    <a:tc>
                      <a:txBody>
                        <a:bodyPr/>
                        <a:lstStyle/>
                        <a:p>
                          <a:pPr algn="r"/>
                          <a:r>
                            <a:rPr lang="en-US" sz="2600" dirty="0"/>
                            <a:t> </a:t>
                          </a:r>
                          <a14:m>
                            <m:oMath xmlns:m="http://schemas.openxmlformats.org/officeDocument/2006/math">
                              <m:r>
                                <a:rPr lang="en-US" sz="2600">
                                  <a:latin typeface="Cambria Math"/>
                                </a:rPr>
                                <m:t>𝑦</m:t>
                              </m:r>
                            </m:oMath>
                          </a14:m>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ar-AE" sz="2600" dirty="0"/>
                            <a:t>​</a:t>
                          </a:r>
                          <a14:m>
                            <m:oMath xmlns:m="http://schemas.openxmlformats.org/officeDocument/2006/math">
                              <m:r>
                                <a:rPr lang="ar-AE" sz="2600">
                                  <a:latin typeface="Cambria Math"/>
                                </a:rPr>
                                <m:t>=</m:t>
                              </m:r>
                              <m:f>
                                <m:fPr>
                                  <m:ctrlPr>
                                    <a:rPr lang="ar-AE" sz="2600" i="1">
                                      <a:latin typeface="Cambria Math" panose="02040503050406030204" pitchFamily="18" charset="0"/>
                                    </a:rPr>
                                  </m:ctrlPr>
                                </m:fPr>
                                <m:num>
                                  <m:r>
                                    <a:rPr lang="ar-AE" sz="2600">
                                      <a:latin typeface="Cambria Math"/>
                                    </a:rPr>
                                    <m:t>7</m:t>
                                  </m:r>
                                </m:num>
                                <m:den>
                                  <m:r>
                                    <a:rPr lang="ar-AE" sz="2600">
                                      <a:latin typeface="Cambria Math"/>
                                    </a:rPr>
                                    <m:t>2</m:t>
                                  </m:r>
                                </m:den>
                              </m:f>
                              <m:r>
                                <a:rPr lang="ar-AE" sz="2600">
                                  <a:latin typeface="Cambria Math"/>
                                </a:rPr>
                                <m:t>𝑥</m:t>
                              </m:r>
                              <m:r>
                                <a:rPr lang="ar-AE" sz="2600">
                                  <a:latin typeface="Cambria Math"/>
                                </a:rPr>
                                <m:t>+</m:t>
                              </m:r>
                              <m:r>
                                <a:rPr lang="ar-AE" sz="2600">
                                  <a:latin typeface="Cambria Math"/>
                                </a:rPr>
                                <m:t>2</m:t>
                              </m:r>
                            </m:oMath>
                          </a14:m>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lang="en-US" sz="2000" b="0" dirty="0"/>
                            <a:t>Typical names of functions are </a:t>
                          </a:r>
                          <a14:m>
                            <m:oMath xmlns:m="http://schemas.openxmlformats.org/officeDocument/2006/math">
                              <m:r>
                                <a:rPr lang="en-US" sz="2000" b="0" i="1">
                                  <a:latin typeface="Cambria Math"/>
                                </a:rPr>
                                <m:t>𝑓</m:t>
                              </m:r>
                            </m:oMath>
                          </a14:m>
                          <a:r>
                            <a:rPr lang="en-US" sz="2000" b="0" dirty="0"/>
                            <a:t>, </a:t>
                          </a:r>
                          <a14:m>
                            <m:oMath xmlns:m="http://schemas.openxmlformats.org/officeDocument/2006/math">
                              <m:r>
                                <a:rPr lang="en-US" sz="2000" b="0" i="1">
                                  <a:latin typeface="Cambria Math"/>
                                </a:rPr>
                                <m:t>𝑔</m:t>
                              </m:r>
                            </m:oMath>
                          </a14:m>
                          <a:r>
                            <a:rPr lang="en-US" sz="2000" b="0" dirty="0"/>
                            <a:t>,</a:t>
                          </a:r>
                          <a:r>
                            <a:rPr lang="en-US" sz="2000" b="0" i="1" dirty="0"/>
                            <a:t> </a:t>
                          </a:r>
                          <a14:m>
                            <m:oMath xmlns:m="http://schemas.openxmlformats.org/officeDocument/2006/math">
                              <m:r>
                                <a:rPr lang="en-US" sz="2000" b="0" i="1">
                                  <a:latin typeface="Cambria Math"/>
                                </a:rPr>
                                <m:t>h</m:t>
                              </m:r>
                            </m:oMath>
                          </a14:m>
                          <a:r>
                            <a:rPr lang="en-US" sz="2000" b="0" dirty="0"/>
                            <a:t>, etc. </a:t>
                          </a:r>
                          <a:endParaRPr sz="20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9326894"/>
                      </a:ext>
                    </a:extLst>
                  </a:tr>
                  <a:tr h="640080">
                    <a:tc>
                      <a:txBody>
                        <a:bodyPr/>
                        <a:lstStyle/>
                        <a:p>
                          <a:pPr algn="r"/>
                          <a:r>
                            <a:rPr lang="ar-AE" sz="2600" dirty="0"/>
                            <a:t>​</a:t>
                          </a:r>
                          <a14:m>
                            <m:oMath xmlns:m="http://schemas.openxmlformats.org/officeDocument/2006/math">
                              <m:r>
                                <a:rPr lang="ar-AE" sz="2600">
                                  <a:latin typeface="Cambria Math"/>
                                </a:rPr>
                                <m:t>𝑔</m:t>
                              </m:r>
                              <m:r>
                                <a:rPr lang="ar-AE" sz="2600">
                                  <a:latin typeface="Cambria Math"/>
                                </a:rPr>
                                <m:t>⁡</m:t>
                              </m:r>
                              <m:d>
                                <m:dPr>
                                  <m:ctrlPr>
                                    <a:rPr lang="ar-AE" sz="2600" i="1">
                                      <a:latin typeface="Cambria Math" panose="02040503050406030204" pitchFamily="18" charset="0"/>
                                    </a:rPr>
                                  </m:ctrlPr>
                                </m:dPr>
                                <m:e>
                                  <m:r>
                                    <a:rPr lang="ar-AE" sz="2600">
                                      <a:latin typeface="Cambria Math"/>
                                    </a:rPr>
                                    <m:t>𝑥</m:t>
                                  </m:r>
                                </m:e>
                              </m:d>
                            </m:oMath>
                          </a14:m>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ar-AE" sz="2600" dirty="0"/>
                            <a:t>​</a:t>
                          </a:r>
                          <a14:m>
                            <m:oMath xmlns:m="http://schemas.openxmlformats.org/officeDocument/2006/math">
                              <m:r>
                                <a:rPr lang="ar-AE" sz="2600">
                                  <a:latin typeface="Cambria Math"/>
                                </a:rPr>
                                <m:t>=</m:t>
                              </m:r>
                              <m:f>
                                <m:fPr>
                                  <m:ctrlPr>
                                    <a:rPr lang="ar-AE" sz="2600" i="1">
                                      <a:latin typeface="Cambria Math" panose="02040503050406030204" pitchFamily="18" charset="0"/>
                                    </a:rPr>
                                  </m:ctrlPr>
                                </m:fPr>
                                <m:num>
                                  <m:r>
                                    <a:rPr lang="ar-AE" sz="2600">
                                      <a:latin typeface="Cambria Math"/>
                                    </a:rPr>
                                    <m:t>7</m:t>
                                  </m:r>
                                </m:num>
                                <m:den>
                                  <m:r>
                                    <a:rPr lang="ar-AE" sz="2600">
                                      <a:latin typeface="Cambria Math"/>
                                    </a:rPr>
                                    <m:t>2</m:t>
                                  </m:r>
                                </m:den>
                              </m:f>
                              <m:r>
                                <a:rPr lang="ar-AE" sz="2600">
                                  <a:latin typeface="Cambria Math"/>
                                </a:rPr>
                                <m:t>𝑥</m:t>
                              </m:r>
                              <m:r>
                                <a:rPr lang="ar-AE" sz="2600">
                                  <a:latin typeface="Cambria Math"/>
                                </a:rPr>
                                <m:t>+</m:t>
                              </m:r>
                              <m:r>
                                <a:rPr lang="ar-AE" sz="2600">
                                  <a:latin typeface="Cambria Math"/>
                                </a:rPr>
                                <m:t>2</m:t>
                              </m:r>
                            </m:oMath>
                          </a14:m>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lang="en-US" sz="2000" b="0" dirty="0"/>
                            <a:t>We will use </a:t>
                          </a:r>
                          <a14:m>
                            <m:oMath xmlns:m="http://schemas.openxmlformats.org/officeDocument/2006/math">
                              <m:r>
                                <a:rPr lang="en-US" sz="2000" b="0" i="1">
                                  <a:latin typeface="Cambria Math"/>
                                </a:rPr>
                                <m:t>𝑔</m:t>
                              </m:r>
                            </m:oMath>
                          </a14:m>
                          <a:r>
                            <a:rPr lang="en-US" sz="2000" b="0" i="1" dirty="0"/>
                            <a:t> </a:t>
                          </a:r>
                          <a:r>
                            <a:rPr lang="en-US" sz="2000" b="0" dirty="0"/>
                            <a:t>to differentiate this function from the one in part a.</a:t>
                          </a:r>
                          <a:endParaRPr sz="20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490708"/>
                      </a:ext>
                    </a:extLst>
                  </a:tr>
                  <a:tr h="370840">
                    <a:tc>
                      <a:txBody>
                        <a:bodyPr/>
                        <a:lstStyle/>
                        <a:p>
                          <a:pPr algn="r">
                            <a:defRPr sz="1800"/>
                          </a:pPr>
                          <a:r>
                            <a:rPr sz="2600" dirty="0"/>
                            <a:t>​</a:t>
                          </a:r>
                          <a14:m>
                            <m:oMath xmlns:m="http://schemas.openxmlformats.org/officeDocument/2006/math">
                              <m:r>
                                <a:rPr sz="2600">
                                  <a:latin typeface="Cambria Math"/>
                                </a:rPr>
                                <m:t>𝑔</m:t>
                              </m:r>
                              <m:r>
                                <a:rPr sz="2600">
                                  <a:latin typeface="Cambria Math"/>
                                </a:rPr>
                                <m:t>⁡</m:t>
                              </m:r>
                              <m:d>
                                <m:dPr>
                                  <m:ctrlPr>
                                    <a:rPr sz="2600" i="1">
                                      <a:latin typeface="Cambria Math" panose="02040503050406030204" pitchFamily="18" charset="0"/>
                                    </a:rPr>
                                  </m:ctrlPr>
                                </m:dPr>
                                <m:e>
                                  <m:r>
                                    <a:rPr sz="2600">
                                      <a:latin typeface="Cambria Math"/>
                                    </a:rPr>
                                    <m:t>−</m:t>
                                  </m:r>
                                  <m:r>
                                    <a:rPr sz="2600">
                                      <a:latin typeface="Cambria Math"/>
                                    </a:rPr>
                                    <m:t>3</m:t>
                                  </m:r>
                                </m:e>
                              </m:d>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600" dirty="0"/>
                            <a:t>​</a:t>
                          </a:r>
                          <a14:m>
                            <m:oMath xmlns:m="http://schemas.openxmlformats.org/officeDocument/2006/math">
                              <m:r>
                                <a:rPr sz="2600">
                                  <a:latin typeface="Cambria Math"/>
                                </a:rPr>
                                <m:t>=</m:t>
                              </m:r>
                              <m:f>
                                <m:fPr>
                                  <m:ctrlPr>
                                    <a:rPr sz="2600" i="1">
                                      <a:latin typeface="Cambria Math" panose="02040503050406030204" pitchFamily="18" charset="0"/>
                                    </a:rPr>
                                  </m:ctrlPr>
                                </m:fPr>
                                <m:num>
                                  <m:r>
                                    <a:rPr sz="2600">
                                      <a:latin typeface="Cambria Math"/>
                                    </a:rPr>
                                    <m:t>7</m:t>
                                  </m:r>
                                </m:num>
                                <m:den>
                                  <m:r>
                                    <a:rPr sz="2600">
                                      <a:latin typeface="Cambria Math"/>
                                    </a:rPr>
                                    <m:t>2</m:t>
                                  </m:r>
                                </m:den>
                              </m:f>
                              <m:d>
                                <m:dPr>
                                  <m:ctrlPr>
                                    <a:rPr sz="2600" i="1">
                                      <a:latin typeface="Cambria Math" panose="02040503050406030204" pitchFamily="18" charset="0"/>
                                    </a:rPr>
                                  </m:ctrlPr>
                                </m:dPr>
                                <m:e>
                                  <m:r>
                                    <a:rPr sz="2600">
                                      <a:latin typeface="Cambria Math"/>
                                    </a:rPr>
                                    <m:t>−</m:t>
                                  </m:r>
                                  <m:r>
                                    <a:rPr sz="2600">
                                      <a:latin typeface="Cambria Math"/>
                                    </a:rPr>
                                    <m:t>3</m:t>
                                  </m:r>
                                </m:e>
                              </m:d>
                              <m:r>
                                <a:rPr sz="2600">
                                  <a:latin typeface="Cambria Math"/>
                                </a:rPr>
                                <m:t>+</m:t>
                              </m:r>
                              <m:r>
                                <a:rPr sz="2600">
                                  <a:latin typeface="Cambria Math"/>
                                </a:rPr>
                                <m:t>2</m:t>
                              </m:r>
                              <m:r>
                                <a:rPr sz="2600">
                                  <a:latin typeface="Cambria Math"/>
                                </a:rPr>
                                <m:t>=−</m:t>
                              </m:r>
                              <m:f>
                                <m:fPr>
                                  <m:ctrlPr>
                                    <a:rPr sz="2600" i="1">
                                      <a:latin typeface="Cambria Math" panose="02040503050406030204" pitchFamily="18" charset="0"/>
                                    </a:rPr>
                                  </m:ctrlPr>
                                </m:fPr>
                                <m:num>
                                  <m:r>
                                    <a:rPr sz="2600">
                                      <a:latin typeface="Cambria Math"/>
                                    </a:rPr>
                                    <m:t>17</m:t>
                                  </m:r>
                                </m:num>
                                <m:den>
                                  <m:r>
                                    <a:rPr sz="2600">
                                      <a:latin typeface="Cambria Math"/>
                                    </a:rPr>
                                    <m:t>2</m:t>
                                  </m:r>
                                </m:den>
                              </m:f>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2000" b="0" dirty="0"/>
                            <a:t>Now evaluate </a:t>
                          </a:r>
                          <a14:m>
                            <m:oMath xmlns:m="http://schemas.openxmlformats.org/officeDocument/2006/math">
                              <m:r>
                                <a:rPr sz="2000" b="0" i="1">
                                  <a:latin typeface="Cambria Math"/>
                                </a:rPr>
                                <m:t>𝑔</m:t>
                              </m:r>
                            </m:oMath>
                          </a14:m>
                          <a:r>
                            <a:rPr sz="2000" b="0" dirty="0"/>
                            <a:t> at </a:t>
                          </a:r>
                          <a14:m>
                            <m:oMath xmlns:m="http://schemas.openxmlformats.org/officeDocument/2006/math">
                              <m:r>
                                <a:rPr sz="2000" b="0">
                                  <a:latin typeface="Cambria Math"/>
                                </a:rPr>
                                <m:t>−</m:t>
                              </m:r>
                              <m:r>
                                <a:rPr sz="2000" b="0">
                                  <a:latin typeface="Cambria Math"/>
                                </a:rPr>
                                <m:t>3</m:t>
                              </m:r>
                            </m:oMath>
                          </a14:m>
                          <a:r>
                            <a:rPr sz="2000" b="0" dirty="0"/>
                            <a:t>. The point </a:t>
                          </a:r>
                          <a14:m>
                            <m:oMath xmlns:m="http://schemas.openxmlformats.org/officeDocument/2006/math">
                              <m:d>
                                <m:dPr>
                                  <m:ctrlPr>
                                    <a:rPr sz="2000" b="0" i="1">
                                      <a:latin typeface="Cambria Math" panose="02040503050406030204" pitchFamily="18" charset="0"/>
                                    </a:rPr>
                                  </m:ctrlPr>
                                </m:dPr>
                                <m:e>
                                  <m:r>
                                    <a:rPr sz="2000" b="0">
                                      <a:latin typeface="Cambria Math"/>
                                    </a:rPr>
                                    <m:t>−</m:t>
                                  </m:r>
                                  <m:r>
                                    <a:rPr sz="2000" b="0">
                                      <a:latin typeface="Cambria Math"/>
                                    </a:rPr>
                                    <m:t>3</m:t>
                                  </m:r>
                                  <m:r>
                                    <m:rPr>
                                      <m:nor/>
                                    </m:rPr>
                                    <a:rPr sz="2000" b="0">
                                      <a:latin typeface="Cambria Math"/>
                                    </a:rPr>
                                    <m:t>, </m:t>
                                  </m:r>
                                  <m:r>
                                    <a:rPr sz="2000" b="0">
                                      <a:latin typeface="Cambria Math"/>
                                    </a:rPr>
                                    <m:t>−</m:t>
                                  </m:r>
                                  <m:f>
                                    <m:fPr>
                                      <m:ctrlPr>
                                        <a:rPr sz="2000" b="0" i="1">
                                          <a:latin typeface="Cambria Math" panose="02040503050406030204" pitchFamily="18" charset="0"/>
                                        </a:rPr>
                                      </m:ctrlPr>
                                    </m:fPr>
                                    <m:num>
                                      <m:r>
                                        <a:rPr sz="2000" b="0">
                                          <a:latin typeface="Cambria Math"/>
                                        </a:rPr>
                                        <m:t>17</m:t>
                                      </m:r>
                                    </m:num>
                                    <m:den>
                                      <m:r>
                                        <a:rPr sz="2000" b="0">
                                          <a:latin typeface="Cambria Math"/>
                                        </a:rPr>
                                        <m:t>2</m:t>
                                      </m:r>
                                    </m:den>
                                  </m:f>
                                </m:e>
                              </m:d>
                            </m:oMath>
                          </a14:m>
                          <a:r>
                            <a:rPr sz="2000" b="0" dirty="0"/>
                            <a:t> is on the graph of </a:t>
                          </a:r>
                          <a14:m>
                            <m:oMath xmlns:m="http://schemas.openxmlformats.org/officeDocument/2006/math">
                              <m:r>
                                <a:rPr sz="2000" b="0" i="1">
                                  <a:latin typeface="Cambria Math"/>
                                </a:rPr>
                                <m:t>𝑔</m:t>
                              </m:r>
                            </m:oMath>
                          </a14:m>
                          <a:r>
                            <a:rPr sz="2000" b="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mc:Choice>
        <mc:Fallback>
          <p:graphicFrame>
            <p:nvGraphicFramePr>
              <p:cNvPr id="4" name="Table Placeholder 2" descr="Seven x plus three equals two y minus one.&#10;The first step is to solve the equation for the dependent variable y.&#10;Then we get Seven x minus two y equals negative four.&#10;Which equals, Negative two y equals negative seven x minus four.&#10;Y equals seven over two times x plus two.&#10;We will use g to differentiate this function from the one in part a.&#10;Then, g of x equals seven over two times x plus two.&#10;Now evaluating g at negative three, we have&#10;g of negative three equals seven over two times open parenthesis negative three close parenthesis plus two equals negative seventeen over two.&#10;The point negative three comma negative seventeen over two is on the graph of g.">
                <a:extLst>
                  <a:ext uri="{FF2B5EF4-FFF2-40B4-BE49-F238E27FC236}">
                    <a16:creationId xmlns:a16="http://schemas.microsoft.com/office/drawing/2014/main" id="{D9B54208-05C3-4CC7-91BB-A70B99273291}"/>
                  </a:ext>
                </a:extLst>
              </p:cNvPr>
              <p:cNvGraphicFramePr>
                <a:graphicFrameLocks/>
              </p:cNvGraphicFramePr>
              <p:nvPr>
                <p:extLst>
                  <p:ext uri="{D42A27DB-BD31-4B8C-83A1-F6EECF244321}">
                    <p14:modId xmlns:p14="http://schemas.microsoft.com/office/powerpoint/2010/main" val="3675722136"/>
                  </p:ext>
                </p:extLst>
              </p:nvPr>
            </p:nvGraphicFramePr>
            <p:xfrm>
              <a:off x="685800" y="1098296"/>
              <a:ext cx="8229600" cy="4540504"/>
            </p:xfrm>
            <a:graphic>
              <a:graphicData uri="http://schemas.openxmlformats.org/drawingml/2006/table">
                <a:tbl>
                  <a:tblPr firstRow="1" bandRow="1">
                    <a:tableStyleId>{2D5ABB26-0587-4C30-8999-92F81FD0307C}</a:tableStyleId>
                  </a:tblPr>
                  <a:tblGrid>
                    <a:gridCol w="1444995">
                      <a:extLst>
                        <a:ext uri="{9D8B030D-6E8A-4147-A177-3AD203B41FA5}">
                          <a16:colId xmlns:a16="http://schemas.microsoft.com/office/drawing/2014/main" val="20000"/>
                        </a:ext>
                      </a:extLst>
                    </a:gridCol>
                    <a:gridCol w="3196487">
                      <a:extLst>
                        <a:ext uri="{9D8B030D-6E8A-4147-A177-3AD203B41FA5}">
                          <a16:colId xmlns:a16="http://schemas.microsoft.com/office/drawing/2014/main" val="20001"/>
                        </a:ext>
                      </a:extLst>
                    </a:gridCol>
                    <a:gridCol w="3588118">
                      <a:extLst>
                        <a:ext uri="{9D8B030D-6E8A-4147-A177-3AD203B41FA5}">
                          <a16:colId xmlns:a16="http://schemas.microsoft.com/office/drawing/2014/main" val="20002"/>
                        </a:ext>
                      </a:extLst>
                    </a:gridCol>
                  </a:tblGrid>
                  <a:tr h="48768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0000" r="-470042" b="-83875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5143" t="-10000" r="-112190" b="-838750"/>
                          </a:stretch>
                        </a:blipFill>
                      </a:tcPr>
                    </a:tc>
                    <a:tc>
                      <a:txBody>
                        <a:bodyPr/>
                        <a:lstStyle/>
                        <a:p>
                          <a:pPr algn="l">
                            <a:defRPr sz="1100" b="1"/>
                          </a:pPr>
                          <a:r>
                            <a:rPr sz="2000" b="0" dirty="0"/>
                            <a:t>The first step is to solve the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010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76522" r="-470042" b="-48347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5143" t="-76522" r="-112190" b="-48347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29372" t="-76522" b="-483478"/>
                          </a:stretch>
                        </a:blipFill>
                      </a:tcPr>
                    </a:tc>
                    <a:extLst>
                      <a:ext uri="{0D108BD9-81ED-4DB2-BD59-A6C34878D82A}">
                        <a16:rowId xmlns:a16="http://schemas.microsoft.com/office/drawing/2014/main" val="10001"/>
                      </a:ext>
                    </a:extLst>
                  </a:tr>
                  <a:tr h="7010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76522" r="-470042" b="-38347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5143" t="-176522" r="-112190" b="-383478"/>
                          </a:stretch>
                        </a:blipFill>
                      </a:tcPr>
                    </a:tc>
                    <a:tc>
                      <a:txBody>
                        <a:bodyPr/>
                        <a:lstStyle/>
                        <a:p>
                          <a:pPr algn="l">
                            <a:defRPr sz="1100" b="1"/>
                          </a:pPr>
                          <a:r>
                            <a:rPr sz="2000" b="0" dirty="0"/>
                            <a:t>We can name the function anything at 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9248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44615" r="-470042" b="-23923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5143" t="-244615" r="-112190" b="-23923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29372" t="-244615" b="-239231"/>
                          </a:stretch>
                        </a:blipFill>
                      </a:tcPr>
                    </a:tc>
                    <a:extLst>
                      <a:ext uri="{0D108BD9-81ED-4DB2-BD59-A6C34878D82A}">
                        <a16:rowId xmlns:a16="http://schemas.microsoft.com/office/drawing/2014/main" val="4089326894"/>
                      </a:ext>
                    </a:extLst>
                  </a:tr>
                  <a:tr h="10058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71515" r="-470042" b="-8848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5143" t="-271515" r="-112190" b="-8848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29372" t="-271515" b="-88485"/>
                          </a:stretch>
                        </a:blipFill>
                      </a:tcPr>
                    </a:tc>
                    <a:extLst>
                      <a:ext uri="{0D108BD9-81ED-4DB2-BD59-A6C34878D82A}">
                        <a16:rowId xmlns:a16="http://schemas.microsoft.com/office/drawing/2014/main" val="215490708"/>
                      </a:ext>
                    </a:extLst>
                  </a:tr>
                  <a:tr h="852424">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37857" r="-470042" b="-4286"/>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5143" t="-437857" r="-112190" b="-4286"/>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29372" t="-437857" b="-4286"/>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Function Notation</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lstStyle/>
          <a:p>
            <a:pPr>
              <a:defRPr sz="2800"/>
            </a:pPr>
            <a:r>
              <a:rPr lang="en-US" dirty="0"/>
              <a:t>c.</a:t>
            </a:r>
            <a:r>
              <a:rPr dirty="0"/>
              <a:t>​</a:t>
            </a:r>
          </a:p>
        </p:txBody>
      </p:sp>
      <mc:AlternateContent xmlns:mc="http://schemas.openxmlformats.org/markup-compatibility/2006" xmlns:a14="http://schemas.microsoft.com/office/drawing/2010/main">
        <mc:Choice Requires="a14">
          <p:graphicFrame>
            <p:nvGraphicFramePr>
              <p:cNvPr id="4" name="Table Placeholder 2" descr="y minus five equals x squared. &#10;Solving for y, we add five to both sides, resulting in y equals x squared plus five. &#10;To distinguish this function from others, we assign it a new name, h of x. &#10;So h of x equals x squared plus five.&#10;Substituting negative three into the function, h of negative 3 equals negative three squared plus five equals fourteen. &#10;This means the point negative three comma fourteen is on the graph of h.&#10;">
                <a:extLst>
                  <a:ext uri="{FF2B5EF4-FFF2-40B4-BE49-F238E27FC236}">
                    <a16:creationId xmlns:a16="http://schemas.microsoft.com/office/drawing/2014/main" id="{290FE76D-B5C0-4931-9EC9-372F1FAD789F}"/>
                  </a:ext>
                </a:extLst>
              </p:cNvPr>
              <p:cNvGraphicFramePr>
                <a:graphicFrameLocks/>
              </p:cNvGraphicFramePr>
              <p:nvPr>
                <p:extLst>
                  <p:ext uri="{D42A27DB-BD31-4B8C-83A1-F6EECF244321}">
                    <p14:modId xmlns:p14="http://schemas.microsoft.com/office/powerpoint/2010/main" val="3287460698"/>
                  </p:ext>
                </p:extLst>
              </p:nvPr>
            </p:nvGraphicFramePr>
            <p:xfrm>
              <a:off x="838201" y="1039368"/>
              <a:ext cx="8181165" cy="2438400"/>
            </p:xfrm>
            <a:graphic>
              <a:graphicData uri="http://schemas.openxmlformats.org/drawingml/2006/table">
                <a:tbl>
                  <a:tblPr firstRow="1" bandRow="1">
                    <a:tableStyleId>{2D5ABB26-0587-4C30-8999-92F81FD0307C}</a:tableStyleId>
                  </a:tblPr>
                  <a:tblGrid>
                    <a:gridCol w="1177322">
                      <a:extLst>
                        <a:ext uri="{9D8B030D-6E8A-4147-A177-3AD203B41FA5}">
                          <a16:colId xmlns:a16="http://schemas.microsoft.com/office/drawing/2014/main" val="20000"/>
                        </a:ext>
                      </a:extLst>
                    </a:gridCol>
                    <a:gridCol w="3026791">
                      <a:extLst>
                        <a:ext uri="{9D8B030D-6E8A-4147-A177-3AD203B41FA5}">
                          <a16:colId xmlns:a16="http://schemas.microsoft.com/office/drawing/2014/main" val="20001"/>
                        </a:ext>
                      </a:extLst>
                    </a:gridCol>
                    <a:gridCol w="3977052">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−5</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dirty="0"/>
                        </a:p>
                      </a:txBody>
                      <a:tcPr anchor="ctr"/>
                    </a:tc>
                    <a:tc>
                      <a:txBody>
                        <a:bodyPr/>
                        <a:lstStyle/>
                        <a:p>
                          <a:pPr algn="l">
                            <a:defRPr sz="1100" b="1"/>
                          </a:pPr>
                          <a:r>
                            <a:rPr sz="2000" b="0" dirty="0"/>
                            <a:t>Again, begin by solving for </a:t>
                          </a:r>
                          <a14:m>
                            <m:oMath xmlns:m="http://schemas.openxmlformats.org/officeDocument/2006/math">
                              <m:r>
                                <a:rPr sz="2000" b="0" i="1">
                                  <a:latin typeface="Cambria Math"/>
                                </a:rPr>
                                <m:t>𝑦</m:t>
                              </m:r>
                            </m:oMath>
                          </a14:m>
                          <a:r>
                            <a:rPr sz="2000" b="0" dirty="0"/>
                            <a:t>.</a:t>
                          </a:r>
                        </a:p>
                      </a:txBody>
                      <a:tcPr anchor="ctr"/>
                    </a:tc>
                    <a:extLst>
                      <a:ext uri="{0D108BD9-81ED-4DB2-BD59-A6C34878D82A}">
                        <a16:rowId xmlns:a16="http://schemas.microsoft.com/office/drawing/2014/main" val="10000"/>
                      </a:ext>
                    </a:extLst>
                  </a:tr>
                  <a:tr h="370840">
                    <a:tc>
                      <a:txBody>
                        <a:bodyPr/>
                        <a:lstStyle/>
                        <a:p>
                          <a:pPr algn="r">
                            <a:defRPr sz="1800"/>
                          </a:pPr>
                          <a:r>
                            <a:rPr lang="en-US" sz="2800" dirty="0"/>
                            <a:t> </a:t>
                          </a:r>
                          <a14:m>
                            <m:oMath xmlns:m="http://schemas.openxmlformats.org/officeDocument/2006/math">
                              <m:r>
                                <a:rPr sz="2800">
                                  <a:latin typeface="Cambria Math"/>
                                </a:rPr>
                                <m:t>𝑦</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+5</m:t>
                              </m:r>
                            </m:oMath>
                          </a14:m>
                          <a:endParaRPr sz="2800" dirty="0"/>
                        </a:p>
                      </a:txBody>
                      <a:tcPr anchor="ctr"/>
                    </a:tc>
                    <a:tc>
                      <a:txBody>
                        <a:bodyPr/>
                        <a:lstStyle/>
                        <a:p>
                          <a:pPr algn="l">
                            <a:defRPr b="1"/>
                          </a:pPr>
                          <a:r>
                            <a:rPr lang="en-US" sz="2000" b="0" dirty="0"/>
                            <a:t>To distinguish this function, use a different name.</a:t>
                          </a:r>
                          <a:endParaRPr sz="2000" b="0" dirty="0"/>
                        </a:p>
                      </a:txBody>
                      <a:tcPr anchor="b"/>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h</m:t>
                              </m:r>
                              <m:r>
                                <a:rPr sz="2800">
                                  <a:latin typeface="Cambria Math"/>
                                </a:rPr>
                                <m:t>⁡</m:t>
                              </m:r>
                              <m:d>
                                <m:dPr>
                                  <m:ctrlPr>
                                    <a:rPr sz="2800" i="1">
                                      <a:latin typeface="Cambria Math" panose="02040503050406030204" pitchFamily="18" charset="0"/>
                                    </a:rPr>
                                  </m:ctrlPr>
                                </m:dPr>
                                <m:e>
                                  <m:r>
                                    <a:rPr sz="2800">
                                      <a:latin typeface="Cambria Math"/>
                                    </a:rPr>
                                    <m:t>𝑥</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+5</m:t>
                              </m:r>
                            </m:oMath>
                          </a14:m>
                          <a:endParaRPr sz="2800" dirty="0"/>
                        </a:p>
                      </a:txBody>
                      <a:tcPr anchor="ctr"/>
                    </a:tc>
                    <a:tc>
                      <a:txBody>
                        <a:bodyPr/>
                        <a:lstStyle/>
                        <a:p>
                          <a:pPr algn="l">
                            <a:defRPr b="1"/>
                          </a:pPr>
                          <a:endParaRPr sz="2000" b="0" dirty="0"/>
                        </a:p>
                      </a:txBody>
                      <a:tcPr anchor="b"/>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h</m:t>
                              </m:r>
                              <m:r>
                                <a:rPr sz="2800">
                                  <a:latin typeface="Cambria Math"/>
                                </a:rPr>
                                <m:t>⁡</m:t>
                              </m:r>
                              <m:d>
                                <m:dPr>
                                  <m:ctrlPr>
                                    <a:rPr sz="2800" i="1">
                                      <a:latin typeface="Cambria Math" panose="02040503050406030204" pitchFamily="18" charset="0"/>
                                    </a:rPr>
                                  </m:ctrlPr>
                                </m:dPr>
                                <m:e>
                                  <m:r>
                                    <a:rPr sz="2800">
                                      <a:latin typeface="Cambria Math"/>
                                    </a:rPr>
                                    <m:t>−3</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−3</m:t>
                                      </m:r>
                                    </m:e>
                                  </m:d>
                                </m:e>
                                <m:sup>
                                  <m:r>
                                    <a:rPr sz="2800">
                                      <a:latin typeface="Cambria Math"/>
                                    </a:rPr>
                                    <m:t>2</m:t>
                                  </m:r>
                                </m:sup>
                              </m:sSup>
                              <m:r>
                                <a:rPr sz="2800">
                                  <a:latin typeface="Cambria Math"/>
                                </a:rPr>
                                <m:t>+5=14</m:t>
                              </m:r>
                            </m:oMath>
                          </a14:m>
                          <a:endParaRPr sz="2800" dirty="0"/>
                        </a:p>
                      </a:txBody>
                      <a:tcPr anchor="ctr"/>
                    </a:tc>
                    <a:tc>
                      <a:txBody>
                        <a:bodyPr/>
                        <a:lstStyle/>
                        <a:p>
                          <a:pPr algn="l">
                            <a:defRPr sz="1100" b="1"/>
                          </a:pPr>
                          <a:r>
                            <a:rPr lang="en-US" sz="2000" b="0" dirty="0"/>
                            <a:t>Substitute </a:t>
                          </a:r>
                          <a14:m>
                            <m:oMath xmlns:m="http://schemas.openxmlformats.org/officeDocument/2006/math">
                              <m:r>
                                <a:rPr lang="en-US" sz="2000" b="0">
                                  <a:latin typeface="Cambria Math"/>
                                </a:rPr>
                                <m:t>−3</m:t>
                              </m:r>
                            </m:oMath>
                          </a14:m>
                          <a:r>
                            <a:rPr lang="en-US" sz="2000" b="0" dirty="0"/>
                            <a:t> into the function. The point </a:t>
                          </a:r>
                          <a14:m>
                            <m:oMath xmlns:m="http://schemas.openxmlformats.org/officeDocument/2006/math">
                              <m:d>
                                <m:dPr>
                                  <m:ctrlPr>
                                    <a:rPr lang="ar-AE" sz="2000" b="0" i="1">
                                      <a:latin typeface="Cambria Math" panose="02040503050406030204" pitchFamily="18" charset="0"/>
                                    </a:rPr>
                                  </m:ctrlPr>
                                </m:dPr>
                                <m:e>
                                  <m:r>
                                    <a:rPr lang="ar-AE" sz="2000" b="0">
                                      <a:latin typeface="Cambria Math"/>
                                    </a:rPr>
                                    <m:t>−</m:t>
                                  </m:r>
                                  <m:r>
                                    <a:rPr lang="ar-AE" sz="2000" b="0">
                                      <a:latin typeface="Cambria Math"/>
                                    </a:rPr>
                                    <m:t>3</m:t>
                                  </m:r>
                                  <m:r>
                                    <m:rPr>
                                      <m:nor/>
                                    </m:rPr>
                                    <a:rPr lang="en-US" sz="2000" b="0" i="0" smtClean="0">
                                      <a:latin typeface="Cambria Math"/>
                                    </a:rPr>
                                    <m:t>,</m:t>
                                  </m:r>
                                  <m:r>
                                    <a:rPr lang="ar-AE" sz="2000" b="0">
                                      <a:latin typeface="Cambria Math"/>
                                    </a:rPr>
                                    <m:t>14</m:t>
                                  </m:r>
                                </m:e>
                              </m:d>
                            </m:oMath>
                          </a14:m>
                          <a:r>
                            <a:rPr lang="ar-AE" sz="2000" b="0" dirty="0"/>
                            <a:t> </a:t>
                          </a:r>
                          <a:r>
                            <a:rPr lang="en-US" sz="2000" b="0" dirty="0"/>
                            <a:t>is on the graph of </a:t>
                          </a:r>
                          <a14:m>
                            <m:oMath xmlns:m="http://schemas.openxmlformats.org/officeDocument/2006/math">
                              <m:r>
                                <a:rPr lang="en-US" sz="2000" b="0" i="1">
                                  <a:latin typeface="Cambria Math"/>
                                </a:rPr>
                                <m:t>h</m:t>
                              </m:r>
                            </m:oMath>
                          </a14:m>
                          <a:r>
                            <a:rPr lang="en-US" sz="2000" b="0" dirty="0"/>
                            <a:t>.</a:t>
                          </a:r>
                          <a:endParaRPr sz="20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descr="y minus five equals x squared. &#10;Solving for y, we add five to both sides, resulting in y equals x squared plus five. &#10;To distinguish this function from others, we assign it a new name, h of x. &#10;So h of x equals x squared plus five.&#10;Substituting negative three into the function, h of negative 3 equals negative three squared plus five equals fourteen. &#10;This means the point negative three comma fourteen is on the graph of h.&#10;">
                <a:extLst>
                  <a:ext uri="{FF2B5EF4-FFF2-40B4-BE49-F238E27FC236}">
                    <a16:creationId xmlns:a16="http://schemas.microsoft.com/office/drawing/2014/main" id="{290FE76D-B5C0-4931-9EC9-372F1FAD789F}"/>
                  </a:ext>
                </a:extLst>
              </p:cNvPr>
              <p:cNvGraphicFramePr>
                <a:graphicFrameLocks/>
              </p:cNvGraphicFramePr>
              <p:nvPr>
                <p:extLst>
                  <p:ext uri="{D42A27DB-BD31-4B8C-83A1-F6EECF244321}">
                    <p14:modId xmlns:p14="http://schemas.microsoft.com/office/powerpoint/2010/main" val="3287460698"/>
                  </p:ext>
                </p:extLst>
              </p:nvPr>
            </p:nvGraphicFramePr>
            <p:xfrm>
              <a:off x="838201" y="1039368"/>
              <a:ext cx="8181165" cy="2438400"/>
            </p:xfrm>
            <a:graphic>
              <a:graphicData uri="http://schemas.openxmlformats.org/drawingml/2006/table">
                <a:tbl>
                  <a:tblPr firstRow="1" bandRow="1">
                    <a:tableStyleId>{2D5ABB26-0587-4C30-8999-92F81FD0307C}</a:tableStyleId>
                  </a:tblPr>
                  <a:tblGrid>
                    <a:gridCol w="1177322">
                      <a:extLst>
                        <a:ext uri="{9D8B030D-6E8A-4147-A177-3AD203B41FA5}">
                          <a16:colId xmlns:a16="http://schemas.microsoft.com/office/drawing/2014/main" val="20000"/>
                        </a:ext>
                      </a:extLst>
                    </a:gridCol>
                    <a:gridCol w="3026791">
                      <a:extLst>
                        <a:ext uri="{9D8B030D-6E8A-4147-A177-3AD203B41FA5}">
                          <a16:colId xmlns:a16="http://schemas.microsoft.com/office/drawing/2014/main" val="20001"/>
                        </a:ext>
                      </a:extLst>
                    </a:gridCol>
                    <a:gridCol w="3977052">
                      <a:extLst>
                        <a:ext uri="{9D8B030D-6E8A-4147-A177-3AD203B41FA5}">
                          <a16:colId xmlns:a16="http://schemas.microsoft.com/office/drawing/2014/main" val="20002"/>
                        </a:ext>
                      </a:extLst>
                    </a:gridCol>
                  </a:tblGrid>
                  <a:tr h="518160">
                    <a:tc>
                      <a:txBody>
                        <a:bodyPr/>
                        <a:lstStyle/>
                        <a:p>
                          <a:endParaRPr lang="en-US"/>
                        </a:p>
                      </a:txBody>
                      <a:tcPr anchor="ctr">
                        <a:blipFill>
                          <a:blip r:embed="rId2"/>
                          <a:stretch>
                            <a:fillRect t="-10588" r="-595855" b="-391765"/>
                          </a:stretch>
                        </a:blipFill>
                      </a:tcPr>
                    </a:tc>
                    <a:tc>
                      <a:txBody>
                        <a:bodyPr/>
                        <a:lstStyle/>
                        <a:p>
                          <a:endParaRPr lang="en-US"/>
                        </a:p>
                      </a:txBody>
                      <a:tcPr anchor="ctr">
                        <a:blipFill>
                          <a:blip r:embed="rId2"/>
                          <a:stretch>
                            <a:fillRect l="-38833" t="-10588" r="-131388" b="-391765"/>
                          </a:stretch>
                        </a:blipFill>
                      </a:tcPr>
                    </a:tc>
                    <a:tc>
                      <a:txBody>
                        <a:bodyPr/>
                        <a:lstStyle/>
                        <a:p>
                          <a:endParaRPr lang="en-US"/>
                        </a:p>
                      </a:txBody>
                      <a:tcPr anchor="ctr">
                        <a:blipFill>
                          <a:blip r:embed="rId2"/>
                          <a:stretch>
                            <a:fillRect l="-105666" t="-10588" b="-391765"/>
                          </a:stretch>
                        </a:blipFill>
                      </a:tcPr>
                    </a:tc>
                    <a:extLst>
                      <a:ext uri="{0D108BD9-81ED-4DB2-BD59-A6C34878D82A}">
                        <a16:rowId xmlns:a16="http://schemas.microsoft.com/office/drawing/2014/main" val="10000"/>
                      </a:ext>
                    </a:extLst>
                  </a:tr>
                  <a:tr h="701040">
                    <a:tc>
                      <a:txBody>
                        <a:bodyPr/>
                        <a:lstStyle/>
                        <a:p>
                          <a:endParaRPr lang="en-US"/>
                        </a:p>
                      </a:txBody>
                      <a:tcPr anchor="ctr">
                        <a:blipFill>
                          <a:blip r:embed="rId2"/>
                          <a:stretch>
                            <a:fillRect t="-81034" r="-595855" b="-187069"/>
                          </a:stretch>
                        </a:blipFill>
                      </a:tcPr>
                    </a:tc>
                    <a:tc>
                      <a:txBody>
                        <a:bodyPr/>
                        <a:lstStyle/>
                        <a:p>
                          <a:endParaRPr lang="en-US"/>
                        </a:p>
                      </a:txBody>
                      <a:tcPr anchor="ctr">
                        <a:blipFill>
                          <a:blip r:embed="rId2"/>
                          <a:stretch>
                            <a:fillRect l="-38833" t="-81034" r="-131388" b="-187069"/>
                          </a:stretch>
                        </a:blipFill>
                      </a:tcPr>
                    </a:tc>
                    <a:tc>
                      <a:txBody>
                        <a:bodyPr/>
                        <a:lstStyle/>
                        <a:p>
                          <a:pPr algn="l">
                            <a:defRPr b="1"/>
                          </a:pPr>
                          <a:r>
                            <a:rPr lang="en-US" sz="2000" b="0" dirty="0"/>
                            <a:t>To distinguish this function, use a different name.</a:t>
                          </a:r>
                          <a:endParaRPr sz="2000" b="0" dirty="0"/>
                        </a:p>
                      </a:txBody>
                      <a:tcPr anchor="b"/>
                    </a:tc>
                    <a:extLst>
                      <a:ext uri="{0D108BD9-81ED-4DB2-BD59-A6C34878D82A}">
                        <a16:rowId xmlns:a16="http://schemas.microsoft.com/office/drawing/2014/main" val="10001"/>
                      </a:ext>
                    </a:extLst>
                  </a:tr>
                  <a:tr h="518160">
                    <a:tc>
                      <a:txBody>
                        <a:bodyPr/>
                        <a:lstStyle/>
                        <a:p>
                          <a:endParaRPr lang="en-US"/>
                        </a:p>
                      </a:txBody>
                      <a:tcPr anchor="ctr">
                        <a:blipFill>
                          <a:blip r:embed="rId2"/>
                          <a:stretch>
                            <a:fillRect t="-247059" r="-595855" b="-155294"/>
                          </a:stretch>
                        </a:blipFill>
                      </a:tcPr>
                    </a:tc>
                    <a:tc>
                      <a:txBody>
                        <a:bodyPr/>
                        <a:lstStyle/>
                        <a:p>
                          <a:endParaRPr lang="en-US"/>
                        </a:p>
                      </a:txBody>
                      <a:tcPr anchor="ctr">
                        <a:blipFill>
                          <a:blip r:embed="rId2"/>
                          <a:stretch>
                            <a:fillRect l="-38833" t="-247059" r="-131388" b="-155294"/>
                          </a:stretch>
                        </a:blipFill>
                      </a:tcPr>
                    </a:tc>
                    <a:tc>
                      <a:txBody>
                        <a:bodyPr/>
                        <a:lstStyle/>
                        <a:p>
                          <a:pPr algn="l">
                            <a:defRPr b="1"/>
                          </a:pPr>
                          <a:endParaRPr sz="2000" b="0" dirty="0"/>
                        </a:p>
                      </a:txBody>
                      <a:tcPr anchor="b"/>
                    </a:tc>
                    <a:extLst>
                      <a:ext uri="{0D108BD9-81ED-4DB2-BD59-A6C34878D82A}">
                        <a16:rowId xmlns:a16="http://schemas.microsoft.com/office/drawing/2014/main" val="10002"/>
                      </a:ext>
                    </a:extLst>
                  </a:tr>
                  <a:tr h="701040">
                    <a:tc>
                      <a:txBody>
                        <a:bodyPr/>
                        <a:lstStyle/>
                        <a:p>
                          <a:endParaRPr lang="en-US"/>
                        </a:p>
                      </a:txBody>
                      <a:tcPr anchor="ctr">
                        <a:blipFill>
                          <a:blip r:embed="rId2"/>
                          <a:stretch>
                            <a:fillRect t="-256522" r="-595855" b="-14783"/>
                          </a:stretch>
                        </a:blipFill>
                      </a:tcPr>
                    </a:tc>
                    <a:tc>
                      <a:txBody>
                        <a:bodyPr/>
                        <a:lstStyle/>
                        <a:p>
                          <a:endParaRPr lang="en-US"/>
                        </a:p>
                      </a:txBody>
                      <a:tcPr anchor="ctr">
                        <a:blipFill>
                          <a:blip r:embed="rId2"/>
                          <a:stretch>
                            <a:fillRect l="-38833" t="-256522" r="-131388" b="-14783"/>
                          </a:stretch>
                        </a:blipFill>
                      </a:tcPr>
                    </a:tc>
                    <a:tc>
                      <a:txBody>
                        <a:bodyPr/>
                        <a:lstStyle/>
                        <a:p>
                          <a:endParaRPr lang="en-US"/>
                        </a:p>
                      </a:txBody>
                      <a:tcPr>
                        <a:blipFill>
                          <a:blip r:embed="rId2"/>
                          <a:stretch>
                            <a:fillRect l="-105666" t="-256522" b="-1478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Function Notation</a:t>
            </a:r>
            <a:r>
              <a:rPr lang="en-US" spc="-1" baseline="-25000" dirty="0">
                <a:latin typeface="Calibri"/>
                <a:ea typeface="+mn-ea"/>
                <a:cs typeface="+mn-cs"/>
              </a:rPr>
              <a:t>5</a:t>
            </a:r>
            <a:endParaRPr dirty="0"/>
          </a:p>
        </p:txBody>
      </p:sp>
      <p:sp>
        <p:nvSpPr>
          <p:cNvPr id="3" name="Text Placeholder 2"/>
          <p:cNvSpPr>
            <a:spLocks noGrp="1"/>
          </p:cNvSpPr>
          <p:nvPr>
            <p:ph type="body" sz="quarter" idx="10"/>
          </p:nvPr>
        </p:nvSpPr>
        <p:spPr>
          <a:xfrm>
            <a:off x="457200" y="1066800"/>
            <a:ext cx="8229600" cy="4929554"/>
          </a:xfrm>
        </p:spPr>
        <p:txBody>
          <a:bodyPr/>
          <a:lstStyle/>
          <a:p>
            <a:pPr>
              <a:defRPr sz="2800"/>
            </a:pPr>
            <a:r>
              <a:rPr lang="en-US" dirty="0"/>
              <a:t>d.</a:t>
            </a:r>
            <a:endParaRPr dirty="0"/>
          </a:p>
        </p:txBody>
      </p:sp>
      <mc:AlternateContent xmlns:mc="http://schemas.openxmlformats.org/markup-compatibility/2006">
        <mc:Choice xmlns:a14="http://schemas.microsoft.com/office/drawing/2010/main" Requires="a14">
          <p:graphicFrame>
            <p:nvGraphicFramePr>
              <p:cNvPr id="4" name="Table Placeholder 2" descr="square root of open parenthesis one minus x close parenthesis minus two y equals six. &#10;Solving for y, we have &#10;negative two y equals six minus the square root of open parenthesis one minus x close parenthesis. which becomes &#10;y equals negative three plus open fraction square root of open parenthesis one minus x close parenthesis divided by two close fraction. &#10;Define the function as j of x. so &#10;j of x equals negative three plus open fraction square root of open parenthesis one minus x close parenthesis divided by two close fraction. &#10;Substitute negative three for x.&#10; j of negative three equals negative three plus open fraction square root of open parenthesis one minus negative 3 close parenthesis divided by two close fraction,&#10;equals negative three plus two over two, which simplifies to negative two. &#10;This tells us that negative three comma negative two is on the graph of j.">
                <a:extLst>
                  <a:ext uri="{FF2B5EF4-FFF2-40B4-BE49-F238E27FC236}">
                    <a16:creationId xmlns:a16="http://schemas.microsoft.com/office/drawing/2014/main" id="{19C47E73-A051-4156-9E7A-90B284E59742}"/>
                  </a:ext>
                </a:extLst>
              </p:cNvPr>
              <p:cNvGraphicFramePr>
                <a:graphicFrameLocks/>
              </p:cNvGraphicFramePr>
              <p:nvPr>
                <p:extLst>
                  <p:ext uri="{D42A27DB-BD31-4B8C-83A1-F6EECF244321}">
                    <p14:modId xmlns:p14="http://schemas.microsoft.com/office/powerpoint/2010/main" val="1454819607"/>
                  </p:ext>
                </p:extLst>
              </p:nvPr>
            </p:nvGraphicFramePr>
            <p:xfrm>
              <a:off x="789432" y="959293"/>
              <a:ext cx="8077200" cy="4403218"/>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2424430">
                      <a:extLst>
                        <a:ext uri="{9D8B030D-6E8A-4147-A177-3AD203B41FA5}">
                          <a16:colId xmlns:a16="http://schemas.microsoft.com/office/drawing/2014/main" val="20001"/>
                        </a:ext>
                      </a:extLst>
                    </a:gridCol>
                    <a:gridCol w="3652520">
                      <a:extLst>
                        <a:ext uri="{9D8B030D-6E8A-4147-A177-3AD203B41FA5}">
                          <a16:colId xmlns:a16="http://schemas.microsoft.com/office/drawing/2014/main" val="20002"/>
                        </a:ext>
                      </a:extLst>
                    </a:gridCol>
                  </a:tblGrid>
                  <a:tr h="370840">
                    <a:tc>
                      <a:txBody>
                        <a:bodyPr/>
                        <a:lstStyle/>
                        <a:p>
                          <a:pPr algn="r">
                            <a:defRPr sz="1800"/>
                          </a:pPr>
                          <a:r>
                            <a:rPr sz="2600" dirty="0"/>
                            <a:t>​</a:t>
                          </a:r>
                          <a14:m>
                            <m:oMath xmlns:m="http://schemas.openxmlformats.org/officeDocument/2006/math">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r>
                                <a:rPr sz="2600">
                                  <a:latin typeface="Cambria Math"/>
                                </a:rPr>
                                <m:t>−</m:t>
                              </m:r>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6</m:t>
                              </m:r>
                            </m:oMath>
                          </a14:m>
                          <a:endParaRPr sz="2600" dirty="0"/>
                        </a:p>
                      </a:txBody>
                      <a:tcPr anchor="ctr"/>
                    </a:tc>
                    <a:tc>
                      <a:txBody>
                        <a:bodyPr/>
                        <a:lstStyle/>
                        <a:p>
                          <a:pPr algn="l">
                            <a:defRPr sz="1100" b="1"/>
                          </a:pPr>
                          <a:r>
                            <a:rPr sz="2000" b="0" dirty="0"/>
                            <a:t>As usual, the process begins by solving for </a:t>
                          </a:r>
                          <a14:m>
                            <m:oMath xmlns:m="http://schemas.openxmlformats.org/officeDocument/2006/math">
                              <m:r>
                                <a:rPr sz="2000" b="0" i="1">
                                  <a:latin typeface="Cambria Math"/>
                                </a:rPr>
                                <m:t>𝑦</m:t>
                              </m:r>
                            </m:oMath>
                          </a14:m>
                          <a:r>
                            <a:rPr sz="2000" b="0" dirty="0"/>
                            <a:t>.</a:t>
                          </a:r>
                        </a:p>
                      </a:txBody>
                      <a:tcPr anchor="ctr"/>
                    </a:tc>
                    <a:extLst>
                      <a:ext uri="{0D108BD9-81ED-4DB2-BD59-A6C34878D82A}">
                        <a16:rowId xmlns:a16="http://schemas.microsoft.com/office/drawing/2014/main" val="10000"/>
                      </a:ext>
                    </a:extLst>
                  </a:tr>
                  <a:tr h="370840">
                    <a:tc>
                      <a:txBody>
                        <a:bodyPr/>
                        <a:lstStyle/>
                        <a:p>
                          <a:pPr algn="r">
                            <a:defRPr sz="1800"/>
                          </a:pPr>
                          <a:r>
                            <a:rPr sz="2600" dirty="0"/>
                            <a:t>​</a:t>
                          </a:r>
                          <a14:m>
                            <m:oMath xmlns:m="http://schemas.openxmlformats.org/officeDocument/2006/math">
                              <m:r>
                                <a:rPr sz="2600">
                                  <a:latin typeface="Cambria Math"/>
                                </a:rPr>
                                <m:t>−</m:t>
                              </m:r>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6</m:t>
                              </m:r>
                              <m:r>
                                <a:rPr sz="2600">
                                  <a:latin typeface="Cambria Math"/>
                                </a:rPr>
                                <m:t>−</m:t>
                              </m:r>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oMath>
                          </a14:m>
                          <a:endParaRPr sz="2600" dirty="0"/>
                        </a:p>
                      </a:txBody>
                      <a:tcPr anchor="ctr"/>
                    </a:tc>
                    <a:tc>
                      <a:txBody>
                        <a:bodyPr/>
                        <a:lstStyle/>
                        <a:p>
                          <a:pPr algn="l"/>
                          <a:endParaRPr sz="2000" b="0" dirty="0"/>
                        </a:p>
                      </a:txBody>
                      <a:tcPr/>
                    </a:tc>
                    <a:extLst>
                      <a:ext uri="{0D108BD9-81ED-4DB2-BD59-A6C34878D82A}">
                        <a16:rowId xmlns:a16="http://schemas.microsoft.com/office/drawing/2014/main" val="10001"/>
                      </a:ext>
                    </a:extLst>
                  </a:tr>
                  <a:tr h="571754">
                    <a:tc>
                      <a:txBody>
                        <a:bodyPr/>
                        <a:lstStyle/>
                        <a:p>
                          <a:pPr algn="r">
                            <a:defRPr sz="1800"/>
                          </a:pPr>
                          <a:r>
                            <a:rPr lang="en-US" sz="2600" dirty="0"/>
                            <a:t> </a:t>
                          </a:r>
                          <a14:m>
                            <m:oMath xmlns:m="http://schemas.openxmlformats.org/officeDocument/2006/math">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num>
                                <m:den>
                                  <m:r>
                                    <a:rPr sz="2600">
                                      <a:latin typeface="Cambria Math"/>
                                    </a:rPr>
                                    <m:t>2</m:t>
                                  </m:r>
                                </m:den>
                              </m:f>
                            </m:oMath>
                          </a14:m>
                          <a:endParaRPr sz="2600" dirty="0"/>
                        </a:p>
                      </a:txBody>
                      <a:tcPr anchor="ctr"/>
                    </a:tc>
                    <a:tc>
                      <a:txBody>
                        <a:bodyPr/>
                        <a:lstStyle/>
                        <a:p>
                          <a:pPr algn="l">
                            <a:defRPr sz="1100" b="1"/>
                          </a:pPr>
                          <a:r>
                            <a:rPr sz="2000" b="0" dirty="0"/>
                            <a:t>Generally, we avoid using</a:t>
                          </a:r>
                          <a:r>
                            <a:rPr sz="2000" b="0" i="1" dirty="0"/>
                            <a:t> </a:t>
                          </a:r>
                          <a14:m>
                            <m:oMath xmlns:m="http://schemas.openxmlformats.org/officeDocument/2006/math">
                              <m:r>
                                <a:rPr sz="2000" b="0" i="1">
                                  <a:latin typeface="Cambria Math"/>
                                </a:rPr>
                                <m:t>𝑖</m:t>
                              </m:r>
                            </m:oMath>
                          </a14:m>
                          <a:r>
                            <a:rPr sz="2000" b="0" i="1" dirty="0"/>
                            <a:t> </a:t>
                          </a:r>
                          <a:r>
                            <a:rPr sz="2000" b="0" dirty="0"/>
                            <a:t>as a function name, since </a:t>
                          </a:r>
                          <a14:m>
                            <m:oMath xmlns:m="http://schemas.openxmlformats.org/officeDocument/2006/math">
                              <m:r>
                                <a:rPr sz="2000" b="0" i="1">
                                  <a:latin typeface="Cambria Math"/>
                                </a:rPr>
                                <m:t>𝑖</m:t>
                              </m:r>
                            </m:oMath>
                          </a14:m>
                          <a:r>
                            <a:rPr sz="2000" b="0" dirty="0"/>
                            <a:t> also represents the imaginary unit.</a:t>
                          </a:r>
                        </a:p>
                      </a:txBody>
                      <a:tcPr anchor="b"/>
                    </a:tc>
                    <a:extLst>
                      <a:ext uri="{0D108BD9-81ED-4DB2-BD59-A6C34878D82A}">
                        <a16:rowId xmlns:a16="http://schemas.microsoft.com/office/drawing/2014/main" val="10002"/>
                      </a:ext>
                    </a:extLst>
                  </a:tr>
                  <a:tr h="370840">
                    <a:tc>
                      <a:txBody>
                        <a:bodyPr/>
                        <a:lstStyle/>
                        <a:p>
                          <a:pPr algn="r">
                            <a:defRPr sz="1800"/>
                          </a:pPr>
                          <a:r>
                            <a:rPr sz="2600" dirty="0"/>
                            <a:t>​</a:t>
                          </a:r>
                          <a14:m>
                            <m:oMath xmlns:m="http://schemas.openxmlformats.org/officeDocument/2006/math">
                              <m:r>
                                <a:rPr sz="2600">
                                  <a:latin typeface="Cambria Math"/>
                                </a:rPr>
                                <m:t>𝑗</m:t>
                              </m:r>
                              <m:r>
                                <a:rPr sz="2600">
                                  <a:latin typeface="Cambria Math"/>
                                </a:rPr>
                                <m:t>⁡</m:t>
                              </m:r>
                              <m:d>
                                <m:dPr>
                                  <m:ctrlPr>
                                    <a:rPr sz="2600" i="1">
                                      <a:latin typeface="Cambria Math" panose="02040503050406030204" pitchFamily="18" charset="0"/>
                                    </a:rPr>
                                  </m:ctrlPr>
                                </m:dPr>
                                <m:e>
                                  <m:r>
                                    <a:rPr sz="2600">
                                      <a:latin typeface="Cambria Math"/>
                                    </a:rPr>
                                    <m:t>𝑥</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num>
                                <m:den>
                                  <m:r>
                                    <a:rPr sz="2600">
                                      <a:latin typeface="Cambria Math"/>
                                    </a:rPr>
                                    <m:t>2</m:t>
                                  </m:r>
                                </m:den>
                              </m:f>
                            </m:oMath>
                          </a14:m>
                          <a:endParaRPr sz="2600" dirty="0"/>
                        </a:p>
                      </a:txBody>
                      <a:tcPr anchor="ctr"/>
                    </a:tc>
                    <a:tc>
                      <a:txBody>
                        <a:bodyPr/>
                        <a:lstStyle/>
                        <a:p>
                          <a:pPr algn="l">
                            <a:defRPr sz="1100" b="1"/>
                          </a:pPr>
                          <a:endParaRPr sz="2000" b="0" dirty="0"/>
                        </a:p>
                      </a:txBody>
                      <a:tcPr anchor="b"/>
                    </a:tc>
                    <a:extLst>
                      <a:ext uri="{0D108BD9-81ED-4DB2-BD59-A6C34878D82A}">
                        <a16:rowId xmlns:a16="http://schemas.microsoft.com/office/drawing/2014/main" val="10003"/>
                      </a:ext>
                    </a:extLst>
                  </a:tr>
                  <a:tr h="370840">
                    <a:tc>
                      <a:txBody>
                        <a:bodyPr/>
                        <a:lstStyle/>
                        <a:p>
                          <a:pPr algn="r">
                            <a:defRPr sz="1800"/>
                          </a:pPr>
                          <a:r>
                            <a:rPr sz="2600" dirty="0"/>
                            <a:t>​</a:t>
                          </a:r>
                          <a14:m>
                            <m:oMath xmlns:m="http://schemas.openxmlformats.org/officeDocument/2006/math">
                              <m:r>
                                <a:rPr sz="2600">
                                  <a:latin typeface="Cambria Math"/>
                                </a:rPr>
                                <m:t>𝑗</m:t>
                              </m:r>
                              <m:r>
                                <a:rPr sz="2600">
                                  <a:latin typeface="Cambria Math"/>
                                </a:rPr>
                                <m:t>⁡</m:t>
                              </m:r>
                              <m:d>
                                <m:dPr>
                                  <m:ctrlPr>
                                    <a:rPr sz="2600" i="1">
                                      <a:latin typeface="Cambria Math" panose="02040503050406030204" pitchFamily="18" charset="0"/>
                                    </a:rPr>
                                  </m:ctrlPr>
                                </m:dPr>
                                <m:e>
                                  <m:r>
                                    <a:rPr sz="2600">
                                      <a:latin typeface="Cambria Math"/>
                                    </a:rPr>
                                    <m:t>−</m:t>
                                  </m:r>
                                  <m:r>
                                    <a:rPr sz="2600">
                                      <a:latin typeface="Cambria Math"/>
                                    </a:rPr>
                                    <m:t>3</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ad>
                                    <m:radPr>
                                      <m:degHide m:val="on"/>
                                      <m:ctrlPr>
                                        <a:rPr sz="2600" i="1">
                                          <a:latin typeface="Cambria Math" panose="02040503050406030204" pitchFamily="18" charset="0"/>
                                        </a:rPr>
                                      </m:ctrlPr>
                                    </m:radPr>
                                    <m:deg/>
                                    <m:e>
                                      <m:r>
                                        <a:rPr sz="2600">
                                          <a:latin typeface="Cambria Math"/>
                                        </a:rPr>
                                        <m:t>1</m:t>
                                      </m:r>
                                      <m:r>
                                        <a:rPr sz="2600">
                                          <a:latin typeface="Cambria Math"/>
                                        </a:rPr>
                                        <m:t>−</m:t>
                                      </m:r>
                                      <m:d>
                                        <m:dPr>
                                          <m:ctrlPr>
                                            <a:rPr sz="2600" i="1">
                                              <a:latin typeface="Cambria Math" panose="02040503050406030204" pitchFamily="18" charset="0"/>
                                            </a:rPr>
                                          </m:ctrlPr>
                                        </m:dPr>
                                        <m:e>
                                          <m:r>
                                            <a:rPr sz="2600">
                                              <a:latin typeface="Cambria Math"/>
                                            </a:rPr>
                                            <m:t>−</m:t>
                                          </m:r>
                                          <m:r>
                                            <a:rPr sz="2600">
                                              <a:latin typeface="Cambria Math"/>
                                            </a:rPr>
                                            <m:t>3</m:t>
                                          </m:r>
                                        </m:e>
                                      </m:d>
                                    </m:e>
                                  </m:rad>
                                </m:num>
                                <m:den>
                                  <m:r>
                                    <a:rPr sz="2600">
                                      <a:latin typeface="Cambria Math"/>
                                    </a:rPr>
                                    <m:t>2</m:t>
                                  </m:r>
                                </m:den>
                              </m:f>
                            </m:oMath>
                          </a14:m>
                          <a:endParaRPr sz="2600" dirty="0"/>
                        </a:p>
                      </a:txBody>
                      <a:tcPr anchor="ctr"/>
                    </a:tc>
                    <a:tc>
                      <a:txBody>
                        <a:bodyPr/>
                        <a:lstStyle/>
                        <a:p>
                          <a:pPr algn="l">
                            <a:defRPr sz="1100" b="1"/>
                          </a:pPr>
                          <a:r>
                            <a:rPr sz="2000" b="0" dirty="0"/>
                            <a:t>Substitute </a:t>
                          </a:r>
                          <a14:m>
                            <m:oMath xmlns:m="http://schemas.openxmlformats.org/officeDocument/2006/math">
                              <m:r>
                                <a:rPr sz="2000" b="0">
                                  <a:latin typeface="Cambria Math"/>
                                </a:rPr>
                                <m:t>−</m:t>
                              </m:r>
                              <m:r>
                                <a:rPr sz="2000" b="0">
                                  <a:latin typeface="Cambria Math"/>
                                </a:rPr>
                                <m:t>3</m:t>
                              </m:r>
                            </m:oMath>
                          </a14:m>
                          <a:r>
                            <a:rPr sz="2000" b="0" dirty="0"/>
                            <a:t> and then simplify to evaluate</a:t>
                          </a:r>
                          <a:r>
                            <a:rPr sz="2000" b="0" i="1" dirty="0"/>
                            <a:t> </a:t>
                          </a:r>
                          <a14:m>
                            <m:oMath xmlns:m="http://schemas.openxmlformats.org/officeDocument/2006/math">
                              <m:r>
                                <a:rPr sz="2000" b="0" i="1">
                                  <a:latin typeface="Cambria Math"/>
                                </a:rPr>
                                <m:t>𝑗</m:t>
                              </m:r>
                              <m:r>
                                <a:rPr sz="2000" b="0" i="1">
                                  <a:latin typeface="Cambria Math"/>
                                </a:rPr>
                                <m:t>⁡</m:t>
                              </m:r>
                              <m:d>
                                <m:dPr>
                                  <m:ctrlPr>
                                    <a:rPr sz="2000" b="0" i="1">
                                      <a:latin typeface="Cambria Math" panose="02040503050406030204" pitchFamily="18" charset="0"/>
                                    </a:rPr>
                                  </m:ctrlPr>
                                </m:dPr>
                                <m:e>
                                  <m:r>
                                    <a:rPr sz="2000" b="0">
                                      <a:latin typeface="Cambria Math"/>
                                    </a:rPr>
                                    <m:t>−</m:t>
                                  </m:r>
                                  <m:r>
                                    <a:rPr sz="2000" b="0">
                                      <a:latin typeface="Cambria Math"/>
                                    </a:rPr>
                                    <m:t>3</m:t>
                                  </m:r>
                                </m:e>
                              </m:d>
                            </m:oMath>
                          </a14:m>
                          <a:r>
                            <a:rPr sz="2000" b="0" dirty="0"/>
                            <a:t>.</a:t>
                          </a:r>
                        </a:p>
                      </a:txBody>
                      <a:tcPr anchor="ctr"/>
                    </a:tc>
                    <a:extLst>
                      <a:ext uri="{0D108BD9-81ED-4DB2-BD59-A6C34878D82A}">
                        <a16:rowId xmlns:a16="http://schemas.microsoft.com/office/drawing/2014/main" val="10004"/>
                      </a:ext>
                    </a:extLst>
                  </a:tr>
                  <a:tr h="370840">
                    <a:tc>
                      <a:txBody>
                        <a:bodyPr/>
                        <a:lstStyle/>
                        <a:p>
                          <a:pPr algn="r"/>
                          <a:r>
                            <a:rPr sz="2600" dirty="0"/>
                            <a:t>​</a:t>
                          </a:r>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
                                    <a:rPr sz="2600">
                                      <a:latin typeface="Cambria Math"/>
                                    </a:rPr>
                                    <m:t>2</m:t>
                                  </m:r>
                                </m:num>
                                <m:den>
                                  <m:r>
                                    <a:rPr sz="2600">
                                      <a:latin typeface="Cambria Math"/>
                                    </a:rPr>
                                    <m:t>2</m:t>
                                  </m:r>
                                </m:den>
                              </m:f>
                              <m:r>
                                <a:rPr sz="2600">
                                  <a:latin typeface="Cambria Math"/>
                                </a:rPr>
                                <m:t>=−</m:t>
                              </m:r>
                              <m:r>
                                <a:rPr sz="2600">
                                  <a:latin typeface="Cambria Math"/>
                                </a:rPr>
                                <m:t>2</m:t>
                              </m:r>
                            </m:oMath>
                          </a14:m>
                          <a:endParaRPr sz="2600" dirty="0"/>
                        </a:p>
                      </a:txBody>
                      <a:tcPr anchor="ctr"/>
                    </a:tc>
                    <a:tc>
                      <a:txBody>
                        <a:bodyPr/>
                        <a:lstStyle/>
                        <a:p>
                          <a:pPr algn="l">
                            <a:defRPr sz="1100" b="1"/>
                          </a:pPr>
                          <a:r>
                            <a:rPr sz="2000" b="0" dirty="0"/>
                            <a:t>This tells us that </a:t>
                          </a:r>
                          <a14:m>
                            <m:oMath xmlns:m="http://schemas.openxmlformats.org/officeDocument/2006/math">
                              <m:d>
                                <m:dPr>
                                  <m:ctrlPr>
                                    <a:rPr sz="2000" b="0" i="1">
                                      <a:latin typeface="Cambria Math" panose="02040503050406030204" pitchFamily="18" charset="0"/>
                                    </a:rPr>
                                  </m:ctrlPr>
                                </m:dPr>
                                <m:e>
                                  <m:r>
                                    <a:rPr sz="2000" b="0">
                                      <a:latin typeface="Cambria Math"/>
                                    </a:rPr>
                                    <m:t>−</m:t>
                                  </m:r>
                                  <m:r>
                                    <a:rPr sz="2000" b="0">
                                      <a:latin typeface="Cambria Math"/>
                                    </a:rPr>
                                    <m:t>3</m:t>
                                  </m:r>
                                  <m:r>
                                    <m:rPr>
                                      <m:nor/>
                                    </m:rPr>
                                    <a:rPr sz="2000" b="0">
                                      <a:latin typeface="Cambria Math"/>
                                    </a:rPr>
                                    <m:t>, </m:t>
                                  </m:r>
                                  <m:r>
                                    <a:rPr sz="2000" b="0">
                                      <a:latin typeface="Cambria Math"/>
                                    </a:rPr>
                                    <m:t>−</m:t>
                                  </m:r>
                                  <m:r>
                                    <a:rPr sz="2000" b="0">
                                      <a:latin typeface="Cambria Math"/>
                                    </a:rPr>
                                    <m:t>2</m:t>
                                  </m:r>
                                </m:e>
                              </m:d>
                            </m:oMath>
                          </a14:m>
                          <a:r>
                            <a:rPr sz="2000" b="0" dirty="0"/>
                            <a:t> is on the graph of </a:t>
                          </a:r>
                          <a14:m>
                            <m:oMath xmlns:m="http://schemas.openxmlformats.org/officeDocument/2006/math">
                              <m:r>
                                <a:rPr sz="2000" b="0" i="1">
                                  <a:latin typeface="Cambria Math"/>
                                </a:rPr>
                                <m:t>𝑗</m:t>
                              </m:r>
                            </m:oMath>
                          </a14:m>
                          <a:r>
                            <a:rPr sz="2000" b="0" dirty="0"/>
                            <a:t>.</a:t>
                          </a:r>
                        </a:p>
                      </a:txBody>
                      <a:tcPr anchor="ctr"/>
                    </a:tc>
                    <a:extLst>
                      <a:ext uri="{0D108BD9-81ED-4DB2-BD59-A6C34878D82A}">
                        <a16:rowId xmlns:a16="http://schemas.microsoft.com/office/drawing/2014/main" val="10005"/>
                      </a:ext>
                    </a:extLst>
                  </a:tr>
                </a:tbl>
              </a:graphicData>
            </a:graphic>
          </p:graphicFrame>
        </mc:Choice>
        <mc:Fallback>
          <p:graphicFrame>
            <p:nvGraphicFramePr>
              <p:cNvPr id="4" name="Table Placeholder 2" descr="square root of open parenthesis one minus x close parenthesis minus two y equals six. &#10;Solving for y, we have &#10;negative two y equals six minus the square root of open parenthesis one minus x close parenthesis. which becomes &#10;y equals negative three plus open fraction square root of open parenthesis one minus x close parenthesis divided by two close fraction. &#10;Define the function as j of x. so &#10;j of x equals negative three plus open fraction square root of open parenthesis one minus x close parenthesis divided by two close fraction. &#10;Substitute negative three for x.&#10; j of negative three equals negative three plus open fraction square root of open parenthesis one minus negative 3 close parenthesis divided by two close fraction,&#10;equals negative three plus two over two, which simplifies to negative two. &#10;This tells us that negative three comma negative two is on the graph of j.">
                <a:extLst>
                  <a:ext uri="{FF2B5EF4-FFF2-40B4-BE49-F238E27FC236}">
                    <a16:creationId xmlns:a16="http://schemas.microsoft.com/office/drawing/2014/main" id="{19C47E73-A051-4156-9E7A-90B284E59742}"/>
                  </a:ext>
                </a:extLst>
              </p:cNvPr>
              <p:cNvGraphicFramePr>
                <a:graphicFrameLocks/>
              </p:cNvGraphicFramePr>
              <p:nvPr>
                <p:extLst>
                  <p:ext uri="{D42A27DB-BD31-4B8C-83A1-F6EECF244321}">
                    <p14:modId xmlns:p14="http://schemas.microsoft.com/office/powerpoint/2010/main" val="1454819607"/>
                  </p:ext>
                </p:extLst>
              </p:nvPr>
            </p:nvGraphicFramePr>
            <p:xfrm>
              <a:off x="789432" y="959293"/>
              <a:ext cx="8077200" cy="4403218"/>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2424430">
                      <a:extLst>
                        <a:ext uri="{9D8B030D-6E8A-4147-A177-3AD203B41FA5}">
                          <a16:colId xmlns:a16="http://schemas.microsoft.com/office/drawing/2014/main" val="20001"/>
                        </a:ext>
                      </a:extLst>
                    </a:gridCol>
                    <a:gridCol w="3652520">
                      <a:extLst>
                        <a:ext uri="{9D8B030D-6E8A-4147-A177-3AD203B41FA5}">
                          <a16:colId xmlns:a16="http://schemas.microsoft.com/office/drawing/2014/main" val="20002"/>
                        </a:ext>
                      </a:extLst>
                    </a:gridCol>
                  </a:tblGrid>
                  <a:tr h="701040">
                    <a:tc>
                      <a:txBody>
                        <a:bodyPr/>
                        <a:lstStyle/>
                        <a:p>
                          <a:endParaRPr lang="en-US"/>
                        </a:p>
                      </a:txBody>
                      <a:tcPr anchor="ctr">
                        <a:blipFill>
                          <a:blip r:embed="rId2"/>
                          <a:stretch>
                            <a:fillRect t="-4348" r="-304268" b="-544348"/>
                          </a:stretch>
                        </a:blipFill>
                      </a:tcPr>
                    </a:tc>
                    <a:tc>
                      <a:txBody>
                        <a:bodyPr/>
                        <a:lstStyle/>
                        <a:p>
                          <a:endParaRPr lang="en-US"/>
                        </a:p>
                      </a:txBody>
                      <a:tcPr anchor="ctr">
                        <a:blipFill>
                          <a:blip r:embed="rId2"/>
                          <a:stretch>
                            <a:fillRect l="-82412" t="-4348" r="-150754" b="-544348"/>
                          </a:stretch>
                        </a:blipFill>
                      </a:tcPr>
                    </a:tc>
                    <a:tc>
                      <a:txBody>
                        <a:bodyPr/>
                        <a:lstStyle/>
                        <a:p>
                          <a:endParaRPr lang="en-US"/>
                        </a:p>
                      </a:txBody>
                      <a:tcPr anchor="ctr">
                        <a:blipFill>
                          <a:blip r:embed="rId2"/>
                          <a:stretch>
                            <a:fillRect l="-121000" t="-4348" b="-544348"/>
                          </a:stretch>
                        </a:blipFill>
                      </a:tcPr>
                    </a:tc>
                    <a:extLst>
                      <a:ext uri="{0D108BD9-81ED-4DB2-BD59-A6C34878D82A}">
                        <a16:rowId xmlns:a16="http://schemas.microsoft.com/office/drawing/2014/main" val="10000"/>
                      </a:ext>
                    </a:extLst>
                  </a:tr>
                  <a:tr h="525018">
                    <a:tc>
                      <a:txBody>
                        <a:bodyPr/>
                        <a:lstStyle/>
                        <a:p>
                          <a:endParaRPr lang="en-US"/>
                        </a:p>
                      </a:txBody>
                      <a:tcPr anchor="ctr">
                        <a:blipFill>
                          <a:blip r:embed="rId2"/>
                          <a:stretch>
                            <a:fillRect t="-139535" r="-304268" b="-627907"/>
                          </a:stretch>
                        </a:blipFill>
                      </a:tcPr>
                    </a:tc>
                    <a:tc>
                      <a:txBody>
                        <a:bodyPr/>
                        <a:lstStyle/>
                        <a:p>
                          <a:endParaRPr lang="en-US"/>
                        </a:p>
                      </a:txBody>
                      <a:tcPr anchor="ctr">
                        <a:blipFill>
                          <a:blip r:embed="rId2"/>
                          <a:stretch>
                            <a:fillRect l="-82412" t="-139535" r="-150754" b="-627907"/>
                          </a:stretch>
                        </a:blipFill>
                      </a:tcPr>
                    </a:tc>
                    <a:tc>
                      <a:txBody>
                        <a:bodyPr/>
                        <a:lstStyle/>
                        <a:p>
                          <a:pPr algn="l"/>
                          <a:endParaRPr sz="2000" b="0" dirty="0"/>
                        </a:p>
                      </a:txBody>
                      <a:tcPr/>
                    </a:tc>
                    <a:extLst>
                      <a:ext uri="{0D108BD9-81ED-4DB2-BD59-A6C34878D82A}">
                        <a16:rowId xmlns:a16="http://schemas.microsoft.com/office/drawing/2014/main" val="10001"/>
                      </a:ext>
                    </a:extLst>
                  </a:tr>
                  <a:tr h="1005840">
                    <a:tc>
                      <a:txBody>
                        <a:bodyPr/>
                        <a:lstStyle/>
                        <a:p>
                          <a:endParaRPr lang="en-US"/>
                        </a:p>
                      </a:txBody>
                      <a:tcPr anchor="ctr">
                        <a:blipFill>
                          <a:blip r:embed="rId2"/>
                          <a:stretch>
                            <a:fillRect t="-124848" r="-304268" b="-227273"/>
                          </a:stretch>
                        </a:blipFill>
                      </a:tcPr>
                    </a:tc>
                    <a:tc>
                      <a:txBody>
                        <a:bodyPr/>
                        <a:lstStyle/>
                        <a:p>
                          <a:endParaRPr lang="en-US"/>
                        </a:p>
                      </a:txBody>
                      <a:tcPr anchor="ctr">
                        <a:blipFill>
                          <a:blip r:embed="rId2"/>
                          <a:stretch>
                            <a:fillRect l="-82412" t="-124848" r="-150754" b="-227273"/>
                          </a:stretch>
                        </a:blipFill>
                      </a:tcPr>
                    </a:tc>
                    <a:tc>
                      <a:txBody>
                        <a:bodyPr/>
                        <a:lstStyle/>
                        <a:p>
                          <a:endParaRPr lang="en-US"/>
                        </a:p>
                      </a:txBody>
                      <a:tcPr anchor="b">
                        <a:blipFill>
                          <a:blip r:embed="rId2"/>
                          <a:stretch>
                            <a:fillRect l="-121000" t="-124848" b="-227273"/>
                          </a:stretch>
                        </a:blipFill>
                      </a:tcPr>
                    </a:tc>
                    <a:extLst>
                      <a:ext uri="{0D108BD9-81ED-4DB2-BD59-A6C34878D82A}">
                        <a16:rowId xmlns:a16="http://schemas.microsoft.com/office/drawing/2014/main" val="10002"/>
                      </a:ext>
                    </a:extLst>
                  </a:tr>
                  <a:tr h="721297">
                    <a:tc>
                      <a:txBody>
                        <a:bodyPr/>
                        <a:lstStyle/>
                        <a:p>
                          <a:endParaRPr lang="en-US"/>
                        </a:p>
                      </a:txBody>
                      <a:tcPr anchor="ctr">
                        <a:blipFill>
                          <a:blip r:embed="rId2"/>
                          <a:stretch>
                            <a:fillRect t="-311765" r="-304268" b="-215126"/>
                          </a:stretch>
                        </a:blipFill>
                      </a:tcPr>
                    </a:tc>
                    <a:tc>
                      <a:txBody>
                        <a:bodyPr/>
                        <a:lstStyle/>
                        <a:p>
                          <a:endParaRPr lang="en-US"/>
                        </a:p>
                      </a:txBody>
                      <a:tcPr anchor="ctr">
                        <a:blipFill>
                          <a:blip r:embed="rId2"/>
                          <a:stretch>
                            <a:fillRect l="-82412" t="-311765" r="-150754" b="-215126"/>
                          </a:stretch>
                        </a:blipFill>
                      </a:tcPr>
                    </a:tc>
                    <a:tc>
                      <a:txBody>
                        <a:bodyPr/>
                        <a:lstStyle/>
                        <a:p>
                          <a:pPr algn="l">
                            <a:defRPr sz="1100" b="1"/>
                          </a:pPr>
                          <a:endParaRPr sz="2000" b="0" dirty="0"/>
                        </a:p>
                      </a:txBody>
                      <a:tcPr anchor="b"/>
                    </a:tc>
                    <a:extLst>
                      <a:ext uri="{0D108BD9-81ED-4DB2-BD59-A6C34878D82A}">
                        <a16:rowId xmlns:a16="http://schemas.microsoft.com/office/drawing/2014/main" val="10003"/>
                      </a:ext>
                    </a:extLst>
                  </a:tr>
                  <a:tr h="748983">
                    <a:tc>
                      <a:txBody>
                        <a:bodyPr/>
                        <a:lstStyle/>
                        <a:p>
                          <a:endParaRPr lang="en-US"/>
                        </a:p>
                      </a:txBody>
                      <a:tcPr anchor="ctr">
                        <a:blipFill>
                          <a:blip r:embed="rId2"/>
                          <a:stretch>
                            <a:fillRect t="-398374" r="-304268" b="-108130"/>
                          </a:stretch>
                        </a:blipFill>
                      </a:tcPr>
                    </a:tc>
                    <a:tc>
                      <a:txBody>
                        <a:bodyPr/>
                        <a:lstStyle/>
                        <a:p>
                          <a:endParaRPr lang="en-US"/>
                        </a:p>
                      </a:txBody>
                      <a:tcPr anchor="ctr">
                        <a:blipFill>
                          <a:blip r:embed="rId2"/>
                          <a:stretch>
                            <a:fillRect l="-82412" t="-398374" r="-150754" b="-108130"/>
                          </a:stretch>
                        </a:blipFill>
                      </a:tcPr>
                    </a:tc>
                    <a:tc>
                      <a:txBody>
                        <a:bodyPr/>
                        <a:lstStyle/>
                        <a:p>
                          <a:endParaRPr lang="en-US"/>
                        </a:p>
                      </a:txBody>
                      <a:tcPr anchor="ctr">
                        <a:blipFill>
                          <a:blip r:embed="rId2"/>
                          <a:stretch>
                            <a:fillRect l="-121000" t="-398374" b="-108130"/>
                          </a:stretch>
                        </a:blipFill>
                      </a:tcPr>
                    </a:tc>
                    <a:extLst>
                      <a:ext uri="{0D108BD9-81ED-4DB2-BD59-A6C34878D82A}">
                        <a16:rowId xmlns:a16="http://schemas.microsoft.com/office/drawing/2014/main" val="10004"/>
                      </a:ext>
                    </a:extLst>
                  </a:tr>
                  <a:tr h="701040">
                    <a:tc>
                      <a:txBody>
                        <a:bodyPr/>
                        <a:lstStyle/>
                        <a:p>
                          <a:pPr algn="r"/>
                          <a:r>
                            <a:rPr sz="2600" dirty="0"/>
                            <a:t>​</a:t>
                          </a:r>
                        </a:p>
                      </a:txBody>
                      <a:tcPr anchor="ctr"/>
                    </a:tc>
                    <a:tc>
                      <a:txBody>
                        <a:bodyPr/>
                        <a:lstStyle/>
                        <a:p>
                          <a:endParaRPr lang="en-US"/>
                        </a:p>
                      </a:txBody>
                      <a:tcPr anchor="ctr">
                        <a:blipFill>
                          <a:blip r:embed="rId2"/>
                          <a:stretch>
                            <a:fillRect l="-82412" t="-533043" r="-150754" b="-15652"/>
                          </a:stretch>
                        </a:blipFill>
                      </a:tcPr>
                    </a:tc>
                    <a:tc>
                      <a:txBody>
                        <a:bodyPr/>
                        <a:lstStyle/>
                        <a:p>
                          <a:endParaRPr lang="en-US"/>
                        </a:p>
                      </a:txBody>
                      <a:tcPr anchor="ctr">
                        <a:blipFill>
                          <a:blip r:embed="rId2"/>
                          <a:stretch>
                            <a:fillRect l="-121000" t="-533043" b="-15652"/>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Interpreting Function Values from a Graph</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a:defRPr sz="2800"/>
            </a:pPr>
            <a:r>
              <a:rPr lang="en-US" dirty="0"/>
              <a:t>Use the graph of the function </a:t>
            </a:r>
            <a:r>
              <a:rPr lang="en-US" i="1" dirty="0"/>
              <a:t>f</a:t>
            </a:r>
            <a:r>
              <a:rPr lang="en-US" dirty="0"/>
              <a:t> in Figure 14 to answer the following questions.</a:t>
            </a:r>
          </a:p>
          <a:p>
            <a:pPr>
              <a:defRPr sz="2800"/>
            </a:pPr>
            <a:r>
              <a:rPr lang="en-US" dirty="0"/>
              <a:t>a.   ​</a:t>
            </a:r>
            <a:r>
              <a:rPr lang="en-US" sz="2800" dirty="0"/>
              <a:t>What is the value of </a:t>
            </a:r>
            <a:r>
              <a:rPr lang="en-US" i="1" dirty="0"/>
              <a:t>f </a:t>
            </a:r>
            <a:r>
              <a:rPr lang="en-US" dirty="0"/>
              <a:t>(0)</a:t>
            </a:r>
            <a:r>
              <a:rPr lang="en-US" sz="2800" dirty="0"/>
              <a:t>?</a:t>
            </a:r>
          </a:p>
          <a:p>
            <a:pPr>
              <a:defRPr sz="2800"/>
            </a:pPr>
            <a:r>
              <a:rPr lang="en-US" sz="2800" dirty="0"/>
              <a:t>b.   What is the value of</a:t>
            </a:r>
            <a:r>
              <a:rPr lang="en-US" sz="2800" i="1" dirty="0"/>
              <a:t> f </a:t>
            </a:r>
            <a:r>
              <a:rPr lang="en-US" sz="2800" dirty="0"/>
              <a:t>(2)?</a:t>
            </a:r>
          </a:p>
          <a:p>
            <a:pPr>
              <a:defRPr sz="2800"/>
            </a:pPr>
            <a:r>
              <a:rPr lang="en-US" dirty="0"/>
              <a:t>c.   ​</a:t>
            </a:r>
            <a:r>
              <a:rPr lang="en-US" sz="2800" dirty="0"/>
              <a:t>For what integer values of </a:t>
            </a:r>
            <a:r>
              <a:rPr lang="en-US" sz="2800" i="1" dirty="0"/>
              <a:t>x</a:t>
            </a:r>
            <a:r>
              <a:rPr lang="en-US" sz="2800" dirty="0"/>
              <a:t> is </a:t>
            </a:r>
            <a:r>
              <a:rPr lang="en-US" i="1" dirty="0"/>
              <a:t>f </a:t>
            </a:r>
            <a:r>
              <a:rPr lang="en-US" dirty="0"/>
              <a:t>(</a:t>
            </a:r>
            <a:r>
              <a:rPr lang="en-US" i="1" dirty="0"/>
              <a:t>x</a:t>
            </a:r>
            <a:r>
              <a:rPr lang="en-US" dirty="0"/>
              <a:t>) = 2</a:t>
            </a:r>
            <a:r>
              <a:rPr lang="ar-AE" sz="2800" dirty="0"/>
              <a:t>?</a:t>
            </a:r>
            <a:endParaRP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Interpreting Function Values from a Graph</a:t>
            </a:r>
            <a:r>
              <a:rPr lang="en-US" spc="-1" baseline="-25000" dirty="0">
                <a:latin typeface="Calibri"/>
                <a:ea typeface="+mn-ea"/>
                <a:cs typeface="+mn-cs"/>
              </a:rPr>
              <a:t>2</a:t>
            </a:r>
            <a:endParaRPr dirty="0"/>
          </a:p>
        </p:txBody>
      </p:sp>
      <p:pic>
        <p:nvPicPr>
          <p:cNvPr id="5" name="Content Placeholder 4" descr="The graph shows a curve in the Cartesian plane representing the function f. The curve consists of an upward opening U shape on the left, which transitions to a downward opening U shape on the right. The five points open parenthesis negative one comma two close parenthesis open parenthesis zero comma negative one close parenthesis open parenthesis one comma one close parenthesis open parenthesis two comma four close parenthesis and open parenthesis three comma two close parenthesis are marked on the graph.">
            <a:extLst>
              <a:ext uri="{FF2B5EF4-FFF2-40B4-BE49-F238E27FC236}">
                <a16:creationId xmlns:a16="http://schemas.microsoft.com/office/drawing/2014/main" id="{1F125883-DD8E-46D2-B107-0C3EE2E7A50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09800" y="1029287"/>
            <a:ext cx="4572000" cy="4572000"/>
          </a:xfrm>
        </p:spPr>
      </p:pic>
      <p:sp>
        <p:nvSpPr>
          <p:cNvPr id="3" name="TextBox 2">
            <a:extLst>
              <a:ext uri="{FF2B5EF4-FFF2-40B4-BE49-F238E27FC236}">
                <a16:creationId xmlns:a16="http://schemas.microsoft.com/office/drawing/2014/main" id="{D48BDE3B-7B0A-4D0A-AEB2-5FC46E0799D6}"/>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Interpreting Function Values from a Graph</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lang="en-US" sz="2600" dirty="0"/>
              <a:t>a.   </a:t>
            </a:r>
            <a:r>
              <a:rPr sz="2600" dirty="0"/>
              <a:t>The point</a:t>
            </a:r>
            <a:r>
              <a:rPr lang="en-US" sz="2600" dirty="0"/>
              <a:t> (0, −1)</a:t>
            </a:r>
            <a:r>
              <a:rPr sz="2600" dirty="0"/>
              <a:t> lies on the graph of</a:t>
            </a:r>
            <a:r>
              <a:rPr lang="en-US" sz="2600" dirty="0"/>
              <a:t> </a:t>
            </a:r>
            <a:r>
              <a:rPr lang="en-US" sz="2600" i="1" dirty="0"/>
              <a:t>f</a:t>
            </a:r>
            <a:r>
              <a:rPr sz="2600" dirty="0"/>
              <a:t>, meaning</a:t>
            </a:r>
            <a:r>
              <a:rPr lang="en-US" sz="2600" dirty="0"/>
              <a:t> </a:t>
            </a:r>
          </a:p>
          <a:p>
            <a:pPr>
              <a:defRPr sz="2800"/>
            </a:pPr>
            <a:r>
              <a:rPr lang="en-US" sz="2600" i="1" dirty="0"/>
              <a:t>       f </a:t>
            </a:r>
            <a:r>
              <a:rPr lang="en-US" sz="2600" dirty="0"/>
              <a:t>(0) = −1</a:t>
            </a:r>
            <a:r>
              <a:rPr sz="2600" dirty="0"/>
              <a:t>.</a:t>
            </a:r>
          </a:p>
          <a:p>
            <a:pPr>
              <a:defRPr sz="2800"/>
            </a:pPr>
            <a:r>
              <a:rPr lang="en-US" sz="2600" dirty="0"/>
              <a:t>b.   </a:t>
            </a:r>
            <a:r>
              <a:rPr sz="2600" dirty="0"/>
              <a:t>​The point</a:t>
            </a:r>
            <a:r>
              <a:rPr lang="en-US" sz="2600" dirty="0"/>
              <a:t> (2, 4)</a:t>
            </a:r>
            <a:r>
              <a:rPr sz="2600" dirty="0"/>
              <a:t> lies on the graph of</a:t>
            </a:r>
            <a:r>
              <a:rPr lang="en-US" sz="2600" i="1" dirty="0"/>
              <a:t> f</a:t>
            </a:r>
            <a:r>
              <a:rPr sz="2600" dirty="0"/>
              <a:t>, meaning</a:t>
            </a:r>
            <a:r>
              <a:rPr lang="en-US" sz="2600" i="1" dirty="0"/>
              <a:t> </a:t>
            </a:r>
          </a:p>
          <a:p>
            <a:pPr>
              <a:defRPr sz="2800"/>
            </a:pPr>
            <a:r>
              <a:rPr lang="en-US" sz="2600" i="1" dirty="0"/>
              <a:t>      f </a:t>
            </a:r>
            <a:r>
              <a:rPr lang="en-US" sz="2600" dirty="0"/>
              <a:t>(2) = 4</a:t>
            </a:r>
            <a:r>
              <a:rPr sz="2600" dirty="0"/>
              <a:t>.</a:t>
            </a:r>
          </a:p>
          <a:p>
            <a:pPr marL="542925" indent="-542925">
              <a:tabLst>
                <a:tab pos="361950" algn="l"/>
              </a:tabLst>
              <a:defRPr sz="2800"/>
            </a:pPr>
            <a:r>
              <a:rPr lang="en-US" sz="2600" dirty="0"/>
              <a:t>c.   </a:t>
            </a:r>
            <a:r>
              <a:rPr sz="2600" dirty="0"/>
              <a:t>​For the portion of the graph of </a:t>
            </a:r>
            <a:r>
              <a:rPr lang="en-US" sz="2600" i="1" dirty="0"/>
              <a:t>f </a:t>
            </a:r>
            <a:r>
              <a:rPr sz="2600" dirty="0"/>
              <a:t>shown, there are two </a:t>
            </a:r>
            <a:r>
              <a:rPr lang="en-IN" sz="2600" dirty="0"/>
              <a:t>       </a:t>
            </a:r>
            <a:r>
              <a:rPr sz="2600" dirty="0"/>
              <a:t>integer values of </a:t>
            </a:r>
            <a:r>
              <a:rPr lang="en-US" sz="2600" i="1" dirty="0"/>
              <a:t>x </a:t>
            </a:r>
            <a:r>
              <a:rPr sz="2600" dirty="0"/>
              <a:t>for which</a:t>
            </a:r>
            <a:r>
              <a:rPr lang="en-US" sz="2600" i="1" dirty="0"/>
              <a:t> f </a:t>
            </a:r>
            <a:r>
              <a:rPr lang="en-US" sz="2600" dirty="0"/>
              <a:t>(</a:t>
            </a:r>
            <a:r>
              <a:rPr lang="en-US" sz="2600" i="1" dirty="0"/>
              <a:t>x</a:t>
            </a:r>
            <a:r>
              <a:rPr lang="en-US" sz="2600" dirty="0"/>
              <a:t>) = 2,</a:t>
            </a:r>
            <a:r>
              <a:rPr sz="2600" dirty="0"/>
              <a:t> namely</a:t>
            </a:r>
            <a:r>
              <a:rPr lang="en-US" sz="2600" dirty="0"/>
              <a:t> </a:t>
            </a:r>
            <a:r>
              <a:rPr lang="en-US" sz="2600" i="1" dirty="0"/>
              <a:t>x</a:t>
            </a:r>
            <a:r>
              <a:rPr lang="en-US" sz="2600" dirty="0"/>
              <a:t> = −1        </a:t>
            </a:r>
            <a:r>
              <a:rPr sz="2600" dirty="0"/>
              <a:t>and</a:t>
            </a:r>
            <a:r>
              <a:rPr lang="en-US" sz="2600" i="1" dirty="0"/>
              <a:t> x</a:t>
            </a:r>
            <a:r>
              <a:rPr lang="en-US" sz="2600" dirty="0"/>
              <a:t> = 3</a:t>
            </a:r>
            <a:r>
              <a:rPr sz="2600" dirty="0"/>
              <a:t>. (There is also a third point</a:t>
            </a:r>
            <a:r>
              <a:rPr lang="en-US" sz="2600" dirty="0"/>
              <a:t> </a:t>
            </a:r>
            <a:r>
              <a:rPr sz="2600" dirty="0"/>
              <a:t>between</a:t>
            </a:r>
            <a:r>
              <a:rPr lang="en-US" sz="2600" i="1" dirty="0"/>
              <a:t> x</a:t>
            </a:r>
            <a:r>
              <a:rPr lang="en-US" sz="2600" dirty="0"/>
              <a:t> = 1</a:t>
            </a:r>
            <a:r>
              <a:rPr sz="2600" dirty="0"/>
              <a:t> </a:t>
            </a:r>
            <a:r>
              <a:rPr lang="en-US" sz="2600" dirty="0"/>
              <a:t>       </a:t>
            </a:r>
            <a:r>
              <a:rPr sz="2600" dirty="0"/>
              <a:t>and </a:t>
            </a:r>
            <a:r>
              <a:rPr lang="en-US" sz="2600" i="1" dirty="0"/>
              <a:t>x</a:t>
            </a:r>
            <a:r>
              <a:rPr lang="en-US" sz="2600" dirty="0"/>
              <a:t> = 2 </a:t>
            </a:r>
            <a:r>
              <a:rPr sz="2600" dirty="0"/>
              <a:t>at which </a:t>
            </a:r>
            <a:r>
              <a:rPr lang="en-US" sz="2600" i="1" dirty="0"/>
              <a:t>f</a:t>
            </a:r>
            <a:r>
              <a:rPr lang="en-US" sz="2600" dirty="0"/>
              <a:t> </a:t>
            </a:r>
            <a:r>
              <a:rPr sz="2600" dirty="0"/>
              <a:t>takes on the value of </a:t>
            </a:r>
            <a:r>
              <a:rPr sz="2600" dirty="0">
                <a:latin typeface="Cambria Math"/>
              </a:rPr>
              <a:t>2</a:t>
            </a:r>
            <a:r>
              <a:rPr sz="2600" dirty="0"/>
              <a:t>, but it is</a:t>
            </a:r>
            <a:r>
              <a:rPr lang="en-US" sz="2600" dirty="0"/>
              <a:t> </a:t>
            </a:r>
            <a:r>
              <a:rPr lang="en-IN" sz="2600" dirty="0"/>
              <a:t>n</a:t>
            </a:r>
            <a:r>
              <a:rPr sz="2600" dirty="0" err="1"/>
              <a:t>ot</a:t>
            </a:r>
            <a:r>
              <a:rPr lang="en-US" sz="2600" dirty="0"/>
              <a:t> </a:t>
            </a:r>
            <a:r>
              <a:rPr sz="2600" dirty="0"/>
              <a:t>an integer.)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8FD04-9AB1-AC54-54B0-509622A02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C9442-20A0-9E48-151D-56E520C89C35}"/>
              </a:ext>
            </a:extLst>
          </p:cNvPr>
          <p:cNvSpPr>
            <a:spLocks noGrp="1"/>
          </p:cNvSpPr>
          <p:nvPr>
            <p:ph type="title"/>
          </p:nvPr>
        </p:nvSpPr>
        <p:spPr/>
        <p:txBody>
          <a:bodyPr/>
          <a:lstStyle/>
          <a:p>
            <a:r>
              <a:rPr lang="en-US" dirty="0"/>
              <a:t>Example 1: Relations, Domain, and Range</a:t>
            </a:r>
            <a:r>
              <a:rPr lang="en-US" spc="-1" baseline="-25000" dirty="0">
                <a:latin typeface="Calibri"/>
                <a:ea typeface="+mn-ea"/>
                <a:cs typeface="+mn-cs"/>
              </a:rPr>
              <a:t>2</a:t>
            </a:r>
            <a:endParaRPr lang="en-IN" dirty="0"/>
          </a:p>
        </p:txBody>
      </p:sp>
      <p:sp>
        <p:nvSpPr>
          <p:cNvPr id="6" name="TextBox 5">
            <a:extLst>
              <a:ext uri="{FF2B5EF4-FFF2-40B4-BE49-F238E27FC236}">
                <a16:creationId xmlns:a16="http://schemas.microsoft.com/office/drawing/2014/main" id="{CBAF2654-5691-869E-BD75-031646A451D1}"/>
              </a:ext>
            </a:extLst>
          </p:cNvPr>
          <p:cNvSpPr txBox="1"/>
          <p:nvPr/>
        </p:nvSpPr>
        <p:spPr>
          <a:xfrm>
            <a:off x="464820" y="1219200"/>
            <a:ext cx="8221980" cy="3108543"/>
          </a:xfrm>
          <a:prstGeom prst="rect">
            <a:avLst/>
          </a:prstGeom>
          <a:noFill/>
        </p:spPr>
        <p:txBody>
          <a:bodyPr wrap="square" rtlCol="0">
            <a:spAutoFit/>
          </a:bodyPr>
          <a:lstStyle/>
          <a:p>
            <a:r>
              <a:rPr lang="en-US" sz="2800" dirty="0"/>
              <a:t>The range of </a:t>
            </a:r>
            <a:r>
              <a:rPr lang="en-US" sz="2800" i="1" dirty="0"/>
              <a:t>R </a:t>
            </a:r>
            <a:r>
              <a:rPr lang="en-US" sz="2800" dirty="0"/>
              <a:t>is the set {2, −1, 0, </a:t>
            </a:r>
            <a:r>
              <a:rPr lang="el-GR" sz="2800" dirty="0"/>
              <a:t>π²</a:t>
            </a:r>
            <a:r>
              <a:rPr lang="en-US" sz="2800" dirty="0"/>
              <a:t>}, as these are the numbers that appear as second coordinates. Again, it is not necessary to list </a:t>
            </a:r>
            <a:r>
              <a:rPr lang="en-US" sz="2800" dirty="0">
                <a:latin typeface="Cambria Math"/>
              </a:rPr>
              <a:t>0</a:t>
            </a:r>
            <a:r>
              <a:rPr lang="en-US" sz="2800" dirty="0"/>
              <a:t> twice in the range, even though it is used twice as a second coordinate in the relation. The graph of this relation is simply a picture of the five ordered pairs plotted in the Cartesian plane, as shown in Figure 1.</a:t>
            </a:r>
          </a:p>
        </p:txBody>
      </p:sp>
    </p:spTree>
    <p:extLst>
      <p:ext uri="{BB962C8B-B14F-4D97-AF65-F5344CB8AC3E}">
        <p14:creationId xmlns:p14="http://schemas.microsoft.com/office/powerpoint/2010/main" val="1761580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IN" dirty="0"/>
              <a:t>!</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rmAutofit/>
          </a:bodyPr>
          <a:lstStyle/>
          <a:p>
            <a:pPr>
              <a:defRPr sz="2800"/>
            </a:pPr>
            <a:r>
              <a:rPr sz="2800" dirty="0"/>
              <a:t>By far the most common error made when encountering functions for the first time is to think that</a:t>
            </a:r>
            <a:r>
              <a:rPr lang="en-US" sz="2800" dirty="0"/>
              <a:t> </a:t>
            </a:r>
            <a:r>
              <a:rPr lang="en-US" sz="2800" i="1" dirty="0"/>
              <a:t>f </a:t>
            </a:r>
            <a:r>
              <a:rPr lang="en-US" sz="2800" dirty="0"/>
              <a:t>(</a:t>
            </a:r>
            <a:r>
              <a:rPr lang="en-US" sz="2800" i="1" dirty="0"/>
              <a:t>x</a:t>
            </a:r>
            <a:r>
              <a:rPr lang="en-US" sz="2800" dirty="0"/>
              <a:t>)</a:t>
            </a:r>
            <a:r>
              <a:rPr sz="2800" dirty="0"/>
              <a:t> stands for the product of </a:t>
            </a:r>
            <a:r>
              <a:rPr lang="en-US" sz="2800" i="1" dirty="0"/>
              <a:t>f</a:t>
            </a:r>
            <a:r>
              <a:rPr lang="en-US" sz="2800" dirty="0"/>
              <a:t> </a:t>
            </a:r>
            <a:r>
              <a:rPr sz="2800" dirty="0"/>
              <a:t>and</a:t>
            </a:r>
            <a:r>
              <a:rPr lang="en-US" sz="2800" dirty="0"/>
              <a:t> </a:t>
            </a:r>
            <a:r>
              <a:rPr lang="en-US" sz="2800" i="1" dirty="0"/>
              <a:t>x</a:t>
            </a:r>
            <a:r>
              <a:rPr sz="2800" dirty="0"/>
              <a:t>. This is entirely wrong! While it is true that parentheses are often used to indicate multiplication, they are also used in defining functions. This is another example of the unfortunate reuse of symbols.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Evaluating Functions</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a:defRPr sz="2800"/>
            </a:pPr>
            <a:r>
              <a:rPr dirty="0"/>
              <a:t>Given the function</a:t>
            </a:r>
            <a:r>
              <a:rPr lang="en-US" dirty="0"/>
              <a:t> </a:t>
            </a:r>
            <a:r>
              <a:rPr lang="en-US" i="1" dirty="0"/>
              <a:t>f </a:t>
            </a:r>
            <a:r>
              <a:rPr lang="en-US" dirty="0"/>
              <a:t>(</a:t>
            </a:r>
            <a:r>
              <a:rPr lang="en-US" i="1" dirty="0"/>
              <a:t>x</a:t>
            </a:r>
            <a:r>
              <a:rPr lang="en-US" dirty="0"/>
              <a:t>) = 3</a:t>
            </a:r>
            <a:r>
              <a:rPr lang="en-US" i="1" dirty="0"/>
              <a:t>x</a:t>
            </a:r>
            <a:r>
              <a:rPr lang="en-US" sz="1050" i="1" dirty="0"/>
              <a:t> </a:t>
            </a:r>
            <a:r>
              <a:rPr lang="en-US" dirty="0"/>
              <a:t>² − 2  </a:t>
            </a:r>
            <a:r>
              <a:rPr lang="en-IN" dirty="0"/>
              <a:t>evaluate the following.</a:t>
            </a:r>
          </a:p>
          <a:p>
            <a:pPr>
              <a:defRPr sz="2800"/>
            </a:pPr>
            <a:endParaRPr lang="en-IN" sz="2800" dirty="0"/>
          </a:p>
          <a:p>
            <a:pPr>
              <a:defRPr sz="2800"/>
            </a:pPr>
            <a:endParaRPr lang="en-IN" sz="2800" dirty="0"/>
          </a:p>
          <a:p>
            <a:pPr>
              <a:defRPr sz="2800"/>
            </a:pPr>
            <a:endParaRPr lang="ar-AE" dirty="0"/>
          </a:p>
          <a:p>
            <a:pPr>
              <a:defRPr sz="2800"/>
            </a:pPr>
            <a:endParaRPr dirty="0"/>
          </a:p>
        </p:txBody>
      </p:sp>
      <p:pic>
        <p:nvPicPr>
          <p:cNvPr id="16" name="Picture 15" descr="Example a, is f of a&#10;Example b, is f of open parenthesis x plus h close parenthesis &#10;Example c, is f of open parenthesis x plus h close parenthesis minus f of x all divided by h.">
            <a:extLst>
              <a:ext uri="{FF2B5EF4-FFF2-40B4-BE49-F238E27FC236}">
                <a16:creationId xmlns:a16="http://schemas.microsoft.com/office/drawing/2014/main" id="{7DFF21F3-24AF-0B58-C504-782FD35808B6}"/>
              </a:ext>
            </a:extLst>
          </p:cNvPr>
          <p:cNvPicPr>
            <a:picLocks noChangeAspect="1"/>
          </p:cNvPicPr>
          <p:nvPr/>
        </p:nvPicPr>
        <p:blipFill>
          <a:blip r:embed="rId2"/>
          <a:stretch>
            <a:fillRect/>
          </a:stretch>
        </p:blipFill>
        <p:spPr>
          <a:xfrm>
            <a:off x="609600" y="2057400"/>
            <a:ext cx="2700000" cy="20305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342A6-C359-7618-7D9B-2AB122B01D27}"/>
              </a:ext>
            </a:extLst>
          </p:cNvPr>
          <p:cNvSpPr>
            <a:spLocks noGrp="1"/>
          </p:cNvSpPr>
          <p:nvPr>
            <p:ph type="title"/>
          </p:nvPr>
        </p:nvSpPr>
        <p:spPr/>
        <p:txBody>
          <a:bodyPr/>
          <a:lstStyle/>
          <a:p>
            <a:r>
              <a:rPr lang="en-IN" dirty="0"/>
              <a:t>Example 6: Evaluating Functions</a:t>
            </a:r>
            <a:r>
              <a:rPr lang="en-IN" spc="-1" baseline="-25000" dirty="0">
                <a:latin typeface="Calibri"/>
                <a:ea typeface="+mn-ea"/>
                <a:cs typeface="+mn-cs"/>
              </a:rPr>
              <a:t>2</a:t>
            </a:r>
            <a:endParaRPr lang="en-IN" dirty="0"/>
          </a:p>
        </p:txBody>
      </p:sp>
      <p:sp>
        <p:nvSpPr>
          <p:cNvPr id="3" name="Text Placeholder 2">
            <a:extLst>
              <a:ext uri="{FF2B5EF4-FFF2-40B4-BE49-F238E27FC236}">
                <a16:creationId xmlns:a16="http://schemas.microsoft.com/office/drawing/2014/main" id="{C60C72CA-17B6-A180-FB33-0642533CB2DB}"/>
              </a:ext>
            </a:extLst>
          </p:cNvPr>
          <p:cNvSpPr>
            <a:spLocks noGrp="1"/>
          </p:cNvSpPr>
          <p:nvPr>
            <p:ph type="body" sz="quarter" idx="10"/>
          </p:nvPr>
        </p:nvSpPr>
        <p:spPr/>
        <p:txBody>
          <a:bodyPr/>
          <a:lstStyle/>
          <a:p>
            <a:pPr>
              <a:defRPr sz="2800"/>
            </a:pPr>
            <a:r>
              <a:rPr lang="en-US" b="1" dirty="0"/>
              <a:t>Solution</a:t>
            </a:r>
            <a:endParaRPr lang="en-US" dirty="0"/>
          </a:p>
          <a:p>
            <a:pPr>
              <a:defRPr sz="2800"/>
            </a:pPr>
            <a:r>
              <a:rPr lang="en-US" dirty="0"/>
              <a:t>a.   This is just a matter of replacing </a:t>
            </a:r>
            <a:r>
              <a:rPr lang="en-US" i="1" dirty="0"/>
              <a:t>x</a:t>
            </a:r>
            <a:r>
              <a:rPr lang="en-US" dirty="0"/>
              <a:t> with </a:t>
            </a:r>
            <a:r>
              <a:rPr lang="en-US" i="1" dirty="0"/>
              <a:t>a</a:t>
            </a:r>
            <a:r>
              <a:rPr lang="en-US" dirty="0"/>
              <a:t>.</a:t>
            </a:r>
          </a:p>
          <a:p>
            <a:pPr algn="ctr">
              <a:defRPr sz="2800"/>
            </a:pPr>
            <a:r>
              <a:rPr lang="en-US" dirty="0"/>
              <a:t> </a:t>
            </a:r>
            <a:r>
              <a:rPr lang="en-US" i="1" dirty="0"/>
              <a:t>f </a:t>
            </a:r>
            <a:r>
              <a:rPr lang="en-US" dirty="0"/>
              <a:t>(</a:t>
            </a:r>
            <a:r>
              <a:rPr lang="en-US" i="1" dirty="0"/>
              <a:t>a</a:t>
            </a:r>
            <a:r>
              <a:rPr lang="en-US" dirty="0"/>
              <a:t>) = 3</a:t>
            </a:r>
            <a:r>
              <a:rPr lang="en-US" i="1" dirty="0"/>
              <a:t>a</a:t>
            </a:r>
            <a:r>
              <a:rPr lang="en-US" sz="1050" i="1" dirty="0"/>
              <a:t> </a:t>
            </a:r>
            <a:r>
              <a:rPr lang="en-US" dirty="0"/>
              <a:t>² − 2</a:t>
            </a:r>
            <a:endParaRPr lang="ar-AE" dirty="0"/>
          </a:p>
          <a:p>
            <a:pPr>
              <a:defRPr sz="2800"/>
            </a:pPr>
            <a:r>
              <a:rPr lang="en-US" dirty="0"/>
              <a:t>b.   Here we replace </a:t>
            </a:r>
            <a:r>
              <a:rPr lang="en-US" i="1" dirty="0"/>
              <a:t>x</a:t>
            </a:r>
            <a:r>
              <a:rPr lang="en-US" dirty="0"/>
              <a:t> with </a:t>
            </a:r>
            <a:r>
              <a:rPr lang="en-US" i="1" dirty="0"/>
              <a:t>x</a:t>
            </a:r>
            <a:r>
              <a:rPr lang="en-US" dirty="0"/>
              <a:t> + </a:t>
            </a:r>
            <a:r>
              <a:rPr lang="en-US" i="1" dirty="0"/>
              <a:t>h</a:t>
            </a:r>
            <a:r>
              <a:rPr lang="en-US" dirty="0"/>
              <a:t> and simplify the result.</a:t>
            </a:r>
          </a:p>
          <a:p>
            <a:endParaRPr lang="en-IN" dirty="0"/>
          </a:p>
        </p:txBody>
      </p:sp>
      <p:pic>
        <p:nvPicPr>
          <p:cNvPr id="4" name="Picture 3" descr="f of x plus h equals three times open parenthesis x plus h close parenthesis squared minus two, which equals three times open parenthesis x squared plus two times x times h plus h squared close parenthesis minus two. Expanding further, this simplifies to three times x squared plus six times x times h plus three times h squared minus two.">
            <a:extLst>
              <a:ext uri="{FF2B5EF4-FFF2-40B4-BE49-F238E27FC236}">
                <a16:creationId xmlns:a16="http://schemas.microsoft.com/office/drawing/2014/main" id="{9745B427-ED87-95E8-21FB-DED8644CFD3D}"/>
              </a:ext>
            </a:extLst>
          </p:cNvPr>
          <p:cNvPicPr>
            <a:picLocks noChangeAspect="1"/>
          </p:cNvPicPr>
          <p:nvPr/>
        </p:nvPicPr>
        <p:blipFill>
          <a:blip r:embed="rId2"/>
          <a:stretch>
            <a:fillRect/>
          </a:stretch>
        </p:blipFill>
        <p:spPr>
          <a:xfrm>
            <a:off x="2209800" y="3200400"/>
            <a:ext cx="4041648" cy="1656588"/>
          </a:xfrm>
          <a:prstGeom prst="rect">
            <a:avLst/>
          </a:prstGeom>
        </p:spPr>
      </p:pic>
    </p:spTree>
    <p:extLst>
      <p:ext uri="{BB962C8B-B14F-4D97-AF65-F5344CB8AC3E}">
        <p14:creationId xmlns:p14="http://schemas.microsoft.com/office/powerpoint/2010/main" val="2192186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Evaluating Functions</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a:xfrm>
            <a:off x="457200" y="1219200"/>
            <a:ext cx="8229600" cy="4777154"/>
          </a:xfrm>
        </p:spPr>
        <p:txBody>
          <a:bodyPr/>
          <a:lstStyle/>
          <a:p>
            <a:pPr marL="542925" indent="-542925">
              <a:defRPr sz="2800"/>
            </a:pPr>
            <a:r>
              <a:rPr lang="en-US" sz="2800" b="0" dirty="0"/>
              <a:t>c.   We can use the result from part b. in simplifying this expression.</a:t>
            </a:r>
          </a:p>
        </p:txBody>
      </p:sp>
      <mc:AlternateContent xmlns:mc="http://schemas.openxmlformats.org/markup-compatibility/2006">
        <mc:Choice xmlns:a14="http://schemas.microsoft.com/office/drawing/2010/main" Requires="a14">
          <p:graphicFrame>
            <p:nvGraphicFramePr>
              <p:cNvPr id="4" name="Table Placeholder 2" descr="f of open parenthesis x plus h close parenthesis minus f of x all divided by h equals open parenthesis three x squared plus six x h plus three times h squared minus two close parenthesis minus open parenthesis three times x squared minus two close parenthesis all divided by h. &#10;Simplifying the numerator by distributing and combining like terms results &#10;open parenthesis six x h plus three times h squared close parenthesis divided by h. &#10;which equals h times open parenthesis six x plus three h close parenthesis divided by h. &#10;Factor out h so that we can cancel out the h in the denominator.&#10;Then we get six x plus three h.">
                <a:extLst>
                  <a:ext uri="{FF2B5EF4-FFF2-40B4-BE49-F238E27FC236}">
                    <a16:creationId xmlns:a16="http://schemas.microsoft.com/office/drawing/2014/main" id="{404C2F4C-567B-425D-9F29-B48475B1C959}"/>
                  </a:ext>
                </a:extLst>
              </p:cNvPr>
              <p:cNvGraphicFramePr>
                <a:graphicFrameLocks/>
              </p:cNvGraphicFramePr>
              <p:nvPr>
                <p:extLst>
                  <p:ext uri="{D42A27DB-BD31-4B8C-83A1-F6EECF244321}">
                    <p14:modId xmlns:p14="http://schemas.microsoft.com/office/powerpoint/2010/main" val="1106324028"/>
                  </p:ext>
                </p:extLst>
              </p:nvPr>
            </p:nvGraphicFramePr>
            <p:xfrm>
              <a:off x="762000" y="2123757"/>
              <a:ext cx="8077200" cy="3185701"/>
            </p:xfrm>
            <a:graphic>
              <a:graphicData uri="http://schemas.openxmlformats.org/drawingml/2006/table">
                <a:tbl>
                  <a:tblPr firstRow="1" bandRow="1">
                    <a:tableStyleId>{2D5ABB26-0587-4C30-8999-92F81FD0307C}</a:tableStyleId>
                  </a:tblPr>
                  <a:tblGrid>
                    <a:gridCol w="5480495">
                      <a:extLst>
                        <a:ext uri="{9D8B030D-6E8A-4147-A177-3AD203B41FA5}">
                          <a16:colId xmlns:a16="http://schemas.microsoft.com/office/drawing/2014/main" val="20000"/>
                        </a:ext>
                      </a:extLst>
                    </a:gridCol>
                    <a:gridCol w="2596705">
                      <a:extLst>
                        <a:ext uri="{9D8B030D-6E8A-4147-A177-3AD203B41FA5}">
                          <a16:colId xmlns:a16="http://schemas.microsoft.com/office/drawing/2014/main" val="20001"/>
                        </a:ext>
                      </a:extLst>
                    </a:gridCol>
                  </a:tblGrid>
                  <a:tr h="788639">
                    <a:tc>
                      <a:txBody>
                        <a:bodyPr/>
                        <a:lstStyle/>
                        <a:p>
                          <a:pPr algn="l">
                            <a:defRPr sz="1800"/>
                          </a:pPr>
                          <a:r>
                            <a:rPr sz="2600" dirty="0"/>
                            <a:t>​</a:t>
                          </a:r>
                          <a14:m>
                            <m:oMath xmlns:m="http://schemas.openxmlformats.org/officeDocument/2006/math">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r>
                                <a:rPr sz="2600">
                                  <a:latin typeface="Cambria Math"/>
                                </a:rPr>
                                <m:t>=</m:t>
                              </m:r>
                              <m:f>
                                <m:fPr>
                                  <m:ctrlPr>
                                    <a:rPr sz="2600" i="1">
                                      <a:latin typeface="Cambria Math" panose="02040503050406030204" pitchFamily="18" charset="0"/>
                                    </a:rPr>
                                  </m:ctrlPr>
                                </m:fPr>
                                <m:num>
                                  <m:d>
                                    <m:dPr>
                                      <m:ctrlPr>
                                        <a:rPr sz="2600" i="1">
                                          <a:latin typeface="Cambria Math" panose="02040503050406030204" pitchFamily="18" charset="0"/>
                                        </a:rPr>
                                      </m:ctrlPr>
                                    </m:dPr>
                                    <m:e>
                                      <m:r>
                                        <a:rPr sz="2600">
                                          <a:latin typeface="Cambria Math"/>
                                        </a:rPr>
                                        <m:t>3</m:t>
                                      </m:r>
                                      <m:sSup>
                                        <m:sSupPr>
                                          <m:ctrlPr>
                                            <a:rPr sz="2600" i="1">
                                              <a:latin typeface="Cambria Math" panose="02040503050406030204" pitchFamily="18" charset="0"/>
                                            </a:rPr>
                                          </m:ctrlPr>
                                        </m:sSupPr>
                                        <m:e>
                                          <m:r>
                                            <a:rPr sz="2600">
                                              <a:latin typeface="Cambria Math"/>
                                            </a:rPr>
                                            <m:t>𝑥</m:t>
                                          </m:r>
                                        </m:e>
                                        <m:sup>
                                          <m:r>
                                            <a:rPr sz="2600">
                                              <a:latin typeface="Cambria Math"/>
                                            </a:rPr>
                                            <m:t>2</m:t>
                                          </m:r>
                                        </m:sup>
                                      </m:sSup>
                                      <m:r>
                                        <a:rPr sz="2600">
                                          <a:latin typeface="Cambria Math"/>
                                        </a:rPr>
                                        <m:t>+6</m:t>
                                      </m:r>
                                      <m:r>
                                        <a:rPr sz="2600">
                                          <a:latin typeface="Cambria Math"/>
                                        </a:rPr>
                                        <m:t>𝑥h</m:t>
                                      </m:r>
                                      <m:r>
                                        <a:rPr sz="2600">
                                          <a:latin typeface="Cambria Math"/>
                                        </a:rPr>
                                        <m:t>+3</m:t>
                                      </m:r>
                                      <m:sSup>
                                        <m:sSupPr>
                                          <m:ctrlPr>
                                            <a:rPr sz="2600" i="1">
                                              <a:latin typeface="Cambria Math" panose="02040503050406030204" pitchFamily="18" charset="0"/>
                                            </a:rPr>
                                          </m:ctrlPr>
                                        </m:sSupPr>
                                        <m:e>
                                          <m:r>
                                            <a:rPr sz="2600">
                                              <a:latin typeface="Cambria Math"/>
                                            </a:rPr>
                                            <m:t>h</m:t>
                                          </m:r>
                                        </m:e>
                                        <m:sup>
                                          <m:r>
                                            <a:rPr sz="2600">
                                              <a:latin typeface="Cambria Math"/>
                                            </a:rPr>
                                            <m:t>2</m:t>
                                          </m:r>
                                        </m:sup>
                                      </m:sSup>
                                      <m:r>
                                        <a:rPr sz="2600">
                                          <a:latin typeface="Cambria Math"/>
                                        </a:rPr>
                                        <m:t>−2</m:t>
                                      </m:r>
                                    </m:e>
                                  </m:d>
                                  <m:r>
                                    <a:rPr sz="2600">
                                      <a:latin typeface="Cambria Math"/>
                                    </a:rPr>
                                    <m:t>−</m:t>
                                  </m:r>
                                  <m:d>
                                    <m:dPr>
                                      <m:ctrlPr>
                                        <a:rPr sz="2600" i="1">
                                          <a:latin typeface="Cambria Math" panose="02040503050406030204" pitchFamily="18" charset="0"/>
                                        </a:rPr>
                                      </m:ctrlPr>
                                    </m:dPr>
                                    <m:e>
                                      <m:r>
                                        <a:rPr sz="2600">
                                          <a:latin typeface="Cambria Math"/>
                                        </a:rPr>
                                        <m:t>3</m:t>
                                      </m:r>
                                      <m:sSup>
                                        <m:sSupPr>
                                          <m:ctrlPr>
                                            <a:rPr sz="2600" i="1">
                                              <a:latin typeface="Cambria Math" panose="02040503050406030204" pitchFamily="18" charset="0"/>
                                            </a:rPr>
                                          </m:ctrlPr>
                                        </m:sSupPr>
                                        <m:e>
                                          <m:r>
                                            <a:rPr sz="2600">
                                              <a:latin typeface="Cambria Math"/>
                                            </a:rPr>
                                            <m:t>𝑥</m:t>
                                          </m:r>
                                        </m:e>
                                        <m:sup>
                                          <m:r>
                                            <a:rPr sz="2600">
                                              <a:latin typeface="Cambria Math"/>
                                            </a:rPr>
                                            <m:t>2</m:t>
                                          </m:r>
                                        </m:sup>
                                      </m:sSup>
                                      <m:r>
                                        <a:rPr sz="2600">
                                          <a:latin typeface="Cambria Math"/>
                                        </a:rPr>
                                        <m:t>−2</m:t>
                                      </m:r>
                                    </m:e>
                                  </m:d>
                                </m:num>
                                <m:den>
                                  <m:r>
                                    <a:rPr sz="2600">
                                      <a:latin typeface="Cambria Math"/>
                                    </a:rPr>
                                    <m:t>h</m:t>
                                  </m:r>
                                </m:den>
                              </m:f>
                            </m:oMath>
                          </a14:m>
                          <a:endParaRPr sz="2600" dirty="0"/>
                        </a:p>
                      </a:txBody>
                      <a:tcPr/>
                    </a:tc>
                    <a:tc>
                      <a:txBody>
                        <a:bodyPr/>
                        <a:lstStyle/>
                        <a:p>
                          <a:pPr algn="l">
                            <a:defRPr b="1"/>
                          </a:pPr>
                          <a:endParaRPr sz="2000" b="0" dirty="0"/>
                        </a:p>
                      </a:txBody>
                      <a:tcPr/>
                    </a:tc>
                    <a:extLst>
                      <a:ext uri="{0D108BD9-81ED-4DB2-BD59-A6C34878D82A}">
                        <a16:rowId xmlns:a16="http://schemas.microsoft.com/office/drawing/2014/main" val="10000"/>
                      </a:ext>
                    </a:extLst>
                  </a:tr>
                  <a:tr h="370840">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e>
                              </m:phant>
                              <m:r>
                                <a:rPr sz="2600">
                                  <a:latin typeface="Cambria Math"/>
                                </a:rPr>
                                <m:t>=</m:t>
                              </m:r>
                              <m:f>
                                <m:fPr>
                                  <m:ctrlPr>
                                    <a:rPr sz="2600" i="1">
                                      <a:latin typeface="Cambria Math" panose="02040503050406030204" pitchFamily="18" charset="0"/>
                                    </a:rPr>
                                  </m:ctrlPr>
                                </m:fPr>
                                <m:num>
                                  <m:r>
                                    <a:rPr sz="2600">
                                      <a:latin typeface="Cambria Math"/>
                                    </a:rPr>
                                    <m:t>6</m:t>
                                  </m:r>
                                  <m:r>
                                    <a:rPr sz="2600">
                                      <a:latin typeface="Cambria Math"/>
                                    </a:rPr>
                                    <m:t>𝑥h</m:t>
                                  </m:r>
                                  <m:r>
                                    <a:rPr sz="2600">
                                      <a:latin typeface="Cambria Math"/>
                                    </a:rPr>
                                    <m:t>+3</m:t>
                                  </m:r>
                                  <m:sSup>
                                    <m:sSupPr>
                                      <m:ctrlPr>
                                        <a:rPr sz="2600" i="1">
                                          <a:latin typeface="Cambria Math" panose="02040503050406030204" pitchFamily="18" charset="0"/>
                                        </a:rPr>
                                      </m:ctrlPr>
                                    </m:sSupPr>
                                    <m:e>
                                      <m:r>
                                        <a:rPr sz="2600">
                                          <a:latin typeface="Cambria Math"/>
                                        </a:rPr>
                                        <m:t>h</m:t>
                                      </m:r>
                                    </m:e>
                                    <m:sup>
                                      <m:r>
                                        <a:rPr sz="2600">
                                          <a:latin typeface="Cambria Math"/>
                                        </a:rPr>
                                        <m:t>2</m:t>
                                      </m:r>
                                    </m:sup>
                                  </m:sSup>
                                </m:num>
                                <m:den>
                                  <m:r>
                                    <a:rPr sz="2600">
                                      <a:latin typeface="Cambria Math"/>
                                    </a:rPr>
                                    <m:t>h</m:t>
                                  </m:r>
                                </m:den>
                              </m:f>
                            </m:oMath>
                          </a14:m>
                          <a:endParaRPr sz="2600" dirty="0"/>
                        </a:p>
                      </a:txBody>
                      <a:tcPr/>
                    </a:tc>
                    <a:tc>
                      <a:txBody>
                        <a:bodyPr/>
                        <a:lstStyle/>
                        <a:p>
                          <a:pPr algn="l">
                            <a:defRPr b="1"/>
                          </a:pPr>
                          <a:endParaRPr dirty="0"/>
                        </a:p>
                      </a:txBody>
                      <a:tcPr/>
                    </a:tc>
                    <a:extLst>
                      <a:ext uri="{0D108BD9-81ED-4DB2-BD59-A6C34878D82A}">
                        <a16:rowId xmlns:a16="http://schemas.microsoft.com/office/drawing/2014/main" val="10001"/>
                      </a:ext>
                    </a:extLst>
                  </a:tr>
                  <a:tr h="370840">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e>
                              </m:phant>
                              <m:r>
                                <a:rPr sz="2600">
                                  <a:latin typeface="Cambria Math"/>
                                </a:rPr>
                                <m:t>=</m:t>
                              </m:r>
                              <m:f>
                                <m:fPr>
                                  <m:ctrlPr>
                                    <a:rPr sz="2600" i="1">
                                      <a:latin typeface="Cambria Math" panose="02040503050406030204" pitchFamily="18" charset="0"/>
                                    </a:rPr>
                                  </m:ctrlPr>
                                </m:fPr>
                                <m:num>
                                  <m:r>
                                    <a:rPr sz="2600">
                                      <a:latin typeface="Cambria Math"/>
                                    </a:rPr>
                                    <m:t>h</m:t>
                                  </m:r>
                                  <m:d>
                                    <m:dPr>
                                      <m:ctrlPr>
                                        <a:rPr sz="2600" i="1">
                                          <a:latin typeface="Cambria Math" panose="02040503050406030204" pitchFamily="18" charset="0"/>
                                        </a:rPr>
                                      </m:ctrlPr>
                                    </m:dPr>
                                    <m:e>
                                      <m:r>
                                        <a:rPr sz="2600">
                                          <a:latin typeface="Cambria Math"/>
                                        </a:rPr>
                                        <m:t>6</m:t>
                                      </m:r>
                                      <m:r>
                                        <a:rPr sz="2600">
                                          <a:latin typeface="Cambria Math"/>
                                        </a:rPr>
                                        <m:t>𝑥</m:t>
                                      </m:r>
                                      <m:r>
                                        <a:rPr sz="2600">
                                          <a:latin typeface="Cambria Math"/>
                                        </a:rPr>
                                        <m:t>+3</m:t>
                                      </m:r>
                                      <m:r>
                                        <a:rPr sz="2600">
                                          <a:latin typeface="Cambria Math"/>
                                        </a:rPr>
                                        <m:t>h</m:t>
                                      </m:r>
                                    </m:e>
                                  </m:d>
                                </m:num>
                                <m:den>
                                  <m:r>
                                    <a:rPr sz="2600">
                                      <a:latin typeface="Cambria Math"/>
                                    </a:rPr>
                                    <m:t>h</m:t>
                                  </m:r>
                                </m:den>
                              </m:f>
                            </m:oMath>
                          </a14:m>
                          <a:endParaRPr sz="2600" dirty="0"/>
                        </a:p>
                      </a:txBody>
                      <a:tcPr/>
                    </a:tc>
                    <a:tc>
                      <a:txBody>
                        <a:bodyPr/>
                        <a:lstStyle/>
                        <a:p>
                          <a:pPr algn="l">
                            <a:defRPr sz="1100" b="1"/>
                          </a:pPr>
                          <a:r>
                            <a:rPr sz="2000" b="0" dirty="0"/>
                            <a:t>Factor out </a:t>
                          </a:r>
                          <a:r>
                            <a:rPr lang="en-US" sz="2000" b="0" i="1" dirty="0"/>
                            <a:t>h</a:t>
                          </a:r>
                          <a:r>
                            <a:rPr lang="en-US" sz="2000" b="0" baseline="0" dirty="0"/>
                            <a:t> </a:t>
                          </a:r>
                          <a:r>
                            <a:rPr sz="2000" b="0" dirty="0"/>
                            <a:t>so that we can cancel out the </a:t>
                          </a:r>
                          <a:r>
                            <a:rPr lang="en-US" sz="2000" b="0" i="1" dirty="0"/>
                            <a:t>h</a:t>
                          </a:r>
                          <a:r>
                            <a:rPr lang="en-US" sz="2000" b="0" dirty="0"/>
                            <a:t> </a:t>
                          </a:r>
                          <a:r>
                            <a:rPr sz="2000" b="0" dirty="0"/>
                            <a:t>in the denominator.</a:t>
                          </a:r>
                        </a:p>
                      </a:txBody>
                      <a:tcPr/>
                    </a:tc>
                    <a:extLst>
                      <a:ext uri="{0D108BD9-81ED-4DB2-BD59-A6C34878D82A}">
                        <a16:rowId xmlns:a16="http://schemas.microsoft.com/office/drawing/2014/main" val="10002"/>
                      </a:ext>
                    </a:extLst>
                  </a:tr>
                  <a:tr h="370840">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e>
                              </m:phant>
                              <m:r>
                                <a:rPr sz="2600">
                                  <a:latin typeface="Cambria Math"/>
                                </a:rPr>
                                <m:t>=6</m:t>
                              </m:r>
                              <m:r>
                                <a:rPr sz="2600">
                                  <a:latin typeface="Cambria Math"/>
                                </a:rPr>
                                <m:t>𝑥</m:t>
                              </m:r>
                              <m:r>
                                <a:rPr sz="2600">
                                  <a:latin typeface="Cambria Math"/>
                                </a:rPr>
                                <m:t>+3</m:t>
                              </m:r>
                              <m:r>
                                <a:rPr sz="2600">
                                  <a:latin typeface="Cambria Math"/>
                                </a:rPr>
                                <m:t>h</m:t>
                              </m:r>
                            </m:oMath>
                          </a14:m>
                          <a:endParaRPr sz="2600" dirty="0"/>
                        </a:p>
                      </a:txBody>
                      <a:tcPr/>
                    </a:tc>
                    <a:tc>
                      <a:txBody>
                        <a:bodyPr/>
                        <a:lstStyle/>
                        <a:p>
                          <a:pPr algn="l">
                            <a:defRPr sz="1100" b="1"/>
                          </a:pPr>
                          <a:endParaRPr sz="2000" b="0" dirty="0"/>
                        </a:p>
                      </a:txBody>
                      <a:tcPr/>
                    </a:tc>
                    <a:extLst>
                      <a:ext uri="{0D108BD9-81ED-4DB2-BD59-A6C34878D82A}">
                        <a16:rowId xmlns:a16="http://schemas.microsoft.com/office/drawing/2014/main" val="10003"/>
                      </a:ext>
                    </a:extLst>
                  </a:tr>
                </a:tbl>
              </a:graphicData>
            </a:graphic>
          </p:graphicFrame>
        </mc:Choice>
        <mc:Fallback>
          <p:graphicFrame>
            <p:nvGraphicFramePr>
              <p:cNvPr id="4" name="Table Placeholder 2" descr="f of open parenthesis x plus h close parenthesis minus f of x all divided by h equals open parenthesis three x squared plus six x h plus three times h squared minus two close parenthesis minus open parenthesis three times x squared minus two close parenthesis all divided by h. &#10;Simplifying the numerator by distributing and combining like terms results &#10;open parenthesis six x h plus three times h squared close parenthesis divided by h. &#10;which equals h times open parenthesis six x plus three h close parenthesis divided by h. &#10;Factor out h so that we can cancel out the h in the denominator.&#10;Then we get six x plus three h.">
                <a:extLst>
                  <a:ext uri="{FF2B5EF4-FFF2-40B4-BE49-F238E27FC236}">
                    <a16:creationId xmlns:a16="http://schemas.microsoft.com/office/drawing/2014/main" id="{404C2F4C-567B-425D-9F29-B48475B1C959}"/>
                  </a:ext>
                </a:extLst>
              </p:cNvPr>
              <p:cNvGraphicFramePr>
                <a:graphicFrameLocks/>
              </p:cNvGraphicFramePr>
              <p:nvPr>
                <p:extLst>
                  <p:ext uri="{D42A27DB-BD31-4B8C-83A1-F6EECF244321}">
                    <p14:modId xmlns:p14="http://schemas.microsoft.com/office/powerpoint/2010/main" val="1106324028"/>
                  </p:ext>
                </p:extLst>
              </p:nvPr>
            </p:nvGraphicFramePr>
            <p:xfrm>
              <a:off x="762000" y="2123757"/>
              <a:ext cx="8077200" cy="3185701"/>
            </p:xfrm>
            <a:graphic>
              <a:graphicData uri="http://schemas.openxmlformats.org/drawingml/2006/table">
                <a:tbl>
                  <a:tblPr firstRow="1" bandRow="1">
                    <a:tableStyleId>{2D5ABB26-0587-4C30-8999-92F81FD0307C}</a:tableStyleId>
                  </a:tblPr>
                  <a:tblGrid>
                    <a:gridCol w="5480495">
                      <a:extLst>
                        <a:ext uri="{9D8B030D-6E8A-4147-A177-3AD203B41FA5}">
                          <a16:colId xmlns:a16="http://schemas.microsoft.com/office/drawing/2014/main" val="20000"/>
                        </a:ext>
                      </a:extLst>
                    </a:gridCol>
                    <a:gridCol w="2596705">
                      <a:extLst>
                        <a:ext uri="{9D8B030D-6E8A-4147-A177-3AD203B41FA5}">
                          <a16:colId xmlns:a16="http://schemas.microsoft.com/office/drawing/2014/main" val="20001"/>
                        </a:ext>
                      </a:extLst>
                    </a:gridCol>
                  </a:tblGrid>
                  <a:tr h="788639">
                    <a:tc>
                      <a:txBody>
                        <a:bodyPr/>
                        <a:lstStyle/>
                        <a:p>
                          <a:endParaRPr lang="en-US"/>
                        </a:p>
                      </a:txBody>
                      <a:tcPr>
                        <a:blipFill>
                          <a:blip r:embed="rId2"/>
                          <a:stretch>
                            <a:fillRect r="-47386" b="-315504"/>
                          </a:stretch>
                        </a:blipFill>
                      </a:tcPr>
                    </a:tc>
                    <a:tc>
                      <a:txBody>
                        <a:bodyPr/>
                        <a:lstStyle/>
                        <a:p>
                          <a:pPr algn="l">
                            <a:defRPr b="1"/>
                          </a:pPr>
                          <a:endParaRPr sz="2000" b="0" dirty="0"/>
                        </a:p>
                      </a:txBody>
                      <a:tcPr/>
                    </a:tc>
                    <a:extLst>
                      <a:ext uri="{0D108BD9-81ED-4DB2-BD59-A6C34878D82A}">
                        <a16:rowId xmlns:a16="http://schemas.microsoft.com/office/drawing/2014/main" val="10000"/>
                      </a:ext>
                    </a:extLst>
                  </a:tr>
                  <a:tr h="709359">
                    <a:tc>
                      <a:txBody>
                        <a:bodyPr/>
                        <a:lstStyle/>
                        <a:p>
                          <a:endParaRPr lang="en-US"/>
                        </a:p>
                      </a:txBody>
                      <a:tcPr>
                        <a:blipFill>
                          <a:blip r:embed="rId2"/>
                          <a:stretch>
                            <a:fillRect t="-110256" r="-47386" b="-247863"/>
                          </a:stretch>
                        </a:blipFill>
                      </a:tcPr>
                    </a:tc>
                    <a:tc>
                      <a:txBody>
                        <a:bodyPr/>
                        <a:lstStyle/>
                        <a:p>
                          <a:pPr algn="l">
                            <a:defRPr b="1"/>
                          </a:pPr>
                          <a:endParaRPr dirty="0"/>
                        </a:p>
                      </a:txBody>
                      <a:tcPr/>
                    </a:tc>
                    <a:extLst>
                      <a:ext uri="{0D108BD9-81ED-4DB2-BD59-A6C34878D82A}">
                        <a16:rowId xmlns:a16="http://schemas.microsoft.com/office/drawing/2014/main" val="10001"/>
                      </a:ext>
                    </a:extLst>
                  </a:tr>
                  <a:tr h="1005840">
                    <a:tc>
                      <a:txBody>
                        <a:bodyPr/>
                        <a:lstStyle/>
                        <a:p>
                          <a:endParaRPr lang="en-US"/>
                        </a:p>
                      </a:txBody>
                      <a:tcPr>
                        <a:blipFill>
                          <a:blip r:embed="rId2"/>
                          <a:stretch>
                            <a:fillRect t="-149091" r="-47386" b="-75758"/>
                          </a:stretch>
                        </a:blipFill>
                      </a:tcPr>
                    </a:tc>
                    <a:tc>
                      <a:txBody>
                        <a:bodyPr/>
                        <a:lstStyle/>
                        <a:p>
                          <a:pPr algn="l">
                            <a:defRPr sz="1100" b="1"/>
                          </a:pPr>
                          <a:r>
                            <a:rPr sz="2000" b="0" dirty="0"/>
                            <a:t>Factor out </a:t>
                          </a:r>
                          <a:r>
                            <a:rPr lang="en-US" sz="2000" b="0" i="1" dirty="0"/>
                            <a:t>h</a:t>
                          </a:r>
                          <a:r>
                            <a:rPr lang="en-US" sz="2000" b="0" baseline="0" dirty="0"/>
                            <a:t> </a:t>
                          </a:r>
                          <a:r>
                            <a:rPr sz="2000" b="0" dirty="0"/>
                            <a:t>so that we can cancel out the </a:t>
                          </a:r>
                          <a:r>
                            <a:rPr lang="en-US" sz="2000" b="0" i="1" dirty="0"/>
                            <a:t>h</a:t>
                          </a:r>
                          <a:r>
                            <a:rPr lang="en-US" sz="2000" b="0" dirty="0"/>
                            <a:t> </a:t>
                          </a:r>
                          <a:r>
                            <a:rPr sz="2000" b="0" dirty="0"/>
                            <a:t>in the denominator.</a:t>
                          </a:r>
                        </a:p>
                      </a:txBody>
                      <a:tcPr/>
                    </a:tc>
                    <a:extLst>
                      <a:ext uri="{0D108BD9-81ED-4DB2-BD59-A6C34878D82A}">
                        <a16:rowId xmlns:a16="http://schemas.microsoft.com/office/drawing/2014/main" val="10002"/>
                      </a:ext>
                    </a:extLst>
                  </a:tr>
                  <a:tr h="681863">
                    <a:tc>
                      <a:txBody>
                        <a:bodyPr/>
                        <a:lstStyle/>
                        <a:p>
                          <a:endParaRPr lang="en-US"/>
                        </a:p>
                      </a:txBody>
                      <a:tcPr>
                        <a:blipFill>
                          <a:blip r:embed="rId2"/>
                          <a:stretch>
                            <a:fillRect t="-366964" r="-47386" b="-11607"/>
                          </a:stretch>
                        </a:blipFill>
                      </a:tcPr>
                    </a:tc>
                    <a:tc>
                      <a:txBody>
                        <a:bodyPr/>
                        <a:lstStyle/>
                        <a:p>
                          <a:pPr algn="l">
                            <a:defRPr sz="1100" b="1"/>
                          </a:pPr>
                          <a:endParaRPr sz="2000" b="0"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924672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lang="en-IN" dirty="0"/>
              <a:t>Domain and Codomain Notation</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The notation </a:t>
            </a:r>
            <a:r>
              <a:rPr lang="en-US" sz="2800" i="1" dirty="0"/>
              <a:t>f</a:t>
            </a:r>
            <a:r>
              <a:rPr lang="en-US" sz="2800" dirty="0"/>
              <a:t> : </a:t>
            </a:r>
            <a:r>
              <a:rPr lang="en-US" sz="2800" i="1" dirty="0"/>
              <a:t>A</a:t>
            </a:r>
            <a:r>
              <a:rPr lang="en-US" dirty="0"/>
              <a:t> → </a:t>
            </a:r>
            <a:r>
              <a:rPr lang="en-US" i="1" dirty="0"/>
              <a:t>B</a:t>
            </a:r>
            <a:r>
              <a:rPr lang="en-US" dirty="0"/>
              <a:t> </a:t>
            </a:r>
            <a:r>
              <a:rPr lang="en-US" sz="2800" dirty="0"/>
              <a:t>(read “</a:t>
            </a:r>
            <a:r>
              <a:rPr lang="en-US" sz="2800" i="1" dirty="0"/>
              <a:t>f</a:t>
            </a:r>
            <a:r>
              <a:rPr lang="en-US" sz="2800" dirty="0"/>
              <a:t> defined from </a:t>
            </a:r>
            <a:r>
              <a:rPr lang="en-US" i="1" dirty="0"/>
              <a:t>A </a:t>
            </a:r>
            <a:r>
              <a:rPr lang="en-US" sz="2800" dirty="0"/>
              <a:t>to</a:t>
            </a:r>
            <a:r>
              <a:rPr lang="en-US" i="1" dirty="0"/>
              <a:t> B</a:t>
            </a:r>
            <a:r>
              <a:rPr lang="en-US" dirty="0"/>
              <a:t>”</a:t>
            </a:r>
            <a:r>
              <a:rPr lang="en-US" sz="2800" dirty="0"/>
              <a:t> or “</a:t>
            </a:r>
            <a:r>
              <a:rPr lang="en-US" i="1" dirty="0"/>
              <a:t>f </a:t>
            </a:r>
            <a:r>
              <a:rPr lang="en-US" sz="2800" dirty="0"/>
              <a:t>maps</a:t>
            </a:r>
            <a:r>
              <a:rPr lang="en-US" i="1" dirty="0"/>
              <a:t> A </a:t>
            </a:r>
            <a:r>
              <a:rPr lang="en-US" dirty="0"/>
              <a:t>to</a:t>
            </a:r>
            <a:r>
              <a:rPr lang="en-US" i="1" dirty="0"/>
              <a:t> B</a:t>
            </a:r>
            <a:r>
              <a:rPr lang="en-US" dirty="0"/>
              <a:t>”) </a:t>
            </a:r>
            <a:r>
              <a:rPr lang="en-US" sz="2800" dirty="0"/>
              <a:t>implies that </a:t>
            </a:r>
            <a:r>
              <a:rPr lang="en-US" sz="2800" i="1" dirty="0"/>
              <a:t>f</a:t>
            </a:r>
            <a:r>
              <a:rPr lang="en-US" sz="2800" dirty="0"/>
              <a:t> is a function from the set </a:t>
            </a:r>
            <a:r>
              <a:rPr lang="en-US" sz="2800" i="1" dirty="0"/>
              <a:t>A</a:t>
            </a:r>
            <a:r>
              <a:rPr lang="en-US" sz="2800" dirty="0"/>
              <a:t> to the set</a:t>
            </a:r>
            <a:r>
              <a:rPr lang="en-US" i="1" dirty="0"/>
              <a:t> B</a:t>
            </a:r>
            <a:r>
              <a:rPr lang="en-US" sz="2800" dirty="0"/>
              <a:t>. The symbols indicate that the domain of </a:t>
            </a:r>
            <a:r>
              <a:rPr lang="en-US" i="1" dirty="0"/>
              <a:t>f </a:t>
            </a:r>
            <a:r>
              <a:rPr lang="en-US" sz="2800" dirty="0"/>
              <a:t>is the set</a:t>
            </a:r>
            <a:r>
              <a:rPr lang="en-US" i="1" dirty="0"/>
              <a:t> A</a:t>
            </a:r>
            <a:r>
              <a:rPr lang="en-US" sz="2800" dirty="0"/>
              <a:t>, and that the range of </a:t>
            </a:r>
            <a:r>
              <a:rPr lang="en-US" i="1" dirty="0"/>
              <a:t>f </a:t>
            </a:r>
            <a:r>
              <a:rPr lang="en-US" sz="2800" dirty="0"/>
              <a:t>is a subset of the set</a:t>
            </a:r>
            <a:r>
              <a:rPr lang="en-US" i="1" dirty="0"/>
              <a:t> B</a:t>
            </a:r>
            <a:r>
              <a:rPr lang="en-US" sz="2800" dirty="0"/>
              <a:t>. In this context, the set </a:t>
            </a:r>
            <a:r>
              <a:rPr lang="en-US" i="1" dirty="0"/>
              <a:t>B </a:t>
            </a:r>
            <a:r>
              <a:rPr lang="en-US" sz="2800" dirty="0"/>
              <a:t>is often called the </a:t>
            </a:r>
            <a:r>
              <a:rPr lang="en-US" sz="2800" b="1" dirty="0"/>
              <a:t>codomain</a:t>
            </a:r>
            <a:r>
              <a:rPr lang="en-US" sz="2800" dirty="0"/>
              <a:t> of </a:t>
            </a:r>
            <a:r>
              <a:rPr lang="en-US" sz="2800" i="1" dirty="0"/>
              <a:t>f</a:t>
            </a:r>
            <a:r>
              <a:rPr lang="en-US" sz="2800" dirty="0"/>
              <a:t>.</a:t>
            </a:r>
          </a:p>
          <a:p>
            <a:endParaRPr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Domain, Codomain, and Range</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dirty="0"/>
              <a:t>Identify the domain, the codomain, and the range of each of the following functions.</a:t>
            </a:r>
          </a:p>
        </p:txBody>
      </p:sp>
      <p:pic>
        <p:nvPicPr>
          <p:cNvPr id="13" name="Picture 12" descr="Example a, is f is a function from the set of real numbers to the set of real numbers, defined by f of x equals x squared.&#10;&#10;Example b, is g is a function from the set of real numbers to the interval open bracket zero to infinity close parenthesis defined by g of x equals x squared.&#10;&#10;Example c, is h is a function from the set of integers to the set of integers, defined by h of x equals x squared.&#10;&#10;Example d, is j is a function from the set of natural numbers to the set of real numbers, defined by j of x equals x squared.">
            <a:extLst>
              <a:ext uri="{FF2B5EF4-FFF2-40B4-BE49-F238E27FC236}">
                <a16:creationId xmlns:a16="http://schemas.microsoft.com/office/drawing/2014/main" id="{0820A49D-59B5-CF11-7680-E1CDF3F50C2F}"/>
              </a:ext>
            </a:extLst>
          </p:cNvPr>
          <p:cNvPicPr>
            <a:picLocks noChangeAspect="1"/>
          </p:cNvPicPr>
          <p:nvPr/>
        </p:nvPicPr>
        <p:blipFill>
          <a:blip r:embed="rId2"/>
          <a:stretch>
            <a:fillRect/>
          </a:stretch>
        </p:blipFill>
        <p:spPr>
          <a:xfrm>
            <a:off x="609599" y="2057400"/>
            <a:ext cx="3780000" cy="208551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C770-1BF5-6464-A19B-D03C41F0F833}"/>
              </a:ext>
            </a:extLst>
          </p:cNvPr>
          <p:cNvSpPr>
            <a:spLocks noGrp="1"/>
          </p:cNvSpPr>
          <p:nvPr>
            <p:ph type="title"/>
          </p:nvPr>
        </p:nvSpPr>
        <p:spPr/>
        <p:txBody>
          <a:bodyPr/>
          <a:lstStyle/>
          <a:p>
            <a:r>
              <a:rPr lang="en-US" dirty="0"/>
              <a:t>Example 7: Domain, Codomain, and Range</a:t>
            </a:r>
            <a:r>
              <a:rPr lang="en-US" spc="-1" baseline="-25000" dirty="0">
                <a:latin typeface="Calibri"/>
                <a:ea typeface="+mn-ea"/>
                <a:cs typeface="+mn-cs"/>
              </a:rPr>
              <a:t>2</a:t>
            </a:r>
            <a:endParaRPr lang="en-IN" dirty="0"/>
          </a:p>
        </p:txBody>
      </p:sp>
      <p:sp>
        <p:nvSpPr>
          <p:cNvPr id="3" name="Text Placeholder 2">
            <a:extLst>
              <a:ext uri="{FF2B5EF4-FFF2-40B4-BE49-F238E27FC236}">
                <a16:creationId xmlns:a16="http://schemas.microsoft.com/office/drawing/2014/main" id="{16500141-A9E2-6309-C5A2-E2EEC6F9D313}"/>
              </a:ext>
            </a:extLst>
          </p:cNvPr>
          <p:cNvSpPr>
            <a:spLocks noGrp="1"/>
          </p:cNvSpPr>
          <p:nvPr>
            <p:ph type="body" sz="quarter" idx="10"/>
          </p:nvPr>
        </p:nvSpPr>
        <p:spPr/>
        <p:txBody>
          <a:bodyPr/>
          <a:lstStyle/>
          <a:p>
            <a:r>
              <a:rPr lang="en-US" sz="2600" b="1" dirty="0"/>
              <a:t>Solution</a:t>
            </a:r>
          </a:p>
          <a:p>
            <a:pPr marL="542925" indent="-542925">
              <a:defRPr sz="2800"/>
            </a:pPr>
            <a:r>
              <a:rPr lang="en-US" sz="2600" dirty="0"/>
              <a:t>a.   The “</a:t>
            </a:r>
            <a:r>
              <a:rPr lang="en-IN" sz="2600" i="1" dirty="0"/>
              <a:t>f </a:t>
            </a:r>
            <a:r>
              <a:rPr lang="en-IN" sz="2600" dirty="0"/>
              <a:t>:</a:t>
            </a:r>
            <a:r>
              <a:rPr lang="en-US" sz="2600" dirty="0"/>
              <a:t> ℝ → ℝ” portion of the statement tells us that a function </a:t>
            </a:r>
            <a:r>
              <a:rPr lang="en-US" sz="2600" i="1" dirty="0"/>
              <a:t>f </a:t>
            </a:r>
            <a:r>
              <a:rPr lang="en-US" sz="2600" dirty="0"/>
              <a:t>on the real numbers is about to be defined, and that each value of the function will also be a real number. That is, the domain and codomain of  </a:t>
            </a:r>
            <a:r>
              <a:rPr lang="en-US" sz="2600" i="1" dirty="0"/>
              <a:t>f </a:t>
            </a:r>
            <a:r>
              <a:rPr lang="en-US" sz="2600" dirty="0"/>
              <a:t>are both on ℝ.</a:t>
            </a:r>
          </a:p>
          <a:p>
            <a:pPr marL="512064">
              <a:defRPr sz="2800"/>
            </a:pPr>
            <a:r>
              <a:rPr lang="en-US" sz="2600" dirty="0"/>
              <a:t>​The “</a:t>
            </a:r>
            <a:r>
              <a:rPr lang="en-US" sz="2400" i="1" dirty="0"/>
              <a:t>f</a:t>
            </a:r>
            <a:r>
              <a:rPr lang="en-US" sz="2400" dirty="0"/>
              <a:t> (</a:t>
            </a:r>
            <a:r>
              <a:rPr lang="en-US" sz="2400" i="1" dirty="0"/>
              <a:t>x</a:t>
            </a:r>
            <a:r>
              <a:rPr lang="en-US" sz="2400" dirty="0"/>
              <a:t>) = </a:t>
            </a:r>
            <a:r>
              <a:rPr lang="en-US" sz="2400" i="1" dirty="0"/>
              <a:t>x</a:t>
            </a:r>
            <a:r>
              <a:rPr lang="en-US" sz="1000" i="1" dirty="0"/>
              <a:t> </a:t>
            </a:r>
            <a:r>
              <a:rPr lang="en-US" sz="2400" dirty="0"/>
              <a:t>²</a:t>
            </a:r>
            <a:r>
              <a:rPr lang="ar-AE" sz="2600" dirty="0"/>
              <a:t>” </a:t>
            </a:r>
            <a:r>
              <a:rPr lang="en-US" sz="2600" dirty="0"/>
              <a:t>portion tells us the details of how the function acts. Namely, it returns the square of each real number it is given. Since the square of any real number is nonnegative, and since every nonnegative real number is the square of some real number, the range of  </a:t>
            </a:r>
            <a:r>
              <a:rPr lang="en-US" sz="2600" i="1" dirty="0"/>
              <a:t>f </a:t>
            </a:r>
            <a:r>
              <a:rPr lang="en-US" sz="2600" dirty="0"/>
              <a:t>is the interval</a:t>
            </a:r>
            <a:endParaRPr lang="ar-AE" sz="2600" dirty="0"/>
          </a:p>
          <a:p>
            <a:endParaRPr lang="en-IN" dirty="0"/>
          </a:p>
        </p:txBody>
      </p:sp>
      <p:pic>
        <p:nvPicPr>
          <p:cNvPr id="5" name="Picture 4" descr="The interval from zero to infinity, including zero but not infinity.">
            <a:extLst>
              <a:ext uri="{FF2B5EF4-FFF2-40B4-BE49-F238E27FC236}">
                <a16:creationId xmlns:a16="http://schemas.microsoft.com/office/drawing/2014/main" id="{B402AEEA-268A-2812-A4F6-8B521B8B999A}"/>
              </a:ext>
            </a:extLst>
          </p:cNvPr>
          <p:cNvPicPr>
            <a:picLocks noChangeAspect="1"/>
          </p:cNvPicPr>
          <p:nvPr/>
        </p:nvPicPr>
        <p:blipFill>
          <a:blip r:embed="rId2"/>
          <a:stretch>
            <a:fillRect/>
          </a:stretch>
        </p:blipFill>
        <p:spPr>
          <a:xfrm>
            <a:off x="3124200" y="5600114"/>
            <a:ext cx="771525" cy="419100"/>
          </a:xfrm>
          <a:prstGeom prst="rect">
            <a:avLst/>
          </a:prstGeom>
        </p:spPr>
      </p:pic>
    </p:spTree>
    <p:extLst>
      <p:ext uri="{BB962C8B-B14F-4D97-AF65-F5344CB8AC3E}">
        <p14:creationId xmlns:p14="http://schemas.microsoft.com/office/powerpoint/2010/main" val="2280098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2EC8-8041-8F43-21B4-69F20A8B18A5}"/>
              </a:ext>
            </a:extLst>
          </p:cNvPr>
          <p:cNvSpPr>
            <a:spLocks noGrp="1"/>
          </p:cNvSpPr>
          <p:nvPr>
            <p:ph type="title"/>
          </p:nvPr>
        </p:nvSpPr>
        <p:spPr/>
        <p:txBody>
          <a:bodyPr/>
          <a:lstStyle/>
          <a:p>
            <a:r>
              <a:rPr lang="en-US" dirty="0"/>
              <a:t>Example 7: Domain, Codomain, and Range</a:t>
            </a:r>
            <a:r>
              <a:rPr lang="en-US" spc="-1" baseline="-25000" dirty="0">
                <a:latin typeface="Calibri"/>
                <a:ea typeface="+mn-ea"/>
                <a:cs typeface="+mn-cs"/>
              </a:rPr>
              <a:t>3</a:t>
            </a:r>
            <a:endParaRPr lang="en-IN" dirty="0"/>
          </a:p>
        </p:txBody>
      </p:sp>
      <p:sp>
        <p:nvSpPr>
          <p:cNvPr id="3" name="Text Placeholder 2">
            <a:extLst>
              <a:ext uri="{FF2B5EF4-FFF2-40B4-BE49-F238E27FC236}">
                <a16:creationId xmlns:a16="http://schemas.microsoft.com/office/drawing/2014/main" id="{938AD93F-D3E1-0674-C5C8-EA6D88ABFE09}"/>
              </a:ext>
            </a:extLst>
          </p:cNvPr>
          <p:cNvSpPr>
            <a:spLocks noGrp="1"/>
          </p:cNvSpPr>
          <p:nvPr>
            <p:ph type="body" sz="quarter" idx="10"/>
          </p:nvPr>
        </p:nvSpPr>
        <p:spPr/>
        <p:txBody>
          <a:bodyPr/>
          <a:lstStyle/>
          <a:p>
            <a:pPr marL="542925" indent="-542925">
              <a:defRPr sz="2800"/>
            </a:pPr>
            <a:r>
              <a:rPr lang="en-IN" sz="2600" dirty="0"/>
              <a:t>b.   ​The function </a:t>
            </a:r>
            <a:r>
              <a:rPr lang="en-IN" sz="2600" i="1" dirty="0"/>
              <a:t>g</a:t>
            </a:r>
            <a:r>
              <a:rPr lang="en-IN" sz="2600" dirty="0"/>
              <a:t> is very similar to the function </a:t>
            </a:r>
            <a:r>
              <a:rPr lang="en-IN" sz="2600" i="1" dirty="0"/>
              <a:t>f </a:t>
            </a:r>
            <a:r>
              <a:rPr lang="en-IN" sz="2600" dirty="0"/>
              <a:t>in part a. The only difference is that the notation</a:t>
            </a:r>
            <a:endParaRPr lang="en-IN" dirty="0"/>
          </a:p>
        </p:txBody>
      </p:sp>
      <p:pic>
        <p:nvPicPr>
          <p:cNvPr id="7" name="Picture 6" descr="&quot;g is a function from the real numbers to the interval starting at zero, inclusive, and extending to positive infinity.&quot;">
            <a:extLst>
              <a:ext uri="{FF2B5EF4-FFF2-40B4-BE49-F238E27FC236}">
                <a16:creationId xmlns:a16="http://schemas.microsoft.com/office/drawing/2014/main" id="{616F09E7-ADB6-8BF1-7F3F-7C4BEE4ECE81}"/>
              </a:ext>
            </a:extLst>
          </p:cNvPr>
          <p:cNvPicPr>
            <a:picLocks noChangeAspect="1"/>
          </p:cNvPicPr>
          <p:nvPr/>
        </p:nvPicPr>
        <p:blipFill>
          <a:blip r:embed="rId2"/>
          <a:stretch>
            <a:fillRect/>
          </a:stretch>
        </p:blipFill>
        <p:spPr>
          <a:xfrm>
            <a:off x="6324600" y="1429337"/>
            <a:ext cx="2228850" cy="514350"/>
          </a:xfrm>
          <a:prstGeom prst="rect">
            <a:avLst/>
          </a:prstGeom>
        </p:spPr>
      </p:pic>
      <p:sp>
        <p:nvSpPr>
          <p:cNvPr id="4" name="TextBox 3">
            <a:extLst>
              <a:ext uri="{FF2B5EF4-FFF2-40B4-BE49-F238E27FC236}">
                <a16:creationId xmlns:a16="http://schemas.microsoft.com/office/drawing/2014/main" id="{B5A2B7EA-7E1F-794A-E77A-A449D45F209E}"/>
              </a:ext>
            </a:extLst>
          </p:cNvPr>
          <p:cNvSpPr txBox="1"/>
          <p:nvPr/>
        </p:nvSpPr>
        <p:spPr>
          <a:xfrm>
            <a:off x="979170" y="1828799"/>
            <a:ext cx="7696200" cy="4086051"/>
          </a:xfrm>
          <a:prstGeom prst="rect">
            <a:avLst/>
          </a:prstGeom>
          <a:noFill/>
        </p:spPr>
        <p:txBody>
          <a:bodyPr wrap="square" rtlCol="0">
            <a:spAutoFit/>
          </a:bodyPr>
          <a:lstStyle/>
          <a:p>
            <a:pPr>
              <a:defRPr sz="2800"/>
            </a:pPr>
            <a:r>
              <a:rPr lang="en-IN" sz="2600" dirty="0"/>
              <a:t>tells us in advance that the codomain of </a:t>
            </a:r>
            <a:r>
              <a:rPr lang="en-IN" sz="2600" i="1" dirty="0"/>
              <a:t>g </a:t>
            </a:r>
            <a:r>
              <a:rPr lang="en-IN" sz="2600" dirty="0"/>
              <a:t>is the nonnegative real numbers. Note that the domain of </a:t>
            </a:r>
            <a:r>
              <a:rPr lang="en-IN" sz="2600" i="1" dirty="0"/>
              <a:t>g </a:t>
            </a:r>
            <a:r>
              <a:rPr lang="en-IN" sz="2600" dirty="0"/>
              <a:t>is </a:t>
            </a:r>
            <a:r>
              <a:rPr lang="en-US" sz="2600" dirty="0"/>
              <a:t>ℝ </a:t>
            </a:r>
            <a:r>
              <a:rPr lang="en-IN" sz="2600" dirty="0"/>
              <a:t>and the range of </a:t>
            </a:r>
            <a:r>
              <a:rPr lang="en-IN" sz="2600" i="1" dirty="0"/>
              <a:t>g </a:t>
            </a:r>
            <a:r>
              <a:rPr lang="en-IN" sz="2600" dirty="0"/>
              <a:t>is the same as the range of </a:t>
            </a:r>
            <a:r>
              <a:rPr lang="en-IN" sz="2600" i="1" dirty="0"/>
              <a:t>f</a:t>
            </a:r>
            <a:r>
              <a:rPr lang="en-IN" sz="2600" dirty="0"/>
              <a:t>. But since the range of </a:t>
            </a:r>
            <a:r>
              <a:rPr lang="en-IN" sz="2600" i="1" dirty="0"/>
              <a:t>g </a:t>
            </a:r>
            <a:r>
              <a:rPr lang="en-IN" sz="2600" dirty="0"/>
              <a:t>is the same as the codomain of</a:t>
            </a:r>
            <a:r>
              <a:rPr lang="en-IN" sz="2600" i="1" dirty="0"/>
              <a:t> g</a:t>
            </a:r>
            <a:r>
              <a:rPr lang="en-IN" sz="2600" dirty="0"/>
              <a:t>, the function </a:t>
            </a:r>
            <a:r>
              <a:rPr lang="en-IN" sz="2600" i="1" dirty="0"/>
              <a:t>g </a:t>
            </a:r>
            <a:r>
              <a:rPr lang="en-IN" sz="2600" dirty="0"/>
              <a:t>is said to be onto, or surjective This points out that the quality of being “onto” depends entirely on how the codomain of the function is specified. If the codomain is no larger than the range of the function, then the function is onto.</a:t>
            </a:r>
          </a:p>
          <a:p>
            <a:endParaRPr lang="en-IN" sz="2600" dirty="0"/>
          </a:p>
        </p:txBody>
      </p:sp>
    </p:spTree>
    <p:extLst>
      <p:ext uri="{BB962C8B-B14F-4D97-AF65-F5344CB8AC3E}">
        <p14:creationId xmlns:p14="http://schemas.microsoft.com/office/powerpoint/2010/main" val="3192966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Domain, Codomain, and Range</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a:defRPr sz="2800"/>
            </a:pPr>
            <a:r>
              <a:rPr lang="en-US" dirty="0"/>
              <a:t>c.   ​The function</a:t>
            </a:r>
            <a:endParaRPr dirty="0"/>
          </a:p>
        </p:txBody>
      </p:sp>
      <p:pic>
        <p:nvPicPr>
          <p:cNvPr id="19" name="Picture 18" descr="&quot;h is a function from the set of integers to the set of integers, defined by h of x equals x squared.&quot; has a">
            <a:extLst>
              <a:ext uri="{FF2B5EF4-FFF2-40B4-BE49-F238E27FC236}">
                <a16:creationId xmlns:a16="http://schemas.microsoft.com/office/drawing/2014/main" id="{410DDC0F-1266-CA9D-706E-797CA106582F}"/>
              </a:ext>
            </a:extLst>
          </p:cNvPr>
          <p:cNvPicPr>
            <a:picLocks noChangeAspect="1"/>
          </p:cNvPicPr>
          <p:nvPr/>
        </p:nvPicPr>
        <p:blipFill>
          <a:blip r:embed="rId2"/>
          <a:stretch>
            <a:fillRect/>
          </a:stretch>
        </p:blipFill>
        <p:spPr>
          <a:xfrm>
            <a:off x="2980181" y="1066800"/>
            <a:ext cx="4053913" cy="504000"/>
          </a:xfrm>
          <a:prstGeom prst="rect">
            <a:avLst/>
          </a:prstGeom>
        </p:spPr>
      </p:pic>
      <p:sp>
        <p:nvSpPr>
          <p:cNvPr id="5" name="TextBox 4">
            <a:extLst>
              <a:ext uri="{FF2B5EF4-FFF2-40B4-BE49-F238E27FC236}">
                <a16:creationId xmlns:a16="http://schemas.microsoft.com/office/drawing/2014/main" id="{DC31600A-3BD0-0D39-02ED-70BFBC133760}"/>
              </a:ext>
            </a:extLst>
          </p:cNvPr>
          <p:cNvSpPr txBox="1"/>
          <p:nvPr/>
        </p:nvSpPr>
        <p:spPr>
          <a:xfrm>
            <a:off x="971746" y="1472558"/>
            <a:ext cx="3810000" cy="523220"/>
          </a:xfrm>
          <a:prstGeom prst="rect">
            <a:avLst/>
          </a:prstGeom>
          <a:noFill/>
        </p:spPr>
        <p:txBody>
          <a:bodyPr wrap="square" rtlCol="0">
            <a:spAutoFit/>
          </a:bodyPr>
          <a:lstStyle/>
          <a:p>
            <a:r>
              <a:rPr lang="en-US" sz="2800" dirty="0"/>
              <a:t>domain and codomain of</a:t>
            </a:r>
            <a:endParaRPr lang="en-IN" sz="2800" dirty="0"/>
          </a:p>
        </p:txBody>
      </p:sp>
      <p:graphicFrame>
        <p:nvGraphicFramePr>
          <p:cNvPr id="12" name="Object 11" descr="The set of integers.">
            <a:extLst>
              <a:ext uri="{FF2B5EF4-FFF2-40B4-BE49-F238E27FC236}">
                <a16:creationId xmlns:a16="http://schemas.microsoft.com/office/drawing/2014/main" id="{6B615689-97A1-FEBE-54FC-5F39A60EF678}"/>
              </a:ext>
            </a:extLst>
          </p:cNvPr>
          <p:cNvGraphicFramePr>
            <a:graphicFrameLocks noChangeAspect="1"/>
          </p:cNvGraphicFramePr>
          <p:nvPr>
            <p:extLst>
              <p:ext uri="{D42A27DB-BD31-4B8C-83A1-F6EECF244321}">
                <p14:modId xmlns:p14="http://schemas.microsoft.com/office/powerpoint/2010/main" val="3721051825"/>
              </p:ext>
            </p:extLst>
          </p:nvPr>
        </p:nvGraphicFramePr>
        <p:xfrm>
          <a:off x="4742306" y="1598120"/>
          <a:ext cx="306140" cy="283689"/>
        </p:xfrm>
        <a:graphic>
          <a:graphicData uri="http://schemas.openxmlformats.org/presentationml/2006/ole">
            <mc:AlternateContent xmlns:mc="http://schemas.openxmlformats.org/markup-compatibility/2006">
              <mc:Choice xmlns:v="urn:schemas-microsoft-com:vml" Requires="v">
                <p:oleObj name="Equation" r:id="rId3" imgW="291960" imgH="266400" progId="Equation.DSMT4">
                  <p:embed/>
                </p:oleObj>
              </mc:Choice>
              <mc:Fallback>
                <p:oleObj name="Equation" r:id="rId3" imgW="291960" imgH="266400" progId="Equation.DSMT4">
                  <p:embed/>
                  <p:pic>
                    <p:nvPicPr>
                      <p:cNvPr id="7" name="Object 6" descr="Equation: Sigma divided by the square root of n.">
                        <a:extLst>
                          <a:ext uri="{FF2B5EF4-FFF2-40B4-BE49-F238E27FC236}">
                            <a16:creationId xmlns:a16="http://schemas.microsoft.com/office/drawing/2014/main" id="{ABEC672B-6961-252C-5624-030B2E0D1016}"/>
                          </a:ext>
                        </a:extLst>
                      </p:cNvPr>
                      <p:cNvPicPr/>
                      <p:nvPr/>
                    </p:nvPicPr>
                    <p:blipFill>
                      <a:blip r:embed="rId4"/>
                      <a:stretch>
                        <a:fillRect/>
                      </a:stretch>
                    </p:blipFill>
                    <p:spPr>
                      <a:xfrm>
                        <a:off x="4742306" y="1598120"/>
                        <a:ext cx="306140" cy="28368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63D83B6-295C-E154-76B5-253A2D1E8827}"/>
              </a:ext>
            </a:extLst>
          </p:cNvPr>
          <p:cNvSpPr txBox="1"/>
          <p:nvPr/>
        </p:nvSpPr>
        <p:spPr>
          <a:xfrm>
            <a:off x="5048446" y="1463131"/>
            <a:ext cx="3352800" cy="523220"/>
          </a:xfrm>
          <a:prstGeom prst="rect">
            <a:avLst/>
          </a:prstGeom>
          <a:noFill/>
        </p:spPr>
        <p:txBody>
          <a:bodyPr wrap="square" rtlCol="0">
            <a:spAutoFit/>
          </a:bodyPr>
          <a:lstStyle/>
          <a:p>
            <a:r>
              <a:rPr lang="en-US" sz="2800" dirty="0"/>
              <a:t>But if we think about</a:t>
            </a:r>
            <a:endParaRPr lang="en-IN" sz="2800" dirty="0"/>
          </a:p>
        </p:txBody>
      </p:sp>
      <p:sp>
        <p:nvSpPr>
          <p:cNvPr id="4" name="TextBox 3">
            <a:extLst>
              <a:ext uri="{FF2B5EF4-FFF2-40B4-BE49-F238E27FC236}">
                <a16:creationId xmlns:a16="http://schemas.microsoft.com/office/drawing/2014/main" id="{7FFB767C-FDD1-3BA5-0126-3337974448AD}"/>
              </a:ext>
            </a:extLst>
          </p:cNvPr>
          <p:cNvSpPr txBox="1"/>
          <p:nvPr/>
        </p:nvSpPr>
        <p:spPr>
          <a:xfrm>
            <a:off x="971746" y="1890082"/>
            <a:ext cx="7315200" cy="1384995"/>
          </a:xfrm>
          <a:prstGeom prst="rect">
            <a:avLst/>
          </a:prstGeom>
          <a:noFill/>
        </p:spPr>
        <p:txBody>
          <a:bodyPr wrap="square" rtlCol="0">
            <a:spAutoFit/>
          </a:bodyPr>
          <a:lstStyle/>
          <a:p>
            <a:r>
              <a:rPr lang="en-US" sz="2800" dirty="0"/>
              <a:t>the result of squaring any given integer (positive or negative), we quickly see that the range of </a:t>
            </a:r>
            <a:r>
              <a:rPr lang="en-US" sz="2800" i="1" dirty="0"/>
              <a:t>h </a:t>
            </a:r>
            <a:r>
              <a:rPr lang="en-US" sz="2800" dirty="0"/>
              <a:t>is the set</a:t>
            </a:r>
            <a:endParaRPr lang="en-IN" sz="2800" dirty="0"/>
          </a:p>
        </p:txBody>
      </p:sp>
      <p:pic>
        <p:nvPicPr>
          <p:cNvPr id="9" name="Picture 8" descr="zero comma one comma four comma nine comma sixteen comma twenty five comma and so on">
            <a:extLst>
              <a:ext uri="{FF2B5EF4-FFF2-40B4-BE49-F238E27FC236}">
                <a16:creationId xmlns:a16="http://schemas.microsoft.com/office/drawing/2014/main" id="{7AB3AB28-A17C-EF58-6E63-C749F332C3B8}"/>
              </a:ext>
            </a:extLst>
          </p:cNvPr>
          <p:cNvPicPr>
            <a:picLocks noChangeAspect="1"/>
          </p:cNvPicPr>
          <p:nvPr/>
        </p:nvPicPr>
        <p:blipFill>
          <a:blip r:embed="rId5"/>
          <a:stretch>
            <a:fillRect/>
          </a:stretch>
        </p:blipFill>
        <p:spPr>
          <a:xfrm>
            <a:off x="2100799" y="2789282"/>
            <a:ext cx="2762250" cy="514350"/>
          </a:xfrm>
          <a:prstGeom prst="rect">
            <a:avLst/>
          </a:prstGeom>
        </p:spPr>
      </p:pic>
      <p:sp>
        <p:nvSpPr>
          <p:cNvPr id="8" name="TextBox 7">
            <a:extLst>
              <a:ext uri="{FF2B5EF4-FFF2-40B4-BE49-F238E27FC236}">
                <a16:creationId xmlns:a16="http://schemas.microsoft.com/office/drawing/2014/main" id="{7677BE42-666B-B7B4-D9A9-F898A6120376}"/>
              </a:ext>
            </a:extLst>
          </p:cNvPr>
          <p:cNvSpPr txBox="1"/>
          <p:nvPr/>
        </p:nvSpPr>
        <p:spPr>
          <a:xfrm>
            <a:off x="4809455" y="2760130"/>
            <a:ext cx="3810000" cy="523220"/>
          </a:xfrm>
          <a:prstGeom prst="rect">
            <a:avLst/>
          </a:prstGeom>
          <a:noFill/>
        </p:spPr>
        <p:txBody>
          <a:bodyPr wrap="square" rtlCol="0">
            <a:spAutoFit/>
          </a:bodyPr>
          <a:lstStyle/>
          <a:p>
            <a:r>
              <a:rPr lang="en-US" sz="2800" dirty="0"/>
              <a:t>That is, the range of </a:t>
            </a:r>
            <a:r>
              <a:rPr lang="en-US" sz="2800" i="1" dirty="0"/>
              <a:t>h</a:t>
            </a:r>
            <a:endParaRPr lang="en-IN" sz="2800" dirty="0"/>
          </a:p>
        </p:txBody>
      </p:sp>
      <p:sp>
        <p:nvSpPr>
          <p:cNvPr id="10" name="TextBox 9">
            <a:extLst>
              <a:ext uri="{FF2B5EF4-FFF2-40B4-BE49-F238E27FC236}">
                <a16:creationId xmlns:a16="http://schemas.microsoft.com/office/drawing/2014/main" id="{DDC98479-6A20-6195-36D7-ACF6F706FF6C}"/>
              </a:ext>
            </a:extLst>
          </p:cNvPr>
          <p:cNvSpPr txBox="1"/>
          <p:nvPr/>
        </p:nvSpPr>
        <p:spPr>
          <a:xfrm>
            <a:off x="971746" y="3236442"/>
            <a:ext cx="7715054" cy="1384995"/>
          </a:xfrm>
          <a:prstGeom prst="rect">
            <a:avLst/>
          </a:prstGeom>
          <a:noFill/>
        </p:spPr>
        <p:txBody>
          <a:bodyPr wrap="square" rtlCol="0">
            <a:spAutoFit/>
          </a:bodyPr>
          <a:lstStyle/>
          <a:p>
            <a:r>
              <a:rPr lang="en-US" sz="2800" dirty="0"/>
              <a:t>consists of those integers which are squares of other integers. Since the range of </a:t>
            </a:r>
            <a:r>
              <a:rPr lang="en-US" sz="2800" i="1" dirty="0"/>
              <a:t>h </a:t>
            </a:r>
            <a:r>
              <a:rPr lang="en-US" sz="2800" dirty="0"/>
              <a:t>is not the same as the codomain, </a:t>
            </a:r>
            <a:r>
              <a:rPr lang="en-US" sz="2800" i="1" dirty="0"/>
              <a:t>h </a:t>
            </a:r>
            <a:r>
              <a:rPr lang="en-US" sz="2800" dirty="0"/>
              <a:t>is not onto.</a:t>
            </a:r>
            <a:endParaRPr lang="en-IN"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4578-6D68-B3F7-6868-C91DDC50F0B2}"/>
              </a:ext>
            </a:extLst>
          </p:cNvPr>
          <p:cNvSpPr>
            <a:spLocks noGrp="1"/>
          </p:cNvSpPr>
          <p:nvPr>
            <p:ph type="title"/>
          </p:nvPr>
        </p:nvSpPr>
        <p:spPr/>
        <p:txBody>
          <a:bodyPr/>
          <a:lstStyle/>
          <a:p>
            <a:r>
              <a:rPr lang="en-US" dirty="0"/>
              <a:t>Example 7: Domain, Codomain, and Range</a:t>
            </a:r>
            <a:r>
              <a:rPr lang="en-US" spc="-1" baseline="-25000" dirty="0">
                <a:latin typeface="Calibri"/>
                <a:ea typeface="+mn-ea"/>
                <a:cs typeface="+mn-cs"/>
              </a:rPr>
              <a:t>5</a:t>
            </a:r>
            <a:endParaRPr lang="en-IN" dirty="0"/>
          </a:p>
        </p:txBody>
      </p:sp>
      <p:sp>
        <p:nvSpPr>
          <p:cNvPr id="3" name="Text Placeholder 2">
            <a:extLst>
              <a:ext uri="{FF2B5EF4-FFF2-40B4-BE49-F238E27FC236}">
                <a16:creationId xmlns:a16="http://schemas.microsoft.com/office/drawing/2014/main" id="{CFFC9093-F905-9AEB-DEFE-4C4AEF8D1B02}"/>
              </a:ext>
            </a:extLst>
          </p:cNvPr>
          <p:cNvSpPr>
            <a:spLocks noGrp="1"/>
          </p:cNvSpPr>
          <p:nvPr>
            <p:ph type="body" sz="quarter" idx="10"/>
          </p:nvPr>
        </p:nvSpPr>
        <p:spPr/>
        <p:txBody>
          <a:bodyPr/>
          <a:lstStyle/>
          <a:p>
            <a:pPr marL="542925" indent="-542925"/>
            <a:r>
              <a:rPr lang="en-US" dirty="0"/>
              <a:t>d.   ​</a:t>
            </a:r>
            <a:r>
              <a:rPr lang="en-US" sz="2800" dirty="0"/>
              <a:t>The function “</a:t>
            </a:r>
            <a:r>
              <a:rPr lang="en-US" sz="2800" i="1" dirty="0"/>
              <a:t>j</a:t>
            </a:r>
            <a:r>
              <a:rPr lang="en-US" dirty="0"/>
              <a:t>: ℕ → ℝ </a:t>
            </a:r>
            <a:r>
              <a:rPr lang="en-US" sz="2800" dirty="0"/>
              <a:t>by </a:t>
            </a:r>
            <a:r>
              <a:rPr lang="en-US" sz="2800" i="1" dirty="0"/>
              <a:t>j</a:t>
            </a:r>
            <a:r>
              <a:rPr lang="en-US" sz="2800" dirty="0"/>
              <a:t>(</a:t>
            </a:r>
            <a:r>
              <a:rPr lang="en-US" sz="2800" i="1" dirty="0"/>
              <a:t>x</a:t>
            </a:r>
            <a:r>
              <a:rPr lang="en-US" sz="2800" dirty="0"/>
              <a:t>) = </a:t>
            </a:r>
            <a:r>
              <a:rPr lang="en-US" i="1" dirty="0"/>
              <a:t>x</a:t>
            </a:r>
            <a:r>
              <a:rPr lang="en-US" sz="1050" i="1" dirty="0"/>
              <a:t> </a:t>
            </a:r>
            <a:r>
              <a:rPr lang="en-US" dirty="0"/>
              <a:t>²” is</a:t>
            </a:r>
            <a:r>
              <a:rPr lang="en-US" sz="2800" dirty="0"/>
              <a:t> one final variation on the squaring function. The action of </a:t>
            </a:r>
            <a:r>
              <a:rPr lang="en-US" sz="2800" i="1" dirty="0"/>
              <a:t>j</a:t>
            </a:r>
            <a:r>
              <a:rPr lang="en-US" sz="2800" dirty="0"/>
              <a:t> is the same as that of the previous three functions, but this time the domain is specified to be the natural numbers (the positive integers) and the codomain is the entire set of real numbers. Since the range of </a:t>
            </a:r>
            <a:r>
              <a:rPr lang="en-US" sz="2800" i="1" dirty="0"/>
              <a:t>j</a:t>
            </a:r>
            <a:r>
              <a:rPr lang="en-US" sz="2800" dirty="0"/>
              <a:t> is the set</a:t>
            </a:r>
          </a:p>
          <a:p>
            <a:endParaRPr lang="en-IN" dirty="0"/>
          </a:p>
        </p:txBody>
      </p:sp>
      <p:pic>
        <p:nvPicPr>
          <p:cNvPr id="5" name="Picture 4" descr="one comma four comma nine comma sixteen comma twenty five comma and so on">
            <a:extLst>
              <a:ext uri="{FF2B5EF4-FFF2-40B4-BE49-F238E27FC236}">
                <a16:creationId xmlns:a16="http://schemas.microsoft.com/office/drawing/2014/main" id="{2D836749-375C-88AB-A740-0DF3292DB8F7}"/>
              </a:ext>
            </a:extLst>
          </p:cNvPr>
          <p:cNvPicPr>
            <a:picLocks noChangeAspect="1"/>
          </p:cNvPicPr>
          <p:nvPr/>
        </p:nvPicPr>
        <p:blipFill>
          <a:blip r:embed="rId2"/>
          <a:stretch>
            <a:fillRect/>
          </a:stretch>
        </p:blipFill>
        <p:spPr>
          <a:xfrm>
            <a:off x="4419600" y="3600450"/>
            <a:ext cx="2486025" cy="514350"/>
          </a:xfrm>
          <a:prstGeom prst="rect">
            <a:avLst/>
          </a:prstGeom>
        </p:spPr>
      </p:pic>
      <p:sp>
        <p:nvSpPr>
          <p:cNvPr id="6" name="TextBox 5">
            <a:extLst>
              <a:ext uri="{FF2B5EF4-FFF2-40B4-BE49-F238E27FC236}">
                <a16:creationId xmlns:a16="http://schemas.microsoft.com/office/drawing/2014/main" id="{BE460135-7A0D-4213-DC4F-B61E4D46ABB1}"/>
              </a:ext>
            </a:extLst>
          </p:cNvPr>
          <p:cNvSpPr txBox="1"/>
          <p:nvPr/>
        </p:nvSpPr>
        <p:spPr>
          <a:xfrm>
            <a:off x="6858000" y="3600450"/>
            <a:ext cx="2133600" cy="523220"/>
          </a:xfrm>
          <a:prstGeom prst="rect">
            <a:avLst/>
          </a:prstGeom>
          <a:noFill/>
        </p:spPr>
        <p:txBody>
          <a:bodyPr wrap="square" rtlCol="0">
            <a:spAutoFit/>
          </a:bodyPr>
          <a:lstStyle/>
          <a:p>
            <a:r>
              <a:rPr lang="en-US" sz="2800" dirty="0"/>
              <a:t>which is not</a:t>
            </a:r>
            <a:endParaRPr lang="en-IN" sz="2800" dirty="0"/>
          </a:p>
        </p:txBody>
      </p:sp>
      <p:sp>
        <p:nvSpPr>
          <p:cNvPr id="7" name="TextBox 6">
            <a:extLst>
              <a:ext uri="{FF2B5EF4-FFF2-40B4-BE49-F238E27FC236}">
                <a16:creationId xmlns:a16="http://schemas.microsoft.com/office/drawing/2014/main" id="{A6F2E4B8-A814-5D2F-1313-C42078A9CC65}"/>
              </a:ext>
            </a:extLst>
          </p:cNvPr>
          <p:cNvSpPr txBox="1"/>
          <p:nvPr/>
        </p:nvSpPr>
        <p:spPr>
          <a:xfrm>
            <a:off x="990600" y="4038600"/>
            <a:ext cx="7696200" cy="523220"/>
          </a:xfrm>
          <a:prstGeom prst="rect">
            <a:avLst/>
          </a:prstGeom>
          <a:noFill/>
        </p:spPr>
        <p:txBody>
          <a:bodyPr wrap="square" rtlCol="0">
            <a:spAutoFit/>
          </a:bodyPr>
          <a:lstStyle/>
          <a:p>
            <a:r>
              <a:rPr lang="en-US" sz="2800" dirty="0"/>
              <a:t>the same as the codomain, </a:t>
            </a:r>
            <a:r>
              <a:rPr lang="en-US" sz="2800" i="1" dirty="0"/>
              <a:t>j</a:t>
            </a:r>
            <a:r>
              <a:rPr lang="en-US" sz="2800" dirty="0"/>
              <a:t> is not onto.</a:t>
            </a:r>
            <a:endParaRPr lang="en-IN" sz="2800" dirty="0"/>
          </a:p>
        </p:txBody>
      </p:sp>
    </p:spTree>
    <p:extLst>
      <p:ext uri="{BB962C8B-B14F-4D97-AF65-F5344CB8AC3E}">
        <p14:creationId xmlns:p14="http://schemas.microsoft.com/office/powerpoint/2010/main" val="217651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3</a:t>
            </a:r>
            <a:endParaRPr dirty="0"/>
          </a:p>
        </p:txBody>
      </p:sp>
      <p:pic>
        <p:nvPicPr>
          <p:cNvPr id="5" name="Content Placeholder 4" descr="The graph shows five points on the Cartesian plane. The points are open parenthesis negative four comma two close parenthesis open parenthesis six comma negative one close parenthesis open parenthesis zero comma zero close parenthesis open parenthesis negative four comma zero close parenthesis and open parenthesis pi comma pi squared close parenthesis.">
            <a:extLst>
              <a:ext uri="{FF2B5EF4-FFF2-40B4-BE49-F238E27FC236}">
                <a16:creationId xmlns:a16="http://schemas.microsoft.com/office/drawing/2014/main" id="{F66F1EED-2F3A-4403-9328-4929100A320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0544"/>
            <a:ext cx="4572000" cy="4572000"/>
          </a:xfrm>
        </p:spPr>
      </p:pic>
      <p:sp>
        <p:nvSpPr>
          <p:cNvPr id="4" name="TextBox 3">
            <a:extLst>
              <a:ext uri="{FF2B5EF4-FFF2-40B4-BE49-F238E27FC236}">
                <a16:creationId xmlns:a16="http://schemas.microsoft.com/office/drawing/2014/main" id="{6F182E5E-3CB4-4AC8-8E14-6AAE5A5F1EF4}"/>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Implied Domain of a Function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dirty="0"/>
              <a:t>Determine the </a:t>
            </a:r>
            <a:r>
              <a:rPr lang="en-US" sz="2800" dirty="0"/>
              <a:t>implied </a:t>
            </a:r>
            <a:r>
              <a:rPr sz="2800" dirty="0"/>
              <a:t>domain of each of the following functions.</a:t>
            </a:r>
            <a:endParaRPr lang="en-IN" dirty="0"/>
          </a:p>
        </p:txBody>
      </p:sp>
      <p:pic>
        <p:nvPicPr>
          <p:cNvPr id="9" name="Picture 8" descr="Example a, is f of x equals five x minus the square root of open parenthesis three minus x close parenthesis.">
            <a:extLst>
              <a:ext uri="{FF2B5EF4-FFF2-40B4-BE49-F238E27FC236}">
                <a16:creationId xmlns:a16="http://schemas.microsoft.com/office/drawing/2014/main" id="{1242C0DA-5769-A6DC-7DB4-82CCB1124093}"/>
              </a:ext>
            </a:extLst>
          </p:cNvPr>
          <p:cNvPicPr>
            <a:picLocks noChangeAspect="1"/>
          </p:cNvPicPr>
          <p:nvPr/>
        </p:nvPicPr>
        <p:blipFill>
          <a:blip r:embed="rId2"/>
          <a:stretch>
            <a:fillRect/>
          </a:stretch>
        </p:blipFill>
        <p:spPr>
          <a:xfrm>
            <a:off x="613739" y="1999312"/>
            <a:ext cx="2916000" cy="541112"/>
          </a:xfrm>
          <a:prstGeom prst="rect">
            <a:avLst/>
          </a:prstGeom>
        </p:spPr>
      </p:pic>
      <p:pic>
        <p:nvPicPr>
          <p:cNvPr id="7" name="Picture 6" descr="Example b, is g of x equals open parenthesis x minus three close parenthesis divided by open parenthesis x squared minus one close parenthesis.&#10;">
            <a:extLst>
              <a:ext uri="{FF2B5EF4-FFF2-40B4-BE49-F238E27FC236}">
                <a16:creationId xmlns:a16="http://schemas.microsoft.com/office/drawing/2014/main" id="{24F921F1-555A-5104-FEC5-6409EDB84357}"/>
              </a:ext>
            </a:extLst>
          </p:cNvPr>
          <p:cNvPicPr>
            <a:picLocks noChangeAspect="1"/>
          </p:cNvPicPr>
          <p:nvPr/>
        </p:nvPicPr>
        <p:blipFill>
          <a:blip r:embed="rId3"/>
          <a:stretch>
            <a:fillRect/>
          </a:stretch>
        </p:blipFill>
        <p:spPr>
          <a:xfrm>
            <a:off x="632790" y="2617196"/>
            <a:ext cx="2484000" cy="88800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33C6-26D8-AF7F-AB6E-B764EEA17929}"/>
              </a:ext>
            </a:extLst>
          </p:cNvPr>
          <p:cNvSpPr>
            <a:spLocks noGrp="1"/>
          </p:cNvSpPr>
          <p:nvPr>
            <p:ph type="title"/>
          </p:nvPr>
        </p:nvSpPr>
        <p:spPr/>
        <p:txBody>
          <a:bodyPr/>
          <a:lstStyle/>
          <a:p>
            <a:r>
              <a:rPr lang="en-US" dirty="0"/>
              <a:t>Example 8: Implied Domain of a Function</a:t>
            </a:r>
            <a:r>
              <a:rPr lang="en-US" spc="-1" baseline="-25000" dirty="0">
                <a:latin typeface="Calibri"/>
                <a:ea typeface="+mn-ea"/>
                <a:cs typeface="+mn-cs"/>
              </a:rPr>
              <a:t>2</a:t>
            </a:r>
            <a:endParaRPr lang="en-IN" dirty="0"/>
          </a:p>
        </p:txBody>
      </p:sp>
      <p:sp>
        <p:nvSpPr>
          <p:cNvPr id="4" name="Text Placeholder 2">
            <a:extLst>
              <a:ext uri="{FF2B5EF4-FFF2-40B4-BE49-F238E27FC236}">
                <a16:creationId xmlns:a16="http://schemas.microsoft.com/office/drawing/2014/main" id="{C19766E4-F54B-AA1E-D5BE-E4E0A92A9711}"/>
              </a:ext>
            </a:extLst>
          </p:cNvPr>
          <p:cNvSpPr>
            <a:spLocks noGrp="1"/>
          </p:cNvSpPr>
          <p:nvPr>
            <p:ph type="body" sz="quarter" idx="10"/>
          </p:nvPr>
        </p:nvSpPr>
        <p:spPr>
          <a:xfrm>
            <a:off x="457200" y="1028700"/>
            <a:ext cx="8229600" cy="4967288"/>
          </a:xfrm>
        </p:spPr>
        <p:txBody>
          <a:bodyPr>
            <a:normAutofit/>
          </a:bodyPr>
          <a:lstStyle/>
          <a:p>
            <a:r>
              <a:rPr lang="en-US" sz="2800" b="1" dirty="0"/>
              <a:t>Solution</a:t>
            </a:r>
          </a:p>
          <a:p>
            <a:pPr marL="542925" indent="-542925">
              <a:defRPr sz="2800"/>
            </a:pPr>
            <a:r>
              <a:rPr lang="en-US" dirty="0"/>
              <a:t>a.   ​</a:t>
            </a:r>
            <a:r>
              <a:rPr lang="en-US" sz="2800" dirty="0"/>
              <a:t>Looking at the formula, we can identify what may cause the function to be undefined.</a:t>
            </a:r>
          </a:p>
        </p:txBody>
      </p:sp>
      <p:pic>
        <p:nvPicPr>
          <p:cNvPr id="5" name="Picture 4" descr="f of x equals five x minus the square root of open parenthesis three minus x close parenthesis.">
            <a:extLst>
              <a:ext uri="{FF2B5EF4-FFF2-40B4-BE49-F238E27FC236}">
                <a16:creationId xmlns:a16="http://schemas.microsoft.com/office/drawing/2014/main" id="{F8196D92-BB12-9BFB-FA9A-68855456B648}"/>
              </a:ext>
            </a:extLst>
          </p:cNvPr>
          <p:cNvPicPr>
            <a:picLocks noChangeAspect="1"/>
          </p:cNvPicPr>
          <p:nvPr/>
        </p:nvPicPr>
        <p:blipFill>
          <a:blip r:embed="rId2"/>
          <a:stretch>
            <a:fillRect/>
          </a:stretch>
        </p:blipFill>
        <p:spPr>
          <a:xfrm>
            <a:off x="3367086" y="2590800"/>
            <a:ext cx="2520000" cy="537866"/>
          </a:xfrm>
          <a:prstGeom prst="rect">
            <a:avLst/>
          </a:prstGeom>
        </p:spPr>
      </p:pic>
      <p:sp>
        <p:nvSpPr>
          <p:cNvPr id="8" name="TextBox 7">
            <a:extLst>
              <a:ext uri="{FF2B5EF4-FFF2-40B4-BE49-F238E27FC236}">
                <a16:creationId xmlns:a16="http://schemas.microsoft.com/office/drawing/2014/main" id="{ADF07C24-13DE-FF8A-531F-ECD6501E6E25}"/>
              </a:ext>
            </a:extLst>
          </p:cNvPr>
          <p:cNvSpPr txBox="1"/>
          <p:nvPr/>
        </p:nvSpPr>
        <p:spPr>
          <a:xfrm>
            <a:off x="457200" y="3200400"/>
            <a:ext cx="8229600" cy="2677656"/>
          </a:xfrm>
          <a:prstGeom prst="rect">
            <a:avLst/>
          </a:prstGeom>
          <a:noFill/>
        </p:spPr>
        <p:txBody>
          <a:bodyPr wrap="square">
            <a:spAutoFit/>
          </a:bodyPr>
          <a:lstStyle/>
          <a:p>
            <a:pPr marL="512064">
              <a:defRPr sz="2800"/>
            </a:pPr>
            <a:r>
              <a:rPr lang="en-US" sz="2800" dirty="0"/>
              <a:t>We can always multiply a number by </a:t>
            </a:r>
            <a:r>
              <a:rPr lang="en-US" sz="2800" dirty="0">
                <a:latin typeface="Cambria Math"/>
              </a:rPr>
              <a:t>5</a:t>
            </a:r>
            <a:r>
              <a:rPr lang="en-US" sz="2800" dirty="0"/>
              <a:t>, but taking the square root of a negative number is undefined.</a:t>
            </a:r>
          </a:p>
          <a:p>
            <a:pPr marL="512064">
              <a:defRPr sz="2800"/>
            </a:pPr>
            <a:r>
              <a:rPr lang="en-US" sz="2800" dirty="0"/>
              <a:t>​The square root term is defined as long as 3 − </a:t>
            </a:r>
            <a:r>
              <a:rPr lang="en-US" sz="2800" i="1" dirty="0"/>
              <a:t>x</a:t>
            </a:r>
            <a:r>
              <a:rPr lang="en-US" sz="2800" dirty="0"/>
              <a:t> ≥ 0.</a:t>
            </a:r>
            <a:br>
              <a:rPr lang="en-US" sz="2800" dirty="0"/>
            </a:br>
            <a:r>
              <a:rPr lang="en-US" sz="2800" dirty="0"/>
              <a:t>Solving this inequality for </a:t>
            </a:r>
            <a:r>
              <a:rPr lang="en-US" sz="2800" i="1" dirty="0"/>
              <a:t>x</a:t>
            </a:r>
            <a:r>
              <a:rPr lang="en-US" sz="2800" dirty="0"/>
              <a:t>, we have </a:t>
            </a:r>
            <a:r>
              <a:rPr lang="en-US" sz="2800" i="1" dirty="0"/>
              <a:t>x</a:t>
            </a:r>
            <a:r>
              <a:rPr lang="en-US" sz="2800" dirty="0"/>
              <a:t> ≤ 3.</a:t>
            </a:r>
            <a:br>
              <a:rPr lang="en-US" sz="2800" dirty="0"/>
            </a:br>
            <a:r>
              <a:rPr lang="en-US" sz="2800" dirty="0"/>
              <a:t>​Using interval notation, the domain of the function </a:t>
            </a:r>
            <a:r>
              <a:rPr lang="en-US" sz="2800" i="1" dirty="0"/>
              <a:t>f </a:t>
            </a:r>
            <a:r>
              <a:rPr lang="en-US" sz="2800" dirty="0"/>
              <a:t>is the interval</a:t>
            </a:r>
            <a:endParaRPr lang="en-IN" sz="2800" dirty="0"/>
          </a:p>
        </p:txBody>
      </p:sp>
      <p:pic>
        <p:nvPicPr>
          <p:cNvPr id="6" name="Picture 5" descr="open parenthesis negative infinity comma three close bracket ">
            <a:extLst>
              <a:ext uri="{FF2B5EF4-FFF2-40B4-BE49-F238E27FC236}">
                <a16:creationId xmlns:a16="http://schemas.microsoft.com/office/drawing/2014/main" id="{0CF39EB9-2084-DE77-092B-6D410C4D0AB4}"/>
              </a:ext>
            </a:extLst>
          </p:cNvPr>
          <p:cNvPicPr>
            <a:picLocks noChangeAspect="1"/>
          </p:cNvPicPr>
          <p:nvPr/>
        </p:nvPicPr>
        <p:blipFill>
          <a:blip r:embed="rId3"/>
          <a:stretch>
            <a:fillRect/>
          </a:stretch>
        </p:blipFill>
        <p:spPr>
          <a:xfrm>
            <a:off x="3124200" y="5411331"/>
            <a:ext cx="942975" cy="466725"/>
          </a:xfrm>
          <a:prstGeom prst="rect">
            <a:avLst/>
          </a:prstGeom>
        </p:spPr>
      </p:pic>
    </p:spTree>
    <p:extLst>
      <p:ext uri="{BB962C8B-B14F-4D97-AF65-F5344CB8AC3E}">
        <p14:creationId xmlns:p14="http://schemas.microsoft.com/office/powerpoint/2010/main" val="2513178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Implied Domain of a Function</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sz="2800" dirty="0"/>
              <a:t>b.   Again, we first identify potential </a:t>
            </a:r>
            <a:r>
              <a:rPr lang="en-US" dirty="0"/>
              <a:t>“</a:t>
            </a:r>
            <a:r>
              <a:rPr lang="en-US" sz="2800" dirty="0"/>
              <a:t>dangers</a:t>
            </a:r>
            <a:r>
              <a:rPr lang="en-US" dirty="0"/>
              <a:t>”</a:t>
            </a:r>
            <a:r>
              <a:rPr lang="en-US" sz="2800" dirty="0"/>
              <a:t> in the formula for this function.</a:t>
            </a:r>
            <a:endParaRPr sz="2800" dirty="0"/>
          </a:p>
        </p:txBody>
      </p:sp>
      <p:pic>
        <p:nvPicPr>
          <p:cNvPr id="11" name="Picture 10" descr="g of x equals open parenthesis x minus three close parenthesis divided by open parenthesis x squared minus one close parenthesis.&#10;">
            <a:extLst>
              <a:ext uri="{FF2B5EF4-FFF2-40B4-BE49-F238E27FC236}">
                <a16:creationId xmlns:a16="http://schemas.microsoft.com/office/drawing/2014/main" id="{C226F9F2-F82A-BC20-3C2F-DD0BD9FEBB84}"/>
              </a:ext>
            </a:extLst>
          </p:cNvPr>
          <p:cNvPicPr>
            <a:picLocks noChangeAspect="1"/>
          </p:cNvPicPr>
          <p:nvPr/>
        </p:nvPicPr>
        <p:blipFill>
          <a:blip r:embed="rId2"/>
          <a:stretch>
            <a:fillRect/>
          </a:stretch>
        </p:blipFill>
        <p:spPr>
          <a:xfrm>
            <a:off x="3507979" y="1828800"/>
            <a:ext cx="1620000" cy="735461"/>
          </a:xfrm>
          <a:prstGeom prst="rect">
            <a:avLst/>
          </a:prstGeom>
        </p:spPr>
      </p:pic>
      <p:sp>
        <p:nvSpPr>
          <p:cNvPr id="5" name="TextBox 4">
            <a:extLst>
              <a:ext uri="{FF2B5EF4-FFF2-40B4-BE49-F238E27FC236}">
                <a16:creationId xmlns:a16="http://schemas.microsoft.com/office/drawing/2014/main" id="{2776E1EB-D11D-F4CF-EBAF-F49DB71640A9}"/>
              </a:ext>
            </a:extLst>
          </p:cNvPr>
          <p:cNvSpPr txBox="1"/>
          <p:nvPr/>
        </p:nvSpPr>
        <p:spPr>
          <a:xfrm>
            <a:off x="914401" y="2503230"/>
            <a:ext cx="7848600" cy="3970318"/>
          </a:xfrm>
          <a:prstGeom prst="rect">
            <a:avLst/>
          </a:prstGeom>
          <a:noFill/>
        </p:spPr>
        <p:txBody>
          <a:bodyPr wrap="square" rtlCol="0">
            <a:spAutoFit/>
          </a:bodyPr>
          <a:lstStyle/>
          <a:p>
            <a:r>
              <a:rPr lang="en-US" sz="2800" dirty="0"/>
              <a:t>We can safely substitute any value in the numerator, but we can’t let the denominator equal zero.</a:t>
            </a:r>
          </a:p>
          <a:p>
            <a:r>
              <a:rPr lang="en-US" sz="2800" dirty="0"/>
              <a:t>The denominator will equal zero whenever </a:t>
            </a:r>
            <a:r>
              <a:rPr lang="en-US" sz="2800" i="1" dirty="0"/>
              <a:t>x</a:t>
            </a:r>
            <a:r>
              <a:rPr lang="en-US" sz="2800" dirty="0"/>
              <a:t>² − 1 = 0.</a:t>
            </a:r>
            <a:br>
              <a:rPr lang="en-US" sz="2800" dirty="0"/>
            </a:br>
            <a:r>
              <a:rPr lang="en-US" sz="2800" dirty="0"/>
              <a:t>This tells us that we must exclude </a:t>
            </a:r>
            <a:r>
              <a:rPr lang="en-US" sz="2800" i="1" dirty="0"/>
              <a:t>x</a:t>
            </a:r>
            <a:r>
              <a:rPr lang="en-US" sz="2800" dirty="0"/>
              <a:t> = −1 and </a:t>
            </a:r>
            <a:r>
              <a:rPr lang="en-US" sz="2800" i="1" dirty="0"/>
              <a:t>x</a:t>
            </a:r>
            <a:r>
              <a:rPr lang="en-US" sz="2800" dirty="0"/>
              <a:t> = 1 from the domain.</a:t>
            </a:r>
          </a:p>
          <a:p>
            <a:r>
              <a:rPr lang="en-US" sz="2800" dirty="0"/>
              <a:t>In interval notation, the domain of </a:t>
            </a:r>
            <a:r>
              <a:rPr lang="en-US" sz="2800" i="1" dirty="0"/>
              <a:t>g</a:t>
            </a:r>
            <a:r>
              <a:rPr lang="en-US" sz="2800" dirty="0"/>
              <a:t> is </a:t>
            </a:r>
          </a:p>
          <a:p>
            <a:br>
              <a:rPr lang="en-US" sz="2800" dirty="0"/>
            </a:br>
            <a:endParaRPr lang="en-US" sz="2800" dirty="0"/>
          </a:p>
          <a:p>
            <a:endParaRPr lang="en-IN" sz="2800" dirty="0"/>
          </a:p>
        </p:txBody>
      </p:sp>
      <p:pic>
        <p:nvPicPr>
          <p:cNvPr id="6" name="Picture 5" descr="open parenthesis negative infinity to negative one close parenthesis union open parenthesis negative one to one close parenthesis union open parenthesis one to infinity close parenthesis">
            <a:extLst>
              <a:ext uri="{FF2B5EF4-FFF2-40B4-BE49-F238E27FC236}">
                <a16:creationId xmlns:a16="http://schemas.microsoft.com/office/drawing/2014/main" id="{5828F64D-477D-D190-500F-1F49DC811CF7}"/>
              </a:ext>
            </a:extLst>
          </p:cNvPr>
          <p:cNvPicPr>
            <a:picLocks noChangeAspect="1"/>
          </p:cNvPicPr>
          <p:nvPr/>
        </p:nvPicPr>
        <p:blipFill>
          <a:blip r:embed="rId3"/>
          <a:stretch>
            <a:fillRect/>
          </a:stretch>
        </p:blipFill>
        <p:spPr>
          <a:xfrm>
            <a:off x="990600" y="5181600"/>
            <a:ext cx="3733800" cy="5143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sz="2800" dirty="0"/>
              <a:t>b.   The equation</a:t>
            </a:r>
            <a:r>
              <a:rPr lang="en-IN" dirty="0"/>
              <a:t> −3</a:t>
            </a:r>
            <a:r>
              <a:rPr lang="en-IN" i="1" dirty="0"/>
              <a:t>x</a:t>
            </a:r>
            <a:r>
              <a:rPr lang="en-IN" dirty="0"/>
              <a:t> + 7</a:t>
            </a:r>
            <a:r>
              <a:rPr lang="en-IN" i="1" dirty="0"/>
              <a:t>y</a:t>
            </a:r>
            <a:r>
              <a:rPr lang="en-IN" dirty="0"/>
              <a:t> = 13</a:t>
            </a:r>
            <a:r>
              <a:rPr lang="en-US" sz="2800" dirty="0"/>
              <a:t> describes a relation. In contrast to the last example, this relation consists of an infinite number of ordered pairs, so it is not possible to list them all as a set. As an example, one of the ordered pairs in the relation is (</a:t>
            </a:r>
            <a:r>
              <a:rPr lang="en-IN" dirty="0"/>
              <a:t>−2,1)</a:t>
            </a:r>
            <a:r>
              <a:rPr lang="en-US" sz="2800" dirty="0"/>
              <a:t>, since</a:t>
            </a:r>
            <a:endParaRPr dirty="0"/>
          </a:p>
        </p:txBody>
      </p:sp>
      <p:pic>
        <p:nvPicPr>
          <p:cNvPr id="7" name="Picture 6" descr="Negative three times open parenthesis negative two close parenthesis plus seven times one equals thirteen. ">
            <a:extLst>
              <a:ext uri="{FF2B5EF4-FFF2-40B4-BE49-F238E27FC236}">
                <a16:creationId xmlns:a16="http://schemas.microsoft.com/office/drawing/2014/main" id="{821FDF79-E256-3E82-ECA1-2A518EFA9A28}"/>
              </a:ext>
            </a:extLst>
          </p:cNvPr>
          <p:cNvPicPr>
            <a:picLocks noChangeAspect="1"/>
          </p:cNvPicPr>
          <p:nvPr/>
        </p:nvPicPr>
        <p:blipFill>
          <a:blip r:embed="rId2"/>
          <a:stretch>
            <a:fillRect/>
          </a:stretch>
        </p:blipFill>
        <p:spPr>
          <a:xfrm>
            <a:off x="1066800" y="3276600"/>
            <a:ext cx="2533650" cy="4667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5C95-4D58-056D-2568-F21332247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25D74-6F71-1BC2-34B6-FCF058A03AEA}"/>
              </a:ext>
            </a:extLst>
          </p:cNvPr>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5</a:t>
            </a:r>
            <a:endParaRPr dirty="0"/>
          </a:p>
        </p:txBody>
      </p:sp>
      <p:sp>
        <p:nvSpPr>
          <p:cNvPr id="4" name="TextBox 3">
            <a:extLst>
              <a:ext uri="{FF2B5EF4-FFF2-40B4-BE49-F238E27FC236}">
                <a16:creationId xmlns:a16="http://schemas.microsoft.com/office/drawing/2014/main" id="{C8EB47D9-CAB2-8B4B-ED4B-7E5C9D48535F}"/>
              </a:ext>
            </a:extLst>
          </p:cNvPr>
          <p:cNvSpPr txBox="1"/>
          <p:nvPr/>
        </p:nvSpPr>
        <p:spPr>
          <a:xfrm>
            <a:off x="870600" y="1219200"/>
            <a:ext cx="7740000" cy="3108543"/>
          </a:xfrm>
          <a:prstGeom prst="rect">
            <a:avLst/>
          </a:prstGeom>
          <a:noFill/>
        </p:spPr>
        <p:txBody>
          <a:bodyPr wrap="square" rtlCol="0">
            <a:spAutoFit/>
          </a:bodyPr>
          <a:lstStyle/>
          <a:p>
            <a:r>
              <a:rPr lang="en-US" sz="2800" dirty="0"/>
              <a:t>Although it is not possible to list all the elements of this relation, it is possible to graph it; it is the graph of the solution set of the equation, as drawn in Figure 2. The domain and range of this relation are both the set of real numbers, as every real number appears as both a first coordinate and a second coordinate in the relation.</a:t>
            </a:r>
          </a:p>
        </p:txBody>
      </p:sp>
    </p:spTree>
    <p:extLst>
      <p:ext uri="{BB962C8B-B14F-4D97-AF65-F5344CB8AC3E}">
        <p14:creationId xmlns:p14="http://schemas.microsoft.com/office/powerpoint/2010/main" val="1673099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6</a:t>
            </a:r>
            <a:endParaRPr dirty="0"/>
          </a:p>
        </p:txBody>
      </p:sp>
      <p:pic>
        <p:nvPicPr>
          <p:cNvPr id="5" name="Content Placeholder 4" descr="Graph of the equation negative three times x plus seven time y equals thirteen in the Cartesian plane.">
            <a:extLst>
              <a:ext uri="{FF2B5EF4-FFF2-40B4-BE49-F238E27FC236}">
                <a16:creationId xmlns:a16="http://schemas.microsoft.com/office/drawing/2014/main" id="{B8CF3C74-86EC-4F23-A3BD-4901E9BEAD2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4" name="TextBox 3">
            <a:extLst>
              <a:ext uri="{FF2B5EF4-FFF2-40B4-BE49-F238E27FC236}">
                <a16:creationId xmlns:a16="http://schemas.microsoft.com/office/drawing/2014/main" id="{EA282134-4A0B-495F-B397-8B1D48766E9C}"/>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7</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dirty="0"/>
              <a:t>c.   </a:t>
            </a:r>
            <a:r>
              <a:rPr dirty="0"/>
              <a:t>​The </a:t>
            </a:r>
            <a:r>
              <a:rPr lang="en-US" dirty="0"/>
              <a:t>rectangle in Figure 3 </a:t>
            </a:r>
            <a:r>
              <a:rPr dirty="0"/>
              <a:t>describes a relation. Some of the elements of the relation are</a:t>
            </a:r>
            <a:r>
              <a:rPr lang="en-US" dirty="0"/>
              <a:t> ordered pairs</a:t>
            </a:r>
            <a:br>
              <a:rPr lang="en-US" dirty="0"/>
            </a:br>
            <a:r>
              <a:rPr lang="en-US" dirty="0"/>
              <a:t>(−1, 1), (−1, −2), (−0.3, 2), (0, −2),</a:t>
            </a:r>
            <a:r>
              <a:rPr dirty="0"/>
              <a:t> </a:t>
            </a:r>
            <a:r>
              <a:rPr lang="en-US" dirty="0"/>
              <a:t>and (1, −0.758),</a:t>
            </a:r>
            <a:r>
              <a:rPr dirty="0"/>
              <a:t> but this is another example of a relation with an infinite number of elements so we cannot list all of them. Using in</a:t>
            </a:r>
            <a:r>
              <a:rPr lang="en-IN" dirty="0" err="1"/>
              <a:t>terval</a:t>
            </a:r>
            <a:r>
              <a:rPr lang="en-IN" dirty="0"/>
              <a:t> notation, the domain of this relation is the closed interval</a:t>
            </a:r>
            <a:r>
              <a:rPr lang="en-US" dirty="0"/>
              <a:t> </a:t>
            </a:r>
            <a:r>
              <a:rPr lang="en-IN" dirty="0"/>
              <a:t> </a:t>
            </a:r>
            <a:endParaRPr lang="en-US" dirty="0"/>
          </a:p>
          <a:p>
            <a:r>
              <a:rPr lang="en-IN" dirty="0"/>
              <a:t>​</a:t>
            </a:r>
          </a:p>
        </p:txBody>
      </p:sp>
      <p:pic>
        <p:nvPicPr>
          <p:cNvPr id="7" name="Picture 6" descr="open bracket negative 1 to 1 close bracket">
            <a:extLst>
              <a:ext uri="{FF2B5EF4-FFF2-40B4-BE49-F238E27FC236}">
                <a16:creationId xmlns:a16="http://schemas.microsoft.com/office/drawing/2014/main" id="{3BABF50A-C7F3-E721-3AE8-160E96EAC3C6}"/>
              </a:ext>
            </a:extLst>
          </p:cNvPr>
          <p:cNvPicPr>
            <a:picLocks noChangeAspect="1"/>
          </p:cNvPicPr>
          <p:nvPr/>
        </p:nvPicPr>
        <p:blipFill>
          <a:blip r:embed="rId2"/>
          <a:stretch>
            <a:fillRect/>
          </a:stretch>
        </p:blipFill>
        <p:spPr>
          <a:xfrm>
            <a:off x="5286375" y="3590925"/>
            <a:ext cx="962025" cy="523875"/>
          </a:xfrm>
          <a:prstGeom prst="rect">
            <a:avLst/>
          </a:prstGeom>
        </p:spPr>
      </p:pic>
      <p:sp>
        <p:nvSpPr>
          <p:cNvPr id="8" name="TextBox 7">
            <a:extLst>
              <a:ext uri="{FF2B5EF4-FFF2-40B4-BE49-F238E27FC236}">
                <a16:creationId xmlns:a16="http://schemas.microsoft.com/office/drawing/2014/main" id="{284540F2-8967-32F0-C92A-4F0993137C33}"/>
              </a:ext>
            </a:extLst>
          </p:cNvPr>
          <p:cNvSpPr txBox="1"/>
          <p:nvPr/>
        </p:nvSpPr>
        <p:spPr>
          <a:xfrm>
            <a:off x="6190673" y="3585990"/>
            <a:ext cx="2743200" cy="523220"/>
          </a:xfrm>
          <a:prstGeom prst="rect">
            <a:avLst/>
          </a:prstGeom>
          <a:noFill/>
        </p:spPr>
        <p:txBody>
          <a:bodyPr wrap="square" rtlCol="0">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and the range is</a:t>
            </a:r>
            <a:endParaRPr lang="en-IN" dirty="0"/>
          </a:p>
        </p:txBody>
      </p:sp>
      <p:sp>
        <p:nvSpPr>
          <p:cNvPr id="10" name="TextBox 9">
            <a:extLst>
              <a:ext uri="{FF2B5EF4-FFF2-40B4-BE49-F238E27FC236}">
                <a16:creationId xmlns:a16="http://schemas.microsoft.com/office/drawing/2014/main" id="{4570A9BC-FA80-7D06-CCA4-5A94AE441AB2}"/>
              </a:ext>
            </a:extLst>
          </p:cNvPr>
          <p:cNvSpPr txBox="1"/>
          <p:nvPr/>
        </p:nvSpPr>
        <p:spPr>
          <a:xfrm>
            <a:off x="990600" y="4109210"/>
            <a:ext cx="3124200" cy="523220"/>
          </a:xfrm>
          <a:prstGeom prst="rect">
            <a:avLst/>
          </a:prstGeom>
          <a:noFill/>
        </p:spPr>
        <p:txBody>
          <a:bodyPr wrap="square" rtlCol="0">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the closed interval</a:t>
            </a:r>
            <a:endParaRPr lang="en-IN" dirty="0"/>
          </a:p>
        </p:txBody>
      </p:sp>
      <p:pic>
        <p:nvPicPr>
          <p:cNvPr id="11" name="Picture 10" descr="open bracket negative 2 to 2 close bracket">
            <a:extLst>
              <a:ext uri="{FF2B5EF4-FFF2-40B4-BE49-F238E27FC236}">
                <a16:creationId xmlns:a16="http://schemas.microsoft.com/office/drawing/2014/main" id="{72B916C1-1574-F563-0837-3075112B8A03}"/>
              </a:ext>
            </a:extLst>
          </p:cNvPr>
          <p:cNvPicPr>
            <a:picLocks noChangeAspect="1"/>
          </p:cNvPicPr>
          <p:nvPr/>
        </p:nvPicPr>
        <p:blipFill>
          <a:blip r:embed="rId3"/>
          <a:stretch>
            <a:fillRect/>
          </a:stretch>
        </p:blipFill>
        <p:spPr>
          <a:xfrm>
            <a:off x="3810000" y="4108555"/>
            <a:ext cx="1076325" cy="523875"/>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2830</TotalTime>
  <Words>3145</Words>
  <Application>Microsoft Office PowerPoint</Application>
  <PresentationFormat>On-screen Show (4:3)</PresentationFormat>
  <Paragraphs>216</Paragraphs>
  <Slides>52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8" baseType="lpstr">
      <vt:lpstr>Calibri</vt:lpstr>
      <vt:lpstr>Courier New</vt:lpstr>
      <vt:lpstr>Cambria Math</vt:lpstr>
      <vt:lpstr>Arial</vt:lpstr>
      <vt:lpstr>Office Theme</vt:lpstr>
      <vt:lpstr>MathType 6.0 Equation</vt:lpstr>
      <vt:lpstr>Section 4.1</vt:lpstr>
      <vt:lpstr>Definition: Relations, Domain, and Range</vt:lpstr>
      <vt:lpstr>Example 1: Relations, Domain, and Range1</vt:lpstr>
      <vt:lpstr>Example 1: Relations, Domain, and Range2</vt:lpstr>
      <vt:lpstr>Example 1: Relations, Domain, and Range3</vt:lpstr>
      <vt:lpstr>Example 1: Relations, Domain, and Range4</vt:lpstr>
      <vt:lpstr>Example 1: Relations, Domain, and Range5</vt:lpstr>
      <vt:lpstr>Example 1: Relations, Domain, and Range6</vt:lpstr>
      <vt:lpstr>Example 1: Relations, Domain, and Range7</vt:lpstr>
      <vt:lpstr>Example 1: Relations, Domain, and Range8</vt:lpstr>
      <vt:lpstr>Example 1: Relations, Domain, and Range9</vt:lpstr>
      <vt:lpstr>Example 1: Relations, Domain, and Range10</vt:lpstr>
      <vt:lpstr>Example 1: Relations, Domain, and Range11</vt:lpstr>
      <vt:lpstr>Example 1: Relations, Domain, and Range12</vt:lpstr>
      <vt:lpstr>Definition: Function</vt:lpstr>
      <vt:lpstr>Example 2: Is the Relation a Function?1</vt:lpstr>
      <vt:lpstr>Example 2: Is the Relation a Function?2</vt:lpstr>
      <vt:lpstr>Example 2: Is the Relation a Function?3</vt:lpstr>
      <vt:lpstr>Example 2: Is the Relation a Function?4</vt:lpstr>
      <vt:lpstr>Example 2: Is the Relation a Function?5</vt:lpstr>
      <vt:lpstr>Example 2: Is the Relation a Function?6</vt:lpstr>
      <vt:lpstr>Example 2: Is the Relation a Function?7</vt:lpstr>
      <vt:lpstr>Example 2: Is the Relation a Function?8</vt:lpstr>
      <vt:lpstr>Theorem: The Vertical Line Test</vt:lpstr>
      <vt:lpstr>CAUTION!1</vt:lpstr>
      <vt:lpstr>Example 3: Functions and the Vertical Line Test1</vt:lpstr>
      <vt:lpstr>Example 3: Functions and the Vertical Line Test2</vt:lpstr>
      <vt:lpstr>Example 3: Functions and the Vertical Line Test3</vt:lpstr>
      <vt:lpstr>Example 3: Functions and the Vertical Line Test4</vt:lpstr>
      <vt:lpstr>Example 3: Functions and the Vertical Line Test5</vt:lpstr>
      <vt:lpstr>Example 3: Functions and the Vertical Line Test6</vt:lpstr>
      <vt:lpstr>Example 4: Function Notation1</vt:lpstr>
      <vt:lpstr>Example 4: Function Notation2</vt:lpstr>
      <vt:lpstr>Example 4: Function Notation3</vt:lpstr>
      <vt:lpstr>Example 4: Function Notation4</vt:lpstr>
      <vt:lpstr>Example 4: Function Notation5</vt:lpstr>
      <vt:lpstr>Example 5: Interpreting Function Values from a Graph1</vt:lpstr>
      <vt:lpstr>Example 5: Interpreting Function Values from a Graph2</vt:lpstr>
      <vt:lpstr>Example 5: Interpreting Function Values from a Graph3</vt:lpstr>
      <vt:lpstr>CAUTION!2</vt:lpstr>
      <vt:lpstr>Example 6: Evaluating Functions1</vt:lpstr>
      <vt:lpstr>Example 6: Evaluating Functions2</vt:lpstr>
      <vt:lpstr>Example 6: Evaluating Functions3</vt:lpstr>
      <vt:lpstr>Definition: Domain and Codomain Notation</vt:lpstr>
      <vt:lpstr>Example 7: Domain, Codomain, and Range1</vt:lpstr>
      <vt:lpstr>Example 7: Domain, Codomain, and Range2</vt:lpstr>
      <vt:lpstr>Example 7: Domain, Codomain, and Range3</vt:lpstr>
      <vt:lpstr>Example 7: Domain, Codomain, and Range4</vt:lpstr>
      <vt:lpstr>Example 7: Domain, Codomain, and Range5</vt:lpstr>
      <vt:lpstr>Example 8: Implied Domain of a Function1</vt:lpstr>
      <vt:lpstr>Example 8: Implied Domain of a Function2</vt:lpstr>
      <vt:lpstr>Example 8: Implied Domain of a Function3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Sangeetha Pallikala</cp:lastModifiedBy>
  <cp:revision>240</cp:revision>
  <dcterms:created xsi:type="dcterms:W3CDTF">2013-04-26T14:43:13Z</dcterms:created>
  <dcterms:modified xsi:type="dcterms:W3CDTF">2025-06-20T06:46:25Z</dcterms:modified>
</cp:coreProperties>
</file>