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71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73" autoAdjust="0"/>
  </p:normalViewPr>
  <p:slideViewPr>
    <p:cSldViewPr>
      <p:cViewPr varScale="1">
        <p:scale>
          <a:sx n="102" d="100"/>
          <a:sy n="102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3</a:t>
            </a:r>
            <a:r>
              <a:rPr dirty="0"/>
              <a:t>.6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Two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5" name="Content Placeholder 4" descr="A solid line in the Cartesian plane passing through the point: open parentheses 0 comma 0 close parentheses with a slope of 1. The portion of the plane above the solid line is shaded.">
            <a:extLst>
              <a:ext uri="{FF2B5EF4-FFF2-40B4-BE49-F238E27FC236}">
                <a16:creationId xmlns:a16="http://schemas.microsoft.com/office/drawing/2014/main" id="{A4411EC8-A1D7-45C6-B4C1-B66CD9AB14A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3">
            <a:extLst>
              <a:ext uri="{FF2B5EF4-FFF2-40B4-BE49-F238E27FC236}">
                <a16:creationId xmlns:a16="http://schemas.microsoft.com/office/drawing/2014/main" id="{1A6B41C5-BF92-4DC8-8658-FDA45C32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99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7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r>
              <a:rPr lang="en-US" i="1" dirty="0"/>
              <a:t>x</a:t>
            </a:r>
            <a:r>
              <a:rPr lang="en-US" dirty="0"/>
              <a:t> &gt; 3</a:t>
            </a:r>
            <a:endParaRPr dirty="0"/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In this example, the boundary line is a vertical line with </a:t>
            </a:r>
            <a:r>
              <a:rPr lang="en-US" sz="2800" i="1" dirty="0"/>
              <a:t>x</a:t>
            </a:r>
            <a:r>
              <a:rPr sz="2800" dirty="0"/>
              <a:t>-intercept </a:t>
            </a:r>
            <a:r>
              <a:rPr lang="en-US" sz="2800" dirty="0"/>
              <a:t>(3, 0).</a:t>
            </a:r>
            <a:endParaRPr sz="2800" dirty="0"/>
          </a:p>
          <a:p>
            <a:r>
              <a:rPr dirty="0"/>
              <a:t>​</a:t>
            </a:r>
            <a:r>
              <a:rPr sz="2800" dirty="0"/>
              <a:t>Since the inequality is strict, we graph the boundary line as a dashed line.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The origin can be used as a convenient test point, and results in the false statement </a:t>
            </a:r>
            <a:r>
              <a:rPr lang="en-US" sz="2800" dirty="0"/>
              <a:t>0 &gt; 3,</a:t>
            </a:r>
            <a:r>
              <a:rPr sz="2800" dirty="0"/>
              <a:t> leading us to shade the half-plane to the right of the boundary.</a:t>
            </a:r>
            <a:r>
              <a:rPr lang="en-US" sz="2800" dirty="0"/>
              <a:t> </a:t>
            </a:r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8</a:t>
            </a:r>
            <a:endParaRPr dirty="0"/>
          </a:p>
        </p:txBody>
      </p:sp>
      <p:pic>
        <p:nvPicPr>
          <p:cNvPr id="5" name="Content Placeholder 4" descr="A dashed vertical line passing through the point: open parentheses 3 comma 0 close parentheses. The portion of the plane to the right of the dashed line is shaded.">
            <a:extLst>
              <a:ext uri="{FF2B5EF4-FFF2-40B4-BE49-F238E27FC236}">
                <a16:creationId xmlns:a16="http://schemas.microsoft.com/office/drawing/2014/main" id="{6B61F6A2-FA91-4315-B261-EDFC724D9A9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4">
            <a:extLst>
              <a:ext uri="{FF2B5EF4-FFF2-40B4-BE49-F238E27FC236}">
                <a16:creationId xmlns:a16="http://schemas.microsoft.com/office/drawing/2014/main" id="{15151B03-675D-4F51-83D6-503E772C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Solving Linear Inequalities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Graph the solution sets that satisfy the following inequalities.</a:t>
            </a:r>
          </a:p>
          <a:p>
            <a:pPr>
              <a:defRPr sz="2800"/>
            </a:pPr>
            <a:endParaRPr sz="2800" dirty="0"/>
          </a:p>
        </p:txBody>
      </p:sp>
      <p:pic>
        <p:nvPicPr>
          <p:cNvPr id="5" name="Picture 4" descr="Inequality a is: 5x minus 2 y less than 10 and y less than or equal to x.&#10;Inequality b is: x plus y less than 4 or x greater than or equal to 4.">
            <a:extLst>
              <a:ext uri="{FF2B5EF4-FFF2-40B4-BE49-F238E27FC236}">
                <a16:creationId xmlns:a16="http://schemas.microsoft.com/office/drawing/2014/main" id="{FC0CB793-86E6-A607-1E90-4F4394BE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8345"/>
            <a:ext cx="37338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​5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dirty="0"/>
              <a:t> 2</a:t>
            </a:r>
            <a:r>
              <a:rPr lang="en-US" i="1" dirty="0"/>
              <a:t>y</a:t>
            </a:r>
            <a:r>
              <a:rPr lang="en-US" dirty="0"/>
              <a:t> &lt; 10 and </a:t>
            </a:r>
            <a:r>
              <a:rPr lang="en-US" i="1" dirty="0"/>
              <a:t>y</a:t>
            </a:r>
            <a:r>
              <a:rPr lang="en-US" dirty="0"/>
              <a:t> ≤ </a:t>
            </a:r>
            <a:r>
              <a:rPr lang="en-US" i="1" dirty="0"/>
              <a:t>x</a:t>
            </a:r>
            <a:endParaRPr lang="en-US" sz="2800" dirty="0"/>
          </a:p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First graph the individual inequalities. We graph the line</a:t>
            </a:r>
            <a:br>
              <a:rPr lang="en-US" sz="2800" dirty="0"/>
            </a:br>
            <a:r>
              <a:rPr lang="en-US" sz="2800" dirty="0"/>
              <a:t>5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2</a:t>
            </a:r>
            <a:r>
              <a:rPr lang="en-US" sz="2800" i="1" dirty="0"/>
              <a:t>y</a:t>
            </a:r>
            <a:r>
              <a:rPr lang="en-US" sz="2800" dirty="0"/>
              <a:t> = 10 with a dashed line and the line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with a solid line.</a:t>
            </a:r>
          </a:p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We then note that the half-plane lying above 5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2</a:t>
            </a:r>
            <a:r>
              <a:rPr lang="en-US" sz="2800" i="1" dirty="0"/>
              <a:t>y</a:t>
            </a:r>
            <a:r>
              <a:rPr lang="en-US" sz="2800" dirty="0"/>
              <a:t> = 10 solves the first inequality (verify this by using the test point (0, 0)) and that the half-plane lying below </a:t>
            </a:r>
            <a:r>
              <a:rPr lang="en-US" sz="2800" i="1" dirty="0"/>
              <a:t>y</a:t>
            </a:r>
            <a:r>
              <a:rPr lang="en-US" sz="2800" dirty="0"/>
              <a:t> = </a:t>
            </a:r>
            <a:r>
              <a:rPr lang="en-US" sz="2800" i="1" dirty="0"/>
              <a:t>x</a:t>
            </a:r>
            <a:r>
              <a:rPr lang="en-US" sz="2800" dirty="0"/>
              <a:t> solves the second inequality </a:t>
            </a:r>
            <a:r>
              <a:rPr lang="en-US" dirty="0"/>
              <a:t>(</a:t>
            </a:r>
            <a:r>
              <a:rPr lang="en-US" sz="2800" dirty="0"/>
              <a:t>this can be verified using the test point (1,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1)).</a:t>
            </a:r>
          </a:p>
          <a:p>
            <a:r>
              <a:rPr lang="en-US" dirty="0"/>
              <a:t>​</a:t>
            </a:r>
            <a:r>
              <a:rPr lang="en-US" sz="2800" dirty="0"/>
              <a:t>Since the two inequalities are joined by the word "and", we shade in the intersection of the two half-planes, resulting in the graph shown </a:t>
            </a:r>
            <a:r>
              <a:rPr lang="en-US" dirty="0"/>
              <a:t>in Figure 9</a:t>
            </a:r>
            <a:r>
              <a:rPr lang="en-US" sz="2800" dirty="0"/>
              <a:t>.</a:t>
            </a:r>
          </a:p>
          <a:p>
            <a:r>
              <a:rPr lang="en-US" dirty="0"/>
              <a:t>​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Two lines in the Cartesian plane. The line corresponding to the boundary y equals x is solid and passes through open parentheses 0 comma 0 close  parentheses with a slope of 1. The line corresponding to the boundary 5x minus 2y equals 10 is dashed and passes through open parentheses 0 comma minus 5 close  parentheses and open parentheses 2 comma 0 close  parentheses. The portion of the plane which is both below y equals x and above 5x minus 2y equals 10 is shaded.">
            <a:extLst>
              <a:ext uri="{FF2B5EF4-FFF2-40B4-BE49-F238E27FC236}">
                <a16:creationId xmlns:a16="http://schemas.microsoft.com/office/drawing/2014/main" id="{08193AE2-C104-426A-B78C-687C69AEDC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9">
            <a:extLst>
              <a:ext uri="{FF2B5EF4-FFF2-40B4-BE49-F238E27FC236}">
                <a16:creationId xmlns:a16="http://schemas.microsoft.com/office/drawing/2014/main" id="{5C2D171C-88A7-4D01-B58B-9B6694CE6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240" y="5471099"/>
            <a:ext cx="1475360" cy="7011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&lt; 4 or </a:t>
            </a:r>
            <a:r>
              <a:rPr lang="en-US" i="1" dirty="0"/>
              <a:t>x</a:t>
            </a:r>
            <a:r>
              <a:rPr lang="en-US" dirty="0"/>
              <a:t> ≥ 4</a:t>
            </a:r>
            <a:endParaRPr sz="2800" dirty="0"/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Again, begin by solving each inequality separately. We graph the line </a:t>
            </a:r>
            <a:r>
              <a:rPr lang="en-US" sz="2800" i="1" dirty="0"/>
              <a:t>x</a:t>
            </a:r>
            <a:r>
              <a:rPr lang="en-US" sz="2800" dirty="0"/>
              <a:t> + </a:t>
            </a:r>
            <a:r>
              <a:rPr lang="en-US" sz="2800" i="1" dirty="0"/>
              <a:t>y</a:t>
            </a:r>
            <a:r>
              <a:rPr lang="en-US" sz="2800" dirty="0"/>
              <a:t> = 4 </a:t>
            </a:r>
            <a:r>
              <a:rPr sz="2800" dirty="0"/>
              <a:t>with a dashed line, and the line </a:t>
            </a:r>
            <a:r>
              <a:rPr lang="en-US" sz="2800" i="1" dirty="0"/>
              <a:t>x</a:t>
            </a:r>
            <a:r>
              <a:rPr lang="en-US" sz="2800" dirty="0"/>
              <a:t> = 4</a:t>
            </a:r>
            <a:r>
              <a:rPr sz="2800" dirty="0"/>
              <a:t> with a solid line, and note that the half-plane below </a:t>
            </a:r>
            <a:r>
              <a:rPr lang="en-US" sz="2800" i="1" dirty="0"/>
              <a:t>x</a:t>
            </a:r>
            <a:r>
              <a:rPr lang="en-US" sz="2800" dirty="0"/>
              <a:t> + </a:t>
            </a:r>
            <a:r>
              <a:rPr lang="en-US" sz="2800" i="1" dirty="0"/>
              <a:t>y</a:t>
            </a:r>
            <a:r>
              <a:rPr lang="en-US" sz="2800" dirty="0"/>
              <a:t> = 4</a:t>
            </a:r>
            <a:r>
              <a:rPr sz="2800" dirty="0"/>
              <a:t> solves the first inequality and that the half-plane to the right of </a:t>
            </a:r>
            <a:r>
              <a:rPr lang="en-US" sz="2800" i="1" dirty="0"/>
              <a:t>x</a:t>
            </a:r>
            <a:r>
              <a:rPr lang="en-US" sz="2800" dirty="0"/>
              <a:t> = 4</a:t>
            </a:r>
            <a:r>
              <a:rPr sz="2800" dirty="0"/>
              <a:t> solves the second.</a:t>
            </a:r>
          </a:p>
          <a:p>
            <a:r>
              <a:rPr dirty="0"/>
              <a:t>​</a:t>
            </a:r>
            <a:r>
              <a:rPr sz="2800" dirty="0"/>
              <a:t>Since the two inequalities are joined by "or", we shade the </a:t>
            </a:r>
            <a:r>
              <a:rPr sz="2800" i="1" dirty="0"/>
              <a:t>union</a:t>
            </a:r>
            <a:r>
              <a:rPr sz="2800" dirty="0"/>
              <a:t> of the two half-planes. Note that this results in a larger solution set than either of the two individual solutions. Any ordered pair in the shaded region will satisfy one or both of the inequalities.</a:t>
            </a:r>
            <a:r>
              <a:rPr lang="en-US" sz="2800" dirty="0"/>
              <a:t> </a:t>
            </a:r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Solving Linear Inequalities</a:t>
            </a:r>
            <a:r>
              <a:rPr lang="en-US" baseline="-25000" dirty="0"/>
              <a:t>5</a:t>
            </a:r>
            <a:endParaRPr dirty="0"/>
          </a:p>
        </p:txBody>
      </p:sp>
      <p:pic>
        <p:nvPicPr>
          <p:cNvPr id="5" name="Content Placeholder 4" descr="Two lines in the Cartesian plane. The line corresponding to the boundary x plus  y equals  4 is dashed and passes through open parentheses 0 comma 4 close parentheses and open parentheses 4 comma 0 close parentheses. The line corresponding to the boundary x equals 4 is a solid vertical line passing through open parentheses 4 comma 0 close parentheses. The portion of the plane below x plus y equals 4 is shaded, as is the portion of the plane to the right of x equals 4.">
            <a:extLst>
              <a:ext uri="{FF2B5EF4-FFF2-40B4-BE49-F238E27FC236}">
                <a16:creationId xmlns:a16="http://schemas.microsoft.com/office/drawing/2014/main" id="{9FB93464-B423-42B5-A661-2C761445080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558507" cy="4558507"/>
          </a:xfrm>
        </p:spPr>
      </p:pic>
      <p:pic>
        <p:nvPicPr>
          <p:cNvPr id="7" name="Picture 6" descr="Figure 10">
            <a:extLst>
              <a:ext uri="{FF2B5EF4-FFF2-40B4-BE49-F238E27FC236}">
                <a16:creationId xmlns:a16="http://schemas.microsoft.com/office/drawing/2014/main" id="{199CF8BC-9C0A-4960-916B-019BC9780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Solving Absolute Value Linear Inequalities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Graph the solution set in</a:t>
            </a:r>
          </a:p>
        </p:txBody>
      </p:sp>
      <p:pic>
        <p:nvPicPr>
          <p:cNvPr id="7" name="Picture 6" descr="R squared">
            <a:extLst>
              <a:ext uri="{FF2B5EF4-FFF2-40B4-BE49-F238E27FC236}">
                <a16:creationId xmlns:a16="http://schemas.microsoft.com/office/drawing/2014/main" id="{F2130359-38AA-B4AB-0135-56889D56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077714"/>
            <a:ext cx="390525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B3EF27-A82C-1E10-857C-8EC87B9BA5A9}"/>
              </a:ext>
            </a:extLst>
          </p:cNvPr>
          <p:cNvSpPr txBox="1"/>
          <p:nvPr/>
        </p:nvSpPr>
        <p:spPr>
          <a:xfrm>
            <a:off x="4613649" y="1030322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satisfies the joint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63B9E-A483-EB1F-BCDF-611282D7C3DE}"/>
              </a:ext>
            </a:extLst>
          </p:cNvPr>
          <p:cNvSpPr txBox="1"/>
          <p:nvPr/>
        </p:nvSpPr>
        <p:spPr>
          <a:xfrm>
            <a:off x="457200" y="145380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</a:t>
            </a:r>
            <a:endParaRPr lang="en-IN" dirty="0"/>
          </a:p>
        </p:txBody>
      </p:sp>
      <p:pic>
        <p:nvPicPr>
          <p:cNvPr id="15" name="Picture 14" descr="The absolute value of x minus 3 is greater than 1, and the absolute value of y minus 2 is less than or equal to 3.">
            <a:extLst>
              <a:ext uri="{FF2B5EF4-FFF2-40B4-BE49-F238E27FC236}">
                <a16:creationId xmlns:a16="http://schemas.microsoft.com/office/drawing/2014/main" id="{7B344132-E540-D601-91AD-387067EE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835" y="1538871"/>
            <a:ext cx="3590925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First, we need to find the solution to each individual inequality.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Solving Linear Inequalities in Two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153400" cy="4953000"/>
          </a:xfrm>
        </p:spPr>
        <p:txBody>
          <a:bodyPr>
            <a:normAutofit/>
          </a:bodyPr>
          <a:lstStyle/>
          <a:p>
            <a:r>
              <a:rPr lang="en-IN" sz="1800" b="1" dirty="0">
                <a:solidFill>
                  <a:srgbClr val="000000"/>
                </a:solidFill>
              </a:rPr>
              <a:t>Step 1:	</a:t>
            </a:r>
            <a:r>
              <a:rPr lang="en-US" sz="1800" dirty="0">
                <a:solidFill>
                  <a:srgbClr val="000000"/>
                </a:solidFill>
              </a:rPr>
              <a:t>Graph the line that results from replacing the inequality symbol with =.</a:t>
            </a:r>
          </a:p>
          <a:p>
            <a:endParaRPr lang="en-US" sz="1800" dirty="0"/>
          </a:p>
          <a:p>
            <a:r>
              <a:rPr lang="en-IN" sz="1800" b="1" dirty="0">
                <a:solidFill>
                  <a:srgbClr val="000000"/>
                </a:solidFill>
              </a:rPr>
              <a:t>Step 2:	</a:t>
            </a:r>
            <a:r>
              <a:rPr lang="en-US" sz="1800" dirty="0">
                <a:solidFill>
                  <a:srgbClr val="000000"/>
                </a:solidFill>
              </a:rPr>
              <a:t>Make the line solid if the inequality symbol is ≤ or ≥ (not strict) and dashed 	if the symbol is &lt; or &gt; (strict). A solid line indicates that points on the line 	are included in the solution set while a dashed line indicates that points on 	the line are excluded from the solution set.</a:t>
            </a:r>
          </a:p>
          <a:p>
            <a:endParaRPr lang="en-US" sz="1800" dirty="0"/>
          </a:p>
          <a:p>
            <a:r>
              <a:rPr lang="en-IN" sz="1800" b="1" dirty="0">
                <a:solidFill>
                  <a:srgbClr val="000000"/>
                </a:solidFill>
              </a:rPr>
              <a:t>Step 3:	</a:t>
            </a:r>
            <a:r>
              <a:rPr lang="en-US" sz="1800" dirty="0">
                <a:solidFill>
                  <a:srgbClr val="000000"/>
                </a:solidFill>
              </a:rPr>
              <a:t>Determine which of the half-planes defined by the boundary line solves 	the inequality by substituting a </a:t>
            </a:r>
            <a:r>
              <a:rPr lang="en-US" sz="1800" b="1" dirty="0">
                <a:solidFill>
                  <a:srgbClr val="000000"/>
                </a:solidFill>
              </a:rPr>
              <a:t>test point</a:t>
            </a:r>
            <a:r>
              <a:rPr lang="en-US" sz="1800" dirty="0">
                <a:solidFill>
                  <a:srgbClr val="000000"/>
                </a:solidFill>
              </a:rPr>
              <a:t> from one of the two half-planes 	into the inequality. If the resulting numerical statement is true, all the 	points in the same half-plane as the test point solve the inequality. 	Otherwise, the points in the other half-plane solve the inequality. Shade in 	the half-plane that solves the inequality.</a:t>
            </a:r>
          </a:p>
          <a:p>
            <a:r>
              <a:rPr lang="en-IN" sz="1800" b="1" dirty="0">
                <a:solidFill>
                  <a:srgbClr val="000000"/>
                </a:solidFill>
              </a:rPr>
              <a:t>	</a:t>
            </a:r>
          </a:p>
          <a:p>
            <a:r>
              <a:rPr lang="en-US" sz="1800" dirty="0"/>
              <a:t>	</a:t>
            </a:r>
            <a:endParaRPr lang="en-IN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6" name="Picture 5" descr="The absolute value of x minus 3 is greater than 1. This implies that x minus 3 is greater than 1 or x minus 3 is less than negative 1.">
            <a:extLst>
              <a:ext uri="{FF2B5EF4-FFF2-40B4-BE49-F238E27FC236}">
                <a16:creationId xmlns:a16="http://schemas.microsoft.com/office/drawing/2014/main" id="{24D0F122-CEE0-C8AE-33CE-CBEFC09D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432220"/>
            <a:ext cx="2895600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06D94-3FA8-2184-35B6-80AEFA1533DA}"/>
              </a:ext>
            </a:extLst>
          </p:cNvPr>
          <p:cNvSpPr txBox="1"/>
          <p:nvPr/>
        </p:nvSpPr>
        <p:spPr>
          <a:xfrm>
            <a:off x="5257800" y="192881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Begin by rewriting the absolute value inequality as two linear inequalities.</a:t>
            </a:r>
            <a:endParaRPr lang="en-IN" dirty="0"/>
          </a:p>
        </p:txBody>
      </p:sp>
      <p:pic>
        <p:nvPicPr>
          <p:cNvPr id="10" name="Picture 9" descr="x greater than 4 or x less than 2">
            <a:extLst>
              <a:ext uri="{FF2B5EF4-FFF2-40B4-BE49-F238E27FC236}">
                <a16:creationId xmlns:a16="http://schemas.microsoft.com/office/drawing/2014/main" id="{01AA7835-FA0E-92B6-4948-B061CF5F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69" y="2905125"/>
            <a:ext cx="2133600" cy="371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DAB32-37F4-FA98-65BB-E89B180077EF}"/>
              </a:ext>
            </a:extLst>
          </p:cNvPr>
          <p:cNvSpPr txBox="1"/>
          <p:nvPr/>
        </p:nvSpPr>
        <p:spPr>
          <a:xfrm>
            <a:off x="5257800" y="284111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Simplify. We have a union of solutions.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4</a:t>
            </a:r>
            <a:endParaRPr dirty="0"/>
          </a:p>
        </p:txBody>
      </p:sp>
      <p:pic>
        <p:nvPicPr>
          <p:cNvPr id="9" name="Picture 8" descr="The absolute value of y minus 2 is less than or equal to 3. This implies that y minus 2 is less than or equal to 3 and y minus 2 is greater than or equal to negative 3.">
            <a:extLst>
              <a:ext uri="{FF2B5EF4-FFF2-40B4-BE49-F238E27FC236}">
                <a16:creationId xmlns:a16="http://schemas.microsoft.com/office/drawing/2014/main" id="{DF0008B0-E088-518D-952B-132BE99F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69" y="1442931"/>
            <a:ext cx="3476625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15E06-C576-FB0D-200A-AFB8E8695F64}"/>
              </a:ext>
            </a:extLst>
          </p:cNvPr>
          <p:cNvSpPr txBox="1"/>
          <p:nvPr/>
        </p:nvSpPr>
        <p:spPr>
          <a:xfrm>
            <a:off x="5715000" y="192880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Again, rewrite the inequality without absolute value signs.</a:t>
            </a:r>
            <a:endParaRPr lang="en-IN" dirty="0"/>
          </a:p>
        </p:txBody>
      </p:sp>
      <p:pic>
        <p:nvPicPr>
          <p:cNvPr id="7" name="Picture 6" descr="y less than or equal to 5 and y greater than equal to negative 1">
            <a:extLst>
              <a:ext uri="{FF2B5EF4-FFF2-40B4-BE49-F238E27FC236}">
                <a16:creationId xmlns:a16="http://schemas.microsoft.com/office/drawing/2014/main" id="{D0E712A6-0170-9DE3-BE23-F9BFE1EA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279" y="2635619"/>
            <a:ext cx="2676525" cy="390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8AC06-FA8A-7DA9-6DB0-0AB9ED72092C}"/>
              </a:ext>
            </a:extLst>
          </p:cNvPr>
          <p:cNvSpPr txBox="1"/>
          <p:nvPr/>
        </p:nvSpPr>
        <p:spPr>
          <a:xfrm>
            <a:off x="5714101" y="256878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time, we have an intersection of solutions.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Now we can graph the solutions to the individual conditions</a:t>
            </a:r>
            <a:r>
              <a:rPr lang="en-US" sz="2800" dirty="0"/>
              <a:t>. </a:t>
            </a:r>
            <a:endParaRPr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6</a:t>
            </a:r>
            <a:endParaRPr dirty="0"/>
          </a:p>
        </p:txBody>
      </p:sp>
      <p:pic>
        <p:nvPicPr>
          <p:cNvPr id="4" name="Picture 3" descr="x less than 2 or x greater than 4">
            <a:extLst>
              <a:ext uri="{FF2B5EF4-FFF2-40B4-BE49-F238E27FC236}">
                <a16:creationId xmlns:a16="http://schemas.microsoft.com/office/drawing/2014/main" id="{58F71732-AB26-425F-9099-7D0FB756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94" y="914400"/>
            <a:ext cx="2261812" cy="749873"/>
          </a:xfrm>
          <a:prstGeom prst="rect">
            <a:avLst/>
          </a:prstGeom>
        </p:spPr>
      </p:pic>
      <p:pic>
        <p:nvPicPr>
          <p:cNvPr id="5" name="Content Placeholder 4" descr="Two dashed vertical lines in the Cartesian plane, one passing through open parentheses 2 comma 0 close parentheses and the other passing through the point: open parentheses 4 comma 0 close parentheses. The portion of the plane to the left of the boundary x equals 2 is shaded, as  the portion of the plane to the right of the boundary x equals 4.">
            <a:extLst>
              <a:ext uri="{FF2B5EF4-FFF2-40B4-BE49-F238E27FC236}">
                <a16:creationId xmlns:a16="http://schemas.microsoft.com/office/drawing/2014/main" id="{C583BAE9-4FD9-4051-A82A-FB62B119860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00" y="1524000"/>
            <a:ext cx="4101307" cy="4101307"/>
          </a:xfrm>
        </p:spPr>
      </p:pic>
      <p:pic>
        <p:nvPicPr>
          <p:cNvPr id="7" name="Picture 6" descr="Figure 11">
            <a:extLst>
              <a:ext uri="{FF2B5EF4-FFF2-40B4-BE49-F238E27FC236}">
                <a16:creationId xmlns:a16="http://schemas.microsoft.com/office/drawing/2014/main" id="{F80D07FF-6CB0-4860-96F4-565666C34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86400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7</a:t>
            </a:r>
            <a:endParaRPr dirty="0"/>
          </a:p>
        </p:txBody>
      </p:sp>
      <p:pic>
        <p:nvPicPr>
          <p:cNvPr id="4" name="Picture 3" descr="y less than or equal to minus 1 and y less than or equal to 5">
            <a:extLst>
              <a:ext uri="{FF2B5EF4-FFF2-40B4-BE49-F238E27FC236}">
                <a16:creationId xmlns:a16="http://schemas.microsoft.com/office/drawing/2014/main" id="{59F7C5EB-7FAC-485B-A9DC-600367BFA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36" y="953161"/>
            <a:ext cx="2761727" cy="749873"/>
          </a:xfrm>
          <a:prstGeom prst="rect">
            <a:avLst/>
          </a:prstGeom>
        </p:spPr>
      </p:pic>
      <p:pic>
        <p:nvPicPr>
          <p:cNvPr id="5" name="Content Placeholder 4" descr="Two solid horizontal lines in the Cartesian plane, one passing through open parentheses 0 comma minus 1 close parentheses and the other passing through the open parentheses 0 comma 5 close parentheses. The portion of the plane between the two lines is shaded.">
            <a:extLst>
              <a:ext uri="{FF2B5EF4-FFF2-40B4-BE49-F238E27FC236}">
                <a16:creationId xmlns:a16="http://schemas.microsoft.com/office/drawing/2014/main" id="{8F96114A-2D0C-4FF1-A52C-67D2D691B2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1346" y="1524000"/>
            <a:ext cx="4101307" cy="4101307"/>
          </a:xfrm>
        </p:spPr>
      </p:pic>
      <p:pic>
        <p:nvPicPr>
          <p:cNvPr id="7" name="Picture 6" descr="Figure 12">
            <a:extLst>
              <a:ext uri="{FF2B5EF4-FFF2-40B4-BE49-F238E27FC236}">
                <a16:creationId xmlns:a16="http://schemas.microsoft.com/office/drawing/2014/main" id="{6EE20F65-7522-4F70-9E5F-35E0E1B3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800" y="54985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8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now intersect the solution sets to obtain the final answer:</a:t>
            </a:r>
          </a:p>
        </p:txBody>
      </p:sp>
      <p:pic>
        <p:nvPicPr>
          <p:cNvPr id="5" name="Picture 4" descr="The absolute value of x minus 3 is greater than 1, and the absolute value of y minus 2 is less than or equal to 3.">
            <a:extLst>
              <a:ext uri="{FF2B5EF4-FFF2-40B4-BE49-F238E27FC236}">
                <a16:creationId xmlns:a16="http://schemas.microsoft.com/office/drawing/2014/main" id="{4371D509-7B49-65FE-07A5-C09777A3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60" y="1486851"/>
            <a:ext cx="3471429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Absolute Value Linear Inequalities</a:t>
            </a:r>
            <a:r>
              <a:rPr lang="en-US" baseline="-25000" dirty="0"/>
              <a:t>9</a:t>
            </a:r>
            <a:endParaRPr dirty="0"/>
          </a:p>
        </p:txBody>
      </p:sp>
      <p:pic>
        <p:nvPicPr>
          <p:cNvPr id="5" name="Content Placeholder 4" descr="The four boundary lines depicted in the previous two figures are shown. The portion of the plane between y equals minus 1 and y equals 5 and to the left of x equals 2 is shaded, as is the portion of the plane between y equals minus 1 and y equals 5 and to the right of x equals 4.">
            <a:extLst>
              <a:ext uri="{FF2B5EF4-FFF2-40B4-BE49-F238E27FC236}">
                <a16:creationId xmlns:a16="http://schemas.microsoft.com/office/drawing/2014/main" id="{3377C194-48AB-409C-8EBB-D4DD26D0CC5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13">
            <a:extLst>
              <a:ext uri="{FF2B5EF4-FFF2-40B4-BE49-F238E27FC236}">
                <a16:creationId xmlns:a16="http://schemas.microsoft.com/office/drawing/2014/main" id="{E9A3893C-27F2-4E26-B942-B4F391654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755800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Linear Inequalities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Solve the following linear inequalities by graphing their solution sets.</a:t>
            </a:r>
            <a:endParaRPr lang="en-US" sz="2800" dirty="0"/>
          </a:p>
          <a:p>
            <a:endParaRPr sz="2800" dirty="0"/>
          </a:p>
        </p:txBody>
      </p:sp>
      <p:pic>
        <p:nvPicPr>
          <p:cNvPr id="7" name="Picture 6" descr="The following linear inequalities are:&#10;inequality a is: 3x plus 2y less than12.&#10;inequality b is: x minus y less than or equal to 0.&#10;inequality c is: x greater than 3.">
            <a:extLst>
              <a:ext uri="{FF2B5EF4-FFF2-40B4-BE49-F238E27FC236}">
                <a16:creationId xmlns:a16="http://schemas.microsoft.com/office/drawing/2014/main" id="{800B3A2D-95D8-39C1-A671-E22A4BC2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5495"/>
            <a:ext cx="22955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Whenever possible, use the origin as a test point, since it makes for a very simple calculation.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</a:t>
            </a:r>
            <a:r>
              <a:t>Linear Inequalities</a:t>
            </a:r>
            <a:r>
              <a:rPr lang="en-US" baseline="-25000"/>
              <a:t>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  <a:r>
              <a:rPr lang="en-US" sz="2800" b="0" dirty="0"/>
              <a:t>To graph the boundary line, replace the inequality symbol with an equal sign, then find the </a:t>
            </a:r>
            <a:r>
              <a:rPr lang="en-US" sz="2800" b="0" i="1" dirty="0"/>
              <a:t>x</a:t>
            </a:r>
            <a:r>
              <a:rPr lang="en-US" sz="2800" b="0" dirty="0"/>
              <a:t>- and </a:t>
            </a:r>
            <a:br>
              <a:rPr lang="en-US" sz="2800" b="0" dirty="0"/>
            </a:br>
            <a:r>
              <a:rPr lang="en-US" sz="2800" b="0" i="1" dirty="0"/>
              <a:t>y</a:t>
            </a:r>
            <a:r>
              <a:rPr lang="en-US" sz="2800" b="0" dirty="0"/>
              <a:t>-intercepts.</a:t>
            </a:r>
          </a:p>
          <a:p>
            <a:pPr>
              <a:defRPr sz="2800"/>
            </a:pPr>
            <a:endParaRPr dirty="0"/>
          </a:p>
        </p:txBody>
      </p:sp>
      <p:pic>
        <p:nvPicPr>
          <p:cNvPr id="6" name="Picture 5" descr="3x plus 2y equals 12. Substituting x equals 0: we get, 3 times 0 plus 2y equals 12. This simplifies to y equals 6. &#10;Similarly, Substituting y equals 0: we get,&#10;3x plus 2 times 0 equals 12. This simplifies to x equals 4.">
            <a:extLst>
              <a:ext uri="{FF2B5EF4-FFF2-40B4-BE49-F238E27FC236}">
                <a16:creationId xmlns:a16="http://schemas.microsoft.com/office/drawing/2014/main" id="{8E5D47E6-F795-C21F-3A10-C21B50DC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24200"/>
            <a:ext cx="4724400" cy="1400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dirty="0"/>
              <a:t>​</a:t>
            </a:r>
            <a:r>
              <a:rPr lang="en-US" i="1" dirty="0"/>
              <a:t>x</a:t>
            </a:r>
            <a:r>
              <a:rPr sz="2800" dirty="0"/>
              <a:t>-intercept of boundary: </a:t>
            </a:r>
            <a:r>
              <a:rPr lang="en-US" sz="2800" dirty="0"/>
              <a:t>(4, 0)</a:t>
            </a:r>
            <a:endParaRPr sz="2800" dirty="0"/>
          </a:p>
          <a:p>
            <a:pPr>
              <a:defRPr sz="2800"/>
            </a:pPr>
            <a:r>
              <a:rPr lang="en-US" i="1" dirty="0"/>
              <a:t>y</a:t>
            </a:r>
            <a:r>
              <a:rPr sz="2800" dirty="0"/>
              <a:t>-intercept of boundary: </a:t>
            </a:r>
            <a:r>
              <a:rPr lang="en-US" sz="2800" dirty="0"/>
              <a:t>(0, 6)</a:t>
            </a:r>
            <a:endParaRPr sz="2800" dirty="0"/>
          </a:p>
          <a:p>
            <a:r>
              <a:rPr dirty="0"/>
              <a:t>​</a:t>
            </a:r>
            <a:r>
              <a:rPr sz="2800" dirty="0"/>
              <a:t>The graph of the equation is drawn with a dashed line since the inequality is strict.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The origin </a:t>
            </a:r>
            <a:r>
              <a:rPr lang="en-US" sz="2800" dirty="0"/>
              <a:t>(0, 0)</a:t>
            </a:r>
            <a:r>
              <a:rPr sz="2800" dirty="0"/>
              <a:t> clearly lies on one side of the boundary line, so we can use it as our test point.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When both </a:t>
            </a:r>
            <a:r>
              <a:rPr lang="en-US" sz="2800" i="1" dirty="0"/>
              <a:t>x</a:t>
            </a:r>
            <a:r>
              <a:rPr sz="2800" dirty="0"/>
              <a:t> and </a:t>
            </a:r>
            <a:r>
              <a:rPr lang="en-US" sz="2800" i="1" dirty="0"/>
              <a:t>y</a:t>
            </a:r>
            <a:r>
              <a:rPr sz="2800" dirty="0"/>
              <a:t> in the inequality are replaced with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, we obtain the true statement </a:t>
            </a:r>
            <a:r>
              <a:rPr lang="en-US" sz="2800" dirty="0"/>
              <a:t>0 &lt; 12.</a:t>
            </a:r>
            <a:r>
              <a:rPr sz="2800" dirty="0"/>
              <a:t> This tells us to shade the half-plane that contains </a:t>
            </a:r>
            <a:r>
              <a:rPr lang="en-US" sz="2800" dirty="0"/>
              <a:t>(0, 0).</a:t>
            </a:r>
            <a:endParaRPr sz="2800" dirty="0"/>
          </a:p>
          <a:p>
            <a:r>
              <a:rPr dirty="0"/>
              <a:t>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3</a:t>
            </a:r>
            <a:endParaRPr dirty="0"/>
          </a:p>
        </p:txBody>
      </p:sp>
      <p:pic>
        <p:nvPicPr>
          <p:cNvPr id="5" name="Content Placeholder 4" descr="A dashed line in the Cartesian plane which passes through open parentheses 0 comma 6 close parentheses and open parentheses 4 comma 0 close parentheses. &#10;The points, open parentheses 0 comma 6 close parentheses and open parentheses 4 comma 0 close parentheses are shown as dots. &#10;The portion of the plane below the dashed line is shaded.">
            <a:extLst>
              <a:ext uri="{FF2B5EF4-FFF2-40B4-BE49-F238E27FC236}">
                <a16:creationId xmlns:a16="http://schemas.microsoft.com/office/drawing/2014/main" id="{1C81C1A7-1693-4AD6-8CBC-A400E3CC1B7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82307" cy="4482307"/>
          </a:xfrm>
        </p:spPr>
      </p:pic>
      <p:pic>
        <p:nvPicPr>
          <p:cNvPr id="4" name="Picture 3" descr="Figure 2">
            <a:extLst>
              <a:ext uri="{FF2B5EF4-FFF2-40B4-BE49-F238E27FC236}">
                <a16:creationId xmlns:a16="http://schemas.microsoft.com/office/drawing/2014/main" id="{E2C4BC11-6A33-4E71-8EC6-75259019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D58BD-DC2B-C65C-B8FE-CF86B1C13EEC}"/>
              </a:ext>
            </a:extLst>
          </p:cNvPr>
          <p:cNvSpPr txBox="1"/>
          <p:nvPr/>
        </p:nvSpPr>
        <p:spPr>
          <a:xfrm>
            <a:off x="457867" y="114137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endParaRPr lang="en-IN" dirty="0"/>
          </a:p>
        </p:txBody>
      </p:sp>
      <p:pic>
        <p:nvPicPr>
          <p:cNvPr id="7" name="Picture 6" descr="x minus y is less than or equal to 0. &#10;Replacing inequality with equals sign, we get, x minus y equals 0. y equals x.">
            <a:extLst>
              <a:ext uri="{FF2B5EF4-FFF2-40B4-BE49-F238E27FC236}">
                <a16:creationId xmlns:a16="http://schemas.microsoft.com/office/drawing/2014/main" id="{A28E7EEE-C221-3A3E-BD04-3CDE05A4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8" y="1275582"/>
            <a:ext cx="1123950" cy="1323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FAE9F1-91D8-1216-2AC7-84F4EF4DE611}"/>
              </a:ext>
            </a:extLst>
          </p:cNvPr>
          <p:cNvSpPr txBox="1"/>
          <p:nvPr/>
        </p:nvSpPr>
        <p:spPr>
          <a:xfrm>
            <a:off x="4267200" y="1676400"/>
            <a:ext cx="4366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slope-intercept form, the equation for the</a:t>
            </a:r>
          </a:p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boundary is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line with a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-intercept of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  <a:p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ea typeface="+mn-ea"/>
                <a:cs typeface="+mn-cs"/>
              </a:rPr>
              <a:t>(0, 0)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 slope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Solving Linear Inequalities</a:t>
            </a:r>
            <a:r>
              <a:rPr lang="en-US" baseline="-25000" dirty="0"/>
              <a:t>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Graph the boundary with a solid line since the inequality is not strict. Thus, points on the boundary do solve the inequality.</a:t>
            </a:r>
          </a:p>
          <a:p>
            <a:pPr>
              <a:defRPr sz="2800"/>
            </a:pPr>
            <a:r>
              <a:rPr dirty="0"/>
              <a:t>​</a:t>
            </a:r>
            <a:r>
              <a:rPr sz="2800" dirty="0"/>
              <a:t>This time, the origin cannot be used as a test point, since it lies directly on the boundary line. The point</a:t>
            </a:r>
            <a:br>
              <a:rPr lang="en-US" sz="2800" dirty="0"/>
            </a:br>
            <a:r>
              <a:rPr lang="en-US" sz="2800" dirty="0"/>
              <a:t>(1, −1) </a:t>
            </a:r>
            <a:r>
              <a:rPr sz="2800" dirty="0"/>
              <a:t>lies below the boundary, and if we substitute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 = 1 </a:t>
            </a:r>
            <a:r>
              <a:rPr sz="2800" dirty="0"/>
              <a:t>and </a:t>
            </a:r>
            <a:r>
              <a:rPr lang="en-US" sz="2800" i="1" dirty="0"/>
              <a:t>y</a:t>
            </a:r>
            <a:r>
              <a:rPr lang="en-US" sz="2800" dirty="0"/>
              <a:t> = −1</a:t>
            </a:r>
            <a:r>
              <a:rPr sz="2800" dirty="0"/>
              <a:t> into the inequality </a:t>
            </a:r>
            <a:r>
              <a:rPr lang="en-US" sz="2800" i="1" dirty="0"/>
              <a:t>x</a:t>
            </a:r>
            <a:r>
              <a:rPr lang="en-US" sz="2800" dirty="0"/>
              <a:t> − </a:t>
            </a:r>
            <a:r>
              <a:rPr lang="en-US" sz="2800" i="1" dirty="0"/>
              <a:t>y</a:t>
            </a:r>
            <a:r>
              <a:rPr lang="en-US" sz="2800" dirty="0"/>
              <a:t> ≤ 0,</a:t>
            </a:r>
            <a:r>
              <a:rPr sz="2800" dirty="0"/>
              <a:t> we obtain the false statement </a:t>
            </a:r>
            <a:r>
              <a:rPr lang="en-US" dirty="0"/>
              <a:t>2 ≤ </a:t>
            </a:r>
            <a:r>
              <a:rPr lang="en-US" sz="2800" dirty="0"/>
              <a:t>0.</a:t>
            </a:r>
            <a:r>
              <a:rPr sz="2800" dirty="0"/>
              <a:t> Thus, we shade the half-plane that does not contain </a:t>
            </a:r>
            <a:r>
              <a:rPr lang="en-US" sz="2800" dirty="0"/>
              <a:t>(1, −1).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1105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Courier New</vt:lpstr>
      <vt:lpstr>Cambria Math</vt:lpstr>
      <vt:lpstr>Arial</vt:lpstr>
      <vt:lpstr>Office Theme</vt:lpstr>
      <vt:lpstr>Section 3.6</vt:lpstr>
      <vt:lpstr>Procedure: Solving Linear Inequalities in Two Variables</vt:lpstr>
      <vt:lpstr>Example 1: Solving Linear Inequalities</vt:lpstr>
      <vt:lpstr>Note:</vt:lpstr>
      <vt:lpstr>Example 1: Solving Linear Inequalities1</vt:lpstr>
      <vt:lpstr>Example 1: Solving Linear Inequalities2</vt:lpstr>
      <vt:lpstr>Example 1: Solving Linear Inequalities3</vt:lpstr>
      <vt:lpstr>Example 1: Solving Linear Inequalities4</vt:lpstr>
      <vt:lpstr>Example 1: Solving Linear Inequalities5</vt:lpstr>
      <vt:lpstr>Example 1: Solving Linear Inequalities6</vt:lpstr>
      <vt:lpstr>Example 1: Solving Linear Inequalities7</vt:lpstr>
      <vt:lpstr>Example 1: Solving Linear Inequalities8</vt:lpstr>
      <vt:lpstr>Example 2: Solving Linear Inequalities1</vt:lpstr>
      <vt:lpstr>Example 2: Solving Linear Inequalities2</vt:lpstr>
      <vt:lpstr>Example 2: Solving Linear Inequalities3</vt:lpstr>
      <vt:lpstr>Example 2: Solving Linear Inequalities4</vt:lpstr>
      <vt:lpstr>Example 2: Solving Linear Inequalities5</vt:lpstr>
      <vt:lpstr>Example 3: Solving Absolute Value Linear Inequalities1</vt:lpstr>
      <vt:lpstr>Example 3: Solving Absolute Value Linear Inequalities2</vt:lpstr>
      <vt:lpstr>Example 3: Solving Absolute Value Linear Inequalities3</vt:lpstr>
      <vt:lpstr>Example 3: Solving Absolute Value Linear Inequalities4</vt:lpstr>
      <vt:lpstr>Example 3: Solving Absolute Value Linear Inequalities5</vt:lpstr>
      <vt:lpstr>Example 3: Solving Absolute Value Linear Inequalities6</vt:lpstr>
      <vt:lpstr>Example 3: Solving Absolute Value Linear Inequalities7</vt:lpstr>
      <vt:lpstr>Example 3: Solving Absolute Value Linear Inequalities8</vt:lpstr>
      <vt:lpstr>Example 3: Solving Absolute Value Linear Inequalities9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Allison Conger</cp:lastModifiedBy>
  <cp:revision>205</cp:revision>
  <dcterms:created xsi:type="dcterms:W3CDTF">2013-04-26T14:43:13Z</dcterms:created>
  <dcterms:modified xsi:type="dcterms:W3CDTF">2025-07-08T14:51:08Z</dcterms:modified>
</cp:coreProperties>
</file>