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5" r:id="rId3"/>
    <p:sldId id="279" r:id="rId4"/>
    <p:sldId id="312" r:id="rId5"/>
    <p:sldId id="313" r:id="rId6"/>
    <p:sldId id="284" r:id="rId7"/>
    <p:sldId id="285" r:id="rId8"/>
    <p:sldId id="287" r:id="rId9"/>
    <p:sldId id="288" r:id="rId10"/>
    <p:sldId id="290" r:id="rId11"/>
    <p:sldId id="291" r:id="rId12"/>
    <p:sldId id="293" r:id="rId13"/>
    <p:sldId id="294" r:id="rId14"/>
    <p:sldId id="295" r:id="rId15"/>
    <p:sldId id="296" r:id="rId16"/>
    <p:sldId id="298" r:id="rId17"/>
    <p:sldId id="302" r:id="rId18"/>
    <p:sldId id="304" r:id="rId19"/>
    <p:sldId id="305" r:id="rId20"/>
    <p:sldId id="306" r:id="rId21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Claudia Vance" initials="CV" lastIdx="1" clrIdx="1">
    <p:extLst>
      <p:ext uri="{19B8F6BF-5375-455C-9EA6-DF929625EA0E}">
        <p15:presenceInfo xmlns:p15="http://schemas.microsoft.com/office/powerpoint/2012/main" userId="S::cvance@hawkeslearning.com::4ffd690f-2e40-4a1b-a559-ba7a0518f61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78" d="100"/>
          <a:sy n="78" d="100"/>
        </p:scale>
        <p:origin x="931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2.6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Radical Equations in One Variable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We check the apparent solution in the original equation</a:t>
            </a:r>
            <a:r>
              <a:rPr lang="en-US" sz="2800" dirty="0"/>
              <a:t>.</a:t>
            </a:r>
            <a:endParaRPr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</p:txBody>
      </p:sp>
      <p:pic>
        <p:nvPicPr>
          <p:cNvPr id="8" name="Picture 7" descr="Square root of open parenthesis negative one plus one close parenthesis, plus square root of open parenthesis negative one plus two close parenthesis, equals one.&#10;Square root of zero plus square root of one, equals one.&#10;One equals one.&#10;">
            <a:extLst>
              <a:ext uri="{FF2B5EF4-FFF2-40B4-BE49-F238E27FC236}">
                <a16:creationId xmlns:a16="http://schemas.microsoft.com/office/drawing/2014/main" id="{A9EAEEEA-E8BC-0830-E7E9-6B5A5BAA4F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2214562"/>
            <a:ext cx="3276600" cy="15144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D7B825-A679-6DAD-1D69-99EA53FC3C53}"/>
              </a:ext>
            </a:extLst>
          </p:cNvPr>
          <p:cNvSpPr txBox="1"/>
          <p:nvPr/>
        </p:nvSpPr>
        <p:spPr>
          <a:xfrm>
            <a:off x="457200" y="3886200"/>
            <a:ext cx="4724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/>
              <a:t>Thus, the solution set is {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−1</a:t>
            </a:r>
            <a:r>
              <a:rPr lang="en-US" sz="2800" dirty="0"/>
              <a:t>}.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DA3AE-E66D-AE70-3254-878000C068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28933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Fourth root of open parenthesis x squared plus 8x plus 7 close parenthesis, minus 2, equals 0.&#10;Fourth root of open parenthesis x squared plus 8x plus 7 close parenthesis, equals 2.&#10;In this case, the radical is a fourth root, so we raise both sides to the fourth power.&#10;open parenthesis fourth root of x squared plus 8x plus 7 close parenthesis raised to the fourth power, equals 2 raised to the fourth power.&#10;x squared plus 8x plus 7, equals 16.&#10;x squared plus 8x minus 9, equals 0.&#10;Open parenthesis x plus 9 close parenthesis times open parenthesis x minus 1 close parenthesis equals 0.&#10;x equals negative 9, or x equals 1.&#10;">
                <a:extLst>
                  <a:ext uri="{FF2B5EF4-FFF2-40B4-BE49-F238E27FC236}">
                    <a16:creationId xmlns:a16="http://schemas.microsoft.com/office/drawing/2014/main" id="{018E2468-E728-41AD-3736-3ACCF3C4FBC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58733787"/>
                  </p:ext>
                </p:extLst>
              </p:nvPr>
            </p:nvGraphicFramePr>
            <p:xfrm>
              <a:off x="618478" y="1175512"/>
              <a:ext cx="8229600" cy="34726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86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19987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4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400">
                                      <a:latin typeface="Cambria Math"/>
                                    </a:rPr>
                                    <m:t>+8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First isolate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deg>
                                        <m:e>
                                          <m:sSup>
                                            <m:sSupPr>
                                              <m:ctrlPr>
                                                <a:rPr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24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+8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+7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In this case, the radical is a fourth root, so we raise both sides to the fourth power.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+8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+7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=16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+8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−9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resulting second-degree equation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+9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can again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=−9,1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Fourth root of open parenthesis x squared plus 8x plus 7 close parenthesis, minus 2, equals 0.&#10;Fourth root of open parenthesis x squared plus 8x plus 7 close parenthesis, equals 2.&#10;In this case, the radical is a fourth root, so we raise both sides to the fourth power.&#10;open parenthesis fourth root of x squared plus 8x plus 7 close parenthesis raised to the fourth power, equals 2 raised to the fourth power.&#10;x squared plus 8x plus 7, equals 16.&#10;x squared plus 8x minus 9, equals 0.&#10;Open parenthesis x plus 9 close parenthesis times open parenthesis x minus 1 close parenthesis equals 0.&#10;x equals negative 9, or x equals 1.&#10;">
                <a:extLst>
                  <a:ext uri="{FF2B5EF4-FFF2-40B4-BE49-F238E27FC236}">
                    <a16:creationId xmlns:a16="http://schemas.microsoft.com/office/drawing/2014/main" id="{018E2468-E728-41AD-3736-3ACCF3C4FBC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958733787"/>
                  </p:ext>
                </p:extLst>
              </p:nvPr>
            </p:nvGraphicFramePr>
            <p:xfrm>
              <a:off x="618478" y="1175512"/>
              <a:ext cx="8229600" cy="347268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286522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19987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019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434" r="-200222" b="-6144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8434" r="-325000" b="-6144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190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9756" r="-200222" b="-521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109756" r="-325000" b="-521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First isolate the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63810" r="-200222" b="-307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163810" r="-325000" b="-307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In this case, the radical is a fourth root, so we raise both sides to the fourth power.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69333" r="-200222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369333" r="-325000" b="-33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63158" r="-200222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463158" r="-325000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resulting second-degree equation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70667" r="-200222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570667" r="-325000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can again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70667" r="-200222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12264" t="-670667" r="-325000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7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Once again, we check the apparent solutions in the original equation</a:t>
            </a:r>
            <a:r>
              <a:rPr lang="en-US" sz="2800" dirty="0"/>
              <a:t>.</a:t>
            </a:r>
            <a:endParaRPr sz="2800" dirty="0"/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r>
              <a:rPr dirty="0"/>
              <a:t>​</a:t>
            </a:r>
            <a:endParaRPr sz="2800" dirty="0"/>
          </a:p>
        </p:txBody>
      </p:sp>
      <p:pic>
        <p:nvPicPr>
          <p:cNvPr id="8" name="Picture 7" descr="The fourth root of open parenthesis negative nine squared plus eight times negative nine plus seven close parenthesis, minus two, equals zero.&#10;The fourth root of sixteen minus two equals zero.&#10;Two minus two equals zero.&#10;Zero equals zero.&#10;">
            <a:extLst>
              <a:ext uri="{FF2B5EF4-FFF2-40B4-BE49-F238E27FC236}">
                <a16:creationId xmlns:a16="http://schemas.microsoft.com/office/drawing/2014/main" id="{FA182743-8D75-5F06-A691-D4B9C0764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586" y="2057400"/>
            <a:ext cx="3400425" cy="2095500"/>
          </a:xfrm>
          <a:prstGeom prst="rect">
            <a:avLst/>
          </a:prstGeom>
        </p:spPr>
      </p:pic>
      <p:pic>
        <p:nvPicPr>
          <p:cNvPr id="12" name="Picture 11" descr="The fourth root of open parenthesis one squared plus eight times one plus seven close parenthesis, minus two, equals zero.&#10;The fourth root of sixteen minus two equals zero.&#10;Two minus two equals zero.&#10;Zero equals zero.">
            <a:extLst>
              <a:ext uri="{FF2B5EF4-FFF2-40B4-BE49-F238E27FC236}">
                <a16:creationId xmlns:a16="http://schemas.microsoft.com/office/drawing/2014/main" id="{5F45DA92-CAA4-AFCD-F3D4-D79C432278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6239" y="2035834"/>
            <a:ext cx="2981325" cy="2095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012452A-5EFA-D2B5-5331-779BF894BEF6}"/>
              </a:ext>
            </a:extLst>
          </p:cNvPr>
          <p:cNvSpPr txBox="1"/>
          <p:nvPr/>
        </p:nvSpPr>
        <p:spPr>
          <a:xfrm>
            <a:off x="452586" y="4365882"/>
            <a:ext cx="822959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Both apparent solutions are actual solutions, so the solution set is {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−9,1</a:t>
            </a:r>
            <a:r>
              <a:rPr lang="en-US" sz="2800" dirty="0"/>
              <a:t>}.</a:t>
            </a:r>
            <a:endParaRPr lang="en-IN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Positive Rational Number Exponents</a:t>
            </a:r>
          </a:p>
        </p:txBody>
      </p:sp>
      <p:sp>
        <p:nvSpPr>
          <p:cNvPr id="3" name="Text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1082078"/>
            <a:ext cx="8001000" cy="2499322"/>
          </a:xfrm>
        </p:spPr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			</a:t>
            </a: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br>
              <a:rPr lang="en-US" sz="2800" dirty="0"/>
            </a:br>
            <a:endParaRPr sz="2800" dirty="0"/>
          </a:p>
        </p:txBody>
      </p:sp>
      <p:pic>
        <p:nvPicPr>
          <p:cNvPr id="10" name="Picture 9" descr="Meaning of a raised to the power of m over n">
            <a:extLst>
              <a:ext uri="{FF2B5EF4-FFF2-40B4-BE49-F238E27FC236}">
                <a16:creationId xmlns:a16="http://schemas.microsoft.com/office/drawing/2014/main" id="{1888B11F-3A35-9DA9-ACD0-A8EB8D337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036" y="1055166"/>
            <a:ext cx="2247900" cy="657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ADCE3-2387-24FF-64D4-FF8166949563}"/>
              </a:ext>
            </a:extLst>
          </p:cNvPr>
          <p:cNvSpPr txBox="1"/>
          <p:nvPr/>
        </p:nvSpPr>
        <p:spPr>
          <a:xfrm>
            <a:off x="2895600" y="1232118"/>
            <a:ext cx="55895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are natural numbers </a:t>
            </a:r>
          </a:p>
          <a:p>
            <a:pPr>
              <a:defRPr sz="2800"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431ED1-B95D-52F4-6F93-039A59CCDB28}"/>
              </a:ext>
            </a:extLst>
          </p:cNvPr>
          <p:cNvSpPr txBox="1"/>
          <p:nvPr/>
        </p:nvSpPr>
        <p:spPr>
          <a:xfrm>
            <a:off x="609600" y="1666613"/>
            <a:ext cx="78755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dirty="0">
                <a:solidFill>
                  <a:srgbClr val="000000"/>
                </a:solidFill>
              </a:rPr>
              <a:t>with </a:t>
            </a:r>
            <a:r>
              <a:rPr lang="en-US" sz="2800" i="1" dirty="0">
                <a:solidFill>
                  <a:srgbClr val="000000"/>
                </a:solidFill>
              </a:rPr>
              <a:t>n </a:t>
            </a:r>
            <a:r>
              <a:rPr lang="en-US" sz="2800" dirty="0">
                <a:solidFill>
                  <a:srgbClr val="000000"/>
                </a:solidFill>
              </a:rPr>
              <a:t>≠ 0, if </a:t>
            </a:r>
            <a:r>
              <a:rPr lang="en-US" sz="2800" i="1" dirty="0">
                <a:solidFill>
                  <a:srgbClr val="000000"/>
                </a:solidFill>
              </a:rPr>
              <a:t>m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have no common factors greater than </a:t>
            </a:r>
            <a:r>
              <a:rPr lang="en-US" sz="2800" dirty="0">
                <a:solidFill>
                  <a:srgbClr val="000000"/>
                </a:solidFill>
                <a:latin typeface="Cambria Math"/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 and if	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5" name="Picture 14" descr="The nth root of a.">
            <a:extLst>
              <a:ext uri="{FF2B5EF4-FFF2-40B4-BE49-F238E27FC236}">
                <a16:creationId xmlns:a16="http://schemas.microsoft.com/office/drawing/2014/main" id="{00E1C690-FF4D-AEA2-42E5-A7532B753C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087397"/>
            <a:ext cx="523875" cy="4857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DF9617B-42A4-C06D-CC3C-0EB241FE0801}"/>
              </a:ext>
            </a:extLst>
          </p:cNvPr>
          <p:cNvSpPr txBox="1"/>
          <p:nvPr/>
        </p:nvSpPr>
        <p:spPr>
          <a:xfrm>
            <a:off x="4267200" y="2092780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is a real number, then </a:t>
            </a:r>
            <a:endParaRPr lang="en-IN" sz="2800" dirty="0">
              <a:solidFill>
                <a:srgbClr val="000000"/>
              </a:solidFill>
            </a:endParaRPr>
          </a:p>
        </p:txBody>
      </p:sp>
      <p:pic>
        <p:nvPicPr>
          <p:cNvPr id="18" name="Picture 17" descr="a raised to the power of m over n equals the nth root of a raised to the power of m, which is also equal to the nth root of a, all raised to the power of m.">
            <a:extLst>
              <a:ext uri="{FF2B5EF4-FFF2-40B4-BE49-F238E27FC236}">
                <a16:creationId xmlns:a16="http://schemas.microsoft.com/office/drawing/2014/main" id="{2C9D4097-9C82-66DC-12FE-5F2B4EFFF6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308" y="2541737"/>
            <a:ext cx="2962275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Rational Exponents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Solve the following equations with rational exponents.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dirty="0"/>
          </a:p>
        </p:txBody>
      </p:sp>
      <p:pic>
        <p:nvPicPr>
          <p:cNvPr id="8" name="Picture 7" descr="a.  x raised to the power of two-thirds minus nine equals zero.">
            <a:extLst>
              <a:ext uri="{FF2B5EF4-FFF2-40B4-BE49-F238E27FC236}">
                <a16:creationId xmlns:a16="http://schemas.microsoft.com/office/drawing/2014/main" id="{169B9B6E-3B2B-F1F6-1D11-DCE8E1B02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177" y="1524000"/>
            <a:ext cx="1990725" cy="676275"/>
          </a:xfrm>
          <a:prstGeom prst="rect">
            <a:avLst/>
          </a:prstGeom>
        </p:spPr>
      </p:pic>
      <p:pic>
        <p:nvPicPr>
          <p:cNvPr id="11" name="Picture 10" descr="b. open parenthesis thirty-two x squared minus thirty-two x plus seventeen close parenthesis raised to the power of one-fourth equals three.">
            <a:extLst>
              <a:ext uri="{FF2B5EF4-FFF2-40B4-BE49-F238E27FC236}">
                <a16:creationId xmlns:a16="http://schemas.microsoft.com/office/drawing/2014/main" id="{05891DAF-9FB5-B2EB-2AC1-1628417857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133600"/>
            <a:ext cx="3857625" cy="838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Rational Exponents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B291038-5A65-469D-DD3D-ABB4BD78553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Placeholder 2" descr="x raised to the power of two-thirds minus 9 equals 0.&#10;x raised to the power of two-thirds equals 9.&#10;Cube root of x squared equals 9.&#10;Cubing both sides eliminates the cube root.&#10;x squared equals 9 cubed.&#10;x equals plus or minus 9 raised to the power of three-halves.&#10;x equals open parenthesis plus or minus 9 raised to the power of one-half close parenthesis cubed.&#10;x equals open parenthesis plus or minus 3 close parenthesis cubed.&#10;Note that both +3 and -3 must be considered.&#10;x equals plus or minus 27.&#10;">
                <a:extLst>
                  <a:ext uri="{FF2B5EF4-FFF2-40B4-BE49-F238E27FC236}">
                    <a16:creationId xmlns:a16="http://schemas.microsoft.com/office/drawing/2014/main" id="{75D4CA61-438B-60C7-0404-83854D97B86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88077849"/>
                  </p:ext>
                </p:extLst>
              </p:nvPr>
            </p:nvGraphicFramePr>
            <p:xfrm>
              <a:off x="457200" y="1513370"/>
              <a:ext cx="8229600" cy="40349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term containing the rational exponent can be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rewritten as a radical expression, so we will begin by isolating that term.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g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Rewrite the left-hand side as a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9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Cubing both sides eliminates the cube root.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976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50000"/>
                            </a:lnSpc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=±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9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Raising both sides to the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 b="0" i="1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 b="0" i="1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</a:t>
                          </a:r>
                          <a:r>
                            <a:rPr lang="en-US" sz="1800" b="0" dirty="0"/>
                            <a:t> </a:t>
                          </a:r>
                          <a:r>
                            <a:rPr sz="1800" b="0" dirty="0"/>
                            <a:t>power solves the</a:t>
                          </a:r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5848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IN" sz="2000" smtClean="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IN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ar-A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ar-AE" sz="2000">
                                              <a:latin typeface="Cambria Math"/>
                                            </a:rPr>
                                            <m:t>±</m:t>
                                          </m:r>
                                          <m:r>
                                            <a:rPr lang="ar-AE" sz="2000">
                                              <a:latin typeface="Cambria Math"/>
                                            </a:rPr>
                                            <m:t>9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lang="ar-AE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ar-AE" sz="20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lang="ar-AE" sz="20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  <m:sup>
                                  <m:r>
                                    <a:rPr lang="ar-AE"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IN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lang="en-US" sz="1800" b="0" dirty="0"/>
                            <a:t>equation for 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1800" b="0" dirty="0"/>
                            <a:t>, but we can evaluate the expression on the right-hand side.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5952339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±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Note that both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/>
                                </a:rPr>
                                <m:t>+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3</m:t>
                              </m:r>
                            </m:oMath>
                          </a14:m>
                          <a:r>
                            <a:rPr sz="1800" b="0" dirty="0"/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sz="1800" b="0">
                                  <a:latin typeface="Cambria Math"/>
                                </a:rPr>
                                <m:t>−</m:t>
                              </m:r>
                              <m:r>
                                <a:rPr sz="1800" b="0" i="1">
                                  <a:latin typeface="Cambria Math"/>
                                </a:rPr>
                                <m:t>3</m:t>
                              </m:r>
                            </m:oMath>
                          </a14:m>
                          <a:r>
                            <a:rPr sz="1800" b="0" dirty="0"/>
                            <a:t> must be considered.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=±</m:t>
                              </m:r>
                              <m:r>
                                <a:rPr sz="2000">
                                  <a:latin typeface="Cambria Math"/>
                                </a:rPr>
                                <m:t>27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Placeholder 2" descr="x raised to the power of two-thirds minus 9 equals 0.&#10;x raised to the power of two-thirds equals 9.&#10;Cube root of x squared equals 9.&#10;Cubing both sides eliminates the cube root.&#10;x squared equals 9 cubed.&#10;x equals plus or minus 9 raised to the power of three-halves.&#10;x equals open parenthesis plus or minus 9 raised to the power of one-half close parenthesis cubed.&#10;x equals open parenthesis plus or minus 3 close parenthesis cubed.&#10;Note that both +3 and -3 must be considered.&#10;x equals plus or minus 27.&#10;">
                <a:extLst>
                  <a:ext uri="{FF2B5EF4-FFF2-40B4-BE49-F238E27FC236}">
                    <a16:creationId xmlns:a16="http://schemas.microsoft.com/office/drawing/2014/main" id="{75D4CA61-438B-60C7-0404-83854D97B86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588077849"/>
                  </p:ext>
                </p:extLst>
              </p:nvPr>
            </p:nvGraphicFramePr>
            <p:xfrm>
              <a:off x="457200" y="1513370"/>
              <a:ext cx="8229600" cy="403491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524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47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257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1022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440000" b="-7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r="-362185" b="-7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The term containing the rational exponent can be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0000" r="-440000" b="-467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80000" r="-362185" b="-46761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rewritten as a radical expression, so we will begin by isolating that term.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60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62500" r="-440000" b="-5819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262500" r="-362185" b="-5819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Rewrite the left-hand side as a radical.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1538" r="-440000" b="-54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401538" r="-362185" b="-54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Cubing both sides eliminates the cube root.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97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19608" r="-440000" b="-24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319608" r="-362185" b="-2470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2"/>
                          <a:stretch>
                            <a:fillRect l="-56613" t="-319608" b="-24705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07619" r="-440000" b="-1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407619" r="-362185" b="-14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6613" t="-407619" b="-14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5952339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20000" r="-440000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820000" r="-362185" b="-1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6613" t="-820000" b="-12615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20000" r="-440000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5042" t="-920000" r="-362185" b="-2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Rational Exponents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sz="2800" dirty="0"/>
              <a:t>Plugging the values in, we see that </a:t>
            </a:r>
            <a:r>
              <a:rPr lang="en-US" sz="2800" dirty="0"/>
              <a:t>			</a:t>
            </a:r>
          </a:p>
          <a:p>
            <a:pPr>
              <a:defRPr sz="2800"/>
            </a:pPr>
            <a:r>
              <a:rPr lang="en-US" sz="2800" dirty="0"/>
              <a:t>				</a:t>
            </a:r>
            <a:endParaRPr sz="2800" dirty="0"/>
          </a:p>
          <a:p>
            <a:r>
              <a:rPr dirty="0"/>
              <a:t>​</a:t>
            </a:r>
          </a:p>
        </p:txBody>
      </p:sp>
      <p:pic>
        <p:nvPicPr>
          <p:cNvPr id="8" name="Picture 7" descr="Twenty-seven raised to the two-thirds power equals nine, and negative twenty-seven raised to the two-thirds power equals nine.">
            <a:extLst>
              <a:ext uri="{FF2B5EF4-FFF2-40B4-BE49-F238E27FC236}">
                <a16:creationId xmlns:a16="http://schemas.microsoft.com/office/drawing/2014/main" id="{56AE2635-D3E5-5D0C-FBA5-EBCA92512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466851"/>
            <a:ext cx="3492000" cy="6627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E33E08-4B0C-CCFE-227B-B08606A45730}"/>
              </a:ext>
            </a:extLst>
          </p:cNvPr>
          <p:cNvSpPr txBox="1"/>
          <p:nvPr/>
        </p:nvSpPr>
        <p:spPr>
          <a:xfrm>
            <a:off x="533400" y="2107721"/>
            <a:ext cx="7848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both are solutions to the original equation.</a:t>
            </a:r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3: Rational </a:t>
            </a:r>
            <a:r>
              <a:rPr lang="en-IN" dirty="0"/>
              <a:t>Exponents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499A6-A8CE-2E6C-23AC-1EA57277AA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102312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Open parenthesis 32 x squared minus 32 x plus 17 close parenthesis raised to the power of one-fourth equals 3.&#10;The exponent of 1 over 4 indicates we will need to raise both sides to the fourth power.&#10;Fourth root of open parenthesis 32  x squared minus 32 x plus 17 close parenthesis equals 3.&#10;32 x squared minus 32 x plus 17 equals 3 raised to the power of 4.&#10;32 x squared minus 32 x plus 17 equals 81.&#10;32x squared minus 32 x minus 64 equals 0.&#10;32 times open parenthesis x squared minus x minus 2 close parenthesis equals 0.&#10;x squared minus x minus 2 equals 0.&#10;Open parenthesis x minus 2 close parenthesis times open parenthesis x plus 1 close parenthesis equals 0.&#10;x equals 2 or x equals negative 1.">
                <a:extLst>
                  <a:ext uri="{FF2B5EF4-FFF2-40B4-BE49-F238E27FC236}">
                    <a16:creationId xmlns:a16="http://schemas.microsoft.com/office/drawing/2014/main" id="{33B0F30B-5880-612D-4754-9F7A8B0CA67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56506818"/>
                  </p:ext>
                </p:extLst>
              </p:nvPr>
            </p:nvGraphicFramePr>
            <p:xfrm>
              <a:off x="591844" y="1075678"/>
              <a:ext cx="8229600" cy="433622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845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018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32</m:t>
                                      </m:r>
                                      <m:sSup>
                                        <m:sSupPr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sz="2000">
                                          <a:latin typeface="Cambria Math"/>
                                        </a:rPr>
                                        <m:t>−32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+17</m:t>
                                      </m:r>
                                    </m:e>
                                  </m:d>
                                </m:e>
                                <m:sup>
                                  <m:f>
                                    <m:f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20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2000">
                                          <a:latin typeface="Cambria Math"/>
                                        </a:rPr>
                                        <m:t>4</m:t>
                                      </m:r>
                                    </m:den>
                                  </m:f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50000"/>
                            </a:lnSpc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800" b="0" dirty="0"/>
                            <a:t>The exponent of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1800" b="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sz="1800" b="0" dirty="0"/>
                            <a:t> indicates we will need to raise both sides to the fourth power.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deg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32</m:t>
                                  </m:r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−32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+17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=81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We are left with a second-degree polynomial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832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−32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−64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equation that can be solved by factoring.</a:t>
                          </a: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32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sz="200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−2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=0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=2,−1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Note that both solutions again satisfy the original equation.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Open parenthesis 32 x squared minus 32 x plus 17 close parenthesis raised to the power of one-fourth equals 3.&#10;The exponent of 1 over 4 indicates we will need to raise both sides to the fourth power.&#10;Fourth root of open parenthesis 32  x squared minus 32 x plus 17 close parenthesis equals 3.&#10;32 x squared minus 32 x plus 17 equals 3 raised to the power of 4.&#10;32 x squared minus 32 x plus 17 equals 81.&#10;32x squared minus 32 x minus 64 equals 0.&#10;32 times open parenthesis x squared minus x minus 2 close parenthesis equals 0.&#10;x squared minus x minus 2 equals 0.&#10;Open parenthesis x minus 2 close parenthesis times open parenthesis x plus 1 close parenthesis equals 0.&#10;x equals 2 or x equals negative 1.">
                <a:extLst>
                  <a:ext uri="{FF2B5EF4-FFF2-40B4-BE49-F238E27FC236}">
                    <a16:creationId xmlns:a16="http://schemas.microsoft.com/office/drawing/2014/main" id="{33B0F30B-5880-612D-4754-9F7A8B0CA67E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56506818"/>
                  </p:ext>
                </p:extLst>
              </p:nvPr>
            </p:nvGraphicFramePr>
            <p:xfrm>
              <a:off x="591844" y="1075678"/>
              <a:ext cx="8229600" cy="433622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845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401844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531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200222" b="-4870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r="-406180" b="-48709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86860" b="-48709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351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4648" r="-200222" b="-750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174648" r="-406180" b="-7507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0000" r="-200222" b="-7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300000" r="-406180" b="-7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0000" r="-200222" b="-6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400000" r="-406180" b="-6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We are left with a second-degree polynomial</a:t>
                          </a:r>
                          <a:endParaRPr sz="1800"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83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73563" r="-200222" b="-3632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373563" r="-406180" b="-3632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equation that can be solved by factoring.</a:t>
                          </a: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33846" r="-200222" b="-3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633846" r="-406180" b="-3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33846" r="-200222" b="-2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733846" r="-406180" b="-2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33846" r="-200222" b="-1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833846" r="-406180" b="-1861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78095" r="-200222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52809" t="-578095" r="-406180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Note that both solutions again satisfy the original equation.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fr-FR" dirty="0"/>
              <a:t>Example 3: Rational </a:t>
            </a:r>
            <a:r>
              <a:rPr lang="en-IN" dirty="0"/>
              <a:t>Exponents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dirty="0"/>
              <a:t>​</a:t>
            </a:r>
            <a:r>
              <a:rPr sz="2800" dirty="0"/>
              <a:t>Confirm, by </a:t>
            </a:r>
            <a:r>
              <a:rPr lang="en-US" sz="2800" dirty="0"/>
              <a:t>substituting the solutions into </a:t>
            </a:r>
            <a:r>
              <a:rPr sz="2800" dirty="0"/>
              <a:t>the original equation, that both apparent solutions truly solve the equation with rational exponents.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Escape Speed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The speed required for an object to escape from the gravitational pull of a planet is called the </a:t>
            </a:r>
            <a:r>
              <a:rPr sz="2800" b="1" dirty="0"/>
              <a:t>escape speed</a:t>
            </a:r>
            <a:r>
              <a:rPr sz="2800" dirty="0"/>
              <a:t> of the planet. The escape speed is given by the </a:t>
            </a:r>
            <a:endParaRPr lang="en-US" sz="2800" dirty="0"/>
          </a:p>
          <a:p>
            <a:pPr>
              <a:lnSpc>
                <a:spcPct val="150000"/>
              </a:lnSpc>
              <a:defRPr sz="2800"/>
            </a:pPr>
            <a:r>
              <a:rPr sz="2800" dirty="0"/>
              <a:t>equation </a:t>
            </a:r>
            <a:r>
              <a:rPr lang="en-US" sz="2800" dirty="0"/>
              <a:t>		 	</a:t>
            </a:r>
            <a:endParaRPr sz="2800" dirty="0"/>
          </a:p>
        </p:txBody>
      </p:sp>
      <p:pic>
        <p:nvPicPr>
          <p:cNvPr id="8" name="Picture 7" descr="V sub e equals the square root of the two G M divided by r, where V sub e.">
            <a:extLst>
              <a:ext uri="{FF2B5EF4-FFF2-40B4-BE49-F238E27FC236}">
                <a16:creationId xmlns:a16="http://schemas.microsoft.com/office/drawing/2014/main" id="{9BBF8F42-0208-B4EF-2E58-B34F43E8AB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362200"/>
            <a:ext cx="2790825" cy="876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3D42E4-2508-9B06-8799-DA35F19BDD4E}"/>
              </a:ext>
            </a:extLst>
          </p:cNvPr>
          <p:cNvSpPr txBox="1"/>
          <p:nvPr/>
        </p:nvSpPr>
        <p:spPr>
          <a:xfrm>
            <a:off x="457200" y="311080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the escape speed, </a:t>
            </a:r>
            <a:r>
              <a:rPr lang="en-US" sz="2800" i="1" dirty="0"/>
              <a:t>G</a:t>
            </a:r>
            <a:r>
              <a:rPr lang="en-US" sz="2800" dirty="0"/>
              <a:t> is the universal gravitation constant, </a:t>
            </a:r>
            <a:r>
              <a:rPr lang="en-US" sz="2800" i="1" dirty="0"/>
              <a:t>M</a:t>
            </a:r>
            <a:r>
              <a:rPr lang="en-US" sz="2800" dirty="0"/>
              <a:t> is the mass of the planet, and </a:t>
            </a:r>
            <a:r>
              <a:rPr lang="en-US" sz="2800" i="1" dirty="0"/>
              <a:t>r</a:t>
            </a:r>
            <a:r>
              <a:rPr lang="en-US" sz="2800" dirty="0"/>
              <a:t> is the radius of the planet. Solve this equation for </a:t>
            </a:r>
            <a:r>
              <a:rPr lang="en-US" sz="2800" i="1" dirty="0"/>
              <a:t>r</a:t>
            </a:r>
            <a:r>
              <a:rPr lang="en-US" sz="2800" dirty="0"/>
              <a:t>.</a:t>
            </a:r>
            <a:endParaRPr lang="en-IN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Radical Equations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ra</a:t>
            </a:r>
            <a:r>
              <a:rPr lang="en-US" sz="2800" b="1" dirty="0"/>
              <a:t>dical</a:t>
            </a:r>
            <a:r>
              <a:rPr sz="2800" b="1" dirty="0"/>
              <a:t> equation</a:t>
            </a:r>
            <a:r>
              <a:rPr sz="2800" dirty="0"/>
              <a:t> is an equation that</a:t>
            </a:r>
            <a:r>
              <a:rPr lang="en-US" sz="2800" dirty="0"/>
              <a:t> has at least one radical expression containing a variable</a:t>
            </a:r>
            <a:r>
              <a:rPr sz="2800" dirty="0"/>
              <a:t>, while any nonra</a:t>
            </a:r>
            <a:r>
              <a:rPr lang="en-US" sz="2800" dirty="0"/>
              <a:t>dical</a:t>
            </a:r>
            <a:r>
              <a:rPr sz="2800" dirty="0"/>
              <a:t> expressions are polynomial</a:t>
            </a:r>
            <a:r>
              <a:rPr lang="en-US" sz="2800" dirty="0"/>
              <a:t> terms</a:t>
            </a:r>
            <a:r>
              <a:rPr sz="2800" dirty="0"/>
              <a:t>.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4</a:t>
            </a:r>
            <a:r>
              <a:rPr dirty="0"/>
              <a:t>: Escape Speed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r>
              <a:rPr sz="2800" dirty="0"/>
              <a:t>We follow the same procedure for solving radical equations.</a:t>
            </a:r>
          </a:p>
        </p:txBody>
      </p:sp>
      <p:pic>
        <p:nvPicPr>
          <p:cNvPr id="8" name="Picture 7" descr="V sub e equals the square root of the quantity two G M divided by r.">
            <a:extLst>
              <a:ext uri="{FF2B5EF4-FFF2-40B4-BE49-F238E27FC236}">
                <a16:creationId xmlns:a16="http://schemas.microsoft.com/office/drawing/2014/main" id="{C09F04B7-95F2-8487-6EEE-FB2526211E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527" y="2667000"/>
            <a:ext cx="1552575" cy="876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01C82E3-912A-5C64-9BD2-D9DFDC99063C}"/>
              </a:ext>
            </a:extLst>
          </p:cNvPr>
          <p:cNvSpPr txBox="1"/>
          <p:nvPr/>
        </p:nvSpPr>
        <p:spPr>
          <a:xfrm>
            <a:off x="4572000" y="2787639"/>
            <a:ext cx="4114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b="1"/>
            </a:pPr>
            <a:r>
              <a:rPr lang="en-US" sz="1800" b="0" dirty="0"/>
              <a:t>The radical expression is already isolated.</a:t>
            </a:r>
          </a:p>
        </p:txBody>
      </p:sp>
      <p:pic>
        <p:nvPicPr>
          <p:cNvPr id="13" name="Picture 12" descr="V sub e squared equals the quantity two G M divided by r.">
            <a:extLst>
              <a:ext uri="{FF2B5EF4-FFF2-40B4-BE49-F238E27FC236}">
                <a16:creationId xmlns:a16="http://schemas.microsoft.com/office/drawing/2014/main" id="{6FBEF604-3A2C-B31A-CCC5-4B8B971EFF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9527" y="3611488"/>
            <a:ext cx="1323975" cy="7810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542F6E1-43E1-5200-1E4E-4842C5E4BE8D}"/>
              </a:ext>
            </a:extLst>
          </p:cNvPr>
          <p:cNvSpPr txBox="1"/>
          <p:nvPr/>
        </p:nvSpPr>
        <p:spPr>
          <a:xfrm>
            <a:off x="4592638" y="3817347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b="1"/>
            </a:pPr>
            <a:r>
              <a:rPr lang="en-US" sz="1800" b="0" dirty="0"/>
              <a:t>Square both sides to eliminate the radical.</a:t>
            </a:r>
          </a:p>
        </p:txBody>
      </p:sp>
      <p:pic>
        <p:nvPicPr>
          <p:cNvPr id="16" name="Picture 15" descr="R equals the quantity two G M divided by V sub e squared.">
            <a:extLst>
              <a:ext uri="{FF2B5EF4-FFF2-40B4-BE49-F238E27FC236}">
                <a16:creationId xmlns:a16="http://schemas.microsoft.com/office/drawing/2014/main" id="{857335C2-D0A6-3322-E66C-DED96B3AAF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01927" y="4482482"/>
            <a:ext cx="1171575" cy="8763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E270ADE-F17D-38FE-A953-DBC4CE20192F}"/>
              </a:ext>
            </a:extLst>
          </p:cNvPr>
          <p:cNvSpPr txBox="1"/>
          <p:nvPr/>
        </p:nvSpPr>
        <p:spPr>
          <a:xfrm>
            <a:off x="4622830" y="4630829"/>
            <a:ext cx="40639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/>
            </a:pPr>
            <a:r>
              <a:rPr lang="en-IN" sz="1800" b="0" dirty="0"/>
              <a:t>Solve for </a:t>
            </a:r>
            <a:r>
              <a:rPr lang="en-IN" sz="1800" b="0" i="1" dirty="0"/>
              <a:t>r</a:t>
            </a:r>
            <a:r>
              <a:rPr lang="en-IN" sz="1800" b="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Causing Extraneous Solutions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>
              <a:defRPr sz="2800"/>
            </a:pPr>
            <a:r>
              <a:rPr sz="2800" dirty="0"/>
              <a:t>Consider the equation</a:t>
            </a:r>
            <a:r>
              <a:rPr lang="en-US" sz="2800" dirty="0"/>
              <a:t> </a:t>
            </a:r>
            <a:r>
              <a:rPr lang="en-US" sz="2800" i="1" dirty="0"/>
              <a:t>x</a:t>
            </a:r>
            <a:r>
              <a:rPr lang="en-US" sz="2800" dirty="0"/>
              <a:t> =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−3</a:t>
            </a:r>
            <a:r>
              <a:rPr sz="2800" dirty="0"/>
              <a:t>.</a:t>
            </a:r>
          </a:p>
          <a:p>
            <a:r>
              <a:rPr sz="2800" dirty="0"/>
              <a:t>This equation is so basic that it is its own solution. But for this demonstration, suppose we square both sides, obtaining the </a:t>
            </a:r>
            <a:r>
              <a:rPr lang="en-US" sz="2800" dirty="0"/>
              <a:t>following </a:t>
            </a:r>
            <a:r>
              <a:rPr sz="2800" dirty="0"/>
              <a:t>equation</a:t>
            </a:r>
            <a:r>
              <a:rPr lang="en-US" sz="2800" dirty="0"/>
              <a:t>. </a:t>
            </a:r>
          </a:p>
          <a:p>
            <a:r>
              <a:rPr lang="en-US" i="1" dirty="0"/>
              <a:t>				</a:t>
            </a:r>
            <a:r>
              <a:rPr lang="en-US" sz="2800" i="1" dirty="0"/>
              <a:t>x</a:t>
            </a:r>
            <a:r>
              <a:rPr lang="en-US" sz="1050" dirty="0"/>
              <a:t> </a:t>
            </a:r>
            <a:r>
              <a:rPr lang="en-US" sz="2800" dirty="0"/>
              <a:t>² = 9</a:t>
            </a:r>
          </a:p>
          <a:p>
            <a:r>
              <a:rPr lang="en-US" sz="2800" dirty="0"/>
              <a:t>This second-degree equation can be solved by factoring the polynomial </a:t>
            </a:r>
            <a:r>
              <a:rPr lang="en-US" sz="2800" i="1" dirty="0"/>
              <a:t>x</a:t>
            </a:r>
            <a:r>
              <a:rPr lang="en-US" sz="1050" dirty="0"/>
              <a:t> </a:t>
            </a:r>
            <a:r>
              <a:rPr lang="en-US" sz="2800" dirty="0"/>
              <a:t>² 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lang="en-US" sz="2800" dirty="0"/>
              <a:t> 9 or by taking the square root of</a:t>
            </a:r>
            <a:endParaRPr lang="en-IN" sz="2800" dirty="0"/>
          </a:p>
          <a:p>
            <a:pPr>
              <a:defRPr sz="2800"/>
            </a:pPr>
            <a:r>
              <a:rPr lang="en-US" sz="2800" dirty="0"/>
              <a:t>both sides, and in either case we obtain the solution set {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−3,3</a:t>
            </a:r>
            <a:r>
              <a:rPr lang="en-US" sz="2800" dirty="0"/>
              <a:t>}. That is, by squaring both sides of the original equation, we gained a second (extraneous) solution.		 	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Solving Radical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280898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b="1" dirty="0"/>
              <a:t>Step 1: </a:t>
            </a:r>
            <a:r>
              <a:rPr lang="en-US" sz="2800" dirty="0"/>
              <a:t>Begin by isolating the radical expression on one side of the equation. If there is more than one radical expression, choose one to isolate on one side.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b="1" dirty="0"/>
              <a:t>Step 2:</a:t>
            </a:r>
            <a:r>
              <a:rPr lang="en-US" sz="2800" dirty="0"/>
              <a:t> </a:t>
            </a:r>
            <a:r>
              <a:rPr lang="en-US" dirty="0"/>
              <a:t>Raise both sides of the equation by the power necessary to "undo" the isolated radical. That is, if the radical is an </a:t>
            </a:r>
            <a:r>
              <a:rPr lang="en-US" i="1" dirty="0"/>
              <a:t>n</a:t>
            </a:r>
            <a:r>
              <a:rPr lang="en-US" sz="1050" i="1" dirty="0"/>
              <a:t> </a:t>
            </a:r>
            <a:r>
              <a:rPr lang="en-US" baseline="30000" dirty="0" err="1"/>
              <a:t>th</a:t>
            </a:r>
            <a:r>
              <a:rPr lang="en-US" dirty="0"/>
              <a:t> root, raise both sides to the </a:t>
            </a:r>
            <a:r>
              <a:rPr lang="en-US" i="1" dirty="0"/>
              <a:t>n</a:t>
            </a:r>
            <a:r>
              <a:rPr lang="en-US" sz="1050" i="1" dirty="0"/>
              <a:t> </a:t>
            </a:r>
            <a:r>
              <a:rPr lang="en-US" baseline="30000" dirty="0" err="1"/>
              <a:t>th</a:t>
            </a:r>
            <a:r>
              <a:rPr lang="en-US" baseline="30000" dirty="0"/>
              <a:t> </a:t>
            </a:r>
            <a:r>
              <a:rPr lang="en-US" dirty="0"/>
              <a:t>power. 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76975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Procedure: Solving Radical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3711785"/>
          </a:xfrm>
        </p:spPr>
        <p:txBody>
          <a:bodyPr>
            <a:spAutoFit/>
          </a:bodyPr>
          <a:lstStyle/>
          <a:p>
            <a:pPr>
              <a:defRPr sz="2800"/>
            </a:pPr>
            <a:r>
              <a:rPr lang="en-US" sz="2800" b="1" dirty="0"/>
              <a:t>Step 3: </a:t>
            </a:r>
            <a:r>
              <a:rPr lang="en-US" sz="2800" dirty="0"/>
              <a:t>If any radical expressions remain, simplify the equation if possible and then repeat steps 1 and 2 until the result is a polynomial equation. When a polynomial equation has been obtained, solve the equation using polynomial methods. 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b="1" dirty="0"/>
              <a:t>Step 4:</a:t>
            </a:r>
            <a:r>
              <a:rPr lang="en-US" dirty="0"/>
              <a:t> Check your solutions in the original equation! Any extraneous solutions must be discarded.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298360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Solve the radical equations.</a:t>
            </a:r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dirty="0"/>
          </a:p>
        </p:txBody>
      </p:sp>
      <p:pic>
        <p:nvPicPr>
          <p:cNvPr id="9" name="Picture 8" descr="a. Square root of open parenthesis  one minus x close parenthesis, minus one, equals x.">
            <a:extLst>
              <a:ext uri="{FF2B5EF4-FFF2-40B4-BE49-F238E27FC236}">
                <a16:creationId xmlns:a16="http://schemas.microsoft.com/office/drawing/2014/main" id="{53D4AF74-2ED9-A103-A0F8-1861D2D18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88" y="1561139"/>
            <a:ext cx="2543175" cy="485775"/>
          </a:xfrm>
          <a:prstGeom prst="rect">
            <a:avLst/>
          </a:prstGeom>
        </p:spPr>
      </p:pic>
      <p:pic>
        <p:nvPicPr>
          <p:cNvPr id="12" name="Picture 11" descr="b. Square root of open parenthesis  x plus one close parenthesis  plus square root of open  parenthesis  x plus two close parenthesis, equals one.">
            <a:extLst>
              <a:ext uri="{FF2B5EF4-FFF2-40B4-BE49-F238E27FC236}">
                <a16:creationId xmlns:a16="http://schemas.microsoft.com/office/drawing/2014/main" id="{914B2E60-355C-48BA-A81D-39DB9258F8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488" y="2158039"/>
            <a:ext cx="3343275" cy="485775"/>
          </a:xfrm>
          <a:prstGeom prst="rect">
            <a:avLst/>
          </a:prstGeom>
        </p:spPr>
      </p:pic>
      <p:pic>
        <p:nvPicPr>
          <p:cNvPr id="15" name="Picture 14" descr="c. Fourth root of open parenthesis  x squared plus eight x plus seven close parenthesis , minus two, equals zero.">
            <a:extLst>
              <a:ext uri="{FF2B5EF4-FFF2-40B4-BE49-F238E27FC236}">
                <a16:creationId xmlns:a16="http://schemas.microsoft.com/office/drawing/2014/main" id="{0E1FA2D2-3C65-5ABF-D8BA-660A7B1328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88" y="2765752"/>
            <a:ext cx="3438525" cy="533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3F376AB-8090-AF83-A5E3-41043CD2FA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Placeholder 2" descr="Square root of open parenthesis one minus x close parenthesis minus one equals x.&#10;&#10;Square root of open parenthesis one minus x close parenthesis equals x plus one.&#10;Isolate the radical expression.&#10;&#10;Square root of open parenthesis one minus x close parenthesis squared equals open parenthesis x plus one close parenthesis squared.&#10;&#10;One minus x equals x squared plus two x plus one.&#10;&#10;Zero equals x squared plus three x.&#10;&#10;Zero equals x times (x plus three).&#10;&#10;x equals zero or negative three.">
                <a:extLst>
                  <a:ext uri="{FF2B5EF4-FFF2-40B4-BE49-F238E27FC236}">
                    <a16:creationId xmlns:a16="http://schemas.microsoft.com/office/drawing/2014/main" id="{3AE2DF51-FA93-2710-C29C-013CE447A6B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49206694"/>
                  </p:ext>
                </p:extLst>
              </p:nvPr>
            </p:nvGraphicFramePr>
            <p:xfrm>
              <a:off x="152400" y="1550543"/>
              <a:ext cx="8534400" cy="39663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14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2184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  <m:r>
                                <a:rPr sz="2400">
                                  <a:latin typeface="Cambria Math"/>
                                </a:rPr>
                                <m:t>−1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b="0" dirty="0"/>
                            <a:t>Isolate the radical expression.</a:t>
                          </a:r>
                        </a:p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1−</m:t>
                                          </m:r>
                                          <m:r>
                                            <a:rPr sz="24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4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400">
                                          <a:latin typeface="Cambria Math"/>
                                        </a:rPr>
                                        <m:t>+1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have square root, square both sides.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1−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+2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4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 is a second-degree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4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400">
                                  <a:latin typeface="Cambria Math"/>
                                </a:rPr>
                                <m:t>+3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polynomial equation that can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</m:t>
                              </m:r>
                              <m:r>
                                <a:rPr sz="2400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4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40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4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4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400">
                                  <a:latin typeface="Cambria Math"/>
                                </a:rPr>
                                <m:t>=0,−3</m:t>
                              </m:r>
                            </m:oMath>
                          </a14:m>
                          <a:endParaRPr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have two apparent solutions to check.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Placeholder 2" descr="Square root of open parenthesis one minus x close parenthesis minus one equals x.&#10;&#10;Square root of open parenthesis one minus x close parenthesis equals x plus one.&#10;Isolate the radical expression.&#10;&#10;Square root of open parenthesis one minus x close parenthesis squared equals open parenthesis x plus one close parenthesis squared.&#10;&#10;One minus x equals x squared plus two x plus one.&#10;&#10;Zero equals x squared plus three x.&#10;&#10;Zero equals x times (x plus three).&#10;&#10;x equals zero or negative three.">
                <a:extLst>
                  <a:ext uri="{FF2B5EF4-FFF2-40B4-BE49-F238E27FC236}">
                    <a16:creationId xmlns:a16="http://schemas.microsoft.com/office/drawing/2014/main" id="{3AE2DF51-FA93-2710-C29C-013CE447A6BD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549206694"/>
                  </p:ext>
                </p:extLst>
              </p:nvPr>
            </p:nvGraphicFramePr>
            <p:xfrm>
              <a:off x="152400" y="1550543"/>
              <a:ext cx="8534400" cy="3966337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14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62184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339795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49161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9877" r="-238983" b="-7234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9877" r="-129535" b="-7234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4762" r="-238983" b="-4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84762" r="-129535" b="-4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b="1"/>
                          </a:pPr>
                          <a:r>
                            <a:rPr lang="en-US" b="0" dirty="0"/>
                            <a:t>Isolate the radical expression.</a:t>
                          </a:r>
                        </a:p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84762" r="-238983" b="-3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184762" r="-129535" b="-3580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Since we have square root, square both sides.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98667" r="-238983" b="-4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398667" r="-129535" b="-40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The result is a second-degree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356190" r="-129535" b="-18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polynomial equation that can be solved by factoring.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sz="2400" dirty="0"/>
                            <a:t>​</a:t>
                          </a:r>
                          <a:r>
                            <a:rPr sz="2400" dirty="0">
                              <a:latin typeface="Cambria Math"/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638667" r="-129535" b="-161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27619" r="-238983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6047" t="-527619" r="-129535" b="-152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We have two apparent solutions to check.</a:t>
                          </a: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382000" cy="4967067"/>
          </a:xfrm>
        </p:spPr>
        <p:txBody>
          <a:bodyPr>
            <a:normAutofit/>
          </a:bodyPr>
          <a:lstStyle/>
          <a:p>
            <a:r>
              <a:rPr lang="en-US" dirty="0"/>
              <a:t>​</a:t>
            </a:r>
            <a:r>
              <a:rPr lang="en-US" sz="2800" dirty="0"/>
              <a:t>Now we need to check each apparent solution in the original equation.</a:t>
            </a:r>
          </a:p>
          <a:p>
            <a:endParaRPr lang="ar-AE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ar-AE" dirty="0"/>
              <a:t>​</a:t>
            </a:r>
            <a:endParaRPr sz="2800" dirty="0"/>
          </a:p>
        </p:txBody>
      </p:sp>
      <p:pic>
        <p:nvPicPr>
          <p:cNvPr id="8" name="Picture 7" descr="Square root of open parenthesis one minus zero close parenthesis , minus one, equals zero.&#10;Square root of one minus one equals zero.&#10;Zero equals zero.">
            <a:extLst>
              <a:ext uri="{FF2B5EF4-FFF2-40B4-BE49-F238E27FC236}">
                <a16:creationId xmlns:a16="http://schemas.microsoft.com/office/drawing/2014/main" id="{C36F3106-2AF2-A1A6-C70F-E4D8E7E50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2200"/>
            <a:ext cx="2600325" cy="1771650"/>
          </a:xfrm>
          <a:prstGeom prst="rect">
            <a:avLst/>
          </a:prstGeom>
        </p:spPr>
      </p:pic>
      <p:pic>
        <p:nvPicPr>
          <p:cNvPr id="12" name="Picture 11" descr="Square root of open parenthesis one minus open parenthesis negative three close parenthesis close parenthesis , minus one, equals negative three.&#10;Square root of four minus one equals negative three.&#10;One is not equal to negative three.&#10;">
            <a:extLst>
              <a:ext uri="{FF2B5EF4-FFF2-40B4-BE49-F238E27FC236}">
                <a16:creationId xmlns:a16="http://schemas.microsoft.com/office/drawing/2014/main" id="{49E13893-C35A-C6B2-791A-2D09501C6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266950"/>
            <a:ext cx="3286125" cy="18669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9E8BDA-B749-53CB-D795-CFB8CCC57072}"/>
                  </a:ext>
                </a:extLst>
              </p:cNvPr>
              <p:cNvSpPr txBox="1"/>
              <p:nvPr/>
            </p:nvSpPr>
            <p:spPr>
              <a:xfrm>
                <a:off x="457200" y="4281269"/>
                <a:ext cx="8153400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Thus, </a:t>
                </a:r>
                <a:r>
                  <a:rPr lang="en-US" sz="280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−3</a:t>
                </a:r>
                <a:r>
                  <a:rPr lang="en-US" sz="2800" dirty="0"/>
                  <a:t> is an extraneous solution, so the solution set is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{0}</m:t>
                    </m:r>
                  </m:oMath>
                </a14:m>
                <a:r>
                  <a:rPr lang="en-US" sz="2800" dirty="0"/>
                  <a:t>.</a:t>
                </a:r>
                <a:endParaRPr lang="en-IN" sz="28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69E8BDA-B749-53CB-D795-CFB8CCC57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281269"/>
                <a:ext cx="8153400" cy="954107"/>
              </a:xfrm>
              <a:prstGeom prst="rect">
                <a:avLst/>
              </a:prstGeom>
              <a:blipFill>
                <a:blip r:embed="rId4"/>
                <a:stretch>
                  <a:fillRect l="-1495" t="-5732" b="-1719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Radical Equations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9CCB8-4501-AEE4-8147-E03704D0EE7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 descr="Square root of open parenthesis x plus one close parenthesis plus square root of open parenthesis x plus two close parenthesis equals one.&#10;Square root of open parenthesis x plus one close parenthesis equals one minus square root of open parenthesis x plus two close parenthesis.&#10;We square both sides to eliminate the isolated radical, and then proceed to simplify&#10;open parenthesis square root of  x plus one close parenthesis squared equals one minus square root of open parenthesis x plus two close parenthesis squared&#10;x plus one equals one minus two times square root of open parenthesis x plus two close parenthesis plus x plus two.&#10;Two times square root of open parenthesis x plus two close parenthesis equals two.&#10;Square root of open parenthesis x plus two close parenthesis equals one.&#10;x plus two equals one.&#10;x equals negative one&#10;">
                <a:extLst>
                  <a:ext uri="{FF2B5EF4-FFF2-40B4-BE49-F238E27FC236}">
                    <a16:creationId xmlns:a16="http://schemas.microsoft.com/office/drawing/2014/main" id="{0476772D-9806-8B45-83E2-738A79E1F35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84885894"/>
                  </p:ext>
                </p:extLst>
              </p:nvPr>
            </p:nvGraphicFramePr>
            <p:xfrm>
              <a:off x="304800" y="1084556"/>
              <a:ext cx="8458200" cy="479256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This equation has two radical</a:t>
                          </a:r>
                          <a:endParaRPr sz="180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=1−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expressions, so we isolate one of them initially.</a:t>
                          </a:r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+1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1−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  <m:r>
                                            <a:rPr sz="2000">
                                              <a:latin typeface="Cambria Math"/>
                                            </a:rPr>
                                            <m:t>+2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square both sides to eliminate the isolated radical, </a:t>
                          </a:r>
                          <a:endParaRPr sz="18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5781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=1−2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and then proceed to simplify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and isolate the remaining radical.</a:t>
                          </a:r>
                          <a:endParaRPr sz="16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e>
                              </m:rad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89199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Finally, we square both sides</a:t>
                          </a:r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=−1</m:t>
                              </m:r>
                            </m:oMath>
                          </a14:m>
                          <a:endParaRPr sz="20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again and solve the polynomial equation.</a:t>
                          </a:r>
                          <a:endParaRPr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 descr="Square root of open parenthesis x plus one close parenthesis plus square root of open parenthesis x plus two close parenthesis equals one.&#10;Square root of open parenthesis x plus one close parenthesis equals one minus square root of open parenthesis x plus two close parenthesis.&#10;We square both sides to eliminate the isolated radical, and then proceed to simplify&#10;open parenthesis square root of  x plus one close parenthesis squared equals one minus square root of open parenthesis x plus two close parenthesis squared&#10;x plus one equals one minus two times square root of open parenthesis x plus two close parenthesis plus x plus two.&#10;Two times square root of open parenthesis x plus two close parenthesis equals two.&#10;Square root of open parenthesis x plus two close parenthesis equals one.&#10;x plus two equals one.&#10;x equals negative one&#10;">
                <a:extLst>
                  <a:ext uri="{FF2B5EF4-FFF2-40B4-BE49-F238E27FC236}">
                    <a16:creationId xmlns:a16="http://schemas.microsoft.com/office/drawing/2014/main" id="{0476772D-9806-8B45-83E2-738A79E1F353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384885894"/>
                  </p:ext>
                </p:extLst>
              </p:nvPr>
            </p:nvGraphicFramePr>
            <p:xfrm>
              <a:off x="304800" y="1084556"/>
              <a:ext cx="8458200" cy="479256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43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3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718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814" r="-208444" b="-819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5814" r="-108444" b="-8197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This equation has two radical</a:t>
                          </a:r>
                          <a:endParaRPr sz="180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86667" r="-208444" b="-5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86667" r="-108444" b="-5714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expressions, so we isolate one of them initially.</a:t>
                          </a:r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167521" r="-208444" b="-4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167521" r="-108444" b="-412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We square both sides to eliminate the isolated radical, </a:t>
                          </a:r>
                          <a:endParaRPr sz="1800" b="0" dirty="0"/>
                        </a:p>
                      </a:txBody>
                      <a:tcPr anchor="b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5781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40217" r="-208444" b="-4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340217" r="-108444" b="-4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and then proceed to simplify</a:t>
                          </a:r>
                          <a:endParaRPr sz="1600" b="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385714" r="-208444" b="-27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385714" r="-108444" b="-2723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b="0" dirty="0"/>
                            <a:t>and isolate the remaining radical.</a:t>
                          </a:r>
                          <a:endParaRPr sz="16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2149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93023" r="-208444" b="-2325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593023" r="-108444" b="-2325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1800" dirty="0"/>
                            <a:t> 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48919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45000" r="-208444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745000" r="-108444" b="-15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Finally, we square both sides</a:t>
                          </a:r>
                          <a:endParaRPr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711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577778" r="-208444" b="-25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00000" t="-577778" r="-108444" b="-25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1800" dirty="0"/>
                            <a:t>again and solve the polynomial equation.</a:t>
                          </a:r>
                          <a:endParaRPr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2000</TotalTime>
  <Words>1184</Words>
  <Application>Microsoft Office PowerPoint</Application>
  <PresentationFormat>On-screen Show (4:3)</PresentationFormat>
  <Paragraphs>188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Courier New</vt:lpstr>
      <vt:lpstr>Cambria Math</vt:lpstr>
      <vt:lpstr>Arial</vt:lpstr>
      <vt:lpstr>Office Theme</vt:lpstr>
      <vt:lpstr>Section 2.6</vt:lpstr>
      <vt:lpstr>Radical Equations</vt:lpstr>
      <vt:lpstr>Example 1: Causing Extraneous Solutions1</vt:lpstr>
      <vt:lpstr>Procedure: Solving Radical Equations1</vt:lpstr>
      <vt:lpstr>Procedure: Solving Radical Equations2</vt:lpstr>
      <vt:lpstr>Example 2: Radical Equations1</vt:lpstr>
      <vt:lpstr>Example 2: Radical Equations2</vt:lpstr>
      <vt:lpstr>Example 2: Radical Equations3</vt:lpstr>
      <vt:lpstr>Example 2: Radical Equations4</vt:lpstr>
      <vt:lpstr>Example 2: Radical Equations5</vt:lpstr>
      <vt:lpstr>Example 2: Radical Equations6</vt:lpstr>
      <vt:lpstr>Example 2: Radical Equations7</vt:lpstr>
      <vt:lpstr>Definition: Positive Rational Number Exponents</vt:lpstr>
      <vt:lpstr>Example 3: Rational Exponents1</vt:lpstr>
      <vt:lpstr>Example 3: Rational Exponents2</vt:lpstr>
      <vt:lpstr>Example 3: Rational Exponents3</vt:lpstr>
      <vt:lpstr>Example 3: Rational Exponents4</vt:lpstr>
      <vt:lpstr>Example 3: Rational Exponents5</vt:lpstr>
      <vt:lpstr>Example 4: Escape Speed1</vt:lpstr>
      <vt:lpstr>Example 4: Escape Speed2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Syamprasad</cp:lastModifiedBy>
  <cp:revision>183</cp:revision>
  <dcterms:created xsi:type="dcterms:W3CDTF">2013-04-26T14:43:13Z</dcterms:created>
  <dcterms:modified xsi:type="dcterms:W3CDTF">2025-06-20T10:30:46Z</dcterms:modified>
</cp:coreProperties>
</file>