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2" r:id="rId6"/>
    <p:sldId id="269" r:id="rId7"/>
    <p:sldId id="270" r:id="rId8"/>
    <p:sldId id="308" r:id="rId9"/>
    <p:sldId id="309" r:id="rId10"/>
    <p:sldId id="310" r:id="rId11"/>
    <p:sldId id="311" r:id="rId12"/>
    <p:sldId id="271" r:id="rId13"/>
    <p:sldId id="272" r:id="rId14"/>
    <p:sldId id="274" r:id="rId15"/>
    <p:sldId id="275" r:id="rId16"/>
    <p:sldId id="276" r:id="rId17"/>
    <p:sldId id="278"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Claudia Vance" initials="CV" lastIdx="1" clrIdx="1">
    <p:extLst>
      <p:ext uri="{19B8F6BF-5375-455C-9EA6-DF929625EA0E}">
        <p15:presenceInfo xmlns:p15="http://schemas.microsoft.com/office/powerpoint/2012/main" userId="S::cvance@hawkeslearning.com::4ffd690f-2e40-4a1b-a559-ba7a0518f61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74" d="100"/>
          <a:sy n="74" d="100"/>
        </p:scale>
        <p:origin x="1051" y="5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 Id="rId5" Type="http://schemas.openxmlformats.org/officeDocument/2006/relationships/image" Target="../media/image22.emf"/><Relationship Id="rId4" Type="http://schemas.openxmlformats.org/officeDocument/2006/relationships/image" Target="../media/image21.emf"/></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 Id="rId4" Type="http://schemas.openxmlformats.org/officeDocument/2006/relationships/image" Target="../media/image26.emf"/></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5" Type="http://schemas.openxmlformats.org/officeDocument/2006/relationships/image" Target="../media/image14.emf"/><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2.5</a:t>
            </a:r>
            <a:endParaRPr dirty="0"/>
          </a:p>
        </p:txBody>
      </p:sp>
      <p:sp>
        <p:nvSpPr>
          <p:cNvPr id="2" name="Text Placeholder 1"/>
          <p:cNvSpPr>
            <a:spLocks noGrp="1"/>
          </p:cNvSpPr>
          <p:nvPr>
            <p:ph type="body" sz="quarter" idx="10"/>
          </p:nvPr>
        </p:nvSpPr>
        <p:spPr/>
        <p:txBody>
          <a:bodyPr/>
          <a:lstStyle/>
          <a:p>
            <a:pPr algn="ctr"/>
            <a:r>
              <a:rPr dirty="0"/>
              <a:t>Rational Equations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an Absolute Value Rational Equation</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lang="en-US" sz="2000" dirty="0"/>
              <a:t>We check the two potential solutions obtained from the second equation the same way, remembering a technique for working with radical expressions in order to compare the two sides of the equation, as follows.</a:t>
            </a:r>
          </a:p>
          <a:p>
            <a:endParaRPr sz="2000" dirty="0"/>
          </a:p>
          <a:p>
            <a:pPr algn="ctr">
              <a:defRPr sz="2800"/>
            </a:pPr>
            <a:endParaRPr lang="en-US" sz="2000" dirty="0"/>
          </a:p>
          <a:p>
            <a:pPr algn="ctr">
              <a:defRPr sz="2800"/>
            </a:pPr>
            <a:endParaRPr lang="en-US" sz="2000" dirty="0"/>
          </a:p>
          <a:p>
            <a:pPr algn="ctr">
              <a:defRPr sz="2800"/>
            </a:pPr>
            <a:endParaRPr lang="en-US" sz="2000" dirty="0"/>
          </a:p>
          <a:p>
            <a:pPr algn="ctr">
              <a:defRPr sz="2800"/>
            </a:pPr>
            <a:endParaRPr sz="2000" dirty="0"/>
          </a:p>
          <a:p>
            <a:pPr algn="ctr">
              <a:defRPr sz="2800"/>
            </a:pPr>
            <a:endParaRPr lang="en-US" sz="2000" i="1" dirty="0">
              <a:latin typeface="Cambria Math" panose="02040503050406030204" pitchFamily="18" charset="0"/>
            </a:endParaRPr>
          </a:p>
          <a:p>
            <a:pPr algn="ctr">
              <a:defRPr sz="2800"/>
            </a:pPr>
            <a:endParaRPr lang="ar-AE" sz="2000" dirty="0"/>
          </a:p>
          <a:p>
            <a:pPr>
              <a:defRPr sz="2800"/>
            </a:pPr>
            <a:endParaRPr lang="en-US" sz="2000" dirty="0"/>
          </a:p>
        </p:txBody>
      </p:sp>
      <p:pic>
        <p:nvPicPr>
          <p:cNvPr id="8" name="Picture 7" descr="The absolute value of two plus the square root of two minus five is equal to the absolute value of negative three plus the square root of two, which is equal to three minus the square root of two.&#10;and&#10;Seven divided by the sum of two, the square root of two, and one is equal to seven divided by three plus the square root of two, multiplied by three minus the square root of two divided by three minus the square root of two, which simplifies to seven times three minus the square root of two divided by nine minus two, which is equal to three minus the square root of two.&#10;">
            <a:extLst>
              <a:ext uri="{FF2B5EF4-FFF2-40B4-BE49-F238E27FC236}">
                <a16:creationId xmlns:a16="http://schemas.microsoft.com/office/drawing/2014/main" id="{9F64E88F-3594-7C59-466F-78034AE2423D}"/>
              </a:ext>
            </a:extLst>
          </p:cNvPr>
          <p:cNvPicPr>
            <a:picLocks noChangeAspect="1"/>
          </p:cNvPicPr>
          <p:nvPr/>
        </p:nvPicPr>
        <p:blipFill>
          <a:blip r:embed="rId2"/>
          <a:stretch>
            <a:fillRect/>
          </a:stretch>
        </p:blipFill>
        <p:spPr>
          <a:xfrm>
            <a:off x="1600200" y="2057400"/>
            <a:ext cx="5657850" cy="1914525"/>
          </a:xfrm>
          <a:prstGeom prst="rect">
            <a:avLst/>
          </a:prstGeom>
        </p:spPr>
      </p:pic>
      <p:pic>
        <p:nvPicPr>
          <p:cNvPr id="11" name="Picture 10" descr="The absolute value of two minus the square root of two minus five is equal to the absolute value of negative three minus the square root of two close parenthesis, which is equal to three plus the square root of two.&#10;And&#10;Seven divided by the sum of two minus the square root of two and one is equal to seven divided by three minus the square root of two, multiplied by three plus the square root of two divided by three plus the square root of two, which simplifies to seven times three plus the square root of two divided by nine minus two, which is equal to three plus the square root of two.&#10;">
            <a:extLst>
              <a:ext uri="{FF2B5EF4-FFF2-40B4-BE49-F238E27FC236}">
                <a16:creationId xmlns:a16="http://schemas.microsoft.com/office/drawing/2014/main" id="{3CFD7841-7BBB-B5C4-C63E-435597888A29}"/>
              </a:ext>
            </a:extLst>
          </p:cNvPr>
          <p:cNvPicPr>
            <a:picLocks noChangeAspect="1"/>
          </p:cNvPicPr>
          <p:nvPr/>
        </p:nvPicPr>
        <p:blipFill>
          <a:blip r:embed="rId3"/>
          <a:stretch>
            <a:fillRect/>
          </a:stretch>
        </p:blipFill>
        <p:spPr>
          <a:xfrm>
            <a:off x="1600200" y="4081829"/>
            <a:ext cx="5657850" cy="1914525"/>
          </a:xfrm>
          <a:prstGeom prst="rect">
            <a:avLst/>
          </a:prstGeom>
        </p:spPr>
      </p:pic>
    </p:spTree>
    <p:extLst>
      <p:ext uri="{BB962C8B-B14F-4D97-AF65-F5344CB8AC3E}">
        <p14:creationId xmlns:p14="http://schemas.microsoft.com/office/powerpoint/2010/main" val="272847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an Absolute Value Rational Equation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So both </a:t>
            </a:r>
            <a:r>
              <a:rPr lang="en-US" sz="2800" dirty="0"/>
              <a:t>				</a:t>
            </a:r>
            <a:endParaRPr sz="2800" dirty="0"/>
          </a:p>
        </p:txBody>
      </p:sp>
      <p:pic>
        <p:nvPicPr>
          <p:cNvPr id="10" name="Picture 9" descr="x equals two plus the square root of two, and x equals two minus the square root of two.">
            <a:extLst>
              <a:ext uri="{FF2B5EF4-FFF2-40B4-BE49-F238E27FC236}">
                <a16:creationId xmlns:a16="http://schemas.microsoft.com/office/drawing/2014/main" id="{AF1A0774-6A3D-5C37-F6B8-B2D651FD7F26}"/>
              </a:ext>
            </a:extLst>
          </p:cNvPr>
          <p:cNvPicPr>
            <a:picLocks noChangeAspect="1"/>
          </p:cNvPicPr>
          <p:nvPr/>
        </p:nvPicPr>
        <p:blipFill>
          <a:blip r:embed="rId2"/>
          <a:stretch>
            <a:fillRect/>
          </a:stretch>
        </p:blipFill>
        <p:spPr>
          <a:xfrm>
            <a:off x="1676400" y="1005503"/>
            <a:ext cx="3886200" cy="485775"/>
          </a:xfrm>
          <a:prstGeom prst="rect">
            <a:avLst/>
          </a:prstGeom>
        </p:spPr>
      </p:pic>
      <p:sp>
        <p:nvSpPr>
          <p:cNvPr id="9" name="TextBox 8">
            <a:extLst>
              <a:ext uri="{FF2B5EF4-FFF2-40B4-BE49-F238E27FC236}">
                <a16:creationId xmlns:a16="http://schemas.microsoft.com/office/drawing/2014/main" id="{F7C792FA-24EE-3AD2-90BD-B1A3F76E3E64}"/>
              </a:ext>
            </a:extLst>
          </p:cNvPr>
          <p:cNvSpPr txBox="1"/>
          <p:nvPr/>
        </p:nvSpPr>
        <p:spPr>
          <a:xfrm>
            <a:off x="5334000" y="1029287"/>
            <a:ext cx="3367178" cy="523220"/>
          </a:xfrm>
          <a:prstGeom prst="rect">
            <a:avLst/>
          </a:prstGeom>
          <a:noFill/>
        </p:spPr>
        <p:txBody>
          <a:bodyPr wrap="square">
            <a:spAutoFit/>
          </a:bodyPr>
          <a:lstStyle/>
          <a:p>
            <a:r>
              <a:rPr lang="en-US" sz="2800" dirty="0"/>
              <a:t>  are valid solutions of</a:t>
            </a:r>
            <a:endParaRPr lang="en-IN" sz="2800" dirty="0"/>
          </a:p>
        </p:txBody>
      </p:sp>
      <p:sp>
        <p:nvSpPr>
          <p:cNvPr id="7" name="TextBox 6">
            <a:extLst>
              <a:ext uri="{FF2B5EF4-FFF2-40B4-BE49-F238E27FC236}">
                <a16:creationId xmlns:a16="http://schemas.microsoft.com/office/drawing/2014/main" id="{6DBDF813-F3DD-C387-9382-CD70083A96A3}"/>
              </a:ext>
            </a:extLst>
          </p:cNvPr>
          <p:cNvSpPr txBox="1"/>
          <p:nvPr/>
        </p:nvSpPr>
        <p:spPr>
          <a:xfrm>
            <a:off x="464389" y="1434080"/>
            <a:ext cx="8229600" cy="954107"/>
          </a:xfrm>
          <a:prstGeom prst="rect">
            <a:avLst/>
          </a:prstGeom>
          <a:noFill/>
        </p:spPr>
        <p:txBody>
          <a:bodyPr wrap="square">
            <a:spAutoFit/>
          </a:bodyPr>
          <a:lstStyle/>
          <a:p>
            <a:r>
              <a:rPr lang="en-US" sz="2800" dirty="0"/>
              <a:t>the original equation, in addition to </a:t>
            </a:r>
            <a:r>
              <a:rPr lang="en-US" sz="2800" i="1" dirty="0"/>
              <a:t>x</a:t>
            </a:r>
            <a:r>
              <a:rPr lang="en-US" sz="2800" dirty="0"/>
              <a:t> = 6, and thus the complete solution set is</a:t>
            </a:r>
            <a:endParaRPr lang="en-IN" sz="2800" dirty="0"/>
          </a:p>
        </p:txBody>
      </p:sp>
      <p:pic>
        <p:nvPicPr>
          <p:cNvPr id="13" name="Picture 12" descr="The set containing six, and two plus or minus the square root of two.">
            <a:extLst>
              <a:ext uri="{FF2B5EF4-FFF2-40B4-BE49-F238E27FC236}">
                <a16:creationId xmlns:a16="http://schemas.microsoft.com/office/drawing/2014/main" id="{70A68486-4D35-BF10-1EA3-FD51138B4CCA}"/>
              </a:ext>
            </a:extLst>
          </p:cNvPr>
          <p:cNvPicPr>
            <a:picLocks noChangeAspect="1"/>
          </p:cNvPicPr>
          <p:nvPr/>
        </p:nvPicPr>
        <p:blipFill>
          <a:blip r:embed="rId3"/>
          <a:stretch>
            <a:fillRect/>
          </a:stretch>
        </p:blipFill>
        <p:spPr>
          <a:xfrm>
            <a:off x="4038600" y="1828800"/>
            <a:ext cx="1714500" cy="714375"/>
          </a:xfrm>
          <a:prstGeom prst="rect">
            <a:avLst/>
          </a:prstGeom>
        </p:spPr>
      </p:pic>
    </p:spTree>
    <p:extLst>
      <p:ext uri="{BB962C8B-B14F-4D97-AF65-F5344CB8AC3E}">
        <p14:creationId xmlns:p14="http://schemas.microsoft.com/office/powerpoint/2010/main" val="1377792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Filling a Pool</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One hose can fill a swimming pool in </a:t>
            </a:r>
            <a:r>
              <a:rPr sz="2800" dirty="0">
                <a:latin typeface="Cambria Math"/>
              </a:rPr>
              <a:t>12</a:t>
            </a:r>
            <a:r>
              <a:rPr sz="2800" dirty="0"/>
              <a:t> hours. The owner buys a second hose that can fill the pool at twice the rate of the first one. If both hoses are used together, how long does it take to fill the pool?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Filling a Pool</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rate of work of the first hose is </a:t>
            </a:r>
            <a:r>
              <a:rPr lang="en-US" sz="2800" dirty="0"/>
              <a:t>	 					     		 	     </a:t>
            </a:r>
          </a:p>
          <a:p>
            <a:pPr>
              <a:defRPr sz="2800"/>
            </a:pPr>
            <a:endParaRPr lang="en-US" dirty="0"/>
          </a:p>
          <a:p>
            <a:pPr>
              <a:defRPr sz="2800"/>
            </a:pPr>
            <a:endParaRPr lang="en-US" sz="2800" dirty="0"/>
          </a:p>
          <a:p>
            <a:pPr>
              <a:defRPr sz="2800"/>
            </a:pPr>
            <a:endParaRPr lang="en-US" sz="2800" dirty="0"/>
          </a:p>
        </p:txBody>
      </p:sp>
      <p:pic>
        <p:nvPicPr>
          <p:cNvPr id="17" name="Picture 16" descr="One over twelve">
            <a:extLst>
              <a:ext uri="{FF2B5EF4-FFF2-40B4-BE49-F238E27FC236}">
                <a16:creationId xmlns:a16="http://schemas.microsoft.com/office/drawing/2014/main" id="{7D37A4C4-CD55-1213-07DF-ABFB1C9FE289}"/>
              </a:ext>
            </a:extLst>
          </p:cNvPr>
          <p:cNvPicPr>
            <a:picLocks noChangeAspect="1"/>
          </p:cNvPicPr>
          <p:nvPr/>
        </p:nvPicPr>
        <p:blipFill>
          <a:blip r:embed="rId2"/>
          <a:stretch>
            <a:fillRect/>
          </a:stretch>
        </p:blipFill>
        <p:spPr>
          <a:xfrm>
            <a:off x="5609054" y="1489225"/>
            <a:ext cx="466725" cy="723900"/>
          </a:xfrm>
          <a:prstGeom prst="rect">
            <a:avLst/>
          </a:prstGeom>
        </p:spPr>
      </p:pic>
      <p:sp>
        <p:nvSpPr>
          <p:cNvPr id="10" name="TextBox 9">
            <a:extLst>
              <a:ext uri="{FF2B5EF4-FFF2-40B4-BE49-F238E27FC236}">
                <a16:creationId xmlns:a16="http://schemas.microsoft.com/office/drawing/2014/main" id="{27FBC6F5-360C-5502-71E5-F06221AF64AD}"/>
              </a:ext>
            </a:extLst>
          </p:cNvPr>
          <p:cNvSpPr txBox="1"/>
          <p:nvPr/>
        </p:nvSpPr>
        <p:spPr>
          <a:xfrm>
            <a:off x="457200" y="2067580"/>
            <a:ext cx="7512679" cy="523220"/>
          </a:xfrm>
          <a:prstGeom prst="rect">
            <a:avLst/>
          </a:prstGeom>
          <a:noFill/>
        </p:spPr>
        <p:txBody>
          <a:bodyPr wrap="square">
            <a:spAutoFit/>
          </a:bodyPr>
          <a:lstStyle/>
          <a:p>
            <a:pPr>
              <a:defRPr sz="2800"/>
            </a:pPr>
            <a:r>
              <a:rPr lang="en-US" sz="2800" dirty="0"/>
              <a:t>so the rate of the second hose is</a:t>
            </a:r>
            <a:endParaRPr lang="en-IN" sz="2800" dirty="0"/>
          </a:p>
        </p:txBody>
      </p:sp>
      <p:pic>
        <p:nvPicPr>
          <p:cNvPr id="20" name="Picture 19" descr="One over six.">
            <a:extLst>
              <a:ext uri="{FF2B5EF4-FFF2-40B4-BE49-F238E27FC236}">
                <a16:creationId xmlns:a16="http://schemas.microsoft.com/office/drawing/2014/main" id="{A10AF7E8-9397-0A10-4A1E-4751C18D49E1}"/>
              </a:ext>
            </a:extLst>
          </p:cNvPr>
          <p:cNvPicPr>
            <a:picLocks noChangeAspect="1"/>
          </p:cNvPicPr>
          <p:nvPr/>
        </p:nvPicPr>
        <p:blipFill>
          <a:blip r:embed="rId3"/>
          <a:stretch>
            <a:fillRect/>
          </a:stretch>
        </p:blipFill>
        <p:spPr>
          <a:xfrm>
            <a:off x="5314950" y="1997595"/>
            <a:ext cx="323850" cy="723900"/>
          </a:xfrm>
          <a:prstGeom prst="rect">
            <a:avLst/>
          </a:prstGeom>
        </p:spPr>
      </p:pic>
      <p:sp>
        <p:nvSpPr>
          <p:cNvPr id="12" name="TextBox 11">
            <a:extLst>
              <a:ext uri="{FF2B5EF4-FFF2-40B4-BE49-F238E27FC236}">
                <a16:creationId xmlns:a16="http://schemas.microsoft.com/office/drawing/2014/main" id="{ED61B3C0-B59B-F47E-55D7-F69FADCF4CA3}"/>
              </a:ext>
            </a:extLst>
          </p:cNvPr>
          <p:cNvSpPr txBox="1"/>
          <p:nvPr/>
        </p:nvSpPr>
        <p:spPr>
          <a:xfrm>
            <a:off x="464389" y="2743200"/>
            <a:ext cx="8222411" cy="1384995"/>
          </a:xfrm>
          <a:prstGeom prst="rect">
            <a:avLst/>
          </a:prstGeom>
          <a:noFill/>
        </p:spPr>
        <p:txBody>
          <a:bodyPr wrap="square">
            <a:spAutoFit/>
          </a:bodyPr>
          <a:lstStyle/>
          <a:p>
            <a:pPr>
              <a:defRPr sz="2800"/>
            </a:pPr>
            <a:r>
              <a:rPr lang="en-US" sz="2800" dirty="0"/>
              <a:t>If we let </a:t>
            </a:r>
            <a:r>
              <a:rPr lang="en-US" sz="2800" i="1" dirty="0"/>
              <a:t>x</a:t>
            </a:r>
            <a:r>
              <a:rPr lang="en-US" sz="2800" dirty="0"/>
              <a:t> denote the time needed to fill the pool when both hoses are used together, the sum of the two individual rates must equal</a:t>
            </a:r>
            <a:endParaRPr lang="en-IN" sz="2800" dirty="0"/>
          </a:p>
        </p:txBody>
      </p:sp>
      <p:pic>
        <p:nvPicPr>
          <p:cNvPr id="23" name="Picture 22" descr="One over x.">
            <a:extLst>
              <a:ext uri="{FF2B5EF4-FFF2-40B4-BE49-F238E27FC236}">
                <a16:creationId xmlns:a16="http://schemas.microsoft.com/office/drawing/2014/main" id="{2D8467A5-8C4B-E782-8683-17601EF1745C}"/>
              </a:ext>
            </a:extLst>
          </p:cNvPr>
          <p:cNvPicPr>
            <a:picLocks noChangeAspect="1"/>
          </p:cNvPicPr>
          <p:nvPr/>
        </p:nvPicPr>
        <p:blipFill>
          <a:blip r:embed="rId4"/>
          <a:stretch>
            <a:fillRect/>
          </a:stretch>
        </p:blipFill>
        <p:spPr>
          <a:xfrm>
            <a:off x="4495800" y="3546307"/>
            <a:ext cx="333375" cy="723900"/>
          </a:xfrm>
          <a:prstGeom prst="rect">
            <a:avLst/>
          </a:prstGeom>
        </p:spPr>
      </p:pic>
      <p:sp>
        <p:nvSpPr>
          <p:cNvPr id="14" name="TextBox 13">
            <a:extLst>
              <a:ext uri="{FF2B5EF4-FFF2-40B4-BE49-F238E27FC236}">
                <a16:creationId xmlns:a16="http://schemas.microsoft.com/office/drawing/2014/main" id="{9B10FF1A-9B97-6A39-773D-202A27EAA396}"/>
              </a:ext>
            </a:extLst>
          </p:cNvPr>
          <p:cNvSpPr txBox="1"/>
          <p:nvPr/>
        </p:nvSpPr>
        <p:spPr>
          <a:xfrm>
            <a:off x="464388" y="4210964"/>
            <a:ext cx="5098211" cy="523220"/>
          </a:xfrm>
          <a:prstGeom prst="rect">
            <a:avLst/>
          </a:prstGeom>
          <a:noFill/>
        </p:spPr>
        <p:txBody>
          <a:bodyPr wrap="square">
            <a:spAutoFit/>
          </a:bodyPr>
          <a:lstStyle/>
          <a:p>
            <a:pPr>
              <a:defRPr sz="2800"/>
            </a:pPr>
            <a:r>
              <a:rPr lang="en-US" sz="2800" dirty="0"/>
              <a:t>So we need to solve the equation</a:t>
            </a:r>
          </a:p>
        </p:txBody>
      </p:sp>
      <p:pic>
        <p:nvPicPr>
          <p:cNvPr id="26" name="Picture 25" descr="One over twelve plus one over six equals one over x.">
            <a:extLst>
              <a:ext uri="{FF2B5EF4-FFF2-40B4-BE49-F238E27FC236}">
                <a16:creationId xmlns:a16="http://schemas.microsoft.com/office/drawing/2014/main" id="{3625F0C2-B783-C1F4-EB70-D60CD0006ED9}"/>
              </a:ext>
            </a:extLst>
          </p:cNvPr>
          <p:cNvPicPr>
            <a:picLocks noChangeAspect="1"/>
          </p:cNvPicPr>
          <p:nvPr/>
        </p:nvPicPr>
        <p:blipFill>
          <a:blip r:embed="rId5"/>
          <a:stretch>
            <a:fillRect/>
          </a:stretch>
        </p:blipFill>
        <p:spPr>
          <a:xfrm>
            <a:off x="5399861" y="4123941"/>
            <a:ext cx="1476000" cy="75285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Filling a Pool</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One divided by twelve plus one divided by six equals one divided by x.&#10;&#10;Multiply with LCD, 12x&#10;&#10;x plus two x equals twelve.&#10;&#10;Three x equals twelve.&#10;&#10;x equals four.">
                <a:extLst>
                  <a:ext uri="{FF2B5EF4-FFF2-40B4-BE49-F238E27FC236}">
                    <a16:creationId xmlns:a16="http://schemas.microsoft.com/office/drawing/2014/main" id="{3ABE6C86-0507-7A54-1052-586AC6454280}"/>
                  </a:ext>
                </a:extLst>
              </p:cNvPr>
              <p:cNvGraphicFramePr>
                <a:graphicFrameLocks/>
              </p:cNvGraphicFramePr>
              <p:nvPr>
                <p:extLst>
                  <p:ext uri="{D42A27DB-BD31-4B8C-83A1-F6EECF244321}">
                    <p14:modId xmlns:p14="http://schemas.microsoft.com/office/powerpoint/2010/main" val="3257612748"/>
                  </p:ext>
                </p:extLst>
              </p:nvPr>
            </p:nvGraphicFramePr>
            <p:xfrm>
              <a:off x="762000" y="1105523"/>
              <a:ext cx="8077200" cy="2316480"/>
            </p:xfrm>
            <a:graphic>
              <a:graphicData uri="http://schemas.openxmlformats.org/drawingml/2006/table">
                <a:tbl>
                  <a:tblPr firstRow="1" bandRow="1">
                    <a:tableStyleId>{2D5ABB26-0587-4C30-8999-92F81FD0307C}</a:tableStyleId>
                  </a:tblPr>
                  <a:tblGrid>
                    <a:gridCol w="26924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1</m:t>
                                  </m:r>
                                </m:num>
                                <m:den>
                                  <m:r>
                                    <a:rPr sz="2400">
                                      <a:latin typeface="Cambria Math"/>
                                    </a:rPr>
                                    <m:t>12</m:t>
                                  </m:r>
                                </m:den>
                              </m:f>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6</m:t>
                                  </m:r>
                                </m:den>
                              </m:f>
                            </m:oMath>
                          </a14:m>
                          <a:endParaRPr sz="2400" dirty="0"/>
                        </a:p>
                      </a:txBody>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𝑥</m:t>
                                  </m:r>
                                </m:den>
                              </m:f>
                            </m:oMath>
                          </a14:m>
                          <a:endParaRPr sz="2400" dirty="0"/>
                        </a:p>
                      </a:txBody>
                      <a:tcPr/>
                    </a:tc>
                    <a:tc>
                      <a:txBody>
                        <a:bodyPr/>
                        <a:lstStyle/>
                        <a:p>
                          <a:pPr algn="l">
                            <a:defRPr sz="1800" b="1"/>
                          </a:pPr>
                          <a:r>
                            <a:rPr sz="1600" b="0" dirty="0"/>
                            <a:t>As is typical, this work-rate problem leads to a rational equation which we can solve using the methods of this section.</a:t>
                          </a:r>
                        </a:p>
                      </a:txBody>
                      <a:tcPr/>
                    </a:tc>
                    <a:extLst>
                      <a:ext uri="{0D108BD9-81ED-4DB2-BD59-A6C34878D82A}">
                        <a16:rowId xmlns:a16="http://schemas.microsoft.com/office/drawing/2014/main" val="10000"/>
                      </a:ext>
                    </a:extLst>
                  </a:tr>
                  <a:tr h="370840">
                    <a:tc>
                      <a:txBody>
                        <a:bodyPr/>
                        <a:lstStyle/>
                        <a:p>
                          <a:pPr algn="r">
                            <a:defRPr sz="1800"/>
                          </a:pPr>
                          <a:r>
                            <a:rPr sz="2400" dirty="0"/>
                            <a:t>​</a:t>
                          </a:r>
                          <a14:m>
                            <m:oMath xmlns:m="http://schemas.openxmlformats.org/officeDocument/2006/math">
                              <m:r>
                                <a:rPr sz="2400">
                                  <a:latin typeface="Cambria Math"/>
                                </a:rPr>
                                <m:t>𝑥</m:t>
                              </m:r>
                              <m:r>
                                <a:rPr sz="2400">
                                  <a:latin typeface="Cambria Math"/>
                                </a:rPr>
                                <m:t>+2</m:t>
                              </m:r>
                              <m:r>
                                <a:rPr sz="2400">
                                  <a:latin typeface="Cambria Math"/>
                                </a:rPr>
                                <m:t>𝑥</m:t>
                              </m:r>
                            </m:oMath>
                          </a14:m>
                          <a:endParaRPr sz="2400" dirty="0"/>
                        </a:p>
                      </a:txBody>
                      <a:tcPr/>
                    </a:tc>
                    <a:tc>
                      <a:txBody>
                        <a:bodyPr/>
                        <a:lstStyle/>
                        <a:p>
                          <a:pPr algn="l">
                            <a:defRPr sz="1800"/>
                          </a:pPr>
                          <a:r>
                            <a:rPr sz="2400" dirty="0"/>
                            <a:t>​</a:t>
                          </a:r>
                          <a14:m>
                            <m:oMath xmlns:m="http://schemas.openxmlformats.org/officeDocument/2006/math">
                              <m:r>
                                <a:rPr sz="2400">
                                  <a:latin typeface="Cambria Math"/>
                                </a:rPr>
                                <m:t>=12</m:t>
                              </m:r>
                            </m:oMath>
                          </a14:m>
                          <a:endParaRPr sz="2400" dirty="0"/>
                        </a:p>
                      </a:txBody>
                      <a:tcPr/>
                    </a:tc>
                    <a:tc>
                      <a:txBody>
                        <a:bodyPr/>
                        <a:lstStyle/>
                        <a:p>
                          <a:pPr algn="l">
                            <a:defRPr sz="1100" b="1"/>
                          </a:pPr>
                          <a:r>
                            <a:rPr sz="1600" b="0" dirty="0"/>
                            <a:t>After multiplying by the LCD, </a:t>
                          </a:r>
                          <a14:m>
                            <m:oMath xmlns:m="http://schemas.openxmlformats.org/officeDocument/2006/math">
                              <m:r>
                                <a:rPr sz="1600" b="0" i="1">
                                  <a:latin typeface="Cambria Math"/>
                                </a:rPr>
                                <m:t>12</m:t>
                              </m:r>
                              <m:r>
                                <a:rPr sz="1600" b="0" i="1">
                                  <a:latin typeface="Cambria Math"/>
                                </a:rPr>
                                <m:t>𝑥</m:t>
                              </m:r>
                            </m:oMath>
                          </a14:m>
                          <a:r>
                            <a:rPr sz="1600" b="0" dirty="0"/>
                            <a:t>, we are left with a polynomial equation (linear in this case).</a:t>
                          </a:r>
                        </a:p>
                      </a:txBody>
                      <a:tcPr/>
                    </a:tc>
                    <a:extLst>
                      <a:ext uri="{0D108BD9-81ED-4DB2-BD59-A6C34878D82A}">
                        <a16:rowId xmlns:a16="http://schemas.microsoft.com/office/drawing/2014/main" val="10001"/>
                      </a:ext>
                    </a:extLst>
                  </a:tr>
                  <a:tr h="370840">
                    <a:tc>
                      <a:txBody>
                        <a:bodyPr/>
                        <a:lstStyle/>
                        <a:p>
                          <a:pPr algn="r">
                            <a:defRPr sz="1800"/>
                          </a:pPr>
                          <a:r>
                            <a:rPr sz="2400" dirty="0"/>
                            <a:t>​</a:t>
                          </a:r>
                          <a14:m>
                            <m:oMath xmlns:m="http://schemas.openxmlformats.org/officeDocument/2006/math">
                              <m:r>
                                <a:rPr sz="2400">
                                  <a:latin typeface="Cambria Math"/>
                                </a:rPr>
                                <m:t>3</m:t>
                              </m:r>
                              <m:r>
                                <a:rPr sz="2400">
                                  <a:latin typeface="Cambria Math"/>
                                </a:rPr>
                                <m:t>𝑥</m:t>
                              </m:r>
                            </m:oMath>
                          </a14:m>
                          <a:endParaRPr sz="2400" dirty="0"/>
                        </a:p>
                      </a:txBody>
                      <a:tcPr/>
                    </a:tc>
                    <a:tc>
                      <a:txBody>
                        <a:bodyPr/>
                        <a:lstStyle/>
                        <a:p>
                          <a:pPr algn="l">
                            <a:defRPr sz="1800"/>
                          </a:pPr>
                          <a:r>
                            <a:rPr sz="2400" dirty="0"/>
                            <a:t>​</a:t>
                          </a:r>
                          <a14:m>
                            <m:oMath xmlns:m="http://schemas.openxmlformats.org/officeDocument/2006/math">
                              <m:r>
                                <a:rPr sz="2400">
                                  <a:latin typeface="Cambria Math"/>
                                </a:rPr>
                                <m:t>=12</m:t>
                              </m:r>
                            </m:oMath>
                          </a14:m>
                          <a:endParaRPr sz="2400" dirty="0"/>
                        </a:p>
                      </a:txBody>
                      <a:tcPr/>
                    </a:tc>
                    <a:tc>
                      <a:txBody>
                        <a:bodyPr/>
                        <a:lstStyle/>
                        <a:p>
                          <a:pPr algn="l">
                            <a:defRPr sz="1100" b="1"/>
                          </a:pPr>
                          <a:endParaRPr sz="1600" b="0" dirty="0"/>
                        </a:p>
                      </a:txBody>
                      <a:tcPr/>
                    </a:tc>
                    <a:extLst>
                      <a:ext uri="{0D108BD9-81ED-4DB2-BD59-A6C34878D82A}">
                        <a16:rowId xmlns:a16="http://schemas.microsoft.com/office/drawing/2014/main" val="10002"/>
                      </a:ext>
                    </a:extLst>
                  </a:tr>
                  <a:tr h="370840">
                    <a:tc>
                      <a:txBody>
                        <a:bodyPr/>
                        <a:lstStyle/>
                        <a:p>
                          <a:pPr algn="just">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tc>
                    <a:tc>
                      <a:txBody>
                        <a:bodyPr/>
                        <a:lstStyle/>
                        <a:p>
                          <a:pPr algn="l">
                            <a:defRPr sz="1800"/>
                          </a:pPr>
                          <a:r>
                            <a:rPr sz="2400" dirty="0"/>
                            <a:t>​</a:t>
                          </a:r>
                          <a14:m>
                            <m:oMath xmlns:m="http://schemas.openxmlformats.org/officeDocument/2006/math">
                              <m:r>
                                <a:rPr sz="2400">
                                  <a:latin typeface="Cambria Math"/>
                                </a:rPr>
                                <m:t>=4</m:t>
                              </m:r>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3" name="Table Placeholder 2" descr="One divided by twelve plus one divided by six equals one divided by x.&#10;&#10;Multiply with LCD, 12x&#10;&#10;x plus two x equals twelve.&#10;&#10;Three x equals twelve.&#10;&#10;x equals four.">
                <a:extLst>
                  <a:ext uri="{FF2B5EF4-FFF2-40B4-BE49-F238E27FC236}">
                    <a16:creationId xmlns:a16="http://schemas.microsoft.com/office/drawing/2014/main" id="{3ABE6C86-0507-7A54-1052-586AC6454280}"/>
                  </a:ext>
                </a:extLst>
              </p:cNvPr>
              <p:cNvGraphicFramePr>
                <a:graphicFrameLocks/>
              </p:cNvGraphicFramePr>
              <p:nvPr>
                <p:extLst>
                  <p:ext uri="{D42A27DB-BD31-4B8C-83A1-F6EECF244321}">
                    <p14:modId xmlns:p14="http://schemas.microsoft.com/office/powerpoint/2010/main" val="3257612748"/>
                  </p:ext>
                </p:extLst>
              </p:nvPr>
            </p:nvGraphicFramePr>
            <p:xfrm>
              <a:off x="762000" y="1105523"/>
              <a:ext cx="8077200" cy="2316480"/>
            </p:xfrm>
            <a:graphic>
              <a:graphicData uri="http://schemas.openxmlformats.org/drawingml/2006/table">
                <a:tbl>
                  <a:tblPr firstRow="1" bandRow="1">
                    <a:tableStyleId>{2D5ABB26-0587-4C30-8999-92F81FD0307C}</a:tableStyleId>
                  </a:tblPr>
                  <a:tblGrid>
                    <a:gridCol w="26924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822960">
                    <a:tc>
                      <a:txBody>
                        <a:bodyPr/>
                        <a:lstStyle/>
                        <a:p>
                          <a:endParaRPr lang="en-US"/>
                        </a:p>
                      </a:txBody>
                      <a:tcPr>
                        <a:blipFill>
                          <a:blip r:embed="rId2"/>
                          <a:stretch>
                            <a:fillRect t="-2222" r="-199774" b="-198519"/>
                          </a:stretch>
                        </a:blipFill>
                      </a:tcPr>
                    </a:tc>
                    <a:tc>
                      <a:txBody>
                        <a:bodyPr/>
                        <a:lstStyle/>
                        <a:p>
                          <a:endParaRPr lang="en-US"/>
                        </a:p>
                      </a:txBody>
                      <a:tcPr>
                        <a:blipFill>
                          <a:blip r:embed="rId2"/>
                          <a:stretch>
                            <a:fillRect l="-225510" t="-2222" r="-350510" b="-198519"/>
                          </a:stretch>
                        </a:blipFill>
                      </a:tcPr>
                    </a:tc>
                    <a:tc>
                      <a:txBody>
                        <a:bodyPr/>
                        <a:lstStyle/>
                        <a:p>
                          <a:pPr algn="l">
                            <a:defRPr sz="1800" b="1"/>
                          </a:pPr>
                          <a:r>
                            <a:rPr sz="1600" b="0" dirty="0"/>
                            <a:t>As is typical, this work-rate problem leads to a rational equation which we can solve using the methods of this section.</a:t>
                          </a:r>
                        </a:p>
                      </a:txBody>
                      <a:tcPr/>
                    </a:tc>
                    <a:extLst>
                      <a:ext uri="{0D108BD9-81ED-4DB2-BD59-A6C34878D82A}">
                        <a16:rowId xmlns:a16="http://schemas.microsoft.com/office/drawing/2014/main" val="10000"/>
                      </a:ext>
                    </a:extLst>
                  </a:tr>
                  <a:tr h="579120">
                    <a:tc>
                      <a:txBody>
                        <a:bodyPr/>
                        <a:lstStyle/>
                        <a:p>
                          <a:endParaRPr lang="en-US"/>
                        </a:p>
                      </a:txBody>
                      <a:tcPr>
                        <a:blipFill>
                          <a:blip r:embed="rId2"/>
                          <a:stretch>
                            <a:fillRect t="-143750" r="-199774" b="-179167"/>
                          </a:stretch>
                        </a:blipFill>
                      </a:tcPr>
                    </a:tc>
                    <a:tc>
                      <a:txBody>
                        <a:bodyPr/>
                        <a:lstStyle/>
                        <a:p>
                          <a:endParaRPr lang="en-US"/>
                        </a:p>
                      </a:txBody>
                      <a:tcPr>
                        <a:blipFill>
                          <a:blip r:embed="rId2"/>
                          <a:stretch>
                            <a:fillRect l="-225510" t="-143750" r="-350510" b="-179167"/>
                          </a:stretch>
                        </a:blipFill>
                      </a:tcPr>
                    </a:tc>
                    <a:tc>
                      <a:txBody>
                        <a:bodyPr/>
                        <a:lstStyle/>
                        <a:p>
                          <a:endParaRPr lang="en-US"/>
                        </a:p>
                      </a:txBody>
                      <a:tcPr>
                        <a:blipFill>
                          <a:blip r:embed="rId2"/>
                          <a:stretch>
                            <a:fillRect l="-92868" t="-143750" b="-179167"/>
                          </a:stretch>
                        </a:blipFill>
                      </a:tcPr>
                    </a:tc>
                    <a:extLst>
                      <a:ext uri="{0D108BD9-81ED-4DB2-BD59-A6C34878D82A}">
                        <a16:rowId xmlns:a16="http://schemas.microsoft.com/office/drawing/2014/main" val="10001"/>
                      </a:ext>
                    </a:extLst>
                  </a:tr>
                  <a:tr h="457200">
                    <a:tc>
                      <a:txBody>
                        <a:bodyPr/>
                        <a:lstStyle/>
                        <a:p>
                          <a:endParaRPr lang="en-US"/>
                        </a:p>
                      </a:txBody>
                      <a:tcPr>
                        <a:blipFill>
                          <a:blip r:embed="rId2"/>
                          <a:stretch>
                            <a:fillRect t="-312000" r="-199774" b="-129333"/>
                          </a:stretch>
                        </a:blipFill>
                      </a:tcPr>
                    </a:tc>
                    <a:tc>
                      <a:txBody>
                        <a:bodyPr/>
                        <a:lstStyle/>
                        <a:p>
                          <a:endParaRPr lang="en-US"/>
                        </a:p>
                      </a:txBody>
                      <a:tcPr>
                        <a:blipFill>
                          <a:blip r:embed="rId2"/>
                          <a:stretch>
                            <a:fillRect l="-225510" t="-312000" r="-350510" b="-129333"/>
                          </a:stretch>
                        </a:blipFill>
                      </a:tcPr>
                    </a:tc>
                    <a:tc>
                      <a:txBody>
                        <a:bodyPr/>
                        <a:lstStyle/>
                        <a:p>
                          <a:pPr algn="l">
                            <a:defRPr sz="1100" b="1"/>
                          </a:pPr>
                          <a:endParaRPr sz="1600" b="0" dirty="0"/>
                        </a:p>
                      </a:txBody>
                      <a:tcPr/>
                    </a:tc>
                    <a:extLst>
                      <a:ext uri="{0D108BD9-81ED-4DB2-BD59-A6C34878D82A}">
                        <a16:rowId xmlns:a16="http://schemas.microsoft.com/office/drawing/2014/main" val="10002"/>
                      </a:ext>
                    </a:extLst>
                  </a:tr>
                  <a:tr h="457200">
                    <a:tc>
                      <a:txBody>
                        <a:bodyPr/>
                        <a:lstStyle/>
                        <a:p>
                          <a:endParaRPr lang="en-US"/>
                        </a:p>
                      </a:txBody>
                      <a:tcPr>
                        <a:blipFill>
                          <a:blip r:embed="rId2"/>
                          <a:stretch>
                            <a:fillRect t="-412000" r="-199774" b="-29333"/>
                          </a:stretch>
                        </a:blipFill>
                      </a:tcPr>
                    </a:tc>
                    <a:tc>
                      <a:txBody>
                        <a:bodyPr/>
                        <a:lstStyle/>
                        <a:p>
                          <a:endParaRPr lang="en-US"/>
                        </a:p>
                      </a:txBody>
                      <a:tcPr>
                        <a:blipFill>
                          <a:blip r:embed="rId2"/>
                          <a:stretch>
                            <a:fillRect l="-225510" t="-412000" r="-350510" b="-29333"/>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
        <p:nvSpPr>
          <p:cNvPr id="13" name="TextBox 12">
            <a:extLst>
              <a:ext uri="{FF2B5EF4-FFF2-40B4-BE49-F238E27FC236}">
                <a16:creationId xmlns:a16="http://schemas.microsoft.com/office/drawing/2014/main" id="{C2F46189-7E1C-509D-26E6-67D86AB4A90E}"/>
              </a:ext>
            </a:extLst>
          </p:cNvPr>
          <p:cNvSpPr txBox="1"/>
          <p:nvPr/>
        </p:nvSpPr>
        <p:spPr>
          <a:xfrm>
            <a:off x="457200" y="3505200"/>
            <a:ext cx="8229600" cy="954107"/>
          </a:xfrm>
          <a:prstGeom prst="rect">
            <a:avLst/>
          </a:prstGeom>
          <a:noFill/>
        </p:spPr>
        <p:txBody>
          <a:bodyPr wrap="square">
            <a:spAutoFit/>
          </a:bodyPr>
          <a:lstStyle/>
          <a:p>
            <a:r>
              <a:rPr lang="en-US" sz="2800" dirty="0"/>
              <a:t>Thus, using both hoses, it will take </a:t>
            </a:r>
            <a:r>
              <a:rPr lang="en-US" sz="2800" dirty="0">
                <a:latin typeface="Cambria Math"/>
              </a:rPr>
              <a:t>4</a:t>
            </a:r>
            <a:r>
              <a:rPr lang="en-US" sz="2800" dirty="0"/>
              <a:t> hours to fill the pool.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Filling a Pool Poorly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The pool owner in Example 3 is a bit clumsy, and one day proceeds to fill his empty pool with the two hoses but accidentally turns on the pump that drains the pool also. Fortunately, the pump rate is slower than the combined rate of the two hoses, and the pool fills anyway, but it takes </a:t>
            </a:r>
            <a:r>
              <a:rPr sz="2800">
                <a:latin typeface="Cambria Math"/>
              </a:rPr>
              <a:t>10</a:t>
            </a:r>
            <a:r>
              <a:rPr sz="2800"/>
              <a:t> hours to do so. How long does it take the pump to empty the pool?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Filling a Pool Poorly</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let's translate the information in the problem into a work-rate rational equation. If we let</a:t>
            </a:r>
            <a:r>
              <a:rPr lang="en-US" sz="2800" dirty="0"/>
              <a:t> </a:t>
            </a:r>
            <a:r>
              <a:rPr lang="en-US" sz="2800" i="1" dirty="0"/>
              <a:t>x</a:t>
            </a:r>
            <a:r>
              <a:rPr sz="2800" dirty="0"/>
              <a:t> denote the time it takes the pump to empty the pool, we can say that the pump has a filling rate of </a:t>
            </a:r>
            <a:r>
              <a:rPr lang="en-US" sz="2800" dirty="0"/>
              <a:t>	</a:t>
            </a:r>
          </a:p>
          <a:p>
            <a:pPr>
              <a:defRPr sz="2800"/>
            </a:pPr>
            <a:endParaRPr lang="en-US" dirty="0"/>
          </a:p>
          <a:p>
            <a:pPr>
              <a:defRPr sz="2800"/>
            </a:pPr>
            <a:endParaRPr lang="en-US" sz="2800" dirty="0"/>
          </a:p>
          <a:p>
            <a:pPr>
              <a:defRPr sz="2800"/>
            </a:pPr>
            <a:r>
              <a:rPr lang="en-US" sz="2800" dirty="0"/>
              <a:t> </a:t>
            </a:r>
            <a:endParaRPr sz="2800" dirty="0"/>
          </a:p>
        </p:txBody>
      </p:sp>
      <p:pic>
        <p:nvPicPr>
          <p:cNvPr id="11" name="Picture 10" descr="negative one over x">
            <a:extLst>
              <a:ext uri="{FF2B5EF4-FFF2-40B4-BE49-F238E27FC236}">
                <a16:creationId xmlns:a16="http://schemas.microsoft.com/office/drawing/2014/main" id="{2CFB7420-DA7B-0874-28BC-E01083E7970B}"/>
              </a:ext>
            </a:extLst>
          </p:cNvPr>
          <p:cNvPicPr>
            <a:picLocks noChangeAspect="1"/>
          </p:cNvPicPr>
          <p:nvPr/>
        </p:nvPicPr>
        <p:blipFill>
          <a:blip r:embed="rId2"/>
          <a:stretch>
            <a:fillRect/>
          </a:stretch>
        </p:blipFill>
        <p:spPr>
          <a:xfrm>
            <a:off x="5410200" y="2770337"/>
            <a:ext cx="419100" cy="657225"/>
          </a:xfrm>
          <a:prstGeom prst="rect">
            <a:avLst/>
          </a:prstGeom>
        </p:spPr>
      </p:pic>
      <p:sp>
        <p:nvSpPr>
          <p:cNvPr id="8" name="TextBox 7">
            <a:extLst>
              <a:ext uri="{FF2B5EF4-FFF2-40B4-BE49-F238E27FC236}">
                <a16:creationId xmlns:a16="http://schemas.microsoft.com/office/drawing/2014/main" id="{E601DC63-D234-5AF1-E01B-F413FDC82E48}"/>
              </a:ext>
            </a:extLst>
          </p:cNvPr>
          <p:cNvSpPr txBox="1"/>
          <p:nvPr/>
        </p:nvSpPr>
        <p:spPr>
          <a:xfrm>
            <a:off x="457200" y="3381375"/>
            <a:ext cx="8229600" cy="1384995"/>
          </a:xfrm>
          <a:prstGeom prst="rect">
            <a:avLst/>
          </a:prstGeom>
          <a:noFill/>
        </p:spPr>
        <p:txBody>
          <a:bodyPr wrap="square">
            <a:spAutoFit/>
          </a:bodyPr>
          <a:lstStyle/>
          <a:p>
            <a:r>
              <a:rPr lang="en-US" sz="2800" dirty="0"/>
              <a:t>(since emptying is the opposite of filling). Since the two hoses can fill the pool in </a:t>
            </a:r>
            <a:r>
              <a:rPr lang="en-US" sz="2800" dirty="0">
                <a:latin typeface="Cambria Math"/>
              </a:rPr>
              <a:t>4</a:t>
            </a:r>
            <a:r>
              <a:rPr lang="en-US" sz="2800" dirty="0"/>
              <a:t> hours, the combined filling rate of the two hoses is</a:t>
            </a:r>
            <a:endParaRPr lang="en-IN" sz="2800" dirty="0"/>
          </a:p>
        </p:txBody>
      </p:sp>
      <p:pic>
        <p:nvPicPr>
          <p:cNvPr id="14" name="Picture 13" descr="One over four.">
            <a:extLst>
              <a:ext uri="{FF2B5EF4-FFF2-40B4-BE49-F238E27FC236}">
                <a16:creationId xmlns:a16="http://schemas.microsoft.com/office/drawing/2014/main" id="{F3876DEE-B66D-D004-75AD-C12B34C200AB}"/>
              </a:ext>
            </a:extLst>
          </p:cNvPr>
          <p:cNvPicPr>
            <a:picLocks noChangeAspect="1"/>
          </p:cNvPicPr>
          <p:nvPr/>
        </p:nvPicPr>
        <p:blipFill>
          <a:blip r:embed="rId3"/>
          <a:stretch>
            <a:fillRect/>
          </a:stretch>
        </p:blipFill>
        <p:spPr>
          <a:xfrm>
            <a:off x="3962400" y="4228230"/>
            <a:ext cx="304800" cy="657225"/>
          </a:xfrm>
          <a:prstGeom prst="rect">
            <a:avLst/>
          </a:prstGeom>
        </p:spPr>
      </p:pic>
      <p:sp>
        <p:nvSpPr>
          <p:cNvPr id="10" name="TextBox 9">
            <a:extLst>
              <a:ext uri="{FF2B5EF4-FFF2-40B4-BE49-F238E27FC236}">
                <a16:creationId xmlns:a16="http://schemas.microsoft.com/office/drawing/2014/main" id="{2D2CB5BF-E8AC-07BE-7234-90290D1DFEA9}"/>
              </a:ext>
            </a:extLst>
          </p:cNvPr>
          <p:cNvSpPr txBox="1"/>
          <p:nvPr/>
        </p:nvSpPr>
        <p:spPr>
          <a:xfrm>
            <a:off x="457200" y="4707658"/>
            <a:ext cx="8229600" cy="954107"/>
          </a:xfrm>
          <a:prstGeom prst="rect">
            <a:avLst/>
          </a:prstGeom>
          <a:noFill/>
        </p:spPr>
        <p:txBody>
          <a:bodyPr wrap="square">
            <a:spAutoFit/>
          </a:bodyPr>
          <a:lstStyle/>
          <a:p>
            <a:r>
              <a:rPr lang="en-US" sz="2800" dirty="0"/>
              <a:t>Finally, the total rate at which the pool is filled on this unfortunate day is</a:t>
            </a:r>
            <a:endParaRPr lang="en-IN" sz="2800" dirty="0"/>
          </a:p>
        </p:txBody>
      </p:sp>
      <p:pic>
        <p:nvPicPr>
          <p:cNvPr id="17" name="Picture 16" descr="One over ten.">
            <a:extLst>
              <a:ext uri="{FF2B5EF4-FFF2-40B4-BE49-F238E27FC236}">
                <a16:creationId xmlns:a16="http://schemas.microsoft.com/office/drawing/2014/main" id="{9455DD9B-86CD-A45C-09DA-437733FA2DC9}"/>
              </a:ext>
            </a:extLst>
          </p:cNvPr>
          <p:cNvPicPr>
            <a:picLocks noChangeAspect="1"/>
          </p:cNvPicPr>
          <p:nvPr/>
        </p:nvPicPr>
        <p:blipFill>
          <a:blip r:embed="rId4"/>
          <a:stretch>
            <a:fillRect/>
          </a:stretch>
        </p:blipFill>
        <p:spPr>
          <a:xfrm>
            <a:off x="3228975" y="5057775"/>
            <a:ext cx="428625" cy="6572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Filling a Pool Poorly</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Again, the sum of the individual rates is equal to the combined rate, so the following rational equation reflects this situation.</a:t>
            </a:r>
          </a:p>
          <a:p>
            <a:pPr>
              <a:defRPr sz="2800"/>
            </a:pPr>
            <a:endParaRPr lang="en-US" sz="2800" dirty="0"/>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a:p>
            <a:pPr>
              <a:defRPr sz="2800"/>
            </a:pPr>
            <a:r>
              <a:rPr lang="en-US" sz="2800" dirty="0"/>
              <a:t>	</a:t>
            </a:r>
            <a:endParaRPr sz="2800" dirty="0"/>
          </a:p>
        </p:txBody>
      </p:sp>
      <mc:AlternateContent xmlns:mc="http://schemas.openxmlformats.org/markup-compatibility/2006">
        <mc:Choice xmlns:a14="http://schemas.microsoft.com/office/drawing/2010/main" Requires="a14">
          <p:graphicFrame>
            <p:nvGraphicFramePr>
              <p:cNvPr id="4" name="Table Placeholder 2" descr="One divided by four minus one divided by x equals one divided by ten.&#10;&#10;Multiply with LCD, twenty x&#10;&#10;Five x minus twenty equals two x.&#10;&#10;Three x equals twenty.&#10;&#10;x equals twenty divided by three.">
                <a:extLst>
                  <a:ext uri="{FF2B5EF4-FFF2-40B4-BE49-F238E27FC236}">
                    <a16:creationId xmlns:a16="http://schemas.microsoft.com/office/drawing/2014/main" id="{50700C64-2B13-3269-F1CB-551A999D9810}"/>
                  </a:ext>
                </a:extLst>
              </p:cNvPr>
              <p:cNvGraphicFramePr>
                <a:graphicFrameLocks/>
              </p:cNvGraphicFramePr>
              <p:nvPr>
                <p:extLst>
                  <p:ext uri="{D42A27DB-BD31-4B8C-83A1-F6EECF244321}">
                    <p14:modId xmlns:p14="http://schemas.microsoft.com/office/powerpoint/2010/main" val="3770423898"/>
                  </p:ext>
                </p:extLst>
              </p:nvPr>
            </p:nvGraphicFramePr>
            <p:xfrm>
              <a:off x="457200" y="2360612"/>
              <a:ext cx="8229600" cy="2364741"/>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038600">
                      <a:extLst>
                        <a:ext uri="{9D8B030D-6E8A-4147-A177-3AD203B41FA5}">
                          <a16:colId xmlns:a16="http://schemas.microsoft.com/office/drawing/2014/main" val="20002"/>
                        </a:ext>
                      </a:extLst>
                    </a:gridCol>
                  </a:tblGrid>
                  <a:tr h="839788">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1</m:t>
                                  </m:r>
                                </m:num>
                                <m:den>
                                  <m:r>
                                    <a:rPr sz="2400">
                                      <a:latin typeface="Cambria Math"/>
                                    </a:rPr>
                                    <m:t>4</m:t>
                                  </m:r>
                                </m:den>
                              </m:f>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𝑥</m:t>
                                  </m:r>
                                </m:den>
                              </m:f>
                            </m:oMath>
                          </a14:m>
                          <a:endParaRPr sz="2400" dirty="0"/>
                        </a:p>
                      </a:txBody>
                      <a:tcP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10</m:t>
                                  </m:r>
                                </m:den>
                              </m:f>
                            </m:oMath>
                          </a14:m>
                          <a:endParaRPr sz="2400" dirty="0"/>
                        </a:p>
                      </a:txBody>
                      <a:tcPr/>
                    </a:tc>
                    <a:tc>
                      <a:txBody>
                        <a:bodyPr/>
                        <a:lstStyle/>
                        <a:p>
                          <a:pPr algn="l">
                            <a:defRPr sz="1100" b="1"/>
                          </a:pPr>
                          <a:endParaRPr lang="en-US" sz="1600" b="0" dirty="0"/>
                        </a:p>
                        <a:p>
                          <a:pPr algn="l">
                            <a:defRPr sz="1100" b="1"/>
                          </a:pPr>
                          <a:r>
                            <a:rPr lang="en-US" sz="1600" b="0" dirty="0"/>
                            <a:t>W</a:t>
                          </a:r>
                          <a:r>
                            <a:rPr sz="1600" b="0" dirty="0"/>
                            <a:t>e multiply each term by the LCD, </a:t>
                          </a:r>
                          <a14:m>
                            <m:oMath xmlns:m="http://schemas.openxmlformats.org/officeDocument/2006/math">
                              <m:r>
                                <a:rPr sz="1600" b="0" i="1">
                                  <a:latin typeface="Cambria Math"/>
                                </a:rPr>
                                <m:t>20</m:t>
                              </m:r>
                              <m:r>
                                <a:rPr sz="1600" b="0" i="1">
                                  <a:latin typeface="Cambria Math"/>
                                </a:rPr>
                                <m:t>𝑥</m:t>
                              </m:r>
                            </m:oMath>
                          </a14:m>
                          <a:r>
                            <a:rPr sz="1600" b="0" dirty="0"/>
                            <a:t>, to arrive at a polynomial equation to solve.</a:t>
                          </a:r>
                        </a:p>
                      </a:txBody>
                      <a:tcPr/>
                    </a:tc>
                    <a:extLst>
                      <a:ext uri="{0D108BD9-81ED-4DB2-BD59-A6C34878D82A}">
                        <a16:rowId xmlns:a16="http://schemas.microsoft.com/office/drawing/2014/main" val="10000"/>
                      </a:ext>
                    </a:extLst>
                  </a:tr>
                  <a:tr h="370840">
                    <a:tc>
                      <a:txBody>
                        <a:bodyPr/>
                        <a:lstStyle/>
                        <a:p>
                          <a:pPr algn="r">
                            <a:defRPr sz="1800"/>
                          </a:pPr>
                          <a:r>
                            <a:rPr sz="2400" dirty="0"/>
                            <a:t>​</a:t>
                          </a:r>
                          <a14:m>
                            <m:oMath xmlns:m="http://schemas.openxmlformats.org/officeDocument/2006/math">
                              <m:r>
                                <a:rPr sz="2400">
                                  <a:latin typeface="Cambria Math"/>
                                </a:rPr>
                                <m:t>5</m:t>
                              </m:r>
                              <m:r>
                                <a:rPr sz="2400">
                                  <a:latin typeface="Cambria Math"/>
                                </a:rPr>
                                <m:t>𝑥</m:t>
                              </m:r>
                              <m:r>
                                <a:rPr sz="2400">
                                  <a:latin typeface="Cambria Math"/>
                                </a:rPr>
                                <m:t>−20</m:t>
                              </m:r>
                            </m:oMath>
                          </a14:m>
                          <a:endParaRPr sz="2400" dirty="0"/>
                        </a:p>
                      </a:txBody>
                      <a:tcPr/>
                    </a:tc>
                    <a:tc>
                      <a:txBody>
                        <a:bodyPr/>
                        <a:lstStyle/>
                        <a:p>
                          <a:pPr algn="l">
                            <a:defRPr sz="1800"/>
                          </a:pPr>
                          <a:r>
                            <a:rPr sz="2400" dirty="0"/>
                            <a:t>​</a:t>
                          </a:r>
                          <a14:m>
                            <m:oMath xmlns:m="http://schemas.openxmlformats.org/officeDocument/2006/math">
                              <m:r>
                                <a:rPr sz="2400">
                                  <a:latin typeface="Cambria Math"/>
                                </a:rPr>
                                <m:t>=2</m:t>
                              </m:r>
                              <m:r>
                                <a:rPr sz="2400">
                                  <a:latin typeface="Cambria Math"/>
                                </a:rPr>
                                <m:t>𝑥</m:t>
                              </m:r>
                            </m:oMath>
                          </a14:m>
                          <a:endParaRPr sz="2400" dirty="0"/>
                        </a:p>
                      </a:txBody>
                      <a:tcPr/>
                    </a:tc>
                    <a:tc>
                      <a:txBody>
                        <a:bodyPr/>
                        <a:lstStyle/>
                        <a:p>
                          <a:pPr algn="l">
                            <a:defRPr sz="1100" b="1"/>
                          </a:pPr>
                          <a:endParaRPr sz="1600" b="0" dirty="0"/>
                        </a:p>
                      </a:txBody>
                      <a:tcPr/>
                    </a:tc>
                    <a:extLst>
                      <a:ext uri="{0D108BD9-81ED-4DB2-BD59-A6C34878D82A}">
                        <a16:rowId xmlns:a16="http://schemas.microsoft.com/office/drawing/2014/main" val="10001"/>
                      </a:ext>
                    </a:extLst>
                  </a:tr>
                  <a:tr h="370840">
                    <a:tc>
                      <a:txBody>
                        <a:bodyPr/>
                        <a:lstStyle/>
                        <a:p>
                          <a:pPr algn="r">
                            <a:defRPr sz="1800"/>
                          </a:pPr>
                          <a:r>
                            <a:rPr sz="2400" dirty="0"/>
                            <a:t>​</a:t>
                          </a:r>
                          <a14:m>
                            <m:oMath xmlns:m="http://schemas.openxmlformats.org/officeDocument/2006/math">
                              <m:r>
                                <a:rPr sz="2400">
                                  <a:latin typeface="Cambria Math"/>
                                </a:rPr>
                                <m:t>3</m:t>
                              </m:r>
                              <m:r>
                                <a:rPr sz="2400">
                                  <a:latin typeface="Cambria Math"/>
                                </a:rPr>
                                <m:t>𝑥</m:t>
                              </m:r>
                            </m:oMath>
                          </a14:m>
                          <a:endParaRPr sz="2400" dirty="0"/>
                        </a:p>
                      </a:txBody>
                      <a:tcPr/>
                    </a:tc>
                    <a:tc>
                      <a:txBody>
                        <a:bodyPr/>
                        <a:lstStyle/>
                        <a:p>
                          <a:pPr algn="l">
                            <a:defRPr sz="1800"/>
                          </a:pPr>
                          <a:r>
                            <a:rPr sz="2400" dirty="0"/>
                            <a:t>​</a:t>
                          </a:r>
                          <a14:m>
                            <m:oMath xmlns:m="http://schemas.openxmlformats.org/officeDocument/2006/math">
                              <m:r>
                                <a:rPr sz="2400">
                                  <a:latin typeface="Cambria Math"/>
                                </a:rPr>
                                <m:t>=20</m:t>
                              </m:r>
                            </m:oMath>
                          </a14:m>
                          <a:endParaRPr sz="2400" dirty="0"/>
                        </a:p>
                      </a:txBody>
                      <a:tcPr/>
                    </a:tc>
                    <a:tc>
                      <a:txBody>
                        <a:bodyPr/>
                        <a:lstStyle/>
                        <a:p>
                          <a:pPr algn="l"/>
                          <a:endParaRPr dirty="0"/>
                        </a:p>
                      </a:txBody>
                      <a:tcPr/>
                    </a:tc>
                    <a:extLst>
                      <a:ext uri="{0D108BD9-81ED-4DB2-BD59-A6C34878D82A}">
                        <a16:rowId xmlns:a16="http://schemas.microsoft.com/office/drawing/2014/main" val="10002"/>
                      </a:ext>
                    </a:extLst>
                  </a:tr>
                  <a:tr h="370840">
                    <a:tc>
                      <a:txBody>
                        <a:bodyPr/>
                        <a:lstStyle/>
                        <a:p>
                          <a:pPr algn="r">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20</m:t>
                                  </m:r>
                                </m:num>
                                <m:den>
                                  <m:r>
                                    <a:rPr sz="2400">
                                      <a:latin typeface="Cambria Math"/>
                                    </a:rPr>
                                    <m:t>3</m:t>
                                  </m:r>
                                </m:den>
                              </m:f>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One divided by four minus one divided by x equals one divided by ten.&#10;&#10;Multiply with LCD, twenty x&#10;&#10;Five x minus twenty equals two x.&#10;&#10;Three x equals twenty.&#10;&#10;x equals twenty divided by three.">
                <a:extLst>
                  <a:ext uri="{FF2B5EF4-FFF2-40B4-BE49-F238E27FC236}">
                    <a16:creationId xmlns:a16="http://schemas.microsoft.com/office/drawing/2014/main" id="{50700C64-2B13-3269-F1CB-551A999D9810}"/>
                  </a:ext>
                </a:extLst>
              </p:cNvPr>
              <p:cNvGraphicFramePr>
                <a:graphicFrameLocks/>
              </p:cNvGraphicFramePr>
              <p:nvPr>
                <p:extLst>
                  <p:ext uri="{D42A27DB-BD31-4B8C-83A1-F6EECF244321}">
                    <p14:modId xmlns:p14="http://schemas.microsoft.com/office/powerpoint/2010/main" val="3770423898"/>
                  </p:ext>
                </p:extLst>
              </p:nvPr>
            </p:nvGraphicFramePr>
            <p:xfrm>
              <a:off x="457200" y="2360612"/>
              <a:ext cx="8229600" cy="2364741"/>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038600">
                      <a:extLst>
                        <a:ext uri="{9D8B030D-6E8A-4147-A177-3AD203B41FA5}">
                          <a16:colId xmlns:a16="http://schemas.microsoft.com/office/drawing/2014/main" val="20002"/>
                        </a:ext>
                      </a:extLst>
                    </a:gridCol>
                  </a:tblGrid>
                  <a:tr h="839788">
                    <a:tc>
                      <a:txBody>
                        <a:bodyPr/>
                        <a:lstStyle/>
                        <a:p>
                          <a:endParaRPr lang="en-US"/>
                        </a:p>
                      </a:txBody>
                      <a:tcPr>
                        <a:blipFill>
                          <a:blip r:embed="rId2"/>
                          <a:stretch>
                            <a:fillRect r="-200000" b="-189130"/>
                          </a:stretch>
                        </a:blipFill>
                      </a:tcPr>
                    </a:tc>
                    <a:tc>
                      <a:txBody>
                        <a:bodyPr/>
                        <a:lstStyle/>
                        <a:p>
                          <a:endParaRPr lang="en-US"/>
                        </a:p>
                      </a:txBody>
                      <a:tcPr>
                        <a:blipFill>
                          <a:blip r:embed="rId2"/>
                          <a:stretch>
                            <a:fillRect l="-189076" r="-278151" b="-189130"/>
                          </a:stretch>
                        </a:blipFill>
                      </a:tcPr>
                    </a:tc>
                    <a:tc>
                      <a:txBody>
                        <a:bodyPr/>
                        <a:lstStyle/>
                        <a:p>
                          <a:endParaRPr lang="en-US"/>
                        </a:p>
                      </a:txBody>
                      <a:tcPr>
                        <a:blipFill>
                          <a:blip r:embed="rId2"/>
                          <a:stretch>
                            <a:fillRect l="-103927" b="-189130"/>
                          </a:stretch>
                        </a:blipFill>
                      </a:tcPr>
                    </a:tc>
                    <a:extLst>
                      <a:ext uri="{0D108BD9-81ED-4DB2-BD59-A6C34878D82A}">
                        <a16:rowId xmlns:a16="http://schemas.microsoft.com/office/drawing/2014/main" val="10000"/>
                      </a:ext>
                    </a:extLst>
                  </a:tr>
                  <a:tr h="457200">
                    <a:tc>
                      <a:txBody>
                        <a:bodyPr/>
                        <a:lstStyle/>
                        <a:p>
                          <a:endParaRPr lang="en-US"/>
                        </a:p>
                      </a:txBody>
                      <a:tcPr>
                        <a:blipFill>
                          <a:blip r:embed="rId2"/>
                          <a:stretch>
                            <a:fillRect t="-184000" r="-200000" b="-248000"/>
                          </a:stretch>
                        </a:blipFill>
                      </a:tcPr>
                    </a:tc>
                    <a:tc>
                      <a:txBody>
                        <a:bodyPr/>
                        <a:lstStyle/>
                        <a:p>
                          <a:endParaRPr lang="en-US"/>
                        </a:p>
                      </a:txBody>
                      <a:tcPr>
                        <a:blipFill>
                          <a:blip r:embed="rId2"/>
                          <a:stretch>
                            <a:fillRect l="-189076" t="-184000" r="-278151" b="-248000"/>
                          </a:stretch>
                        </a:blipFill>
                      </a:tcPr>
                    </a:tc>
                    <a:tc>
                      <a:txBody>
                        <a:bodyPr/>
                        <a:lstStyle/>
                        <a:p>
                          <a:pPr algn="l">
                            <a:defRPr sz="1100" b="1"/>
                          </a:pPr>
                          <a:endParaRPr sz="1600" b="0" dirty="0"/>
                        </a:p>
                      </a:txBody>
                      <a:tcPr/>
                    </a:tc>
                    <a:extLst>
                      <a:ext uri="{0D108BD9-81ED-4DB2-BD59-A6C34878D82A}">
                        <a16:rowId xmlns:a16="http://schemas.microsoft.com/office/drawing/2014/main" val="10001"/>
                      </a:ext>
                    </a:extLst>
                  </a:tr>
                  <a:tr h="457200">
                    <a:tc>
                      <a:txBody>
                        <a:bodyPr/>
                        <a:lstStyle/>
                        <a:p>
                          <a:endParaRPr lang="en-US"/>
                        </a:p>
                      </a:txBody>
                      <a:tcPr>
                        <a:blipFill>
                          <a:blip r:embed="rId2"/>
                          <a:stretch>
                            <a:fillRect t="-280263" r="-200000" b="-144737"/>
                          </a:stretch>
                        </a:blipFill>
                      </a:tcPr>
                    </a:tc>
                    <a:tc>
                      <a:txBody>
                        <a:bodyPr/>
                        <a:lstStyle/>
                        <a:p>
                          <a:endParaRPr lang="en-US"/>
                        </a:p>
                      </a:txBody>
                      <a:tcPr>
                        <a:blipFill>
                          <a:blip r:embed="rId2"/>
                          <a:stretch>
                            <a:fillRect l="-189076" t="-280263" r="-278151" b="-144737"/>
                          </a:stretch>
                        </a:blipFill>
                      </a:tcPr>
                    </a:tc>
                    <a:tc>
                      <a:txBody>
                        <a:bodyPr/>
                        <a:lstStyle/>
                        <a:p>
                          <a:pPr algn="l"/>
                          <a:endParaRPr dirty="0"/>
                        </a:p>
                      </a:txBody>
                      <a:tcPr/>
                    </a:tc>
                    <a:extLst>
                      <a:ext uri="{0D108BD9-81ED-4DB2-BD59-A6C34878D82A}">
                        <a16:rowId xmlns:a16="http://schemas.microsoft.com/office/drawing/2014/main" val="10002"/>
                      </a:ext>
                    </a:extLst>
                  </a:tr>
                  <a:tr h="610553">
                    <a:tc>
                      <a:txBody>
                        <a:bodyPr/>
                        <a:lstStyle/>
                        <a:p>
                          <a:endParaRPr lang="en-US"/>
                        </a:p>
                      </a:txBody>
                      <a:tcPr anchor="ctr">
                        <a:blipFill>
                          <a:blip r:embed="rId2"/>
                          <a:stretch>
                            <a:fillRect t="-289000" r="-200000" b="-10000"/>
                          </a:stretch>
                        </a:blipFill>
                      </a:tcPr>
                    </a:tc>
                    <a:tc>
                      <a:txBody>
                        <a:bodyPr/>
                        <a:lstStyle/>
                        <a:p>
                          <a:endParaRPr lang="en-US"/>
                        </a:p>
                      </a:txBody>
                      <a:tcPr>
                        <a:blipFill>
                          <a:blip r:embed="rId2"/>
                          <a:stretch>
                            <a:fillRect l="-189076" t="-289000" r="-278151" b="-10000"/>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
        <p:nvSpPr>
          <p:cNvPr id="10" name="TextBox 9">
            <a:extLst>
              <a:ext uri="{FF2B5EF4-FFF2-40B4-BE49-F238E27FC236}">
                <a16:creationId xmlns:a16="http://schemas.microsoft.com/office/drawing/2014/main" id="{CEC51497-5A21-DF46-ED9C-5A55F8674D0B}"/>
              </a:ext>
            </a:extLst>
          </p:cNvPr>
          <p:cNvSpPr txBox="1"/>
          <p:nvPr/>
        </p:nvSpPr>
        <p:spPr>
          <a:xfrm>
            <a:off x="457200" y="4671806"/>
            <a:ext cx="8229600" cy="523220"/>
          </a:xfrm>
          <a:prstGeom prst="rect">
            <a:avLst/>
          </a:prstGeom>
          <a:noFill/>
        </p:spPr>
        <p:txBody>
          <a:bodyPr wrap="square">
            <a:spAutoFit/>
          </a:bodyPr>
          <a:lstStyle/>
          <a:p>
            <a:r>
              <a:rPr lang="en-US" sz="2800" dirty="0"/>
              <a:t>Thus, working alone, the pump can empty the pool in</a:t>
            </a:r>
            <a:endParaRPr lang="en-IN" sz="2800" dirty="0"/>
          </a:p>
        </p:txBody>
      </p:sp>
      <p:pic>
        <p:nvPicPr>
          <p:cNvPr id="14" name="Picture 13" descr="Twenty over three">
            <a:extLst>
              <a:ext uri="{FF2B5EF4-FFF2-40B4-BE49-F238E27FC236}">
                <a16:creationId xmlns:a16="http://schemas.microsoft.com/office/drawing/2014/main" id="{E50E8F1D-46B9-7287-F7E6-2B31D0AEBBDB}"/>
              </a:ext>
            </a:extLst>
          </p:cNvPr>
          <p:cNvPicPr>
            <a:picLocks noChangeAspect="1"/>
          </p:cNvPicPr>
          <p:nvPr/>
        </p:nvPicPr>
        <p:blipFill>
          <a:blip r:embed="rId3"/>
          <a:stretch>
            <a:fillRect/>
          </a:stretch>
        </p:blipFill>
        <p:spPr>
          <a:xfrm>
            <a:off x="609600" y="5167777"/>
            <a:ext cx="361950" cy="657225"/>
          </a:xfrm>
          <a:prstGeom prst="rect">
            <a:avLst/>
          </a:prstGeom>
        </p:spPr>
      </p:pic>
      <p:sp>
        <p:nvSpPr>
          <p:cNvPr id="12" name="TextBox 11">
            <a:extLst>
              <a:ext uri="{FF2B5EF4-FFF2-40B4-BE49-F238E27FC236}">
                <a16:creationId xmlns:a16="http://schemas.microsoft.com/office/drawing/2014/main" id="{CC579DA4-C6FE-89CC-62FB-E43D8E69B8F0}"/>
              </a:ext>
            </a:extLst>
          </p:cNvPr>
          <p:cNvSpPr txBox="1"/>
          <p:nvPr/>
        </p:nvSpPr>
        <p:spPr>
          <a:xfrm>
            <a:off x="935486" y="5191780"/>
            <a:ext cx="5922513" cy="523220"/>
          </a:xfrm>
          <a:prstGeom prst="rect">
            <a:avLst/>
          </a:prstGeom>
          <a:noFill/>
        </p:spPr>
        <p:txBody>
          <a:bodyPr wrap="square">
            <a:spAutoFit/>
          </a:bodyPr>
          <a:lstStyle/>
          <a:p>
            <a:r>
              <a:rPr lang="en-US" sz="2800" dirty="0"/>
              <a:t>hours, or 6 hours and 40 minutes.</a:t>
            </a:r>
            <a:endParaRPr lang="en-IN"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Rational Equations</a:t>
            </a:r>
            <a:endParaRPr dirty="0"/>
          </a:p>
        </p:txBody>
      </p:sp>
      <p:sp>
        <p:nvSpPr>
          <p:cNvPr id="3" name="Text Placeholder 2"/>
          <p:cNvSpPr>
            <a:spLocks noGrp="1"/>
          </p:cNvSpPr>
          <p:nvPr>
            <p:ph type="body" sz="quarter" idx="10"/>
          </p:nvPr>
        </p:nvSpPr>
        <p:spPr/>
        <p:txBody>
          <a:bodyPr>
            <a:normAutofit/>
          </a:bodyPr>
          <a:lstStyle/>
          <a:p>
            <a:r>
              <a:rPr sz="2800" dirty="0"/>
              <a:t>A </a:t>
            </a:r>
            <a:r>
              <a:rPr sz="2800" b="1" dirty="0"/>
              <a:t>rational equation</a:t>
            </a:r>
            <a:r>
              <a:rPr sz="2800" dirty="0"/>
              <a:t> is an equation that contains at least one rational expression, while any nonrational expressions are polynomials.</a:t>
            </a:r>
            <a:r>
              <a:rPr lang="en-US" sz="2800" dirty="0"/>
              <a: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Rational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rational equations.</a:t>
            </a:r>
          </a:p>
          <a:p>
            <a:pPr>
              <a:defRPr sz="2800"/>
            </a:pPr>
            <a:endParaRPr lang="en-US" dirty="0"/>
          </a:p>
          <a:p>
            <a:pPr>
              <a:defRPr sz="2800"/>
            </a:pPr>
            <a:endParaRPr lang="en-US" dirty="0"/>
          </a:p>
          <a:p>
            <a:pPr>
              <a:defRPr sz="2800"/>
            </a:pPr>
            <a:endParaRPr lang="en-US" dirty="0"/>
          </a:p>
        </p:txBody>
      </p:sp>
      <p:pic>
        <p:nvPicPr>
          <p:cNvPr id="8" name="Picture 7" descr="a. The fraction with numerator x cubed plus three x squared and denominator x squared minus two x minus fifteen is equal to the fraction with numerator four x plus five and denominator x minus five.">
            <a:extLst>
              <a:ext uri="{FF2B5EF4-FFF2-40B4-BE49-F238E27FC236}">
                <a16:creationId xmlns:a16="http://schemas.microsoft.com/office/drawing/2014/main" id="{CCB29A58-3C48-46A1-C4FA-0C81D9A1B48E}"/>
              </a:ext>
            </a:extLst>
          </p:cNvPr>
          <p:cNvPicPr>
            <a:picLocks noChangeAspect="1"/>
          </p:cNvPicPr>
          <p:nvPr/>
        </p:nvPicPr>
        <p:blipFill>
          <a:blip r:embed="rId2"/>
          <a:stretch>
            <a:fillRect/>
          </a:stretch>
        </p:blipFill>
        <p:spPr>
          <a:xfrm>
            <a:off x="628890" y="1588770"/>
            <a:ext cx="3209925" cy="838200"/>
          </a:xfrm>
          <a:prstGeom prst="rect">
            <a:avLst/>
          </a:prstGeom>
        </p:spPr>
      </p:pic>
      <p:pic>
        <p:nvPicPr>
          <p:cNvPr id="11" name="Picture 10" descr="b. The fraction with numerator three x squared and denominator five x minus one minus one is equal to zero.">
            <a:extLst>
              <a:ext uri="{FF2B5EF4-FFF2-40B4-BE49-F238E27FC236}">
                <a16:creationId xmlns:a16="http://schemas.microsoft.com/office/drawing/2014/main" id="{81F4C04E-9D0D-54B8-4A70-EEFA95C8FDF1}"/>
              </a:ext>
            </a:extLst>
          </p:cNvPr>
          <p:cNvPicPr>
            <a:picLocks noChangeAspect="1"/>
          </p:cNvPicPr>
          <p:nvPr/>
        </p:nvPicPr>
        <p:blipFill>
          <a:blip r:embed="rId3"/>
          <a:stretch>
            <a:fillRect/>
          </a:stretch>
        </p:blipFill>
        <p:spPr>
          <a:xfrm>
            <a:off x="609600" y="2592070"/>
            <a:ext cx="222885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Rational Equations</a:t>
            </a:r>
            <a:r>
              <a:rPr lang="en-US" baseline="-25000" dirty="0"/>
              <a:t>2</a:t>
            </a:r>
            <a:endParaRPr dirty="0"/>
          </a:p>
        </p:txBody>
      </p:sp>
      <p:sp>
        <p:nvSpPr>
          <p:cNvPr id="6" name="Text Placeholder 2">
            <a:extLst>
              <a:ext uri="{FF2B5EF4-FFF2-40B4-BE49-F238E27FC236}">
                <a16:creationId xmlns:a16="http://schemas.microsoft.com/office/drawing/2014/main" id="{BDE9AA4C-98B2-C8F0-7A64-D066E287CC1A}"/>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mc:Choice xmlns:a14="http://schemas.microsoft.com/office/drawing/2010/main" Requires="a14">
          <p:graphicFrame>
            <p:nvGraphicFramePr>
              <p:cNvPr id="10" name="Table Placeholder 2" descr="Open parenthesis x cubed plus three x squared close parenthesis divided by open parenthesis x squared minus two x minus fifteen close parenthesis equals Open parenthesis four x plus five close parenthesis divided by Open parenthesis x minus five close parenthesis.&#10;Factoring all the numerators and denominators.&#10;Open parenthesis x squared times Open parenthesis x plus three close parenthesis close parenthesis divided by Open parenthesis x minus five close parenthesis times Open parenthesis x plus three close parenthesis close parenthesis equals Open parenthesis four x plus five close parenthesis divided by Open parenthesis x minus five close parenthesis.&#10;5 and -3 cannot be solutions of the equation&#10;&#10;Cancel x plus three in the numerator and denominator.&#10;Open parenthesis x minus five close parenthesis times x squared divided by Open parenthesis x minus five close parenthesis equals Open parenthesis x minus five close parenthesis times Open parenthesis four x plus five close parenthesis divided by Open parenthesis x minus five close parenthesis.&#10;&#10;x squared equals 4x plus 5&#10;&#10;x squared minus 4 x minus 5 equals zero. Factored form: open parenthesis x minus 5 close parenthesis times open parenthesis x plus 1 close parenthesis equals zero. The values of x are 5 and  negative 1, since that we already determined that 5 cannot be a solution. It must be discarded. Thus, x equals negative 1.&#10;&#10;  ">
                <a:extLst>
                  <a:ext uri="{FF2B5EF4-FFF2-40B4-BE49-F238E27FC236}">
                    <a16:creationId xmlns:a16="http://schemas.microsoft.com/office/drawing/2014/main" id="{39FD533F-4B36-089B-C98E-2FA7836D938C}"/>
                  </a:ext>
                </a:extLst>
              </p:cNvPr>
              <p:cNvGraphicFramePr>
                <a:graphicFrameLocks/>
              </p:cNvGraphicFramePr>
              <p:nvPr>
                <p:extLst>
                  <p:ext uri="{D42A27DB-BD31-4B8C-83A1-F6EECF244321}">
                    <p14:modId xmlns:p14="http://schemas.microsoft.com/office/powerpoint/2010/main" val="310619811"/>
                  </p:ext>
                </p:extLst>
              </p:nvPr>
            </p:nvGraphicFramePr>
            <p:xfrm>
              <a:off x="228600" y="1483175"/>
              <a:ext cx="8153400" cy="4560652"/>
            </p:xfrm>
            <a:graphic>
              <a:graphicData uri="http://schemas.openxmlformats.org/drawingml/2006/table">
                <a:tbl>
                  <a:tblPr firstRow="1" bandRow="1">
                    <a:tableStyleId>{2D5ABB26-0587-4C30-8999-92F81FD0307C}</a:tableStyleId>
                  </a:tblPr>
                  <a:tblGrid>
                    <a:gridCol w="236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733800">
                      <a:extLst>
                        <a:ext uri="{9D8B030D-6E8A-4147-A177-3AD203B41FA5}">
                          <a16:colId xmlns:a16="http://schemas.microsoft.com/office/drawing/2014/main" val="20002"/>
                        </a:ext>
                      </a:extLst>
                    </a:gridCol>
                  </a:tblGrid>
                  <a:tr h="822960">
                    <a:tc>
                      <a:txBody>
                        <a:bodyPr/>
                        <a:lstStyle/>
                        <a:p>
                          <a:pPr algn="r">
                            <a:defRPr sz="1800"/>
                          </a:pPr>
                          <a:r>
                            <a:rPr sz="2000" dirty="0"/>
                            <a:t> </a:t>
                          </a:r>
                          <a14:m>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a:rPr>
                                        <m:t>𝑥</m:t>
                                      </m:r>
                                    </m:e>
                                    <m:sup>
                                      <m:r>
                                        <a:rPr sz="2000">
                                          <a:latin typeface="Cambria Math"/>
                                        </a:rPr>
                                        <m:t>3</m:t>
                                      </m:r>
                                    </m:sup>
                                  </m:sSup>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num>
                                <m:den>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−2</m:t>
                                  </m:r>
                                  <m:r>
                                    <a:rPr sz="2000">
                                      <a:latin typeface="Cambria Math"/>
                                    </a:rPr>
                                    <m:t>𝑥</m:t>
                                  </m:r>
                                  <m:r>
                                    <a:rPr sz="2000">
                                      <a:latin typeface="Cambria Math"/>
                                    </a:rPr>
                                    <m:t>−15</m:t>
                                  </m:r>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f>
                                <m:fPr>
                                  <m:ctrlPr>
                                    <a:rPr sz="2000" i="1">
                                      <a:latin typeface="Cambria Math" panose="02040503050406030204" pitchFamily="18" charset="0"/>
                                    </a:rPr>
                                  </m:ctrlPr>
                                </m:fPr>
                                <m:num>
                                  <m:r>
                                    <a:rPr sz="2000">
                                      <a:latin typeface="Cambria Math"/>
                                    </a:rPr>
                                    <m:t>4</m:t>
                                  </m:r>
                                  <m:r>
                                    <a:rPr sz="2000">
                                      <a:latin typeface="Cambria Math"/>
                                    </a:rPr>
                                    <m:t>𝑥</m:t>
                                  </m:r>
                                  <m:r>
                                    <a:rPr sz="2000">
                                      <a:latin typeface="Cambria Math"/>
                                    </a:rPr>
                                    <m:t>+5</m:t>
                                  </m:r>
                                </m:num>
                                <m:den>
                                  <m:r>
                                    <a:rPr sz="2000">
                                      <a:latin typeface="Cambria Math"/>
                                    </a:rPr>
                                    <m:t>𝑥</m:t>
                                  </m:r>
                                  <m:r>
                                    <a:rPr sz="2000">
                                      <a:latin typeface="Cambria Math"/>
                                    </a:rPr>
                                    <m:t>−5</m:t>
                                  </m:r>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600" b="0" dirty="0"/>
                            <a:t>In order to cancel factors, and in order to determine the LCD, we begin by factoring all the numerators and denominators. This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77240">
                    <a:tc>
                      <a:txBody>
                        <a:bodyPr/>
                        <a:lstStyle/>
                        <a:p>
                          <a:pPr algn="r"/>
                          <a:r>
                            <a:rPr lang="ar-AE" sz="2000" dirty="0"/>
                            <a:t> </a:t>
                          </a:r>
                          <a14:m>
                            <m:oMath xmlns:m="http://schemas.openxmlformats.org/officeDocument/2006/math">
                              <m:f>
                                <m:fPr>
                                  <m:ctrlPr>
                                    <a:rPr lang="ar-AE" sz="2000" i="1">
                                      <a:latin typeface="Cambria Math" panose="02040503050406030204" pitchFamily="18" charset="0"/>
                                    </a:rPr>
                                  </m:ctrlPr>
                                </m:fPr>
                                <m:num>
                                  <m:sSup>
                                    <m:sSupPr>
                                      <m:ctrlPr>
                                        <a:rPr lang="ar-AE" sz="2000" i="1">
                                          <a:latin typeface="Cambria Math" panose="02040503050406030204" pitchFamily="18" charset="0"/>
                                        </a:rPr>
                                      </m:ctrlPr>
                                    </m:sSupPr>
                                    <m:e>
                                      <m:r>
                                        <a:rPr lang="ar-AE" sz="2000">
                                          <a:latin typeface="Cambria Math"/>
                                        </a:rPr>
                                        <m:t>𝑥</m:t>
                                      </m:r>
                                    </m:e>
                                    <m:sup>
                                      <m:r>
                                        <a:rPr lang="ar-AE" sz="2000">
                                          <a:latin typeface="Cambria Math"/>
                                        </a:rPr>
                                        <m:t>2</m:t>
                                      </m:r>
                                    </m:sup>
                                  </m:sSup>
                                  <m:borderBox>
                                    <m:borderBoxPr>
                                      <m:hideTop m:val="on"/>
                                      <m:hideBot m:val="on"/>
                                      <m:hideLeft m:val="on"/>
                                      <m:hideRight m:val="on"/>
                                      <m:strikeTLBR m:val="on"/>
                                      <m:ctrlPr>
                                        <a:rPr lang="ar-AE" sz="2000" i="1">
                                          <a:latin typeface="Cambria Math" panose="02040503050406030204" pitchFamily="18" charset="0"/>
                                        </a:rPr>
                                      </m:ctrlPr>
                                    </m:borderBoxPr>
                                    <m:e>
                                      <m:d>
                                        <m:dPr>
                                          <m:ctrlPr>
                                            <a:rPr lang="ar-AE" sz="2000" i="1">
                                              <a:latin typeface="Cambria Math" panose="02040503050406030204" pitchFamily="18" charset="0"/>
                                            </a:rPr>
                                          </m:ctrlPr>
                                        </m:dPr>
                                        <m:e>
                                          <m:r>
                                            <a:rPr lang="ar-AE" sz="2000">
                                              <a:latin typeface="Cambria Math"/>
                                            </a:rPr>
                                            <m:t>𝑥</m:t>
                                          </m:r>
                                          <m:r>
                                            <a:rPr lang="ar-AE" sz="2000">
                                              <a:latin typeface="Cambria Math"/>
                                            </a:rPr>
                                            <m:t>+</m:t>
                                          </m:r>
                                          <m:r>
                                            <a:rPr lang="ar-AE" sz="2000">
                                              <a:latin typeface="Cambria Math"/>
                                            </a:rPr>
                                            <m:t>3</m:t>
                                          </m:r>
                                        </m:e>
                                      </m:d>
                                    </m:e>
                                  </m:borderBox>
                                </m:num>
                                <m:den>
                                  <m:d>
                                    <m:dPr>
                                      <m:ctrlPr>
                                        <a:rPr lang="ar-AE" sz="2000" i="1">
                                          <a:latin typeface="Cambria Math" panose="02040503050406030204" pitchFamily="18" charset="0"/>
                                        </a:rPr>
                                      </m:ctrlPr>
                                    </m:dPr>
                                    <m:e>
                                      <m:r>
                                        <a:rPr lang="ar-AE" sz="2000">
                                          <a:latin typeface="Cambria Math"/>
                                        </a:rPr>
                                        <m:t>𝑥</m:t>
                                      </m:r>
                                      <m:r>
                                        <a:rPr lang="ar-AE" sz="2000">
                                          <a:latin typeface="Cambria Math"/>
                                        </a:rPr>
                                        <m:t>−</m:t>
                                      </m:r>
                                      <m:r>
                                        <a:rPr lang="ar-AE" sz="2000">
                                          <a:latin typeface="Cambria Math"/>
                                        </a:rPr>
                                        <m:t>5</m:t>
                                      </m:r>
                                    </m:e>
                                  </m:d>
                                  <m:borderBox>
                                    <m:borderBoxPr>
                                      <m:hideTop m:val="on"/>
                                      <m:hideBot m:val="on"/>
                                      <m:hideLeft m:val="on"/>
                                      <m:hideRight m:val="on"/>
                                      <m:strikeTLBR m:val="on"/>
                                      <m:ctrlPr>
                                        <a:rPr lang="ar-AE" sz="2000" i="1">
                                          <a:latin typeface="Cambria Math" panose="02040503050406030204" pitchFamily="18" charset="0"/>
                                        </a:rPr>
                                      </m:ctrlPr>
                                    </m:borderBoxPr>
                                    <m:e>
                                      <m:d>
                                        <m:dPr>
                                          <m:ctrlPr>
                                            <a:rPr lang="ar-AE" sz="2000" i="1">
                                              <a:latin typeface="Cambria Math" panose="02040503050406030204" pitchFamily="18" charset="0"/>
                                            </a:rPr>
                                          </m:ctrlPr>
                                        </m:dPr>
                                        <m:e>
                                          <m:r>
                                            <a:rPr lang="ar-AE" sz="2000">
                                              <a:latin typeface="Cambria Math"/>
                                            </a:rPr>
                                            <m:t>𝑥</m:t>
                                          </m:r>
                                          <m:r>
                                            <a:rPr lang="ar-AE" sz="2000">
                                              <a:latin typeface="Cambria Math"/>
                                            </a:rPr>
                                            <m:t>+</m:t>
                                          </m:r>
                                          <m:r>
                                            <a:rPr lang="ar-AE" sz="2000">
                                              <a:latin typeface="Cambria Math"/>
                                            </a:rPr>
                                            <m:t>3</m:t>
                                          </m:r>
                                        </m:e>
                                      </m:d>
                                    </m:e>
                                  </m:borderBox>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000" dirty="0"/>
                            <a:t> </a:t>
                          </a:r>
                          <a14:m>
                            <m:oMath xmlns:m="http://schemas.openxmlformats.org/officeDocument/2006/math">
                              <m:r>
                                <a:rPr lang="ar-AE" sz="2000">
                                  <a:latin typeface="Cambria Math"/>
                                </a:rPr>
                                <m:t>=</m:t>
                              </m:r>
                              <m:f>
                                <m:fPr>
                                  <m:ctrlPr>
                                    <a:rPr lang="ar-AE" sz="2000" i="1">
                                      <a:latin typeface="Cambria Math" panose="02040503050406030204" pitchFamily="18" charset="0"/>
                                    </a:rPr>
                                  </m:ctrlPr>
                                </m:fPr>
                                <m:num>
                                  <m:r>
                                    <a:rPr lang="ar-AE" sz="2000">
                                      <a:latin typeface="Cambria Math"/>
                                    </a:rPr>
                                    <m:t>4</m:t>
                                  </m:r>
                                  <m:r>
                                    <a:rPr lang="ar-AE" sz="2000">
                                      <a:latin typeface="Cambria Math"/>
                                    </a:rPr>
                                    <m:t>𝑥</m:t>
                                  </m:r>
                                  <m:r>
                                    <a:rPr lang="ar-AE" sz="2000">
                                      <a:latin typeface="Cambria Math"/>
                                    </a:rPr>
                                    <m:t>+</m:t>
                                  </m:r>
                                  <m:r>
                                    <a:rPr lang="ar-AE" sz="2000">
                                      <a:latin typeface="Cambria Math"/>
                                    </a:rPr>
                                    <m:t>5</m:t>
                                  </m:r>
                                </m:num>
                                <m:den>
                                  <m:r>
                                    <a:rPr lang="ar-AE" sz="2000">
                                      <a:latin typeface="Cambria Math"/>
                                    </a:rPr>
                                    <m:t>𝑥</m:t>
                                  </m:r>
                                  <m:r>
                                    <a:rPr lang="ar-AE" sz="2000">
                                      <a:latin typeface="Cambria Math"/>
                                    </a:rPr>
                                    <m:t>−</m:t>
                                  </m:r>
                                  <m:r>
                                    <a:rPr lang="ar-AE" sz="2000">
                                      <a:latin typeface="Cambria Math"/>
                                    </a:rPr>
                                    <m:t>5</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lang="en-US" sz="1600" b="0" dirty="0"/>
                            <a:t>also tells us the very important fact that </a:t>
                          </a:r>
                          <a:r>
                            <a:rPr lang="en-US" sz="1600" b="0" dirty="0">
                              <a:latin typeface="Cambria Math"/>
                            </a:rPr>
                            <a:t>5</a:t>
                          </a:r>
                          <a:r>
                            <a:rPr lang="en-US" sz="1600" b="0" dirty="0"/>
                            <a:t> and </a:t>
                          </a:r>
                          <a14:m>
                            <m:oMath xmlns:m="http://schemas.openxmlformats.org/officeDocument/2006/math">
                              <m:r>
                                <a:rPr lang="en-US" sz="1600" b="0" smtClean="0">
                                  <a:latin typeface="Cambria Math"/>
                                </a:rPr>
                                <m:t>−</m:t>
                              </m:r>
                              <m:r>
                                <a:rPr lang="en-US" sz="1600" b="0" i="1" smtClean="0">
                                  <a:latin typeface="Cambria Math"/>
                                </a:rPr>
                                <m:t>3</m:t>
                              </m:r>
                            </m:oMath>
                          </a14:m>
                          <a:r>
                            <a:rPr lang="en-US" sz="1600" b="0" dirty="0"/>
                            <a:t> cannot be solutions of the equation.</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17747814"/>
                      </a:ext>
                    </a:extLst>
                  </a:tr>
                  <a:tr h="650240">
                    <a:tc>
                      <a:txBody>
                        <a:bodyPr/>
                        <a:lstStyle/>
                        <a:p>
                          <a:pPr algn="r">
                            <a:defRPr sz="1800"/>
                          </a:pPr>
                          <a:r>
                            <a:rPr sz="2000" dirty="0"/>
                            <a:t> </a:t>
                          </a:r>
                          <a14:m>
                            <m:oMath xmlns:m="http://schemas.openxmlformats.org/officeDocument/2006/math">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5</m:t>
                                  </m:r>
                                </m:e>
                              </m:d>
                              <m:r>
                                <a:rPr sz="2000">
                                  <a:latin typeface="Cambria Math"/>
                                </a:rPr>
                                <m:t>⋅</m:t>
                              </m:r>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a:rPr>
                                        <m:t>𝑥</m:t>
                                      </m:r>
                                    </m:e>
                                    <m:sup>
                                      <m:r>
                                        <a:rPr sz="2000">
                                          <a:latin typeface="Cambria Math"/>
                                        </a:rPr>
                                        <m:t>2</m:t>
                                      </m:r>
                                    </m:sup>
                                  </m:sSup>
                                </m:num>
                                <m:den>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5</m:t>
                                      </m:r>
                                    </m:e>
                                  </m:d>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5</m:t>
                                  </m:r>
                                </m:e>
                              </m:d>
                              <m:r>
                                <a:rPr sz="2000">
                                  <a:latin typeface="Cambria Math"/>
                                </a:rPr>
                                <m:t>⋅</m:t>
                              </m:r>
                              <m:f>
                                <m:fPr>
                                  <m:ctrlPr>
                                    <a:rPr sz="2000" i="1">
                                      <a:latin typeface="Cambria Math" panose="02040503050406030204" pitchFamily="18" charset="0"/>
                                    </a:rPr>
                                  </m:ctrlPr>
                                </m:fPr>
                                <m:num>
                                  <m:r>
                                    <a:rPr sz="2000">
                                      <a:latin typeface="Cambria Math"/>
                                    </a:rPr>
                                    <m:t>4</m:t>
                                  </m:r>
                                  <m:r>
                                    <a:rPr sz="2000">
                                      <a:latin typeface="Cambria Math"/>
                                    </a:rPr>
                                    <m:t>𝑥</m:t>
                                  </m:r>
                                  <m:r>
                                    <a:rPr sz="2000">
                                      <a:latin typeface="Cambria Math"/>
                                    </a:rPr>
                                    <m:t>+</m:t>
                                  </m:r>
                                  <m:r>
                                    <a:rPr sz="2000">
                                      <a:latin typeface="Cambria Math"/>
                                    </a:rPr>
                                    <m:t>5</m:t>
                                  </m:r>
                                </m:num>
                                <m:den>
                                  <m:r>
                                    <a:rPr sz="2000">
                                      <a:latin typeface="Cambria Math"/>
                                    </a:rPr>
                                    <m:t>𝑥</m:t>
                                  </m:r>
                                  <m:r>
                                    <a:rPr sz="2000">
                                      <a:latin typeface="Cambria Math"/>
                                    </a:rPr>
                                    <m:t>−</m:t>
                                  </m:r>
                                  <m:r>
                                    <a:rPr sz="2000">
                                      <a:latin typeface="Cambria Math"/>
                                    </a:rPr>
                                    <m:t>5</m:t>
                                  </m:r>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1600" b="0" dirty="0"/>
                            <a:t>After multiplying both sides of the equation by the LCD, we have a second-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64065">
                    <a:tc>
                      <a:txBody>
                        <a:bodyPr/>
                        <a:lstStyle/>
                        <a:p>
                          <a:pPr algn="r">
                            <a:defRPr sz="1800"/>
                          </a:pPr>
                          <a:r>
                            <a:rPr sz="2000" dirty="0"/>
                            <a:t> </a:t>
                          </a:r>
                          <a14:m>
                            <m:oMath xmlns:m="http://schemas.openxmlformats.org/officeDocument/2006/math">
                              <m:sSup>
                                <m:sSupPr>
                                  <m:ctrlPr>
                                    <a:rPr sz="2000" i="1">
                                      <a:latin typeface="Cambria Math" panose="02040503050406030204" pitchFamily="18" charset="0"/>
                                    </a:rPr>
                                  </m:ctrlPr>
                                </m:sSupPr>
                                <m:e>
                                  <m:r>
                                    <a:rPr sz="2000">
                                      <a:latin typeface="Cambria Math"/>
                                    </a:rPr>
                                    <m:t>𝑥</m:t>
                                  </m:r>
                                </m:e>
                                <m:sup>
                                  <m:r>
                                    <a:rPr sz="2000">
                                      <a:latin typeface="Cambria Math"/>
                                    </a:rPr>
                                    <m:t>2</m:t>
                                  </m:r>
                                </m:sup>
                              </m:sSup>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r>
                                <a:rPr sz="2000">
                                  <a:latin typeface="Cambria Math"/>
                                </a:rPr>
                                <m:t>4</m:t>
                              </m:r>
                              <m:r>
                                <a:rPr sz="2000">
                                  <a:latin typeface="Cambria Math"/>
                                </a:rPr>
                                <m:t>𝑥</m:t>
                              </m:r>
                              <m:r>
                                <a:rPr sz="2000">
                                  <a:latin typeface="Cambria Math"/>
                                </a:rPr>
                                <m:t>+</m:t>
                              </m:r>
                              <m:r>
                                <a:rPr sz="2000">
                                  <a:latin typeface="Cambria Math"/>
                                </a:rPr>
                                <m:t>5</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sz="1600" b="0" dirty="0"/>
                            <a:t>degree polynomial equation that can be solved by factoring.</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945">
                    <a:tc>
                      <a:txBody>
                        <a:bodyPr/>
                        <a:lstStyle/>
                        <a:p>
                          <a:pPr algn="r">
                            <a:defRPr sz="1800"/>
                          </a:pPr>
                          <a:r>
                            <a:rPr sz="2000" dirty="0"/>
                            <a:t> </a:t>
                          </a:r>
                          <a14:m>
                            <m:oMath xmlns:m="http://schemas.openxmlformats.org/officeDocument/2006/math">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m:t>
                              </m:r>
                              <m:r>
                                <a:rPr sz="2000">
                                  <a:latin typeface="Cambria Math"/>
                                </a:rPr>
                                <m:t>4</m:t>
                              </m:r>
                              <m:r>
                                <a:rPr sz="2000">
                                  <a:latin typeface="Cambria Math"/>
                                </a:rPr>
                                <m:t>𝑥</m:t>
                              </m:r>
                              <m:r>
                                <a:rPr sz="2000">
                                  <a:latin typeface="Cambria Math"/>
                                </a:rPr>
                                <m:t>−</m:t>
                              </m:r>
                              <m:r>
                                <a:rPr sz="2000">
                                  <a:latin typeface="Cambria Math"/>
                                </a:rPr>
                                <m:t>5</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r>
                                <a:rPr sz="2000">
                                  <a:latin typeface="Cambria Math"/>
                                </a:rPr>
                                <m:t>0</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4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50705">
                    <a:tc>
                      <a:txBody>
                        <a:bodyPr/>
                        <a:lstStyle/>
                        <a:p>
                          <a:pPr algn="r">
                            <a:defRPr sz="1800"/>
                          </a:pPr>
                          <a:r>
                            <a:rPr sz="2000" dirty="0"/>
                            <a:t> </a:t>
                          </a:r>
                          <a14:m>
                            <m:oMath xmlns:m="http://schemas.openxmlformats.org/officeDocument/2006/math">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5</m:t>
                                  </m:r>
                                </m:e>
                              </m:d>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1</m:t>
                                  </m:r>
                                </m:e>
                              </m:d>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r>
                                <a:rPr sz="2000">
                                  <a:latin typeface="Cambria Math"/>
                                </a:rPr>
                                <m:t>0</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16193">
                    <a:tc>
                      <a:txBody>
                        <a:bodyPr/>
                        <a:lstStyle/>
                        <a:p>
                          <a:pPr algn="r">
                            <a:defRPr sz="1800"/>
                          </a:pPr>
                          <a14:m>
                            <m:oMathPara xmlns:m="http://schemas.openxmlformats.org/officeDocument/2006/math">
                              <m:oMathParaPr>
                                <m:jc m:val="right"/>
                              </m:oMathParaPr>
                              <m:oMath xmlns:m="http://schemas.openxmlformats.org/officeDocument/2006/math">
                                <m:r>
                                  <a:rPr sz="2000">
                                    <a:latin typeface="Cambria Math"/>
                                  </a:rPr>
                                  <m:t>𝑥</m:t>
                                </m:r>
                              </m:oMath>
                            </m:oMathPara>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2000" dirty="0"/>
                            <a:t>​</a:t>
                          </a:r>
                          <a14:m>
                            <m:oMath xmlns:m="http://schemas.openxmlformats.org/officeDocument/2006/math">
                              <m:r>
                                <a:rPr lang="ar-AE" sz="2000" smtClean="0">
                                  <a:latin typeface="Cambria Math" panose="02040503050406030204" pitchFamily="18" charset="0"/>
                                </a:rPr>
                                <m:t>=</m:t>
                              </m:r>
                              <m:borderBox>
                                <m:borderBoxPr>
                                  <m:hideTop m:val="on"/>
                                  <m:hideBot m:val="on"/>
                                  <m:hideLeft m:val="on"/>
                                  <m:hideRight m:val="on"/>
                                  <m:strikeTLBR m:val="on"/>
                                  <m:strikeBLTR m:val="on"/>
                                  <m:ctrlPr>
                                    <a:rPr lang="ar-AE" sz="2000" i="1">
                                      <a:latin typeface="Cambria Math" panose="02040503050406030204" pitchFamily="18" charset="0"/>
                                    </a:rPr>
                                  </m:ctrlPr>
                                </m:borderBoxPr>
                                <m:e>
                                  <m:r>
                                    <a:rPr lang="ar-AE" sz="2000">
                                      <a:latin typeface="Cambria Math" panose="02040503050406030204" pitchFamily="18" charset="0"/>
                                    </a:rPr>
                                    <m:t>5</m:t>
                                  </m:r>
                                </m:e>
                              </m:borderBox>
                              <m:r>
                                <a:rPr lang="ar-AE" sz="2000">
                                  <a:latin typeface="Cambria Math" panose="02040503050406030204" pitchFamily="18" charset="0"/>
                                </a:rPr>
                                <m:t>,−</m:t>
                              </m:r>
                              <m:r>
                                <a:rPr lang="ar-AE" sz="2000">
                                  <a:latin typeface="Cambria Math" panose="02040503050406030204" pitchFamily="18" charset="0"/>
                                </a:rPr>
                                <m:t>1</m:t>
                              </m:r>
                            </m:oMath>
                          </a14:m>
                          <a:endParaRPr lang="ar-AE"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Note that we already determined that </a:t>
                          </a:r>
                          <a:r>
                            <a:rPr lang="en-US" sz="1600" b="0" dirty="0">
                              <a:latin typeface="Cambria Math"/>
                            </a:rPr>
                            <a:t>5</a:t>
                          </a:r>
                          <a:endParaRPr lang="en-US"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76699">
                    <a:tc>
                      <a:txBody>
                        <a:bodyPr/>
                        <a:lstStyle/>
                        <a:p>
                          <a:pPr/>
                          <a14:m>
                            <m:oMathPara xmlns:m="http://schemas.openxmlformats.org/officeDocument/2006/math">
                              <m:oMathParaPr>
                                <m:jc m:val="right"/>
                              </m:oMathParaPr>
                              <m:oMath xmlns:m="http://schemas.openxmlformats.org/officeDocument/2006/math">
                                <m:r>
                                  <a:rPr lang="en-IN" sz="2000" smtClean="0">
                                    <a:latin typeface="Cambria Math"/>
                                  </a:rPr>
                                  <m:t>𝑥</m:t>
                                </m:r>
                              </m:oMath>
                            </m:oMathPara>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000" dirty="0"/>
                            <a:t> </a:t>
                          </a:r>
                          <a14:m>
                            <m:oMath xmlns:m="http://schemas.openxmlformats.org/officeDocument/2006/math">
                              <m:r>
                                <a:rPr lang="en-IN" sz="2000">
                                  <a:latin typeface="Cambria Math"/>
                                </a:rPr>
                                <m:t>=−</m:t>
                              </m:r>
                              <m:r>
                                <a:rPr lang="en-IN" sz="2000">
                                  <a:latin typeface="Cambria Math"/>
                                </a:rPr>
                                <m:t>1</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cannot be a solution. It must be discarded.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796481"/>
                      </a:ext>
                    </a:extLst>
                  </a:tr>
                </a:tbl>
              </a:graphicData>
            </a:graphic>
          </p:graphicFrame>
        </mc:Choice>
        <mc:Fallback>
          <p:graphicFrame>
            <p:nvGraphicFramePr>
              <p:cNvPr id="10" name="Table Placeholder 2" descr="Open parenthesis x cubed plus three x squared close parenthesis divided by open parenthesis x squared minus two x minus fifteen close parenthesis equals Open parenthesis four x plus five close parenthesis divided by Open parenthesis x minus five close parenthesis.&#10;Factoring all the numerators and denominators.&#10;Open parenthesis x squared times Open parenthesis x plus three close parenthesis close parenthesis divided by Open parenthesis x minus five close parenthesis times Open parenthesis x plus three close parenthesis close parenthesis equals Open parenthesis four x plus five close parenthesis divided by Open parenthesis x minus five close parenthesis.&#10;5 and -3 cannot be solutions of the equation&#10;&#10;Cancel x plus three in the numerator and denominator.&#10;Open parenthesis x minus five close parenthesis times x squared divided by Open parenthesis x minus five close parenthesis equals Open parenthesis x minus five close parenthesis times Open parenthesis four x plus five close parenthesis divided by Open parenthesis x minus five close parenthesis.&#10;&#10;x squared equals 4x plus 5&#10;&#10;x squared minus 4 x minus 5 equals zero. Factored form: open parenthesis x minus 5 close parenthesis times open parenthesis x plus 1 close parenthesis equals zero. The values of x are 5 and  negative 1, since that we already determined that 5 cannot be a solution. It must be discarded. Thus, x equals negative 1.&#10;&#10;  ">
                <a:extLst>
                  <a:ext uri="{FF2B5EF4-FFF2-40B4-BE49-F238E27FC236}">
                    <a16:creationId xmlns:a16="http://schemas.microsoft.com/office/drawing/2014/main" id="{39FD533F-4B36-089B-C98E-2FA7836D938C}"/>
                  </a:ext>
                </a:extLst>
              </p:cNvPr>
              <p:cNvGraphicFramePr>
                <a:graphicFrameLocks/>
              </p:cNvGraphicFramePr>
              <p:nvPr>
                <p:extLst>
                  <p:ext uri="{D42A27DB-BD31-4B8C-83A1-F6EECF244321}">
                    <p14:modId xmlns:p14="http://schemas.microsoft.com/office/powerpoint/2010/main" val="310619811"/>
                  </p:ext>
                </p:extLst>
              </p:nvPr>
            </p:nvGraphicFramePr>
            <p:xfrm>
              <a:off x="228600" y="1483175"/>
              <a:ext cx="8153400" cy="4560652"/>
            </p:xfrm>
            <a:graphic>
              <a:graphicData uri="http://schemas.openxmlformats.org/drawingml/2006/table">
                <a:tbl>
                  <a:tblPr firstRow="1" bandRow="1">
                    <a:tableStyleId>{2D5ABB26-0587-4C30-8999-92F81FD0307C}</a:tableStyleId>
                  </a:tblPr>
                  <a:tblGrid>
                    <a:gridCol w="2362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733800">
                      <a:extLst>
                        <a:ext uri="{9D8B030D-6E8A-4147-A177-3AD203B41FA5}">
                          <a16:colId xmlns:a16="http://schemas.microsoft.com/office/drawing/2014/main" val="20002"/>
                        </a:ext>
                      </a:extLst>
                    </a:gridCol>
                  </a:tblGrid>
                  <a:tr h="8229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222" r="-244845" b="-45481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2222" r="-181899" b="-454815"/>
                          </a:stretch>
                        </a:blipFill>
                      </a:tcPr>
                    </a:tc>
                    <a:tc>
                      <a:txBody>
                        <a:bodyPr/>
                        <a:lstStyle/>
                        <a:p>
                          <a:pPr algn="l">
                            <a:defRPr sz="1100" b="1"/>
                          </a:pPr>
                          <a:r>
                            <a:rPr sz="1600" b="0" dirty="0"/>
                            <a:t>In order to cancel factors, and in order to determine the LCD, we begin by factoring all the numerators and denominators. This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8229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2222" r="-244845" b="-35481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102222" r="-181899" b="-35481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8271" t="-102222" b="-354815"/>
                          </a:stretch>
                        </a:blipFill>
                      </a:tcPr>
                    </a:tc>
                    <a:extLst>
                      <a:ext uri="{0D108BD9-81ED-4DB2-BD59-A6C34878D82A}">
                        <a16:rowId xmlns:a16="http://schemas.microsoft.com/office/drawing/2014/main" val="4217747814"/>
                      </a:ext>
                    </a:extLst>
                  </a:tr>
                  <a:tr h="6502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55140" r="-244845" b="-34766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255140" r="-181899" b="-347664"/>
                          </a:stretch>
                        </a:blipFill>
                      </a:tcPr>
                    </a:tc>
                    <a:tc>
                      <a:txBody>
                        <a:bodyPr/>
                        <a:lstStyle/>
                        <a:p>
                          <a:pPr algn="l">
                            <a:defRPr sz="1800" b="1"/>
                          </a:pPr>
                          <a:r>
                            <a:rPr sz="1600" b="0" dirty="0"/>
                            <a:t>After multiplying both sides of the equation by the LCD, we have a second-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791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00000" r="-244845" b="-29157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400000" r="-181899" b="-291579"/>
                          </a:stretch>
                        </a:blipFill>
                      </a:tcPr>
                    </a:tc>
                    <a:tc>
                      <a:txBody>
                        <a:bodyPr/>
                        <a:lstStyle/>
                        <a:p>
                          <a:pPr algn="l">
                            <a:defRPr sz="1800" b="1"/>
                          </a:pPr>
                          <a:r>
                            <a:rPr lang="en-US" sz="1600" b="0" dirty="0"/>
                            <a:t>degree polynomial equation that can be solved by factoring.</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962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30769" r="-244845" b="-32615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730769" r="-181899" b="-326154"/>
                          </a:stretch>
                        </a:blipFill>
                      </a:tcPr>
                    </a:tc>
                    <a:tc>
                      <a:txBody>
                        <a:bodyPr/>
                        <a:lstStyle/>
                        <a:p>
                          <a:pPr algn="l"/>
                          <a:endParaRPr sz="14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962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30769" r="-244845" b="-22615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830769" r="-181899" b="-226154"/>
                          </a:stretch>
                        </a:blipFill>
                      </a:tcPr>
                    </a:tc>
                    <a:tc>
                      <a:txBody>
                        <a:bodyPr/>
                        <a:lstStyle/>
                        <a:p>
                          <a:pPr algn="l">
                            <a:defRPr b="1"/>
                          </a:pP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1619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76812" r="-244845" b="-11304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876812" r="-181899" b="-113043"/>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Note that we already determined that </a:t>
                          </a:r>
                          <a:r>
                            <a:rPr lang="en-US" sz="1600" b="0" dirty="0">
                              <a:latin typeface="Cambria Math"/>
                            </a:rPr>
                            <a:t>5</a:t>
                          </a:r>
                          <a:endParaRPr lang="en-US"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76699">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64103" r="-24484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5134" t="-864103" r="-181899"/>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cannot be a solution. It must be discarded.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796481"/>
                      </a:ext>
                    </a:extLst>
                  </a:tr>
                </a:tbl>
              </a:graphicData>
            </a:graphic>
          </p:graphicFrame>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Rational Equations</a:t>
            </a:r>
            <a:r>
              <a:rPr lang="en-US" baseline="-25000" dirty="0"/>
              <a:t>3</a:t>
            </a:r>
            <a:endParaRPr dirty="0"/>
          </a:p>
        </p:txBody>
      </p:sp>
      <p:sp>
        <p:nvSpPr>
          <p:cNvPr id="4" name="Text Placeholder 2">
            <a:extLst>
              <a:ext uri="{FF2B5EF4-FFF2-40B4-BE49-F238E27FC236}">
                <a16:creationId xmlns:a16="http://schemas.microsoft.com/office/drawing/2014/main" id="{08002C6B-A464-47E8-00BF-D522420CF8D9}"/>
              </a:ext>
            </a:extLst>
          </p:cNvPr>
          <p:cNvSpPr>
            <a:spLocks noGrp="1"/>
          </p:cNvSpPr>
          <p:nvPr>
            <p:ph type="body" sz="quarter" idx="10"/>
          </p:nvPr>
        </p:nvSpPr>
        <p:spPr>
          <a:xfrm>
            <a:off x="502328" y="1066800"/>
            <a:ext cx="8229600" cy="4967067"/>
          </a:xfrm>
        </p:spPr>
        <p:txBody>
          <a:bodyPr/>
          <a:lstStyle/>
          <a:p>
            <a:pPr marL="514350" indent="-514350">
              <a:buFont typeface="+mj-lt"/>
              <a:buAutoNum type="alphaLcPeriod" startAt="2"/>
              <a:defRPr sz="2800"/>
            </a:pPr>
            <a:r>
              <a:t>​</a:t>
            </a:r>
          </a:p>
        </p:txBody>
      </p:sp>
      <mc:AlternateContent xmlns:mc="http://schemas.openxmlformats.org/markup-compatibility/2006">
        <mc:Choice xmlns:a14="http://schemas.microsoft.com/office/drawing/2010/main" Requires="a14">
          <p:graphicFrame>
            <p:nvGraphicFramePr>
              <p:cNvPr id="5" name="Table Placeholder 2" descr="Open fraction Three x squared divided by open parenthesis five x minus one close parenthesis close fraction minus one equals zero.&#10;There is no factoring possible in this problem, so we just note that 1 over 5 is the one value for x that must be excluded.&#10;open parenthesis five x minus one close parenthesis times open fraction three x squared divided by open parenthesis five x minus one close parenthesis close fraction minus open parenthesis five x minus one close parenthesis equals zero.&#10;After multiplying through by the LCD, we have a second-degree polynomial equation that can be solved by the quadratic formula.&#10;Three x squared minus five x plus one equals zero.&#10;x equals five plus or minus square root of open parenthesis twenty-five minus twelve close parenthesis divided by six.&#10;x equals five plus or minus square root of thirteen divided by six.&#10;Since neither of the roots is 1 over 5, both solve the original equation.">
                <a:extLst>
                  <a:ext uri="{FF2B5EF4-FFF2-40B4-BE49-F238E27FC236}">
                    <a16:creationId xmlns:a16="http://schemas.microsoft.com/office/drawing/2014/main" id="{3CAFCDD6-33EC-3C8B-7BD9-DFF916FCCEEC}"/>
                  </a:ext>
                </a:extLst>
              </p:cNvPr>
              <p:cNvGraphicFramePr>
                <a:graphicFrameLocks/>
              </p:cNvGraphicFramePr>
              <p:nvPr>
                <p:extLst>
                  <p:ext uri="{D42A27DB-BD31-4B8C-83A1-F6EECF244321}">
                    <p14:modId xmlns:p14="http://schemas.microsoft.com/office/powerpoint/2010/main" val="3564370925"/>
                  </p:ext>
                </p:extLst>
              </p:nvPr>
            </p:nvGraphicFramePr>
            <p:xfrm>
              <a:off x="304800" y="1066800"/>
              <a:ext cx="8427128" cy="3442907"/>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397928">
                      <a:extLst>
                        <a:ext uri="{9D8B030D-6E8A-4147-A177-3AD203B41FA5}">
                          <a16:colId xmlns:a16="http://schemas.microsoft.com/office/drawing/2014/main" val="20002"/>
                        </a:ext>
                      </a:extLst>
                    </a:gridCol>
                  </a:tblGrid>
                  <a:tr h="370840">
                    <a:tc>
                      <a:txBody>
                        <a:bodyPr/>
                        <a:lstStyle/>
                        <a:p>
                          <a:pPr algn="r">
                            <a:defRPr sz="1800"/>
                          </a:pPr>
                          <a:r>
                            <a:rPr sz="2000" dirty="0"/>
                            <a:t> </a:t>
                          </a:r>
                          <a14:m>
                            <m:oMath xmlns:m="http://schemas.openxmlformats.org/officeDocument/2006/math">
                              <m:f>
                                <m:fPr>
                                  <m:ctrlPr>
                                    <a:rPr sz="2000" i="1">
                                      <a:latin typeface="Cambria Math" panose="02040503050406030204" pitchFamily="18" charset="0"/>
                                    </a:rPr>
                                  </m:ctrlPr>
                                </m:fPr>
                                <m:num>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num>
                                <m:den>
                                  <m:r>
                                    <a:rPr sz="2000">
                                      <a:latin typeface="Cambria Math"/>
                                    </a:rPr>
                                    <m:t>5</m:t>
                                  </m:r>
                                  <m:r>
                                    <a:rPr sz="2000">
                                      <a:latin typeface="Cambria Math"/>
                                    </a:rPr>
                                    <m:t>𝑥</m:t>
                                  </m:r>
                                  <m:r>
                                    <a:rPr sz="2000">
                                      <a:latin typeface="Cambria Math"/>
                                    </a:rPr>
                                    <m:t>−1</m:t>
                                  </m:r>
                                </m:den>
                              </m:f>
                              <m:r>
                                <a:rPr sz="2000">
                                  <a:latin typeface="Cambria Math"/>
                                </a:rPr>
                                <m:t>−1</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50000"/>
                            </a:lnSpc>
                            <a:defRPr sz="1800"/>
                          </a:pPr>
                          <a:r>
                            <a:rPr sz="2000" dirty="0"/>
                            <a:t> </a:t>
                          </a:r>
                          <a14:m>
                            <m:oMath xmlns:m="http://schemas.openxmlformats.org/officeDocument/2006/math">
                              <m:r>
                                <a:rPr sz="2000">
                                  <a:latin typeface="Cambria Math"/>
                                </a:rPr>
                                <m:t>=0</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600" b="0" dirty="0"/>
                            <a:t>There is no factoring possible in this problem, so we just note that </a:t>
                          </a:r>
                          <a:r>
                            <a:rPr lang="en-US" sz="1600" b="0" dirty="0"/>
                            <a:t> </a:t>
                          </a:r>
                          <a14:m>
                            <m:oMath xmlns:m="http://schemas.openxmlformats.org/officeDocument/2006/math">
                              <m:f>
                                <m:fPr>
                                  <m:ctrlPr>
                                    <a:rPr sz="1600" b="0" i="1">
                                      <a:latin typeface="Cambria Math" panose="02040503050406030204" pitchFamily="18" charset="0"/>
                                    </a:rPr>
                                  </m:ctrlPr>
                                </m:fPr>
                                <m:num>
                                  <m:r>
                                    <a:rPr sz="1600" b="0" i="1">
                                      <a:latin typeface="Cambria Math"/>
                                    </a:rPr>
                                    <m:t>1</m:t>
                                  </m:r>
                                </m:num>
                                <m:den>
                                  <m:r>
                                    <a:rPr sz="1600" b="0" i="1">
                                      <a:latin typeface="Cambria Math"/>
                                    </a:rPr>
                                    <m:t>5</m:t>
                                  </m:r>
                                </m:den>
                              </m:f>
                            </m:oMath>
                          </a14:m>
                          <a:r>
                            <a:rPr sz="1600" b="0" dirty="0"/>
                            <a:t> </a:t>
                          </a:r>
                          <a:r>
                            <a:rPr lang="en-US" sz="1600" b="0" dirty="0"/>
                            <a:t> </a:t>
                          </a:r>
                          <a:r>
                            <a:rPr sz="1600" b="0" dirty="0"/>
                            <a:t>is the one value for </a:t>
                          </a:r>
                          <a14:m>
                            <m:oMath xmlns:m="http://schemas.openxmlformats.org/officeDocument/2006/math">
                              <m:r>
                                <a:rPr sz="1600" b="0" i="1">
                                  <a:latin typeface="Cambria Math"/>
                                </a:rPr>
                                <m:t>𝑥</m:t>
                              </m:r>
                            </m:oMath>
                          </a14:m>
                          <a:r>
                            <a:rPr sz="1600" b="0" dirty="0"/>
                            <a:t> that must be excluded.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83083">
                    <a:tc>
                      <a:txBody>
                        <a:bodyPr/>
                        <a:lstStyle/>
                        <a:p>
                          <a:pPr algn="r">
                            <a:defRPr sz="1800"/>
                          </a:pPr>
                          <a:r>
                            <a:rPr sz="2000" dirty="0"/>
                            <a:t> </a:t>
                          </a:r>
                          <a14:m>
                            <m:oMath xmlns:m="http://schemas.openxmlformats.org/officeDocument/2006/math">
                              <m:d>
                                <m:dPr>
                                  <m:ctrlPr>
                                    <a:rPr sz="2000" i="1">
                                      <a:latin typeface="Cambria Math" panose="02040503050406030204" pitchFamily="18" charset="0"/>
                                    </a:rPr>
                                  </m:ctrlPr>
                                </m:dPr>
                                <m:e>
                                  <m:r>
                                    <a:rPr sz="2000">
                                      <a:latin typeface="Cambria Math"/>
                                    </a:rPr>
                                    <m:t>5</m:t>
                                  </m:r>
                                  <m:r>
                                    <a:rPr sz="2000">
                                      <a:latin typeface="Cambria Math"/>
                                    </a:rPr>
                                    <m:t>𝑥</m:t>
                                  </m:r>
                                  <m:r>
                                    <a:rPr sz="2000">
                                      <a:latin typeface="Cambria Math"/>
                                    </a:rPr>
                                    <m:t>−1</m:t>
                                  </m:r>
                                </m:e>
                              </m:d>
                              <m:r>
                                <a:rPr sz="2000">
                                  <a:latin typeface="Cambria Math"/>
                                </a:rPr>
                                <m:t>⋅</m:t>
                              </m:r>
                              <m:f>
                                <m:fPr>
                                  <m:ctrlPr>
                                    <a:rPr sz="2000" i="1">
                                      <a:latin typeface="Cambria Math" panose="02040503050406030204" pitchFamily="18" charset="0"/>
                                    </a:rPr>
                                  </m:ctrlPr>
                                </m:fPr>
                                <m:num>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num>
                                <m:den>
                                  <m:r>
                                    <a:rPr sz="2000">
                                      <a:latin typeface="Cambria Math"/>
                                    </a:rPr>
                                    <m:t>5</m:t>
                                  </m:r>
                                  <m:r>
                                    <a:rPr sz="2000">
                                      <a:latin typeface="Cambria Math"/>
                                    </a:rPr>
                                    <m:t>𝑥</m:t>
                                  </m:r>
                                  <m:r>
                                    <a:rPr sz="2000">
                                      <a:latin typeface="Cambria Math"/>
                                    </a:rPr>
                                    <m:t>−1</m:t>
                                  </m:r>
                                </m:den>
                              </m:f>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𝑥</m:t>
                                  </m:r>
                                  <m:r>
                                    <a:rPr sz="2000">
                                      <a:latin typeface="Cambria Math"/>
                                    </a:rPr>
                                    <m:t>−1</m:t>
                                  </m:r>
                                </m:e>
                              </m:d>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50000"/>
                            </a:lnSpc>
                            <a:defRPr sz="1800"/>
                          </a:pPr>
                          <a:r>
                            <a:rPr sz="2000" dirty="0"/>
                            <a:t> </a:t>
                          </a:r>
                          <a14:m>
                            <m:oMath xmlns:m="http://schemas.openxmlformats.org/officeDocument/2006/math">
                              <m:r>
                                <a:rPr sz="2000">
                                  <a:latin typeface="Cambria Math"/>
                                </a:rPr>
                                <m:t>=0</m:t>
                              </m:r>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1600" b="0" dirty="0"/>
                            <a:t>After multiplying through by the LCD, we have a second-degree polynomial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77418">
                    <a:tc>
                      <a:txBody>
                        <a:bodyPr/>
                        <a:lstStyle/>
                        <a:p>
                          <a:pPr algn="r"/>
                          <a:r>
                            <a:rPr lang="ar-AE" sz="2000" dirty="0"/>
                            <a:t> </a:t>
                          </a:r>
                          <a14:m>
                            <m:oMath xmlns:m="http://schemas.openxmlformats.org/officeDocument/2006/math">
                              <m:r>
                                <a:rPr lang="ar-AE" sz="2000">
                                  <a:latin typeface="Cambria Math"/>
                                </a:rPr>
                                <m:t>3</m:t>
                              </m:r>
                              <m:sSup>
                                <m:sSupPr>
                                  <m:ctrlPr>
                                    <a:rPr lang="ar-AE" sz="2000" i="1">
                                      <a:latin typeface="Cambria Math" panose="02040503050406030204" pitchFamily="18" charset="0"/>
                                    </a:rPr>
                                  </m:ctrlPr>
                                </m:sSupPr>
                                <m:e>
                                  <m:r>
                                    <a:rPr lang="ar-AE" sz="2000">
                                      <a:latin typeface="Cambria Math"/>
                                    </a:rPr>
                                    <m:t>𝑥</m:t>
                                  </m:r>
                                </m:e>
                                <m:sup>
                                  <m:r>
                                    <a:rPr lang="ar-AE" sz="2000">
                                      <a:latin typeface="Cambria Math"/>
                                    </a:rPr>
                                    <m:t>2</m:t>
                                  </m:r>
                                </m:sup>
                              </m:sSup>
                              <m:r>
                                <a:rPr lang="ar-AE" sz="2000">
                                  <a:latin typeface="Cambria Math"/>
                                </a:rPr>
                                <m:t>−</m:t>
                              </m:r>
                              <m:r>
                                <a:rPr lang="ar-AE" sz="2000">
                                  <a:latin typeface="Cambria Math"/>
                                </a:rPr>
                                <m:t>5</m:t>
                              </m:r>
                              <m:r>
                                <a:rPr lang="ar-AE" sz="2000">
                                  <a:latin typeface="Cambria Math"/>
                                </a:rPr>
                                <m:t>𝑥</m:t>
                              </m:r>
                              <m:r>
                                <a:rPr lang="ar-AE" sz="2000">
                                  <a:latin typeface="Cambria Math"/>
                                </a:rPr>
                                <m:t>+</m:t>
                              </m:r>
                              <m:r>
                                <a:rPr lang="ar-AE" sz="2000">
                                  <a:latin typeface="Cambria Math"/>
                                </a:rPr>
                                <m:t>1</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000" dirty="0"/>
                            <a:t> </a:t>
                          </a:r>
                          <a14:m>
                            <m:oMath xmlns:m="http://schemas.openxmlformats.org/officeDocument/2006/math">
                              <m:r>
                                <a:rPr lang="en-IN" sz="2000">
                                  <a:latin typeface="Cambria Math"/>
                                </a:rPr>
                                <m:t>=</m:t>
                              </m:r>
                              <m:r>
                                <a:rPr lang="en-IN" sz="2000">
                                  <a:latin typeface="Cambria Math"/>
                                </a:rPr>
                                <m:t>0</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sz="1600" b="0" dirty="0"/>
                            <a:t>equation that can be solved by the quadratic formula.</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49744581"/>
                      </a:ext>
                    </a:extLst>
                  </a:tr>
                  <a:tr h="370840">
                    <a:tc>
                      <a:txBody>
                        <a:bodyPr/>
                        <a:lstStyle/>
                        <a:p>
                          <a:pPr algn="r">
                            <a:lnSpc>
                              <a:spcPct val="150000"/>
                            </a:lnSpc>
                            <a:defRPr sz="1800"/>
                          </a:pPr>
                          <a14:m>
                            <m:oMathPara xmlns:m="http://schemas.openxmlformats.org/officeDocument/2006/math">
                              <m:oMathParaPr>
                                <m:jc m:val="right"/>
                              </m:oMathParaPr>
                              <m:oMath xmlns:m="http://schemas.openxmlformats.org/officeDocument/2006/math">
                                <m:r>
                                  <a:rPr sz="2000">
                                    <a:latin typeface="Cambria Math"/>
                                  </a:rPr>
                                  <m:t>𝑥</m:t>
                                </m:r>
                              </m:oMath>
                            </m:oMathPara>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f>
                                <m:fPr>
                                  <m:ctrlPr>
                                    <a:rPr sz="2000" i="1">
                                      <a:latin typeface="Cambria Math" panose="02040503050406030204" pitchFamily="18" charset="0"/>
                                    </a:rPr>
                                  </m:ctrlPr>
                                </m:fPr>
                                <m:num>
                                  <m:r>
                                    <a:rPr sz="2000">
                                      <a:latin typeface="Cambria Math"/>
                                    </a:rPr>
                                    <m:t>5</m:t>
                                  </m:r>
                                  <m:r>
                                    <a:rPr sz="2000">
                                      <a:latin typeface="Cambria Math"/>
                                    </a:rPr>
                                    <m:t>±</m:t>
                                  </m:r>
                                  <m:rad>
                                    <m:radPr>
                                      <m:degHide m:val="on"/>
                                      <m:ctrlPr>
                                        <a:rPr sz="2000" i="1">
                                          <a:latin typeface="Cambria Math" panose="02040503050406030204" pitchFamily="18" charset="0"/>
                                        </a:rPr>
                                      </m:ctrlPr>
                                    </m:radPr>
                                    <m:deg/>
                                    <m:e>
                                      <m:r>
                                        <a:rPr sz="2000">
                                          <a:latin typeface="Cambria Math"/>
                                        </a:rPr>
                                        <m:t>25</m:t>
                                      </m:r>
                                      <m:r>
                                        <a:rPr sz="2000">
                                          <a:latin typeface="Cambria Math"/>
                                        </a:rPr>
                                        <m:t>−</m:t>
                                      </m:r>
                                      <m:r>
                                        <a:rPr sz="2000">
                                          <a:latin typeface="Cambria Math"/>
                                        </a:rPr>
                                        <m:t>12</m:t>
                                      </m:r>
                                    </m:e>
                                  </m:rad>
                                </m:num>
                                <m:den>
                                  <m:r>
                                    <a:rPr sz="2000">
                                      <a:latin typeface="Cambria Math"/>
                                    </a:rPr>
                                    <m:t>6</m:t>
                                  </m:r>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lgn="r">
                            <a:lnSpc>
                              <a:spcPct val="150000"/>
                            </a:lnSpc>
                            <a:defRPr sz="1800"/>
                          </a:pPr>
                          <a14:m>
                            <m:oMathPara xmlns:m="http://schemas.openxmlformats.org/officeDocument/2006/math">
                              <m:oMathParaPr>
                                <m:jc m:val="right"/>
                              </m:oMathParaPr>
                              <m:oMath xmlns:m="http://schemas.openxmlformats.org/officeDocument/2006/math">
                                <m:r>
                                  <a:rPr sz="2000">
                                    <a:latin typeface="Cambria Math"/>
                                  </a:rPr>
                                  <m:t>𝑥</m:t>
                                </m:r>
                              </m:oMath>
                            </m:oMathPara>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000" dirty="0"/>
                            <a:t> </a:t>
                          </a:r>
                          <a14:m>
                            <m:oMath xmlns:m="http://schemas.openxmlformats.org/officeDocument/2006/math">
                              <m:r>
                                <a:rPr sz="2000">
                                  <a:latin typeface="Cambria Math"/>
                                </a:rPr>
                                <m:t>=</m:t>
                              </m:r>
                              <m:f>
                                <m:fPr>
                                  <m:ctrlPr>
                                    <a:rPr sz="2000" i="1">
                                      <a:latin typeface="Cambria Math" panose="02040503050406030204" pitchFamily="18" charset="0"/>
                                    </a:rPr>
                                  </m:ctrlPr>
                                </m:fPr>
                                <m:num>
                                  <m:r>
                                    <a:rPr sz="2000">
                                      <a:latin typeface="Cambria Math"/>
                                    </a:rPr>
                                    <m:t>5</m:t>
                                  </m:r>
                                  <m:r>
                                    <a:rPr sz="2000">
                                      <a:latin typeface="Cambria Math"/>
                                    </a:rPr>
                                    <m:t>±</m:t>
                                  </m:r>
                                  <m:rad>
                                    <m:radPr>
                                      <m:degHide m:val="on"/>
                                      <m:ctrlPr>
                                        <a:rPr sz="2000" i="1">
                                          <a:latin typeface="Cambria Math" panose="02040503050406030204" pitchFamily="18" charset="0"/>
                                        </a:rPr>
                                      </m:ctrlPr>
                                    </m:radPr>
                                    <m:deg/>
                                    <m:e>
                                      <m:r>
                                        <a:rPr sz="2000">
                                          <a:latin typeface="Cambria Math"/>
                                        </a:rPr>
                                        <m:t>13</m:t>
                                      </m:r>
                                    </m:e>
                                  </m:rad>
                                </m:num>
                                <m:den>
                                  <m:r>
                                    <a:rPr sz="2000">
                                      <a:latin typeface="Cambria Math"/>
                                    </a:rPr>
                                    <m:t>6</m:t>
                                  </m:r>
                                </m:den>
                              </m:f>
                            </m:oMath>
                          </a14:m>
                          <a:endParaRPr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600" b="0" dirty="0"/>
                            <a:t>Since neither of the roots is</a:t>
                          </a:r>
                          <a:r>
                            <a:rPr lang="en-US" sz="1600" b="0" dirty="0"/>
                            <a:t> </a:t>
                          </a:r>
                          <a:r>
                            <a:rPr sz="1600" b="0" dirty="0"/>
                            <a:t> </a:t>
                          </a:r>
                          <a14:m>
                            <m:oMath xmlns:m="http://schemas.openxmlformats.org/officeDocument/2006/math">
                              <m:f>
                                <m:fPr>
                                  <m:ctrlPr>
                                    <a:rPr sz="1600" b="0" i="1">
                                      <a:latin typeface="Cambria Math" panose="02040503050406030204" pitchFamily="18" charset="0"/>
                                    </a:rPr>
                                  </m:ctrlPr>
                                </m:fPr>
                                <m:num>
                                  <m:r>
                                    <a:rPr sz="1600" b="0" i="1">
                                      <a:latin typeface="Cambria Math"/>
                                    </a:rPr>
                                    <m:t>1</m:t>
                                  </m:r>
                                </m:num>
                                <m:den>
                                  <m:r>
                                    <a:rPr sz="1600" b="0" i="1">
                                      <a:latin typeface="Cambria Math"/>
                                    </a:rPr>
                                    <m:t>5</m:t>
                                  </m:r>
                                </m:den>
                              </m:f>
                            </m:oMath>
                          </a14:m>
                          <a:r>
                            <a:rPr sz="1600" b="0" dirty="0"/>
                            <a:t>, both solve the original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p:graphicFrame>
            <p:nvGraphicFramePr>
              <p:cNvPr id="5" name="Table Placeholder 2" descr="Open fraction Three x squared divided by open parenthesis five x minus one close parenthesis close fraction minus one equals zero.&#10;There is no factoring possible in this problem, so we just note that 1 over 5 is the one value for x that must be excluded.&#10;open parenthesis five x minus one close parenthesis times open fraction three x squared divided by open parenthesis five x minus one close parenthesis close fraction minus open parenthesis five x minus one close parenthesis equals zero.&#10;After multiplying through by the LCD, we have a second-degree polynomial equation that can be solved by the quadratic formula.&#10;Three x squared minus five x plus one equals zero.&#10;x equals five plus or minus square root of open parenthesis twenty-five minus twelve close parenthesis divided by six.&#10;x equals five plus or minus square root of thirteen divided by six.&#10;Since neither of the roots is 1 over 5, both solve the original equation.">
                <a:extLst>
                  <a:ext uri="{FF2B5EF4-FFF2-40B4-BE49-F238E27FC236}">
                    <a16:creationId xmlns:a16="http://schemas.microsoft.com/office/drawing/2014/main" id="{3CAFCDD6-33EC-3C8B-7BD9-DFF916FCCEEC}"/>
                  </a:ext>
                </a:extLst>
              </p:cNvPr>
              <p:cNvGraphicFramePr>
                <a:graphicFrameLocks/>
              </p:cNvGraphicFramePr>
              <p:nvPr>
                <p:extLst>
                  <p:ext uri="{D42A27DB-BD31-4B8C-83A1-F6EECF244321}">
                    <p14:modId xmlns:p14="http://schemas.microsoft.com/office/powerpoint/2010/main" val="3564370925"/>
                  </p:ext>
                </p:extLst>
              </p:nvPr>
            </p:nvGraphicFramePr>
            <p:xfrm>
              <a:off x="304800" y="1066800"/>
              <a:ext cx="8427128" cy="3442907"/>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397928">
                      <a:extLst>
                        <a:ext uri="{9D8B030D-6E8A-4147-A177-3AD203B41FA5}">
                          <a16:colId xmlns:a16="http://schemas.microsoft.com/office/drawing/2014/main" val="20002"/>
                        </a:ext>
                      </a:extLst>
                    </a:gridCol>
                  </a:tblGrid>
                  <a:tr h="924941">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974" r="-145648" b="-28026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14885" t="-1974" r="-212977" b="-28026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47849" t="-1974" b="-280263"/>
                          </a:stretch>
                        </a:blipFill>
                      </a:tcPr>
                    </a:tc>
                    <a:extLst>
                      <a:ext uri="{0D108BD9-81ED-4DB2-BD59-A6C34878D82A}">
                        <a16:rowId xmlns:a16="http://schemas.microsoft.com/office/drawing/2014/main" val="10000"/>
                      </a:ext>
                    </a:extLst>
                  </a:tr>
                  <a:tr h="5791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63158" r="-145648" b="-34842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14885" t="-163158" r="-212977" b="-348421"/>
                          </a:stretch>
                        </a:blipFill>
                      </a:tcPr>
                    </a:tc>
                    <a:tc>
                      <a:txBody>
                        <a:bodyPr/>
                        <a:lstStyle/>
                        <a:p>
                          <a:pPr algn="l">
                            <a:defRPr sz="1800" b="1"/>
                          </a:pPr>
                          <a:r>
                            <a:rPr sz="1600" b="0" dirty="0"/>
                            <a:t>After multiplying through by the LCD, we have a second-degree polynomial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77418">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25225" r="-145648" b="-19819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14885" t="-225225" r="-212977" b="-198198"/>
                          </a:stretch>
                        </a:blipFill>
                      </a:tcPr>
                    </a:tc>
                    <a:tc>
                      <a:txBody>
                        <a:bodyPr/>
                        <a:lstStyle/>
                        <a:p>
                          <a:pPr algn="l">
                            <a:defRPr sz="1800" b="1"/>
                          </a:pPr>
                          <a:r>
                            <a:rPr lang="en-US" sz="1600" b="0" dirty="0"/>
                            <a:t>equation that can be solved by the quadratic formula.</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49744581"/>
                      </a:ext>
                    </a:extLst>
                  </a:tr>
                  <a:tr h="58032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80000" r="-145648" b="-13157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14885" t="-380000" r="-212977" b="-131579"/>
                          </a:stretch>
                        </a:blipFill>
                      </a:tcPr>
                    </a:tc>
                    <a:tc>
                      <a:txBody>
                        <a:bodyPr/>
                        <a:lstStyle/>
                        <a:p>
                          <a:pPr algn="l"/>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81101">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07143" r="-145648" b="-1160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14885" t="-407143" r="-212977" b="-1160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47849" t="-407143" b="-11607"/>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an Absolute Value Rational Equation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lnSpc>
                <a:spcPct val="150000"/>
              </a:lnSpc>
              <a:defRPr sz="2800"/>
            </a:pPr>
            <a:r>
              <a:rPr sz="2800" dirty="0"/>
              <a:t>Solve the equation</a:t>
            </a:r>
          </a:p>
        </p:txBody>
      </p:sp>
      <p:pic>
        <p:nvPicPr>
          <p:cNvPr id="7" name="Picture 6" descr="The absolute value of open parenthesis x minus five close parenthesis is equal to seven divided by x plus one.">
            <a:extLst>
              <a:ext uri="{FF2B5EF4-FFF2-40B4-BE49-F238E27FC236}">
                <a16:creationId xmlns:a16="http://schemas.microsoft.com/office/drawing/2014/main" id="{D64FA84D-BC56-D83E-8C4E-5698A82839EB}"/>
              </a:ext>
            </a:extLst>
          </p:cNvPr>
          <p:cNvPicPr>
            <a:picLocks noChangeAspect="1"/>
          </p:cNvPicPr>
          <p:nvPr/>
        </p:nvPicPr>
        <p:blipFill>
          <a:blip r:embed="rId2"/>
          <a:stretch>
            <a:fillRect/>
          </a:stretch>
        </p:blipFill>
        <p:spPr>
          <a:xfrm>
            <a:off x="3295650" y="1066800"/>
            <a:ext cx="1809750" cy="7810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an Absolute Value Rational Equation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key step is to remember that</a:t>
            </a:r>
          </a:p>
          <a:p>
            <a:pPr algn="ctr">
              <a:defRPr sz="2800"/>
            </a:pPr>
            <a:endParaRPr lang="en-US" sz="2800" dirty="0"/>
          </a:p>
          <a:p>
            <a:pPr algn="ctr">
              <a:defRPr sz="2800"/>
            </a:pPr>
            <a:endParaRPr sz="2800" dirty="0"/>
          </a:p>
        </p:txBody>
      </p:sp>
      <p:pic>
        <p:nvPicPr>
          <p:cNvPr id="12" name="Picture 11" descr="The absolute value of open parenthesis x minus five close parenthesis.">
            <a:extLst>
              <a:ext uri="{FF2B5EF4-FFF2-40B4-BE49-F238E27FC236}">
                <a16:creationId xmlns:a16="http://schemas.microsoft.com/office/drawing/2014/main" id="{2B15762F-4D88-B256-9ECC-0A128A68FF10}"/>
              </a:ext>
            </a:extLst>
          </p:cNvPr>
          <p:cNvPicPr>
            <a:picLocks noChangeAspect="1"/>
          </p:cNvPicPr>
          <p:nvPr/>
        </p:nvPicPr>
        <p:blipFill>
          <a:blip r:embed="rId2"/>
          <a:stretch>
            <a:fillRect/>
          </a:stretch>
        </p:blipFill>
        <p:spPr>
          <a:xfrm>
            <a:off x="5383848" y="1588077"/>
            <a:ext cx="755182" cy="468000"/>
          </a:xfrm>
          <a:prstGeom prst="rect">
            <a:avLst/>
          </a:prstGeom>
        </p:spPr>
      </p:pic>
      <p:sp>
        <p:nvSpPr>
          <p:cNvPr id="10" name="TextBox 9">
            <a:extLst>
              <a:ext uri="{FF2B5EF4-FFF2-40B4-BE49-F238E27FC236}">
                <a16:creationId xmlns:a16="http://schemas.microsoft.com/office/drawing/2014/main" id="{CC7591A9-FA41-9225-A83D-6AEC5ACDE347}"/>
              </a:ext>
            </a:extLst>
          </p:cNvPr>
          <p:cNvSpPr txBox="1"/>
          <p:nvPr/>
        </p:nvSpPr>
        <p:spPr>
          <a:xfrm>
            <a:off x="6193715" y="1532857"/>
            <a:ext cx="2286000" cy="523220"/>
          </a:xfrm>
          <a:prstGeom prst="rect">
            <a:avLst/>
          </a:prstGeom>
          <a:noFill/>
        </p:spPr>
        <p:txBody>
          <a:bodyPr wrap="square" rtlCol="0">
            <a:spAutoFit/>
          </a:bodyPr>
          <a:lstStyle/>
          <a:p>
            <a:r>
              <a:rPr lang="en-IN" sz="2800" dirty="0"/>
              <a:t>can represent</a:t>
            </a:r>
          </a:p>
        </p:txBody>
      </p:sp>
      <p:sp>
        <p:nvSpPr>
          <p:cNvPr id="7" name="TextBox 6">
            <a:extLst>
              <a:ext uri="{FF2B5EF4-FFF2-40B4-BE49-F238E27FC236}">
                <a16:creationId xmlns:a16="http://schemas.microsoft.com/office/drawing/2014/main" id="{43D9ECAD-CE21-C59B-602A-D99251448BE7}"/>
              </a:ext>
            </a:extLst>
          </p:cNvPr>
          <p:cNvSpPr txBox="1"/>
          <p:nvPr/>
        </p:nvSpPr>
        <p:spPr>
          <a:xfrm>
            <a:off x="457200" y="1969000"/>
            <a:ext cx="8077200" cy="2227129"/>
          </a:xfrm>
          <a:prstGeom prst="rect">
            <a:avLst/>
          </a:prstGeom>
          <a:noFill/>
        </p:spPr>
        <p:txBody>
          <a:bodyPr wrap="square" rtlCol="0">
            <a:spAutoFit/>
          </a:bodyPr>
          <a:lstStyle/>
          <a:p>
            <a:r>
              <a:rPr lang="en-US" sz="2800" dirty="0"/>
              <a:t>either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− 5</a:t>
            </a:r>
            <a:r>
              <a:rPr lang="en-US" sz="2800" dirty="0"/>
              <a:t> or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− 5)</a:t>
            </a:r>
            <a:r>
              <a:rPr lang="en-US" sz="2800" dirty="0"/>
              <a:t>, depending on whether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− 5</a:t>
            </a:r>
            <a:r>
              <a:rPr lang="en-US" sz="2800" dirty="0"/>
              <a:t> is positive or negative; that is, every occurrence of an absolute value expression in an equation leads to two equations without the absolute value symbols. In this case, we need to solve both</a:t>
            </a:r>
            <a:endParaRPr lang="en-IN" sz="2800" dirty="0"/>
          </a:p>
        </p:txBody>
      </p:sp>
      <p:pic>
        <p:nvPicPr>
          <p:cNvPr id="8" name="Picture 7" descr="x minus five is equal to seven divided by x plus one, and the negative open parenthesis x minus five close parenthesis is equal to seven divided by x plus one.">
            <a:extLst>
              <a:ext uri="{FF2B5EF4-FFF2-40B4-BE49-F238E27FC236}">
                <a16:creationId xmlns:a16="http://schemas.microsoft.com/office/drawing/2014/main" id="{227D9737-9218-894D-2041-862BAF6DE2E9}"/>
              </a:ext>
            </a:extLst>
          </p:cNvPr>
          <p:cNvPicPr>
            <a:picLocks noChangeAspect="1"/>
          </p:cNvPicPr>
          <p:nvPr/>
        </p:nvPicPr>
        <p:blipFill>
          <a:blip r:embed="rId3"/>
          <a:stretch>
            <a:fillRect/>
          </a:stretch>
        </p:blipFill>
        <p:spPr>
          <a:xfrm>
            <a:off x="2133600" y="4219575"/>
            <a:ext cx="5000625" cy="885825"/>
          </a:xfrm>
          <a:prstGeom prst="rect">
            <a:avLst/>
          </a:prstGeom>
        </p:spPr>
      </p:pic>
      <p:sp>
        <p:nvSpPr>
          <p:cNvPr id="6" name="TextBox 5">
            <a:extLst>
              <a:ext uri="{FF2B5EF4-FFF2-40B4-BE49-F238E27FC236}">
                <a16:creationId xmlns:a16="http://schemas.microsoft.com/office/drawing/2014/main" id="{EAD15085-B72A-4275-A38C-5615F7BC96C1}"/>
              </a:ext>
            </a:extLst>
          </p:cNvPr>
          <p:cNvSpPr txBox="1"/>
          <p:nvPr/>
        </p:nvSpPr>
        <p:spPr>
          <a:xfrm>
            <a:off x="457200" y="5065693"/>
            <a:ext cx="8229600" cy="954107"/>
          </a:xfrm>
          <a:prstGeom prst="rect">
            <a:avLst/>
          </a:prstGeom>
          <a:noFill/>
        </p:spPr>
        <p:txBody>
          <a:bodyPr wrap="square">
            <a:spAutoFit/>
          </a:bodyPr>
          <a:lstStyle/>
          <a:p>
            <a:r>
              <a:rPr lang="en-US" sz="2800" dirty="0"/>
              <a:t>remembering to check for extraneous solutions at the end.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an Absolute Value Rational Equation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We will carry out the solution</a:t>
            </a:r>
            <a:r>
              <a:rPr lang="en-US" sz="2800" dirty="0"/>
              <a:t>s</a:t>
            </a:r>
            <a:r>
              <a:rPr sz="2800" dirty="0"/>
              <a:t> of the two equations in parallel, as the steps are the same.</a:t>
            </a:r>
          </a:p>
          <a:p>
            <a:pPr algn="ctr"/>
            <a:r>
              <a:rPr dirty="0"/>
              <a:t>​</a:t>
            </a:r>
          </a:p>
          <a:p>
            <a:pPr algn="l"/>
            <a:endParaRPr dirty="0"/>
          </a:p>
        </p:txBody>
      </p:sp>
      <p:pic>
        <p:nvPicPr>
          <p:cNvPr id="6" name="Picture 5" descr="x minus five is equal to seven divided by x plus one.&#10;open parenthesis x minus five close parenthesis times open parenthesis x plus one close parenthesis is equal to seven.&#10;x squared minus four x minus twelve is equal to zero.&#10;x is equal to the fraction with numerator four plus or minus the square root of sixteen plus forty-eight, and denominator two.&#10;x is equal to negative two or six.&#10;">
            <a:extLst>
              <a:ext uri="{FF2B5EF4-FFF2-40B4-BE49-F238E27FC236}">
                <a16:creationId xmlns:a16="http://schemas.microsoft.com/office/drawing/2014/main" id="{081A6AF0-234B-D23D-C1CC-FEA3FA5892BC}"/>
              </a:ext>
            </a:extLst>
          </p:cNvPr>
          <p:cNvPicPr>
            <a:picLocks noChangeAspect="1"/>
          </p:cNvPicPr>
          <p:nvPr/>
        </p:nvPicPr>
        <p:blipFill>
          <a:blip r:embed="rId2"/>
          <a:stretch>
            <a:fillRect/>
          </a:stretch>
        </p:blipFill>
        <p:spPr>
          <a:xfrm>
            <a:off x="457200" y="2257425"/>
            <a:ext cx="3705225" cy="3248025"/>
          </a:xfrm>
          <a:prstGeom prst="rect">
            <a:avLst/>
          </a:prstGeom>
        </p:spPr>
      </p:pic>
      <p:pic>
        <p:nvPicPr>
          <p:cNvPr id="11" name="Picture 10" descr="Negative open parenthesis x minus five close parenthesis is equal to seven divided by x plus one.&#10;open parenthesis negative x plus  five close parenthesis times open parenthesis x plus one close parenthesis is equal to seven.&#10;Negative x squared plus four x minus two is equal to zero.&#10;x is equal to the fraction with numerator negative four plus or minus the square root of sixteen minus eight, and denominator negative two.&#10;x is equal to two plus or minus the square root of two.&#10;">
            <a:extLst>
              <a:ext uri="{FF2B5EF4-FFF2-40B4-BE49-F238E27FC236}">
                <a16:creationId xmlns:a16="http://schemas.microsoft.com/office/drawing/2014/main" id="{0896C2F6-DDC6-CDC8-2807-F10AE23A03F9}"/>
              </a:ext>
            </a:extLst>
          </p:cNvPr>
          <p:cNvPicPr>
            <a:picLocks noChangeAspect="1"/>
          </p:cNvPicPr>
          <p:nvPr/>
        </p:nvPicPr>
        <p:blipFill>
          <a:blip r:embed="rId3"/>
          <a:stretch>
            <a:fillRect/>
          </a:stretch>
        </p:blipFill>
        <p:spPr>
          <a:xfrm>
            <a:off x="4711700" y="2209800"/>
            <a:ext cx="3943350" cy="3295650"/>
          </a:xfrm>
          <a:prstGeom prst="rect">
            <a:avLst/>
          </a:prstGeom>
        </p:spPr>
      </p:pic>
    </p:spTree>
    <p:extLst>
      <p:ext uri="{BB962C8B-B14F-4D97-AF65-F5344CB8AC3E}">
        <p14:creationId xmlns:p14="http://schemas.microsoft.com/office/powerpoint/2010/main" val="101450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an Absolute Value Rational Equation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Checking the two potential solutions obtained from the first equation, we see that it is indeed the case that</a:t>
            </a:r>
            <a:r>
              <a:rPr lang="en-US" sz="2800" dirty="0"/>
              <a:t> 	 </a:t>
            </a:r>
          </a:p>
          <a:p>
            <a:pPr algn="l">
              <a:defRPr sz="2800"/>
            </a:pPr>
            <a:endParaRPr lang="en-US" dirty="0"/>
          </a:p>
          <a:p>
            <a:pPr algn="l">
              <a:defRPr sz="2800"/>
            </a:pPr>
            <a:r>
              <a:rPr lang="en-US" sz="2800" dirty="0"/>
              <a:t>						</a:t>
            </a:r>
            <a:endParaRPr sz="2800" dirty="0"/>
          </a:p>
        </p:txBody>
      </p:sp>
      <p:pic>
        <p:nvPicPr>
          <p:cNvPr id="5" name="Picture 4" descr="The absolute value of six minus five  is equal to">
            <a:extLst>
              <a:ext uri="{FF2B5EF4-FFF2-40B4-BE49-F238E27FC236}">
                <a16:creationId xmlns:a16="http://schemas.microsoft.com/office/drawing/2014/main" id="{720EF564-4EC4-8BB0-661F-30C4C5CF90E0}"/>
              </a:ext>
            </a:extLst>
          </p:cNvPr>
          <p:cNvPicPr>
            <a:picLocks noChangeAspect="1"/>
          </p:cNvPicPr>
          <p:nvPr/>
        </p:nvPicPr>
        <p:blipFill>
          <a:blip r:embed="rId2"/>
          <a:stretch>
            <a:fillRect/>
          </a:stretch>
        </p:blipFill>
        <p:spPr>
          <a:xfrm>
            <a:off x="614362" y="2036216"/>
            <a:ext cx="2371092" cy="504000"/>
          </a:xfrm>
          <a:prstGeom prst="rect">
            <a:avLst/>
          </a:prstGeom>
        </p:spPr>
      </p:pic>
      <p:pic>
        <p:nvPicPr>
          <p:cNvPr id="10" name="Picture 9" descr="Seven divided by  six plus one">
            <a:extLst>
              <a:ext uri="{FF2B5EF4-FFF2-40B4-BE49-F238E27FC236}">
                <a16:creationId xmlns:a16="http://schemas.microsoft.com/office/drawing/2014/main" id="{F84FABE1-6946-49AA-2952-0A311CE93D2F}"/>
              </a:ext>
            </a:extLst>
          </p:cNvPr>
          <p:cNvPicPr>
            <a:picLocks noChangeAspect="1"/>
          </p:cNvPicPr>
          <p:nvPr/>
        </p:nvPicPr>
        <p:blipFill>
          <a:blip r:embed="rId3"/>
          <a:stretch>
            <a:fillRect/>
          </a:stretch>
        </p:blipFill>
        <p:spPr>
          <a:xfrm>
            <a:off x="2985454" y="1847318"/>
            <a:ext cx="781050" cy="790575"/>
          </a:xfrm>
          <a:prstGeom prst="rect">
            <a:avLst/>
          </a:prstGeom>
        </p:spPr>
      </p:pic>
      <p:sp>
        <p:nvSpPr>
          <p:cNvPr id="7" name="TextBox 6">
            <a:extLst>
              <a:ext uri="{FF2B5EF4-FFF2-40B4-BE49-F238E27FC236}">
                <a16:creationId xmlns:a16="http://schemas.microsoft.com/office/drawing/2014/main" id="{1AD7285A-D621-02D7-C46C-FA437B1BFE7E}"/>
              </a:ext>
            </a:extLst>
          </p:cNvPr>
          <p:cNvSpPr txBox="1"/>
          <p:nvPr/>
        </p:nvSpPr>
        <p:spPr>
          <a:xfrm>
            <a:off x="3739480" y="1973645"/>
            <a:ext cx="5033513" cy="523220"/>
          </a:xfrm>
          <a:prstGeom prst="rect">
            <a:avLst/>
          </a:prstGeom>
          <a:noFill/>
        </p:spPr>
        <p:txBody>
          <a:bodyPr wrap="square">
            <a:spAutoFit/>
          </a:bodyPr>
          <a:lstStyle/>
          <a:p>
            <a:pPr algn="l">
              <a:defRPr sz="2800"/>
            </a:pPr>
            <a:r>
              <a:rPr lang="en-US" sz="2800" dirty="0"/>
              <a:t>as both expressions are equal </a:t>
            </a:r>
          </a:p>
        </p:txBody>
      </p:sp>
      <p:sp>
        <p:nvSpPr>
          <p:cNvPr id="9" name="TextBox 8">
            <a:extLst>
              <a:ext uri="{FF2B5EF4-FFF2-40B4-BE49-F238E27FC236}">
                <a16:creationId xmlns:a16="http://schemas.microsoft.com/office/drawing/2014/main" id="{E98A6517-5AA2-6327-247B-2AFD5BC476F9}"/>
              </a:ext>
            </a:extLst>
          </p:cNvPr>
          <p:cNvSpPr txBox="1"/>
          <p:nvPr/>
        </p:nvSpPr>
        <p:spPr>
          <a:xfrm>
            <a:off x="457200" y="2474893"/>
            <a:ext cx="8229600" cy="954107"/>
          </a:xfrm>
          <a:prstGeom prst="rect">
            <a:avLst/>
          </a:prstGeom>
          <a:noFill/>
        </p:spPr>
        <p:txBody>
          <a:bodyPr wrap="square">
            <a:spAutoFit/>
          </a:bodyPr>
          <a:lstStyle/>
          <a:p>
            <a:pPr algn="l">
              <a:defRPr sz="2800"/>
            </a:pPr>
            <a:r>
              <a:rPr lang="en-US" sz="2800" dirty="0"/>
              <a:t>to </a:t>
            </a:r>
            <a:r>
              <a:rPr lang="en-US" sz="2800" dirty="0">
                <a:latin typeface="Cambria Math"/>
              </a:rPr>
              <a:t>1</a:t>
            </a:r>
            <a:r>
              <a:rPr lang="en-US" sz="2800" dirty="0"/>
              <a:t>, so </a:t>
            </a:r>
            <a:r>
              <a:rPr lang="en-US" sz="2800" i="1" dirty="0"/>
              <a:t>x</a:t>
            </a:r>
            <a:r>
              <a:rPr lang="en-US" sz="2800" dirty="0"/>
              <a:t> = 6 is a solution of the original equation. </a:t>
            </a:r>
          </a:p>
          <a:p>
            <a:pPr algn="l">
              <a:defRPr sz="2800"/>
            </a:pPr>
            <a:r>
              <a:rPr lang="en-US" sz="2800" dirty="0"/>
              <a:t>However, </a:t>
            </a:r>
            <a:endParaRPr lang="en-IN" sz="2800" dirty="0"/>
          </a:p>
        </p:txBody>
      </p:sp>
      <p:pic>
        <p:nvPicPr>
          <p:cNvPr id="13" name="Picture 12" descr="The absolute value of negative two minus five is equal to seven while">
            <a:extLst>
              <a:ext uri="{FF2B5EF4-FFF2-40B4-BE49-F238E27FC236}">
                <a16:creationId xmlns:a16="http://schemas.microsoft.com/office/drawing/2014/main" id="{150F63DC-B0FD-B705-23A6-39477F9DE3A7}"/>
              </a:ext>
            </a:extLst>
          </p:cNvPr>
          <p:cNvPicPr>
            <a:picLocks noChangeAspect="1"/>
          </p:cNvPicPr>
          <p:nvPr/>
        </p:nvPicPr>
        <p:blipFill>
          <a:blip r:embed="rId4"/>
          <a:stretch>
            <a:fillRect/>
          </a:stretch>
        </p:blipFill>
        <p:spPr>
          <a:xfrm>
            <a:off x="2061426" y="2968190"/>
            <a:ext cx="2348181" cy="504000"/>
          </a:xfrm>
          <a:prstGeom prst="rect">
            <a:avLst/>
          </a:prstGeom>
        </p:spPr>
      </p:pic>
      <p:pic>
        <p:nvPicPr>
          <p:cNvPr id="14" name="Picture 13" descr="Seven divided by negative two plus one equals negative seven">
            <a:extLst>
              <a:ext uri="{FF2B5EF4-FFF2-40B4-BE49-F238E27FC236}">
                <a16:creationId xmlns:a16="http://schemas.microsoft.com/office/drawing/2014/main" id="{C32D2D50-F75D-EC28-356B-313F9FFAB8DE}"/>
              </a:ext>
            </a:extLst>
          </p:cNvPr>
          <p:cNvPicPr>
            <a:picLocks noChangeAspect="1"/>
          </p:cNvPicPr>
          <p:nvPr/>
        </p:nvPicPr>
        <p:blipFill>
          <a:blip r:embed="rId5"/>
          <a:stretch>
            <a:fillRect/>
          </a:stretch>
        </p:blipFill>
        <p:spPr>
          <a:xfrm>
            <a:off x="4495800" y="2819400"/>
            <a:ext cx="1581150" cy="781050"/>
          </a:xfrm>
          <a:prstGeom prst="rect">
            <a:avLst/>
          </a:prstGeom>
        </p:spPr>
      </p:pic>
      <p:sp>
        <p:nvSpPr>
          <p:cNvPr id="11" name="TextBox 10">
            <a:extLst>
              <a:ext uri="{FF2B5EF4-FFF2-40B4-BE49-F238E27FC236}">
                <a16:creationId xmlns:a16="http://schemas.microsoft.com/office/drawing/2014/main" id="{F95A45BB-9F6E-8147-D252-02AB4F791F50}"/>
              </a:ext>
            </a:extLst>
          </p:cNvPr>
          <p:cNvSpPr txBox="1"/>
          <p:nvPr/>
        </p:nvSpPr>
        <p:spPr>
          <a:xfrm>
            <a:off x="457200" y="3515380"/>
            <a:ext cx="8229600" cy="523220"/>
          </a:xfrm>
          <a:prstGeom prst="rect">
            <a:avLst/>
          </a:prstGeom>
          <a:noFill/>
        </p:spPr>
        <p:txBody>
          <a:bodyPr wrap="square">
            <a:spAutoFit/>
          </a:bodyPr>
          <a:lstStyle/>
          <a:p>
            <a:pPr algn="l">
              <a:defRPr sz="2800"/>
            </a:pPr>
            <a:r>
              <a:rPr lang="en-US" sz="2800" dirty="0"/>
              <a:t>so </a:t>
            </a:r>
            <a:r>
              <a:rPr lang="en-US" sz="2800" i="1" dirty="0"/>
              <a:t>x</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−2</a:t>
            </a:r>
            <a:r>
              <a:rPr lang="en-US" sz="2800" dirty="0"/>
              <a:t> is extraneous and not a solution.</a:t>
            </a:r>
          </a:p>
        </p:txBody>
      </p:sp>
    </p:spTree>
    <p:extLst>
      <p:ext uri="{BB962C8B-B14F-4D97-AF65-F5344CB8AC3E}">
        <p14:creationId xmlns:p14="http://schemas.microsoft.com/office/powerpoint/2010/main" val="219675548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1764</TotalTime>
  <Words>1093</Words>
  <Application>Microsoft Office PowerPoint</Application>
  <PresentationFormat>On-screen Show (4:3)</PresentationFormat>
  <Paragraphs>131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Courier New</vt:lpstr>
      <vt:lpstr>Cambria Math</vt:lpstr>
      <vt:lpstr>Arial</vt:lpstr>
      <vt:lpstr>Office Theme</vt:lpstr>
      <vt:lpstr>Section 2.5</vt:lpstr>
      <vt:lpstr>Rational Equations</vt:lpstr>
      <vt:lpstr>Example 1: Solving Rational Equations1</vt:lpstr>
      <vt:lpstr>Example 1: Solving Rational Equations2</vt:lpstr>
      <vt:lpstr>Example 1: Solving Rational Equations3</vt:lpstr>
      <vt:lpstr>Example 2: Solving an Absolute Value Rational Equation1</vt:lpstr>
      <vt:lpstr>Example 2: Solving an Absolute Value Rational Equation2</vt:lpstr>
      <vt:lpstr>Example 2: Solving an Absolute Value Rational Equation3</vt:lpstr>
      <vt:lpstr>Example 2: Solving an Absolute Value Rational Equation4</vt:lpstr>
      <vt:lpstr>Example 2: Solving an Absolute Value Rational Equation5</vt:lpstr>
      <vt:lpstr>Example 2: Solving an Absolute Value Rational Equation6</vt:lpstr>
      <vt:lpstr>Example 3: Filling a Pool1</vt:lpstr>
      <vt:lpstr>Example 3: Filling a Pool2</vt:lpstr>
      <vt:lpstr>Example 3: Filling a Pool3</vt:lpstr>
      <vt:lpstr>Example 4: Filling a Pool Poorly1</vt:lpstr>
      <vt:lpstr>Example 4: Filling a Pool Poorly2</vt:lpstr>
      <vt:lpstr>Example 4: Filling a Pool Poorly3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Syamprasad</cp:lastModifiedBy>
  <cp:revision>187</cp:revision>
  <dcterms:created xsi:type="dcterms:W3CDTF">2013-04-26T14:43:13Z</dcterms:created>
  <dcterms:modified xsi:type="dcterms:W3CDTF">2025-06-20T09:14:41Z</dcterms:modified>
</cp:coreProperties>
</file>