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24" r:id="rId3"/>
    <p:sldId id="325" r:id="rId4"/>
    <p:sldId id="364" r:id="rId5"/>
    <p:sldId id="365" r:id="rId6"/>
    <p:sldId id="329" r:id="rId7"/>
    <p:sldId id="331" r:id="rId8"/>
    <p:sldId id="333" r:id="rId9"/>
    <p:sldId id="350" r:id="rId10"/>
    <p:sldId id="334" r:id="rId11"/>
    <p:sldId id="337" r:id="rId12"/>
    <p:sldId id="344" r:id="rId13"/>
    <p:sldId id="346" r:id="rId14"/>
    <p:sldId id="347" r:id="rId15"/>
    <p:sldId id="351" r:id="rId16"/>
    <p:sldId id="352" r:id="rId17"/>
    <p:sldId id="355" r:id="rId18"/>
    <p:sldId id="357" r:id="rId19"/>
    <p:sldId id="362" r:id="rId20"/>
    <p:sldId id="363" r:id="rId21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9" clrIdx="1">
    <p:extLst>
      <p:ext uri="{19B8F6BF-5375-455C-9EA6-DF929625EA0E}">
        <p15:presenceInfo xmlns:p15="http://schemas.microsoft.com/office/powerpoint/2012/main" userId="S::aconger@hawkeslearning.com::ade6c5c3-e633-4050-96d1-34f11caf605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78" d="100"/>
          <a:sy n="78" d="100"/>
        </p:scale>
        <p:origin x="1608" y="67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2.4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Polynomial and Polynomial-Like Equations in One Variable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2</a:t>
            </a:r>
            <a:r>
              <a:rPr dirty="0"/>
              <a:t>: Solving Equations by Factoring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>
              <a:defRPr sz="2800"/>
            </a:pPr>
            <a:r>
              <a:rPr dirty="0"/>
              <a:t>​</a:t>
            </a:r>
          </a:p>
        </p:txBody>
      </p:sp>
      <p:pic>
        <p:nvPicPr>
          <p:cNvPr id="8" name="Picture 7" descr="a. x to the power of four equals nine.&#10;x to the power of four minus nine equals zero.&#10;Open parenthesis x squared minus three close parenthesis times open parenthesis x squared plus three close parenthesis equals zero.">
            <a:extLst>
              <a:ext uri="{FF2B5EF4-FFF2-40B4-BE49-F238E27FC236}">
                <a16:creationId xmlns:a16="http://schemas.microsoft.com/office/drawing/2014/main" id="{3A174F2E-C736-5730-C7D8-0F6FF63F95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524000"/>
            <a:ext cx="2676525" cy="17430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65343E5-8340-CFD0-F97C-FA4B50103ECE}"/>
              </a:ext>
            </a:extLst>
          </p:cNvPr>
          <p:cNvSpPr txBox="1"/>
          <p:nvPr/>
        </p:nvSpPr>
        <p:spPr>
          <a:xfrm>
            <a:off x="4664734" y="1580914"/>
            <a:ext cx="394586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b="1"/>
            </a:pPr>
            <a:r>
              <a:rPr lang="en-US" sz="1800" b="0" dirty="0"/>
              <a:t>After isolating 0 on one side, we see the polynomial is a difference of two squares, which can always be factored.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B30803-9C07-4DE5-A094-C513D38787DD}"/>
              </a:ext>
            </a:extLst>
          </p:cNvPr>
          <p:cNvSpPr txBox="1"/>
          <p:nvPr/>
        </p:nvSpPr>
        <p:spPr>
          <a:xfrm>
            <a:off x="457200" y="3276600"/>
            <a:ext cx="792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Zero-Product Property gives us two equations, both of which can be solved by taking square roots.</a:t>
            </a:r>
          </a:p>
        </p:txBody>
      </p:sp>
      <p:pic>
        <p:nvPicPr>
          <p:cNvPr id="13" name="Picture 12" descr="x squared equals three, or x squared equals negative three.&#10;x equals plus or minus the square root of three or x equals plus or minus the square root of negative three.&#10;x equals plus or minus the square root of three or x equals plus or minus i times the square root of three.">
            <a:extLst>
              <a:ext uri="{FF2B5EF4-FFF2-40B4-BE49-F238E27FC236}">
                <a16:creationId xmlns:a16="http://schemas.microsoft.com/office/drawing/2014/main" id="{2BE96035-969F-0E1B-FA57-3B168E933E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3525" y="4258024"/>
            <a:ext cx="3505200" cy="15621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2</a:t>
            </a:r>
            <a:r>
              <a:rPr dirty="0"/>
              <a:t>: Solving Equations by Factoring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A117DD-B871-8C12-EFC4-6FE7BCC5B84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38165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y cubed plus y squared minus four y minus four equals zero.&#10;y squared times open parenthesis y plus one close parenthesis minus four times open parenthesis y plus one close parenthesis equals zero.&#10;Open parenthesis y plus one close parenthesis times open parenthesis y squared minus four close parenthesis equals zero.&#10;Open parenthesis y plus one close parenthesis times open parenthesis y minus two close parenthesis times open parenthesis y plus two close parenthesis equals zero.">
                <a:extLst>
                  <a:ext uri="{FF2B5EF4-FFF2-40B4-BE49-F238E27FC236}">
                    <a16:creationId xmlns:a16="http://schemas.microsoft.com/office/drawing/2014/main" id="{FF527BFD-EB53-F35D-D3BA-BAE7A93708E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907812425"/>
                  </p:ext>
                </p:extLst>
              </p:nvPr>
            </p:nvGraphicFramePr>
            <p:xfrm>
              <a:off x="838200" y="1127760"/>
              <a:ext cx="7807234" cy="19202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89156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80723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10843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We factor the initial equation</a:t>
                          </a:r>
                          <a:endParaRPr b="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by grouping.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8100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We can factor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oMath>
                          </a14:m>
                          <a:r>
                            <a:rPr lang="en-US" b="0" dirty="0"/>
                            <a:t> further, </a:t>
                          </a:r>
                          <a:endParaRPr b="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r>
                            <a:rPr lang="ar-AE" sz="22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ar-AE"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ar-AE"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ar-AE"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d>
                            </m:oMath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IN"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IN" sz="220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IN" sz="220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since it is a difference of squares.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006242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y cubed plus y squared minus four y minus four equals zero.&#10;y squared times open parenthesis y plus one close parenthesis minus four times open parenthesis y plus one close parenthesis equals zero.&#10;Open parenthesis y plus one close parenthesis times open parenthesis y squared minus four close parenthesis equals zero.&#10;Open parenthesis y plus one close parenthesis times open parenthesis y minus two close parenthesis times open parenthesis y plus two close parenthesis equals zero.">
                <a:extLst>
                  <a:ext uri="{FF2B5EF4-FFF2-40B4-BE49-F238E27FC236}">
                    <a16:creationId xmlns:a16="http://schemas.microsoft.com/office/drawing/2014/main" id="{FF527BFD-EB53-F35D-D3BA-BAE7A93708E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907812425"/>
                  </p:ext>
                </p:extLst>
              </p:nvPr>
            </p:nvGraphicFramePr>
            <p:xfrm>
              <a:off x="838200" y="1127760"/>
              <a:ext cx="7807234" cy="19202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89156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80723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10843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000" r="-169895" b="-37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9933" t="-10000" r="-171717" b="-37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We factor the initial equation</a:t>
                          </a:r>
                          <a:endParaRPr b="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10000" r="-169895" b="-27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9933" t="-110000" r="-171717" b="-27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by grouping.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10000" r="-169895" b="-17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9933" t="-210000" r="-171717" b="-17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blipFill>
                          <a:blip r:embed="rId2"/>
                          <a:stretch>
                            <a:fillRect l="-151373" t="-210000" b="-17285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06667" r="-169895" b="-1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9933" t="-206667" r="-171717" b="-1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since it is a difference of squares.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006242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6B59C5FC-43F2-455C-3BD8-BE8FC37911D7}"/>
              </a:ext>
            </a:extLst>
          </p:cNvPr>
          <p:cNvSpPr txBox="1"/>
          <p:nvPr/>
        </p:nvSpPr>
        <p:spPr>
          <a:xfrm>
            <a:off x="531812" y="3389293"/>
            <a:ext cx="815498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There are three solutions by the Zero-Factor Property.</a:t>
            </a:r>
          </a:p>
          <a:p>
            <a:r>
              <a:rPr lang="en-US" sz="2800" dirty="0"/>
              <a:t>		</a:t>
            </a:r>
            <a:r>
              <a:rPr lang="en-US" sz="2800" i="1" dirty="0"/>
              <a:t>y</a:t>
            </a:r>
            <a:r>
              <a:rPr lang="en-US" sz="2800" dirty="0"/>
              <a:t> =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−1 or </a:t>
            </a:r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2 or </a:t>
            </a:r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−2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2: Solving Equations by Factoring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36646E-2342-AF87-02F1-C877FE9D97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Eight t cubed minus twenty-seven equals zero.&#10;Open parenthesis two t close parenthesis cubed minus three cubed equals zero.&#10;Here this polynomial is a difference of two cubes, can be factored.&#10;Open parenthesis two t minus three close parenthesis times open parenthesis four t squared plus six t plus nine close parenthesis equals zero.">
                <a:extLst>
                  <a:ext uri="{FF2B5EF4-FFF2-40B4-BE49-F238E27FC236}">
                    <a16:creationId xmlns:a16="http://schemas.microsoft.com/office/drawing/2014/main" id="{F7187920-4431-025D-517A-66A6ED74CCA3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575262075"/>
                  </p:ext>
                </p:extLst>
              </p:nvPr>
            </p:nvGraphicFramePr>
            <p:xfrm>
              <a:off x="609600" y="1107488"/>
              <a:ext cx="7924800" cy="13716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581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5052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8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−27</m:t>
                              </m:r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The polynomial in this case is a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16512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𝑡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b="0" dirty="0"/>
                            <a:t>difference of two cubes, which can</a:t>
                          </a:r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𝑡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−3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4</m:t>
                                  </m:r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𝑡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+6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𝑡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+9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b="0" dirty="0"/>
                            <a:t>always be factored.</a:t>
                          </a:r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Eight t cubed minus twenty-seven equals zero.&#10;Open parenthesis two t close parenthesis cubed minus three cubed equals zero.&#10;Here this polynomial is a difference of two cubes, can be factored.&#10;Open parenthesis two t minus three close parenthesis times open parenthesis four t squared plus six t plus nine close parenthesis equals zero.">
                <a:extLst>
                  <a:ext uri="{FF2B5EF4-FFF2-40B4-BE49-F238E27FC236}">
                    <a16:creationId xmlns:a16="http://schemas.microsoft.com/office/drawing/2014/main" id="{F7187920-4431-025D-517A-66A6ED74CCA3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575262075"/>
                  </p:ext>
                </p:extLst>
              </p:nvPr>
            </p:nvGraphicFramePr>
            <p:xfrm>
              <a:off x="609600" y="1107488"/>
              <a:ext cx="7924800" cy="13716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581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5052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9333" r="-121088" b="-23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29197" t="-9333" r="-419708" b="-23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The polynomial in this case is a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7895" r="-121088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29197" t="-107895" r="-419708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b="0" dirty="0"/>
                            <a:t>difference of two cubes, which can</a:t>
                          </a:r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10667" r="-121088" b="-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29197" t="-210667" r="-419708" b="-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b="0" dirty="0"/>
                            <a:t>always be factored.</a:t>
                          </a:r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2: Solving Equations by Factoring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6407DEE-4C5E-4BD0-A19E-0C30B423D6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/>
              <a:t>The Zero-Factor Property gives us two equations to solve. One of the equations is quadratic, and we can use the quadratic formula to solve it.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5" descr="Two t minus three equals zero or four t squared plus six t plus nine equals zero.&#10;&#10;By solving the first equation,&#10;Two t equals three.&#10;t equals three over two.&#10;&#10;By solving the second equation,&#10;t equals open parenthesis negative six plus or minus square root of open parenthesis six squared minus four times four times nine close parenthesis close parenthesis over two times four.&#10;t equals open parenthesis negative six plus or minus square root of open parenthesis thirty-six minus one hundred forty four close parenthesis close parenthesis over eight.&#10;t equals open parenthesis negative six plus or minus square root of negative one hundred eight close parenthesis over eight.&#10;t equals open parenthesis negative six plus or minus six i times square root of three close parenthesis over eight.&#10;t equals open parenthesis negative three plus or minus three i times square root of three close parenthesis over four.&#10;&#10;Final solution. &#10;t equals three over two or t equals open parenthesis negative three plus or minus three i times square root of three close parenthesis over four.&#10;">
                <a:extLst>
                  <a:ext uri="{FF2B5EF4-FFF2-40B4-BE49-F238E27FC236}">
                    <a16:creationId xmlns:a16="http://schemas.microsoft.com/office/drawing/2014/main" id="{2AB1A0B9-F991-9080-16C4-007D748CB73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22636639"/>
                  </p:ext>
                </p:extLst>
              </p:nvPr>
            </p:nvGraphicFramePr>
            <p:xfrm>
              <a:off x="838200" y="2209800"/>
              <a:ext cx="7467599" cy="371354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066800">
                      <a:extLst>
                        <a:ext uri="{9D8B030D-6E8A-4147-A177-3AD203B41FA5}">
                          <a16:colId xmlns:a16="http://schemas.microsoft.com/office/drawing/2014/main" val="1628822679"/>
                        </a:ext>
                      </a:extLst>
                    </a:gridCol>
                    <a:gridCol w="374964">
                      <a:extLst>
                        <a:ext uri="{9D8B030D-6E8A-4147-A177-3AD203B41FA5}">
                          <a16:colId xmlns:a16="http://schemas.microsoft.com/office/drawing/2014/main" val="1443961807"/>
                        </a:ext>
                      </a:extLst>
                    </a:gridCol>
                    <a:gridCol w="615636">
                      <a:extLst>
                        <a:ext uri="{9D8B030D-6E8A-4147-A177-3AD203B41FA5}">
                          <a16:colId xmlns:a16="http://schemas.microsoft.com/office/drawing/2014/main" val="4126469371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1228770110"/>
                        </a:ext>
                      </a:extLst>
                    </a:gridCol>
                    <a:gridCol w="1752600">
                      <a:extLst>
                        <a:ext uri="{9D8B030D-6E8A-4147-A177-3AD203B41FA5}">
                          <a16:colId xmlns:a16="http://schemas.microsoft.com/office/drawing/2014/main" val="3292884222"/>
                        </a:ext>
                      </a:extLst>
                    </a:gridCol>
                    <a:gridCol w="236144">
                      <a:extLst>
                        <a:ext uri="{9D8B030D-6E8A-4147-A177-3AD203B41FA5}">
                          <a16:colId xmlns:a16="http://schemas.microsoft.com/office/drawing/2014/main" val="2865599949"/>
                        </a:ext>
                      </a:extLst>
                    </a:gridCol>
                    <a:gridCol w="2735655">
                      <a:extLst>
                        <a:ext uri="{9D8B030D-6E8A-4147-A177-3AD203B41FA5}">
                          <a16:colId xmlns:a16="http://schemas.microsoft.com/office/drawing/2014/main" val="4251632123"/>
                        </a:ext>
                      </a:extLst>
                    </a:gridCol>
                  </a:tblGrid>
                  <a:tr h="402779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200" b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sz="2200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2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20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200" dirty="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ar-AE" sz="220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sSup>
                                  <m:sSupPr>
                                    <m:ctrlPr>
                                      <a:rPr lang="ar-AE" sz="2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ar-AE" sz="220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p>
                                    <m:r>
                                      <a:rPr lang="ar-AE" sz="220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ar-AE" sz="220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ar-AE" sz="220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ar-AE" sz="220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ar-AE" sz="220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ar-AE" sz="220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US"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2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r>
                            <a:rPr lang="en-US" sz="2200" dirty="0"/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95586962"/>
                      </a:ext>
                    </a:extLst>
                  </a:tr>
                  <a:tr h="650381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2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oMath>
                          </a14:m>
                          <a:endParaRPr lang="en-US"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2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20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2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oMath>
                          </a14:m>
                          <a:endParaRPr lang="en-US"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2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2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d>
                                    <m:dPr>
                                      <m:ctrlPr>
                                        <a:rPr lang="ar-AE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200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e>
                                  </m:d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±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ar-AE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sSup>
                                        <m:sSupPr>
                                          <m:ctrlPr>
                                            <a:rPr lang="ar-AE" sz="2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ar-AE" sz="2200">
                                              <a:latin typeface="Cambria Math" panose="02040503050406030204" pitchFamily="18" charset="0"/>
                                            </a:rPr>
                                            <m:t>6</m:t>
                                          </m:r>
                                        </m:e>
                                        <m:sup>
                                          <m:r>
                                            <a:rPr lang="ar-AE" sz="220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ar-AE" sz="220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ar-AE" sz="220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  <m:d>
                                        <m:dPr>
                                          <m:ctrlPr>
                                            <a:rPr lang="ar-AE" sz="2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ar-AE" sz="2200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e>
                                      </m:d>
                                      <m:d>
                                        <m:dPr>
                                          <m:ctrlPr>
                                            <a:rPr lang="ar-AE" sz="2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ar-AE" sz="2200">
                                              <a:latin typeface="Cambria Math" panose="02040503050406030204" pitchFamily="18" charset="0"/>
                                            </a:rPr>
                                            <m:t>9</m:t>
                                          </m:r>
                                        </m:e>
                                      </m:d>
                                    </m:e>
                                  </m:rad>
                                </m:num>
                                <m:den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d>
                                    <m:dPr>
                                      <m:ctrlPr>
                                        <a:rPr lang="ar-AE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20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e>
                                  </m:d>
                                </m:den>
                              </m:f>
                            </m:oMath>
                          </a14:m>
                          <a:r>
                            <a:rPr lang="en-US" sz="22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98488399"/>
                      </a:ext>
                    </a:extLst>
                  </a:tr>
                  <a:tr h="678791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2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oMath>
                          </a14:m>
                          <a:endParaRPr lang="en-US"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2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20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220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2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oMath>
                          </a14:m>
                          <a:endParaRPr lang="en-US"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2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2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±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ar-AE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ar-AE" sz="2200">
                                          <a:latin typeface="Cambria Math" panose="02040503050406030204" pitchFamily="18" charset="0"/>
                                        </a:rPr>
                                        <m:t>36</m:t>
                                      </m:r>
                                      <m:r>
                                        <a:rPr lang="ar-AE" sz="220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ar-AE" sz="2200">
                                          <a:latin typeface="Cambria Math" panose="02040503050406030204" pitchFamily="18" charset="0"/>
                                        </a:rPr>
                                        <m:t>144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22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2297756"/>
                      </a:ext>
                    </a:extLst>
                  </a:tr>
                  <a:tr h="591642">
                    <a:tc>
                      <a:txBody>
                        <a:bodyPr/>
                        <a:lstStyle/>
                        <a:p>
                          <a:endParaRPr lang="en-US"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2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oMath>
                          </a14:m>
                          <a:endParaRPr lang="en-US"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2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2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±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ar-AE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ar-AE" sz="220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ar-AE" sz="2200">
                                          <a:latin typeface="Cambria Math" panose="02040503050406030204" pitchFamily="18" charset="0"/>
                                        </a:rPr>
                                        <m:t>108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22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454200674"/>
                      </a:ext>
                    </a:extLst>
                  </a:tr>
                  <a:tr h="591882">
                    <a:tc>
                      <a:txBody>
                        <a:bodyPr/>
                        <a:lstStyle/>
                        <a:p>
                          <a:endParaRPr lang="en-US"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2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oMath>
                          </a14:m>
                          <a:endParaRPr lang="en-US"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2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2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±</m:t>
                                  </m:r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ar-AE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ar-AE" sz="220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22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39874979"/>
                      </a:ext>
                    </a:extLst>
                  </a:tr>
                  <a:tr h="589724">
                    <a:tc>
                      <a:txBody>
                        <a:bodyPr/>
                        <a:lstStyle/>
                        <a:p>
                          <a:endParaRPr lang="en-US"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2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200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oMath>
                          </a14:m>
                          <a:endParaRPr lang="en-US"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2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2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±</m:t>
                                  </m:r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ar-AE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ar-AE" sz="220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ar-AE" sz="220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2200" dirty="0"/>
                            <a:t> 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992492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5" descr="Two t minus three equals zero or four t squared plus six t plus nine equals zero.&#10;&#10;By solving the first equation,&#10;Two t equals three.&#10;t equals three over two.&#10;&#10;By solving the second equation,&#10;t equals open parenthesis negative six plus or minus square root of open parenthesis six squared minus four times four times nine close parenthesis close parenthesis over two times four.&#10;t equals open parenthesis negative six plus or minus square root of open parenthesis thirty-six minus one hundred forty four close parenthesis close parenthesis over eight.&#10;t equals open parenthesis negative six plus or minus square root of negative one hundred eight close parenthesis over eight.&#10;t equals open parenthesis negative six plus or minus six i times square root of three close parenthesis over eight.&#10;t equals open parenthesis negative three plus or minus three i times square root of three close parenthesis over four.&#10;&#10;Final solution. &#10;t equals three over two or t equals open parenthesis negative three plus or minus three i times square root of three close parenthesis over four.&#10;">
                <a:extLst>
                  <a:ext uri="{FF2B5EF4-FFF2-40B4-BE49-F238E27FC236}">
                    <a16:creationId xmlns:a16="http://schemas.microsoft.com/office/drawing/2014/main" id="{2AB1A0B9-F991-9080-16C4-007D748CB73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22636639"/>
                  </p:ext>
                </p:extLst>
              </p:nvPr>
            </p:nvGraphicFramePr>
            <p:xfrm>
              <a:off x="838200" y="2209800"/>
              <a:ext cx="7467599" cy="371354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066800">
                      <a:extLst>
                        <a:ext uri="{9D8B030D-6E8A-4147-A177-3AD203B41FA5}">
                          <a16:colId xmlns:a16="http://schemas.microsoft.com/office/drawing/2014/main" val="1628822679"/>
                        </a:ext>
                      </a:extLst>
                    </a:gridCol>
                    <a:gridCol w="374964">
                      <a:extLst>
                        <a:ext uri="{9D8B030D-6E8A-4147-A177-3AD203B41FA5}">
                          <a16:colId xmlns:a16="http://schemas.microsoft.com/office/drawing/2014/main" val="1443961807"/>
                        </a:ext>
                      </a:extLst>
                    </a:gridCol>
                    <a:gridCol w="615636">
                      <a:extLst>
                        <a:ext uri="{9D8B030D-6E8A-4147-A177-3AD203B41FA5}">
                          <a16:colId xmlns:a16="http://schemas.microsoft.com/office/drawing/2014/main" val="4126469371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1228770110"/>
                        </a:ext>
                      </a:extLst>
                    </a:gridCol>
                    <a:gridCol w="1752600">
                      <a:extLst>
                        <a:ext uri="{9D8B030D-6E8A-4147-A177-3AD203B41FA5}">
                          <a16:colId xmlns:a16="http://schemas.microsoft.com/office/drawing/2014/main" val="3292884222"/>
                        </a:ext>
                      </a:extLst>
                    </a:gridCol>
                    <a:gridCol w="236144">
                      <a:extLst>
                        <a:ext uri="{9D8B030D-6E8A-4147-A177-3AD203B41FA5}">
                          <a16:colId xmlns:a16="http://schemas.microsoft.com/office/drawing/2014/main" val="2865599949"/>
                        </a:ext>
                      </a:extLst>
                    </a:gridCol>
                    <a:gridCol w="2735655">
                      <a:extLst>
                        <a:ext uri="{9D8B030D-6E8A-4147-A177-3AD203B41FA5}">
                          <a16:colId xmlns:a16="http://schemas.microsoft.com/office/drawing/2014/main" val="4251632123"/>
                        </a:ext>
                      </a:extLst>
                    </a:gridCol>
                  </a:tblGrid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8571" r="-600571" b="-77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82258" t="-8571" r="-1595161" b="-77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34653" t="-8571" r="-879208" b="-77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200" dirty="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6250" t="-8571" r="-169444" b="-77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92308" t="-8571" r="-1151282" b="-77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3051" t="-8571" b="-77142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95586962"/>
                      </a:ext>
                    </a:extLst>
                  </a:tr>
                  <a:tr h="68903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67257" r="-600571" b="-3778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82258" t="-67257" r="-1595161" b="-3778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34653" t="-67257" r="-879208" b="-3778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56250" t="-67257" r="-169444" b="-3778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892308" t="-67257" r="-1151282" b="-3778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73051" t="-67257" b="-37787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8488399"/>
                      </a:ext>
                    </a:extLst>
                  </a:tr>
                  <a:tr h="71913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160169" r="-600571" b="-2618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82258" t="-160169" r="-1595161" b="-2618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34653" t="-160169" r="-879208" b="-2618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56250" t="-160169" r="-169444" b="-2618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892308" t="-160169" r="-1151282" b="-2618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73051" t="-160169" b="-26186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2297756"/>
                      </a:ext>
                    </a:extLst>
                  </a:tr>
                  <a:tr h="626809">
                    <a:tc>
                      <a:txBody>
                        <a:bodyPr/>
                        <a:lstStyle/>
                        <a:p>
                          <a:endParaRPr lang="en-US"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56250" t="-298058" r="-169444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892308" t="-298058" r="-1151282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73051" t="-298058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54200674"/>
                      </a:ext>
                    </a:extLst>
                  </a:tr>
                  <a:tr h="627063">
                    <a:tc>
                      <a:txBody>
                        <a:bodyPr/>
                        <a:lstStyle/>
                        <a:p>
                          <a:endParaRPr lang="en-US"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56250" t="-398058" r="-169444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892308" t="-398058" r="-1151282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73051" t="-398058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39874979"/>
                      </a:ext>
                    </a:extLst>
                  </a:tr>
                  <a:tr h="624777">
                    <a:tc>
                      <a:txBody>
                        <a:bodyPr/>
                        <a:lstStyle/>
                        <a:p>
                          <a:endParaRPr lang="en-US"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56250" t="-498058" r="-1694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892308" t="-498058" r="-11512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73051" t="-49805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924926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2: Solving Equations by Factoring</a:t>
            </a:r>
            <a:r>
              <a:rPr lang="en-US" baseline="-25000" dirty="0"/>
              <a:t>6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38AF6E-4699-7C73-2F57-91E1EFD146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Three x to the power of four plus eighteen x cubed minus twenty-one x squared equals zero.&#10;     Factoring out the GCF of Three x squared yields a quadratic polynomial that we can factor.&#10;Three x squared times open parenthesis x squared plus six x minus seven close parenthesis equals zero.&#10;Three x squared times open parenthesis x minus one close parenthesis times open parenthesis x plus seven close parenthesis equals zero.&#10;x squared times open parenthesis x minus one close parenthesis times open parenthesis x plus seven close parenthesis equals zero.&#10;">
                <a:extLst>
                  <a:ext uri="{FF2B5EF4-FFF2-40B4-BE49-F238E27FC236}">
                    <a16:creationId xmlns:a16="http://schemas.microsoft.com/office/drawing/2014/main" id="{2BF93C6B-4F60-AEFD-CAA9-353F7D3750EF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67116921"/>
                  </p:ext>
                </p:extLst>
              </p:nvPr>
            </p:nvGraphicFramePr>
            <p:xfrm>
              <a:off x="609600" y="1084730"/>
              <a:ext cx="8001000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80630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19469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</m:t>
                              </m:r>
                              <m:r>
                                <a:rPr sz="2400">
                                  <a:latin typeface="Cambria Math"/>
                                </a:rPr>
                                <m:t>18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−</m:t>
                              </m:r>
                              <m:r>
                                <a:rPr sz="2400">
                                  <a:latin typeface="Cambria Math"/>
                                </a:rPr>
                                <m:t>21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>
                                <a:rPr sz="2400">
                                  <a:latin typeface="Cambria Math"/>
                                </a:rPr>
                                <m:t>0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6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7</m:t>
                                  </m:r>
                                </m:e>
                              </m:d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>
                                <a:rPr sz="2400">
                                  <a:latin typeface="Cambria Math"/>
                                </a:rPr>
                                <m:t>0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1800" b="0" dirty="0"/>
                            <a:t>  </a:t>
                          </a:r>
                          <a:r>
                            <a:rPr sz="1800" b="0" dirty="0"/>
                            <a:t>Factoring out the GCF of </a:t>
                          </a:r>
                          <a14:m>
                            <m:oMath xmlns:m="http://schemas.openxmlformats.org/officeDocument/2006/math">
                              <m:r>
                                <a:rPr sz="1800" b="0">
                                  <a:latin typeface="Cambria Math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 b="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 b="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sz="1800" b="0" i="1" dirty="0"/>
                            <a:t> </a:t>
                          </a:r>
                          <a:r>
                            <a:rPr sz="1800" b="0" dirty="0"/>
                            <a:t>yields</a:t>
                          </a:r>
                          <a:r>
                            <a:rPr lang="en-US" sz="1800" b="0" baseline="0" dirty="0"/>
                            <a:t> a     </a:t>
                          </a:r>
                          <a:endParaRPr sz="1800" b="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7</m:t>
                                  </m:r>
                                </m:e>
                              </m:d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>
                                <a:rPr sz="2400">
                                  <a:latin typeface="Cambria Math"/>
                                </a:rPr>
                                <m:t>0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1800" b="0" dirty="0"/>
                            <a:t>  quadratic polynomial that we can factor.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7</m:t>
                                  </m:r>
                                </m:e>
                              </m:d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>
                                <a:rPr sz="2400">
                                  <a:latin typeface="Cambria Math"/>
                                </a:rPr>
                                <m:t>0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Three x to the power of four plus eighteen x cubed minus twenty-one x squared equals zero.&#10;     Factoring out the GCF of Three x squared yields a quadratic polynomial that we can factor.&#10;Three x squared times open parenthesis x squared plus six x minus seven close parenthesis equals zero.&#10;Three x squared times open parenthesis x minus one close parenthesis times open parenthesis x plus seven close parenthesis equals zero.&#10;x squared times open parenthesis x minus one close parenthesis times open parenthesis x plus seven close parenthesis equals zero.&#10;">
                <a:extLst>
                  <a:ext uri="{FF2B5EF4-FFF2-40B4-BE49-F238E27FC236}">
                    <a16:creationId xmlns:a16="http://schemas.microsoft.com/office/drawing/2014/main" id="{2BF93C6B-4F60-AEFD-CAA9-353F7D3750EF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67116921"/>
                  </p:ext>
                </p:extLst>
              </p:nvPr>
            </p:nvGraphicFramePr>
            <p:xfrm>
              <a:off x="609600" y="1084730"/>
              <a:ext cx="8001000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80630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19469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9333" r="-110080" b="-33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7895" r="-110080" b="-2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blipFill>
                          <a:blip r:embed="rId2"/>
                          <a:stretch>
                            <a:fillRect l="-90843" t="-107895" b="-2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10667" r="-110080" b="-1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1800" b="0" dirty="0"/>
                            <a:t>  quadratic polynomial that we can factor.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10667" r="-110080" b="-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F97E4A1C-19EA-0BB7-1F64-FD65363DEBB0}"/>
              </a:ext>
            </a:extLst>
          </p:cNvPr>
          <p:cNvSpPr txBox="1"/>
          <p:nvPr/>
        </p:nvSpPr>
        <p:spPr>
          <a:xfrm>
            <a:off x="457200" y="3339405"/>
            <a:ext cx="81534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Zero-Factor Property yields three solutions to the original equation.</a:t>
            </a:r>
          </a:p>
          <a:p>
            <a:r>
              <a:rPr lang="en-US" sz="2800" dirty="0"/>
              <a:t>			</a:t>
            </a:r>
            <a:r>
              <a:rPr lang="en-US" sz="2800" i="1" dirty="0"/>
              <a:t>x</a:t>
            </a:r>
            <a:r>
              <a:rPr lang="en-US" sz="2800" dirty="0"/>
              <a:t> = 0, 1, or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−7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3</a:t>
            </a:r>
            <a:r>
              <a:rPr dirty="0"/>
              <a:t>: Solving Equations by Factoring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Solve the equations by factoring.</a:t>
            </a:r>
          </a:p>
          <a:p>
            <a:pPr marL="514350" indent="-514350">
              <a:buFont typeface="+mj-lt"/>
              <a:buAutoNum type="alphaLcPeriod" startAt="2"/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</p:txBody>
      </p:sp>
      <p:pic>
        <p:nvPicPr>
          <p:cNvPr id="9" name="Picture 8" descr="a. x raised to the power of seven-thirds plus x raised to the power of four-thirds minus two times x raised to the power of one-third, equals zero.">
            <a:extLst>
              <a:ext uri="{FF2B5EF4-FFF2-40B4-BE49-F238E27FC236}">
                <a16:creationId xmlns:a16="http://schemas.microsoft.com/office/drawing/2014/main" id="{431E82A8-3721-8CEA-20B1-C2C34F2518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646835"/>
            <a:ext cx="3028950" cy="676275"/>
          </a:xfrm>
          <a:prstGeom prst="rect">
            <a:avLst/>
          </a:prstGeom>
        </p:spPr>
      </p:pic>
      <p:pic>
        <p:nvPicPr>
          <p:cNvPr id="12" name="Picture 11" descr="b. Open parenthesis x minus one close parenthesis raised to the one-half power minus open parenthesis x minus one close parenthesis raised to the negative one-half power equals zero.">
            <a:extLst>
              <a:ext uri="{FF2B5EF4-FFF2-40B4-BE49-F238E27FC236}">
                <a16:creationId xmlns:a16="http://schemas.microsoft.com/office/drawing/2014/main" id="{3EB8220E-D967-D21D-CC2F-DA353D28A3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395525"/>
            <a:ext cx="3752850" cy="74295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3</a:t>
            </a:r>
            <a:r>
              <a:rPr dirty="0"/>
              <a:t>: Solving Equations by Factoring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E4B094F-4E49-FFE7-4BBC-C3FDD5382B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0322"/>
            <a:ext cx="8229600" cy="4967067"/>
          </a:xfrm>
        </p:spPr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Placeholder 2" descr="x raised to the power of seven-thirds plus x raised to the power of four-thirds minus two times x raised to the power of one-third equals zero.&#10;x raised to the power of one-third times open parenthesis x squared plus x minus two close parenthesis equals zero.&#10;Recall that in cases like this, we factor out x raised to the lowest exponent. In this case, the remaining factor is a factorable trinomial.&#10;x raised to the power of one-third times open parenthesis x plus two close parenthesis times open parenthesis x minus one close parenthesis equals zero.&#10;">
                <a:extLst>
                  <a:ext uri="{FF2B5EF4-FFF2-40B4-BE49-F238E27FC236}">
                    <a16:creationId xmlns:a16="http://schemas.microsoft.com/office/drawing/2014/main" id="{4C939169-33AF-AC30-20E6-2DC40E02663A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073938870"/>
                  </p:ext>
                </p:extLst>
              </p:nvPr>
            </p:nvGraphicFramePr>
            <p:xfrm>
              <a:off x="762000" y="1447800"/>
              <a:ext cx="7848600" cy="189674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616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43981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79258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663893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7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4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−2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Recall that in cases like this, we factor out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smtClean="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r>
                            <a:rPr sz="1800" b="0" dirty="0"/>
                            <a:t> raised to the lowest exponent. In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94360">
                    <a:tc>
                      <a:txBody>
                        <a:bodyPr/>
                        <a:lstStyle/>
                        <a:p>
                          <a:r>
                            <a:rPr lang="ar-AE"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ar-AE"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  <m:d>
                                <m:d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ar-AE" sz="24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ar-AE"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ar-AE" sz="24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ar-AE" sz="24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d>
                            </m:oMath>
                          </a14:m>
                          <a:endParaRPr lang="en-IN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IN"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IN" sz="240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IN" sz="2400">
                                  <a:latin typeface="Cambria Math"/>
                                </a:rPr>
                                <m:t>0</m:t>
                              </m:r>
                            </m:oMath>
                          </a14:m>
                          <a:endParaRPr lang="en-IN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1800" b="0" dirty="0"/>
                            <a:t>this case, the remaining factor is a factorable trinomial.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0484748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>
                                <a:rPr sz="2400">
                                  <a:latin typeface="Cambria Math"/>
                                </a:rPr>
                                <m:t>0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Placeholder 2" descr="x raised to the power of seven-thirds plus x raised to the power of four-thirds minus two times x raised to the power of one-third equals zero.&#10;x raised to the power of one-third times open parenthesis x squared plus x minus two close parenthesis equals zero.&#10;Recall that in cases like this, we factor out x raised to the lowest exponent. In this case, the remaining factor is a factorable trinomial.&#10;x raised to the power of one-third times open parenthesis x plus two close parenthesis times open parenthesis x minus one close parenthesis equals zero.&#10;">
                <a:extLst>
                  <a:ext uri="{FF2B5EF4-FFF2-40B4-BE49-F238E27FC236}">
                    <a16:creationId xmlns:a16="http://schemas.microsoft.com/office/drawing/2014/main" id="{4C939169-33AF-AC30-20E6-2DC40E02663A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073938870"/>
                  </p:ext>
                </p:extLst>
              </p:nvPr>
            </p:nvGraphicFramePr>
            <p:xfrm>
              <a:off x="762000" y="1447800"/>
              <a:ext cx="7848600" cy="189674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616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43981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79258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6638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587" r="-200233" b="-2064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81013" t="-4587" r="-262447" b="-2064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7074" t="-4587" b="-2064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8571" r="-200233" b="-1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81013" t="-108571" r="-262447" b="-1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1800" b="0" dirty="0"/>
                            <a:t>this case, the remaining factor is a factorable trinomial.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04847481"/>
                      </a:ext>
                    </a:extLst>
                  </a:tr>
                  <a:tr h="59277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23469" r="-200233" b="-224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81013" t="-223469" r="-262447" b="-224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FB235A74-8A36-8039-2139-3FF71D15538F}"/>
              </a:ext>
            </a:extLst>
          </p:cNvPr>
          <p:cNvSpPr txBox="1"/>
          <p:nvPr/>
        </p:nvSpPr>
        <p:spPr>
          <a:xfrm>
            <a:off x="457200" y="3657600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Zero-Factor Property leads to three simple equations.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6" descr="x raised to the power of one-third equals zero implies x equals zero.&#10;x plus 2 equals zero implies x equals negative 2&#10;x minus 1 equals zero implies x equals 1">
                <a:extLst>
                  <a:ext uri="{FF2B5EF4-FFF2-40B4-BE49-F238E27FC236}">
                    <a16:creationId xmlns:a16="http://schemas.microsoft.com/office/drawing/2014/main" id="{A996DB18-7F10-6952-765D-E8D342D3B89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48613979"/>
                  </p:ext>
                </p:extLst>
              </p:nvPr>
            </p:nvGraphicFramePr>
            <p:xfrm>
              <a:off x="485503" y="4674874"/>
              <a:ext cx="8305803" cy="10972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85803">
                      <a:extLst>
                        <a:ext uri="{9D8B030D-6E8A-4147-A177-3AD203B41FA5}">
                          <a16:colId xmlns:a16="http://schemas.microsoft.com/office/drawing/2014/main" val="3772381617"/>
                        </a:ext>
                      </a:extLst>
                    </a:gridCol>
                    <a:gridCol w="457200">
                      <a:extLst>
                        <a:ext uri="{9D8B030D-6E8A-4147-A177-3AD203B41FA5}">
                          <a16:colId xmlns:a16="http://schemas.microsoft.com/office/drawing/2014/main" val="2964949019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3306733283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934351799"/>
                        </a:ext>
                      </a:extLst>
                    </a:gridCol>
                    <a:gridCol w="1108362">
                      <a:extLst>
                        <a:ext uri="{9D8B030D-6E8A-4147-A177-3AD203B41FA5}">
                          <a16:colId xmlns:a16="http://schemas.microsoft.com/office/drawing/2014/main" val="2952810489"/>
                        </a:ext>
                      </a:extLst>
                    </a:gridCol>
                    <a:gridCol w="415638">
                      <a:extLst>
                        <a:ext uri="{9D8B030D-6E8A-4147-A177-3AD203B41FA5}">
                          <a16:colId xmlns:a16="http://schemas.microsoft.com/office/drawing/2014/main" val="31042805"/>
                        </a:ext>
                      </a:extLst>
                    </a:gridCol>
                    <a:gridCol w="1094508">
                      <a:extLst>
                        <a:ext uri="{9D8B030D-6E8A-4147-A177-3AD203B41FA5}">
                          <a16:colId xmlns:a16="http://schemas.microsoft.com/office/drawing/2014/main" val="1501669357"/>
                        </a:ext>
                      </a:extLst>
                    </a:gridCol>
                    <a:gridCol w="810492">
                      <a:extLst>
                        <a:ext uri="{9D8B030D-6E8A-4147-A177-3AD203B41FA5}">
                          <a16:colId xmlns:a16="http://schemas.microsoft.com/office/drawing/2014/main" val="4182045195"/>
                        </a:ext>
                      </a:extLst>
                    </a:gridCol>
                    <a:gridCol w="1066800">
                      <a:extLst>
                        <a:ext uri="{9D8B030D-6E8A-4147-A177-3AD203B41FA5}">
                          <a16:colId xmlns:a16="http://schemas.microsoft.com/office/drawing/2014/main" val="1692278772"/>
                        </a:ext>
                      </a:extLst>
                    </a:gridCol>
                    <a:gridCol w="387927">
                      <a:extLst>
                        <a:ext uri="{9D8B030D-6E8A-4147-A177-3AD203B41FA5}">
                          <a16:colId xmlns:a16="http://schemas.microsoft.com/office/drawing/2014/main" val="1383198361"/>
                        </a:ext>
                      </a:extLst>
                    </a:gridCol>
                    <a:gridCol w="755073">
                      <a:extLst>
                        <a:ext uri="{9D8B030D-6E8A-4147-A177-3AD203B41FA5}">
                          <a16:colId xmlns:a16="http://schemas.microsoft.com/office/drawing/2014/main" val="50898347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ar-AE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ar-AE" sz="240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ar-AE" sz="240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b="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endParaRPr lang="en-US" sz="24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b="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endParaRPr lang="en-US" sz="240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9451826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4840209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6" descr="x raised to the power of one-third equals zero implies x equals zero.&#10;x plus 2 equals zero implies x equals negative 2&#10;x minus 1 equals zero implies x equals 1">
                <a:extLst>
                  <a:ext uri="{FF2B5EF4-FFF2-40B4-BE49-F238E27FC236}">
                    <a16:creationId xmlns:a16="http://schemas.microsoft.com/office/drawing/2014/main" id="{A996DB18-7F10-6952-765D-E8D342D3B89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48613979"/>
                  </p:ext>
                </p:extLst>
              </p:nvPr>
            </p:nvGraphicFramePr>
            <p:xfrm>
              <a:off x="485503" y="4674874"/>
              <a:ext cx="8305803" cy="10972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85803">
                      <a:extLst>
                        <a:ext uri="{9D8B030D-6E8A-4147-A177-3AD203B41FA5}">
                          <a16:colId xmlns:a16="http://schemas.microsoft.com/office/drawing/2014/main" val="3772381617"/>
                        </a:ext>
                      </a:extLst>
                    </a:gridCol>
                    <a:gridCol w="457200">
                      <a:extLst>
                        <a:ext uri="{9D8B030D-6E8A-4147-A177-3AD203B41FA5}">
                          <a16:colId xmlns:a16="http://schemas.microsoft.com/office/drawing/2014/main" val="2964949019"/>
                        </a:ext>
                      </a:extLst>
                    </a:gridCol>
                    <a:gridCol w="609600">
                      <a:extLst>
                        <a:ext uri="{9D8B030D-6E8A-4147-A177-3AD203B41FA5}">
                          <a16:colId xmlns:a16="http://schemas.microsoft.com/office/drawing/2014/main" val="3306733283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934351799"/>
                        </a:ext>
                      </a:extLst>
                    </a:gridCol>
                    <a:gridCol w="1108362">
                      <a:extLst>
                        <a:ext uri="{9D8B030D-6E8A-4147-A177-3AD203B41FA5}">
                          <a16:colId xmlns:a16="http://schemas.microsoft.com/office/drawing/2014/main" val="2952810489"/>
                        </a:ext>
                      </a:extLst>
                    </a:gridCol>
                    <a:gridCol w="415638">
                      <a:extLst>
                        <a:ext uri="{9D8B030D-6E8A-4147-A177-3AD203B41FA5}">
                          <a16:colId xmlns:a16="http://schemas.microsoft.com/office/drawing/2014/main" val="31042805"/>
                        </a:ext>
                      </a:extLst>
                    </a:gridCol>
                    <a:gridCol w="1094508">
                      <a:extLst>
                        <a:ext uri="{9D8B030D-6E8A-4147-A177-3AD203B41FA5}">
                          <a16:colId xmlns:a16="http://schemas.microsoft.com/office/drawing/2014/main" val="1501669357"/>
                        </a:ext>
                      </a:extLst>
                    </a:gridCol>
                    <a:gridCol w="810492">
                      <a:extLst>
                        <a:ext uri="{9D8B030D-6E8A-4147-A177-3AD203B41FA5}">
                          <a16:colId xmlns:a16="http://schemas.microsoft.com/office/drawing/2014/main" val="4182045195"/>
                        </a:ext>
                      </a:extLst>
                    </a:gridCol>
                    <a:gridCol w="1066800">
                      <a:extLst>
                        <a:ext uri="{9D8B030D-6E8A-4147-A177-3AD203B41FA5}">
                          <a16:colId xmlns:a16="http://schemas.microsoft.com/office/drawing/2014/main" val="1692278772"/>
                        </a:ext>
                      </a:extLst>
                    </a:gridCol>
                    <a:gridCol w="387927">
                      <a:extLst>
                        <a:ext uri="{9D8B030D-6E8A-4147-A177-3AD203B41FA5}">
                          <a16:colId xmlns:a16="http://schemas.microsoft.com/office/drawing/2014/main" val="1383198361"/>
                        </a:ext>
                      </a:extLst>
                    </a:gridCol>
                    <a:gridCol w="755073">
                      <a:extLst>
                        <a:ext uri="{9D8B030D-6E8A-4147-A177-3AD203B41FA5}">
                          <a16:colId xmlns:a16="http://schemas.microsoft.com/office/drawing/2014/main" val="508983475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6604" r="-1107080" b="-707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50667" t="-6604" r="-1568000" b="-707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88000" t="-6604" r="-1076000" b="-707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40659" t="-6604" r="-408791" b="-707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911765" t="-6604" r="-994118" b="-707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82222" t="-6604" r="-275556" b="-707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or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72000" t="-6604" r="-107429" b="-707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837500" t="-6604" r="-193750" b="-707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0" t="-6604" b="-7075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9451826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50667" r="-11070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50667" t="-150667" r="-156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88000" t="-150667" r="-107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40659" t="-150667" r="-4087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911765" t="-150667" r="-9941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82222" t="-150667" r="-27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72000" t="-150667" r="-107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837500" t="-150667" r="-1937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0" t="-150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4840209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3</a:t>
            </a:r>
            <a:r>
              <a:rPr dirty="0"/>
              <a:t>: Solving Equations by Factoring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FE3F0-D40B-C40A-6406-CCAD9A4BB7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246095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Open parenthesis x minus one close parenthesis raised to the one-half power minus open parenthesis x minus one close parenthesis raised to the negative one-half power equals zero.&#10;Open parenthesis x minus one close parenthesis raised to the negative one-half power times open parenthesis open parenthesis x minus one close parenthesis minus one close parenthesis equals zero.&#10;Open parenthesis x minus one close parenthesis raised to the negative one-half power times open parenthesis x minus two close parenthesis equals zero.&#10;">
                <a:extLst>
                  <a:ext uri="{FF2B5EF4-FFF2-40B4-BE49-F238E27FC236}">
                    <a16:creationId xmlns:a16="http://schemas.microsoft.com/office/drawing/2014/main" id="{26945368-3647-36F9-FA76-7BE137AAFE52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817152703"/>
                  </p:ext>
                </p:extLst>
              </p:nvPr>
            </p:nvGraphicFramePr>
            <p:xfrm>
              <a:off x="838201" y="1169289"/>
              <a:ext cx="7848599" cy="189331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35279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219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276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Again, we factor out the</a:t>
                          </a:r>
                          <a:endParaRPr b="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1120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  <m:r>
                                    <a:rPr sz="240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b="0" dirty="0"/>
                            <a:t>common algebraic expression raised to the lowest exponent.</a:t>
                          </a:r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−2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Open parenthesis x minus one close parenthesis raised to the one-half power minus open parenthesis x minus one close parenthesis raised to the negative one-half power equals zero.&#10;Open parenthesis x minus one close parenthesis raised to the negative one-half power times open parenthesis open parenthesis x minus one close parenthesis minus one close parenthesis equals zero.&#10;Open parenthesis x minus one close parenthesis raised to the negative one-half power times open parenthesis x minus two close parenthesis equals zero.&#10;">
                <a:extLst>
                  <a:ext uri="{FF2B5EF4-FFF2-40B4-BE49-F238E27FC236}">
                    <a16:creationId xmlns:a16="http://schemas.microsoft.com/office/drawing/2014/main" id="{26945368-3647-36F9-FA76-7BE137AAFE52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817152703"/>
                  </p:ext>
                </p:extLst>
              </p:nvPr>
            </p:nvGraphicFramePr>
            <p:xfrm>
              <a:off x="838201" y="1169289"/>
              <a:ext cx="7848599" cy="189331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35279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219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276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9105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r="-134182" b="-2443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5000" r="-269000" b="-2443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Again, we factor out the</a:t>
                          </a:r>
                          <a:endParaRPr b="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11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2203" r="-134182" b="-1008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5000" t="-82203" r="-269000" b="-1008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b="0" dirty="0"/>
                            <a:t>common algebraic expression raised to the lowest exponent.</a:t>
                          </a:r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9105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21649" r="-134182" b="-226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75000" t="-221649" r="-269000" b="-226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3</a:t>
            </a:r>
            <a:r>
              <a:rPr dirty="0"/>
              <a:t>: Solving Equations by Factoring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sz="2800" dirty="0"/>
              <a:t>This equation leads to two equations, only one of which has a solution. (Note that there is no value for</a:t>
            </a:r>
            <a:r>
              <a:rPr lang="en-US" sz="2800" dirty="0"/>
              <a:t> </a:t>
            </a:r>
            <a:r>
              <a:rPr lang="en-US" sz="2800" i="1" dirty="0"/>
              <a:t>x</a:t>
            </a:r>
            <a:r>
              <a:rPr sz="2800" dirty="0"/>
              <a:t>  which would solve the first of the two equations.)</a:t>
            </a:r>
          </a:p>
          <a:p>
            <a:r>
              <a:rPr dirty="0"/>
              <a:t>​</a:t>
            </a:r>
          </a:p>
          <a:p>
            <a:pPr algn="l"/>
            <a:r>
              <a:rPr lang="en-US" dirty="0"/>
              <a:t>	</a:t>
            </a: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dirty="0"/>
          </a:p>
          <a:p>
            <a:r>
              <a:rPr dirty="0"/>
              <a:t>​</a:t>
            </a:r>
          </a:p>
        </p:txBody>
      </p:sp>
      <p:pic>
        <p:nvPicPr>
          <p:cNvPr id="6" name="Picture 5" descr="Open parenthesis x minus one close parenthesis raised to the negative one-half power equals zero or x minus two equals zero.&#10;One divided by open parenthesis x minus one close parenthesis raised to the one-half power equals zero or x equals two.&#10;x equals two.&#10;">
            <a:extLst>
              <a:ext uri="{FF2B5EF4-FFF2-40B4-BE49-F238E27FC236}">
                <a16:creationId xmlns:a16="http://schemas.microsoft.com/office/drawing/2014/main" id="{C532416B-B653-FEE4-7944-83063AABC5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2300287"/>
            <a:ext cx="3895725" cy="22574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65BC00C-7D86-EEB9-3060-6826EF35EE4F}"/>
              </a:ext>
            </a:extLst>
          </p:cNvPr>
          <p:cNvSpPr txBox="1"/>
          <p:nvPr/>
        </p:nvSpPr>
        <p:spPr>
          <a:xfrm>
            <a:off x="457200" y="4668328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dirty="0"/>
              <a:t>​The original equation has only one solution.</a:t>
            </a:r>
          </a:p>
          <a:p>
            <a:pPr algn="l"/>
            <a:r>
              <a:rPr lang="en-US" sz="2800" dirty="0"/>
              <a:t>				</a:t>
            </a:r>
            <a:r>
              <a:rPr lang="en-US" sz="2800" i="1" dirty="0"/>
              <a:t>x</a:t>
            </a:r>
            <a:r>
              <a:rPr lang="en-US" sz="2800" dirty="0"/>
              <a:t> = 2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4</a:t>
            </a:r>
            <a:r>
              <a:rPr dirty="0"/>
              <a:t>: Solving Equations by Factoring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Solve the equation </a:t>
            </a:r>
            <a:r>
              <a:rPr lang="en-US" sz="2800" dirty="0"/>
              <a:t>			</a:t>
            </a:r>
            <a:endParaRPr sz="2800" dirty="0"/>
          </a:p>
        </p:txBody>
      </p:sp>
      <p:pic>
        <p:nvPicPr>
          <p:cNvPr id="8" name="Picture 7" descr="x raised to the power of negative two minus seven times x raised to the power of negative one plus twelve equals zero.">
            <a:extLst>
              <a:ext uri="{FF2B5EF4-FFF2-40B4-BE49-F238E27FC236}">
                <a16:creationId xmlns:a16="http://schemas.microsoft.com/office/drawing/2014/main" id="{E5A300D5-8DA4-14DD-4494-F66AEA7893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9412" y="1068407"/>
            <a:ext cx="2705100" cy="4191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93AFE83-F270-22A2-8BE7-D09BF16A95E8}"/>
              </a:ext>
            </a:extLst>
          </p:cNvPr>
          <p:cNvSpPr txBox="1"/>
          <p:nvPr/>
        </p:nvSpPr>
        <p:spPr>
          <a:xfrm>
            <a:off x="5867400" y="1029287"/>
            <a:ext cx="2590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 by factoring.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Quadratic-Like Equations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3794722"/>
          </a:xfrm>
        </p:spPr>
        <p:txBody>
          <a:bodyPr>
            <a:normAutofit/>
          </a:bodyPr>
          <a:lstStyle/>
          <a:p>
            <a:r>
              <a:rPr sz="2800" dirty="0"/>
              <a:t>An equation is </a:t>
            </a:r>
            <a:r>
              <a:rPr sz="2800" b="1" dirty="0"/>
              <a:t>quadratic-like</a:t>
            </a:r>
            <a:r>
              <a:rPr sz="2800" dirty="0"/>
              <a:t>, or </a:t>
            </a:r>
            <a:r>
              <a:rPr sz="2800" b="1" dirty="0"/>
              <a:t>quadratic in form</a:t>
            </a:r>
            <a:r>
              <a:rPr sz="2800" dirty="0"/>
              <a:t>, if it can be written in the form</a:t>
            </a:r>
          </a:p>
          <a:p>
            <a:pPr>
              <a:defRPr sz="2800"/>
            </a:pPr>
            <a:endParaRPr lang="en-US" sz="2800" dirty="0"/>
          </a:p>
        </p:txBody>
      </p:sp>
      <p:pic>
        <p:nvPicPr>
          <p:cNvPr id="8" name="Picture 7" descr="a times A squared plus b times A plus c equals zero.">
            <a:extLst>
              <a:ext uri="{FF2B5EF4-FFF2-40B4-BE49-F238E27FC236}">
                <a16:creationId xmlns:a16="http://schemas.microsoft.com/office/drawing/2014/main" id="{65A845D4-1C8B-F1BC-A010-70CC68336D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2045453"/>
            <a:ext cx="2447925" cy="4572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A92A45E-738C-ADE9-BAA4-C39A0239A4B8}"/>
              </a:ext>
            </a:extLst>
          </p:cNvPr>
          <p:cNvSpPr txBox="1"/>
          <p:nvPr/>
        </p:nvSpPr>
        <p:spPr>
          <a:xfrm>
            <a:off x="490268" y="2556278"/>
            <a:ext cx="804413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 and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 are constants,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≠ 0, and </a:t>
            </a:r>
            <a:r>
              <a:rPr lang="en-US" sz="2800" i="1" dirty="0">
                <a:solidFill>
                  <a:srgbClr val="000000"/>
                </a:solidFill>
              </a:rPr>
              <a:t>A </a:t>
            </a:r>
            <a:r>
              <a:rPr lang="en-US" sz="2800" dirty="0">
                <a:solidFill>
                  <a:srgbClr val="000000"/>
                </a:solidFill>
              </a:rPr>
              <a:t>is an algebraic expression. Such equations can be solved by first solving for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then solving for the variable in the expression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. This method of solution is called </a:t>
            </a:r>
            <a:r>
              <a:rPr lang="en-US" sz="2800" b="1" dirty="0">
                <a:solidFill>
                  <a:srgbClr val="000000"/>
                </a:solidFill>
              </a:rPr>
              <a:t>substitution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4</a:t>
            </a:r>
            <a:r>
              <a:rPr dirty="0"/>
              <a:t>: Solving Equations by Factoring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>
              <a:defRPr sz="2800"/>
            </a:pPr>
            <a:r>
              <a:rPr sz="2800" dirty="0"/>
              <a:t>While the given equation is not quadratic, it certainly bears a strong resemblance to one that is. In fact, if we make the substitution </a:t>
            </a:r>
            <a:r>
              <a:rPr lang="en-US" sz="2800" dirty="0"/>
              <a:t>		</a:t>
            </a:r>
          </a:p>
          <a:p>
            <a:pPr>
              <a:defRPr sz="2800"/>
            </a:pPr>
            <a:endParaRPr sz="2800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sz="2800" dirty="0"/>
          </a:p>
        </p:txBody>
      </p:sp>
      <p:pic>
        <p:nvPicPr>
          <p:cNvPr id="11" name="Picture 10" descr="y equals x raised to the power of negative one.">
            <a:extLst>
              <a:ext uri="{FF2B5EF4-FFF2-40B4-BE49-F238E27FC236}">
                <a16:creationId xmlns:a16="http://schemas.microsoft.com/office/drawing/2014/main" id="{64031E9F-3CDA-2BE3-E203-8E2D9F792A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0" y="2393950"/>
            <a:ext cx="1152525" cy="4857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08D8F46-05BF-0AD3-CF2F-27C56D0765C0}"/>
              </a:ext>
            </a:extLst>
          </p:cNvPr>
          <p:cNvSpPr txBox="1"/>
          <p:nvPr/>
        </p:nvSpPr>
        <p:spPr>
          <a:xfrm>
            <a:off x="457200" y="2819400"/>
            <a:ext cx="6781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we obtain the quadratic equation</a:t>
            </a:r>
            <a:endParaRPr lang="en-IN" sz="2800" dirty="0"/>
          </a:p>
        </p:txBody>
      </p:sp>
      <p:pic>
        <p:nvPicPr>
          <p:cNvPr id="14" name="Picture 13" descr="y squared minus seven y plus twelve equals zero.">
            <a:extLst>
              <a:ext uri="{FF2B5EF4-FFF2-40B4-BE49-F238E27FC236}">
                <a16:creationId xmlns:a16="http://schemas.microsoft.com/office/drawing/2014/main" id="{25113C75-5E06-A019-575B-605DE533DC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6610" y="3328589"/>
            <a:ext cx="2390775" cy="4857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BCE3F87-2BA2-6F85-7348-ADF31CEFFCCF}"/>
              </a:ext>
            </a:extLst>
          </p:cNvPr>
          <p:cNvSpPr txBox="1"/>
          <p:nvPr/>
        </p:nvSpPr>
        <p:spPr>
          <a:xfrm>
            <a:off x="457199" y="3810000"/>
            <a:ext cx="822959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which we can solve by factoring the trinomial as </a:t>
            </a:r>
            <a:br>
              <a:rPr lang="en-IN" sz="2800" dirty="0"/>
            </a:br>
            <a:r>
              <a:rPr lang="en-IN" sz="2800" dirty="0"/>
              <a:t>(</a:t>
            </a:r>
            <a:r>
              <a:rPr lang="en-IN" sz="2800" i="1" dirty="0"/>
              <a:t>y</a:t>
            </a:r>
            <a:r>
              <a:rPr lang="en-IN" sz="2800" dirty="0"/>
              <a:t> </a:t>
            </a:r>
            <a:r>
              <a:rPr lang="en-I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− 3</a:t>
            </a:r>
            <a:r>
              <a:rPr lang="en-IN" sz="2800" dirty="0"/>
              <a:t>)(</a:t>
            </a:r>
            <a:r>
              <a:rPr lang="en-IN" sz="2800" i="1" dirty="0"/>
              <a:t>y</a:t>
            </a:r>
            <a:r>
              <a:rPr lang="en-IN" sz="2800" dirty="0"/>
              <a:t> </a:t>
            </a:r>
            <a:r>
              <a:rPr lang="en-I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− 4</a:t>
            </a:r>
            <a:r>
              <a:rPr lang="en-IN" sz="2800" dirty="0"/>
              <a:t>).</a:t>
            </a:r>
            <a:r>
              <a:rPr lang="ar-AE" sz="2800" dirty="0"/>
              <a:t> </a:t>
            </a:r>
            <a:r>
              <a:rPr lang="en-IN" sz="2800" dirty="0"/>
              <a:t>This gives us </a:t>
            </a:r>
            <a:r>
              <a:rPr lang="en-IN" sz="2800" i="1" dirty="0"/>
              <a:t>y</a:t>
            </a:r>
            <a:r>
              <a:rPr lang="en-IN" sz="2800" dirty="0"/>
              <a:t> = 3 or </a:t>
            </a:r>
            <a:r>
              <a:rPr lang="en-IN" sz="2800" i="1" dirty="0"/>
              <a:t>y</a:t>
            </a:r>
            <a:r>
              <a:rPr lang="en-IN" sz="2800" dirty="0"/>
              <a:t> = 4. Translating this back to the variable </a:t>
            </a:r>
            <a:r>
              <a:rPr lang="en-IN" sz="2800" i="1" dirty="0"/>
              <a:t>x</a:t>
            </a:r>
            <a:r>
              <a:rPr lang="en-IN" sz="2800" dirty="0"/>
              <a:t>, we have</a:t>
            </a:r>
          </a:p>
        </p:txBody>
      </p:sp>
      <p:pic>
        <p:nvPicPr>
          <p:cNvPr id="17" name="Picture 16" descr="x to the power of negative one equals three or x to the power of negative one equals four, so x equals one-third or x equals one-fourth.">
            <a:extLst>
              <a:ext uri="{FF2B5EF4-FFF2-40B4-BE49-F238E27FC236}">
                <a16:creationId xmlns:a16="http://schemas.microsoft.com/office/drawing/2014/main" id="{03DFC4FA-2392-9C56-0AAE-3C95FE6532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5116867"/>
            <a:ext cx="5191125" cy="9048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1</a:t>
            </a:r>
            <a:r>
              <a:rPr dirty="0"/>
              <a:t>: Quadratic-Like Equations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Solve the quadratic-like equations.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IN" dirty="0"/>
          </a:p>
          <a:p>
            <a:pPr>
              <a:defRPr sz="2800"/>
            </a:pPr>
            <a:endParaRPr dirty="0"/>
          </a:p>
        </p:txBody>
      </p:sp>
      <p:pic>
        <p:nvPicPr>
          <p:cNvPr id="8" name="Picture 7" descr="a. Open parenthesis x squared plus 2x close parenthesis squared minus 7 times open parenthesis x squared plus 2x close parenthesis minus 8 equals zero.">
            <a:extLst>
              <a:ext uri="{FF2B5EF4-FFF2-40B4-BE49-F238E27FC236}">
                <a16:creationId xmlns:a16="http://schemas.microsoft.com/office/drawing/2014/main" id="{954F15AB-40C5-38A8-07BD-26CD816CEF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625528"/>
            <a:ext cx="4200525" cy="619125"/>
          </a:xfrm>
          <a:prstGeom prst="rect">
            <a:avLst/>
          </a:prstGeom>
        </p:spPr>
      </p:pic>
      <p:pic>
        <p:nvPicPr>
          <p:cNvPr id="11" name="Picture 10" descr="b. y raised to the power of two-thirds, plus four times y raised to the power of one-third, minus five, equals zero.">
            <a:extLst>
              <a:ext uri="{FF2B5EF4-FFF2-40B4-BE49-F238E27FC236}">
                <a16:creationId xmlns:a16="http://schemas.microsoft.com/office/drawing/2014/main" id="{D0712308-900D-E3EB-E5B7-E6FDE89970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352675"/>
            <a:ext cx="2743200" cy="7715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9065E-EB03-D345-DD01-EC9125FDF4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7459E-CB22-AEEC-05B1-35B2DF7CB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1</a:t>
            </a:r>
            <a:r>
              <a:rPr dirty="0"/>
              <a:t>: Quadratic-Like Equations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38E1353-07C5-F659-BBCD-954C59C3952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</p:spPr>
        <p:txBody>
          <a:bodyPr>
            <a:normAutofit/>
          </a:bodyPr>
          <a:lstStyle/>
          <a:p>
            <a:r>
              <a:rPr sz="2800" b="1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Placeholder 2" descr="Open parenthesis x squared plus two x close parenthesis squared minus seven times open parenthesis x squared plus two x close parenthesis minus eight equals zero.&#10;Making the substitution A equals x squared plus two x transforms the quadratic equation to &#10;A squared minus seven A minus eight equals zero.&#10;Open parenthesis A minus eight close parenthesis times open parenthesis A plus one close parenthesis equals zero.&#10;A equals eight or negative one.">
                <a:extLst>
                  <a:ext uri="{FF2B5EF4-FFF2-40B4-BE49-F238E27FC236}">
                    <a16:creationId xmlns:a16="http://schemas.microsoft.com/office/drawing/2014/main" id="{9AB91B88-814F-2046-46D3-3203BAE66B0A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041781292"/>
                  </p:ext>
                </p:extLst>
              </p:nvPr>
            </p:nvGraphicFramePr>
            <p:xfrm>
              <a:off x="838200" y="1591298"/>
              <a:ext cx="8001000" cy="28202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733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600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667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61200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2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2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2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sz="2200">
                                          <a:latin typeface="Cambria Math"/>
                                        </a:rPr>
                                        <m:t>+2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/>
                                </a:rPr>
                                <m:t>−7</m:t>
                              </m:r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+2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sz="2200">
                                  <a:latin typeface="Cambria Math"/>
                                </a:rPr>
                                <m:t>−8</m:t>
                              </m:r>
                            </m:oMath>
                          </a14:m>
                          <a:endParaRPr sz="22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2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Making the substitution </a:t>
                          </a:r>
                          <a14:m>
                            <m:oMath xmlns:m="http://schemas.openxmlformats.org/officeDocument/2006/math">
                              <m:r>
                                <a:rPr sz="1800" b="0" i="1">
                                  <a:latin typeface="Cambria Math"/>
                                </a:rPr>
                                <m:t>𝐴</m:t>
                              </m:r>
                              <m:r>
                                <a:rPr sz="1800" b="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 b="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 b="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 b="0">
                                  <a:latin typeface="Cambria Math"/>
                                </a:rPr>
                                <m:t>+</m:t>
                              </m:r>
                              <m:r>
                                <a:rPr sz="1800" b="0" i="1">
                                  <a:latin typeface="Cambria Math"/>
                                </a:rPr>
                                <m:t>2</m:t>
                              </m:r>
                              <m:r>
                                <a:rPr sz="1800" b="0" i="1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r>
                            <a:rPr sz="1800" b="0" dirty="0"/>
                            <a:t> transforms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1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ar-AE" sz="22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ar-AE"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ar-AE" sz="2200">
                                      <a:latin typeface="Cambria Math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ar-AE" sz="22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ar-AE" sz="2200">
                                  <a:latin typeface="Cambria Math"/>
                                </a:rPr>
                                <m:t>−</m:t>
                              </m:r>
                              <m:r>
                                <a:rPr lang="ar-AE" sz="2200">
                                  <a:latin typeface="Cambria Math"/>
                                </a:rPr>
                                <m:t>7</m:t>
                              </m:r>
                              <m:r>
                                <a:rPr lang="ar-AE" sz="2200">
                                  <a:latin typeface="Cambria Math"/>
                                </a:rPr>
                                <m:t>𝐴</m:t>
                              </m:r>
                              <m:r>
                                <a:rPr lang="ar-AE" sz="2200">
                                  <a:latin typeface="Cambria Math"/>
                                </a:rPr>
                                <m:t>−</m:t>
                              </m:r>
                              <m:r>
                                <a:rPr lang="ar-AE" sz="2200">
                                  <a:latin typeface="Cambria Math"/>
                                </a:rPr>
                                <m:t>8</m:t>
                              </m:r>
                            </m:oMath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IN" sz="220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IN" sz="2200">
                                  <a:latin typeface="Cambria Math"/>
                                </a:rPr>
                                <m:t>0</m:t>
                              </m:r>
                            </m:oMath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1800" b="0" dirty="0"/>
                            <a:t>the quadratic-like equation into a quadratic</a:t>
                          </a:r>
                          <a:endParaRPr sz="18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3610667233"/>
                      </a:ext>
                    </a:extLst>
                  </a:tr>
                  <a:tr h="6120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ar-AE" sz="22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ar-AE"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200">
                                      <a:latin typeface="Cambria Math"/>
                                    </a:rPr>
                                    <m:t>𝐴</m:t>
                                  </m:r>
                                  <m:r>
                                    <a:rPr lang="ar-AE" sz="22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ar-AE" sz="2200">
                                      <a:latin typeface="Cambria Math"/>
                                    </a:rPr>
                                    <m:t>8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ar-AE"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200">
                                      <a:latin typeface="Cambria Math"/>
                                    </a:rPr>
                                    <m:t>𝐴</m:t>
                                  </m:r>
                                  <m:r>
                                    <a:rPr lang="ar-AE" sz="22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ar-AE" sz="2200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</m:oMath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IN" sz="220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IN" sz="2200">
                                  <a:latin typeface="Cambria Math"/>
                                </a:rPr>
                                <m:t>0</m:t>
                              </m:r>
                            </m:oMath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100" b="1"/>
                          </a:pPr>
                          <a:r>
                            <a:rPr lang="en-US" sz="1800" b="0" dirty="0"/>
                            <a:t>equation that can be solved by factoring.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2864503727"/>
                      </a:ext>
                    </a:extLst>
                  </a:tr>
                  <a:tr h="90000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lang="en-US" sz="22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𝐴</m:t>
                              </m:r>
                            </m:oMath>
                          </a14:m>
                          <a:endParaRPr sz="22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r>
                                <a:rPr sz="2200">
                                  <a:latin typeface="Cambria Math"/>
                                </a:rPr>
                                <m:t>8</m:t>
                              </m:r>
                              <m:r>
                                <m:rPr>
                                  <m:nor/>
                                </m:rPr>
                                <a:rPr sz="2200">
                                  <a:latin typeface="Cambria Math"/>
                                </a:rPr>
                                <m:t>,</m:t>
                              </m:r>
                              <m:r>
                                <a:rPr sz="2200">
                                  <a:latin typeface="Cambria Math"/>
                                </a:rPr>
                                <m:t>−</m:t>
                              </m:r>
                              <m:r>
                                <a:rPr sz="2200">
                                  <a:latin typeface="Cambria Math"/>
                                </a:rPr>
                                <m:t>1</m:t>
                              </m:r>
                            </m:oMath>
                          </a14:m>
                          <a:endParaRPr sz="22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8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Placeholder 2" descr="Open parenthesis x squared plus two x close parenthesis squared minus seven times open parenthesis x squared plus two x close parenthesis minus eight equals zero.&#10;Making the substitution A equals x squared plus two x transforms the quadratic equation to &#10;A squared minus seven A minus eight equals zero.&#10;Open parenthesis A minus eight close parenthesis times open parenthesis A plus one close parenthesis equals zero.&#10;A equals eight or negative one.">
                <a:extLst>
                  <a:ext uri="{FF2B5EF4-FFF2-40B4-BE49-F238E27FC236}">
                    <a16:creationId xmlns:a16="http://schemas.microsoft.com/office/drawing/2014/main" id="{9AB91B88-814F-2046-46D3-3203BAE66B0A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041781292"/>
                  </p:ext>
                </p:extLst>
              </p:nvPr>
            </p:nvGraphicFramePr>
            <p:xfrm>
              <a:off x="838200" y="1591298"/>
              <a:ext cx="8001000" cy="28202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733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600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667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6667" r="-114192" b="-340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33969" t="-6667" r="-167176" b="-340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99772" t="-6667" b="-34095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06667" r="-114192" b="-240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33969" t="-106667" r="-167176" b="-240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1800" b="0" dirty="0"/>
                            <a:t>the quadratic-like equation into a quadratic</a:t>
                          </a:r>
                          <a:endParaRPr sz="18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3610667233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206667" r="-114192" b="-140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33969" t="-206667" r="-167176" b="-140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100" b="1"/>
                          </a:pPr>
                          <a:r>
                            <a:rPr lang="en-US" sz="1800" b="0" dirty="0"/>
                            <a:t>equation that can be solved by factoring.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2864503727"/>
                      </a:ext>
                    </a:extLst>
                  </a:tr>
                  <a:tr h="900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217568" r="-1141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33969" t="-217568" r="-167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8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40024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B131FD-C381-D7DB-98DC-E0C1AC2C6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5EACD-CE32-65CE-84CA-076F19431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1</a:t>
            </a:r>
            <a:r>
              <a:rPr dirty="0"/>
              <a:t>: Quadratic-Like Equations</a:t>
            </a:r>
            <a:r>
              <a:rPr lang="en-US" baseline="-25000" dirty="0"/>
              <a:t>3</a:t>
            </a:r>
            <a:endParaRPr dirty="0"/>
          </a:p>
        </p:txBody>
      </p:sp>
      <p:pic>
        <p:nvPicPr>
          <p:cNvPr id="7" name="Picture 6" descr="A equals 8 or A equals negative 1.&#10;After replacing A with x squared plus 2x, &#10;x squared plus 2x equals 8 or x squared plus 2x equals negative 1.&#10;x squared plus 2x minus 8 equals 0 or x squared plus 2x plus 1 equals 0.&#10;open parenthesis x plus 4 close parenthesis times open parenthesis x minus 2 close parenthesis equals 0 or open parenthesis x plus 1 close parenthesis squared equals 0.&#10;x equals negative 4 or x equals 2 or x equals negative 1.">
            <a:extLst>
              <a:ext uri="{FF2B5EF4-FFF2-40B4-BE49-F238E27FC236}">
                <a16:creationId xmlns:a16="http://schemas.microsoft.com/office/drawing/2014/main" id="{46B0615C-7AB4-41F7-BFDA-46F66A0E9A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038" y="1295400"/>
            <a:ext cx="5095875" cy="239077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8FBE6482-AD9F-A7E8-BBE1-9D341DFEF83D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685800" y="3717551"/>
                <a:ext cx="8229600" cy="2390775"/>
              </a:xfrm>
            </p:spPr>
            <p:txBody>
              <a:bodyPr>
                <a:noAutofit/>
              </a:bodyPr>
              <a:lstStyle/>
              <a:p>
                <a:r>
                  <a:rPr lang="en-US" sz="2600" dirty="0"/>
                  <a:t>Note that </a:t>
                </a:r>
                <a:r>
                  <a:rPr lang="en-US" sz="26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−</a:t>
                </a:r>
                <a14:m>
                  <m:oMath xmlns:m="http://schemas.openxmlformats.org/officeDocument/2006/math">
                    <m:r>
                      <a:rPr lang="en-US" sz="2600">
                        <a:latin typeface="Cambria Math"/>
                      </a:rPr>
                      <m:t>1</m:t>
                    </m:r>
                  </m:oMath>
                </a14:m>
                <a:r>
                  <a:rPr lang="en-US" sz="2600" dirty="0"/>
                  <a:t> is a double root, while </a:t>
                </a:r>
                <a:r>
                  <a:rPr lang="en-US" sz="26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−</a:t>
                </a:r>
                <a14:m>
                  <m:oMath xmlns:m="http://schemas.openxmlformats.org/officeDocument/2006/math">
                    <m:r>
                      <a:rPr lang="en-US" sz="2600">
                        <a:latin typeface="Cambria Math"/>
                      </a:rPr>
                      <m:t>4</m:t>
                    </m:r>
                  </m:oMath>
                </a14:m>
                <a:r>
                  <a:rPr lang="en-US" sz="2600" dirty="0"/>
                  <a:t> and </a:t>
                </a:r>
                <a:r>
                  <a:rPr lang="en-US" sz="2600" dirty="0">
                    <a:latin typeface="Cambria Math"/>
                  </a:rPr>
                  <a:t>2</a:t>
                </a:r>
                <a:r>
                  <a:rPr lang="en-US" sz="2600" dirty="0"/>
                  <a:t> are single roots.</a:t>
                </a:r>
              </a:p>
              <a:p>
                <a:r>
                  <a:rPr sz="2600" dirty="0"/>
                  <a:t>While the substitution method does not necessarily introduce extraneous solutions, you should still check that each solution solves the original quadratic-like equation.</a:t>
                </a:r>
              </a:p>
            </p:txBody>
          </p:sp>
        </mc:Choice>
        <mc:Fallback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8FBE6482-AD9F-A7E8-BBE1-9D341DFEF8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685800" y="3717551"/>
                <a:ext cx="8229600" cy="2390775"/>
              </a:xfrm>
              <a:blipFill>
                <a:blip r:embed="rId3"/>
                <a:stretch>
                  <a:fillRect l="-1333" t="-280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9790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1</a:t>
            </a:r>
            <a:r>
              <a:rPr dirty="0"/>
              <a:t>: Quadratic-Like Equations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C0A079-FA64-7624-5990-85921C2BB2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205133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y raised to the power of two-thirds plus four times y raised to the power of one-third minus five equals zero.&#10;Open parenthesis y raised to the power of one-third close parenthesis squared plus four times open parenthesis y raised to the power of one-third close parenthesis minus five equals zero.&#10;A equals y raised to the power of one-third will make this equation quadratic.&#10;A squared plus four A minus five equals zero.&#10;Open parenthesis A plus five close parenthesis times open parenthesis A minus one close parenthesis equals zero.&#10;A equals negative five or one.">
                <a:extLst>
                  <a:ext uri="{FF2B5EF4-FFF2-40B4-BE49-F238E27FC236}">
                    <a16:creationId xmlns:a16="http://schemas.microsoft.com/office/drawing/2014/main" id="{992028E7-2AB6-627A-E9D4-4391B9BF960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964476616"/>
                  </p:ext>
                </p:extLst>
              </p:nvPr>
            </p:nvGraphicFramePr>
            <p:xfrm>
              <a:off x="457200" y="1111190"/>
              <a:ext cx="8153400" cy="310521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971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752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71120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+4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−5</m:t>
                              </m:r>
                            </m:oMath>
                          </a14:m>
                          <a:endParaRPr sz="24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Using properties of exponents, we can see that the substitution 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6841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1</m:t>
                                              </m:r>
                                            </m:num>
                                            <m:den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3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+4</m:t>
                              </m:r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f>
                                        <m:f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sup>
                                  </m:sSup>
                                </m:e>
                              </m:d>
                              <m:r>
                                <a:rPr sz="2400">
                                  <a:latin typeface="Cambria Math"/>
                                </a:rPr>
                                <m:t>−5</m:t>
                              </m:r>
                            </m:oMath>
                          </a14:m>
                          <a:endParaRPr sz="240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ar-AE" sz="1800" b="0" i="1" smtClean="0">
                                  <a:latin typeface="Cambria Math"/>
                                </a:rPr>
                                <m:t>𝐴</m:t>
                              </m:r>
                              <m:r>
                                <a:rPr lang="ar-AE" sz="1800" b="0" smtClean="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ar-AE"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ar-AE" sz="1800" b="0" i="1" smtClean="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ar-AE" sz="18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ar-AE" sz="1800" b="0" i="1" smtClean="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ar-AE" sz="1800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r>
                            <a:rPr lang="ar-AE" sz="1800" b="0" dirty="0"/>
                            <a:t> </a:t>
                          </a:r>
                          <a:r>
                            <a:rPr lang="en-US" sz="1800" b="0" dirty="0"/>
                            <a:t>will make this equation quadratic.</a:t>
                          </a:r>
                          <a:endParaRPr sz="18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1120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</m:t>
                              </m:r>
                              <m:r>
                                <a:rPr sz="2400">
                                  <a:latin typeface="Cambria Math"/>
                                </a:rPr>
                                <m:t>4</m:t>
                              </m:r>
                              <m:r>
                                <a:rPr sz="2400">
                                  <a:latin typeface="Cambria Math"/>
                                </a:rPr>
                                <m:t>𝐴</m:t>
                              </m:r>
                              <m:r>
                                <a:rPr sz="2400">
                                  <a:latin typeface="Cambria Math"/>
                                </a:rPr>
                                <m:t>−</m:t>
                              </m:r>
                              <m:r>
                                <a:rPr sz="2400">
                                  <a:latin typeface="Cambria Math"/>
                                </a:rPr>
                                <m:t>5</m:t>
                              </m:r>
                            </m:oMath>
                          </a14:m>
                          <a:endParaRPr sz="24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>
                                <a:rPr sz="2400">
                                  <a:latin typeface="Cambria Math"/>
                                </a:rPr>
                                <m:t>0</m:t>
                              </m:r>
                            </m:oMath>
                          </a14:m>
                          <a:endParaRPr sz="24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We can solve this equation by factoring.</a:t>
                          </a:r>
                          <a:endParaRPr sz="18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𝐴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5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𝐴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>
                                <a:rPr sz="2400">
                                  <a:latin typeface="Cambria Math"/>
                                </a:rPr>
                                <m:t>0</m:t>
                              </m:r>
                            </m:oMath>
                          </a14:m>
                          <a:endParaRPr sz="24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𝐴</m:t>
                              </m:r>
                            </m:oMath>
                          </a14:m>
                          <a:endParaRPr sz="24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400">
                                  <a:latin typeface="Cambria Math"/>
                                </a:rPr>
                                <m:t>=−</m:t>
                              </m:r>
                              <m:r>
                                <a:rPr lang="en-US" sz="2400">
                                  <a:latin typeface="Cambria Math"/>
                                </a:rPr>
                                <m:t>5</m:t>
                              </m:r>
                              <m:r>
                                <a:rPr lang="en-US" sz="2400">
                                  <a:latin typeface="Cambria Math"/>
                                </a:rPr>
                                <m:t>, </m:t>
                              </m:r>
                              <m:r>
                                <a:rPr lang="en-US" sz="2400">
                                  <a:latin typeface="Cambria Math"/>
                                </a:rPr>
                                <m:t>1</m:t>
                              </m:r>
                            </m:oMath>
                          </a14:m>
                          <a:endParaRPr sz="24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y raised to the power of two-thirds plus four times y raised to the power of one-third minus five equals zero.&#10;Open parenthesis y raised to the power of one-third close parenthesis squared plus four times open parenthesis y raised to the power of one-third close parenthesis minus five equals zero.&#10;A equals y raised to the power of one-third will make this equation quadratic.&#10;A squared plus four A minus five equals zero.&#10;Open parenthesis A plus five close parenthesis times open parenthesis A minus one close parenthesis equals zero.&#10;A equals negative five or one.">
                <a:extLst>
                  <a:ext uri="{FF2B5EF4-FFF2-40B4-BE49-F238E27FC236}">
                    <a16:creationId xmlns:a16="http://schemas.microsoft.com/office/drawing/2014/main" id="{992028E7-2AB6-627A-E9D4-4391B9BF960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964476616"/>
                  </p:ext>
                </p:extLst>
              </p:nvPr>
            </p:nvGraphicFramePr>
            <p:xfrm>
              <a:off x="457200" y="1111190"/>
              <a:ext cx="8153400" cy="310521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971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752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711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4274" r="-174180" b="-3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70035" t="-4274" r="-196167" b="-3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Using properties of exponents, we can see that the substitution 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6841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96825" r="-174180" b="-2301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70035" t="-96825" r="-196167" b="-2301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37655" t="-96825" b="-23015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11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211966" r="-174180" b="-1478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70035" t="-211966" r="-196167" b="-1478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We can solve this equation by factoring.</a:t>
                          </a:r>
                          <a:endParaRPr sz="18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486667" r="-174180" b="-1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70035" t="-486667" r="-196167" b="-1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586667" r="-174180" b="-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70035" t="-586667" r="-196167" b="-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1</a:t>
            </a:r>
            <a:r>
              <a:rPr dirty="0"/>
              <a:t>: Quadratic-Like Equations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Now that we have solved for </a:t>
            </a:r>
            <a:r>
              <a:rPr lang="en-US" i="1" dirty="0"/>
              <a:t>A</a:t>
            </a:r>
            <a:r>
              <a:rPr lang="en-US" dirty="0"/>
              <a:t>, we reverse the substitution and solve for </a:t>
            </a:r>
            <a:r>
              <a:rPr lang="en-US" i="1" dirty="0"/>
              <a:t>y</a:t>
            </a:r>
            <a:r>
              <a:rPr lang="en-US" dirty="0"/>
              <a:t> in each case.​</a:t>
            </a: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>
              <a:lnSpc>
                <a:spcPct val="150000"/>
              </a:lnSpc>
              <a:defRPr sz="2800"/>
            </a:pPr>
            <a:r>
              <a:rPr lang="en-US" dirty="0"/>
              <a:t>​</a:t>
            </a:r>
            <a:endParaRPr sz="2800" dirty="0"/>
          </a:p>
        </p:txBody>
      </p:sp>
      <p:pic>
        <p:nvPicPr>
          <p:cNvPr id="9" name="Picture 8" descr="A equals negative 5 or A equals 1.&#10;y raised to the power of one-third equals negative 5, or y raised to the power of one-third equals 1.&#10;y equals negative 5 cubed, or y equals 1 cubed.&#10;y equals negative 125 or y equals 1.&#10;">
            <a:extLst>
              <a:ext uri="{FF2B5EF4-FFF2-40B4-BE49-F238E27FC236}">
                <a16:creationId xmlns:a16="http://schemas.microsoft.com/office/drawing/2014/main" id="{A5E57025-3647-270B-0DED-3E47388D4C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2224053"/>
            <a:ext cx="3429000" cy="22193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E4EC1FE-0AD4-0626-B31E-5FAE54F0D1B6}"/>
              </a:ext>
            </a:extLst>
          </p:cNvPr>
          <p:cNvSpPr txBox="1"/>
          <p:nvPr/>
        </p:nvSpPr>
        <p:spPr>
          <a:xfrm>
            <a:off x="457200" y="4495800"/>
            <a:ext cx="8229600" cy="13181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Once again, you should confirm that both values do indeed solve the original equation</a:t>
            </a:r>
            <a:endParaRPr lang="en-IN" sz="2800" dirty="0"/>
          </a:p>
        </p:txBody>
      </p:sp>
      <p:pic>
        <p:nvPicPr>
          <p:cNvPr id="12" name="Picture 11" descr="y raised to the power of two-thirds plus 4 times y raised to the power of one-third minus 5 equals 0.">
            <a:extLst>
              <a:ext uri="{FF2B5EF4-FFF2-40B4-BE49-F238E27FC236}">
                <a16:creationId xmlns:a16="http://schemas.microsoft.com/office/drawing/2014/main" id="{A70A5B1A-0F2B-C1D5-B891-D47F6EAA44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0" y="5049820"/>
            <a:ext cx="2438400" cy="7429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2</a:t>
            </a:r>
            <a:r>
              <a:rPr dirty="0"/>
              <a:t>: Solving Equations by Factoring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Solve the equations by factoring.</a:t>
            </a:r>
          </a:p>
          <a:p>
            <a:pPr>
              <a:defRPr sz="2800"/>
            </a:pPr>
            <a:endParaRPr dirty="0"/>
          </a:p>
          <a:p>
            <a:pPr>
              <a:defRPr sz="2800"/>
            </a:pPr>
            <a:endParaRPr dirty="0"/>
          </a:p>
          <a:p>
            <a:pPr>
              <a:defRPr sz="2800"/>
            </a:pPr>
            <a:endParaRPr dirty="0"/>
          </a:p>
          <a:p>
            <a:pPr>
              <a:defRPr sz="2800"/>
            </a:pPr>
            <a:endParaRPr dirty="0"/>
          </a:p>
        </p:txBody>
      </p:sp>
      <p:pic>
        <p:nvPicPr>
          <p:cNvPr id="16" name="Picture 15" descr="a. x raised to the power of four equals nine.">
            <a:extLst>
              <a:ext uri="{FF2B5EF4-FFF2-40B4-BE49-F238E27FC236}">
                <a16:creationId xmlns:a16="http://schemas.microsoft.com/office/drawing/2014/main" id="{09D13158-074C-80CE-55AF-0925926902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589393"/>
            <a:ext cx="1419225" cy="514350"/>
          </a:xfrm>
          <a:prstGeom prst="rect">
            <a:avLst/>
          </a:prstGeom>
        </p:spPr>
      </p:pic>
      <p:pic>
        <p:nvPicPr>
          <p:cNvPr id="11" name="Picture 10" descr="b. y cubed plus y squared minus 4y minus 4 equals 0">
            <a:extLst>
              <a:ext uri="{FF2B5EF4-FFF2-40B4-BE49-F238E27FC236}">
                <a16:creationId xmlns:a16="http://schemas.microsoft.com/office/drawing/2014/main" id="{F27F364C-849C-4A1F-35E5-9B5AC73A87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043593"/>
            <a:ext cx="3314700" cy="514350"/>
          </a:xfrm>
          <a:prstGeom prst="rect">
            <a:avLst/>
          </a:prstGeom>
        </p:spPr>
      </p:pic>
      <p:pic>
        <p:nvPicPr>
          <p:cNvPr id="19" name="Picture 18" descr="c. Eight t cubed minus twenty-seven equals zero.">
            <a:extLst>
              <a:ext uri="{FF2B5EF4-FFF2-40B4-BE49-F238E27FC236}">
                <a16:creationId xmlns:a16="http://schemas.microsoft.com/office/drawing/2014/main" id="{36E42582-5DE1-DBC5-62AB-5581DE522D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101" y="2582905"/>
            <a:ext cx="2219325" cy="514350"/>
          </a:xfrm>
          <a:prstGeom prst="rect">
            <a:avLst/>
          </a:prstGeom>
        </p:spPr>
      </p:pic>
      <p:pic>
        <p:nvPicPr>
          <p:cNvPr id="22" name="Picture 21" descr="d. Three x to the fourth power plus eighteen x cubed minus twenty-one x squared equals zero.">
            <a:extLst>
              <a:ext uri="{FF2B5EF4-FFF2-40B4-BE49-F238E27FC236}">
                <a16:creationId xmlns:a16="http://schemas.microsoft.com/office/drawing/2014/main" id="{824284A0-5B74-C243-E4B4-B2F6BAE326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" y="3124200"/>
            <a:ext cx="3686175" cy="5143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Note: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384995"/>
          </a:xfrm>
        </p:spPr>
        <p:txBody>
          <a:bodyPr>
            <a:spAutoFit/>
          </a:bodyPr>
          <a:lstStyle/>
          <a:p>
            <a:r>
              <a:rPr sz="2800"/>
              <a:t>While checking solutions is always a good practice, solving by factoring does not produce any extraneous solutions.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2759</TotalTime>
  <Words>1035</Words>
  <Application>Microsoft Office PowerPoint</Application>
  <PresentationFormat>On-screen Show (4:3)</PresentationFormat>
  <Paragraphs>190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Calibri</vt:lpstr>
      <vt:lpstr>Courier New</vt:lpstr>
      <vt:lpstr>Cambria Math</vt:lpstr>
      <vt:lpstr>Arial</vt:lpstr>
      <vt:lpstr>Office Theme</vt:lpstr>
      <vt:lpstr>Section 2.4</vt:lpstr>
      <vt:lpstr>Definition: Quadratic-Like Equations</vt:lpstr>
      <vt:lpstr>Example 1: Quadratic-Like Equations1</vt:lpstr>
      <vt:lpstr>Example 1: Quadratic-Like Equations2</vt:lpstr>
      <vt:lpstr>Example 1: Quadratic-Like Equations3</vt:lpstr>
      <vt:lpstr>Example 1: Quadratic-Like Equations4</vt:lpstr>
      <vt:lpstr>Example 1: Quadratic-Like Equations5</vt:lpstr>
      <vt:lpstr>Example 2: Solving Equations by Factoring1</vt:lpstr>
      <vt:lpstr>Note:</vt:lpstr>
      <vt:lpstr>Example 2: Solving Equations by Factoring2</vt:lpstr>
      <vt:lpstr>Example 2: Solving Equations by Factoring3</vt:lpstr>
      <vt:lpstr>Example 2: Solving Equations by Factoring4</vt:lpstr>
      <vt:lpstr>Example 2: Solving Equations by Factoring5</vt:lpstr>
      <vt:lpstr>Example 2: Solving Equations by Factoring6</vt:lpstr>
      <vt:lpstr>Example 3: Solving Equations by Factoring1</vt:lpstr>
      <vt:lpstr>Example 3: Solving Equations by Factoring2</vt:lpstr>
      <vt:lpstr>Example 3: Solving Equations by Factoring3</vt:lpstr>
      <vt:lpstr>Example 3: Solving Equations by Factoring4</vt:lpstr>
      <vt:lpstr>Example 4: Solving Equations by Factoring1</vt:lpstr>
      <vt:lpstr>Example 4: Solving Equations by Factoring2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</dc:title>
  <dc:creator>Hawkes Learning</dc:creator>
  <cp:lastModifiedBy>Syamprasad</cp:lastModifiedBy>
  <cp:revision>195</cp:revision>
  <dcterms:created xsi:type="dcterms:W3CDTF">2013-04-26T14:43:13Z</dcterms:created>
  <dcterms:modified xsi:type="dcterms:W3CDTF">2025-06-20T08:44:37Z</dcterms:modified>
</cp:coreProperties>
</file>