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0"/>
  </p:notesMasterIdLst>
  <p:handoutMasterIdLst>
    <p:handoutMasterId r:id="rId41"/>
  </p:handoutMasterIdLst>
  <p:sldIdLst>
    <p:sldId id="256" r:id="rId2"/>
    <p:sldId id="257" r:id="rId3"/>
    <p:sldId id="260" r:id="rId4"/>
    <p:sldId id="261" r:id="rId5"/>
    <p:sldId id="264" r:id="rId6"/>
    <p:sldId id="267" r:id="rId7"/>
    <p:sldId id="269" r:id="rId8"/>
    <p:sldId id="275" r:id="rId9"/>
    <p:sldId id="270" r:id="rId10"/>
    <p:sldId id="273" r:id="rId11"/>
    <p:sldId id="364" r:id="rId12"/>
    <p:sldId id="365" r:id="rId13"/>
    <p:sldId id="280" r:id="rId14"/>
    <p:sldId id="281" r:id="rId15"/>
    <p:sldId id="284" r:id="rId16"/>
    <p:sldId id="286" r:id="rId17"/>
    <p:sldId id="288" r:id="rId18"/>
    <p:sldId id="289" r:id="rId19"/>
    <p:sldId id="290" r:id="rId20"/>
    <p:sldId id="371" r:id="rId21"/>
    <p:sldId id="294" r:id="rId22"/>
    <p:sldId id="300" r:id="rId23"/>
    <p:sldId id="304" r:id="rId24"/>
    <p:sldId id="305" r:id="rId25"/>
    <p:sldId id="306" r:id="rId26"/>
    <p:sldId id="366" r:id="rId27"/>
    <p:sldId id="367" r:id="rId28"/>
    <p:sldId id="307" r:id="rId29"/>
    <p:sldId id="308" r:id="rId30"/>
    <p:sldId id="311" r:id="rId31"/>
    <p:sldId id="314" r:id="rId32"/>
    <p:sldId id="317" r:id="rId33"/>
    <p:sldId id="319" r:id="rId34"/>
    <p:sldId id="320" r:id="rId35"/>
    <p:sldId id="368" r:id="rId36"/>
    <p:sldId id="321" r:id="rId37"/>
    <p:sldId id="323" r:id="rId38"/>
    <p:sldId id="369" r:id="rId39"/>
  </p:sldIdLst>
  <p:sldSz cx="9144000" cy="6858000" type="screen4x3"/>
  <p:notesSz cx="6858000" cy="9144000"/>
  <p:embeddedFontLst>
    <p:embeddedFont>
      <p:font typeface="Cambria Math" panose="02040503050406030204" pitchFamily="18" charset="0"/>
      <p:regular r:id="rId4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llison Conger" initials="AC" lastIdx="9" clrIdx="1">
    <p:extLst>
      <p:ext uri="{19B8F6BF-5375-455C-9EA6-DF929625EA0E}">
        <p15:presenceInfo xmlns:p15="http://schemas.microsoft.com/office/powerpoint/2012/main" userId="S::aconger@hawkeslearning.com::ade6c5c3-e633-4050-96d1-34f11caf605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673" autoAdjust="0"/>
  </p:normalViewPr>
  <p:slideViewPr>
    <p:cSldViewPr>
      <p:cViewPr varScale="1">
        <p:scale>
          <a:sx n="74" d="100"/>
          <a:sy n="74" d="100"/>
        </p:scale>
        <p:origin x="1051" y="5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font" Target="fonts/font1.fntdata"/><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commentAuthors" Target="commentAuthor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6/20/2025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6/20/2025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0.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7.xml"/><Relationship Id="rId5" Type="http://schemas.openxmlformats.org/officeDocument/2006/relationships/image" Target="../media/image12.emf"/><Relationship Id="rId4" Type="http://schemas.openxmlformats.org/officeDocument/2006/relationships/image" Target="../media/image10.png"/></Relationships>
</file>

<file path=ppt/slides/_rels/slide12.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7.emf"/><Relationship Id="rId1" Type="http://schemas.openxmlformats.org/officeDocument/2006/relationships/slideLayout" Target="../slideLayouts/slideLayout7.xml"/><Relationship Id="rId4" Type="http://schemas.openxmlformats.org/officeDocument/2006/relationships/image" Target="../media/image18.emf"/></Relationships>
</file>

<file path=ppt/slides/_rels/slide17.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1.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image" Target="../media/image30.png"/><Relationship Id="rId1" Type="http://schemas.openxmlformats.org/officeDocument/2006/relationships/slideLayout" Target="../slideLayouts/slideLayout3.xml"/><Relationship Id="rId4" Type="http://schemas.openxmlformats.org/officeDocument/2006/relationships/image" Target="../media/image32.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3.xml"/><Relationship Id="rId4" Type="http://schemas.openxmlformats.org/officeDocument/2006/relationships/image" Target="../media/image23.emf"/></Relationships>
</file>

<file path=ppt/slides/_rels/slide25.xml.rels><?xml version="1.0" encoding="UTF-8" standalone="yes"?>
<Relationships xmlns="http://schemas.openxmlformats.org/package/2006/relationships"><Relationship Id="rId3" Type="http://schemas.openxmlformats.org/officeDocument/2006/relationships/image" Target="../media/image25.emf"/><Relationship Id="rId2" Type="http://schemas.openxmlformats.org/officeDocument/2006/relationships/image" Target="../media/image24.emf"/><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image" Target="../media/image26.emf"/><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image" Target="../media/image29.emf"/><Relationship Id="rId2" Type="http://schemas.openxmlformats.org/officeDocument/2006/relationships/image" Target="../media/image28.emf"/><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image" Target="../media/image31.emf"/><Relationship Id="rId2" Type="http://schemas.openxmlformats.org/officeDocument/2006/relationships/image" Target="../media/image30.emf"/><Relationship Id="rId1" Type="http://schemas.openxmlformats.org/officeDocument/2006/relationships/slideLayout" Target="../slideLayouts/slideLayout3.xml"/><Relationship Id="rId5" Type="http://schemas.openxmlformats.org/officeDocument/2006/relationships/image" Target="../media/image33.emf"/><Relationship Id="rId4" Type="http://schemas.openxmlformats.org/officeDocument/2006/relationships/image" Target="../media/image32.emf"/></Relationships>
</file>

<file path=ppt/slides/_rels/slide29.xml.rels><?xml version="1.0" encoding="UTF-8" standalone="yes"?>
<Relationships xmlns="http://schemas.openxmlformats.org/package/2006/relationships"><Relationship Id="rId2" Type="http://schemas.openxmlformats.org/officeDocument/2006/relationships/image" Target="../media/image46.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3.xml"/><Relationship Id="rId4" Type="http://schemas.openxmlformats.org/officeDocument/2006/relationships/image" Target="../media/image5.emf"/></Relationships>
</file>

<file path=ppt/slides/_rels/slide30.xml.rels><?xml version="1.0" encoding="UTF-8" standalone="yes"?>
<Relationships xmlns="http://schemas.openxmlformats.org/package/2006/relationships"><Relationship Id="rId2" Type="http://schemas.openxmlformats.org/officeDocument/2006/relationships/image" Target="../media/image47.png"/><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image" Target="../media/image48.png"/><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3" Type="http://schemas.openxmlformats.org/officeDocument/2006/relationships/image" Target="../media/image50.png"/><Relationship Id="rId2" Type="http://schemas.openxmlformats.org/officeDocument/2006/relationships/image" Target="../media/image34.emf"/><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image" Target="../media/image36.png"/><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image" Target="../media/image35.emf"/><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3" Type="http://schemas.openxmlformats.org/officeDocument/2006/relationships/image" Target="../media/image38.svg"/><Relationship Id="rId2" Type="http://schemas.openxmlformats.org/officeDocument/2006/relationships/image" Target="../media/image37.png"/><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3" Type="http://schemas.openxmlformats.org/officeDocument/2006/relationships/image" Target="../media/image55.png"/><Relationship Id="rId2" Type="http://schemas.openxmlformats.org/officeDocument/2006/relationships/image" Target="../media/image54.png"/><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a:t>
            </a:r>
            <a:r>
              <a:rPr lang="en-US" dirty="0"/>
              <a:t>2.3</a:t>
            </a:r>
            <a:endParaRPr dirty="0"/>
          </a:p>
        </p:txBody>
      </p:sp>
      <p:sp>
        <p:nvSpPr>
          <p:cNvPr id="2" name="Text Placeholder 1"/>
          <p:cNvSpPr>
            <a:spLocks noGrp="1"/>
          </p:cNvSpPr>
          <p:nvPr>
            <p:ph type="body" sz="quarter" idx="10"/>
          </p:nvPr>
        </p:nvSpPr>
        <p:spPr/>
        <p:txBody>
          <a:bodyPr/>
          <a:lstStyle/>
          <a:p>
            <a:pPr algn="ctr"/>
            <a:r>
              <a:rPr lang="en-US" dirty="0"/>
              <a:t>Quadratic </a:t>
            </a:r>
            <a:r>
              <a:rPr dirty="0"/>
              <a:t>Equations in One Variable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Perfect Square Quadratic Equations</a:t>
            </a:r>
            <a:r>
              <a:rPr lang="en-US" baseline="-25000" dirty="0"/>
              <a:t>3</a:t>
            </a:r>
            <a:endParaRPr dirty="0"/>
          </a:p>
        </p:txBody>
      </p:sp>
      <p:sp>
        <p:nvSpPr>
          <p:cNvPr id="3" name="Text Placeholder 2">
            <a:extLst>
              <a:ext uri="{FF2B5EF4-FFF2-40B4-BE49-F238E27FC236}">
                <a16:creationId xmlns:a16="http://schemas.microsoft.com/office/drawing/2014/main" id="{42DFDFEE-AE17-F25F-980E-492A1C01D189}"/>
              </a:ext>
            </a:extLst>
          </p:cNvPr>
          <p:cNvSpPr>
            <a:spLocks noGrp="1"/>
          </p:cNvSpPr>
          <p:nvPr>
            <p:ph type="body" sz="quarter" idx="10"/>
          </p:nvPr>
        </p:nvSpPr>
        <p:spPr>
          <a:xfrm>
            <a:off x="457200" y="1052733"/>
            <a:ext cx="8229600" cy="4967067"/>
          </a:xfrm>
        </p:spPr>
        <p:txBody>
          <a:bodyPr/>
          <a:lstStyle/>
          <a:p>
            <a:pPr marL="514350" indent="-514350">
              <a:buFont typeface="+mj-lt"/>
              <a:buAutoNum type="alphaLcPeriod" startAt="2"/>
              <a:defRPr sz="2800"/>
            </a:pPr>
            <a:r>
              <a:t>​</a:t>
            </a:r>
          </a:p>
        </p:txBody>
      </p:sp>
      <mc:AlternateContent xmlns:mc="http://schemas.openxmlformats.org/markup-compatibility/2006" xmlns:a14="http://schemas.microsoft.com/office/drawing/2010/main">
        <mc:Choice Requires="a14">
          <p:graphicFrame>
            <p:nvGraphicFramePr>
              <p:cNvPr id="4" name="Table Placeholder 2" descr="Open parenthesis x minus 5 close parenthesis squared plus 4 equals 0.&#10;Open parenthesis x minus 5 close parenthesis squared equals negative 4.&#10;x minus 5 equals plus or minus square root of negative 4.&#10;x minus 5 equals plus or minus 2 i.&#10;Here taking square roots leads to two complex number solutions.&#10;x equals 5 plus or minus 2 i.&#10;So, the solution is open curly bracket 5 plus 2 i , 5 minus 2 i close curly bracket&#10;">
                <a:extLst>
                  <a:ext uri="{FF2B5EF4-FFF2-40B4-BE49-F238E27FC236}">
                    <a16:creationId xmlns:a16="http://schemas.microsoft.com/office/drawing/2014/main" id="{D3FC4033-BDE4-941B-87F4-8C37DA73F183}"/>
                  </a:ext>
                </a:extLst>
              </p:cNvPr>
              <p:cNvGraphicFramePr>
                <a:graphicFrameLocks/>
              </p:cNvGraphicFramePr>
              <p:nvPr>
                <p:extLst>
                  <p:ext uri="{D42A27DB-BD31-4B8C-83A1-F6EECF244321}">
                    <p14:modId xmlns:p14="http://schemas.microsoft.com/office/powerpoint/2010/main" val="472251749"/>
                  </p:ext>
                </p:extLst>
              </p:nvPr>
            </p:nvGraphicFramePr>
            <p:xfrm>
              <a:off x="838200" y="1087754"/>
              <a:ext cx="7848600" cy="2787715"/>
            </p:xfrm>
            <a:graphic>
              <a:graphicData uri="http://schemas.openxmlformats.org/drawingml/2006/table">
                <a:tbl>
                  <a:tblPr firstRow="1" bandRow="1">
                    <a:tableStyleId>{2D5ABB26-0587-4C30-8999-92F81FD0307C}</a:tableStyleId>
                  </a:tblPr>
                  <a:tblGrid>
                    <a:gridCol w="1828800">
                      <a:extLst>
                        <a:ext uri="{9D8B030D-6E8A-4147-A177-3AD203B41FA5}">
                          <a16:colId xmlns:a16="http://schemas.microsoft.com/office/drawing/2014/main" val="20000"/>
                        </a:ext>
                      </a:extLst>
                    </a:gridCol>
                    <a:gridCol w="1447800">
                      <a:extLst>
                        <a:ext uri="{9D8B030D-6E8A-4147-A177-3AD203B41FA5}">
                          <a16:colId xmlns:a16="http://schemas.microsoft.com/office/drawing/2014/main" val="20001"/>
                        </a:ext>
                      </a:extLst>
                    </a:gridCol>
                    <a:gridCol w="4572000">
                      <a:extLst>
                        <a:ext uri="{9D8B030D-6E8A-4147-A177-3AD203B41FA5}">
                          <a16:colId xmlns:a16="http://schemas.microsoft.com/office/drawing/2014/main" val="20002"/>
                        </a:ext>
                      </a:extLst>
                    </a:gridCol>
                  </a:tblGrid>
                  <a:tr h="711200">
                    <a:tc>
                      <a:txBody>
                        <a:bodyPr/>
                        <a:lstStyle/>
                        <a:p>
                          <a:pPr algn="r">
                            <a:defRPr sz="1800"/>
                          </a:pPr>
                          <a:r>
                            <a:rPr sz="2400" dirty="0"/>
                            <a:t>​</a:t>
                          </a:r>
                          <a14:m>
                            <m:oMath xmlns:m="http://schemas.openxmlformats.org/officeDocument/2006/math">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𝑥</m:t>
                                      </m:r>
                                      <m:r>
                                        <a:rPr sz="2400">
                                          <a:latin typeface="Cambria Math"/>
                                        </a:rPr>
                                        <m:t>−</m:t>
                                      </m:r>
                                      <m:r>
                                        <a:rPr sz="2400">
                                          <a:latin typeface="Cambria Math"/>
                                        </a:rPr>
                                        <m:t>5</m:t>
                                      </m:r>
                                    </m:e>
                                  </m:d>
                                </m:e>
                                <m:sup>
                                  <m:r>
                                    <a:rPr sz="2400">
                                      <a:latin typeface="Cambria Math"/>
                                    </a:rPr>
                                    <m:t>2</m:t>
                                  </m:r>
                                </m:sup>
                              </m:sSup>
                              <m:r>
                                <a:rPr sz="2400">
                                  <a:latin typeface="Cambria Math"/>
                                </a:rPr>
                                <m:t>+</m:t>
                              </m:r>
                              <m:r>
                                <a:rPr sz="2400">
                                  <a:latin typeface="Cambria Math"/>
                                </a:rPr>
                                <m:t>4</m:t>
                              </m:r>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sz="2400" dirty="0"/>
                            <a:t>​</a:t>
                          </a:r>
                          <a14:m>
                            <m:oMath xmlns:m="http://schemas.openxmlformats.org/officeDocument/2006/math">
                              <m:r>
                                <a:rPr sz="2400">
                                  <a:latin typeface="Cambria Math"/>
                                </a:rPr>
                                <m:t>=</m:t>
                              </m:r>
                              <m:r>
                                <a:rPr sz="2400">
                                  <a:latin typeface="Cambria Math"/>
                                </a:rPr>
                                <m:t>0</m:t>
                              </m:r>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b="1"/>
                          </a:pPr>
                          <a:r>
                            <a:rPr lang="en-US" b="0" dirty="0"/>
                            <a:t>Before taking square roots, we isolate the perfect square algebraic expression on one</a:t>
                          </a:r>
                          <a:endParaRPr sz="1800" b="0" dirty="0"/>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487046">
                    <a:tc>
                      <a:txBody>
                        <a:bodyPr/>
                        <a:lstStyle/>
                        <a:p>
                          <a:pPr algn="r">
                            <a:defRPr sz="1800"/>
                          </a:pPr>
                          <a:r>
                            <a:rPr sz="2400"/>
                            <a:t>​</a:t>
                          </a:r>
                          <a14:m>
                            <m:oMath xmlns:m="http://schemas.openxmlformats.org/officeDocument/2006/math">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𝑥</m:t>
                                      </m:r>
                                      <m:r>
                                        <a:rPr sz="2400">
                                          <a:latin typeface="Cambria Math"/>
                                        </a:rPr>
                                        <m:t>−</m:t>
                                      </m:r>
                                      <m:r>
                                        <a:rPr sz="2400">
                                          <a:latin typeface="Cambria Math"/>
                                        </a:rPr>
                                        <m:t>5</m:t>
                                      </m:r>
                                    </m:e>
                                  </m:d>
                                </m:e>
                                <m:sup>
                                  <m:r>
                                    <a:rPr sz="2400">
                                      <a:latin typeface="Cambria Math"/>
                                    </a:rPr>
                                    <m:t>2</m:t>
                                  </m:r>
                                </m:sup>
                              </m:sSup>
                            </m:oMath>
                          </a14:m>
                          <a:endParaRPr sz="2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sz="2400" dirty="0"/>
                            <a:t>​</a:t>
                          </a:r>
                          <a14:m>
                            <m:oMath xmlns:m="http://schemas.openxmlformats.org/officeDocument/2006/math">
                              <m:r>
                                <a:rPr sz="2400">
                                  <a:latin typeface="Cambria Math"/>
                                </a:rPr>
                                <m:t>=−</m:t>
                              </m:r>
                              <m:r>
                                <a:rPr sz="2400">
                                  <a:latin typeface="Cambria Math"/>
                                </a:rPr>
                                <m:t>4</m:t>
                              </m:r>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sz="1800" b="0" dirty="0"/>
                            <a:t>side, and put the constant on the other.</a:t>
                          </a:r>
                          <a:endParaRP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492189">
                    <a:tc>
                      <a:txBody>
                        <a:bodyPr/>
                        <a:lstStyle/>
                        <a:p>
                          <a:pPr algn="r">
                            <a:defRPr sz="1800"/>
                          </a:pPr>
                          <a:r>
                            <a:rPr sz="2400" dirty="0"/>
                            <a:t>​</a:t>
                          </a:r>
                          <a14:m>
                            <m:oMath xmlns:m="http://schemas.openxmlformats.org/officeDocument/2006/math">
                              <m:r>
                                <a:rPr sz="2400">
                                  <a:latin typeface="Cambria Math"/>
                                </a:rPr>
                                <m:t>𝑥</m:t>
                              </m:r>
                              <m:r>
                                <a:rPr sz="2400">
                                  <a:latin typeface="Cambria Math"/>
                                </a:rPr>
                                <m:t>−</m:t>
                              </m:r>
                              <m:r>
                                <a:rPr sz="2400">
                                  <a:latin typeface="Cambria Math"/>
                                </a:rPr>
                                <m:t>5</m:t>
                              </m:r>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sz="2400" dirty="0"/>
                            <a:t>​</a:t>
                          </a:r>
                          <a14:m>
                            <m:oMath xmlns:m="http://schemas.openxmlformats.org/officeDocument/2006/math">
                              <m:r>
                                <a:rPr sz="2400">
                                  <a:latin typeface="Cambria Math"/>
                                </a:rPr>
                                <m:t>=±</m:t>
                              </m:r>
                              <m:rad>
                                <m:radPr>
                                  <m:degHide m:val="on"/>
                                  <m:ctrlPr>
                                    <a:rPr sz="2400" i="1">
                                      <a:latin typeface="Cambria Math" panose="02040503050406030204" pitchFamily="18" charset="0"/>
                                    </a:rPr>
                                  </m:ctrlPr>
                                </m:radPr>
                                <m:deg/>
                                <m:e>
                                  <m:r>
                                    <a:rPr sz="2400">
                                      <a:latin typeface="Cambria Math"/>
                                    </a:rPr>
                                    <m:t>−</m:t>
                                  </m:r>
                                  <m:r>
                                    <a:rPr sz="2400">
                                      <a:latin typeface="Cambria Math"/>
                                    </a:rPr>
                                    <m:t>4</m:t>
                                  </m:r>
                                </m:e>
                              </m:rad>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100" b="1"/>
                          </a:pP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468503">
                    <a:tc>
                      <a:txBody>
                        <a:bodyPr/>
                        <a:lstStyle/>
                        <a:p>
                          <a:pPr algn="r">
                            <a:defRPr sz="1800"/>
                          </a:pPr>
                          <a:r>
                            <a:rPr sz="2400" dirty="0"/>
                            <a:t>​</a:t>
                          </a:r>
                          <a14:m>
                            <m:oMath xmlns:m="http://schemas.openxmlformats.org/officeDocument/2006/math">
                              <m:r>
                                <a:rPr sz="2400">
                                  <a:latin typeface="Cambria Math"/>
                                </a:rPr>
                                <m:t>𝑥</m:t>
                              </m:r>
                              <m:r>
                                <a:rPr sz="2400">
                                  <a:latin typeface="Cambria Math"/>
                                </a:rPr>
                                <m:t>−</m:t>
                              </m:r>
                              <m:r>
                                <a:rPr sz="2400">
                                  <a:latin typeface="Cambria Math"/>
                                </a:rPr>
                                <m:t>5</m:t>
                              </m:r>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sz="2400" dirty="0"/>
                            <a:t>​</a:t>
                          </a:r>
                          <a14:m>
                            <m:oMath xmlns:m="http://schemas.openxmlformats.org/officeDocument/2006/math">
                              <m:r>
                                <a:rPr sz="2400">
                                  <a:latin typeface="Cambria Math"/>
                                </a:rPr>
                                <m:t>=±</m:t>
                              </m:r>
                              <m:r>
                                <a:rPr sz="2400">
                                  <a:latin typeface="Cambria Math"/>
                                </a:rPr>
                                <m:t>2</m:t>
                              </m:r>
                              <m:r>
                                <a:rPr sz="2400">
                                  <a:latin typeface="Cambria Math"/>
                                </a:rPr>
                                <m:t>𝑖</m:t>
                              </m:r>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sz="1800" b="0" dirty="0"/>
                            <a:t>In this example, taking square roots leads to two complex number solutions. </a:t>
                          </a:r>
                          <a:endParaRP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376355">
                    <a:tc>
                      <a:txBody>
                        <a:bodyPr/>
                        <a:lstStyle/>
                        <a:p>
                          <a:pPr algn="r">
                            <a:defRPr sz="1800"/>
                          </a:pPr>
                          <a:r>
                            <a:rPr lang="en-US" sz="2400" dirty="0"/>
                            <a:t> </a:t>
                          </a:r>
                          <a14:m>
                            <m:oMath xmlns:m="http://schemas.openxmlformats.org/officeDocument/2006/math">
                              <m:r>
                                <a:rPr lang="en-US" sz="2400">
                                  <a:latin typeface="Cambria Math"/>
                                </a:rPr>
                                <m:t>𝑥</m:t>
                              </m:r>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sz="2400" dirty="0"/>
                            <a:t>​</a:t>
                          </a:r>
                          <a14:m>
                            <m:oMath xmlns:m="http://schemas.openxmlformats.org/officeDocument/2006/math">
                              <m:r>
                                <a:rPr sz="2400">
                                  <a:latin typeface="Cambria Math"/>
                                </a:rPr>
                                <m:t>=</m:t>
                              </m:r>
                              <m:r>
                                <a:rPr sz="2400">
                                  <a:latin typeface="Cambria Math"/>
                                </a:rPr>
                                <m:t>5</m:t>
                              </m:r>
                              <m:r>
                                <a:rPr sz="2400">
                                  <a:latin typeface="Cambria Math"/>
                                </a:rPr>
                                <m:t>±</m:t>
                              </m:r>
                              <m:r>
                                <a:rPr sz="2400">
                                  <a:latin typeface="Cambria Math"/>
                                </a:rPr>
                                <m:t>2</m:t>
                              </m:r>
                              <m:r>
                                <a:rPr sz="2400">
                                  <a:latin typeface="Cambria Math"/>
                                </a:rPr>
                                <m:t>𝑖</m:t>
                              </m:r>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100" b="1"/>
                          </a:pPr>
                          <a:r>
                            <a:rPr lang="en-US" sz="1800" b="0" dirty="0"/>
                            <a:t>The solution set is </a:t>
                          </a:r>
                          <a14:m>
                            <m:oMath xmlns:m="http://schemas.openxmlformats.org/officeDocument/2006/math">
                              <m:r>
                                <a:rPr lang="en-US" sz="1800" b="0">
                                  <a:latin typeface="Cambria Math"/>
                                </a:rPr>
                                <m:t>{</m:t>
                              </m:r>
                              <m:r>
                                <a:rPr lang="en-US" sz="1800" b="0" i="1">
                                  <a:latin typeface="Cambria Math"/>
                                </a:rPr>
                                <m:t>5</m:t>
                              </m:r>
                              <m:r>
                                <a:rPr lang="en-US" sz="1800" b="0">
                                  <a:latin typeface="Cambria Math"/>
                                </a:rPr>
                                <m:t>+</m:t>
                              </m:r>
                              <m:r>
                                <a:rPr lang="en-US" sz="1800" b="0" i="1">
                                  <a:latin typeface="Cambria Math"/>
                                </a:rPr>
                                <m:t>2</m:t>
                              </m:r>
                              <m:r>
                                <a:rPr lang="en-US" sz="1800" b="0" i="1">
                                  <a:latin typeface="Cambria Math"/>
                                </a:rPr>
                                <m:t>𝑖</m:t>
                              </m:r>
                              <m:r>
                                <a:rPr lang="en-US" sz="1800" b="0">
                                  <a:latin typeface="Cambria Math"/>
                                </a:rPr>
                                <m:t>,</m:t>
                              </m:r>
                              <m:r>
                                <a:rPr lang="en-US" sz="1800" b="0" i="1">
                                  <a:latin typeface="Cambria Math"/>
                                </a:rPr>
                                <m:t>5</m:t>
                              </m:r>
                              <m:r>
                                <a:rPr lang="en-US" sz="1800" b="0">
                                  <a:latin typeface="Cambria Math"/>
                                </a:rPr>
                                <m:t>−</m:t>
                              </m:r>
                              <m:r>
                                <a:rPr lang="en-US" sz="1800" b="0" i="1">
                                  <a:latin typeface="Cambria Math"/>
                                </a:rPr>
                                <m:t>2</m:t>
                              </m:r>
                              <m:r>
                                <a:rPr lang="en-US" sz="1800" b="0" i="1">
                                  <a:latin typeface="Cambria Math"/>
                                </a:rPr>
                                <m:t>𝑖</m:t>
                              </m:r>
                              <m:r>
                                <a:rPr lang="en-US" sz="1800" b="0">
                                  <a:latin typeface="Cambria Math"/>
                                </a:rPr>
                                <m:t>}</m:t>
                              </m:r>
                            </m:oMath>
                          </a14:m>
                          <a:r>
                            <a:rPr lang="en-US" sz="1800" b="0" dirty="0"/>
                            <a:t>.</a:t>
                          </a:r>
                          <a:endParaRPr sz="11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bl>
              </a:graphicData>
            </a:graphic>
          </p:graphicFrame>
        </mc:Choice>
        <mc:Fallback xmlns="">
          <p:graphicFrame>
            <p:nvGraphicFramePr>
              <p:cNvPr id="4" name="Table Placeholder 2" descr="Open parenthesis x minus 5 close parenthesis squared plus 4 equals 0.&#10;Open parenthesis x minus 5 close parenthesis squared equals negative 4.&#10;x minus 5 equals plus or minus square root of negative 4.&#10;x minus 5 equals plus or minus 2 i.&#10;Here taking square roots leads to two complex number solutions.&#10;x equals 5 plus or minus 2 i.&#10;So, the solution is open curly bracket 5 plus 2 i , 5 minus 2 i close curly bracket&#10;">
                <a:extLst>
                  <a:ext uri="{FF2B5EF4-FFF2-40B4-BE49-F238E27FC236}">
                    <a16:creationId xmlns:a16="http://schemas.microsoft.com/office/drawing/2014/main" id="{D3FC4033-BDE4-941B-87F4-8C37DA73F183}"/>
                  </a:ext>
                </a:extLst>
              </p:cNvPr>
              <p:cNvGraphicFramePr>
                <a:graphicFrameLocks/>
              </p:cNvGraphicFramePr>
              <p:nvPr>
                <p:extLst>
                  <p:ext uri="{D42A27DB-BD31-4B8C-83A1-F6EECF244321}">
                    <p14:modId xmlns:p14="http://schemas.microsoft.com/office/powerpoint/2010/main" val="472251749"/>
                  </p:ext>
                </p:extLst>
              </p:nvPr>
            </p:nvGraphicFramePr>
            <p:xfrm>
              <a:off x="838200" y="1087754"/>
              <a:ext cx="7848600" cy="2787715"/>
            </p:xfrm>
            <a:graphic>
              <a:graphicData uri="http://schemas.openxmlformats.org/drawingml/2006/table">
                <a:tbl>
                  <a:tblPr firstRow="1" bandRow="1">
                    <a:tableStyleId>{2D5ABB26-0587-4C30-8999-92F81FD0307C}</a:tableStyleId>
                  </a:tblPr>
                  <a:tblGrid>
                    <a:gridCol w="1828800">
                      <a:extLst>
                        <a:ext uri="{9D8B030D-6E8A-4147-A177-3AD203B41FA5}">
                          <a16:colId xmlns:a16="http://schemas.microsoft.com/office/drawing/2014/main" val="20000"/>
                        </a:ext>
                      </a:extLst>
                    </a:gridCol>
                    <a:gridCol w="1447800">
                      <a:extLst>
                        <a:ext uri="{9D8B030D-6E8A-4147-A177-3AD203B41FA5}">
                          <a16:colId xmlns:a16="http://schemas.microsoft.com/office/drawing/2014/main" val="20001"/>
                        </a:ext>
                      </a:extLst>
                    </a:gridCol>
                    <a:gridCol w="4572000">
                      <a:extLst>
                        <a:ext uri="{9D8B030D-6E8A-4147-A177-3AD203B41FA5}">
                          <a16:colId xmlns:a16="http://schemas.microsoft.com/office/drawing/2014/main" val="20002"/>
                        </a:ext>
                      </a:extLst>
                    </a:gridCol>
                  </a:tblGrid>
                  <a:tr h="71120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6838" r="-329333" b="-311111"/>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26050" t="-6838" r="-315126" b="-311111"/>
                          </a:stretch>
                        </a:blipFill>
                      </a:tcPr>
                    </a:tc>
                    <a:tc>
                      <a:txBody>
                        <a:bodyPr/>
                        <a:lstStyle/>
                        <a:p>
                          <a:pPr algn="l">
                            <a:defRPr b="1"/>
                          </a:pPr>
                          <a:r>
                            <a:rPr lang="en-US" b="0" dirty="0"/>
                            <a:t>Before taking square roots, we isolate the perfect square algebraic expression on one</a:t>
                          </a:r>
                          <a:endParaRPr sz="1800" b="0" dirty="0"/>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487046">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156250" r="-329333" b="-355000"/>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26050" t="-156250" r="-315126" b="-355000"/>
                          </a:stretch>
                        </a:blipFill>
                      </a:tcPr>
                    </a:tc>
                    <a:tc>
                      <a:txBody>
                        <a:bodyPr/>
                        <a:lstStyle/>
                        <a:p>
                          <a:pPr algn="l"/>
                          <a:r>
                            <a:rPr lang="en-US" sz="1800" b="0" dirty="0"/>
                            <a:t>side, and put the constant on the other.</a:t>
                          </a:r>
                          <a:endParaRP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492189">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253086" r="-329333" b="-250617"/>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26050" t="-253086" r="-315126" b="-250617"/>
                          </a:stretch>
                        </a:blipFill>
                      </a:tcPr>
                    </a:tc>
                    <a:tc>
                      <a:txBody>
                        <a:bodyPr/>
                        <a:lstStyle/>
                        <a:p>
                          <a:pPr algn="l">
                            <a:defRPr sz="1100" b="1"/>
                          </a:pP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64008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272381" r="-329333" b="-93333"/>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26050" t="-272381" r="-315126" b="-93333"/>
                          </a:stretch>
                        </a:blipFill>
                      </a:tcPr>
                    </a:tc>
                    <a:tc>
                      <a:txBody>
                        <a:bodyPr/>
                        <a:lstStyle/>
                        <a:p>
                          <a:pPr algn="l"/>
                          <a:r>
                            <a:rPr lang="en-US" sz="1800" b="0" dirty="0"/>
                            <a:t>In this example, taking square roots leads to two complex number solutions. </a:t>
                          </a:r>
                          <a:endParaRP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45720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521333" r="-329333" b="-30667"/>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26050" t="-521333" r="-315126" b="-30667"/>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71733" t="-521333" b="-30667"/>
                          </a:stretch>
                        </a:blipFill>
                      </a:tcPr>
                    </a:tc>
                    <a:extLst>
                      <a:ext uri="{0D108BD9-81ED-4DB2-BD59-A6C34878D82A}">
                        <a16:rowId xmlns:a16="http://schemas.microsoft.com/office/drawing/2014/main" val="10004"/>
                      </a:ext>
                    </a:extLst>
                  </a:tr>
                </a:tbl>
              </a:graphicData>
            </a:graphic>
          </p:graphicFrame>
        </mc:Fallback>
      </mc:AlternateContent>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A52BA2-C7D2-44B3-84B2-12474866E2F0}"/>
              </a:ext>
            </a:extLst>
          </p:cNvPr>
          <p:cNvSpPr>
            <a:spLocks noGrp="1"/>
          </p:cNvSpPr>
          <p:nvPr>
            <p:ph type="title"/>
          </p:nvPr>
        </p:nvSpPr>
        <p:spPr/>
        <p:txBody>
          <a:bodyPr/>
          <a:lstStyle/>
          <a:p>
            <a:r>
              <a:rPr lang="en-US" dirty="0"/>
              <a:t>Procedure: Completing the Square</a:t>
            </a:r>
            <a:r>
              <a:rPr lang="en-US" baseline="-25000" dirty="0"/>
              <a:t>1</a:t>
            </a:r>
            <a:endParaRPr lang="en-US" dirty="0"/>
          </a:p>
        </p:txBody>
      </p:sp>
      <p:sp>
        <p:nvSpPr>
          <p:cNvPr id="3" name="Text Placeholder 2">
            <a:extLst>
              <a:ext uri="{FF2B5EF4-FFF2-40B4-BE49-F238E27FC236}">
                <a16:creationId xmlns:a16="http://schemas.microsoft.com/office/drawing/2014/main" id="{101E0B0F-2379-4516-A8FB-E333D4ABE7F1}"/>
              </a:ext>
            </a:extLst>
          </p:cNvPr>
          <p:cNvSpPr>
            <a:spLocks noGrp="1"/>
          </p:cNvSpPr>
          <p:nvPr>
            <p:ph type="body" sz="quarter" idx="10"/>
          </p:nvPr>
        </p:nvSpPr>
        <p:spPr>
          <a:xfrm>
            <a:off x="457200" y="1082078"/>
            <a:ext cx="8229600" cy="2880322"/>
          </a:xfrm>
        </p:spPr>
        <p:txBody>
          <a:bodyPr/>
          <a:lstStyle/>
          <a:p>
            <a:r>
              <a:rPr lang="en-US" b="1" dirty="0"/>
              <a:t>Step 1: </a:t>
            </a:r>
            <a:r>
              <a:rPr lang="en-US" dirty="0"/>
              <a:t>Write the equation 			</a:t>
            </a:r>
          </a:p>
          <a:p>
            <a:endParaRPr lang="en-US" dirty="0"/>
          </a:p>
          <a:p>
            <a:endParaRPr lang="en-US" dirty="0"/>
          </a:p>
        </p:txBody>
      </p:sp>
      <p:pic>
        <p:nvPicPr>
          <p:cNvPr id="10" name="Picture 9" descr="a x squared plus b x plus c equals zero.">
            <a:extLst>
              <a:ext uri="{FF2B5EF4-FFF2-40B4-BE49-F238E27FC236}">
                <a16:creationId xmlns:a16="http://schemas.microsoft.com/office/drawing/2014/main" id="{4F8D1442-0F32-7E44-72DE-43FA4477AEF4}"/>
              </a:ext>
            </a:extLst>
          </p:cNvPr>
          <p:cNvPicPr>
            <a:picLocks noChangeAspect="1"/>
          </p:cNvPicPr>
          <p:nvPr/>
        </p:nvPicPr>
        <p:blipFill>
          <a:blip r:embed="rId2"/>
          <a:stretch>
            <a:fillRect/>
          </a:stretch>
        </p:blipFill>
        <p:spPr>
          <a:xfrm>
            <a:off x="4419600" y="1082078"/>
            <a:ext cx="2286000" cy="419100"/>
          </a:xfrm>
          <a:prstGeom prst="rect">
            <a:avLst/>
          </a:prstGeom>
        </p:spPr>
      </p:pic>
      <p:pic>
        <p:nvPicPr>
          <p:cNvPr id="7" name="Picture 6" descr="In the form a x squared plus b x equals negative c.">
            <a:extLst>
              <a:ext uri="{FF2B5EF4-FFF2-40B4-BE49-F238E27FC236}">
                <a16:creationId xmlns:a16="http://schemas.microsoft.com/office/drawing/2014/main" id="{E6559311-3E18-A850-D808-819A5E8B1CEF}"/>
              </a:ext>
            </a:extLst>
          </p:cNvPr>
          <p:cNvPicPr>
            <a:picLocks noChangeAspect="1"/>
          </p:cNvPicPr>
          <p:nvPr/>
        </p:nvPicPr>
        <p:blipFill>
          <a:blip r:embed="rId3"/>
          <a:stretch>
            <a:fillRect/>
          </a:stretch>
        </p:blipFill>
        <p:spPr>
          <a:xfrm>
            <a:off x="1612038" y="1536814"/>
            <a:ext cx="4032000" cy="449426"/>
          </a:xfrm>
          <a:prstGeom prst="rect">
            <a:avLst/>
          </a:prstGeom>
        </p:spPr>
      </p:pic>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0164CB9C-2BB8-050D-2962-AAC6117F5945}"/>
                  </a:ext>
                </a:extLst>
              </p:cNvPr>
              <p:cNvSpPr txBox="1"/>
              <p:nvPr/>
            </p:nvSpPr>
            <p:spPr>
              <a:xfrm>
                <a:off x="482600" y="2120900"/>
                <a:ext cx="8051800" cy="1384995"/>
              </a:xfrm>
              <a:prstGeom prst="rect">
                <a:avLst/>
              </a:prstGeom>
              <a:noFill/>
            </p:spPr>
            <p:txBody>
              <a:bodyPr wrap="square">
                <a:spAutoFit/>
              </a:bodyPr>
              <a:lstStyle/>
              <a:p>
                <a:r>
                  <a:rPr lang="en-US" sz="2800" b="1" dirty="0">
                    <a:solidFill>
                      <a:srgbClr val="000000"/>
                    </a:solidFill>
                  </a:rPr>
                  <a:t>Step 2: </a:t>
                </a:r>
                <a:r>
                  <a:rPr lang="en-US" sz="2800" dirty="0">
                    <a:solidFill>
                      <a:srgbClr val="000000"/>
                    </a:solidFill>
                  </a:rPr>
                  <a:t>Divide by </a:t>
                </a:r>
                <a:r>
                  <a:rPr lang="en-US" sz="2800" i="1" dirty="0">
                    <a:solidFill>
                      <a:srgbClr val="000000"/>
                    </a:solidFill>
                  </a:rPr>
                  <a:t>a</a:t>
                </a:r>
                <a:r>
                  <a:rPr lang="en-US" sz="2800" dirty="0">
                    <a:solidFill>
                      <a:srgbClr val="000000"/>
                    </a:solidFill>
                  </a:rPr>
                  <a:t>, if </a:t>
                </a:r>
                <a:r>
                  <a:rPr lang="en-US" sz="2800" i="1" dirty="0">
                    <a:solidFill>
                      <a:srgbClr val="000000"/>
                    </a:solidFill>
                  </a:rPr>
                  <a:t>a </a:t>
                </a:r>
                <a:r>
                  <a:rPr lang="en-US" sz="2800" dirty="0">
                    <a:solidFill>
                      <a:srgbClr val="000000"/>
                    </a:solidFill>
                  </a:rPr>
                  <a:t>≠ 1, so that the coefficient of</a:t>
                </a:r>
              </a:p>
              <a:p>
                <a:endParaRPr lang="en-US" sz="2800" i="1" dirty="0">
                  <a:solidFill>
                    <a:srgbClr val="000000"/>
                  </a:solidFill>
                </a:endParaRPr>
              </a:p>
              <a:p>
                <a:r>
                  <a:rPr lang="en-US" sz="2800" i="1" dirty="0">
                    <a:solidFill>
                      <a:srgbClr val="000000"/>
                    </a:solidFill>
                  </a:rPr>
                  <a:t>x</a:t>
                </a:r>
                <a:r>
                  <a:rPr lang="en-US" sz="1050" dirty="0">
                    <a:solidFill>
                      <a:srgbClr val="000000"/>
                    </a:solidFill>
                  </a:rPr>
                  <a:t> </a:t>
                </a:r>
                <a:r>
                  <a:rPr lang="en-US" sz="2800" dirty="0">
                    <a:solidFill>
                      <a:srgbClr val="000000"/>
                    </a:solidFill>
                  </a:rPr>
                  <a:t>² is </a:t>
                </a:r>
                <a14:m>
                  <m:oMath xmlns:m="http://schemas.openxmlformats.org/officeDocument/2006/math">
                    <m:r>
                      <a:rPr lang="en-US" sz="2800" b="0" i="1" smtClean="0">
                        <a:solidFill>
                          <a:srgbClr val="000000"/>
                        </a:solidFill>
                        <a:latin typeface="Cambria Math" panose="02040503050406030204" pitchFamily="18" charset="0"/>
                      </a:rPr>
                      <m:t>1</m:t>
                    </m:r>
                  </m:oMath>
                </a14:m>
                <a:r>
                  <a:rPr lang="en-US" sz="2800" dirty="0">
                    <a:solidFill>
                      <a:srgbClr val="000000"/>
                    </a:solidFill>
                  </a:rPr>
                  <a:t>: </a:t>
                </a:r>
                <a:endParaRPr lang="en-IN" sz="2800" dirty="0">
                  <a:solidFill>
                    <a:srgbClr val="000000"/>
                  </a:solidFill>
                </a:endParaRPr>
              </a:p>
            </p:txBody>
          </p:sp>
        </mc:Choice>
        <mc:Fallback xmlns="">
          <p:sp>
            <p:nvSpPr>
              <p:cNvPr id="8" name="TextBox 7">
                <a:extLst>
                  <a:ext uri="{FF2B5EF4-FFF2-40B4-BE49-F238E27FC236}">
                    <a16:creationId xmlns:a16="http://schemas.microsoft.com/office/drawing/2014/main" id="{0164CB9C-2BB8-050D-2962-AAC6117F5945}"/>
                  </a:ext>
                </a:extLst>
              </p:cNvPr>
              <p:cNvSpPr txBox="1">
                <a:spLocks noRot="1" noChangeAspect="1" noMove="1" noResize="1" noEditPoints="1" noAdjustHandles="1" noChangeArrowheads="1" noChangeShapeType="1" noTextEdit="1"/>
              </p:cNvSpPr>
              <p:nvPr/>
            </p:nvSpPr>
            <p:spPr>
              <a:xfrm>
                <a:off x="482600" y="2120900"/>
                <a:ext cx="8051800" cy="1384995"/>
              </a:xfrm>
              <a:prstGeom prst="rect">
                <a:avLst/>
              </a:prstGeom>
              <a:blipFill>
                <a:blip r:embed="rId4"/>
                <a:stretch>
                  <a:fillRect l="-1514" t="-4405" b="-11894"/>
                </a:stretch>
              </a:blipFill>
            </p:spPr>
            <p:txBody>
              <a:bodyPr/>
              <a:lstStyle/>
              <a:p>
                <a:r>
                  <a:rPr lang="en-IN">
                    <a:noFill/>
                  </a:rPr>
                  <a:t> </a:t>
                </a:r>
              </a:p>
            </p:txBody>
          </p:sp>
        </mc:Fallback>
      </mc:AlternateContent>
      <p:pic>
        <p:nvPicPr>
          <p:cNvPr id="16" name="Picture 15" descr="x squared plus b over a times x equals negative c over a.">
            <a:extLst>
              <a:ext uri="{FF2B5EF4-FFF2-40B4-BE49-F238E27FC236}">
                <a16:creationId xmlns:a16="http://schemas.microsoft.com/office/drawing/2014/main" id="{F6BDC139-3898-86F9-D39E-AE8F09D72508}"/>
              </a:ext>
            </a:extLst>
          </p:cNvPr>
          <p:cNvPicPr>
            <a:picLocks noChangeAspect="1"/>
          </p:cNvPicPr>
          <p:nvPr/>
        </p:nvPicPr>
        <p:blipFill>
          <a:blip r:embed="rId5"/>
          <a:stretch>
            <a:fillRect/>
          </a:stretch>
        </p:blipFill>
        <p:spPr>
          <a:xfrm>
            <a:off x="1600200" y="2793269"/>
            <a:ext cx="2257425" cy="904875"/>
          </a:xfrm>
          <a:prstGeom prst="rect">
            <a:avLst/>
          </a:prstGeom>
        </p:spPr>
      </p:pic>
    </p:spTree>
    <p:extLst>
      <p:ext uri="{BB962C8B-B14F-4D97-AF65-F5344CB8AC3E}">
        <p14:creationId xmlns:p14="http://schemas.microsoft.com/office/powerpoint/2010/main" val="2722824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A52BA2-C7D2-44B3-84B2-12474866E2F0}"/>
              </a:ext>
            </a:extLst>
          </p:cNvPr>
          <p:cNvSpPr>
            <a:spLocks noGrp="1"/>
          </p:cNvSpPr>
          <p:nvPr>
            <p:ph type="title"/>
          </p:nvPr>
        </p:nvSpPr>
        <p:spPr/>
        <p:txBody>
          <a:bodyPr/>
          <a:lstStyle/>
          <a:p>
            <a:r>
              <a:rPr lang="en-US" dirty="0"/>
              <a:t>Procedure: Completing the Square</a:t>
            </a:r>
            <a:r>
              <a:rPr lang="en-US" baseline="-25000" dirty="0"/>
              <a:t>2</a:t>
            </a:r>
            <a:endParaRPr lang="en-US" dirty="0"/>
          </a:p>
        </p:txBody>
      </p:sp>
      <mc:AlternateContent xmlns:mc="http://schemas.openxmlformats.org/markup-compatibility/2006">
        <mc:Choice xmlns:a14="http://schemas.microsoft.com/office/drawing/2010/main" Requires="a14">
          <p:sp>
            <p:nvSpPr>
              <p:cNvPr id="3" name="Text Placeholder 2">
                <a:extLst>
                  <a:ext uri="{FF2B5EF4-FFF2-40B4-BE49-F238E27FC236}">
                    <a16:creationId xmlns:a16="http://schemas.microsoft.com/office/drawing/2014/main" id="{101E0B0F-2379-4516-A8FB-E333D4ABE7F1}"/>
                  </a:ext>
                </a:extLst>
              </p:cNvPr>
              <p:cNvSpPr>
                <a:spLocks noGrp="1"/>
              </p:cNvSpPr>
              <p:nvPr>
                <p:ph type="body" sz="quarter" idx="10"/>
              </p:nvPr>
            </p:nvSpPr>
            <p:spPr>
              <a:xfrm>
                <a:off x="457200" y="1082078"/>
                <a:ext cx="8229600" cy="3642322"/>
              </a:xfrm>
            </p:spPr>
            <p:txBody>
              <a:bodyPr/>
              <a:lstStyle/>
              <a:p>
                <a:r>
                  <a:rPr lang="en-US" b="1" dirty="0"/>
                  <a:t>Step 3: </a:t>
                </a:r>
                <a:r>
                  <a:rPr lang="en-US" dirty="0"/>
                  <a:t>Divide coefficients of </a:t>
                </a:r>
                <a:r>
                  <a:rPr lang="en-US" i="1" dirty="0"/>
                  <a:t>x</a:t>
                </a:r>
                <a:r>
                  <a:rPr lang="en-US" dirty="0"/>
                  <a:t> by </a:t>
                </a:r>
                <a14:m>
                  <m:oMath xmlns:m="http://schemas.openxmlformats.org/officeDocument/2006/math">
                    <m:r>
                      <a:rPr lang="en-US" b="0" i="1" smtClean="0">
                        <a:latin typeface="Cambria Math" panose="02040503050406030204" pitchFamily="18" charset="0"/>
                      </a:rPr>
                      <m:t>2</m:t>
                    </m:r>
                  </m:oMath>
                </a14:m>
                <a:r>
                  <a:rPr lang="en-US" dirty="0"/>
                  <a:t>, square the result, and add this to both sides:</a:t>
                </a:r>
                <a:r>
                  <a:rPr lang="ar-AE" dirty="0"/>
                  <a:t> </a:t>
                </a:r>
                <a:endParaRPr lang="en-US" dirty="0"/>
              </a:p>
              <a:p>
                <a:pPr algn="ctr"/>
                <a:endParaRPr lang="en-US" dirty="0"/>
              </a:p>
              <a:p>
                <a:endParaRPr lang="en-US" b="1" dirty="0"/>
              </a:p>
            </p:txBody>
          </p:sp>
        </mc:Choice>
        <mc:Fallback>
          <p:sp>
            <p:nvSpPr>
              <p:cNvPr id="3" name="Text Placeholder 2">
                <a:extLst>
                  <a:ext uri="{FF2B5EF4-FFF2-40B4-BE49-F238E27FC236}">
                    <a16:creationId xmlns:a16="http://schemas.microsoft.com/office/drawing/2014/main" id="{101E0B0F-2379-4516-A8FB-E333D4ABE7F1}"/>
                  </a:ext>
                </a:extLst>
              </p:cNvPr>
              <p:cNvSpPr>
                <a:spLocks noGrp="1" noRot="1" noChangeAspect="1" noMove="1" noResize="1" noEditPoints="1" noAdjustHandles="1" noChangeArrowheads="1" noChangeShapeType="1" noTextEdit="1"/>
              </p:cNvSpPr>
              <p:nvPr>
                <p:ph type="body" sz="quarter" idx="10"/>
              </p:nvPr>
            </p:nvSpPr>
            <p:spPr>
              <a:xfrm>
                <a:off x="457200" y="1082078"/>
                <a:ext cx="8229600" cy="3642322"/>
              </a:xfrm>
              <a:blipFill>
                <a:blip r:embed="rId2"/>
                <a:stretch>
                  <a:fillRect l="-1328" t="-1329"/>
                </a:stretch>
              </a:blipFill>
            </p:spPr>
            <p:txBody>
              <a:bodyPr/>
              <a:lstStyle/>
              <a:p>
                <a:r>
                  <a:rPr lang="en-IN">
                    <a:noFill/>
                  </a:rPr>
                  <a:t> </a:t>
                </a:r>
              </a:p>
            </p:txBody>
          </p:sp>
        </mc:Fallback>
      </mc:AlternateContent>
      <p:pic>
        <p:nvPicPr>
          <p:cNvPr id="8" name="Picture 7" descr="x squared plus b over a times x plus open parenthesis b over two a close parenthesis squared equals negative c over a plus open parenthesis b over two a close parenthesis squared.">
            <a:extLst>
              <a:ext uri="{FF2B5EF4-FFF2-40B4-BE49-F238E27FC236}">
                <a16:creationId xmlns:a16="http://schemas.microsoft.com/office/drawing/2014/main" id="{47B24FDD-3105-B70D-B449-3634323A8301}"/>
              </a:ext>
            </a:extLst>
          </p:cNvPr>
          <p:cNvPicPr>
            <a:picLocks noChangeAspect="1"/>
          </p:cNvPicPr>
          <p:nvPr/>
        </p:nvPicPr>
        <p:blipFill>
          <a:blip r:embed="rId3"/>
          <a:stretch>
            <a:fillRect/>
          </a:stretch>
        </p:blipFill>
        <p:spPr>
          <a:xfrm>
            <a:off x="1828800" y="2055661"/>
            <a:ext cx="4667250" cy="1076325"/>
          </a:xfrm>
          <a:prstGeom prst="rect">
            <a:avLst/>
          </a:prstGeom>
        </p:spPr>
      </p:pic>
      <p:sp>
        <p:nvSpPr>
          <p:cNvPr id="6" name="TextBox 5">
            <a:extLst>
              <a:ext uri="{FF2B5EF4-FFF2-40B4-BE49-F238E27FC236}">
                <a16:creationId xmlns:a16="http://schemas.microsoft.com/office/drawing/2014/main" id="{8B3DA0F6-AA70-CC40-702A-569D8E5717FE}"/>
              </a:ext>
            </a:extLst>
          </p:cNvPr>
          <p:cNvSpPr txBox="1"/>
          <p:nvPr/>
        </p:nvSpPr>
        <p:spPr>
          <a:xfrm>
            <a:off x="533400" y="3160335"/>
            <a:ext cx="7924800" cy="1384995"/>
          </a:xfrm>
          <a:prstGeom prst="rect">
            <a:avLst/>
          </a:prstGeom>
          <a:noFill/>
        </p:spPr>
        <p:txBody>
          <a:bodyPr wrap="square">
            <a:spAutoFit/>
          </a:bodyPr>
          <a:lstStyle/>
          <a:p>
            <a:r>
              <a:rPr lang="en-US" sz="2800" b="1" dirty="0">
                <a:solidFill>
                  <a:srgbClr val="000000"/>
                </a:solidFill>
              </a:rPr>
              <a:t>Step 4: </a:t>
            </a:r>
            <a:r>
              <a:rPr lang="en-US" sz="2800" dirty="0">
                <a:solidFill>
                  <a:srgbClr val="000000"/>
                </a:solidFill>
              </a:rPr>
              <a:t>The trinomial on the left side will now be a perfect square trinomial. That is, it an be written as the square of a binomial.</a:t>
            </a:r>
          </a:p>
        </p:txBody>
      </p:sp>
    </p:spTree>
    <p:extLst>
      <p:ext uri="{BB962C8B-B14F-4D97-AF65-F5344CB8AC3E}">
        <p14:creationId xmlns:p14="http://schemas.microsoft.com/office/powerpoint/2010/main" val="10936094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Completing the Square</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Solve the quadratic equations by completing the square.</a:t>
            </a:r>
            <a:endParaRPr lang="en-US" sz="2800" dirty="0"/>
          </a:p>
          <a:p>
            <a:endParaRPr sz="2800" dirty="0"/>
          </a:p>
        </p:txBody>
      </p:sp>
      <p:pic>
        <p:nvPicPr>
          <p:cNvPr id="6" name="Picture 5" descr="a. x squared minus 2x minus 6 equals 0.">
            <a:extLst>
              <a:ext uri="{FF2B5EF4-FFF2-40B4-BE49-F238E27FC236}">
                <a16:creationId xmlns:a16="http://schemas.microsoft.com/office/drawing/2014/main" id="{383CA641-31A5-F06D-6A9F-F9F76ED82136}"/>
              </a:ext>
            </a:extLst>
          </p:cNvPr>
          <p:cNvPicPr>
            <a:picLocks noChangeAspect="1"/>
          </p:cNvPicPr>
          <p:nvPr/>
        </p:nvPicPr>
        <p:blipFill>
          <a:blip r:embed="rId2"/>
          <a:stretch>
            <a:fillRect/>
          </a:stretch>
        </p:blipFill>
        <p:spPr>
          <a:xfrm>
            <a:off x="533400" y="2019300"/>
            <a:ext cx="2638425" cy="419100"/>
          </a:xfrm>
          <a:prstGeom prst="rect">
            <a:avLst/>
          </a:prstGeom>
        </p:spPr>
      </p:pic>
      <p:pic>
        <p:nvPicPr>
          <p:cNvPr id="11" name="Picture 10" descr="b. Nine x squared plus three x equals two.">
            <a:extLst>
              <a:ext uri="{FF2B5EF4-FFF2-40B4-BE49-F238E27FC236}">
                <a16:creationId xmlns:a16="http://schemas.microsoft.com/office/drawing/2014/main" id="{61D26E4F-AA94-6AC6-13A7-BBD909353309}"/>
              </a:ext>
            </a:extLst>
          </p:cNvPr>
          <p:cNvPicPr>
            <a:picLocks noChangeAspect="1"/>
          </p:cNvPicPr>
          <p:nvPr/>
        </p:nvPicPr>
        <p:blipFill>
          <a:blip r:embed="rId3"/>
          <a:stretch>
            <a:fillRect/>
          </a:stretch>
        </p:blipFill>
        <p:spPr>
          <a:xfrm>
            <a:off x="533400" y="2628900"/>
            <a:ext cx="2314575" cy="419100"/>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Completing the Square</a:t>
            </a:r>
            <a:r>
              <a:rPr lang="en-US" baseline="-25000" dirty="0"/>
              <a:t>2</a:t>
            </a:r>
            <a:endParaRPr dirty="0"/>
          </a:p>
        </p:txBody>
      </p:sp>
      <p:sp>
        <p:nvSpPr>
          <p:cNvPr id="6" name="Text Placeholder 2">
            <a:extLst>
              <a:ext uri="{FF2B5EF4-FFF2-40B4-BE49-F238E27FC236}">
                <a16:creationId xmlns:a16="http://schemas.microsoft.com/office/drawing/2014/main" id="{13746CB8-7DFA-EE92-1B04-8695019D822E}"/>
              </a:ext>
            </a:extLst>
          </p:cNvPr>
          <p:cNvSpPr>
            <a:spLocks noGrp="1"/>
          </p:cNvSpPr>
          <p:nvPr>
            <p:ph type="body" sz="quarter" idx="10"/>
          </p:nvPr>
        </p:nvSpPr>
        <p:spPr>
          <a:xfrm>
            <a:off x="457200" y="1029287"/>
            <a:ext cx="8229600" cy="4967067"/>
          </a:xfrm>
        </p:spPr>
        <p:txBody>
          <a:bodyPr>
            <a:normAutofit/>
          </a:bodyPr>
          <a:lstStyle/>
          <a:p>
            <a:r>
              <a:rPr sz="2800" b="1" dirty="0"/>
              <a:t>Solution</a:t>
            </a:r>
          </a:p>
          <a:p>
            <a:pPr marL="514350" indent="-514350">
              <a:buFont typeface="+mj-lt"/>
              <a:buAutoNum type="alphaLcPeriod"/>
              <a:defRPr sz="2800"/>
            </a:pPr>
            <a:r>
              <a:rPr dirty="0"/>
              <a:t>​</a:t>
            </a:r>
          </a:p>
        </p:txBody>
      </p:sp>
      <mc:AlternateContent xmlns:mc="http://schemas.openxmlformats.org/markup-compatibility/2006" xmlns:a14="http://schemas.microsoft.com/office/drawing/2010/main">
        <mc:Choice Requires="a14">
          <p:graphicFrame>
            <p:nvGraphicFramePr>
              <p:cNvPr id="10" name="Table Placeholder 2" descr="x squared minus 2 x minus 6 equals 0.&#10;x squared minus 2 x equals 6.&#10;x squared minus 2 x plus 1 equals 6 plus 1.&#10;Open parenthesis x minus 1 close parenthesis squared equals 7.&#10;x minus 1 equals plus or minus square root of 7.&#10;x equals 1 plus or minus square root of 7.">
                <a:extLst>
                  <a:ext uri="{FF2B5EF4-FFF2-40B4-BE49-F238E27FC236}">
                    <a16:creationId xmlns:a16="http://schemas.microsoft.com/office/drawing/2014/main" id="{BE1D7EF8-5D72-11BE-DA7E-2228BEF823CE}"/>
                  </a:ext>
                </a:extLst>
              </p:cNvPr>
              <p:cNvGraphicFramePr>
                <a:graphicFrameLocks/>
              </p:cNvGraphicFramePr>
              <p:nvPr>
                <p:extLst>
                  <p:ext uri="{D42A27DB-BD31-4B8C-83A1-F6EECF244321}">
                    <p14:modId xmlns:p14="http://schemas.microsoft.com/office/powerpoint/2010/main" val="1225045942"/>
                  </p:ext>
                </p:extLst>
              </p:nvPr>
            </p:nvGraphicFramePr>
            <p:xfrm>
              <a:off x="1066800" y="1600200"/>
              <a:ext cx="7086600" cy="3508629"/>
            </p:xfrm>
            <a:graphic>
              <a:graphicData uri="http://schemas.openxmlformats.org/drawingml/2006/table">
                <a:tbl>
                  <a:tblPr firstRow="1" bandRow="1">
                    <a:tableStyleId>{2D5ABB26-0587-4C30-8999-92F81FD0307C}</a:tableStyleId>
                  </a:tblPr>
                  <a:tblGrid>
                    <a:gridCol w="1905000">
                      <a:extLst>
                        <a:ext uri="{9D8B030D-6E8A-4147-A177-3AD203B41FA5}">
                          <a16:colId xmlns:a16="http://schemas.microsoft.com/office/drawing/2014/main" val="20000"/>
                        </a:ext>
                      </a:extLst>
                    </a:gridCol>
                    <a:gridCol w="1600200">
                      <a:extLst>
                        <a:ext uri="{9D8B030D-6E8A-4147-A177-3AD203B41FA5}">
                          <a16:colId xmlns:a16="http://schemas.microsoft.com/office/drawing/2014/main" val="20001"/>
                        </a:ext>
                      </a:extLst>
                    </a:gridCol>
                    <a:gridCol w="3581400">
                      <a:extLst>
                        <a:ext uri="{9D8B030D-6E8A-4147-A177-3AD203B41FA5}">
                          <a16:colId xmlns:a16="http://schemas.microsoft.com/office/drawing/2014/main" val="20002"/>
                        </a:ext>
                      </a:extLst>
                    </a:gridCol>
                  </a:tblGrid>
                  <a:tr h="640080">
                    <a:tc>
                      <a:txBody>
                        <a:bodyPr/>
                        <a:lstStyle/>
                        <a:p>
                          <a:pPr algn="r">
                            <a:defRPr sz="1800"/>
                          </a:pPr>
                          <a:r>
                            <a:rPr sz="2400"/>
                            <a:t>​</a:t>
                          </a:r>
                          <a14:m>
                            <m:oMath xmlns:m="http://schemas.openxmlformats.org/officeDocument/2006/math">
                              <m:sSup>
                                <m:sSupPr>
                                  <m:ctrlPr>
                                    <a:rPr sz="2400" i="1">
                                      <a:latin typeface="Cambria Math" panose="02040503050406030204" pitchFamily="18" charset="0"/>
                                    </a:rPr>
                                  </m:ctrlPr>
                                </m:sSupPr>
                                <m:e>
                                  <m:r>
                                    <a:rPr sz="2400">
                                      <a:latin typeface="Cambria Math"/>
                                    </a:rPr>
                                    <m:t>𝑥</m:t>
                                  </m:r>
                                </m:e>
                                <m:sup>
                                  <m:r>
                                    <a:rPr sz="2400">
                                      <a:latin typeface="Cambria Math"/>
                                    </a:rPr>
                                    <m:t>2</m:t>
                                  </m:r>
                                </m:sup>
                              </m:sSup>
                              <m:r>
                                <a:rPr sz="2400">
                                  <a:latin typeface="Cambria Math"/>
                                </a:rPr>
                                <m:t>−2</m:t>
                              </m:r>
                              <m:r>
                                <a:rPr sz="2400">
                                  <a:latin typeface="Cambria Math"/>
                                </a:rPr>
                                <m:t>𝑥</m:t>
                              </m:r>
                              <m:r>
                                <a:rPr sz="2400">
                                  <a:latin typeface="Cambria Math"/>
                                </a:rPr>
                                <m:t>−6</m:t>
                              </m:r>
                            </m:oMath>
                          </a14:m>
                          <a:endParaRPr sz="2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sz="2400"/>
                            <a:t>​</a:t>
                          </a:r>
                          <a14:m>
                            <m:oMath xmlns:m="http://schemas.openxmlformats.org/officeDocument/2006/math">
                              <m:r>
                                <a:rPr sz="2400">
                                  <a:latin typeface="Cambria Math"/>
                                </a:rPr>
                                <m:t>=0</m:t>
                              </m:r>
                            </m:oMath>
                          </a14:m>
                          <a:endParaRPr sz="2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100" b="1"/>
                          </a:pPr>
                          <a:r>
                            <a:rPr sz="1800" b="0" dirty="0"/>
                            <a:t>After moving the constant to the right-hand side, we divide </a:t>
                          </a:r>
                          <a14:m>
                            <m:oMath xmlns:m="http://schemas.openxmlformats.org/officeDocument/2006/math">
                              <m:r>
                                <a:rPr lang="en-US" sz="1800" b="0" smtClean="0">
                                  <a:latin typeface="Cambria Math"/>
                                </a:rPr>
                                <m:t>−</m:t>
                              </m:r>
                              <m:r>
                                <a:rPr lang="en-US" sz="1800" b="0" i="1" smtClean="0">
                                  <a:latin typeface="Cambria Math"/>
                                </a:rPr>
                                <m:t>2</m:t>
                              </m:r>
                            </m:oMath>
                          </a14:m>
                          <a:endParaRPr sz="1800" b="0" dirty="0"/>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640080">
                    <a:tc>
                      <a:txBody>
                        <a:bodyPr/>
                        <a:lstStyle/>
                        <a:p>
                          <a:pPr algn="r"/>
                          <a:r>
                            <a:rPr lang="ar-AE" sz="2400" dirty="0"/>
                            <a:t>​</a:t>
                          </a:r>
                          <a14:m>
                            <m:oMath xmlns:m="http://schemas.openxmlformats.org/officeDocument/2006/math">
                              <m:sSup>
                                <m:sSupPr>
                                  <m:ctrlPr>
                                    <a:rPr lang="ar-AE" sz="2400" i="1">
                                      <a:latin typeface="Cambria Math" panose="02040503050406030204" pitchFamily="18" charset="0"/>
                                    </a:rPr>
                                  </m:ctrlPr>
                                </m:sSupPr>
                                <m:e>
                                  <m:r>
                                    <a:rPr lang="ar-AE" sz="2400">
                                      <a:latin typeface="Cambria Math"/>
                                    </a:rPr>
                                    <m:t>𝑥</m:t>
                                  </m:r>
                                </m:e>
                                <m:sup>
                                  <m:r>
                                    <a:rPr lang="ar-AE" sz="2400">
                                      <a:latin typeface="Cambria Math"/>
                                    </a:rPr>
                                    <m:t>2</m:t>
                                  </m:r>
                                </m:sup>
                              </m:sSup>
                              <m:r>
                                <a:rPr lang="ar-AE" sz="2400">
                                  <a:latin typeface="Cambria Math"/>
                                </a:rPr>
                                <m:t>−</m:t>
                              </m:r>
                              <m:r>
                                <a:rPr lang="ar-AE" sz="2400">
                                  <a:latin typeface="Cambria Math"/>
                                </a:rPr>
                                <m:t>2</m:t>
                              </m:r>
                              <m:r>
                                <a:rPr lang="ar-AE" sz="2400">
                                  <a:latin typeface="Cambria Math"/>
                                </a:rPr>
                                <m:t>𝑥</m:t>
                              </m:r>
                            </m:oMath>
                          </a14:m>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IN" sz="2400" dirty="0"/>
                            <a:t>​</a:t>
                          </a:r>
                          <a14:m>
                            <m:oMath xmlns:m="http://schemas.openxmlformats.org/officeDocument/2006/math">
                              <m:r>
                                <a:rPr lang="en-IN" sz="2400">
                                  <a:latin typeface="Cambria Math"/>
                                </a:rPr>
                                <m:t>=</m:t>
                              </m:r>
                              <m:r>
                                <a:rPr lang="en-IN" sz="2400">
                                  <a:latin typeface="Cambria Math"/>
                                </a:rPr>
                                <m:t>6</m:t>
                              </m:r>
                            </m:oMath>
                          </a14:m>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100" b="1"/>
                          </a:pPr>
                          <a:r>
                            <a:rPr lang="en-IN" sz="1800" b="0" dirty="0"/>
                            <a:t>(the coefficient of </a:t>
                          </a:r>
                          <a14:m>
                            <m:oMath xmlns:m="http://schemas.openxmlformats.org/officeDocument/2006/math">
                              <m:r>
                                <a:rPr lang="en-IN" sz="1800" b="0" i="1" smtClean="0">
                                  <a:latin typeface="Cambria Math"/>
                                </a:rPr>
                                <m:t>𝑥</m:t>
                              </m:r>
                            </m:oMath>
                          </a14:m>
                          <a:r>
                            <a:rPr lang="en-IN" sz="1800" b="0" dirty="0"/>
                            <a:t>) by </a:t>
                          </a:r>
                          <a:r>
                            <a:rPr lang="en-IN" sz="1800" b="0" dirty="0">
                              <a:latin typeface="Cambria Math"/>
                            </a:rPr>
                            <a:t>2</a:t>
                          </a:r>
                          <a:r>
                            <a:rPr lang="en-IN" sz="1800" b="0" dirty="0"/>
                            <a:t> to get </a:t>
                          </a:r>
                          <a14:m>
                            <m:oMath xmlns:m="http://schemas.openxmlformats.org/officeDocument/2006/math">
                              <m:r>
                                <a:rPr lang="en-IN" sz="1800" b="0" smtClean="0">
                                  <a:latin typeface="Cambria Math"/>
                                </a:rPr>
                                <m:t>−</m:t>
                              </m:r>
                              <m:r>
                                <a:rPr lang="en-IN" sz="1800" b="0" i="1" smtClean="0">
                                  <a:latin typeface="Cambria Math"/>
                                </a:rPr>
                                <m:t>1</m:t>
                              </m:r>
                            </m:oMath>
                          </a14:m>
                          <a:r>
                            <a:rPr lang="en-IN" sz="1800" b="0" dirty="0"/>
                            <a:t>, and add </a:t>
                          </a:r>
                          <a14:m>
                            <m:oMath xmlns:m="http://schemas.openxmlformats.org/officeDocument/2006/math">
                              <m:sSup>
                                <m:sSupPr>
                                  <m:ctrlPr>
                                    <a:rPr lang="ar-AE" sz="1800" b="0" i="1">
                                      <a:latin typeface="Cambria Math" panose="02040503050406030204" pitchFamily="18" charset="0"/>
                                    </a:rPr>
                                  </m:ctrlPr>
                                </m:sSupPr>
                                <m:e>
                                  <m:d>
                                    <m:dPr>
                                      <m:ctrlPr>
                                        <a:rPr lang="ar-AE" sz="1800" b="0" i="1">
                                          <a:latin typeface="Cambria Math" panose="02040503050406030204" pitchFamily="18" charset="0"/>
                                        </a:rPr>
                                      </m:ctrlPr>
                                    </m:dPr>
                                    <m:e>
                                      <m:r>
                                        <a:rPr lang="ar-AE" sz="1800" b="0" smtClean="0">
                                          <a:latin typeface="Cambria Math"/>
                                        </a:rPr>
                                        <m:t>−</m:t>
                                      </m:r>
                                      <m:r>
                                        <a:rPr lang="ar-AE" sz="1800" b="0" i="1" smtClean="0">
                                          <a:latin typeface="Cambria Math"/>
                                        </a:rPr>
                                        <m:t>1</m:t>
                                      </m:r>
                                    </m:e>
                                  </m:d>
                                </m:e>
                                <m:sup>
                                  <m:r>
                                    <a:rPr lang="ar-AE" sz="1800" b="0" i="1" smtClean="0">
                                      <a:latin typeface="Cambria Math"/>
                                    </a:rPr>
                                    <m:t>2</m:t>
                                  </m:r>
                                </m:sup>
                              </m:sSup>
                            </m:oMath>
                          </a14:m>
                          <a:r>
                            <a:rPr lang="ar-AE" sz="1800" b="0" dirty="0"/>
                            <a:t> </a:t>
                          </a:r>
                          <a:r>
                            <a:rPr lang="en-IN" sz="1800" b="0" dirty="0"/>
                            <a:t>to both sides. </a:t>
                          </a: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407830136"/>
                      </a:ext>
                    </a:extLst>
                  </a:tr>
                  <a:tr h="579120">
                    <a:tc>
                      <a:txBody>
                        <a:bodyPr/>
                        <a:lstStyle/>
                        <a:p>
                          <a:pPr algn="r"/>
                          <a:r>
                            <a:rPr lang="ar-AE" sz="2400" dirty="0"/>
                            <a:t>​</a:t>
                          </a:r>
                          <a14:m>
                            <m:oMath xmlns:m="http://schemas.openxmlformats.org/officeDocument/2006/math">
                              <m:sSup>
                                <m:sSupPr>
                                  <m:ctrlPr>
                                    <a:rPr lang="ar-AE" sz="2400" i="1">
                                      <a:latin typeface="Cambria Math" panose="02040503050406030204" pitchFamily="18" charset="0"/>
                                    </a:rPr>
                                  </m:ctrlPr>
                                </m:sSupPr>
                                <m:e>
                                  <m:r>
                                    <a:rPr lang="ar-AE" sz="2400">
                                      <a:latin typeface="Cambria Math"/>
                                    </a:rPr>
                                    <m:t>𝑥</m:t>
                                  </m:r>
                                </m:e>
                                <m:sup>
                                  <m:r>
                                    <a:rPr lang="ar-AE" sz="2400">
                                      <a:latin typeface="Cambria Math"/>
                                    </a:rPr>
                                    <m:t>2</m:t>
                                  </m:r>
                                </m:sup>
                              </m:sSup>
                              <m:r>
                                <a:rPr lang="ar-AE" sz="2400">
                                  <a:latin typeface="Cambria Math"/>
                                </a:rPr>
                                <m:t>−</m:t>
                              </m:r>
                              <m:r>
                                <a:rPr lang="ar-AE" sz="2400">
                                  <a:latin typeface="Cambria Math"/>
                                </a:rPr>
                                <m:t>2</m:t>
                              </m:r>
                              <m:r>
                                <a:rPr lang="ar-AE" sz="2400">
                                  <a:latin typeface="Cambria Math"/>
                                </a:rPr>
                                <m:t>𝑥</m:t>
                              </m:r>
                              <m:r>
                                <a:rPr lang="ar-AE" sz="2400">
                                  <a:latin typeface="Cambria Math"/>
                                </a:rPr>
                                <m:t>+</m:t>
                              </m:r>
                              <m:r>
                                <a:rPr lang="ar-AE" sz="2400">
                                  <a:latin typeface="Cambria Math"/>
                                </a:rPr>
                                <m:t>1</m:t>
                              </m:r>
                            </m:oMath>
                          </a14:m>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IN" sz="2400" dirty="0"/>
                            <a:t>​</a:t>
                          </a:r>
                          <a14:m>
                            <m:oMath xmlns:m="http://schemas.openxmlformats.org/officeDocument/2006/math">
                              <m:r>
                                <a:rPr lang="en-IN" sz="2400">
                                  <a:latin typeface="Cambria Math"/>
                                </a:rPr>
                                <m:t>=</m:t>
                              </m:r>
                              <m:r>
                                <a:rPr lang="en-IN" sz="2400">
                                  <a:latin typeface="Cambria Math"/>
                                </a:rPr>
                                <m:t>6</m:t>
                              </m:r>
                              <m:r>
                                <a:rPr lang="en-IN" sz="2400">
                                  <a:latin typeface="Cambria Math"/>
                                </a:rPr>
                                <m:t>+</m:t>
                              </m:r>
                              <m:r>
                                <a:rPr lang="en-IN" sz="2400">
                                  <a:latin typeface="Cambria Math"/>
                                </a:rPr>
                                <m:t>1</m:t>
                              </m:r>
                            </m:oMath>
                          </a14:m>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100" b="1"/>
                          </a:pPr>
                          <a:r>
                            <a:rPr lang="en-US" sz="1800" b="0" dirty="0"/>
                            <a:t>The trinomial on the left can now be factored.</a:t>
                          </a: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07692290"/>
                      </a:ext>
                    </a:extLst>
                  </a:tr>
                  <a:tr h="231633">
                    <a:tc>
                      <a:txBody>
                        <a:bodyPr/>
                        <a:lstStyle/>
                        <a:p>
                          <a:pPr algn="r">
                            <a:defRPr sz="1800"/>
                          </a:pPr>
                          <a:r>
                            <a:rPr sz="2400"/>
                            <a:t>​</a:t>
                          </a:r>
                          <a14:m>
                            <m:oMath xmlns:m="http://schemas.openxmlformats.org/officeDocument/2006/math">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𝑥</m:t>
                                      </m:r>
                                      <m:r>
                                        <a:rPr sz="2400">
                                          <a:latin typeface="Cambria Math"/>
                                        </a:rPr>
                                        <m:t>−</m:t>
                                      </m:r>
                                      <m:r>
                                        <a:rPr sz="2400">
                                          <a:latin typeface="Cambria Math"/>
                                        </a:rPr>
                                        <m:t>1</m:t>
                                      </m:r>
                                    </m:e>
                                  </m:d>
                                </m:e>
                                <m:sup>
                                  <m:r>
                                    <a:rPr sz="2400">
                                      <a:latin typeface="Cambria Math"/>
                                    </a:rPr>
                                    <m:t>2</m:t>
                                  </m:r>
                                </m:sup>
                              </m:sSup>
                            </m:oMath>
                          </a14:m>
                          <a:endParaRPr sz="2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sz="2400"/>
                            <a:t>​</a:t>
                          </a:r>
                          <a14:m>
                            <m:oMath xmlns:m="http://schemas.openxmlformats.org/officeDocument/2006/math">
                              <m:r>
                                <a:rPr sz="2400">
                                  <a:latin typeface="Cambria Math"/>
                                </a:rPr>
                                <m:t>=</m:t>
                              </m:r>
                              <m:r>
                                <a:rPr sz="2400">
                                  <a:latin typeface="Cambria Math"/>
                                </a:rPr>
                                <m:t>7</m:t>
                              </m:r>
                            </m:oMath>
                          </a14:m>
                          <a:endParaRPr sz="2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sz="1800" b="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0">
                    <a:tc>
                      <a:txBody>
                        <a:bodyPr/>
                        <a:lstStyle/>
                        <a:p>
                          <a:pPr algn="r">
                            <a:defRPr sz="1800"/>
                          </a:pPr>
                          <a:r>
                            <a:rPr sz="2400" dirty="0"/>
                            <a:t>​</a:t>
                          </a:r>
                          <a14:m>
                            <m:oMath xmlns:m="http://schemas.openxmlformats.org/officeDocument/2006/math">
                              <m:r>
                                <a:rPr sz="2400">
                                  <a:latin typeface="Cambria Math"/>
                                </a:rPr>
                                <m:t>𝑥</m:t>
                              </m:r>
                              <m:r>
                                <a:rPr sz="2400">
                                  <a:latin typeface="Cambria Math"/>
                                </a:rPr>
                                <m:t>−</m:t>
                              </m:r>
                              <m:r>
                                <a:rPr sz="2400">
                                  <a:latin typeface="Cambria Math"/>
                                </a:rPr>
                                <m:t>1</m:t>
                              </m:r>
                            </m:oMath>
                          </a14:m>
                          <a:endParaRPr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sz="2400" dirty="0"/>
                            <a:t>​</a:t>
                          </a:r>
                          <a14:m>
                            <m:oMath xmlns:m="http://schemas.openxmlformats.org/officeDocument/2006/math">
                              <m:r>
                                <a:rPr sz="2400">
                                  <a:latin typeface="Cambria Math"/>
                                </a:rPr>
                                <m:t>=±</m:t>
                              </m:r>
                              <m:rad>
                                <m:radPr>
                                  <m:degHide m:val="on"/>
                                  <m:ctrlPr>
                                    <a:rPr sz="2400" i="1">
                                      <a:latin typeface="Cambria Math" panose="02040503050406030204" pitchFamily="18" charset="0"/>
                                    </a:rPr>
                                  </m:ctrlPr>
                                </m:radPr>
                                <m:deg/>
                                <m:e>
                                  <m:r>
                                    <a:rPr sz="2400">
                                      <a:latin typeface="Cambria Math"/>
                                    </a:rPr>
                                    <m:t>7</m:t>
                                  </m:r>
                                </m:e>
                              </m:rad>
                            </m:oMath>
                          </a14:m>
                          <a:endParaRPr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b="1"/>
                          </a:pPr>
                          <a:r>
                            <a:rPr sz="1800" b="0" dirty="0"/>
                            <a:t>Taking square roots leads to two </a:t>
                          </a:r>
                          <a:r>
                            <a:rPr lang="en-US" sz="1800" b="0" dirty="0"/>
                            <a:t>easily</a:t>
                          </a:r>
                          <a:r>
                            <a:rPr sz="1800" b="0" dirty="0"/>
                            <a:t> solved linear equations.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244325">
                    <a:tc>
                      <a:txBody>
                        <a:bodyPr/>
                        <a:lstStyle/>
                        <a:p>
                          <a:pPr algn="r">
                            <a:defRPr sz="1800"/>
                          </a:pPr>
                          <a:r>
                            <a:rPr lang="en-US" sz="2400" dirty="0"/>
                            <a:t> </a:t>
                          </a:r>
                          <a14:m>
                            <m:oMath xmlns:m="http://schemas.openxmlformats.org/officeDocument/2006/math">
                              <m:r>
                                <a:rPr sz="2400">
                                  <a:latin typeface="Cambria Math"/>
                                </a:rPr>
                                <m:t>𝑥</m:t>
                              </m:r>
                            </m:oMath>
                          </a14:m>
                          <a:endParaRPr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sz="2400" dirty="0"/>
                            <a:t>​</a:t>
                          </a:r>
                          <a14:m>
                            <m:oMath xmlns:m="http://schemas.openxmlformats.org/officeDocument/2006/math">
                              <m:r>
                                <a:rPr sz="2400">
                                  <a:latin typeface="Cambria Math"/>
                                </a:rPr>
                                <m:t>=</m:t>
                              </m:r>
                              <m:r>
                                <a:rPr sz="2400">
                                  <a:latin typeface="Cambria Math"/>
                                </a:rPr>
                                <m:t>1</m:t>
                              </m:r>
                              <m:r>
                                <a:rPr sz="2400">
                                  <a:latin typeface="Cambria Math"/>
                                </a:rPr>
                                <m:t>±</m:t>
                              </m:r>
                              <m:rad>
                                <m:radPr>
                                  <m:degHide m:val="on"/>
                                  <m:ctrlPr>
                                    <a:rPr sz="2400" i="1">
                                      <a:latin typeface="Cambria Math" panose="02040503050406030204" pitchFamily="18" charset="0"/>
                                    </a:rPr>
                                  </m:ctrlPr>
                                </m:radPr>
                                <m:deg/>
                                <m:e>
                                  <m:r>
                                    <a:rPr sz="2400">
                                      <a:latin typeface="Cambria Math"/>
                                    </a:rPr>
                                    <m:t>7</m:t>
                                  </m:r>
                                </m:e>
                              </m:rad>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5"/>
                      </a:ext>
                    </a:extLst>
                  </a:tr>
                </a:tbl>
              </a:graphicData>
            </a:graphic>
          </p:graphicFrame>
        </mc:Choice>
        <mc:Fallback xmlns="">
          <p:graphicFrame>
            <p:nvGraphicFramePr>
              <p:cNvPr id="10" name="Table Placeholder 2" descr="x squared minus 2 x minus 6 equals 0.&#10;x squared minus 2 x equals 6.&#10;x squared minus 2 x plus 1 equals 6 plus 1.&#10;Open parenthesis x minus 1 close parenthesis squared equals 7.&#10;x minus 1 equals plus or minus square root of 7.&#10;x equals 1 plus or minus square root of 7.">
                <a:extLst>
                  <a:ext uri="{FF2B5EF4-FFF2-40B4-BE49-F238E27FC236}">
                    <a16:creationId xmlns:a16="http://schemas.microsoft.com/office/drawing/2014/main" id="{BE1D7EF8-5D72-11BE-DA7E-2228BEF823CE}"/>
                  </a:ext>
                </a:extLst>
              </p:cNvPr>
              <p:cNvGraphicFramePr>
                <a:graphicFrameLocks/>
              </p:cNvGraphicFramePr>
              <p:nvPr>
                <p:extLst>
                  <p:ext uri="{D42A27DB-BD31-4B8C-83A1-F6EECF244321}">
                    <p14:modId xmlns:p14="http://schemas.microsoft.com/office/powerpoint/2010/main" val="1225045942"/>
                  </p:ext>
                </p:extLst>
              </p:nvPr>
            </p:nvGraphicFramePr>
            <p:xfrm>
              <a:off x="1066800" y="1600200"/>
              <a:ext cx="7086600" cy="3508629"/>
            </p:xfrm>
            <a:graphic>
              <a:graphicData uri="http://schemas.openxmlformats.org/drawingml/2006/table">
                <a:tbl>
                  <a:tblPr firstRow="1" bandRow="1">
                    <a:tableStyleId>{2D5ABB26-0587-4C30-8999-92F81FD0307C}</a:tableStyleId>
                  </a:tblPr>
                  <a:tblGrid>
                    <a:gridCol w="1905000">
                      <a:extLst>
                        <a:ext uri="{9D8B030D-6E8A-4147-A177-3AD203B41FA5}">
                          <a16:colId xmlns:a16="http://schemas.microsoft.com/office/drawing/2014/main" val="20000"/>
                        </a:ext>
                      </a:extLst>
                    </a:gridCol>
                    <a:gridCol w="1600200">
                      <a:extLst>
                        <a:ext uri="{9D8B030D-6E8A-4147-A177-3AD203B41FA5}">
                          <a16:colId xmlns:a16="http://schemas.microsoft.com/office/drawing/2014/main" val="20001"/>
                        </a:ext>
                      </a:extLst>
                    </a:gridCol>
                    <a:gridCol w="3581400">
                      <a:extLst>
                        <a:ext uri="{9D8B030D-6E8A-4147-A177-3AD203B41FA5}">
                          <a16:colId xmlns:a16="http://schemas.microsoft.com/office/drawing/2014/main" val="20002"/>
                        </a:ext>
                      </a:extLst>
                    </a:gridCol>
                  </a:tblGrid>
                  <a:tr h="64008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6667" r="-271565" b="-470476"/>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19466" t="-6667" r="-224427" b="-470476"/>
                          </a:stretch>
                        </a:blipFill>
                      </a:tcPr>
                    </a:tc>
                    <a:tc>
                      <a:txBody>
                        <a:bodyPr/>
                        <a:lstStyle/>
                        <a:p>
                          <a:endParaRPr lang="en-US"/>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97789" t="-6667" b="-470476"/>
                          </a:stretch>
                        </a:blipFill>
                      </a:tcPr>
                    </a:tc>
                    <a:extLst>
                      <a:ext uri="{0D108BD9-81ED-4DB2-BD59-A6C34878D82A}">
                        <a16:rowId xmlns:a16="http://schemas.microsoft.com/office/drawing/2014/main" val="10000"/>
                      </a:ext>
                    </a:extLst>
                  </a:tr>
                  <a:tr h="64008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105660" r="-271565" b="-366038"/>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19466" t="-105660" r="-224427" b="-366038"/>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97789" t="-105660" b="-366038"/>
                          </a:stretch>
                        </a:blipFill>
                      </a:tcPr>
                    </a:tc>
                    <a:extLst>
                      <a:ext uri="{0D108BD9-81ED-4DB2-BD59-A6C34878D82A}">
                        <a16:rowId xmlns:a16="http://schemas.microsoft.com/office/drawing/2014/main" val="1407830136"/>
                      </a:ext>
                    </a:extLst>
                  </a:tr>
                  <a:tr h="64008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207619" r="-271565" b="-269524"/>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19466" t="-207619" r="-224427" b="-269524"/>
                          </a:stretch>
                        </a:blipFill>
                      </a:tcPr>
                    </a:tc>
                    <a:tc>
                      <a:txBody>
                        <a:bodyPr/>
                        <a:lstStyle/>
                        <a:p>
                          <a:pPr algn="l">
                            <a:defRPr sz="1100" b="1"/>
                          </a:pPr>
                          <a:r>
                            <a:rPr lang="en-US" sz="1800" b="0" dirty="0"/>
                            <a:t>The trinomial on the left can now be factored.</a:t>
                          </a: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07692290"/>
                      </a:ext>
                    </a:extLst>
                  </a:tr>
                  <a:tr h="45720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430667" r="-271565" b="-277333"/>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19466" t="-430667" r="-224427" b="-277333"/>
                          </a:stretch>
                        </a:blipFill>
                      </a:tcPr>
                    </a:tc>
                    <a:tc>
                      <a:txBody>
                        <a:bodyPr/>
                        <a:lstStyle/>
                        <a:p>
                          <a:pPr algn="l"/>
                          <a:endParaRPr sz="1800" b="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640080">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379048" r="-271565" b="-98095"/>
                          </a:stretch>
                        </a:blipFill>
                      </a:tcPr>
                    </a:tc>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19466" t="-379048" r="-224427" b="-98095"/>
                          </a:stretch>
                        </a:blipFill>
                      </a:tcPr>
                    </a:tc>
                    <a:tc>
                      <a:txBody>
                        <a:bodyPr/>
                        <a:lstStyle/>
                        <a:p>
                          <a:pPr algn="l">
                            <a:defRPr sz="1800" b="1"/>
                          </a:pPr>
                          <a:r>
                            <a:rPr sz="1800" b="0" dirty="0"/>
                            <a:t>Taking square roots leads to two </a:t>
                          </a:r>
                          <a:r>
                            <a:rPr lang="en-US" sz="1800" b="0" dirty="0"/>
                            <a:t>easily</a:t>
                          </a:r>
                          <a:r>
                            <a:rPr sz="1800" b="0" dirty="0"/>
                            <a:t> solved linear equations.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491109">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620988" r="-271565" b="-27160"/>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19466" t="-620988" r="-224427" b="-27160"/>
                          </a:stretch>
                        </a:blipFill>
                      </a:tcPr>
                    </a:tc>
                    <a:tc>
                      <a:txBody>
                        <a:bodyPr/>
                        <a:lstStyle/>
                        <a:p>
                          <a:pPr algn="l"/>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5"/>
                      </a:ext>
                    </a:extLst>
                  </a:tr>
                </a:tbl>
              </a:graphicData>
            </a:graphic>
          </p:graphicFrame>
        </mc:Fallback>
      </mc:AlternateContent>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Completing the Square</a:t>
            </a:r>
            <a:r>
              <a:rPr lang="en-US" baseline="-25000" dirty="0"/>
              <a:t>3</a:t>
            </a:r>
            <a:endParaRPr dirty="0"/>
          </a:p>
        </p:txBody>
      </p:sp>
      <p:sp>
        <p:nvSpPr>
          <p:cNvPr id="3" name="Text Placeholder 2">
            <a:extLst>
              <a:ext uri="{FF2B5EF4-FFF2-40B4-BE49-F238E27FC236}">
                <a16:creationId xmlns:a16="http://schemas.microsoft.com/office/drawing/2014/main" id="{1FE1370D-1ECB-63BC-0918-EE45B0E4DFC0}"/>
              </a:ext>
            </a:extLst>
          </p:cNvPr>
          <p:cNvSpPr>
            <a:spLocks noGrp="1"/>
          </p:cNvSpPr>
          <p:nvPr>
            <p:ph type="body" sz="quarter" idx="10"/>
          </p:nvPr>
        </p:nvSpPr>
        <p:spPr>
          <a:xfrm>
            <a:off x="457200" y="1075665"/>
            <a:ext cx="8229600" cy="4967067"/>
          </a:xfrm>
        </p:spPr>
        <p:txBody>
          <a:bodyPr/>
          <a:lstStyle/>
          <a:p>
            <a:pPr marL="514350" indent="-514350">
              <a:buFont typeface="+mj-lt"/>
              <a:buAutoNum type="alphaLcPeriod" startAt="2"/>
              <a:defRPr sz="2800"/>
            </a:pPr>
            <a:r>
              <a:t>​</a:t>
            </a:r>
          </a:p>
        </p:txBody>
      </p:sp>
      <mc:AlternateContent xmlns:mc="http://schemas.openxmlformats.org/markup-compatibility/2006" xmlns:a14="http://schemas.microsoft.com/office/drawing/2010/main">
        <mc:Choice Requires="a14">
          <p:graphicFrame>
            <p:nvGraphicFramePr>
              <p:cNvPr id="4" name="Table Placeholder 2" descr="9 x squared plus 3 x equals 2.&#10;x squared plus one-third x equals two-ninths.&#10;x squared plus one-third x plus one-thirty-sixth equals two-ninths plus one-thirty-sixth.&#10;Open parenthesis x plus one-sixth close parenthesis squared equals one-fourth.&#10;x plus one-sixth equals plus or minus one-half.&#10;x equals negative one-sixth plus or minus one-half.&#10;x equals one-third comma negative two-thirds.&#10;">
                <a:extLst>
                  <a:ext uri="{FF2B5EF4-FFF2-40B4-BE49-F238E27FC236}">
                    <a16:creationId xmlns:a16="http://schemas.microsoft.com/office/drawing/2014/main" id="{FD187244-9599-5DB3-A342-19AA208F08BB}"/>
                  </a:ext>
                </a:extLst>
              </p:cNvPr>
              <p:cNvGraphicFramePr>
                <a:graphicFrameLocks/>
              </p:cNvGraphicFramePr>
              <p:nvPr>
                <p:extLst>
                  <p:ext uri="{D42A27DB-BD31-4B8C-83A1-F6EECF244321}">
                    <p14:modId xmlns:p14="http://schemas.microsoft.com/office/powerpoint/2010/main" val="1674505949"/>
                  </p:ext>
                </p:extLst>
              </p:nvPr>
            </p:nvGraphicFramePr>
            <p:xfrm>
              <a:off x="838200" y="1105523"/>
              <a:ext cx="7848600" cy="4783646"/>
            </p:xfrm>
            <a:graphic>
              <a:graphicData uri="http://schemas.openxmlformats.org/drawingml/2006/table">
                <a:tbl>
                  <a:tblPr firstRow="1" bandRow="1">
                    <a:tableStyleId>{2D5ABB26-0587-4C30-8999-92F81FD0307C}</a:tableStyleId>
                  </a:tblPr>
                  <a:tblGrid>
                    <a:gridCol w="1905000">
                      <a:extLst>
                        <a:ext uri="{9D8B030D-6E8A-4147-A177-3AD203B41FA5}">
                          <a16:colId xmlns:a16="http://schemas.microsoft.com/office/drawing/2014/main" val="20000"/>
                        </a:ext>
                      </a:extLst>
                    </a:gridCol>
                    <a:gridCol w="1447800">
                      <a:extLst>
                        <a:ext uri="{9D8B030D-6E8A-4147-A177-3AD203B41FA5}">
                          <a16:colId xmlns:a16="http://schemas.microsoft.com/office/drawing/2014/main" val="20001"/>
                        </a:ext>
                      </a:extLst>
                    </a:gridCol>
                    <a:gridCol w="4495800">
                      <a:extLst>
                        <a:ext uri="{9D8B030D-6E8A-4147-A177-3AD203B41FA5}">
                          <a16:colId xmlns:a16="http://schemas.microsoft.com/office/drawing/2014/main" val="20002"/>
                        </a:ext>
                      </a:extLst>
                    </a:gridCol>
                  </a:tblGrid>
                  <a:tr h="640080">
                    <a:tc>
                      <a:txBody>
                        <a:bodyPr/>
                        <a:lstStyle/>
                        <a:p>
                          <a:pPr algn="r">
                            <a:defRPr sz="1800"/>
                          </a:pPr>
                          <a:r>
                            <a:rPr sz="2400" dirty="0"/>
                            <a:t>​</a:t>
                          </a:r>
                          <a14:m>
                            <m:oMath xmlns:m="http://schemas.openxmlformats.org/officeDocument/2006/math">
                              <m:r>
                                <a:rPr sz="2400">
                                  <a:latin typeface="Cambria Math"/>
                                </a:rPr>
                                <m:t>9</m:t>
                              </m:r>
                              <m:sSup>
                                <m:sSupPr>
                                  <m:ctrlPr>
                                    <a:rPr sz="2400" i="1">
                                      <a:latin typeface="Cambria Math" panose="02040503050406030204" pitchFamily="18" charset="0"/>
                                    </a:rPr>
                                  </m:ctrlPr>
                                </m:sSupPr>
                                <m:e>
                                  <m:r>
                                    <a:rPr sz="2400">
                                      <a:latin typeface="Cambria Math"/>
                                    </a:rPr>
                                    <m:t>𝑥</m:t>
                                  </m:r>
                                </m:e>
                                <m:sup>
                                  <m:r>
                                    <a:rPr sz="2400">
                                      <a:latin typeface="Cambria Math"/>
                                    </a:rPr>
                                    <m:t>2</m:t>
                                  </m:r>
                                </m:sup>
                              </m:sSup>
                              <m:r>
                                <a:rPr sz="2400">
                                  <a:latin typeface="Cambria Math"/>
                                </a:rPr>
                                <m:t>+3</m:t>
                              </m:r>
                              <m:r>
                                <a:rPr sz="2400">
                                  <a:latin typeface="Cambria Math"/>
                                </a:rPr>
                                <m:t>𝑥</m:t>
                              </m:r>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sz="2400"/>
                            <a:t>​</a:t>
                          </a:r>
                          <a14:m>
                            <m:oMath xmlns:m="http://schemas.openxmlformats.org/officeDocument/2006/math">
                              <m:r>
                                <a:rPr sz="2400">
                                  <a:latin typeface="Cambria Math"/>
                                </a:rPr>
                                <m:t>=2</m:t>
                              </m:r>
                            </m:oMath>
                          </a14:m>
                          <a:endParaRPr sz="2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b="1"/>
                          </a:pPr>
                          <a:r>
                            <a:rPr sz="1800" b="0" dirty="0"/>
                            <a:t>The constant term is already isolated on the right-hand side, so our first step is to divide by</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594360">
                    <a:tc>
                      <a:txBody>
                        <a:bodyPr/>
                        <a:lstStyle/>
                        <a:p>
                          <a:pPr algn="r"/>
                          <a:r>
                            <a:rPr lang="ar-AE" sz="2400" dirty="0"/>
                            <a:t>​</a:t>
                          </a:r>
                          <a14:m>
                            <m:oMath xmlns:m="http://schemas.openxmlformats.org/officeDocument/2006/math">
                              <m:sSup>
                                <m:sSupPr>
                                  <m:ctrlPr>
                                    <a:rPr lang="ar-AE" sz="2400" i="1">
                                      <a:latin typeface="Cambria Math" panose="02040503050406030204" pitchFamily="18" charset="0"/>
                                    </a:rPr>
                                  </m:ctrlPr>
                                </m:sSupPr>
                                <m:e>
                                  <m:r>
                                    <a:rPr lang="ar-AE" sz="2400">
                                      <a:latin typeface="Cambria Math"/>
                                    </a:rPr>
                                    <m:t>𝑥</m:t>
                                  </m:r>
                                </m:e>
                                <m:sup>
                                  <m:r>
                                    <a:rPr lang="ar-AE" sz="2400">
                                      <a:latin typeface="Cambria Math"/>
                                    </a:rPr>
                                    <m:t>2</m:t>
                                  </m:r>
                                </m:sup>
                              </m:sSup>
                              <m:r>
                                <a:rPr lang="ar-AE" sz="2400">
                                  <a:latin typeface="Cambria Math"/>
                                </a:rPr>
                                <m:t>+</m:t>
                              </m:r>
                              <m:f>
                                <m:fPr>
                                  <m:ctrlPr>
                                    <a:rPr lang="ar-AE" sz="2400" i="1">
                                      <a:latin typeface="Cambria Math" panose="02040503050406030204" pitchFamily="18" charset="0"/>
                                    </a:rPr>
                                  </m:ctrlPr>
                                </m:fPr>
                                <m:num>
                                  <m:r>
                                    <a:rPr lang="ar-AE" sz="2400">
                                      <a:latin typeface="Cambria Math"/>
                                    </a:rPr>
                                    <m:t>1</m:t>
                                  </m:r>
                                </m:num>
                                <m:den>
                                  <m:r>
                                    <a:rPr lang="ar-AE" sz="2400">
                                      <a:latin typeface="Cambria Math"/>
                                    </a:rPr>
                                    <m:t>3</m:t>
                                  </m:r>
                                </m:den>
                              </m:f>
                              <m:r>
                                <a:rPr lang="ar-AE" sz="2400">
                                  <a:latin typeface="Cambria Math"/>
                                </a:rPr>
                                <m:t>𝑥</m:t>
                              </m:r>
                            </m:oMath>
                          </a14:m>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ar-AE" sz="2400" dirty="0"/>
                            <a:t>​</a:t>
                          </a:r>
                          <a14:m>
                            <m:oMath xmlns:m="http://schemas.openxmlformats.org/officeDocument/2006/math">
                              <m:r>
                                <a:rPr lang="ar-AE" sz="2400">
                                  <a:latin typeface="Cambria Math"/>
                                </a:rPr>
                                <m:t>=</m:t>
                              </m:r>
                              <m:f>
                                <m:fPr>
                                  <m:ctrlPr>
                                    <a:rPr lang="ar-AE" sz="2400" i="1">
                                      <a:latin typeface="Cambria Math" panose="02040503050406030204" pitchFamily="18" charset="0"/>
                                    </a:rPr>
                                  </m:ctrlPr>
                                </m:fPr>
                                <m:num>
                                  <m:r>
                                    <a:rPr lang="ar-AE" sz="2400">
                                      <a:latin typeface="Cambria Math"/>
                                    </a:rPr>
                                    <m:t>2</m:t>
                                  </m:r>
                                </m:num>
                                <m:den>
                                  <m:r>
                                    <a:rPr lang="ar-AE" sz="2400">
                                      <a:latin typeface="Cambria Math"/>
                                    </a:rPr>
                                    <m:t>9</m:t>
                                  </m:r>
                                </m:den>
                              </m:f>
                            </m:oMath>
                          </a14:m>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b="1"/>
                          </a:pPr>
                          <a:r>
                            <a:rPr lang="en-US" sz="1800" b="0" dirty="0">
                              <a:latin typeface="Cambria Math"/>
                            </a:rPr>
                            <a:t>9</a:t>
                          </a:r>
                          <a:r>
                            <a:rPr lang="en-US" sz="1800" b="0" dirty="0"/>
                            <a:t> (and simplify the resulting fractions, if possible).</a:t>
                          </a: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70634903"/>
                      </a:ext>
                    </a:extLst>
                  </a:tr>
                  <a:tr h="370840">
                    <a:tc>
                      <a:txBody>
                        <a:bodyPr/>
                        <a:lstStyle/>
                        <a:p>
                          <a:pPr algn="r">
                            <a:defRPr sz="1800"/>
                          </a:pPr>
                          <a:r>
                            <a:rPr sz="2400"/>
                            <a:t>​</a:t>
                          </a:r>
                          <a14:m>
                            <m:oMath xmlns:m="http://schemas.openxmlformats.org/officeDocument/2006/math">
                              <m:sSup>
                                <m:sSupPr>
                                  <m:ctrlPr>
                                    <a:rPr sz="2400" i="1">
                                      <a:latin typeface="Cambria Math" panose="02040503050406030204" pitchFamily="18" charset="0"/>
                                    </a:rPr>
                                  </m:ctrlPr>
                                </m:sSupPr>
                                <m:e>
                                  <m:r>
                                    <a:rPr sz="2400">
                                      <a:latin typeface="Cambria Math"/>
                                    </a:rPr>
                                    <m:t>𝑥</m:t>
                                  </m:r>
                                </m:e>
                                <m:sup>
                                  <m:r>
                                    <a:rPr sz="2400">
                                      <a:latin typeface="Cambria Math"/>
                                    </a:rPr>
                                    <m:t>2</m:t>
                                  </m:r>
                                </m:sup>
                              </m:sSup>
                              <m:r>
                                <a:rPr sz="2400">
                                  <a:latin typeface="Cambria Math"/>
                                </a:rPr>
                                <m:t>+</m:t>
                              </m:r>
                              <m:f>
                                <m:fPr>
                                  <m:ctrlPr>
                                    <a:rPr sz="2400" i="1">
                                      <a:latin typeface="Cambria Math" panose="02040503050406030204" pitchFamily="18" charset="0"/>
                                    </a:rPr>
                                  </m:ctrlPr>
                                </m:fPr>
                                <m:num>
                                  <m:r>
                                    <a:rPr sz="2400">
                                      <a:latin typeface="Cambria Math"/>
                                    </a:rPr>
                                    <m:t>1</m:t>
                                  </m:r>
                                </m:num>
                                <m:den>
                                  <m:r>
                                    <a:rPr sz="2400">
                                      <a:latin typeface="Cambria Math"/>
                                    </a:rPr>
                                    <m:t>3</m:t>
                                  </m:r>
                                </m:den>
                              </m:f>
                              <m:r>
                                <a:rPr sz="2400">
                                  <a:latin typeface="Cambria Math"/>
                                </a:rPr>
                                <m:t>𝑥</m:t>
                              </m:r>
                              <m:r>
                                <a:rPr sz="2400">
                                  <a:latin typeface="Cambria Math"/>
                                </a:rPr>
                                <m:t>+</m:t>
                              </m:r>
                              <m:f>
                                <m:fPr>
                                  <m:ctrlPr>
                                    <a:rPr sz="2400" i="1">
                                      <a:latin typeface="Cambria Math" panose="02040503050406030204" pitchFamily="18" charset="0"/>
                                    </a:rPr>
                                  </m:ctrlPr>
                                </m:fPr>
                                <m:num>
                                  <m:r>
                                    <a:rPr sz="2400">
                                      <a:latin typeface="Cambria Math"/>
                                    </a:rPr>
                                    <m:t>1</m:t>
                                  </m:r>
                                </m:num>
                                <m:den>
                                  <m:r>
                                    <a:rPr sz="2400">
                                      <a:latin typeface="Cambria Math"/>
                                    </a:rPr>
                                    <m:t>36</m:t>
                                  </m:r>
                                </m:den>
                              </m:f>
                            </m:oMath>
                          </a14:m>
                          <a:endParaRPr sz="2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sz="2400"/>
                            <a:t>​</a:t>
                          </a:r>
                          <a14:m>
                            <m:oMath xmlns:m="http://schemas.openxmlformats.org/officeDocument/2006/math">
                              <m:r>
                                <a:rPr sz="2400">
                                  <a:latin typeface="Cambria Math"/>
                                </a:rPr>
                                <m:t>=</m:t>
                              </m:r>
                              <m:f>
                                <m:fPr>
                                  <m:ctrlPr>
                                    <a:rPr sz="2400" i="1">
                                      <a:latin typeface="Cambria Math" panose="02040503050406030204" pitchFamily="18" charset="0"/>
                                    </a:rPr>
                                  </m:ctrlPr>
                                </m:fPr>
                                <m:num>
                                  <m:r>
                                    <a:rPr sz="2400">
                                      <a:latin typeface="Cambria Math"/>
                                    </a:rPr>
                                    <m:t>2</m:t>
                                  </m:r>
                                </m:num>
                                <m:den>
                                  <m:r>
                                    <a:rPr sz="2400">
                                      <a:latin typeface="Cambria Math"/>
                                    </a:rPr>
                                    <m:t>9</m:t>
                                  </m:r>
                                </m:den>
                              </m:f>
                              <m:r>
                                <a:rPr sz="2400">
                                  <a:latin typeface="Cambria Math"/>
                                </a:rPr>
                                <m:t>+</m:t>
                              </m:r>
                              <m:f>
                                <m:fPr>
                                  <m:ctrlPr>
                                    <a:rPr sz="2400" i="1">
                                      <a:latin typeface="Cambria Math" panose="02040503050406030204" pitchFamily="18" charset="0"/>
                                    </a:rPr>
                                  </m:ctrlPr>
                                </m:fPr>
                                <m:num>
                                  <m:r>
                                    <a:rPr sz="2400">
                                      <a:latin typeface="Cambria Math"/>
                                    </a:rPr>
                                    <m:t>1</m:t>
                                  </m:r>
                                </m:num>
                                <m:den>
                                  <m:r>
                                    <a:rPr sz="2400">
                                      <a:latin typeface="Cambria Math"/>
                                    </a:rPr>
                                    <m:t>36</m:t>
                                  </m:r>
                                </m:den>
                              </m:f>
                            </m:oMath>
                          </a14:m>
                          <a:endParaRPr sz="2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100" b="1"/>
                          </a:pPr>
                          <a:r>
                            <a:rPr sz="1800" b="0" dirty="0"/>
                            <a:t>Half of the coefficient of </a:t>
                          </a:r>
                          <a14:m>
                            <m:oMath xmlns:m="http://schemas.openxmlformats.org/officeDocument/2006/math">
                              <m:r>
                                <a:rPr lang="en-US" sz="1800" b="0" i="1" smtClean="0">
                                  <a:latin typeface="Cambria Math"/>
                                </a:rPr>
                                <m:t>𝑥</m:t>
                              </m:r>
                            </m:oMath>
                          </a14:m>
                          <a:r>
                            <a:rPr sz="1800" b="0" dirty="0"/>
                            <a:t> is </a:t>
                          </a:r>
                          <a14:m>
                            <m:oMath xmlns:m="http://schemas.openxmlformats.org/officeDocument/2006/math">
                              <m:f>
                                <m:fPr>
                                  <m:ctrlPr>
                                    <a:rPr sz="1800" b="0" i="1">
                                      <a:latin typeface="Cambria Math" panose="02040503050406030204" pitchFamily="18" charset="0"/>
                                    </a:rPr>
                                  </m:ctrlPr>
                                </m:fPr>
                                <m:num>
                                  <m:r>
                                    <a:rPr lang="en-US" sz="1800" b="0" i="1" smtClean="0">
                                      <a:latin typeface="Cambria Math"/>
                                    </a:rPr>
                                    <m:t>1</m:t>
                                  </m:r>
                                </m:num>
                                <m:den>
                                  <m:r>
                                    <a:rPr lang="en-US" sz="1800" b="0" i="1" smtClean="0">
                                      <a:latin typeface="Cambria Math"/>
                                    </a:rPr>
                                    <m:t>6</m:t>
                                  </m:r>
                                </m:den>
                              </m:f>
                            </m:oMath>
                          </a14:m>
                          <a:r>
                            <a:rPr sz="1800" b="0" dirty="0"/>
                            <a:t>, and the square of this is</a:t>
                          </a:r>
                          <a:r>
                            <a:rPr lang="en-US" sz="1800" b="0" dirty="0"/>
                            <a:t> </a:t>
                          </a:r>
                          <a:r>
                            <a:rPr sz="1800" b="0" dirty="0"/>
                            <a:t> </a:t>
                          </a:r>
                          <a14:m>
                            <m:oMath xmlns:m="http://schemas.openxmlformats.org/officeDocument/2006/math">
                              <m:f>
                                <m:fPr>
                                  <m:ctrlPr>
                                    <a:rPr sz="1800" b="0" i="1">
                                      <a:latin typeface="Cambria Math" panose="02040503050406030204" pitchFamily="18" charset="0"/>
                                    </a:rPr>
                                  </m:ctrlPr>
                                </m:fPr>
                                <m:num>
                                  <m:r>
                                    <a:rPr lang="en-US" sz="1800" b="0" i="1" smtClean="0">
                                      <a:latin typeface="Cambria Math"/>
                                    </a:rPr>
                                    <m:t>1</m:t>
                                  </m:r>
                                </m:num>
                                <m:den>
                                  <m:r>
                                    <a:rPr lang="en-US" sz="1800" b="0" i="1" smtClean="0">
                                      <a:latin typeface="Cambria Math"/>
                                    </a:rPr>
                                    <m:t>36</m:t>
                                  </m:r>
                                </m:den>
                              </m:f>
                            </m:oMath>
                          </a14:m>
                          <a:r>
                            <a:rPr sz="1800" b="0" dirty="0"/>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731774">
                    <a:tc>
                      <a:txBody>
                        <a:bodyPr/>
                        <a:lstStyle/>
                        <a:p>
                          <a:pPr algn="r">
                            <a:defRPr sz="1800"/>
                          </a:pPr>
                          <a:r>
                            <a:rPr sz="2400" dirty="0"/>
                            <a:t>​</a:t>
                          </a:r>
                          <a14:m>
                            <m:oMath xmlns:m="http://schemas.openxmlformats.org/officeDocument/2006/math">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𝑥</m:t>
                                      </m:r>
                                      <m:r>
                                        <a:rPr sz="2400">
                                          <a:latin typeface="Cambria Math"/>
                                        </a:rPr>
                                        <m:t>+</m:t>
                                      </m:r>
                                      <m:f>
                                        <m:fPr>
                                          <m:ctrlPr>
                                            <a:rPr sz="2400" i="1">
                                              <a:latin typeface="Cambria Math" panose="02040503050406030204" pitchFamily="18" charset="0"/>
                                            </a:rPr>
                                          </m:ctrlPr>
                                        </m:fPr>
                                        <m:num>
                                          <m:r>
                                            <a:rPr sz="2400">
                                              <a:latin typeface="Cambria Math"/>
                                            </a:rPr>
                                            <m:t>1</m:t>
                                          </m:r>
                                        </m:num>
                                        <m:den>
                                          <m:r>
                                            <a:rPr sz="2400">
                                              <a:latin typeface="Cambria Math"/>
                                            </a:rPr>
                                            <m:t>6</m:t>
                                          </m:r>
                                        </m:den>
                                      </m:f>
                                    </m:e>
                                  </m:d>
                                </m:e>
                                <m:sup>
                                  <m:r>
                                    <a:rPr sz="2400">
                                      <a:latin typeface="Cambria Math"/>
                                    </a:rPr>
                                    <m:t>2</m:t>
                                  </m:r>
                                </m:sup>
                              </m:sSup>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sz="2400" dirty="0"/>
                            <a:t>​</a:t>
                          </a:r>
                          <a14:m>
                            <m:oMath xmlns:m="http://schemas.openxmlformats.org/officeDocument/2006/math">
                              <m:r>
                                <a:rPr sz="2400">
                                  <a:latin typeface="Cambria Math"/>
                                </a:rPr>
                                <m:t>=</m:t>
                              </m:r>
                              <m:f>
                                <m:fPr>
                                  <m:ctrlPr>
                                    <a:rPr sz="2400" i="1">
                                      <a:latin typeface="Cambria Math" panose="02040503050406030204" pitchFamily="18" charset="0"/>
                                    </a:rPr>
                                  </m:ctrlPr>
                                </m:fPr>
                                <m:num>
                                  <m:r>
                                    <a:rPr sz="2400">
                                      <a:latin typeface="Cambria Math"/>
                                    </a:rPr>
                                    <m:t>1</m:t>
                                  </m:r>
                                </m:num>
                                <m:den>
                                  <m:r>
                                    <a:rPr sz="2400">
                                      <a:latin typeface="Cambria Math"/>
                                    </a:rPr>
                                    <m:t>4</m:t>
                                  </m:r>
                                </m:den>
                              </m:f>
                            </m:oMath>
                          </a14:m>
                          <a:endParaRPr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b="1"/>
                          </a:pPr>
                          <a:r>
                            <a:rPr sz="1800" b="0" dirty="0"/>
                            <a:t>After simplifying the sum of fractions on the right, we take the square root of each side.</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370840">
                    <a:tc>
                      <a:txBody>
                        <a:bodyPr/>
                        <a:lstStyle/>
                        <a:p>
                          <a:pPr algn="r">
                            <a:defRPr sz="1800"/>
                          </a:pPr>
                          <a:r>
                            <a:rPr sz="2400"/>
                            <a:t>​</a:t>
                          </a:r>
                          <a14:m>
                            <m:oMath xmlns:m="http://schemas.openxmlformats.org/officeDocument/2006/math">
                              <m:r>
                                <a:rPr sz="2400">
                                  <a:latin typeface="Cambria Math"/>
                                </a:rPr>
                                <m:t>𝑥</m:t>
                              </m:r>
                              <m:r>
                                <a:rPr sz="2400">
                                  <a:latin typeface="Cambria Math"/>
                                </a:rPr>
                                <m:t>+</m:t>
                              </m:r>
                              <m:f>
                                <m:fPr>
                                  <m:ctrlPr>
                                    <a:rPr sz="2400" i="1">
                                      <a:latin typeface="Cambria Math" panose="02040503050406030204" pitchFamily="18" charset="0"/>
                                    </a:rPr>
                                  </m:ctrlPr>
                                </m:fPr>
                                <m:num>
                                  <m:r>
                                    <a:rPr sz="2400">
                                      <a:latin typeface="Cambria Math"/>
                                    </a:rPr>
                                    <m:t>1</m:t>
                                  </m:r>
                                </m:num>
                                <m:den>
                                  <m:r>
                                    <a:rPr sz="2400">
                                      <a:latin typeface="Cambria Math"/>
                                    </a:rPr>
                                    <m:t>6</m:t>
                                  </m:r>
                                </m:den>
                              </m:f>
                            </m:oMath>
                          </a14:m>
                          <a:endParaRPr sz="2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sz="2400" dirty="0"/>
                            <a:t>​</a:t>
                          </a:r>
                          <a14:m>
                            <m:oMath xmlns:m="http://schemas.openxmlformats.org/officeDocument/2006/math">
                              <m:r>
                                <a:rPr sz="2400">
                                  <a:latin typeface="Cambria Math"/>
                                </a:rPr>
                                <m:t>=±</m:t>
                              </m:r>
                              <m:f>
                                <m:fPr>
                                  <m:ctrlPr>
                                    <a:rPr sz="2400" i="1">
                                      <a:latin typeface="Cambria Math" panose="02040503050406030204" pitchFamily="18" charset="0"/>
                                    </a:rPr>
                                  </m:ctrlPr>
                                </m:fPr>
                                <m:num>
                                  <m:r>
                                    <a:rPr sz="2400">
                                      <a:latin typeface="Cambria Math"/>
                                    </a:rPr>
                                    <m:t>1</m:t>
                                  </m:r>
                                </m:num>
                                <m:den>
                                  <m:r>
                                    <a:rPr sz="2400">
                                      <a:latin typeface="Cambria Math"/>
                                    </a:rPr>
                                    <m:t>2</m:t>
                                  </m:r>
                                </m:den>
                              </m:f>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681355">
                    <a:tc>
                      <a:txBody>
                        <a:bodyPr/>
                        <a:lstStyle/>
                        <a:p>
                          <a:pPr algn="r">
                            <a:defRPr sz="1800"/>
                          </a:pPr>
                          <a14:m>
                            <m:oMathPara xmlns:m="http://schemas.openxmlformats.org/officeDocument/2006/math">
                              <m:oMathParaPr>
                                <m:jc m:val="right"/>
                              </m:oMathParaPr>
                              <m:oMath xmlns:m="http://schemas.openxmlformats.org/officeDocument/2006/math">
                                <m:r>
                                  <a:rPr sz="2400">
                                    <a:latin typeface="Cambria Math"/>
                                  </a:rPr>
                                  <m:t>𝑥</m:t>
                                </m:r>
                              </m:oMath>
                            </m:oMathPara>
                          </a14:m>
                          <a:endParaRPr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sz="2400"/>
                            <a:t>​</a:t>
                          </a:r>
                          <a14:m>
                            <m:oMath xmlns:m="http://schemas.openxmlformats.org/officeDocument/2006/math">
                              <m:r>
                                <a:rPr sz="2400">
                                  <a:latin typeface="Cambria Math"/>
                                </a:rPr>
                                <m:t>=−</m:t>
                              </m:r>
                              <m:f>
                                <m:fPr>
                                  <m:ctrlPr>
                                    <a:rPr sz="2400" i="1">
                                      <a:latin typeface="Cambria Math" panose="02040503050406030204" pitchFamily="18" charset="0"/>
                                    </a:rPr>
                                  </m:ctrlPr>
                                </m:fPr>
                                <m:num>
                                  <m:r>
                                    <a:rPr sz="2400">
                                      <a:latin typeface="Cambria Math"/>
                                    </a:rPr>
                                    <m:t>1</m:t>
                                  </m:r>
                                </m:num>
                                <m:den>
                                  <m:r>
                                    <a:rPr sz="2400">
                                      <a:latin typeface="Cambria Math"/>
                                    </a:rPr>
                                    <m:t>6</m:t>
                                  </m:r>
                                </m:den>
                              </m:f>
                              <m:r>
                                <a:rPr sz="2400">
                                  <a:latin typeface="Cambria Math"/>
                                </a:rPr>
                                <m:t>±</m:t>
                              </m:r>
                              <m:f>
                                <m:fPr>
                                  <m:ctrlPr>
                                    <a:rPr sz="2400" i="1">
                                      <a:latin typeface="Cambria Math" panose="02040503050406030204" pitchFamily="18" charset="0"/>
                                    </a:rPr>
                                  </m:ctrlPr>
                                </m:fPr>
                                <m:num>
                                  <m:r>
                                    <a:rPr sz="2400">
                                      <a:latin typeface="Cambria Math"/>
                                    </a:rPr>
                                    <m:t>1</m:t>
                                  </m:r>
                                </m:num>
                                <m:den>
                                  <m:r>
                                    <a:rPr sz="2400">
                                      <a:latin typeface="Cambria Math"/>
                                    </a:rPr>
                                    <m:t>2</m:t>
                                  </m:r>
                                </m:den>
                              </m:f>
                            </m:oMath>
                          </a14:m>
                          <a:endParaRPr sz="2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100" b="1"/>
                          </a:pPr>
                          <a:r>
                            <a:rPr sz="1800" b="0" dirty="0"/>
                            <a:t>Since the answer of </a:t>
                          </a:r>
                          <a14:m>
                            <m:oMath xmlns:m="http://schemas.openxmlformats.org/officeDocument/2006/math">
                              <m:r>
                                <a:rPr lang="en-US" sz="1800" b="0" smtClean="0">
                                  <a:latin typeface="Cambria Math"/>
                                </a:rPr>
                                <m:t>−</m:t>
                              </m:r>
                              <m:f>
                                <m:fPr>
                                  <m:ctrlPr>
                                    <a:rPr sz="1800" b="0" i="1">
                                      <a:latin typeface="Cambria Math" panose="02040503050406030204" pitchFamily="18" charset="0"/>
                                    </a:rPr>
                                  </m:ctrlPr>
                                </m:fPr>
                                <m:num>
                                  <m:r>
                                    <a:rPr lang="en-US" sz="1800" b="0" i="1" smtClean="0">
                                      <a:latin typeface="Cambria Math"/>
                                    </a:rPr>
                                    <m:t>1</m:t>
                                  </m:r>
                                </m:num>
                                <m:den>
                                  <m:r>
                                    <a:rPr lang="en-US" sz="1800" b="0" i="1" smtClean="0">
                                      <a:latin typeface="Cambria Math"/>
                                    </a:rPr>
                                    <m:t>6</m:t>
                                  </m:r>
                                </m:den>
                              </m:f>
                              <m:r>
                                <a:rPr lang="en-US" sz="1800" b="0" smtClean="0">
                                  <a:latin typeface="Cambria Math"/>
                                </a:rPr>
                                <m:t>±</m:t>
                              </m:r>
                              <m:f>
                                <m:fPr>
                                  <m:ctrlPr>
                                    <a:rPr sz="1800" b="0" i="1">
                                      <a:latin typeface="Cambria Math" panose="02040503050406030204" pitchFamily="18" charset="0"/>
                                    </a:rPr>
                                  </m:ctrlPr>
                                </m:fPr>
                                <m:num>
                                  <m:r>
                                    <a:rPr lang="en-US" sz="1800" b="0" i="1" smtClean="0">
                                      <a:latin typeface="Cambria Math"/>
                                    </a:rPr>
                                    <m:t>1</m:t>
                                  </m:r>
                                </m:num>
                                <m:den>
                                  <m:r>
                                    <a:rPr lang="en-US" sz="1800" b="0" i="1" smtClean="0">
                                      <a:latin typeface="Cambria Math"/>
                                    </a:rPr>
                                    <m:t>2</m:t>
                                  </m:r>
                                </m:den>
                              </m:f>
                            </m:oMath>
                          </a14:m>
                          <a:r>
                            <a:rPr sz="1800" b="0" dirty="0"/>
                            <a:t> can be simplified, </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610394">
                    <a:tc>
                      <a:txBody>
                        <a:bodyPr/>
                        <a:lstStyle/>
                        <a:p>
                          <a:pPr/>
                          <a14:m>
                            <m:oMathPara xmlns:m="http://schemas.openxmlformats.org/officeDocument/2006/math">
                              <m:oMathParaPr>
                                <m:jc m:val="right"/>
                              </m:oMathParaPr>
                              <m:oMath xmlns:m="http://schemas.openxmlformats.org/officeDocument/2006/math">
                                <m:r>
                                  <a:rPr lang="en-IN" sz="2400" smtClean="0">
                                    <a:latin typeface="Cambria Math"/>
                                  </a:rPr>
                                  <m:t>𝑥</m:t>
                                </m:r>
                              </m:oMath>
                            </m:oMathPara>
                          </a14:m>
                          <a:endParaRPr lang="en-IN"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ar-AE" sz="2400" dirty="0"/>
                            <a:t>​</a:t>
                          </a:r>
                          <a14:m>
                            <m:oMath xmlns:m="http://schemas.openxmlformats.org/officeDocument/2006/math">
                              <m:r>
                                <a:rPr lang="ar-AE" sz="2400">
                                  <a:latin typeface="Cambria Math"/>
                                </a:rPr>
                                <m:t>=</m:t>
                              </m:r>
                              <m:f>
                                <m:fPr>
                                  <m:ctrlPr>
                                    <a:rPr lang="ar-AE" sz="2400" i="1">
                                      <a:latin typeface="Cambria Math" panose="02040503050406030204" pitchFamily="18" charset="0"/>
                                    </a:rPr>
                                  </m:ctrlPr>
                                </m:fPr>
                                <m:num>
                                  <m:r>
                                    <a:rPr lang="ar-AE" sz="2400">
                                      <a:latin typeface="Cambria Math"/>
                                    </a:rPr>
                                    <m:t>1</m:t>
                                  </m:r>
                                </m:num>
                                <m:den>
                                  <m:r>
                                    <a:rPr lang="ar-AE" sz="2400">
                                      <a:latin typeface="Cambria Math"/>
                                    </a:rPr>
                                    <m:t>3</m:t>
                                  </m:r>
                                </m:den>
                              </m:f>
                              <m:r>
                                <m:rPr>
                                  <m:nor/>
                                </m:rPr>
                                <a:rPr lang="ar-AE" sz="2400">
                                  <a:latin typeface="Cambria Math"/>
                                </a:rPr>
                                <m:t>,</m:t>
                              </m:r>
                              <m:r>
                                <a:rPr lang="ar-AE" sz="2400">
                                  <a:latin typeface="Cambria Math"/>
                                </a:rPr>
                                <m:t>−</m:t>
                              </m:r>
                              <m:f>
                                <m:fPr>
                                  <m:ctrlPr>
                                    <a:rPr lang="ar-AE" sz="2400" i="1">
                                      <a:latin typeface="Cambria Math" panose="02040503050406030204" pitchFamily="18" charset="0"/>
                                    </a:rPr>
                                  </m:ctrlPr>
                                </m:fPr>
                                <m:num>
                                  <m:r>
                                    <a:rPr lang="ar-AE" sz="2400">
                                      <a:latin typeface="Cambria Math"/>
                                    </a:rPr>
                                    <m:t>2</m:t>
                                  </m:r>
                                </m:num>
                                <m:den>
                                  <m:r>
                                    <a:rPr lang="ar-AE" sz="2400">
                                      <a:latin typeface="Cambria Math"/>
                                    </a:rPr>
                                    <m:t>3</m:t>
                                  </m:r>
                                </m:den>
                              </m:f>
                            </m:oMath>
                          </a14:m>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100" b="1"/>
                          </a:pPr>
                          <a:r>
                            <a:rPr lang="en-US" sz="1800" b="0" dirty="0"/>
                            <a:t>we do so to obtain the final answer.</a:t>
                          </a: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63011720"/>
                      </a:ext>
                    </a:extLst>
                  </a:tr>
                </a:tbl>
              </a:graphicData>
            </a:graphic>
          </p:graphicFrame>
        </mc:Choice>
        <mc:Fallback xmlns="">
          <p:graphicFrame>
            <p:nvGraphicFramePr>
              <p:cNvPr id="4" name="Table Placeholder 2" descr="9 x squared plus 3 x equals 2.&#10;x squared plus one-third x equals two-ninths.&#10;x squared plus one-third x plus one-thirty-sixth equals two-ninths plus one-thirty-sixth.&#10;Open parenthesis x plus one-sixth close parenthesis squared equals one-fourth.&#10;x plus one-sixth equals plus or minus one-half.&#10;x equals negative one-sixth plus or minus one-half.&#10;x equals one-third comma negative two-thirds.&#10;">
                <a:extLst>
                  <a:ext uri="{FF2B5EF4-FFF2-40B4-BE49-F238E27FC236}">
                    <a16:creationId xmlns:a16="http://schemas.microsoft.com/office/drawing/2014/main" id="{FD187244-9599-5DB3-A342-19AA208F08BB}"/>
                  </a:ext>
                </a:extLst>
              </p:cNvPr>
              <p:cNvGraphicFramePr>
                <a:graphicFrameLocks/>
              </p:cNvGraphicFramePr>
              <p:nvPr>
                <p:extLst>
                  <p:ext uri="{D42A27DB-BD31-4B8C-83A1-F6EECF244321}">
                    <p14:modId xmlns:p14="http://schemas.microsoft.com/office/powerpoint/2010/main" val="1674505949"/>
                  </p:ext>
                </p:extLst>
              </p:nvPr>
            </p:nvGraphicFramePr>
            <p:xfrm>
              <a:off x="838200" y="1105523"/>
              <a:ext cx="7848600" cy="4783646"/>
            </p:xfrm>
            <a:graphic>
              <a:graphicData uri="http://schemas.openxmlformats.org/drawingml/2006/table">
                <a:tbl>
                  <a:tblPr firstRow="1" bandRow="1">
                    <a:tableStyleId>{2D5ABB26-0587-4C30-8999-92F81FD0307C}</a:tableStyleId>
                  </a:tblPr>
                  <a:tblGrid>
                    <a:gridCol w="1905000">
                      <a:extLst>
                        <a:ext uri="{9D8B030D-6E8A-4147-A177-3AD203B41FA5}">
                          <a16:colId xmlns:a16="http://schemas.microsoft.com/office/drawing/2014/main" val="20000"/>
                        </a:ext>
                      </a:extLst>
                    </a:gridCol>
                    <a:gridCol w="1447800">
                      <a:extLst>
                        <a:ext uri="{9D8B030D-6E8A-4147-A177-3AD203B41FA5}">
                          <a16:colId xmlns:a16="http://schemas.microsoft.com/office/drawing/2014/main" val="20001"/>
                        </a:ext>
                      </a:extLst>
                    </a:gridCol>
                    <a:gridCol w="4495800">
                      <a:extLst>
                        <a:ext uri="{9D8B030D-6E8A-4147-A177-3AD203B41FA5}">
                          <a16:colId xmlns:a16="http://schemas.microsoft.com/office/drawing/2014/main" val="20002"/>
                        </a:ext>
                      </a:extLst>
                    </a:gridCol>
                  </a:tblGrid>
                  <a:tr h="64008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7619" r="-311502" b="-648571"/>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32068" t="-7619" r="-311392" b="-648571"/>
                          </a:stretch>
                        </a:blipFill>
                      </a:tcPr>
                    </a:tc>
                    <a:tc>
                      <a:txBody>
                        <a:bodyPr/>
                        <a:lstStyle/>
                        <a:p>
                          <a:pPr algn="l">
                            <a:defRPr b="1"/>
                          </a:pPr>
                          <a:r>
                            <a:rPr sz="1800" b="0" dirty="0"/>
                            <a:t>The constant term is already isolated on the right-hand side, so our first step is to divide by</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64008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107619" r="-311502" b="-548571"/>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32068" t="-107619" r="-311392" b="-548571"/>
                          </a:stretch>
                        </a:blipFill>
                      </a:tcPr>
                    </a:tc>
                    <a:tc>
                      <a:txBody>
                        <a:bodyPr/>
                        <a:lstStyle/>
                        <a:p>
                          <a:pPr algn="l">
                            <a:defRPr b="1"/>
                          </a:pPr>
                          <a:r>
                            <a:rPr lang="en-US" sz="1800" b="0" dirty="0">
                              <a:latin typeface="Cambria Math"/>
                            </a:rPr>
                            <a:t>9</a:t>
                          </a:r>
                          <a:r>
                            <a:rPr lang="en-US" sz="1800" b="0" dirty="0"/>
                            <a:t> (and simplify the resulting fractions, if possible).</a:t>
                          </a: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70634903"/>
                      </a:ext>
                    </a:extLst>
                  </a:tr>
                  <a:tr h="869569">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152448" r="-311502" b="-302797"/>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32068" t="-152448" r="-311392" b="-302797"/>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74526" t="-152448" b="-302797"/>
                          </a:stretch>
                        </a:blipFill>
                      </a:tcPr>
                    </a:tc>
                    <a:extLst>
                      <a:ext uri="{0D108BD9-81ED-4DB2-BD59-A6C34878D82A}">
                        <a16:rowId xmlns:a16="http://schemas.microsoft.com/office/drawing/2014/main" val="10002"/>
                      </a:ext>
                    </a:extLst>
                  </a:tr>
                  <a:tr h="731774">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300833" r="-311502" b="-260833"/>
                          </a:stretch>
                        </a:blipFill>
                      </a:tcPr>
                    </a:tc>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32068" t="-300833" r="-311392" b="-260833"/>
                          </a:stretch>
                        </a:blipFill>
                      </a:tcPr>
                    </a:tc>
                    <a:tc>
                      <a:txBody>
                        <a:bodyPr/>
                        <a:lstStyle/>
                        <a:p>
                          <a:pPr algn="l">
                            <a:defRPr sz="1800" b="1"/>
                          </a:pPr>
                          <a:r>
                            <a:rPr sz="1800" b="0" dirty="0"/>
                            <a:t>After simplifying the sum of fractions on the right, we take the square root of each side.</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610235">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476238" r="-311502" b="-209901"/>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32068" t="-476238" r="-311392" b="-209901"/>
                          </a:stretch>
                        </a:blipFill>
                      </a:tcPr>
                    </a:tc>
                    <a:tc>
                      <a:txBody>
                        <a:bodyPr/>
                        <a:lstStyle/>
                        <a:p>
                          <a:pPr algn="l"/>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681355">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519643" r="-311502" b="-89286"/>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32068" t="-519643" r="-311392" b="-89286"/>
                          </a:stretch>
                        </a:blipFill>
                      </a:tcPr>
                    </a:tc>
                    <a:tc>
                      <a:txBody>
                        <a:bodyPr/>
                        <a:lstStyle/>
                        <a:p>
                          <a:endParaRPr lang="en-US"/>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74526" t="-519643" b="-89286"/>
                          </a:stretch>
                        </a:blipFill>
                      </a:tcPr>
                    </a:tc>
                    <a:extLst>
                      <a:ext uri="{0D108BD9-81ED-4DB2-BD59-A6C34878D82A}">
                        <a16:rowId xmlns:a16="http://schemas.microsoft.com/office/drawing/2014/main" val="10005"/>
                      </a:ext>
                    </a:extLst>
                  </a:tr>
                  <a:tr h="610553">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694000" r="-311502"/>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32068" t="-694000" r="-311392"/>
                          </a:stretch>
                        </a:blipFill>
                      </a:tcPr>
                    </a:tc>
                    <a:tc>
                      <a:txBody>
                        <a:bodyPr/>
                        <a:lstStyle/>
                        <a:p>
                          <a:pPr algn="l">
                            <a:defRPr sz="1100" b="1"/>
                          </a:pPr>
                          <a:r>
                            <a:rPr lang="en-US" sz="1800" b="0" dirty="0"/>
                            <a:t>we do so to obtain the final answer.</a:t>
                          </a: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63011720"/>
                      </a:ext>
                    </a:extLst>
                  </a:tr>
                </a:tbl>
              </a:graphicData>
            </a:graphic>
          </p:graphicFrame>
        </mc:Fallback>
      </mc:AlternateContent>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Formula: </a:t>
            </a:r>
            <a:r>
              <a:rPr dirty="0"/>
              <a:t>The Quadratic Formula</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sz="2800" dirty="0"/>
              <a:t>The solutions of the general quadratic equation </a:t>
            </a:r>
            <a:br>
              <a:rPr lang="en-US" dirty="0">
                <a:latin typeface="Cambria Math" panose="02040503050406030204" pitchFamily="18" charset="0"/>
              </a:rPr>
            </a:br>
            <a:r>
              <a:rPr lang="en-US" dirty="0">
                <a:latin typeface="Cambria Math" panose="02040503050406030204" pitchFamily="18" charset="0"/>
              </a:rPr>
              <a:t>		</a:t>
            </a:r>
            <a:endParaRPr lang="en-US" sz="2800" dirty="0"/>
          </a:p>
          <a:p>
            <a:pPr>
              <a:defRPr sz="2800"/>
            </a:pPr>
            <a:endParaRPr lang="en-US" sz="2800" b="1" dirty="0"/>
          </a:p>
          <a:p>
            <a:pPr>
              <a:defRPr sz="2800"/>
            </a:pPr>
            <a:endParaRPr sz="2800" dirty="0"/>
          </a:p>
          <a:p>
            <a:pPr>
              <a:defRPr sz="2800"/>
            </a:pPr>
            <a:endParaRPr sz="2800" dirty="0"/>
          </a:p>
          <a:p>
            <a:endParaRPr sz="2800" dirty="0"/>
          </a:p>
        </p:txBody>
      </p:sp>
      <p:pic>
        <p:nvPicPr>
          <p:cNvPr id="10" name="Picture 9" descr="a x squared plus b x plus c equals zero.">
            <a:extLst>
              <a:ext uri="{FF2B5EF4-FFF2-40B4-BE49-F238E27FC236}">
                <a16:creationId xmlns:a16="http://schemas.microsoft.com/office/drawing/2014/main" id="{A314236B-45B7-C20F-10D5-15DA9F725FD2}"/>
              </a:ext>
            </a:extLst>
          </p:cNvPr>
          <p:cNvPicPr>
            <a:picLocks noChangeAspect="1"/>
          </p:cNvPicPr>
          <p:nvPr/>
        </p:nvPicPr>
        <p:blipFill>
          <a:blip r:embed="rId2"/>
          <a:stretch>
            <a:fillRect/>
          </a:stretch>
        </p:blipFill>
        <p:spPr>
          <a:xfrm>
            <a:off x="521658" y="1589771"/>
            <a:ext cx="2381250" cy="457200"/>
          </a:xfrm>
          <a:prstGeom prst="rect">
            <a:avLst/>
          </a:prstGeom>
        </p:spPr>
      </p:pic>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21D57DF0-4ACC-52F0-89B7-0E2D599CB352}"/>
                  </a:ext>
                </a:extLst>
              </p:cNvPr>
              <p:cNvSpPr txBox="1"/>
              <p:nvPr/>
            </p:nvSpPr>
            <p:spPr>
              <a:xfrm>
                <a:off x="2895600" y="1548140"/>
                <a:ext cx="4572000" cy="523220"/>
              </a:xfrm>
              <a:prstGeom prst="rect">
                <a:avLst/>
              </a:prstGeom>
              <a:noFill/>
            </p:spPr>
            <p:txBody>
              <a:bodyPr wrap="square">
                <a:spAutoFit/>
              </a:bodyPr>
              <a:lstStyle/>
              <a:p>
                <a:r>
                  <a:rPr lang="en-US" sz="2800" dirty="0">
                    <a:solidFill>
                      <a:srgbClr val="000000"/>
                    </a:solidFill>
                  </a:rPr>
                  <a:t>with </a:t>
                </a:r>
                <a:r>
                  <a:rPr lang="en-US" sz="2800" i="1" dirty="0">
                    <a:solidFill>
                      <a:srgbClr val="000000"/>
                    </a:solidFill>
                  </a:rPr>
                  <a:t>a</a:t>
                </a:r>
                <a:r>
                  <a:rPr lang="en-US" sz="2800" dirty="0">
                    <a:solidFill>
                      <a:srgbClr val="000000"/>
                    </a:solidFill>
                  </a:rPr>
                  <a:t> ≠ </a:t>
                </a:r>
                <a14:m>
                  <m:oMath xmlns:m="http://schemas.openxmlformats.org/officeDocument/2006/math">
                    <m:r>
                      <a:rPr lang="en-US" sz="2800">
                        <a:solidFill>
                          <a:srgbClr val="000000"/>
                        </a:solidFill>
                        <a:latin typeface="Cambria Math" panose="02040503050406030204" pitchFamily="18" charset="0"/>
                      </a:rPr>
                      <m:t>0</m:t>
                    </m:r>
                  </m:oMath>
                </a14:m>
                <a:r>
                  <a:rPr lang="en-US" sz="2800" dirty="0">
                    <a:solidFill>
                      <a:srgbClr val="000000"/>
                    </a:solidFill>
                  </a:rPr>
                  <a:t>, are given by the</a:t>
                </a:r>
                <a:endParaRPr lang="en-IN" sz="2800" dirty="0">
                  <a:solidFill>
                    <a:srgbClr val="000000"/>
                  </a:solidFill>
                </a:endParaRPr>
              </a:p>
            </p:txBody>
          </p:sp>
        </mc:Choice>
        <mc:Fallback xmlns="">
          <p:sp>
            <p:nvSpPr>
              <p:cNvPr id="7" name="TextBox 6">
                <a:extLst>
                  <a:ext uri="{FF2B5EF4-FFF2-40B4-BE49-F238E27FC236}">
                    <a16:creationId xmlns:a16="http://schemas.microsoft.com/office/drawing/2014/main" id="{21D57DF0-4ACC-52F0-89B7-0E2D599CB352}"/>
                  </a:ext>
                </a:extLst>
              </p:cNvPr>
              <p:cNvSpPr txBox="1">
                <a:spLocks noRot="1" noChangeAspect="1" noMove="1" noResize="1" noEditPoints="1" noAdjustHandles="1" noChangeArrowheads="1" noChangeShapeType="1" noTextEdit="1"/>
              </p:cNvSpPr>
              <p:nvPr/>
            </p:nvSpPr>
            <p:spPr>
              <a:xfrm>
                <a:off x="2895600" y="1548140"/>
                <a:ext cx="4572000" cy="523220"/>
              </a:xfrm>
              <a:prstGeom prst="rect">
                <a:avLst/>
              </a:prstGeom>
              <a:blipFill>
                <a:blip r:embed="rId3"/>
                <a:stretch>
                  <a:fillRect l="-2667" t="-11628" b="-32558"/>
                </a:stretch>
              </a:blipFill>
            </p:spPr>
            <p:txBody>
              <a:bodyPr/>
              <a:lstStyle/>
              <a:p>
                <a:r>
                  <a:rPr lang="en-IN">
                    <a:noFill/>
                  </a:rPr>
                  <a:t> </a:t>
                </a:r>
              </a:p>
            </p:txBody>
          </p:sp>
        </mc:Fallback>
      </mc:AlternateContent>
      <p:pic>
        <p:nvPicPr>
          <p:cNvPr id="13" name="Picture 12" descr="x equals negative b plus or minus the square root of b squared minus four a c, all divided by two a.">
            <a:extLst>
              <a:ext uri="{FF2B5EF4-FFF2-40B4-BE49-F238E27FC236}">
                <a16:creationId xmlns:a16="http://schemas.microsoft.com/office/drawing/2014/main" id="{DD3CE5C2-0E07-9D7E-696A-14BF1F747223}"/>
              </a:ext>
            </a:extLst>
          </p:cNvPr>
          <p:cNvPicPr>
            <a:picLocks noChangeAspect="1"/>
          </p:cNvPicPr>
          <p:nvPr/>
        </p:nvPicPr>
        <p:blipFill>
          <a:blip r:embed="rId4"/>
          <a:stretch>
            <a:fillRect/>
          </a:stretch>
        </p:blipFill>
        <p:spPr>
          <a:xfrm>
            <a:off x="1066800" y="2076059"/>
            <a:ext cx="6067425" cy="1038225"/>
          </a:xfrm>
          <a:prstGeom prst="rect">
            <a:avLst/>
          </a:prstGeom>
        </p:spPr>
      </p:pic>
      <p:sp>
        <p:nvSpPr>
          <p:cNvPr id="9" name="TextBox 8">
            <a:extLst>
              <a:ext uri="{FF2B5EF4-FFF2-40B4-BE49-F238E27FC236}">
                <a16:creationId xmlns:a16="http://schemas.microsoft.com/office/drawing/2014/main" id="{2CFDD95B-15B3-7717-8BDD-6D47654D75D2}"/>
              </a:ext>
            </a:extLst>
          </p:cNvPr>
          <p:cNvSpPr txBox="1"/>
          <p:nvPr/>
        </p:nvSpPr>
        <p:spPr>
          <a:xfrm>
            <a:off x="501530" y="3140680"/>
            <a:ext cx="8032870" cy="1384995"/>
          </a:xfrm>
          <a:prstGeom prst="rect">
            <a:avLst/>
          </a:prstGeom>
          <a:noFill/>
        </p:spPr>
        <p:txBody>
          <a:bodyPr wrap="square">
            <a:spAutoFit/>
          </a:bodyPr>
          <a:lstStyle/>
          <a:p>
            <a:r>
              <a:rPr lang="en-IN" sz="2800" dirty="0">
                <a:solidFill>
                  <a:srgbClr val="000000"/>
                </a:solidFill>
              </a:rPr>
              <a:t>The expression beneath the radical, </a:t>
            </a:r>
            <a:r>
              <a:rPr lang="en-IN" sz="2800" i="1" dirty="0">
                <a:solidFill>
                  <a:srgbClr val="000000"/>
                </a:solidFill>
              </a:rPr>
              <a:t>b</a:t>
            </a:r>
            <a:r>
              <a:rPr lang="en-IN" sz="1050" i="1" dirty="0">
                <a:solidFill>
                  <a:srgbClr val="000000"/>
                </a:solidFill>
              </a:rPr>
              <a:t> </a:t>
            </a:r>
            <a:r>
              <a:rPr lang="en-IN" sz="2800" dirty="0">
                <a:solidFill>
                  <a:srgbClr val="000000"/>
                </a:solidFill>
              </a:rPr>
              <a:t>² </a:t>
            </a:r>
            <a:r>
              <a:rPr lang="en-IN" sz="2800"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en-IN" sz="2800" dirty="0">
                <a:solidFill>
                  <a:srgbClr val="000000"/>
                </a:solidFill>
              </a:rPr>
              <a:t> 4</a:t>
            </a:r>
            <a:r>
              <a:rPr lang="en-IN" sz="2800" i="1" dirty="0">
                <a:solidFill>
                  <a:srgbClr val="000000"/>
                </a:solidFill>
              </a:rPr>
              <a:t>ac</a:t>
            </a:r>
            <a:r>
              <a:rPr lang="en-IN" sz="2800" dirty="0">
                <a:solidFill>
                  <a:srgbClr val="000000"/>
                </a:solidFill>
              </a:rPr>
              <a:t>,</a:t>
            </a:r>
            <a:r>
              <a:rPr lang="ar-AE" sz="2800" dirty="0">
                <a:solidFill>
                  <a:srgbClr val="000000"/>
                </a:solidFill>
              </a:rPr>
              <a:t> </a:t>
            </a:r>
            <a:r>
              <a:rPr lang="en-IN" sz="2800" dirty="0">
                <a:solidFill>
                  <a:srgbClr val="000000"/>
                </a:solidFill>
              </a:rPr>
              <a:t>is called the </a:t>
            </a:r>
            <a:r>
              <a:rPr lang="en-IN" sz="2800" b="1" dirty="0">
                <a:solidFill>
                  <a:srgbClr val="000000"/>
                </a:solidFill>
              </a:rPr>
              <a:t>discriminant</a:t>
            </a:r>
            <a:r>
              <a:rPr lang="en-IN" sz="2800" dirty="0">
                <a:solidFill>
                  <a:srgbClr val="000000"/>
                </a:solidFill>
              </a:rPr>
              <a:t>. Its value determines the number and type (real or complex) of solutions.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Formula: </a:t>
            </a:r>
            <a:r>
              <a:rPr dirty="0"/>
              <a:t>The Quadratic Formula</a:t>
            </a:r>
            <a:r>
              <a:rPr lang="en-US" baseline="-25000" dirty="0"/>
              <a:t>2</a:t>
            </a:r>
            <a:endParaRPr dirty="0"/>
          </a:p>
        </p:txBody>
      </p:sp>
      <p:sp>
        <p:nvSpPr>
          <p:cNvPr id="3" name="Text Placeholder 2">
            <a:extLst>
              <a:ext uri="{C183D7F6-B498-43B3-948B-1728B52AA6E4}">
                <adec:decorative xmlns:adec="http://schemas.microsoft.com/office/drawing/2017/decorative" val="1"/>
              </a:ext>
            </a:extLst>
          </p:cNvPr>
          <p:cNvSpPr>
            <a:spLocks noGrp="1"/>
          </p:cNvSpPr>
          <p:nvPr>
            <p:ph type="body" sz="quarter" idx="10"/>
          </p:nvPr>
        </p:nvSpPr>
        <p:spPr/>
        <p:txBody>
          <a:bodyPr>
            <a:normAutofit/>
          </a:bodyPr>
          <a:lstStyle/>
          <a:p>
            <a:r>
              <a:rPr lang="en-US" dirty="0"/>
              <a:t> </a:t>
            </a:r>
            <a:endParaRPr dirty="0"/>
          </a:p>
        </p:txBody>
      </p:sp>
      <mc:AlternateContent xmlns:mc="http://schemas.openxmlformats.org/markup-compatibility/2006" xmlns:a14="http://schemas.microsoft.com/office/drawing/2010/main">
        <mc:Choice Requires="a14">
          <p:graphicFrame>
            <p:nvGraphicFramePr>
              <p:cNvPr id="4" name="Table Placeholder 2" descr="The table presents four columns Discriminant, Number of Distinct Solutions, Types of Solutions and Notes&#10;&#10;Row 1: If b squared minus four a c is greater than zero, then there are two distinct real solutions. The solutions are always different.&#10;&#10;Row 2: If b squared minus four a c equals zero, then there is one real solution. This solution is a double root.&#10;&#10;Row 3: If b squared minus four a c is less than zero, then there are two complex solutions. The solutions are complex conjugates.">
                <a:extLst>
                  <a:ext uri="{FF2B5EF4-FFF2-40B4-BE49-F238E27FC236}">
                    <a16:creationId xmlns:a16="http://schemas.microsoft.com/office/drawing/2014/main" id="{D953C548-FA88-42C6-96FF-084893648D6C}"/>
                  </a:ext>
                </a:extLst>
              </p:cNvPr>
              <p:cNvGraphicFramePr>
                <a:graphicFrameLocks/>
              </p:cNvGraphicFramePr>
              <p:nvPr>
                <p:extLst>
                  <p:ext uri="{D42A27DB-BD31-4B8C-83A1-F6EECF244321}">
                    <p14:modId xmlns:p14="http://schemas.microsoft.com/office/powerpoint/2010/main" val="1511204237"/>
                  </p:ext>
                </p:extLst>
              </p:nvPr>
            </p:nvGraphicFramePr>
            <p:xfrm>
              <a:off x="457200" y="1219200"/>
              <a:ext cx="8229600" cy="4754880"/>
            </p:xfrm>
            <a:graphic>
              <a:graphicData uri="http://schemas.openxmlformats.org/drawingml/2006/table">
                <a:tbl>
                  <a:tblPr firstRow="1" bandRow="1">
                    <a:tableStyleId>{2D5ABB26-0587-4C30-8999-92F81FD0307C}</a:tableStyleId>
                  </a:tblPr>
                  <a:tblGrid>
                    <a:gridCol w="2057400">
                      <a:extLst>
                        <a:ext uri="{9D8B030D-6E8A-4147-A177-3AD203B41FA5}">
                          <a16:colId xmlns:a16="http://schemas.microsoft.com/office/drawing/2014/main" val="20000"/>
                        </a:ext>
                      </a:extLst>
                    </a:gridCol>
                    <a:gridCol w="1752600">
                      <a:extLst>
                        <a:ext uri="{9D8B030D-6E8A-4147-A177-3AD203B41FA5}">
                          <a16:colId xmlns:a16="http://schemas.microsoft.com/office/drawing/2014/main" val="20001"/>
                        </a:ext>
                      </a:extLst>
                    </a:gridCol>
                    <a:gridCol w="1905000">
                      <a:extLst>
                        <a:ext uri="{9D8B030D-6E8A-4147-A177-3AD203B41FA5}">
                          <a16:colId xmlns:a16="http://schemas.microsoft.com/office/drawing/2014/main" val="20002"/>
                        </a:ext>
                      </a:extLst>
                    </a:gridCol>
                    <a:gridCol w="2514600">
                      <a:extLst>
                        <a:ext uri="{9D8B030D-6E8A-4147-A177-3AD203B41FA5}">
                          <a16:colId xmlns:a16="http://schemas.microsoft.com/office/drawing/2014/main" val="20003"/>
                        </a:ext>
                      </a:extLst>
                    </a:gridCol>
                  </a:tblGrid>
                  <a:tr h="370840">
                    <a:tc>
                      <a:txBody>
                        <a:bodyPr/>
                        <a:lstStyle/>
                        <a:p>
                          <a:pPr algn="ctr">
                            <a:defRPr sz="1600" b="1"/>
                          </a:pPr>
                          <a:r>
                            <a:rPr sz="2400" dirty="0">
                              <a:solidFill>
                                <a:srgbClr val="000000"/>
                              </a:solidFill>
                            </a:rPr>
                            <a:t>Discriminant</a:t>
                          </a:r>
                        </a:p>
                      </a:txBody>
                      <a:tcPr anchor="ctr"/>
                    </a:tc>
                    <a:tc>
                      <a:txBody>
                        <a:bodyPr/>
                        <a:lstStyle/>
                        <a:p>
                          <a:pPr algn="ctr">
                            <a:defRPr sz="1600" b="1"/>
                          </a:pPr>
                          <a:r>
                            <a:rPr sz="2400" dirty="0">
                              <a:solidFill>
                                <a:srgbClr val="000000"/>
                              </a:solidFill>
                            </a:rPr>
                            <a:t>Number of Distinct Solutions</a:t>
                          </a:r>
                        </a:p>
                      </a:txBody>
                      <a:tcPr anchor="ctr"/>
                    </a:tc>
                    <a:tc>
                      <a:txBody>
                        <a:bodyPr/>
                        <a:lstStyle/>
                        <a:p>
                          <a:pPr algn="ctr">
                            <a:defRPr sz="1600" b="1"/>
                          </a:pPr>
                          <a:r>
                            <a:rPr sz="2400" dirty="0">
                              <a:solidFill>
                                <a:srgbClr val="000000"/>
                              </a:solidFill>
                            </a:rPr>
                            <a:t>Type of Solutions</a:t>
                          </a:r>
                        </a:p>
                      </a:txBody>
                      <a:tcPr anchor="ctr"/>
                    </a:tc>
                    <a:tc>
                      <a:txBody>
                        <a:bodyPr/>
                        <a:lstStyle/>
                        <a:p>
                          <a:pPr algn="ctr">
                            <a:defRPr sz="1600" b="1"/>
                          </a:pPr>
                          <a:r>
                            <a:rPr sz="2400" dirty="0">
                              <a:solidFill>
                                <a:srgbClr val="000000"/>
                              </a:solidFill>
                            </a:rPr>
                            <a:t>Notes</a:t>
                          </a:r>
                        </a:p>
                      </a:txBody>
                      <a:tcPr anchor="ctr"/>
                    </a:tc>
                    <a:extLst>
                      <a:ext uri="{0D108BD9-81ED-4DB2-BD59-A6C34878D82A}">
                        <a16:rowId xmlns:a16="http://schemas.microsoft.com/office/drawing/2014/main" val="10000"/>
                      </a:ext>
                    </a:extLst>
                  </a:tr>
                  <a:tr h="370840">
                    <a:tc>
                      <a:txBody>
                        <a:bodyPr/>
                        <a:lstStyle/>
                        <a:p>
                          <a:pPr algn="ctr">
                            <a:defRPr sz="1600"/>
                          </a:pPr>
                          <a14:m>
                            <m:oMathPara xmlns:m="http://schemas.openxmlformats.org/officeDocument/2006/math">
                              <m:oMathParaPr>
                                <m:jc m:val="centerGroup"/>
                              </m:oMathParaPr>
                              <m:oMath xmlns:m="http://schemas.openxmlformats.org/officeDocument/2006/math">
                                <m:sSup>
                                  <m:sSupPr>
                                    <m:ctrlPr>
                                      <a:rPr lang="ar-AE" sz="2400" i="1" smtClean="0">
                                        <a:solidFill>
                                          <a:srgbClr val="000000"/>
                                        </a:solidFill>
                                        <a:latin typeface="Cambria Math" panose="02040503050406030204" pitchFamily="18" charset="0"/>
                                      </a:rPr>
                                    </m:ctrlPr>
                                  </m:sSupPr>
                                  <m:e>
                                    <m:r>
                                      <a:rPr lang="ar-AE" sz="2400">
                                        <a:solidFill>
                                          <a:srgbClr val="000000"/>
                                        </a:solidFill>
                                        <a:latin typeface="Cambria Math" panose="02040503050406030204" pitchFamily="18" charset="0"/>
                                      </a:rPr>
                                      <m:t>𝑏</m:t>
                                    </m:r>
                                  </m:e>
                                  <m:sup>
                                    <m:r>
                                      <a:rPr lang="ar-AE" sz="2400">
                                        <a:solidFill>
                                          <a:srgbClr val="000000"/>
                                        </a:solidFill>
                                        <a:latin typeface="Cambria Math" panose="02040503050406030204" pitchFamily="18" charset="0"/>
                                      </a:rPr>
                                      <m:t>2</m:t>
                                    </m:r>
                                  </m:sup>
                                </m:sSup>
                                <m:r>
                                  <a:rPr lang="ar-AE" sz="2400">
                                    <a:solidFill>
                                      <a:srgbClr val="000000"/>
                                    </a:solidFill>
                                    <a:latin typeface="Cambria Math" panose="02040503050406030204" pitchFamily="18" charset="0"/>
                                  </a:rPr>
                                  <m:t>−</m:t>
                                </m:r>
                                <m:r>
                                  <a:rPr lang="ar-AE" sz="2400">
                                    <a:solidFill>
                                      <a:srgbClr val="000000"/>
                                    </a:solidFill>
                                    <a:latin typeface="Cambria Math" panose="02040503050406030204" pitchFamily="18" charset="0"/>
                                  </a:rPr>
                                  <m:t>4</m:t>
                                </m:r>
                                <m:r>
                                  <a:rPr lang="ar-AE" sz="2400">
                                    <a:solidFill>
                                      <a:srgbClr val="000000"/>
                                    </a:solidFill>
                                    <a:latin typeface="Cambria Math" panose="02040503050406030204" pitchFamily="18" charset="0"/>
                                  </a:rPr>
                                  <m:t>𝑎𝑐</m:t>
                                </m:r>
                                <m:r>
                                  <a:rPr lang="ar-AE" sz="2400">
                                    <a:solidFill>
                                      <a:srgbClr val="000000"/>
                                    </a:solidFill>
                                    <a:latin typeface="Cambria Math" panose="02040503050406030204" pitchFamily="18" charset="0"/>
                                  </a:rPr>
                                  <m:t>&gt;</m:t>
                                </m:r>
                                <m:r>
                                  <a:rPr lang="ar-AE" sz="2400">
                                    <a:solidFill>
                                      <a:srgbClr val="000000"/>
                                    </a:solidFill>
                                    <a:latin typeface="Cambria Math" panose="02040503050406030204" pitchFamily="18" charset="0"/>
                                  </a:rPr>
                                  <m:t>0</m:t>
                                </m:r>
                              </m:oMath>
                            </m:oMathPara>
                          </a14:m>
                          <a:endParaRPr lang="ar-AE" sz="2400" dirty="0">
                            <a:solidFill>
                              <a:srgbClr val="000000"/>
                            </a:solidFill>
                          </a:endParaRPr>
                        </a:p>
                      </a:txBody>
                      <a:tcPr/>
                    </a:tc>
                    <a:tc>
                      <a:txBody>
                        <a:bodyPr/>
                        <a:lstStyle/>
                        <a:p>
                          <a:pPr algn="ctr"/>
                          <a:r>
                            <a:rPr sz="2400" dirty="0">
                              <a:solidFill>
                                <a:srgbClr val="000000"/>
                              </a:solidFill>
                            </a:rPr>
                            <a:t>2</a:t>
                          </a:r>
                          <a:endParaRPr sz="2400" dirty="0">
                            <a:solidFill>
                              <a:srgbClr val="000000"/>
                            </a:solidFill>
                            <a:latin typeface="Cambria Math"/>
                          </a:endParaRPr>
                        </a:p>
                      </a:txBody>
                      <a:tcPr/>
                    </a:tc>
                    <a:tc>
                      <a:txBody>
                        <a:bodyPr/>
                        <a:lstStyle/>
                        <a:p>
                          <a:pPr algn="ctr">
                            <a:defRPr sz="1600"/>
                          </a:pPr>
                          <a:r>
                            <a:rPr sz="2400" dirty="0">
                              <a:solidFill>
                                <a:srgbClr val="000000"/>
                              </a:solidFill>
                            </a:rPr>
                            <a:t>Real</a:t>
                          </a:r>
                        </a:p>
                      </a:txBody>
                      <a:tcPr/>
                    </a:tc>
                    <a:tc>
                      <a:txBody>
                        <a:bodyPr/>
                        <a:lstStyle/>
                        <a:p>
                          <a:pPr algn="ctr">
                            <a:defRPr sz="1600"/>
                          </a:pPr>
                          <a:r>
                            <a:rPr sz="2400" dirty="0">
                              <a:solidFill>
                                <a:srgbClr val="000000"/>
                              </a:solidFill>
                            </a:rPr>
                            <a:t>The solutions are always different.</a:t>
                          </a:r>
                          <a:endParaRPr lang="en-US" sz="2400" dirty="0">
                            <a:solidFill>
                              <a:srgbClr val="000000"/>
                            </a:solidFill>
                          </a:endParaRPr>
                        </a:p>
                        <a:p>
                          <a:pPr algn="ctr">
                            <a:defRPr sz="1600"/>
                          </a:pPr>
                          <a:endParaRPr lang="en-US" sz="2400" dirty="0">
                            <a:solidFill>
                              <a:srgbClr val="000000"/>
                            </a:solidFill>
                          </a:endParaRPr>
                        </a:p>
                      </a:txBody>
                      <a:tcPr/>
                    </a:tc>
                    <a:extLst>
                      <a:ext uri="{0D108BD9-81ED-4DB2-BD59-A6C34878D82A}">
                        <a16:rowId xmlns:a16="http://schemas.microsoft.com/office/drawing/2014/main" val="10001"/>
                      </a:ext>
                    </a:extLst>
                  </a:tr>
                  <a:tr h="370840">
                    <a:tc>
                      <a:txBody>
                        <a:bodyPr/>
                        <a:lstStyle/>
                        <a:p>
                          <a:pPr algn="ctr">
                            <a:defRPr sz="1600"/>
                          </a:pPr>
                          <a14:m>
                            <m:oMathPara xmlns:m="http://schemas.openxmlformats.org/officeDocument/2006/math">
                              <m:oMathParaPr>
                                <m:jc m:val="centerGroup"/>
                              </m:oMathParaPr>
                              <m:oMath xmlns:m="http://schemas.openxmlformats.org/officeDocument/2006/math">
                                <m:sSup>
                                  <m:sSupPr>
                                    <m:ctrlPr>
                                      <a:rPr lang="ar-AE" sz="2400" i="1" smtClean="0">
                                        <a:solidFill>
                                          <a:srgbClr val="000000"/>
                                        </a:solidFill>
                                        <a:latin typeface="Cambria Math" panose="02040503050406030204" pitchFamily="18" charset="0"/>
                                      </a:rPr>
                                    </m:ctrlPr>
                                  </m:sSupPr>
                                  <m:e>
                                    <m:r>
                                      <a:rPr lang="ar-AE" sz="2400">
                                        <a:solidFill>
                                          <a:srgbClr val="000000"/>
                                        </a:solidFill>
                                        <a:latin typeface="Cambria Math" panose="02040503050406030204" pitchFamily="18" charset="0"/>
                                      </a:rPr>
                                      <m:t>𝑏</m:t>
                                    </m:r>
                                  </m:e>
                                  <m:sup>
                                    <m:r>
                                      <a:rPr lang="ar-AE" sz="2400">
                                        <a:solidFill>
                                          <a:srgbClr val="000000"/>
                                        </a:solidFill>
                                        <a:latin typeface="Cambria Math" panose="02040503050406030204" pitchFamily="18" charset="0"/>
                                      </a:rPr>
                                      <m:t>2</m:t>
                                    </m:r>
                                  </m:sup>
                                </m:sSup>
                                <m:r>
                                  <a:rPr lang="ar-AE" sz="2400">
                                    <a:solidFill>
                                      <a:srgbClr val="000000"/>
                                    </a:solidFill>
                                    <a:latin typeface="Cambria Math" panose="02040503050406030204" pitchFamily="18" charset="0"/>
                                  </a:rPr>
                                  <m:t>−</m:t>
                                </m:r>
                                <m:r>
                                  <a:rPr lang="ar-AE" sz="2400">
                                    <a:solidFill>
                                      <a:srgbClr val="000000"/>
                                    </a:solidFill>
                                    <a:latin typeface="Cambria Math" panose="02040503050406030204" pitchFamily="18" charset="0"/>
                                  </a:rPr>
                                  <m:t>4</m:t>
                                </m:r>
                                <m:r>
                                  <a:rPr lang="ar-AE" sz="2400">
                                    <a:solidFill>
                                      <a:srgbClr val="000000"/>
                                    </a:solidFill>
                                    <a:latin typeface="Cambria Math" panose="02040503050406030204" pitchFamily="18" charset="0"/>
                                  </a:rPr>
                                  <m:t>𝑎𝑐</m:t>
                                </m:r>
                                <m:r>
                                  <a:rPr lang="ar-AE" sz="2400">
                                    <a:solidFill>
                                      <a:srgbClr val="000000"/>
                                    </a:solidFill>
                                    <a:latin typeface="Cambria Math" panose="02040503050406030204" pitchFamily="18" charset="0"/>
                                  </a:rPr>
                                  <m:t>=</m:t>
                                </m:r>
                                <m:r>
                                  <a:rPr lang="ar-AE" sz="2400">
                                    <a:solidFill>
                                      <a:srgbClr val="000000"/>
                                    </a:solidFill>
                                    <a:latin typeface="Cambria Math" panose="02040503050406030204" pitchFamily="18" charset="0"/>
                                  </a:rPr>
                                  <m:t>0</m:t>
                                </m:r>
                              </m:oMath>
                            </m:oMathPara>
                          </a14:m>
                          <a:endParaRPr lang="ar-AE" sz="2400" dirty="0">
                            <a:solidFill>
                              <a:srgbClr val="000000"/>
                            </a:solidFill>
                          </a:endParaRPr>
                        </a:p>
                      </a:txBody>
                      <a:tcPr/>
                    </a:tc>
                    <a:tc>
                      <a:txBody>
                        <a:bodyPr/>
                        <a:lstStyle/>
                        <a:p>
                          <a:pPr algn="ctr"/>
                          <a:r>
                            <a:rPr sz="2400" dirty="0">
                              <a:solidFill>
                                <a:srgbClr val="000000"/>
                              </a:solidFill>
                            </a:rPr>
                            <a:t>1</a:t>
                          </a:r>
                          <a:endParaRPr sz="2400" dirty="0">
                            <a:solidFill>
                              <a:srgbClr val="000000"/>
                            </a:solidFill>
                            <a:latin typeface="Cambria Math"/>
                          </a:endParaRPr>
                        </a:p>
                      </a:txBody>
                      <a:tcPr/>
                    </a:tc>
                    <a:tc>
                      <a:txBody>
                        <a:bodyPr/>
                        <a:lstStyle/>
                        <a:p>
                          <a:pPr algn="ctr">
                            <a:defRPr sz="1600"/>
                          </a:pPr>
                          <a:r>
                            <a:rPr sz="2400" dirty="0">
                              <a:solidFill>
                                <a:srgbClr val="000000"/>
                              </a:solidFill>
                            </a:rPr>
                            <a:t>Real</a:t>
                          </a:r>
                        </a:p>
                      </a:txBody>
                      <a:tcPr/>
                    </a:tc>
                    <a:tc>
                      <a:txBody>
                        <a:bodyPr/>
                        <a:lstStyle/>
                        <a:p>
                          <a:pPr algn="l">
                            <a:defRPr sz="1600"/>
                          </a:pPr>
                          <a:r>
                            <a:rPr sz="2400" dirty="0">
                              <a:solidFill>
                                <a:srgbClr val="000000"/>
                              </a:solidFill>
                            </a:rPr>
                            <a:t>This solution is a double root.</a:t>
                          </a:r>
                          <a:endParaRPr lang="en-US" sz="2400" dirty="0">
                            <a:solidFill>
                              <a:srgbClr val="000000"/>
                            </a:solidFill>
                          </a:endParaRPr>
                        </a:p>
                        <a:p>
                          <a:pPr algn="l">
                            <a:defRPr sz="1600"/>
                          </a:pPr>
                          <a:endParaRPr sz="2400" dirty="0">
                            <a:solidFill>
                              <a:srgbClr val="000000"/>
                            </a:solidFill>
                          </a:endParaRPr>
                        </a:p>
                      </a:txBody>
                      <a:tcPr/>
                    </a:tc>
                    <a:extLst>
                      <a:ext uri="{0D108BD9-81ED-4DB2-BD59-A6C34878D82A}">
                        <a16:rowId xmlns:a16="http://schemas.microsoft.com/office/drawing/2014/main" val="10002"/>
                      </a:ext>
                    </a:extLst>
                  </a:tr>
                  <a:tr h="370840">
                    <a:tc>
                      <a:txBody>
                        <a:bodyPr/>
                        <a:lstStyle/>
                        <a:p>
                          <a:pPr algn="ctr">
                            <a:defRPr sz="1600"/>
                          </a:pPr>
                          <a14:m>
                            <m:oMathPara xmlns:m="http://schemas.openxmlformats.org/officeDocument/2006/math">
                              <m:oMathParaPr>
                                <m:jc m:val="centerGroup"/>
                              </m:oMathParaPr>
                              <m:oMath xmlns:m="http://schemas.openxmlformats.org/officeDocument/2006/math">
                                <m:sSup>
                                  <m:sSupPr>
                                    <m:ctrlPr>
                                      <a:rPr lang="ar-AE" sz="2400" i="1" smtClean="0">
                                        <a:solidFill>
                                          <a:srgbClr val="000000"/>
                                        </a:solidFill>
                                        <a:latin typeface="Cambria Math" panose="02040503050406030204" pitchFamily="18" charset="0"/>
                                      </a:rPr>
                                    </m:ctrlPr>
                                  </m:sSupPr>
                                  <m:e>
                                    <m:r>
                                      <a:rPr lang="ar-AE" sz="2400">
                                        <a:solidFill>
                                          <a:srgbClr val="000000"/>
                                        </a:solidFill>
                                        <a:latin typeface="Cambria Math" panose="02040503050406030204" pitchFamily="18" charset="0"/>
                                      </a:rPr>
                                      <m:t>𝑏</m:t>
                                    </m:r>
                                  </m:e>
                                  <m:sup>
                                    <m:r>
                                      <a:rPr lang="ar-AE" sz="2400">
                                        <a:solidFill>
                                          <a:srgbClr val="000000"/>
                                        </a:solidFill>
                                        <a:latin typeface="Cambria Math" panose="02040503050406030204" pitchFamily="18" charset="0"/>
                                      </a:rPr>
                                      <m:t>2</m:t>
                                    </m:r>
                                  </m:sup>
                                </m:sSup>
                                <m:r>
                                  <a:rPr lang="ar-AE" sz="2400">
                                    <a:solidFill>
                                      <a:srgbClr val="000000"/>
                                    </a:solidFill>
                                    <a:latin typeface="Cambria Math" panose="02040503050406030204" pitchFamily="18" charset="0"/>
                                  </a:rPr>
                                  <m:t>−</m:t>
                                </m:r>
                                <m:r>
                                  <a:rPr lang="ar-AE" sz="2400">
                                    <a:solidFill>
                                      <a:srgbClr val="000000"/>
                                    </a:solidFill>
                                    <a:latin typeface="Cambria Math" panose="02040503050406030204" pitchFamily="18" charset="0"/>
                                  </a:rPr>
                                  <m:t>4</m:t>
                                </m:r>
                                <m:r>
                                  <a:rPr lang="ar-AE" sz="2400">
                                    <a:solidFill>
                                      <a:srgbClr val="000000"/>
                                    </a:solidFill>
                                    <a:latin typeface="Cambria Math" panose="02040503050406030204" pitchFamily="18" charset="0"/>
                                  </a:rPr>
                                  <m:t>𝑎𝑐</m:t>
                                </m:r>
                                <m:r>
                                  <a:rPr lang="ar-AE" sz="2400">
                                    <a:solidFill>
                                      <a:srgbClr val="000000"/>
                                    </a:solidFill>
                                    <a:latin typeface="Cambria Math" panose="02040503050406030204" pitchFamily="18" charset="0"/>
                                  </a:rPr>
                                  <m:t>&lt;</m:t>
                                </m:r>
                                <m:r>
                                  <a:rPr lang="ar-AE" sz="2400">
                                    <a:solidFill>
                                      <a:srgbClr val="000000"/>
                                    </a:solidFill>
                                    <a:latin typeface="Cambria Math" panose="02040503050406030204" pitchFamily="18" charset="0"/>
                                  </a:rPr>
                                  <m:t>0</m:t>
                                </m:r>
                              </m:oMath>
                            </m:oMathPara>
                          </a14:m>
                          <a:endParaRPr lang="ar-AE" sz="2400" dirty="0">
                            <a:solidFill>
                              <a:srgbClr val="000000"/>
                            </a:solidFill>
                          </a:endParaRPr>
                        </a:p>
                      </a:txBody>
                      <a:tcPr/>
                    </a:tc>
                    <a:tc>
                      <a:txBody>
                        <a:bodyPr/>
                        <a:lstStyle/>
                        <a:p>
                          <a:pPr algn="ctr"/>
                          <a:r>
                            <a:rPr sz="2400">
                              <a:solidFill>
                                <a:srgbClr val="000000"/>
                              </a:solidFill>
                            </a:rPr>
                            <a:t>2</a:t>
                          </a:r>
                          <a:endParaRPr sz="2400">
                            <a:solidFill>
                              <a:srgbClr val="000000"/>
                            </a:solidFill>
                            <a:latin typeface="Cambria Math"/>
                          </a:endParaRPr>
                        </a:p>
                      </a:txBody>
                      <a:tcPr/>
                    </a:tc>
                    <a:tc>
                      <a:txBody>
                        <a:bodyPr/>
                        <a:lstStyle/>
                        <a:p>
                          <a:pPr algn="ctr">
                            <a:defRPr sz="1600"/>
                          </a:pPr>
                          <a:r>
                            <a:rPr sz="2400" dirty="0">
                              <a:solidFill>
                                <a:srgbClr val="000000"/>
                              </a:solidFill>
                            </a:rPr>
                            <a:t>Complex</a:t>
                          </a:r>
                        </a:p>
                      </a:txBody>
                      <a:tcPr/>
                    </a:tc>
                    <a:tc>
                      <a:txBody>
                        <a:bodyPr/>
                        <a:lstStyle/>
                        <a:p>
                          <a:pPr algn="l">
                            <a:defRPr sz="1600"/>
                          </a:pPr>
                          <a:r>
                            <a:rPr sz="2400" dirty="0">
                              <a:solidFill>
                                <a:srgbClr val="000000"/>
                              </a:solidFill>
                            </a:rPr>
                            <a:t>The solutions are complex</a:t>
                          </a:r>
                          <a:r>
                            <a:rPr lang="en-US" sz="2400" dirty="0">
                              <a:solidFill>
                                <a:srgbClr val="000000"/>
                              </a:solidFill>
                            </a:rPr>
                            <a:t> </a:t>
                          </a:r>
                          <a:r>
                            <a:rPr sz="2400" dirty="0">
                              <a:solidFill>
                                <a:srgbClr val="000000"/>
                              </a:solidFill>
                            </a:rPr>
                            <a:t>conjugates.</a:t>
                          </a:r>
                        </a:p>
                      </a:txBody>
                      <a:tcPr/>
                    </a:tc>
                    <a:extLst>
                      <a:ext uri="{0D108BD9-81ED-4DB2-BD59-A6C34878D82A}">
                        <a16:rowId xmlns:a16="http://schemas.microsoft.com/office/drawing/2014/main" val="10003"/>
                      </a:ext>
                    </a:extLst>
                  </a:tr>
                </a:tbl>
              </a:graphicData>
            </a:graphic>
          </p:graphicFrame>
        </mc:Choice>
        <mc:Fallback xmlns="">
          <p:graphicFrame>
            <p:nvGraphicFramePr>
              <p:cNvPr id="4" name="Table Placeholder 2" descr="The table presents four columns Discriminant, Number of Distinct Solutions, Types of Solutions and Notes&#10;&#10;Row 1: If b squared minus four a c is greater than zero, then there are two distinct real solutions. The solutions are always different.&#10;&#10;Row 2: If b squared minus four a c equals zero, then there is one real solution. This solution is a double root.&#10;&#10;Row 3: If b squared minus four a c is less than zero, then there are two complex solutions. The solutions are complex conjugates.">
                <a:extLst>
                  <a:ext uri="{FF2B5EF4-FFF2-40B4-BE49-F238E27FC236}">
                    <a16:creationId xmlns:a16="http://schemas.microsoft.com/office/drawing/2014/main" id="{D953C548-FA88-42C6-96FF-084893648D6C}"/>
                  </a:ext>
                </a:extLst>
              </p:cNvPr>
              <p:cNvGraphicFramePr>
                <a:graphicFrameLocks/>
              </p:cNvGraphicFramePr>
              <p:nvPr>
                <p:extLst>
                  <p:ext uri="{D42A27DB-BD31-4B8C-83A1-F6EECF244321}">
                    <p14:modId xmlns:p14="http://schemas.microsoft.com/office/powerpoint/2010/main" val="1511204237"/>
                  </p:ext>
                </p:extLst>
              </p:nvPr>
            </p:nvGraphicFramePr>
            <p:xfrm>
              <a:off x="457200" y="1219200"/>
              <a:ext cx="8229600" cy="4754880"/>
            </p:xfrm>
            <a:graphic>
              <a:graphicData uri="http://schemas.openxmlformats.org/drawingml/2006/table">
                <a:tbl>
                  <a:tblPr firstRow="1" bandRow="1">
                    <a:tableStyleId>{2D5ABB26-0587-4C30-8999-92F81FD0307C}</a:tableStyleId>
                  </a:tblPr>
                  <a:tblGrid>
                    <a:gridCol w="2057400">
                      <a:extLst>
                        <a:ext uri="{9D8B030D-6E8A-4147-A177-3AD203B41FA5}">
                          <a16:colId xmlns:a16="http://schemas.microsoft.com/office/drawing/2014/main" val="20000"/>
                        </a:ext>
                      </a:extLst>
                    </a:gridCol>
                    <a:gridCol w="1752600">
                      <a:extLst>
                        <a:ext uri="{9D8B030D-6E8A-4147-A177-3AD203B41FA5}">
                          <a16:colId xmlns:a16="http://schemas.microsoft.com/office/drawing/2014/main" val="20001"/>
                        </a:ext>
                      </a:extLst>
                    </a:gridCol>
                    <a:gridCol w="1905000">
                      <a:extLst>
                        <a:ext uri="{9D8B030D-6E8A-4147-A177-3AD203B41FA5}">
                          <a16:colId xmlns:a16="http://schemas.microsoft.com/office/drawing/2014/main" val="20002"/>
                        </a:ext>
                      </a:extLst>
                    </a:gridCol>
                    <a:gridCol w="2514600">
                      <a:extLst>
                        <a:ext uri="{9D8B030D-6E8A-4147-A177-3AD203B41FA5}">
                          <a16:colId xmlns:a16="http://schemas.microsoft.com/office/drawing/2014/main" val="20003"/>
                        </a:ext>
                      </a:extLst>
                    </a:gridCol>
                  </a:tblGrid>
                  <a:tr h="1188720">
                    <a:tc>
                      <a:txBody>
                        <a:bodyPr/>
                        <a:lstStyle/>
                        <a:p>
                          <a:pPr algn="ctr">
                            <a:defRPr sz="1600" b="1"/>
                          </a:pPr>
                          <a:r>
                            <a:rPr sz="2400" dirty="0">
                              <a:solidFill>
                                <a:srgbClr val="000000"/>
                              </a:solidFill>
                            </a:rPr>
                            <a:t>Discriminant</a:t>
                          </a:r>
                        </a:p>
                      </a:txBody>
                      <a:tcPr anchor="ctr"/>
                    </a:tc>
                    <a:tc>
                      <a:txBody>
                        <a:bodyPr/>
                        <a:lstStyle/>
                        <a:p>
                          <a:pPr algn="ctr">
                            <a:defRPr sz="1600" b="1"/>
                          </a:pPr>
                          <a:r>
                            <a:rPr sz="2400" dirty="0">
                              <a:solidFill>
                                <a:srgbClr val="000000"/>
                              </a:solidFill>
                            </a:rPr>
                            <a:t>Number of Distinct Solutions</a:t>
                          </a:r>
                        </a:p>
                      </a:txBody>
                      <a:tcPr anchor="ctr"/>
                    </a:tc>
                    <a:tc>
                      <a:txBody>
                        <a:bodyPr/>
                        <a:lstStyle/>
                        <a:p>
                          <a:pPr algn="ctr">
                            <a:defRPr sz="1600" b="1"/>
                          </a:pPr>
                          <a:r>
                            <a:rPr sz="2400" dirty="0">
                              <a:solidFill>
                                <a:srgbClr val="000000"/>
                              </a:solidFill>
                            </a:rPr>
                            <a:t>Type of Solutions</a:t>
                          </a:r>
                        </a:p>
                      </a:txBody>
                      <a:tcPr anchor="ctr"/>
                    </a:tc>
                    <a:tc>
                      <a:txBody>
                        <a:bodyPr/>
                        <a:lstStyle/>
                        <a:p>
                          <a:pPr algn="ctr">
                            <a:defRPr sz="1600" b="1"/>
                          </a:pPr>
                          <a:r>
                            <a:rPr sz="2400" dirty="0">
                              <a:solidFill>
                                <a:srgbClr val="000000"/>
                              </a:solidFill>
                            </a:rPr>
                            <a:t>Notes</a:t>
                          </a:r>
                        </a:p>
                      </a:txBody>
                      <a:tcPr anchor="ctr"/>
                    </a:tc>
                    <a:extLst>
                      <a:ext uri="{0D108BD9-81ED-4DB2-BD59-A6C34878D82A}">
                        <a16:rowId xmlns:a16="http://schemas.microsoft.com/office/drawing/2014/main" val="10000"/>
                      </a:ext>
                    </a:extLst>
                  </a:tr>
                  <a:tr h="1188720">
                    <a:tc>
                      <a:txBody>
                        <a:bodyPr/>
                        <a:lstStyle/>
                        <a:p>
                          <a:endParaRPr lang="en-US"/>
                        </a:p>
                      </a:txBody>
                      <a:tcPr>
                        <a:blipFill>
                          <a:blip r:embed="rId2"/>
                          <a:stretch>
                            <a:fillRect t="-104103" r="-299408" b="-211795"/>
                          </a:stretch>
                        </a:blipFill>
                      </a:tcPr>
                    </a:tc>
                    <a:tc>
                      <a:txBody>
                        <a:bodyPr/>
                        <a:lstStyle/>
                        <a:p>
                          <a:pPr algn="ctr"/>
                          <a:r>
                            <a:rPr sz="2400" dirty="0">
                              <a:solidFill>
                                <a:srgbClr val="000000"/>
                              </a:solidFill>
                            </a:rPr>
                            <a:t>2</a:t>
                          </a:r>
                          <a:endParaRPr sz="2400" dirty="0">
                            <a:solidFill>
                              <a:srgbClr val="000000"/>
                            </a:solidFill>
                            <a:latin typeface="Cambria Math"/>
                          </a:endParaRPr>
                        </a:p>
                      </a:txBody>
                      <a:tcPr/>
                    </a:tc>
                    <a:tc>
                      <a:txBody>
                        <a:bodyPr/>
                        <a:lstStyle/>
                        <a:p>
                          <a:pPr algn="ctr">
                            <a:defRPr sz="1600"/>
                          </a:pPr>
                          <a:r>
                            <a:rPr sz="2400" dirty="0">
                              <a:solidFill>
                                <a:srgbClr val="000000"/>
                              </a:solidFill>
                            </a:rPr>
                            <a:t>Real</a:t>
                          </a:r>
                        </a:p>
                      </a:txBody>
                      <a:tcPr/>
                    </a:tc>
                    <a:tc>
                      <a:txBody>
                        <a:bodyPr/>
                        <a:lstStyle/>
                        <a:p>
                          <a:pPr algn="ctr">
                            <a:defRPr sz="1600"/>
                          </a:pPr>
                          <a:r>
                            <a:rPr sz="2400" dirty="0">
                              <a:solidFill>
                                <a:srgbClr val="000000"/>
                              </a:solidFill>
                            </a:rPr>
                            <a:t>The solutions are always different.</a:t>
                          </a:r>
                          <a:endParaRPr lang="en-US" sz="2400" dirty="0">
                            <a:solidFill>
                              <a:srgbClr val="000000"/>
                            </a:solidFill>
                          </a:endParaRPr>
                        </a:p>
                        <a:p>
                          <a:pPr algn="ctr">
                            <a:defRPr sz="1600"/>
                          </a:pPr>
                          <a:endParaRPr lang="en-US" sz="2400" dirty="0">
                            <a:solidFill>
                              <a:srgbClr val="000000"/>
                            </a:solidFill>
                          </a:endParaRPr>
                        </a:p>
                      </a:txBody>
                      <a:tcPr/>
                    </a:tc>
                    <a:extLst>
                      <a:ext uri="{0D108BD9-81ED-4DB2-BD59-A6C34878D82A}">
                        <a16:rowId xmlns:a16="http://schemas.microsoft.com/office/drawing/2014/main" val="10001"/>
                      </a:ext>
                    </a:extLst>
                  </a:tr>
                  <a:tr h="1188720">
                    <a:tc>
                      <a:txBody>
                        <a:bodyPr/>
                        <a:lstStyle/>
                        <a:p>
                          <a:endParaRPr lang="en-US"/>
                        </a:p>
                      </a:txBody>
                      <a:tcPr>
                        <a:blipFill>
                          <a:blip r:embed="rId2"/>
                          <a:stretch>
                            <a:fillRect t="-204103" r="-299408" b="-111795"/>
                          </a:stretch>
                        </a:blipFill>
                      </a:tcPr>
                    </a:tc>
                    <a:tc>
                      <a:txBody>
                        <a:bodyPr/>
                        <a:lstStyle/>
                        <a:p>
                          <a:pPr algn="ctr"/>
                          <a:r>
                            <a:rPr sz="2400" dirty="0">
                              <a:solidFill>
                                <a:srgbClr val="000000"/>
                              </a:solidFill>
                            </a:rPr>
                            <a:t>1</a:t>
                          </a:r>
                          <a:endParaRPr sz="2400" dirty="0">
                            <a:solidFill>
                              <a:srgbClr val="000000"/>
                            </a:solidFill>
                            <a:latin typeface="Cambria Math"/>
                          </a:endParaRPr>
                        </a:p>
                      </a:txBody>
                      <a:tcPr/>
                    </a:tc>
                    <a:tc>
                      <a:txBody>
                        <a:bodyPr/>
                        <a:lstStyle/>
                        <a:p>
                          <a:pPr algn="ctr">
                            <a:defRPr sz="1600"/>
                          </a:pPr>
                          <a:r>
                            <a:rPr sz="2400" dirty="0">
                              <a:solidFill>
                                <a:srgbClr val="000000"/>
                              </a:solidFill>
                            </a:rPr>
                            <a:t>Real</a:t>
                          </a:r>
                        </a:p>
                      </a:txBody>
                      <a:tcPr/>
                    </a:tc>
                    <a:tc>
                      <a:txBody>
                        <a:bodyPr/>
                        <a:lstStyle/>
                        <a:p>
                          <a:pPr algn="l">
                            <a:defRPr sz="1600"/>
                          </a:pPr>
                          <a:r>
                            <a:rPr sz="2400" dirty="0">
                              <a:solidFill>
                                <a:srgbClr val="000000"/>
                              </a:solidFill>
                            </a:rPr>
                            <a:t>This solution is a double root.</a:t>
                          </a:r>
                          <a:endParaRPr lang="en-US" sz="2400" dirty="0">
                            <a:solidFill>
                              <a:srgbClr val="000000"/>
                            </a:solidFill>
                          </a:endParaRPr>
                        </a:p>
                        <a:p>
                          <a:pPr algn="l">
                            <a:defRPr sz="1600"/>
                          </a:pPr>
                          <a:endParaRPr sz="2400" dirty="0">
                            <a:solidFill>
                              <a:srgbClr val="000000"/>
                            </a:solidFill>
                          </a:endParaRPr>
                        </a:p>
                      </a:txBody>
                      <a:tcPr/>
                    </a:tc>
                    <a:extLst>
                      <a:ext uri="{0D108BD9-81ED-4DB2-BD59-A6C34878D82A}">
                        <a16:rowId xmlns:a16="http://schemas.microsoft.com/office/drawing/2014/main" val="10002"/>
                      </a:ext>
                    </a:extLst>
                  </a:tr>
                  <a:tr h="1188720">
                    <a:tc>
                      <a:txBody>
                        <a:bodyPr/>
                        <a:lstStyle/>
                        <a:p>
                          <a:endParaRPr lang="en-US"/>
                        </a:p>
                      </a:txBody>
                      <a:tcPr>
                        <a:blipFill>
                          <a:blip r:embed="rId2"/>
                          <a:stretch>
                            <a:fillRect t="-304103" r="-299408" b="-11795"/>
                          </a:stretch>
                        </a:blipFill>
                      </a:tcPr>
                    </a:tc>
                    <a:tc>
                      <a:txBody>
                        <a:bodyPr/>
                        <a:lstStyle/>
                        <a:p>
                          <a:pPr algn="ctr"/>
                          <a:r>
                            <a:rPr sz="2400">
                              <a:solidFill>
                                <a:srgbClr val="000000"/>
                              </a:solidFill>
                            </a:rPr>
                            <a:t>2</a:t>
                          </a:r>
                          <a:endParaRPr sz="2400">
                            <a:solidFill>
                              <a:srgbClr val="000000"/>
                            </a:solidFill>
                            <a:latin typeface="Cambria Math"/>
                          </a:endParaRPr>
                        </a:p>
                      </a:txBody>
                      <a:tcPr/>
                    </a:tc>
                    <a:tc>
                      <a:txBody>
                        <a:bodyPr/>
                        <a:lstStyle/>
                        <a:p>
                          <a:pPr algn="ctr">
                            <a:defRPr sz="1600"/>
                          </a:pPr>
                          <a:r>
                            <a:rPr sz="2400" dirty="0">
                              <a:solidFill>
                                <a:srgbClr val="000000"/>
                              </a:solidFill>
                            </a:rPr>
                            <a:t>Complex</a:t>
                          </a:r>
                        </a:p>
                      </a:txBody>
                      <a:tcPr/>
                    </a:tc>
                    <a:tc>
                      <a:txBody>
                        <a:bodyPr/>
                        <a:lstStyle/>
                        <a:p>
                          <a:pPr algn="l">
                            <a:defRPr sz="1600"/>
                          </a:pPr>
                          <a:r>
                            <a:rPr sz="2400" dirty="0">
                              <a:solidFill>
                                <a:srgbClr val="000000"/>
                              </a:solidFill>
                            </a:rPr>
                            <a:t>The solutions are complex</a:t>
                          </a:r>
                          <a:r>
                            <a:rPr lang="en-US" sz="2400" dirty="0">
                              <a:solidFill>
                                <a:srgbClr val="000000"/>
                              </a:solidFill>
                            </a:rPr>
                            <a:t> </a:t>
                          </a:r>
                          <a:r>
                            <a:rPr sz="2400" dirty="0">
                              <a:solidFill>
                                <a:srgbClr val="000000"/>
                              </a:solidFill>
                            </a:rPr>
                            <a:t>conjugates.</a:t>
                          </a:r>
                        </a:p>
                      </a:txBody>
                      <a:tcPr/>
                    </a:tc>
                    <a:extLst>
                      <a:ext uri="{0D108BD9-81ED-4DB2-BD59-A6C34878D82A}">
                        <a16:rowId xmlns:a16="http://schemas.microsoft.com/office/drawing/2014/main" val="10003"/>
                      </a:ext>
                    </a:extLst>
                  </a:tr>
                </a:tbl>
              </a:graphicData>
            </a:graphic>
          </p:graphicFrame>
        </mc:Fallback>
      </mc:AlternateContent>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Using the Quadratic Formula</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Solve the quadratic equations by using the quadratic formula.</a:t>
            </a:r>
          </a:p>
          <a:p>
            <a:pPr>
              <a:defRPr sz="2800"/>
            </a:pPr>
            <a:r>
              <a:rPr dirty="0"/>
              <a:t>​</a:t>
            </a:r>
          </a:p>
          <a:p>
            <a:pPr>
              <a:defRPr sz="2800"/>
            </a:pPr>
            <a:endParaRPr dirty="0"/>
          </a:p>
        </p:txBody>
      </p:sp>
      <p:pic>
        <p:nvPicPr>
          <p:cNvPr id="6" name="Picture 5" descr="Example a. Eight x squared minus four x equals one.&#10;Example b. t squared plus six t plus thirteen equals zero.">
            <a:extLst>
              <a:ext uri="{FF2B5EF4-FFF2-40B4-BE49-F238E27FC236}">
                <a16:creationId xmlns:a16="http://schemas.microsoft.com/office/drawing/2014/main" id="{B8E1367E-2FBC-72C8-F45F-7B7971FC2F0D}"/>
              </a:ext>
            </a:extLst>
          </p:cNvPr>
          <p:cNvPicPr>
            <a:picLocks noChangeAspect="1"/>
          </p:cNvPicPr>
          <p:nvPr/>
        </p:nvPicPr>
        <p:blipFill>
          <a:blip r:embed="rId2"/>
          <a:stretch>
            <a:fillRect/>
          </a:stretch>
        </p:blipFill>
        <p:spPr>
          <a:xfrm>
            <a:off x="685799" y="2112645"/>
            <a:ext cx="2529183" cy="972000"/>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Using the Quadratic Formula</a:t>
            </a:r>
            <a:r>
              <a:rPr lang="en-US" baseline="-25000" dirty="0"/>
              <a:t>2</a:t>
            </a:r>
            <a:endParaRPr dirty="0"/>
          </a:p>
        </p:txBody>
      </p:sp>
      <p:sp>
        <p:nvSpPr>
          <p:cNvPr id="7" name="Text Placeholder 2">
            <a:extLst>
              <a:ext uri="{FF2B5EF4-FFF2-40B4-BE49-F238E27FC236}">
                <a16:creationId xmlns:a16="http://schemas.microsoft.com/office/drawing/2014/main" id="{816320FF-B42C-5922-6147-E406E7427073}"/>
              </a:ext>
            </a:extLst>
          </p:cNvPr>
          <p:cNvSpPr>
            <a:spLocks noGrp="1"/>
          </p:cNvSpPr>
          <p:nvPr>
            <p:ph type="body" sz="quarter" idx="10"/>
          </p:nvPr>
        </p:nvSpPr>
        <p:spPr>
          <a:xfrm>
            <a:off x="457200" y="1029287"/>
            <a:ext cx="8229600" cy="4967067"/>
          </a:xfrm>
        </p:spPr>
        <p:txBody>
          <a:bodyPr>
            <a:normAutofit/>
          </a:bodyPr>
          <a:lstStyle/>
          <a:p>
            <a:r>
              <a:rPr sz="2800" b="1" dirty="0"/>
              <a:t>Solution</a:t>
            </a:r>
          </a:p>
          <a:p>
            <a:pPr marL="514350" indent="-514350">
              <a:buFont typeface="+mj-lt"/>
              <a:buAutoNum type="alphaLcPeriod"/>
              <a:defRPr sz="2800"/>
            </a:pPr>
            <a:r>
              <a:rPr dirty="0"/>
              <a:t>​</a:t>
            </a:r>
          </a:p>
        </p:txBody>
      </p:sp>
      <mc:AlternateContent xmlns:mc="http://schemas.openxmlformats.org/markup-compatibility/2006" xmlns:a14="http://schemas.microsoft.com/office/drawing/2010/main">
        <mc:Choice Requires="a14">
          <p:graphicFrame>
            <p:nvGraphicFramePr>
              <p:cNvPr id="8" name="Table Placeholder 2" descr="Eight x squared minus four x equals one.&#10;To apply the quadratic formula, move all the terms to one side so a, b, and c can be identified correctly.&#10;Eight x squared minus four x minus one equals zero.&#10;&#10;a=8, b= minus 4, c=minus 1&#10;">
                <a:extLst>
                  <a:ext uri="{FF2B5EF4-FFF2-40B4-BE49-F238E27FC236}">
                    <a16:creationId xmlns:a16="http://schemas.microsoft.com/office/drawing/2014/main" id="{847AA785-1260-679F-47BC-F8DD3EDD36E7}"/>
                  </a:ext>
                </a:extLst>
              </p:cNvPr>
              <p:cNvGraphicFramePr>
                <a:graphicFrameLocks/>
              </p:cNvGraphicFramePr>
              <p:nvPr>
                <p:extLst>
                  <p:ext uri="{D42A27DB-BD31-4B8C-83A1-F6EECF244321}">
                    <p14:modId xmlns:p14="http://schemas.microsoft.com/office/powerpoint/2010/main" val="3110274542"/>
                  </p:ext>
                </p:extLst>
              </p:nvPr>
            </p:nvGraphicFramePr>
            <p:xfrm>
              <a:off x="881743" y="1600200"/>
              <a:ext cx="8229600" cy="1577340"/>
            </p:xfrm>
            <a:graphic>
              <a:graphicData uri="http://schemas.openxmlformats.org/drawingml/2006/table">
                <a:tbl>
                  <a:tblPr firstRow="1" bandRow="1">
                    <a:tableStyleId>{2D5ABB26-0587-4C30-8999-92F81FD0307C}</a:tableStyleId>
                  </a:tblPr>
                  <a:tblGrid>
                    <a:gridCol w="2090057">
                      <a:extLst>
                        <a:ext uri="{9D8B030D-6E8A-4147-A177-3AD203B41FA5}">
                          <a16:colId xmlns:a16="http://schemas.microsoft.com/office/drawing/2014/main" val="20000"/>
                        </a:ext>
                      </a:extLst>
                    </a:gridCol>
                    <a:gridCol w="1676400">
                      <a:extLst>
                        <a:ext uri="{9D8B030D-6E8A-4147-A177-3AD203B41FA5}">
                          <a16:colId xmlns:a16="http://schemas.microsoft.com/office/drawing/2014/main" val="20001"/>
                        </a:ext>
                      </a:extLst>
                    </a:gridCol>
                    <a:gridCol w="4463143">
                      <a:extLst>
                        <a:ext uri="{9D8B030D-6E8A-4147-A177-3AD203B41FA5}">
                          <a16:colId xmlns:a16="http://schemas.microsoft.com/office/drawing/2014/main" val="20002"/>
                        </a:ext>
                      </a:extLst>
                    </a:gridCol>
                  </a:tblGrid>
                  <a:tr h="467360">
                    <a:tc>
                      <a:txBody>
                        <a:bodyPr/>
                        <a:lstStyle/>
                        <a:p>
                          <a:pPr algn="r">
                            <a:defRPr sz="1800"/>
                          </a:pPr>
                          <a:r>
                            <a:rPr sz="2400" dirty="0"/>
                            <a:t>​</a:t>
                          </a:r>
                          <a14:m>
                            <m:oMath xmlns:m="http://schemas.openxmlformats.org/officeDocument/2006/math">
                              <m:r>
                                <a:rPr sz="2400">
                                  <a:latin typeface="Cambria Math"/>
                                </a:rPr>
                                <m:t>8</m:t>
                              </m:r>
                              <m:sSup>
                                <m:sSupPr>
                                  <m:ctrlPr>
                                    <a:rPr sz="2400" i="1">
                                      <a:latin typeface="Cambria Math" panose="02040503050406030204" pitchFamily="18" charset="0"/>
                                    </a:rPr>
                                  </m:ctrlPr>
                                </m:sSupPr>
                                <m:e>
                                  <m:r>
                                    <a:rPr sz="2400">
                                      <a:latin typeface="Cambria Math"/>
                                    </a:rPr>
                                    <m:t>𝑥</m:t>
                                  </m:r>
                                </m:e>
                                <m:sup>
                                  <m:r>
                                    <a:rPr sz="2400">
                                      <a:latin typeface="Cambria Math"/>
                                    </a:rPr>
                                    <m:t>2</m:t>
                                  </m:r>
                                </m:sup>
                              </m:sSup>
                              <m:r>
                                <a:rPr sz="2400">
                                  <a:latin typeface="Cambria Math"/>
                                </a:rPr>
                                <m:t>−4</m:t>
                              </m:r>
                              <m:r>
                                <a:rPr sz="2400">
                                  <a:latin typeface="Cambria Math"/>
                                </a:rPr>
                                <m:t>𝑥</m:t>
                              </m:r>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sz="2400" dirty="0"/>
                            <a:t>​</a:t>
                          </a:r>
                          <a14:m>
                            <m:oMath xmlns:m="http://schemas.openxmlformats.org/officeDocument/2006/math">
                              <m:r>
                                <a:rPr sz="2400">
                                  <a:latin typeface="Cambria Math"/>
                                </a:rPr>
                                <m:t>=1</m:t>
                              </m:r>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100" b="1"/>
                          </a:pPr>
                          <a:r>
                            <a:rPr sz="1800" b="0" dirty="0"/>
                            <a:t>Before applying the quadratic formula, move</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469900">
                    <a:tc>
                      <a:txBody>
                        <a:bodyPr/>
                        <a:lstStyle/>
                        <a:p>
                          <a:pPr algn="r"/>
                          <a:r>
                            <a:rPr lang="ar-AE" sz="2400" dirty="0"/>
                            <a:t>​</a:t>
                          </a:r>
                          <a14:m>
                            <m:oMath xmlns:m="http://schemas.openxmlformats.org/officeDocument/2006/math">
                              <m:r>
                                <a:rPr lang="ar-AE" sz="2400">
                                  <a:latin typeface="Cambria Math"/>
                                </a:rPr>
                                <m:t>8</m:t>
                              </m:r>
                              <m:sSup>
                                <m:sSupPr>
                                  <m:ctrlPr>
                                    <a:rPr lang="ar-AE" sz="2400" i="1">
                                      <a:latin typeface="Cambria Math" panose="02040503050406030204" pitchFamily="18" charset="0"/>
                                    </a:rPr>
                                  </m:ctrlPr>
                                </m:sSupPr>
                                <m:e>
                                  <m:r>
                                    <a:rPr lang="ar-AE" sz="2400">
                                      <a:latin typeface="Cambria Math"/>
                                    </a:rPr>
                                    <m:t>𝑥</m:t>
                                  </m:r>
                                </m:e>
                                <m:sup>
                                  <m:r>
                                    <a:rPr lang="ar-AE" sz="2400">
                                      <a:latin typeface="Cambria Math"/>
                                    </a:rPr>
                                    <m:t>2</m:t>
                                  </m:r>
                                </m:sup>
                              </m:sSup>
                              <m:r>
                                <a:rPr lang="ar-AE" sz="2400">
                                  <a:latin typeface="Cambria Math"/>
                                </a:rPr>
                                <m:t>−</m:t>
                              </m:r>
                              <m:r>
                                <a:rPr lang="ar-AE" sz="2400">
                                  <a:latin typeface="Cambria Math"/>
                                </a:rPr>
                                <m:t>4</m:t>
                              </m:r>
                              <m:r>
                                <a:rPr lang="ar-AE" sz="2400">
                                  <a:latin typeface="Cambria Math"/>
                                </a:rPr>
                                <m:t>𝑥</m:t>
                              </m:r>
                              <m:r>
                                <a:rPr lang="ar-AE" sz="2400">
                                  <a:latin typeface="Cambria Math"/>
                                </a:rPr>
                                <m:t>−</m:t>
                              </m:r>
                              <m:r>
                                <a:rPr lang="ar-AE" sz="2400">
                                  <a:latin typeface="Cambria Math"/>
                                </a:rPr>
                                <m:t>1</m:t>
                              </m:r>
                            </m:oMath>
                          </a14:m>
                          <a:endParaRPr lang="en-IN"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IN" sz="2400" dirty="0"/>
                            <a:t>​</a:t>
                          </a:r>
                          <a14:m>
                            <m:oMath xmlns:m="http://schemas.openxmlformats.org/officeDocument/2006/math">
                              <m:r>
                                <a:rPr lang="en-IN" sz="2400">
                                  <a:latin typeface="Cambria Math"/>
                                </a:rPr>
                                <m:t>=</m:t>
                              </m:r>
                              <m:r>
                                <a:rPr lang="en-IN" sz="2400">
                                  <a:latin typeface="Cambria Math"/>
                                </a:rPr>
                                <m:t>0</m:t>
                              </m:r>
                            </m:oMath>
                          </a14:m>
                          <a:endParaRPr lang="en-IN"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100" b="1"/>
                          </a:pPr>
                          <a:r>
                            <a:rPr lang="en-US" sz="1800" b="0" dirty="0"/>
                            <a:t>all the terms to one side so </a:t>
                          </a:r>
                          <a14:m>
                            <m:oMath xmlns:m="http://schemas.openxmlformats.org/officeDocument/2006/math">
                              <m:r>
                                <a:rPr lang="en-US" sz="1800" b="0" i="1">
                                  <a:latin typeface="Cambria Math"/>
                                </a:rPr>
                                <m:t>𝑎</m:t>
                              </m:r>
                            </m:oMath>
                          </a14:m>
                          <a:r>
                            <a:rPr lang="en-US" sz="1800" b="0" dirty="0"/>
                            <a:t>, </a:t>
                          </a:r>
                          <a14:m>
                            <m:oMath xmlns:m="http://schemas.openxmlformats.org/officeDocument/2006/math">
                              <m:r>
                                <a:rPr lang="en-US" sz="1800" b="0" i="1">
                                  <a:latin typeface="Cambria Math"/>
                                </a:rPr>
                                <m:t>𝑏</m:t>
                              </m:r>
                            </m:oMath>
                          </a14:m>
                          <a:r>
                            <a:rPr lang="en-US" sz="1800" b="0" dirty="0"/>
                            <a:t>, and </a:t>
                          </a:r>
                          <a14:m>
                            <m:oMath xmlns:m="http://schemas.openxmlformats.org/officeDocument/2006/math">
                              <m:r>
                                <a:rPr lang="en-US" sz="1800" b="0" i="1">
                                  <a:latin typeface="Cambria Math"/>
                                </a:rPr>
                                <m:t>𝑐</m:t>
                              </m:r>
                            </m:oMath>
                          </a14:m>
                          <a:r>
                            <a:rPr lang="en-US" sz="1800" b="0" dirty="0"/>
                            <a:t> can be identified correctly.</a:t>
                          </a: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269742656"/>
                      </a:ext>
                    </a:extLst>
                  </a:tr>
                  <a:tr h="469900">
                    <a:tc>
                      <a:txBody>
                        <a:bodyPr/>
                        <a:lstStyle/>
                        <a:p>
                          <a:pPr algn="r"/>
                          <a:endParaRPr lang="en-IN"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IN"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100" b="1"/>
                          </a:pP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40735686"/>
                      </a:ext>
                    </a:extLst>
                  </a:tr>
                </a:tbl>
              </a:graphicData>
            </a:graphic>
          </p:graphicFrame>
        </mc:Choice>
        <mc:Fallback xmlns="">
          <p:graphicFrame>
            <p:nvGraphicFramePr>
              <p:cNvPr id="8" name="Table Placeholder 2" descr="Eight x squared minus four x equals one.&#10;To apply the quadratic formula, move all the terms to one side so a, b, and c can be identified correctly.&#10;Eight x squared minus four x minus one equals zero.&#10;&#10;a=8, b= minus 4, c=minus 1&#10;">
                <a:extLst>
                  <a:ext uri="{FF2B5EF4-FFF2-40B4-BE49-F238E27FC236}">
                    <a16:creationId xmlns:a16="http://schemas.microsoft.com/office/drawing/2014/main" id="{847AA785-1260-679F-47BC-F8DD3EDD36E7}"/>
                  </a:ext>
                </a:extLst>
              </p:cNvPr>
              <p:cNvGraphicFramePr>
                <a:graphicFrameLocks/>
              </p:cNvGraphicFramePr>
              <p:nvPr>
                <p:extLst>
                  <p:ext uri="{D42A27DB-BD31-4B8C-83A1-F6EECF244321}">
                    <p14:modId xmlns:p14="http://schemas.microsoft.com/office/powerpoint/2010/main" val="3110274542"/>
                  </p:ext>
                </p:extLst>
              </p:nvPr>
            </p:nvGraphicFramePr>
            <p:xfrm>
              <a:off x="881743" y="1600200"/>
              <a:ext cx="8229600" cy="1577340"/>
            </p:xfrm>
            <a:graphic>
              <a:graphicData uri="http://schemas.openxmlformats.org/drawingml/2006/table">
                <a:tbl>
                  <a:tblPr firstRow="1" bandRow="1">
                    <a:tableStyleId>{2D5ABB26-0587-4C30-8999-92F81FD0307C}</a:tableStyleId>
                  </a:tblPr>
                  <a:tblGrid>
                    <a:gridCol w="2090057">
                      <a:extLst>
                        <a:ext uri="{9D8B030D-6E8A-4147-A177-3AD203B41FA5}">
                          <a16:colId xmlns:a16="http://schemas.microsoft.com/office/drawing/2014/main" val="20000"/>
                        </a:ext>
                      </a:extLst>
                    </a:gridCol>
                    <a:gridCol w="1676400">
                      <a:extLst>
                        <a:ext uri="{9D8B030D-6E8A-4147-A177-3AD203B41FA5}">
                          <a16:colId xmlns:a16="http://schemas.microsoft.com/office/drawing/2014/main" val="20001"/>
                        </a:ext>
                      </a:extLst>
                    </a:gridCol>
                    <a:gridCol w="4463143">
                      <a:extLst>
                        <a:ext uri="{9D8B030D-6E8A-4147-A177-3AD203B41FA5}">
                          <a16:colId xmlns:a16="http://schemas.microsoft.com/office/drawing/2014/main" val="20002"/>
                        </a:ext>
                      </a:extLst>
                    </a:gridCol>
                  </a:tblGrid>
                  <a:tr h="46736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9091" r="-293878" b="-237662"/>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24727" t="-9091" r="-266545" b="-237662"/>
                          </a:stretch>
                        </a:blipFill>
                      </a:tcPr>
                    </a:tc>
                    <a:tc>
                      <a:txBody>
                        <a:bodyPr/>
                        <a:lstStyle/>
                        <a:p>
                          <a:pPr algn="l">
                            <a:defRPr sz="1100" b="1"/>
                          </a:pPr>
                          <a:r>
                            <a:rPr sz="1800" b="0" dirty="0"/>
                            <a:t>Before applying the quadratic formula, move</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64008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79245" r="-293878" b="-72642"/>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24727" t="-79245" r="-266545" b="-72642"/>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84311" t="-79245" b="-72642"/>
                          </a:stretch>
                        </a:blipFill>
                      </a:tcPr>
                    </a:tc>
                    <a:extLst>
                      <a:ext uri="{0D108BD9-81ED-4DB2-BD59-A6C34878D82A}">
                        <a16:rowId xmlns:a16="http://schemas.microsoft.com/office/drawing/2014/main" val="3269742656"/>
                      </a:ext>
                    </a:extLst>
                  </a:tr>
                  <a:tr h="469900">
                    <a:tc>
                      <a:txBody>
                        <a:bodyPr/>
                        <a:lstStyle/>
                        <a:p>
                          <a:pPr algn="r"/>
                          <a:endParaRPr lang="en-IN"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IN"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100" b="1"/>
                          </a:pP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40735686"/>
                      </a:ext>
                    </a:extLst>
                  </a:tr>
                </a:tbl>
              </a:graphicData>
            </a:graphic>
          </p:graphicFrame>
        </mc:Fallback>
      </mc:AlternateContent>
      <mc:AlternateContent xmlns:mc="http://schemas.openxmlformats.org/markup-compatibility/2006" xmlns:a14="http://schemas.microsoft.com/office/drawing/2010/main">
        <mc:Choice Requires="a14">
          <p:sp>
            <p:nvSpPr>
              <p:cNvPr id="10" name="Text Placeholder 2">
                <a:extLst>
                  <a:ext uri="{FF2B5EF4-FFF2-40B4-BE49-F238E27FC236}">
                    <a16:creationId xmlns:a16="http://schemas.microsoft.com/office/drawing/2014/main" id="{1BFE7C27-2D73-DA10-F629-90799294FA8C}"/>
                  </a:ext>
                </a:extLst>
              </p:cNvPr>
              <p:cNvSpPr txBox="1">
                <a:spLocks/>
              </p:cNvSpPr>
              <p:nvPr/>
            </p:nvSpPr>
            <p:spPr>
              <a:xfrm>
                <a:off x="1707750" y="2833116"/>
                <a:ext cx="3626249" cy="685800"/>
              </a:xfrm>
              <a:prstGeom prst="rect">
                <a:avLst/>
              </a:prstGeom>
            </p:spPr>
            <p:txBody>
              <a:bodyPr>
                <a:normAutofit/>
              </a:bodyPr>
              <a:lstStyle>
                <a:lvl1pPr marL="0" indent="0" algn="l" defTabSz="914400" rtl="0" eaLnBrk="1" latinLnBrk="0" hangingPunct="1">
                  <a:spcBef>
                    <a:spcPct val="20000"/>
                  </a:spcBef>
                  <a:buFont typeface="Arial" pitchFamily="34" charset="0"/>
                  <a:buNone/>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defRPr sz="2800"/>
                </a:pPr>
                <a:r>
                  <a:rPr lang="en-US" sz="2600" i="1" dirty="0"/>
                  <a:t>a </a:t>
                </a:r>
                <a14:m>
                  <m:oMath xmlns:m="http://schemas.openxmlformats.org/officeDocument/2006/math">
                    <m:r>
                      <a:rPr lang="en-US" sz="2600">
                        <a:latin typeface="Cambria Math" panose="02040503050406030204" pitchFamily="18" charset="0"/>
                      </a:rPr>
                      <m:t>=</m:t>
                    </m:r>
                    <m:r>
                      <a:rPr lang="en-US" sz="2600">
                        <a:latin typeface="Cambria Math" panose="02040503050406030204" pitchFamily="18" charset="0"/>
                      </a:rPr>
                      <m:t>8</m:t>
                    </m:r>
                  </m:oMath>
                </a14:m>
                <a:r>
                  <a:rPr lang="en-US" sz="2600" dirty="0"/>
                  <a:t>, </a:t>
                </a:r>
                <a:r>
                  <a:rPr lang="en-US" sz="2600" i="1" dirty="0"/>
                  <a:t>b</a:t>
                </a:r>
                <a14:m>
                  <m:oMath xmlns:m="http://schemas.openxmlformats.org/officeDocument/2006/math">
                    <m:r>
                      <a:rPr lang="en-US" sz="2600" b="0" i="1" smtClean="0">
                        <a:latin typeface="Cambria Math" panose="02040503050406030204" pitchFamily="18" charset="0"/>
                      </a:rPr>
                      <m:t> </m:t>
                    </m:r>
                    <m:r>
                      <a:rPr lang="en-US" sz="2600">
                        <a:latin typeface="Cambria Math" panose="02040503050406030204" pitchFamily="18" charset="0"/>
                      </a:rPr>
                      <m:t>=−</m:t>
                    </m:r>
                    <m:r>
                      <a:rPr lang="en-US" sz="2600">
                        <a:latin typeface="Cambria Math" panose="02040503050406030204" pitchFamily="18" charset="0"/>
                      </a:rPr>
                      <m:t>4</m:t>
                    </m:r>
                  </m:oMath>
                </a14:m>
                <a:r>
                  <a:rPr lang="en-US" sz="2600" dirty="0"/>
                  <a:t>, </a:t>
                </a:r>
                <a:r>
                  <a:rPr lang="en-US" sz="2600" i="1" dirty="0"/>
                  <a:t>c</a:t>
                </a:r>
                <a14:m>
                  <m:oMath xmlns:m="http://schemas.openxmlformats.org/officeDocument/2006/math">
                    <m:r>
                      <a:rPr lang="en-US" sz="2600" b="0" i="1" smtClean="0">
                        <a:latin typeface="Cambria Math" panose="02040503050406030204" pitchFamily="18" charset="0"/>
                      </a:rPr>
                      <m:t> </m:t>
                    </m:r>
                    <m:r>
                      <a:rPr lang="en-US" sz="2600">
                        <a:latin typeface="Cambria Math" panose="02040503050406030204" pitchFamily="18" charset="0"/>
                      </a:rPr>
                      <m:t>=−</m:t>
                    </m:r>
                    <m:r>
                      <a:rPr lang="en-US" sz="2600">
                        <a:latin typeface="Cambria Math" panose="02040503050406030204" pitchFamily="18" charset="0"/>
                      </a:rPr>
                      <m:t>1</m:t>
                    </m:r>
                  </m:oMath>
                </a14:m>
                <a:endParaRPr lang="en-US" sz="2600" dirty="0"/>
              </a:p>
            </p:txBody>
          </p:sp>
        </mc:Choice>
        <mc:Fallback xmlns="">
          <p:sp>
            <p:nvSpPr>
              <p:cNvPr id="10" name="Text Placeholder 2">
                <a:extLst>
                  <a:ext uri="{FF2B5EF4-FFF2-40B4-BE49-F238E27FC236}">
                    <a16:creationId xmlns:a16="http://schemas.microsoft.com/office/drawing/2014/main" id="{1BFE7C27-2D73-DA10-F629-90799294FA8C}"/>
                  </a:ext>
                </a:extLst>
              </p:cNvPr>
              <p:cNvSpPr txBox="1">
                <a:spLocks noRot="1" noChangeAspect="1" noMove="1" noResize="1" noEditPoints="1" noAdjustHandles="1" noChangeArrowheads="1" noChangeShapeType="1" noTextEdit="1"/>
              </p:cNvSpPr>
              <p:nvPr/>
            </p:nvSpPr>
            <p:spPr>
              <a:xfrm>
                <a:off x="1707750" y="2833116"/>
                <a:ext cx="3626249" cy="685800"/>
              </a:xfrm>
              <a:prstGeom prst="rect">
                <a:avLst/>
              </a:prstGeom>
              <a:blipFill>
                <a:blip r:embed="rId3"/>
                <a:stretch>
                  <a:fillRect l="-3025" t="-7143"/>
                </a:stretch>
              </a:blipFill>
            </p:spPr>
            <p:txBody>
              <a:bodyPr/>
              <a:lstStyle/>
              <a:p>
                <a:r>
                  <a:rPr lang="en-IN">
                    <a:noFill/>
                  </a:rPr>
                  <a:t> </a:t>
                </a:r>
              </a:p>
            </p:txBody>
          </p:sp>
        </mc:Fallback>
      </mc:AlternateContent>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Quadratic Equations</a:t>
            </a:r>
          </a:p>
        </p:txBody>
      </p:sp>
      <p:sp>
        <p:nvSpPr>
          <p:cNvPr id="3" name="Text Placeholder 2"/>
          <p:cNvSpPr>
            <a:spLocks noGrp="1"/>
          </p:cNvSpPr>
          <p:nvPr>
            <p:ph type="body" sz="quarter" idx="10"/>
          </p:nvPr>
        </p:nvSpPr>
        <p:spPr>
          <a:xfrm>
            <a:off x="457200" y="1082078"/>
            <a:ext cx="8229600" cy="3870922"/>
          </a:xfrm>
        </p:spPr>
        <p:txBody>
          <a:bodyPr>
            <a:normAutofit/>
          </a:bodyPr>
          <a:lstStyle/>
          <a:p>
            <a:pPr>
              <a:defRPr sz="2800"/>
            </a:pPr>
            <a:r>
              <a:rPr sz="2800" dirty="0"/>
              <a:t>A </a:t>
            </a:r>
            <a:r>
              <a:rPr sz="2800" b="1" dirty="0"/>
              <a:t>quadratic equation in one variable</a:t>
            </a:r>
            <a:r>
              <a:rPr sz="2800" dirty="0"/>
              <a:t>, say the variable </a:t>
            </a:r>
            <a:r>
              <a:rPr lang="en-US" sz="2800" i="1" dirty="0"/>
              <a:t>x</a:t>
            </a:r>
            <a:r>
              <a:rPr sz="2800" dirty="0"/>
              <a:t>, is an equation that can be transformed into the form</a:t>
            </a:r>
          </a:p>
          <a:p>
            <a:pPr algn="ctr">
              <a:defRPr sz="2800"/>
            </a:pPr>
            <a:endParaRPr sz="2800" dirty="0"/>
          </a:p>
          <a:p>
            <a:pPr>
              <a:defRPr sz="2800"/>
            </a:pPr>
            <a:endParaRPr sz="2800" dirty="0"/>
          </a:p>
          <a:p>
            <a:endParaRPr sz="2800" dirty="0"/>
          </a:p>
        </p:txBody>
      </p:sp>
      <p:pic>
        <p:nvPicPr>
          <p:cNvPr id="8" name="Picture 7" descr="a x squared plus b x plus c equals zero.">
            <a:extLst>
              <a:ext uri="{FF2B5EF4-FFF2-40B4-BE49-F238E27FC236}">
                <a16:creationId xmlns:a16="http://schemas.microsoft.com/office/drawing/2014/main" id="{F685CA9F-1F8B-55FF-9328-E4108F0D2290}"/>
              </a:ext>
            </a:extLst>
          </p:cNvPr>
          <p:cNvPicPr>
            <a:picLocks noChangeAspect="1"/>
          </p:cNvPicPr>
          <p:nvPr/>
        </p:nvPicPr>
        <p:blipFill>
          <a:blip r:embed="rId2"/>
          <a:stretch>
            <a:fillRect/>
          </a:stretch>
        </p:blipFill>
        <p:spPr>
          <a:xfrm>
            <a:off x="3381375" y="2072091"/>
            <a:ext cx="2381250" cy="457200"/>
          </a:xfrm>
          <a:prstGeom prst="rect">
            <a:avLst/>
          </a:prstGeom>
        </p:spPr>
      </p:pic>
      <p:sp>
        <p:nvSpPr>
          <p:cNvPr id="6" name="TextBox 5">
            <a:extLst>
              <a:ext uri="{FF2B5EF4-FFF2-40B4-BE49-F238E27FC236}">
                <a16:creationId xmlns:a16="http://schemas.microsoft.com/office/drawing/2014/main" id="{866AD5A6-FD96-423C-B504-C7980ADABD4A}"/>
              </a:ext>
            </a:extLst>
          </p:cNvPr>
          <p:cNvSpPr txBox="1"/>
          <p:nvPr/>
        </p:nvSpPr>
        <p:spPr>
          <a:xfrm>
            <a:off x="457200" y="2529291"/>
            <a:ext cx="8077200" cy="2246769"/>
          </a:xfrm>
          <a:prstGeom prst="rect">
            <a:avLst/>
          </a:prstGeom>
          <a:noFill/>
        </p:spPr>
        <p:txBody>
          <a:bodyPr wrap="square">
            <a:spAutoFit/>
          </a:bodyPr>
          <a:lstStyle/>
          <a:p>
            <a:r>
              <a:rPr lang="en-US" sz="2800" dirty="0">
                <a:solidFill>
                  <a:srgbClr val="000000"/>
                </a:solidFill>
              </a:rPr>
              <a:t>Where </a:t>
            </a:r>
            <a:r>
              <a:rPr lang="en-US" sz="2800" i="1" dirty="0">
                <a:solidFill>
                  <a:srgbClr val="000000"/>
                </a:solidFill>
              </a:rPr>
              <a:t>a</a:t>
            </a:r>
            <a:r>
              <a:rPr lang="en-US" sz="2800" dirty="0">
                <a:solidFill>
                  <a:srgbClr val="000000"/>
                </a:solidFill>
              </a:rPr>
              <a:t>, </a:t>
            </a:r>
            <a:r>
              <a:rPr lang="en-US" sz="2800" i="1" dirty="0">
                <a:solidFill>
                  <a:srgbClr val="000000"/>
                </a:solidFill>
              </a:rPr>
              <a:t>b</a:t>
            </a:r>
            <a:r>
              <a:rPr lang="en-US" sz="2800" dirty="0">
                <a:solidFill>
                  <a:srgbClr val="000000"/>
                </a:solidFill>
              </a:rPr>
              <a:t>, and </a:t>
            </a:r>
            <a:r>
              <a:rPr lang="en-US" sz="2800" i="1" dirty="0">
                <a:solidFill>
                  <a:srgbClr val="000000"/>
                </a:solidFill>
              </a:rPr>
              <a:t>c</a:t>
            </a:r>
            <a:r>
              <a:rPr lang="en-US" sz="2800" dirty="0">
                <a:solidFill>
                  <a:srgbClr val="000000"/>
                </a:solidFill>
              </a:rPr>
              <a:t> are real numbers and </a:t>
            </a:r>
            <a:r>
              <a:rPr lang="en-US" sz="2800" i="1" dirty="0">
                <a:solidFill>
                  <a:srgbClr val="000000"/>
                </a:solidFill>
              </a:rPr>
              <a:t>a </a:t>
            </a:r>
            <a:r>
              <a:rPr lang="en-US" sz="2800" dirty="0">
                <a:solidFill>
                  <a:srgbClr val="000000"/>
                </a:solidFill>
              </a:rPr>
              <a:t>≠</a:t>
            </a:r>
            <a:r>
              <a:rPr lang="en-US" sz="2800" i="1" dirty="0">
                <a:solidFill>
                  <a:srgbClr val="000000"/>
                </a:solidFill>
              </a:rPr>
              <a:t> </a:t>
            </a:r>
            <a:r>
              <a:rPr lang="en-US" sz="2800" dirty="0">
                <a:solidFill>
                  <a:srgbClr val="000000"/>
                </a:solidFill>
              </a:rPr>
              <a:t>0. Such equations are also called </a:t>
            </a:r>
            <a:r>
              <a:rPr lang="en-US" sz="2800" b="1" dirty="0">
                <a:solidFill>
                  <a:srgbClr val="000000"/>
                </a:solidFill>
              </a:rPr>
              <a:t>second-degree</a:t>
            </a:r>
            <a:r>
              <a:rPr lang="en-US" sz="2800" dirty="0">
                <a:solidFill>
                  <a:srgbClr val="000000"/>
                </a:solidFill>
              </a:rPr>
              <a:t> equations, as </a:t>
            </a:r>
            <a:r>
              <a:rPr lang="en-US" sz="2800" i="1" dirty="0">
                <a:solidFill>
                  <a:srgbClr val="000000"/>
                </a:solidFill>
              </a:rPr>
              <a:t>x</a:t>
            </a:r>
            <a:r>
              <a:rPr lang="en-US" sz="2800" dirty="0">
                <a:solidFill>
                  <a:srgbClr val="000000"/>
                </a:solidFill>
              </a:rPr>
              <a:t> appears to the second power. The name quadratic comes from the Latin word </a:t>
            </a:r>
            <a:r>
              <a:rPr lang="en-US" sz="2800" i="1" dirty="0" err="1">
                <a:solidFill>
                  <a:srgbClr val="000000"/>
                </a:solidFill>
              </a:rPr>
              <a:t>quadrus</a:t>
            </a:r>
            <a:r>
              <a:rPr lang="en-US" sz="2800" dirty="0">
                <a:solidFill>
                  <a:srgbClr val="000000"/>
                </a:solidFill>
              </a:rPr>
              <a:t>, meaning "square."</a:t>
            </a:r>
            <a:endParaRPr lang="en-IN" sz="2800" dirty="0">
              <a:solidFill>
                <a:srgbClr val="000000"/>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5B7384-1258-510B-1892-1B406E7888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74050F-6107-33F1-C4C8-46BE6BB12BEA}"/>
              </a:ext>
            </a:extLst>
          </p:cNvPr>
          <p:cNvSpPr>
            <a:spLocks noGrp="1"/>
          </p:cNvSpPr>
          <p:nvPr>
            <p:ph type="title"/>
          </p:nvPr>
        </p:nvSpPr>
        <p:spPr/>
        <p:txBody>
          <a:bodyPr>
            <a:normAutofit/>
          </a:bodyPr>
          <a:lstStyle/>
          <a:p>
            <a:pPr>
              <a:defRPr sz="3200"/>
            </a:pPr>
            <a:r>
              <a:rPr dirty="0"/>
              <a:t>Example 4: Using the Quadratic Formula</a:t>
            </a:r>
            <a:r>
              <a:rPr lang="en-US" baseline="-25000" dirty="0"/>
              <a:t>3</a:t>
            </a:r>
            <a:endParaRPr dirty="0"/>
          </a:p>
        </p:txBody>
      </p:sp>
      <mc:AlternateContent xmlns:mc="http://schemas.openxmlformats.org/markup-compatibility/2006" xmlns:a14="http://schemas.microsoft.com/office/drawing/2010/main">
        <mc:Choice Requires="a14">
          <p:graphicFrame>
            <p:nvGraphicFramePr>
              <p:cNvPr id="14" name="Table Placeholder 2" descr="Apply the quadratic formula by making the appropriate replacements for a, b, and c.&#10;x equals the fraction with numerator negative of negative four plus or minus the square root of open parenthesis negative four squared minus four times eight times negative one close parenthesis, and denominator two times eight.&#10;&#10;x equals open parenthesis four plus or minus the square root of sixteen plus thirty-two close parenthesis over sixteen.&#10;x equals open parenthesis four plus or minus the square root of forty-eight close parenthesis over sixteen.&#10;The discriminant, 48, is positive.&#10;x equals open parenthesis four plus or minus four times the square root of three close parenthesis over sixteen.&#10;x equals open parenthesis one plus or minus the square root of three close parenthesis over four.">
                <a:extLst>
                  <a:ext uri="{FF2B5EF4-FFF2-40B4-BE49-F238E27FC236}">
                    <a16:creationId xmlns:a16="http://schemas.microsoft.com/office/drawing/2014/main" id="{A4E884CE-7BBF-F3EB-1725-07BFF80A9C65}"/>
                  </a:ext>
                </a:extLst>
              </p:cNvPr>
              <p:cNvGraphicFramePr>
                <a:graphicFrameLocks/>
              </p:cNvGraphicFramePr>
              <p:nvPr>
                <p:extLst>
                  <p:ext uri="{D42A27DB-BD31-4B8C-83A1-F6EECF244321}">
                    <p14:modId xmlns:p14="http://schemas.microsoft.com/office/powerpoint/2010/main" val="1943100587"/>
                  </p:ext>
                </p:extLst>
              </p:nvPr>
            </p:nvGraphicFramePr>
            <p:xfrm>
              <a:off x="533400" y="1219200"/>
              <a:ext cx="7805058" cy="3755010"/>
            </p:xfrm>
            <a:graphic>
              <a:graphicData uri="http://schemas.openxmlformats.org/drawingml/2006/table">
                <a:tbl>
                  <a:tblPr firstRow="1" bandRow="1">
                    <a:tableStyleId>{2D5ABB26-0587-4C30-8999-92F81FD0307C}</a:tableStyleId>
                  </a:tblPr>
                  <a:tblGrid>
                    <a:gridCol w="413658">
                      <a:extLst>
                        <a:ext uri="{9D8B030D-6E8A-4147-A177-3AD203B41FA5}">
                          <a16:colId xmlns:a16="http://schemas.microsoft.com/office/drawing/2014/main" val="20000"/>
                        </a:ext>
                      </a:extLst>
                    </a:gridCol>
                    <a:gridCol w="3429000">
                      <a:extLst>
                        <a:ext uri="{9D8B030D-6E8A-4147-A177-3AD203B41FA5}">
                          <a16:colId xmlns:a16="http://schemas.microsoft.com/office/drawing/2014/main" val="20001"/>
                        </a:ext>
                      </a:extLst>
                    </a:gridCol>
                    <a:gridCol w="3962400">
                      <a:extLst>
                        <a:ext uri="{9D8B030D-6E8A-4147-A177-3AD203B41FA5}">
                          <a16:colId xmlns:a16="http://schemas.microsoft.com/office/drawing/2014/main" val="20002"/>
                        </a:ext>
                      </a:extLst>
                    </a:gridCol>
                  </a:tblGrid>
                  <a:tr h="985520">
                    <a:tc>
                      <a:txBody>
                        <a:bodyPr/>
                        <a:lstStyle/>
                        <a:p>
                          <a:pPr algn="l">
                            <a:defRPr sz="1800"/>
                          </a:pPr>
                          <a14:m>
                            <m:oMathPara xmlns:m="http://schemas.openxmlformats.org/officeDocument/2006/math">
                              <m:oMathParaPr>
                                <m:jc m:val="centerGroup"/>
                              </m:oMathParaPr>
                              <m:oMath xmlns:m="http://schemas.openxmlformats.org/officeDocument/2006/math">
                                <m:r>
                                  <a:rPr sz="2400">
                                    <a:latin typeface="Cambria Math"/>
                                  </a:rPr>
                                  <m:t>𝑥</m:t>
                                </m:r>
                              </m:oMath>
                            </m:oMathPara>
                          </a14:m>
                          <a:endParaRPr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sz="2400" dirty="0"/>
                            <a:t>​</a:t>
                          </a:r>
                          <a14:m>
                            <m:oMath xmlns:m="http://schemas.openxmlformats.org/officeDocument/2006/math">
                              <m:r>
                                <a:rPr sz="2400">
                                  <a:latin typeface="Cambria Math"/>
                                </a:rPr>
                                <m:t>=</m:t>
                              </m:r>
                              <m:f>
                                <m:fPr>
                                  <m:ctrlPr>
                                    <a:rPr sz="2400" i="1">
                                      <a:latin typeface="Cambria Math" panose="02040503050406030204" pitchFamily="18" charset="0"/>
                                    </a:rPr>
                                  </m:ctrlPr>
                                </m:fPr>
                                <m:num>
                                  <m:r>
                                    <a:rPr sz="2400">
                                      <a:latin typeface="Cambria Math"/>
                                    </a:rPr>
                                    <m:t>−</m:t>
                                  </m:r>
                                  <m:d>
                                    <m:dPr>
                                      <m:ctrlPr>
                                        <a:rPr sz="2400" i="1">
                                          <a:latin typeface="Cambria Math" panose="02040503050406030204" pitchFamily="18" charset="0"/>
                                        </a:rPr>
                                      </m:ctrlPr>
                                    </m:dPr>
                                    <m:e>
                                      <m:r>
                                        <a:rPr sz="2400">
                                          <a:latin typeface="Cambria Math"/>
                                        </a:rPr>
                                        <m:t>−4</m:t>
                                      </m:r>
                                    </m:e>
                                  </m:d>
                                  <m:r>
                                    <a:rPr sz="2400">
                                      <a:latin typeface="Cambria Math"/>
                                    </a:rPr>
                                    <m:t>±</m:t>
                                  </m:r>
                                  <m:rad>
                                    <m:radPr>
                                      <m:degHide m:val="on"/>
                                      <m:ctrlPr>
                                        <a:rPr sz="2400" i="1">
                                          <a:latin typeface="Cambria Math" panose="02040503050406030204" pitchFamily="18" charset="0"/>
                                        </a:rPr>
                                      </m:ctrlPr>
                                    </m:radPr>
                                    <m:deg/>
                                    <m:e>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−4</m:t>
                                              </m:r>
                                            </m:e>
                                          </m:d>
                                        </m:e>
                                        <m:sup>
                                          <m:r>
                                            <a:rPr sz="2400">
                                              <a:latin typeface="Cambria Math"/>
                                            </a:rPr>
                                            <m:t>2</m:t>
                                          </m:r>
                                        </m:sup>
                                      </m:sSup>
                                      <m:r>
                                        <a:rPr sz="2400">
                                          <a:latin typeface="Cambria Math"/>
                                        </a:rPr>
                                        <m:t>−4</m:t>
                                      </m:r>
                                      <m:d>
                                        <m:dPr>
                                          <m:ctrlPr>
                                            <a:rPr sz="2400" i="1">
                                              <a:latin typeface="Cambria Math" panose="02040503050406030204" pitchFamily="18" charset="0"/>
                                            </a:rPr>
                                          </m:ctrlPr>
                                        </m:dPr>
                                        <m:e>
                                          <m:r>
                                            <a:rPr sz="2400">
                                              <a:latin typeface="Cambria Math"/>
                                            </a:rPr>
                                            <m:t>8</m:t>
                                          </m:r>
                                        </m:e>
                                      </m:d>
                                      <m:d>
                                        <m:dPr>
                                          <m:ctrlPr>
                                            <a:rPr sz="2400" i="1">
                                              <a:latin typeface="Cambria Math" panose="02040503050406030204" pitchFamily="18" charset="0"/>
                                            </a:rPr>
                                          </m:ctrlPr>
                                        </m:dPr>
                                        <m:e>
                                          <m:r>
                                            <a:rPr sz="2400">
                                              <a:latin typeface="Cambria Math"/>
                                            </a:rPr>
                                            <m:t>−1</m:t>
                                          </m:r>
                                        </m:e>
                                      </m:d>
                                    </m:e>
                                  </m:rad>
                                </m:num>
                                <m:den>
                                  <m:r>
                                    <a:rPr sz="2400">
                                      <a:latin typeface="Cambria Math"/>
                                    </a:rPr>
                                    <m:t>2</m:t>
                                  </m:r>
                                  <m:d>
                                    <m:dPr>
                                      <m:ctrlPr>
                                        <a:rPr sz="2400" i="1">
                                          <a:latin typeface="Cambria Math" panose="02040503050406030204" pitchFamily="18" charset="0"/>
                                        </a:rPr>
                                      </m:ctrlPr>
                                    </m:dPr>
                                    <m:e>
                                      <m:r>
                                        <a:rPr sz="2400">
                                          <a:latin typeface="Cambria Math"/>
                                        </a:rPr>
                                        <m:t>8</m:t>
                                      </m:r>
                                    </m:e>
                                  </m:d>
                                </m:den>
                              </m:f>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100" b="1"/>
                          </a:pPr>
                          <a:r>
                            <a:rPr sz="1800" b="0" dirty="0"/>
                            <a:t>Apply the quadratic formula by making the appropriate replacements for </a:t>
                          </a:r>
                          <a14:m>
                            <m:oMath xmlns:m="http://schemas.openxmlformats.org/officeDocument/2006/math">
                              <m:r>
                                <a:rPr lang="en-US" sz="1800" b="0" i="1" smtClean="0">
                                  <a:latin typeface="Cambria Math"/>
                                </a:rPr>
                                <m:t>𝑎</m:t>
                              </m:r>
                            </m:oMath>
                          </a14:m>
                          <a:r>
                            <a:rPr sz="1800" b="0" dirty="0"/>
                            <a:t>, </a:t>
                          </a:r>
                          <a14:m>
                            <m:oMath xmlns:m="http://schemas.openxmlformats.org/officeDocument/2006/math">
                              <m:r>
                                <a:rPr lang="en-US" sz="1800" b="0" i="1" smtClean="0">
                                  <a:latin typeface="Cambria Math"/>
                                </a:rPr>
                                <m:t>𝑏</m:t>
                              </m:r>
                            </m:oMath>
                          </a14:m>
                          <a:r>
                            <a:rPr sz="1800" b="0" dirty="0"/>
                            <a:t>, and </a:t>
                          </a:r>
                          <a14:m>
                            <m:oMath xmlns:m="http://schemas.openxmlformats.org/officeDocument/2006/math">
                              <m:r>
                                <a:rPr lang="en-US" sz="1800" b="0" i="1" smtClean="0">
                                  <a:latin typeface="Cambria Math"/>
                                </a:rPr>
                                <m:t>𝑐</m:t>
                              </m:r>
                            </m:oMath>
                          </a14:m>
                          <a:r>
                            <a:rPr sz="1800" b="0" dirty="0"/>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370840">
                    <a:tc>
                      <a:txBody>
                        <a:bodyPr/>
                        <a:lstStyle/>
                        <a:p>
                          <a:pPr algn="l">
                            <a:defRPr sz="1800"/>
                          </a:pPr>
                          <a14:m>
                            <m:oMathPara xmlns:m="http://schemas.openxmlformats.org/officeDocument/2006/math">
                              <m:oMathParaPr>
                                <m:jc m:val="centerGroup"/>
                              </m:oMathParaPr>
                              <m:oMath xmlns:m="http://schemas.openxmlformats.org/officeDocument/2006/math">
                                <m:r>
                                  <a:rPr sz="2400">
                                    <a:latin typeface="Cambria Math"/>
                                  </a:rPr>
                                  <m:t>𝑥</m:t>
                                </m:r>
                              </m:oMath>
                            </m:oMathPara>
                          </a14:m>
                          <a:endParaRPr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sz="2400" dirty="0"/>
                            <a:t>​</a:t>
                          </a:r>
                          <a14:m>
                            <m:oMath xmlns:m="http://schemas.openxmlformats.org/officeDocument/2006/math">
                              <m:r>
                                <a:rPr sz="2400">
                                  <a:latin typeface="Cambria Math"/>
                                </a:rPr>
                                <m:t>=</m:t>
                              </m:r>
                              <m:f>
                                <m:fPr>
                                  <m:ctrlPr>
                                    <a:rPr sz="2400" i="1">
                                      <a:latin typeface="Cambria Math" panose="02040503050406030204" pitchFamily="18" charset="0"/>
                                    </a:rPr>
                                  </m:ctrlPr>
                                </m:fPr>
                                <m:num>
                                  <m:r>
                                    <a:rPr sz="2400">
                                      <a:latin typeface="Cambria Math"/>
                                    </a:rPr>
                                    <m:t>4±</m:t>
                                  </m:r>
                                  <m:rad>
                                    <m:radPr>
                                      <m:degHide m:val="on"/>
                                      <m:ctrlPr>
                                        <a:rPr sz="2400" i="1">
                                          <a:latin typeface="Cambria Math" panose="02040503050406030204" pitchFamily="18" charset="0"/>
                                        </a:rPr>
                                      </m:ctrlPr>
                                    </m:radPr>
                                    <m:deg/>
                                    <m:e>
                                      <m:r>
                                        <a:rPr sz="2400">
                                          <a:latin typeface="Cambria Math"/>
                                        </a:rPr>
                                        <m:t>16+32</m:t>
                                      </m:r>
                                    </m:e>
                                  </m:rad>
                                </m:num>
                                <m:den>
                                  <m:r>
                                    <a:rPr sz="2400">
                                      <a:latin typeface="Cambria Math"/>
                                    </a:rPr>
                                    <m:t>16</m:t>
                                  </m:r>
                                </m:den>
                              </m:f>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sz="18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370840">
                    <a:tc>
                      <a:txBody>
                        <a:bodyPr/>
                        <a:lstStyle/>
                        <a:p>
                          <a:pPr algn="l">
                            <a:defRPr sz="1800"/>
                          </a:pPr>
                          <a14:m>
                            <m:oMathPara xmlns:m="http://schemas.openxmlformats.org/officeDocument/2006/math">
                              <m:oMathParaPr>
                                <m:jc m:val="centerGroup"/>
                              </m:oMathParaPr>
                              <m:oMath xmlns:m="http://schemas.openxmlformats.org/officeDocument/2006/math">
                                <m:r>
                                  <a:rPr sz="2400">
                                    <a:latin typeface="Cambria Math"/>
                                  </a:rPr>
                                  <m:t>𝑥</m:t>
                                </m:r>
                              </m:oMath>
                            </m:oMathPara>
                          </a14:m>
                          <a:endParaRPr sz="240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sz="2400" dirty="0"/>
                            <a:t>​</a:t>
                          </a:r>
                          <a14:m>
                            <m:oMath xmlns:m="http://schemas.openxmlformats.org/officeDocument/2006/math">
                              <m:r>
                                <a:rPr sz="2400">
                                  <a:latin typeface="Cambria Math"/>
                                </a:rPr>
                                <m:t>=</m:t>
                              </m:r>
                              <m:f>
                                <m:fPr>
                                  <m:ctrlPr>
                                    <a:rPr sz="2400" i="1">
                                      <a:latin typeface="Cambria Math" panose="02040503050406030204" pitchFamily="18" charset="0"/>
                                    </a:rPr>
                                  </m:ctrlPr>
                                </m:fPr>
                                <m:num>
                                  <m:r>
                                    <a:rPr sz="2400">
                                      <a:latin typeface="Cambria Math"/>
                                    </a:rPr>
                                    <m:t>4±</m:t>
                                  </m:r>
                                  <m:rad>
                                    <m:radPr>
                                      <m:degHide m:val="on"/>
                                      <m:ctrlPr>
                                        <a:rPr sz="2400" i="1">
                                          <a:latin typeface="Cambria Math" panose="02040503050406030204" pitchFamily="18" charset="0"/>
                                        </a:rPr>
                                      </m:ctrlPr>
                                    </m:radPr>
                                    <m:deg/>
                                    <m:e>
                                      <m:r>
                                        <a:rPr sz="2400">
                                          <a:latin typeface="Cambria Math"/>
                                        </a:rPr>
                                        <m:t>48</m:t>
                                      </m:r>
                                    </m:e>
                                  </m:rad>
                                </m:num>
                                <m:den>
                                  <m:r>
                                    <a:rPr sz="2400">
                                      <a:latin typeface="Cambria Math"/>
                                    </a:rPr>
                                    <m:t>16</m:t>
                                  </m:r>
                                </m:den>
                              </m:f>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b="1"/>
                          </a:pPr>
                          <a:r>
                            <a:rPr sz="1800" b="0" dirty="0"/>
                            <a:t>The discriminant, </a:t>
                          </a:r>
                          <a:r>
                            <a:rPr sz="1800" b="0" dirty="0">
                              <a:latin typeface="Cambria Math"/>
                            </a:rPr>
                            <a:t>48</a:t>
                          </a:r>
                          <a:r>
                            <a:rPr sz="1800" b="0" dirty="0"/>
                            <a:t>, is positive.</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745554">
                    <a:tc>
                      <a:txBody>
                        <a:bodyPr/>
                        <a:lstStyle/>
                        <a:p>
                          <a:pPr algn="l">
                            <a:defRPr sz="1800"/>
                          </a:pPr>
                          <a14:m>
                            <m:oMathPara xmlns:m="http://schemas.openxmlformats.org/officeDocument/2006/math">
                              <m:oMathParaPr>
                                <m:jc m:val="centerGroup"/>
                              </m:oMathParaPr>
                              <m:oMath xmlns:m="http://schemas.openxmlformats.org/officeDocument/2006/math">
                                <m:r>
                                  <a:rPr sz="2400">
                                    <a:latin typeface="Cambria Math"/>
                                  </a:rPr>
                                  <m:t>𝑥</m:t>
                                </m:r>
                              </m:oMath>
                            </m:oMathPara>
                          </a14:m>
                          <a:endParaRPr sz="240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sz="2400" dirty="0"/>
                            <a:t>​</a:t>
                          </a:r>
                          <a14:m>
                            <m:oMath xmlns:m="http://schemas.openxmlformats.org/officeDocument/2006/math">
                              <m:r>
                                <a:rPr sz="2400">
                                  <a:latin typeface="Cambria Math"/>
                                </a:rPr>
                                <m:t>=</m:t>
                              </m:r>
                              <m:f>
                                <m:fPr>
                                  <m:ctrlPr>
                                    <a:rPr sz="2400" i="1">
                                      <a:latin typeface="Cambria Math" panose="02040503050406030204" pitchFamily="18" charset="0"/>
                                    </a:rPr>
                                  </m:ctrlPr>
                                </m:fPr>
                                <m:num>
                                  <m:r>
                                    <a:rPr sz="2400">
                                      <a:latin typeface="Cambria Math"/>
                                    </a:rPr>
                                    <m:t>4±4</m:t>
                                  </m:r>
                                  <m:rad>
                                    <m:radPr>
                                      <m:degHide m:val="on"/>
                                      <m:ctrlPr>
                                        <a:rPr sz="2400" i="1">
                                          <a:latin typeface="Cambria Math" panose="02040503050406030204" pitchFamily="18" charset="0"/>
                                        </a:rPr>
                                      </m:ctrlPr>
                                    </m:radPr>
                                    <m:deg/>
                                    <m:e>
                                      <m:r>
                                        <a:rPr sz="2400">
                                          <a:latin typeface="Cambria Math"/>
                                        </a:rPr>
                                        <m:t>3</m:t>
                                      </m:r>
                                    </m:e>
                                  </m:rad>
                                </m:num>
                                <m:den>
                                  <m:r>
                                    <a:rPr sz="2400">
                                      <a:latin typeface="Cambria Math"/>
                                    </a:rPr>
                                    <m:t>16</m:t>
                                  </m:r>
                                </m:den>
                              </m:f>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b="1"/>
                          </a:pPr>
                          <a:r>
                            <a:rPr sz="1800" b="0" dirty="0"/>
                            <a:t>We can cancel out the common factor of </a:t>
                          </a:r>
                          <a:r>
                            <a:rPr sz="1800" b="0" dirty="0">
                              <a:latin typeface="Cambria Math"/>
                            </a:rPr>
                            <a:t>4</a:t>
                          </a:r>
                          <a:r>
                            <a:rPr sz="1800" b="0" dirty="0"/>
                            <a:t> in the numerator and denominator.</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370840">
                    <a:tc>
                      <a:txBody>
                        <a:bodyPr/>
                        <a:lstStyle/>
                        <a:p>
                          <a:pPr algn="l">
                            <a:defRPr sz="1800"/>
                          </a:pPr>
                          <a14:m>
                            <m:oMathPara xmlns:m="http://schemas.openxmlformats.org/officeDocument/2006/math">
                              <m:oMathParaPr>
                                <m:jc m:val="centerGroup"/>
                              </m:oMathParaPr>
                              <m:oMath xmlns:m="http://schemas.openxmlformats.org/officeDocument/2006/math">
                                <m:r>
                                  <a:rPr sz="2400">
                                    <a:latin typeface="Cambria Math"/>
                                  </a:rPr>
                                  <m:t>𝑥</m:t>
                                </m:r>
                              </m:oMath>
                            </m:oMathPara>
                          </a14:m>
                          <a:endParaRPr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sz="2400" dirty="0"/>
                            <a:t>​</a:t>
                          </a:r>
                          <a14:m>
                            <m:oMath xmlns:m="http://schemas.openxmlformats.org/officeDocument/2006/math">
                              <m:r>
                                <a:rPr sz="2400">
                                  <a:latin typeface="Cambria Math"/>
                                </a:rPr>
                                <m:t>=</m:t>
                              </m:r>
                              <m:f>
                                <m:fPr>
                                  <m:ctrlPr>
                                    <a:rPr sz="2400" i="1">
                                      <a:latin typeface="Cambria Math" panose="02040503050406030204" pitchFamily="18" charset="0"/>
                                    </a:rPr>
                                  </m:ctrlPr>
                                </m:fPr>
                                <m:num>
                                  <m:r>
                                    <a:rPr sz="2400">
                                      <a:latin typeface="Cambria Math"/>
                                    </a:rPr>
                                    <m:t>1±</m:t>
                                  </m:r>
                                  <m:rad>
                                    <m:radPr>
                                      <m:degHide m:val="on"/>
                                      <m:ctrlPr>
                                        <a:rPr sz="2400" i="1">
                                          <a:latin typeface="Cambria Math" panose="02040503050406030204" pitchFamily="18" charset="0"/>
                                        </a:rPr>
                                      </m:ctrlPr>
                                    </m:radPr>
                                    <m:deg/>
                                    <m:e>
                                      <m:r>
                                        <a:rPr sz="2400">
                                          <a:latin typeface="Cambria Math"/>
                                        </a:rPr>
                                        <m:t>3</m:t>
                                      </m:r>
                                    </m:e>
                                  </m:rad>
                                </m:num>
                                <m:den>
                                  <m:r>
                                    <a:rPr sz="2400">
                                      <a:latin typeface="Cambria Math"/>
                                    </a:rPr>
                                    <m:t>4</m:t>
                                  </m:r>
                                </m:den>
                              </m:f>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bl>
              </a:graphicData>
            </a:graphic>
          </p:graphicFrame>
        </mc:Choice>
        <mc:Fallback xmlns="">
          <p:graphicFrame>
            <p:nvGraphicFramePr>
              <p:cNvPr id="14" name="Table Placeholder 2" descr="Apply the quadratic formula by making the appropriate replacements for a, b, and c.&#10;x equals the fraction with numerator negative of negative four plus or minus the square root of open parenthesis negative four squared minus four times eight times negative one close parenthesis, and denominator two times eight.&#10;&#10;x equals open parenthesis four plus or minus the square root of sixteen plus thirty-two close parenthesis over sixteen.&#10;x equals open parenthesis four plus or minus the square root of forty-eight close parenthesis over sixteen.&#10;The discriminant, 48, is positive.&#10;x equals open parenthesis four plus or minus four times the square root of three close parenthesis over sixteen.&#10;x equals open parenthesis one plus or minus the square root of three close parenthesis over four.">
                <a:extLst>
                  <a:ext uri="{FF2B5EF4-FFF2-40B4-BE49-F238E27FC236}">
                    <a16:creationId xmlns:a16="http://schemas.microsoft.com/office/drawing/2014/main" id="{A4E884CE-7BBF-F3EB-1725-07BFF80A9C65}"/>
                  </a:ext>
                </a:extLst>
              </p:cNvPr>
              <p:cNvGraphicFramePr>
                <a:graphicFrameLocks/>
              </p:cNvGraphicFramePr>
              <p:nvPr>
                <p:extLst>
                  <p:ext uri="{D42A27DB-BD31-4B8C-83A1-F6EECF244321}">
                    <p14:modId xmlns:p14="http://schemas.microsoft.com/office/powerpoint/2010/main" val="1943100587"/>
                  </p:ext>
                </p:extLst>
              </p:nvPr>
            </p:nvGraphicFramePr>
            <p:xfrm>
              <a:off x="533400" y="1219200"/>
              <a:ext cx="7805058" cy="3755010"/>
            </p:xfrm>
            <a:graphic>
              <a:graphicData uri="http://schemas.openxmlformats.org/drawingml/2006/table">
                <a:tbl>
                  <a:tblPr firstRow="1" bandRow="1">
                    <a:tableStyleId>{2D5ABB26-0587-4C30-8999-92F81FD0307C}</a:tableStyleId>
                  </a:tblPr>
                  <a:tblGrid>
                    <a:gridCol w="413658">
                      <a:extLst>
                        <a:ext uri="{9D8B030D-6E8A-4147-A177-3AD203B41FA5}">
                          <a16:colId xmlns:a16="http://schemas.microsoft.com/office/drawing/2014/main" val="20000"/>
                        </a:ext>
                      </a:extLst>
                    </a:gridCol>
                    <a:gridCol w="3429000">
                      <a:extLst>
                        <a:ext uri="{9D8B030D-6E8A-4147-A177-3AD203B41FA5}">
                          <a16:colId xmlns:a16="http://schemas.microsoft.com/office/drawing/2014/main" val="20001"/>
                        </a:ext>
                      </a:extLst>
                    </a:gridCol>
                    <a:gridCol w="3962400">
                      <a:extLst>
                        <a:ext uri="{9D8B030D-6E8A-4147-A177-3AD203B41FA5}">
                          <a16:colId xmlns:a16="http://schemas.microsoft.com/office/drawing/2014/main" val="20002"/>
                        </a:ext>
                      </a:extLst>
                    </a:gridCol>
                  </a:tblGrid>
                  <a:tr h="985520">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3086" r="-1783824" b="-287037"/>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2078" t="-3086" r="-115453" b="-287037"/>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97077" t="-3086" b="-287037"/>
                          </a:stretch>
                        </a:blipFill>
                      </a:tcPr>
                    </a:tc>
                    <a:extLst>
                      <a:ext uri="{0D108BD9-81ED-4DB2-BD59-A6C34878D82A}">
                        <a16:rowId xmlns:a16="http://schemas.microsoft.com/office/drawing/2014/main" val="10000"/>
                      </a:ext>
                    </a:extLst>
                  </a:tr>
                  <a:tr h="675386">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151818" r="-1783824" b="-322727"/>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2078" t="-151818" r="-115453" b="-322727"/>
                          </a:stretch>
                        </a:blipFill>
                      </a:tcPr>
                    </a:tc>
                    <a:tc>
                      <a:txBody>
                        <a:bodyPr/>
                        <a:lstStyle/>
                        <a:p>
                          <a:pPr algn="l"/>
                          <a:endParaRPr sz="18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675259">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249550" r="-1783824" b="-219820"/>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2078" t="-249550" r="-115453" b="-219820"/>
                          </a:stretch>
                        </a:blipFill>
                      </a:tcPr>
                    </a:tc>
                    <a:tc>
                      <a:txBody>
                        <a:bodyPr/>
                        <a:lstStyle/>
                        <a:p>
                          <a:pPr algn="l">
                            <a:defRPr b="1"/>
                          </a:pPr>
                          <a:r>
                            <a:rPr sz="1800" b="0" dirty="0"/>
                            <a:t>The discriminant, </a:t>
                          </a:r>
                          <a:r>
                            <a:rPr sz="1800" b="0" dirty="0">
                              <a:latin typeface="Cambria Math"/>
                            </a:rPr>
                            <a:t>48</a:t>
                          </a:r>
                          <a:r>
                            <a:rPr sz="1800" b="0" dirty="0"/>
                            <a:t>, is positive.</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745554">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315447" r="-1783824" b="-98374"/>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2078" t="-315447" r="-115453" b="-98374"/>
                          </a:stretch>
                        </a:blipFill>
                      </a:tcPr>
                    </a:tc>
                    <a:tc>
                      <a:txBody>
                        <a:bodyPr/>
                        <a:lstStyle/>
                        <a:p>
                          <a:pPr algn="l">
                            <a:defRPr b="1"/>
                          </a:pPr>
                          <a:r>
                            <a:rPr sz="1800" b="0" dirty="0"/>
                            <a:t>We can cancel out the common factor of </a:t>
                          </a:r>
                          <a:r>
                            <a:rPr sz="1800" b="0" dirty="0">
                              <a:latin typeface="Cambria Math"/>
                            </a:rPr>
                            <a:t>4</a:t>
                          </a:r>
                          <a:r>
                            <a:rPr sz="1800" b="0" dirty="0"/>
                            <a:t> in the numerator and denominator.</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673291">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464545" r="-1783824" b="-10000"/>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2078" t="-464545" r="-115453" b="-10000"/>
                          </a:stretch>
                        </a:blipFill>
                      </a:tcPr>
                    </a:tc>
                    <a:tc>
                      <a:txBody>
                        <a:bodyPr/>
                        <a:lstStyle/>
                        <a:p>
                          <a:pPr algn="l"/>
                          <a:endParaRP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bl>
              </a:graphicData>
            </a:graphic>
          </p:graphicFrame>
        </mc:Fallback>
      </mc:AlternateContent>
    </p:spTree>
    <p:extLst>
      <p:ext uri="{BB962C8B-B14F-4D97-AF65-F5344CB8AC3E}">
        <p14:creationId xmlns:p14="http://schemas.microsoft.com/office/powerpoint/2010/main" val="3313586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Using the Quadratic Formula</a:t>
            </a:r>
            <a:r>
              <a:rPr lang="en-US" baseline="-25000" dirty="0"/>
              <a:t>4</a:t>
            </a:r>
            <a:endParaRPr dirty="0"/>
          </a:p>
        </p:txBody>
      </p:sp>
      <p:sp>
        <p:nvSpPr>
          <p:cNvPr id="3" name="Text Placeholder 2"/>
          <p:cNvSpPr>
            <a:spLocks noGrp="1"/>
          </p:cNvSpPr>
          <p:nvPr>
            <p:ph type="body" sz="quarter" idx="10"/>
          </p:nvPr>
        </p:nvSpPr>
        <p:spPr>
          <a:xfrm>
            <a:off x="457200" y="1128933"/>
            <a:ext cx="8229600" cy="4967067"/>
          </a:xfrm>
        </p:spPr>
        <p:txBody>
          <a:bodyPr>
            <a:normAutofit/>
          </a:bodyPr>
          <a:lstStyle/>
          <a:p>
            <a:pPr>
              <a:lnSpc>
                <a:spcPct val="150000"/>
              </a:lnSpc>
              <a:defRPr sz="2800"/>
            </a:pPr>
            <a:r>
              <a:rPr dirty="0"/>
              <a:t>​</a:t>
            </a:r>
            <a:r>
              <a:rPr sz="2800" dirty="0"/>
              <a:t>Thus, the solutions are </a:t>
            </a:r>
            <a:r>
              <a:rPr lang="en-US" sz="2800" dirty="0"/>
              <a:t>				</a:t>
            </a:r>
            <a:endParaRPr sz="2800" dirty="0"/>
          </a:p>
          <a:p>
            <a:r>
              <a:rPr dirty="0"/>
              <a:t>​</a:t>
            </a:r>
          </a:p>
        </p:txBody>
      </p:sp>
      <p:pic>
        <p:nvPicPr>
          <p:cNvPr id="8" name="Picture 7" descr="x equals open parenthesis one plus the square root of three close parenthesis over four and x equals open parenthesis one minus the square root of three close parenthesis over four.">
            <a:extLst>
              <a:ext uri="{FF2B5EF4-FFF2-40B4-BE49-F238E27FC236}">
                <a16:creationId xmlns:a16="http://schemas.microsoft.com/office/drawing/2014/main" id="{4CF88521-952E-4AA9-A505-D3AA73D8EDA8}"/>
              </a:ext>
            </a:extLst>
          </p:cNvPr>
          <p:cNvPicPr>
            <a:picLocks noChangeAspect="1"/>
          </p:cNvPicPr>
          <p:nvPr/>
        </p:nvPicPr>
        <p:blipFill>
          <a:blip r:embed="rId2"/>
          <a:stretch>
            <a:fillRect/>
          </a:stretch>
        </p:blipFill>
        <p:spPr>
          <a:xfrm>
            <a:off x="3933825" y="1066800"/>
            <a:ext cx="3609975" cy="847725"/>
          </a:xfrm>
          <a:prstGeom prst="rect">
            <a:avLst/>
          </a:prstGeom>
        </p:spPr>
      </p:pic>
      <p:sp>
        <p:nvSpPr>
          <p:cNvPr id="6" name="TextBox 5">
            <a:extLst>
              <a:ext uri="{FF2B5EF4-FFF2-40B4-BE49-F238E27FC236}">
                <a16:creationId xmlns:a16="http://schemas.microsoft.com/office/drawing/2014/main" id="{34D61605-4CB4-8CE4-85BA-D58EFEA3DB6C}"/>
              </a:ext>
            </a:extLst>
          </p:cNvPr>
          <p:cNvSpPr txBox="1"/>
          <p:nvPr/>
        </p:nvSpPr>
        <p:spPr>
          <a:xfrm>
            <a:off x="457200" y="1838980"/>
            <a:ext cx="4572000" cy="523220"/>
          </a:xfrm>
          <a:prstGeom prst="rect">
            <a:avLst/>
          </a:prstGeom>
          <a:noFill/>
        </p:spPr>
        <p:txBody>
          <a:bodyPr wrap="square">
            <a:spAutoFit/>
          </a:bodyPr>
          <a:lstStyle/>
          <a:p>
            <a:r>
              <a:rPr lang="en-IN" sz="2800" dirty="0"/>
              <a:t>two unique, real solutions.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4: Using the Quadratic Formula</a:t>
            </a:r>
            <a:r>
              <a:rPr lang="en-US" baseline="-25000" dirty="0"/>
              <a:t>5</a:t>
            </a:r>
            <a:endParaRPr dirty="0"/>
          </a:p>
        </p:txBody>
      </p:sp>
      <p:sp>
        <p:nvSpPr>
          <p:cNvPr id="3" name="Text Placeholder 2">
            <a:extLst>
              <a:ext uri="{FF2B5EF4-FFF2-40B4-BE49-F238E27FC236}">
                <a16:creationId xmlns:a16="http://schemas.microsoft.com/office/drawing/2014/main" id="{DC4527DC-1BAA-AFFE-64F3-216D62339C2B}"/>
              </a:ext>
            </a:extLst>
          </p:cNvPr>
          <p:cNvSpPr>
            <a:spLocks noGrp="1"/>
          </p:cNvSpPr>
          <p:nvPr>
            <p:ph type="body" sz="quarter" idx="10"/>
          </p:nvPr>
        </p:nvSpPr>
        <p:spPr>
          <a:xfrm>
            <a:off x="457200" y="1029287"/>
            <a:ext cx="8229600" cy="4967067"/>
          </a:xfrm>
        </p:spPr>
        <p:txBody>
          <a:bodyPr/>
          <a:lstStyle/>
          <a:p>
            <a:pPr marL="514350" indent="-514350">
              <a:buFont typeface="+mj-lt"/>
              <a:buAutoNum type="alphaLcPeriod" startAt="2"/>
              <a:defRPr sz="2800"/>
            </a:pPr>
            <a:r>
              <a:t>​</a:t>
            </a:r>
          </a:p>
        </p:txBody>
      </p:sp>
      <mc:AlternateContent xmlns:mc="http://schemas.openxmlformats.org/markup-compatibility/2006" xmlns:a14="http://schemas.microsoft.com/office/drawing/2010/main">
        <mc:Choice Requires="a14">
          <p:graphicFrame>
            <p:nvGraphicFramePr>
              <p:cNvPr id="4" name="Table Placeholder 2" descr="t squared plus six t plus thirteen equals zero.&#10;The equation is already in the proper form to apply the quadratic formula.&#10;">
                <a:extLst>
                  <a:ext uri="{FF2B5EF4-FFF2-40B4-BE49-F238E27FC236}">
                    <a16:creationId xmlns:a16="http://schemas.microsoft.com/office/drawing/2014/main" id="{F73B1070-052A-EC66-1985-D56B970029D7}"/>
                  </a:ext>
                </a:extLst>
              </p:cNvPr>
              <p:cNvGraphicFramePr>
                <a:graphicFrameLocks/>
              </p:cNvGraphicFramePr>
              <p:nvPr>
                <p:extLst>
                  <p:ext uri="{D42A27DB-BD31-4B8C-83A1-F6EECF244321}">
                    <p14:modId xmlns:p14="http://schemas.microsoft.com/office/powerpoint/2010/main" val="1897245318"/>
                  </p:ext>
                </p:extLst>
              </p:nvPr>
            </p:nvGraphicFramePr>
            <p:xfrm>
              <a:off x="899160" y="1103125"/>
              <a:ext cx="7772400" cy="640080"/>
            </p:xfrm>
            <a:graphic>
              <a:graphicData uri="http://schemas.openxmlformats.org/drawingml/2006/table">
                <a:tbl>
                  <a:tblPr firstRow="1" bandRow="1">
                    <a:tableStyleId>{2D5ABB26-0587-4C30-8999-92F81FD0307C}</a:tableStyleId>
                  </a:tblPr>
                  <a:tblGrid>
                    <a:gridCol w="1691640">
                      <a:extLst>
                        <a:ext uri="{9D8B030D-6E8A-4147-A177-3AD203B41FA5}">
                          <a16:colId xmlns:a16="http://schemas.microsoft.com/office/drawing/2014/main" val="20000"/>
                        </a:ext>
                      </a:extLst>
                    </a:gridCol>
                    <a:gridCol w="533400">
                      <a:extLst>
                        <a:ext uri="{9D8B030D-6E8A-4147-A177-3AD203B41FA5}">
                          <a16:colId xmlns:a16="http://schemas.microsoft.com/office/drawing/2014/main" val="20001"/>
                        </a:ext>
                      </a:extLst>
                    </a:gridCol>
                    <a:gridCol w="1828800">
                      <a:extLst>
                        <a:ext uri="{9D8B030D-6E8A-4147-A177-3AD203B41FA5}">
                          <a16:colId xmlns:a16="http://schemas.microsoft.com/office/drawing/2014/main" val="20002"/>
                        </a:ext>
                      </a:extLst>
                    </a:gridCol>
                    <a:gridCol w="3718560">
                      <a:extLst>
                        <a:ext uri="{9D8B030D-6E8A-4147-A177-3AD203B41FA5}">
                          <a16:colId xmlns:a16="http://schemas.microsoft.com/office/drawing/2014/main" val="20003"/>
                        </a:ext>
                      </a:extLst>
                    </a:gridCol>
                  </a:tblGrid>
                  <a:tr h="370840">
                    <a:tc>
                      <a:txBody>
                        <a:bodyPr/>
                        <a:lstStyle/>
                        <a:p>
                          <a:pPr algn="l">
                            <a:defRPr sz="1600"/>
                          </a:pPr>
                          <a:r>
                            <a:rPr sz="2200" dirty="0"/>
                            <a:t>​</a:t>
                          </a:r>
                          <a14:m>
                            <m:oMath xmlns:m="http://schemas.openxmlformats.org/officeDocument/2006/math">
                              <m:sSup>
                                <m:sSupPr>
                                  <m:ctrlPr>
                                    <a:rPr sz="2200" i="1">
                                      <a:latin typeface="Cambria Math" panose="02040503050406030204" pitchFamily="18" charset="0"/>
                                    </a:rPr>
                                  </m:ctrlPr>
                                </m:sSupPr>
                                <m:e>
                                  <m:r>
                                    <a:rPr sz="2200">
                                      <a:latin typeface="Cambria Math"/>
                                    </a:rPr>
                                    <m:t>𝑡</m:t>
                                  </m:r>
                                </m:e>
                                <m:sup>
                                  <m:r>
                                    <a:rPr sz="2200">
                                      <a:latin typeface="Cambria Math"/>
                                    </a:rPr>
                                    <m:t>2</m:t>
                                  </m:r>
                                </m:sup>
                              </m:sSup>
                              <m:r>
                                <a:rPr sz="2200">
                                  <a:latin typeface="Cambria Math"/>
                                </a:rPr>
                                <m:t>+6</m:t>
                              </m:r>
                              <m:r>
                                <a:rPr sz="2200">
                                  <a:latin typeface="Cambria Math"/>
                                </a:rPr>
                                <m:t>𝑡</m:t>
                              </m:r>
                              <m:r>
                                <a:rPr sz="2200">
                                  <a:latin typeface="Cambria Math"/>
                                </a:rPr>
                                <m:t>+13</m:t>
                              </m:r>
                            </m:oMath>
                          </a14:m>
                          <a:endParaRPr sz="2200" dirty="0"/>
                        </a:p>
                      </a:txBody>
                      <a:tcPr/>
                    </a:tc>
                    <a:tc>
                      <a:txBody>
                        <a:bodyPr/>
                        <a:lstStyle/>
                        <a:p>
                          <a:pPr algn="l"/>
                          <a:r>
                            <a:rPr sz="2200" dirty="0"/>
                            <a:t>​</a:t>
                          </a:r>
                          <a:r>
                            <a:rPr sz="2200" dirty="0">
                              <a:latin typeface="Cambria Math"/>
                            </a:rPr>
                            <a:t>=</a:t>
                          </a:r>
                        </a:p>
                      </a:txBody>
                      <a:tcPr/>
                    </a:tc>
                    <a:tc>
                      <a:txBody>
                        <a:bodyPr/>
                        <a:lstStyle/>
                        <a:p>
                          <a:pPr algn="l"/>
                          <a:r>
                            <a:rPr sz="2200" dirty="0"/>
                            <a:t>​</a:t>
                          </a:r>
                          <a:r>
                            <a:rPr sz="2200" dirty="0">
                              <a:latin typeface="Cambria Math"/>
                            </a:rPr>
                            <a:t>0</a:t>
                          </a:r>
                        </a:p>
                      </a:txBody>
                      <a:tcPr/>
                    </a:tc>
                    <a:tc>
                      <a:txBody>
                        <a:bodyPr/>
                        <a:lstStyle/>
                        <a:p>
                          <a:pPr algn="l">
                            <a:defRPr sz="1600" b="1"/>
                          </a:pPr>
                          <a:r>
                            <a:rPr sz="1800" b="0" dirty="0"/>
                            <a:t>The equation is already in the proper form to apply the quadratic formula.</a:t>
                          </a:r>
                        </a:p>
                      </a:txBody>
                      <a:tcPr/>
                    </a:tc>
                    <a:extLst>
                      <a:ext uri="{0D108BD9-81ED-4DB2-BD59-A6C34878D82A}">
                        <a16:rowId xmlns:a16="http://schemas.microsoft.com/office/drawing/2014/main" val="10000"/>
                      </a:ext>
                    </a:extLst>
                  </a:tr>
                </a:tbl>
              </a:graphicData>
            </a:graphic>
          </p:graphicFrame>
        </mc:Choice>
        <mc:Fallback xmlns="">
          <p:graphicFrame>
            <p:nvGraphicFramePr>
              <p:cNvPr id="4" name="Table Placeholder 2" descr="t squared plus six t plus thirteen equals zero.&#10;The equation is already in the proper form to apply the quadratic formula.&#10;">
                <a:extLst>
                  <a:ext uri="{FF2B5EF4-FFF2-40B4-BE49-F238E27FC236}">
                    <a16:creationId xmlns:a16="http://schemas.microsoft.com/office/drawing/2014/main" id="{F73B1070-052A-EC66-1985-D56B970029D7}"/>
                  </a:ext>
                </a:extLst>
              </p:cNvPr>
              <p:cNvGraphicFramePr>
                <a:graphicFrameLocks/>
              </p:cNvGraphicFramePr>
              <p:nvPr>
                <p:extLst>
                  <p:ext uri="{D42A27DB-BD31-4B8C-83A1-F6EECF244321}">
                    <p14:modId xmlns:p14="http://schemas.microsoft.com/office/powerpoint/2010/main" val="1897245318"/>
                  </p:ext>
                </p:extLst>
              </p:nvPr>
            </p:nvGraphicFramePr>
            <p:xfrm>
              <a:off x="899160" y="1103125"/>
              <a:ext cx="7772400" cy="640080"/>
            </p:xfrm>
            <a:graphic>
              <a:graphicData uri="http://schemas.openxmlformats.org/drawingml/2006/table">
                <a:tbl>
                  <a:tblPr firstRow="1" bandRow="1">
                    <a:tableStyleId>{2D5ABB26-0587-4C30-8999-92F81FD0307C}</a:tableStyleId>
                  </a:tblPr>
                  <a:tblGrid>
                    <a:gridCol w="1691640">
                      <a:extLst>
                        <a:ext uri="{9D8B030D-6E8A-4147-A177-3AD203B41FA5}">
                          <a16:colId xmlns:a16="http://schemas.microsoft.com/office/drawing/2014/main" val="20000"/>
                        </a:ext>
                      </a:extLst>
                    </a:gridCol>
                    <a:gridCol w="533400">
                      <a:extLst>
                        <a:ext uri="{9D8B030D-6E8A-4147-A177-3AD203B41FA5}">
                          <a16:colId xmlns:a16="http://schemas.microsoft.com/office/drawing/2014/main" val="20001"/>
                        </a:ext>
                      </a:extLst>
                    </a:gridCol>
                    <a:gridCol w="1828800">
                      <a:extLst>
                        <a:ext uri="{9D8B030D-6E8A-4147-A177-3AD203B41FA5}">
                          <a16:colId xmlns:a16="http://schemas.microsoft.com/office/drawing/2014/main" val="20002"/>
                        </a:ext>
                      </a:extLst>
                    </a:gridCol>
                    <a:gridCol w="3718560">
                      <a:extLst>
                        <a:ext uri="{9D8B030D-6E8A-4147-A177-3AD203B41FA5}">
                          <a16:colId xmlns:a16="http://schemas.microsoft.com/office/drawing/2014/main" val="20003"/>
                        </a:ext>
                      </a:extLst>
                    </a:gridCol>
                  </a:tblGrid>
                  <a:tr h="640080">
                    <a:tc>
                      <a:txBody>
                        <a:bodyPr/>
                        <a:lstStyle/>
                        <a:p>
                          <a:endParaRPr lang="en-US"/>
                        </a:p>
                      </a:txBody>
                      <a:tcPr>
                        <a:blipFill>
                          <a:blip r:embed="rId2"/>
                          <a:stretch>
                            <a:fillRect t="-7547" r="-358993" b="-15094"/>
                          </a:stretch>
                        </a:blipFill>
                      </a:tcPr>
                    </a:tc>
                    <a:tc>
                      <a:txBody>
                        <a:bodyPr/>
                        <a:lstStyle/>
                        <a:p>
                          <a:pPr algn="l"/>
                          <a:r>
                            <a:rPr sz="2200" dirty="0"/>
                            <a:t>​</a:t>
                          </a:r>
                          <a:r>
                            <a:rPr sz="2200" dirty="0">
                              <a:latin typeface="Cambria Math"/>
                            </a:rPr>
                            <a:t>=</a:t>
                          </a:r>
                        </a:p>
                      </a:txBody>
                      <a:tcPr/>
                    </a:tc>
                    <a:tc>
                      <a:txBody>
                        <a:bodyPr/>
                        <a:lstStyle/>
                        <a:p>
                          <a:pPr algn="l"/>
                          <a:r>
                            <a:rPr sz="2200" dirty="0"/>
                            <a:t>​</a:t>
                          </a:r>
                          <a:r>
                            <a:rPr sz="2200" dirty="0">
                              <a:latin typeface="Cambria Math"/>
                            </a:rPr>
                            <a:t>0</a:t>
                          </a:r>
                        </a:p>
                      </a:txBody>
                      <a:tcPr/>
                    </a:tc>
                    <a:tc>
                      <a:txBody>
                        <a:bodyPr/>
                        <a:lstStyle/>
                        <a:p>
                          <a:pPr algn="l">
                            <a:defRPr sz="1600" b="1"/>
                          </a:pPr>
                          <a:r>
                            <a:rPr sz="1800" b="0" dirty="0"/>
                            <a:t>The equation is already in the proper form to apply the quadratic formula.</a:t>
                          </a:r>
                        </a:p>
                      </a:txBody>
                      <a:tcPr/>
                    </a:tc>
                    <a:extLst>
                      <a:ext uri="{0D108BD9-81ED-4DB2-BD59-A6C34878D82A}">
                        <a16:rowId xmlns:a16="http://schemas.microsoft.com/office/drawing/2014/main" val="10000"/>
                      </a:ext>
                    </a:extLst>
                  </a:tr>
                </a:tbl>
              </a:graphicData>
            </a:graphic>
          </p:graphicFrame>
        </mc:Fallback>
      </mc:AlternateContent>
      <mc:AlternateContent xmlns:mc="http://schemas.openxmlformats.org/markup-compatibility/2006" xmlns:a14="http://schemas.microsoft.com/office/drawing/2010/main">
        <mc:Choice Requires="a14">
          <p:sp>
            <p:nvSpPr>
              <p:cNvPr id="5" name="Text Placeholder 2">
                <a:extLst>
                  <a:ext uri="{FF2B5EF4-FFF2-40B4-BE49-F238E27FC236}">
                    <a16:creationId xmlns:a16="http://schemas.microsoft.com/office/drawing/2014/main" id="{017F2BF1-110D-FE09-396F-4F06972DE1EF}"/>
                  </a:ext>
                </a:extLst>
              </p:cNvPr>
              <p:cNvSpPr txBox="1">
                <a:spLocks/>
              </p:cNvSpPr>
              <p:nvPr/>
            </p:nvSpPr>
            <p:spPr>
              <a:xfrm>
                <a:off x="899160" y="1546202"/>
                <a:ext cx="8229600" cy="397486"/>
              </a:xfrm>
              <a:prstGeom prst="rect">
                <a:avLst/>
              </a:prstGeom>
            </p:spPr>
            <p:txBody>
              <a:bodyPr>
                <a:normAutofit lnSpcReduction="10000"/>
              </a:bodyPr>
              <a:lstStyle>
                <a:lvl1pPr marL="0" indent="0" algn="l" defTabSz="914400" rtl="0" eaLnBrk="1" latinLnBrk="0" hangingPunct="1">
                  <a:spcBef>
                    <a:spcPct val="20000"/>
                  </a:spcBef>
                  <a:buFont typeface="Arial" pitchFamily="34" charset="0"/>
                  <a:buNone/>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defRPr sz="2800"/>
                </a:pPr>
                <a:r>
                  <a:rPr lang="en-US" sz="2200" dirty="0"/>
                  <a:t>​</a:t>
                </a:r>
                <a:r>
                  <a:rPr lang="en-US" sz="2200" i="1" dirty="0"/>
                  <a:t>a</a:t>
                </a:r>
                <a14:m>
                  <m:oMath xmlns:m="http://schemas.openxmlformats.org/officeDocument/2006/math">
                    <m:r>
                      <a:rPr lang="en-US" sz="2200" b="0" i="0" smtClean="0">
                        <a:latin typeface="Cambria Math" panose="02040503050406030204" pitchFamily="18" charset="0"/>
                      </a:rPr>
                      <m:t> </m:t>
                    </m:r>
                    <m:r>
                      <a:rPr lang="en-US" sz="2200">
                        <a:latin typeface="Cambria Math" panose="02040503050406030204" pitchFamily="18" charset="0"/>
                      </a:rPr>
                      <m:t>=1</m:t>
                    </m:r>
                  </m:oMath>
                </a14:m>
                <a:r>
                  <a:rPr lang="en-US" sz="2200" dirty="0"/>
                  <a:t>, </a:t>
                </a:r>
                <a:r>
                  <a:rPr lang="en-US" sz="2200" i="1" dirty="0"/>
                  <a:t>b</a:t>
                </a:r>
                <a14:m>
                  <m:oMath xmlns:m="http://schemas.openxmlformats.org/officeDocument/2006/math">
                    <m:r>
                      <a:rPr lang="en-US" sz="2200" b="0" i="1" smtClean="0">
                        <a:latin typeface="Cambria Math" panose="02040503050406030204" pitchFamily="18" charset="0"/>
                      </a:rPr>
                      <m:t> </m:t>
                    </m:r>
                    <m:r>
                      <a:rPr lang="en-US" sz="2200">
                        <a:latin typeface="Cambria Math" panose="02040503050406030204" pitchFamily="18" charset="0"/>
                      </a:rPr>
                      <m:t>=6</m:t>
                    </m:r>
                  </m:oMath>
                </a14:m>
                <a:r>
                  <a:rPr lang="en-US" sz="2200" dirty="0"/>
                  <a:t>, </a:t>
                </a:r>
                <a:r>
                  <a:rPr lang="en-US" sz="2200" i="1" dirty="0"/>
                  <a:t>c </a:t>
                </a:r>
                <a14:m>
                  <m:oMath xmlns:m="http://schemas.openxmlformats.org/officeDocument/2006/math">
                    <m:r>
                      <a:rPr lang="en-US" sz="2200">
                        <a:latin typeface="Cambria Math" panose="02040503050406030204" pitchFamily="18" charset="0"/>
                      </a:rPr>
                      <m:t>=13</m:t>
                    </m:r>
                  </m:oMath>
                </a14:m>
                <a:endParaRPr lang="en-US" dirty="0"/>
              </a:p>
            </p:txBody>
          </p:sp>
        </mc:Choice>
        <mc:Fallback xmlns="">
          <p:sp>
            <p:nvSpPr>
              <p:cNvPr id="5" name="Text Placeholder 2">
                <a:extLst>
                  <a:ext uri="{FF2B5EF4-FFF2-40B4-BE49-F238E27FC236}">
                    <a16:creationId xmlns:a16="http://schemas.microsoft.com/office/drawing/2014/main" id="{017F2BF1-110D-FE09-396F-4F06972DE1EF}"/>
                  </a:ext>
                </a:extLst>
              </p:cNvPr>
              <p:cNvSpPr txBox="1">
                <a:spLocks noRot="1" noChangeAspect="1" noMove="1" noResize="1" noEditPoints="1" noAdjustHandles="1" noChangeArrowheads="1" noChangeShapeType="1" noTextEdit="1"/>
              </p:cNvSpPr>
              <p:nvPr/>
            </p:nvSpPr>
            <p:spPr>
              <a:xfrm>
                <a:off x="899160" y="1546202"/>
                <a:ext cx="8229600" cy="397486"/>
              </a:xfrm>
              <a:prstGeom prst="rect">
                <a:avLst/>
              </a:prstGeom>
              <a:blipFill>
                <a:blip r:embed="rId3"/>
                <a:stretch>
                  <a:fillRect l="-963" t="-18462" b="-30769"/>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graphicFrame>
            <p:nvGraphicFramePr>
              <p:cNvPr id="6" name="Table Placeholder 2" descr="t equals open fraction negative 6 plus or minus square root of open parenthesis 6 squared minus 4 times 1 times 13 close parenthesis over 2 times 1 close fraction.&#10;t equals open fraction negative 6 plus or minus square root of open parenthesis 36 minus 52 close parenthesis over 2 close fraction.&#10;t equals open fraction negative 6 plus or minus square root of negative 16 over 2 close fraction.&#10;t equals open fraction negative 6 plus or minus 4 i over 2 close fraction.&#10;t equals negative 3 plus or minus 2 i.">
                <a:extLst>
                  <a:ext uri="{FF2B5EF4-FFF2-40B4-BE49-F238E27FC236}">
                    <a16:creationId xmlns:a16="http://schemas.microsoft.com/office/drawing/2014/main" id="{FD8361D5-683C-D0DA-F823-E0E45F413CCF}"/>
                  </a:ext>
                </a:extLst>
              </p:cNvPr>
              <p:cNvGraphicFramePr>
                <a:graphicFrameLocks/>
              </p:cNvGraphicFramePr>
              <p:nvPr>
                <p:extLst>
                  <p:ext uri="{D42A27DB-BD31-4B8C-83A1-F6EECF244321}">
                    <p14:modId xmlns:p14="http://schemas.microsoft.com/office/powerpoint/2010/main" val="3740083073"/>
                  </p:ext>
                </p:extLst>
              </p:nvPr>
            </p:nvGraphicFramePr>
            <p:xfrm>
              <a:off x="888274" y="2158682"/>
              <a:ext cx="7772400" cy="3063018"/>
            </p:xfrm>
            <a:graphic>
              <a:graphicData uri="http://schemas.openxmlformats.org/drawingml/2006/table">
                <a:tbl>
                  <a:tblPr firstRow="1" bandRow="1">
                    <a:tableStyleId>{2D5ABB26-0587-4C30-8999-92F81FD0307C}</a:tableStyleId>
                  </a:tblPr>
                  <a:tblGrid>
                    <a:gridCol w="381000">
                      <a:extLst>
                        <a:ext uri="{9D8B030D-6E8A-4147-A177-3AD203B41FA5}">
                          <a16:colId xmlns:a16="http://schemas.microsoft.com/office/drawing/2014/main" val="20000"/>
                        </a:ext>
                      </a:extLst>
                    </a:gridCol>
                    <a:gridCol w="407126">
                      <a:extLst>
                        <a:ext uri="{9D8B030D-6E8A-4147-A177-3AD203B41FA5}">
                          <a16:colId xmlns:a16="http://schemas.microsoft.com/office/drawing/2014/main" val="20001"/>
                        </a:ext>
                      </a:extLst>
                    </a:gridCol>
                    <a:gridCol w="3276600">
                      <a:extLst>
                        <a:ext uri="{9D8B030D-6E8A-4147-A177-3AD203B41FA5}">
                          <a16:colId xmlns:a16="http://schemas.microsoft.com/office/drawing/2014/main" val="20002"/>
                        </a:ext>
                      </a:extLst>
                    </a:gridCol>
                    <a:gridCol w="3707674">
                      <a:extLst>
                        <a:ext uri="{9D8B030D-6E8A-4147-A177-3AD203B41FA5}">
                          <a16:colId xmlns:a16="http://schemas.microsoft.com/office/drawing/2014/main" val="20003"/>
                        </a:ext>
                      </a:extLst>
                    </a:gridCol>
                  </a:tblGrid>
                  <a:tr h="729139">
                    <a:tc>
                      <a:txBody>
                        <a:bodyPr/>
                        <a:lstStyle/>
                        <a:p>
                          <a:pPr algn="l">
                            <a:defRPr sz="1600"/>
                          </a:pPr>
                          <a14:m>
                            <m:oMathPara xmlns:m="http://schemas.openxmlformats.org/officeDocument/2006/math">
                              <m:oMathParaPr>
                                <m:jc m:val="centerGroup"/>
                              </m:oMathParaPr>
                              <m:oMath xmlns:m="http://schemas.openxmlformats.org/officeDocument/2006/math">
                                <m:r>
                                  <a:rPr sz="2200">
                                    <a:latin typeface="Cambria Math"/>
                                  </a:rPr>
                                  <m:t>𝑡</m:t>
                                </m:r>
                              </m:oMath>
                            </m:oMathPara>
                          </a14:m>
                          <a:endParaRPr sz="2200" dirty="0"/>
                        </a:p>
                      </a:txBody>
                      <a:tcPr anchor="ctr"/>
                    </a:tc>
                    <a:tc>
                      <a:txBody>
                        <a:bodyPr/>
                        <a:lstStyle/>
                        <a:p>
                          <a:pPr algn="l"/>
                          <a:r>
                            <a:rPr sz="2200" dirty="0"/>
                            <a:t>​</a:t>
                          </a:r>
                          <a:r>
                            <a:rPr sz="2200" dirty="0">
                              <a:latin typeface="Cambria Math"/>
                            </a:rPr>
                            <a:t>=</a:t>
                          </a:r>
                        </a:p>
                      </a:txBody>
                      <a:tcPr anchor="ctr"/>
                    </a:tc>
                    <a:tc>
                      <a:txBody>
                        <a:bodyPr/>
                        <a:lstStyle/>
                        <a:p>
                          <a:pPr algn="l">
                            <a:defRPr sz="1600"/>
                          </a:pPr>
                          <a:r>
                            <a:rPr sz="2200" dirty="0"/>
                            <a:t>​</a:t>
                          </a:r>
                          <a14:m>
                            <m:oMath xmlns:m="http://schemas.openxmlformats.org/officeDocument/2006/math">
                              <m:f>
                                <m:fPr>
                                  <m:ctrlPr>
                                    <a:rPr sz="2200" i="1">
                                      <a:latin typeface="Cambria Math" panose="02040503050406030204" pitchFamily="18" charset="0"/>
                                    </a:rPr>
                                  </m:ctrlPr>
                                </m:fPr>
                                <m:num>
                                  <m:r>
                                    <a:rPr sz="2200">
                                      <a:latin typeface="Cambria Math"/>
                                    </a:rPr>
                                    <m:t>−</m:t>
                                  </m:r>
                                  <m:d>
                                    <m:dPr>
                                      <m:ctrlPr>
                                        <a:rPr sz="2200" i="1">
                                          <a:latin typeface="Cambria Math" panose="02040503050406030204" pitchFamily="18" charset="0"/>
                                        </a:rPr>
                                      </m:ctrlPr>
                                    </m:dPr>
                                    <m:e>
                                      <m:r>
                                        <a:rPr sz="2200">
                                          <a:latin typeface="Cambria Math"/>
                                        </a:rPr>
                                        <m:t>6</m:t>
                                      </m:r>
                                    </m:e>
                                  </m:d>
                                  <m:r>
                                    <a:rPr sz="2200">
                                      <a:latin typeface="Cambria Math"/>
                                    </a:rPr>
                                    <m:t>±</m:t>
                                  </m:r>
                                  <m:rad>
                                    <m:radPr>
                                      <m:degHide m:val="on"/>
                                      <m:ctrlPr>
                                        <a:rPr sz="2200" i="1">
                                          <a:latin typeface="Cambria Math" panose="02040503050406030204" pitchFamily="18" charset="0"/>
                                        </a:rPr>
                                      </m:ctrlPr>
                                    </m:radPr>
                                    <m:deg/>
                                    <m:e>
                                      <m:sSup>
                                        <m:sSupPr>
                                          <m:ctrlPr>
                                            <a:rPr sz="2200" i="1">
                                              <a:latin typeface="Cambria Math" panose="02040503050406030204" pitchFamily="18" charset="0"/>
                                            </a:rPr>
                                          </m:ctrlPr>
                                        </m:sSupPr>
                                        <m:e>
                                          <m:d>
                                            <m:dPr>
                                              <m:ctrlPr>
                                                <a:rPr sz="2200" i="1">
                                                  <a:latin typeface="Cambria Math" panose="02040503050406030204" pitchFamily="18" charset="0"/>
                                                </a:rPr>
                                              </m:ctrlPr>
                                            </m:dPr>
                                            <m:e>
                                              <m:r>
                                                <a:rPr sz="2200">
                                                  <a:latin typeface="Cambria Math"/>
                                                </a:rPr>
                                                <m:t>6</m:t>
                                              </m:r>
                                            </m:e>
                                          </m:d>
                                        </m:e>
                                        <m:sup>
                                          <m:r>
                                            <a:rPr sz="2200">
                                              <a:latin typeface="Cambria Math"/>
                                            </a:rPr>
                                            <m:t>2</m:t>
                                          </m:r>
                                        </m:sup>
                                      </m:sSup>
                                      <m:r>
                                        <a:rPr sz="2200">
                                          <a:latin typeface="Cambria Math"/>
                                        </a:rPr>
                                        <m:t>−4</m:t>
                                      </m:r>
                                      <m:d>
                                        <m:dPr>
                                          <m:ctrlPr>
                                            <a:rPr sz="2200" i="1">
                                              <a:latin typeface="Cambria Math" panose="02040503050406030204" pitchFamily="18" charset="0"/>
                                            </a:rPr>
                                          </m:ctrlPr>
                                        </m:dPr>
                                        <m:e>
                                          <m:r>
                                            <a:rPr sz="2200">
                                              <a:latin typeface="Cambria Math"/>
                                            </a:rPr>
                                            <m:t>1</m:t>
                                          </m:r>
                                        </m:e>
                                      </m:d>
                                      <m:d>
                                        <m:dPr>
                                          <m:ctrlPr>
                                            <a:rPr sz="2200" i="1">
                                              <a:latin typeface="Cambria Math" panose="02040503050406030204" pitchFamily="18" charset="0"/>
                                            </a:rPr>
                                          </m:ctrlPr>
                                        </m:dPr>
                                        <m:e>
                                          <m:r>
                                            <a:rPr sz="2200">
                                              <a:latin typeface="Cambria Math"/>
                                            </a:rPr>
                                            <m:t>13</m:t>
                                          </m:r>
                                        </m:e>
                                      </m:d>
                                    </m:e>
                                  </m:rad>
                                </m:num>
                                <m:den>
                                  <m:r>
                                    <a:rPr sz="2200">
                                      <a:latin typeface="Cambria Math"/>
                                    </a:rPr>
                                    <m:t>2</m:t>
                                  </m:r>
                                  <m:d>
                                    <m:dPr>
                                      <m:ctrlPr>
                                        <a:rPr sz="2200" i="1">
                                          <a:latin typeface="Cambria Math" panose="02040503050406030204" pitchFamily="18" charset="0"/>
                                        </a:rPr>
                                      </m:ctrlPr>
                                    </m:dPr>
                                    <m:e>
                                      <m:r>
                                        <a:rPr sz="2200">
                                          <a:latin typeface="Cambria Math"/>
                                        </a:rPr>
                                        <m:t>1</m:t>
                                      </m:r>
                                    </m:e>
                                  </m:d>
                                </m:den>
                              </m:f>
                            </m:oMath>
                          </a14:m>
                          <a:endParaRPr sz="2200" dirty="0"/>
                        </a:p>
                      </a:txBody>
                      <a:tcPr/>
                    </a:tc>
                    <a:tc>
                      <a:txBody>
                        <a:bodyPr/>
                        <a:lstStyle/>
                        <a:p>
                          <a:pPr algn="l">
                            <a:defRPr sz="1100" b="1"/>
                          </a:pPr>
                          <a:r>
                            <a:rPr sz="1800" b="0" dirty="0"/>
                            <a:t>Substitute the values for </a:t>
                          </a:r>
                          <a14:m>
                            <m:oMath xmlns:m="http://schemas.openxmlformats.org/officeDocument/2006/math">
                              <m:r>
                                <a:rPr lang="en-US" sz="1800" b="0" i="1" smtClean="0">
                                  <a:latin typeface="Cambria Math"/>
                                </a:rPr>
                                <m:t>𝑎</m:t>
                              </m:r>
                            </m:oMath>
                          </a14:m>
                          <a:r>
                            <a:rPr sz="1800" b="0" dirty="0"/>
                            <a:t>, </a:t>
                          </a:r>
                          <a14:m>
                            <m:oMath xmlns:m="http://schemas.openxmlformats.org/officeDocument/2006/math">
                              <m:r>
                                <a:rPr lang="en-US" sz="1800" b="0" i="1" smtClean="0">
                                  <a:latin typeface="Cambria Math"/>
                                </a:rPr>
                                <m:t>𝑏</m:t>
                              </m:r>
                            </m:oMath>
                          </a14:m>
                          <a:r>
                            <a:rPr sz="1800" b="0" dirty="0"/>
                            <a:t>, and </a:t>
                          </a:r>
                          <a14:m>
                            <m:oMath xmlns:m="http://schemas.openxmlformats.org/officeDocument/2006/math">
                              <m:r>
                                <a:rPr lang="en-US" sz="1800" b="0" i="1" smtClean="0">
                                  <a:latin typeface="Cambria Math"/>
                                </a:rPr>
                                <m:t>𝑐</m:t>
                              </m:r>
                            </m:oMath>
                          </a14:m>
                          <a:r>
                            <a:rPr sz="1800" b="0" dirty="0"/>
                            <a:t>.</a:t>
                          </a:r>
                        </a:p>
                      </a:txBody>
                      <a:tcPr/>
                    </a:tc>
                    <a:extLst>
                      <a:ext uri="{0D108BD9-81ED-4DB2-BD59-A6C34878D82A}">
                        <a16:rowId xmlns:a16="http://schemas.microsoft.com/office/drawing/2014/main" val="10000"/>
                      </a:ext>
                    </a:extLst>
                  </a:tr>
                  <a:tr h="370840">
                    <a:tc>
                      <a:txBody>
                        <a:bodyPr/>
                        <a:lstStyle/>
                        <a:p>
                          <a:pPr algn="l">
                            <a:defRPr sz="1600"/>
                          </a:pPr>
                          <a14:m>
                            <m:oMathPara xmlns:m="http://schemas.openxmlformats.org/officeDocument/2006/math">
                              <m:oMathParaPr>
                                <m:jc m:val="centerGroup"/>
                              </m:oMathParaPr>
                              <m:oMath xmlns:m="http://schemas.openxmlformats.org/officeDocument/2006/math">
                                <m:r>
                                  <a:rPr sz="2200">
                                    <a:latin typeface="Cambria Math"/>
                                  </a:rPr>
                                  <m:t>𝑡</m:t>
                                </m:r>
                              </m:oMath>
                            </m:oMathPara>
                          </a14:m>
                          <a:endParaRPr sz="2200"/>
                        </a:p>
                      </a:txBody>
                      <a:tcPr anchor="ctr"/>
                    </a:tc>
                    <a:tc>
                      <a:txBody>
                        <a:bodyPr/>
                        <a:lstStyle/>
                        <a:p>
                          <a:pPr algn="l"/>
                          <a:r>
                            <a:rPr sz="2200" dirty="0"/>
                            <a:t>​</a:t>
                          </a:r>
                          <a:r>
                            <a:rPr sz="2200" dirty="0">
                              <a:latin typeface="Cambria Math"/>
                            </a:rPr>
                            <a:t>=</a:t>
                          </a:r>
                        </a:p>
                      </a:txBody>
                      <a:tcPr anchor="ctr"/>
                    </a:tc>
                    <a:tc>
                      <a:txBody>
                        <a:bodyPr/>
                        <a:lstStyle/>
                        <a:p>
                          <a:pPr algn="l">
                            <a:defRPr sz="1600"/>
                          </a:pPr>
                          <a:r>
                            <a:rPr sz="2200" dirty="0"/>
                            <a:t>​</a:t>
                          </a:r>
                          <a14:m>
                            <m:oMath xmlns:m="http://schemas.openxmlformats.org/officeDocument/2006/math">
                              <m:f>
                                <m:fPr>
                                  <m:ctrlPr>
                                    <a:rPr sz="2200" i="1">
                                      <a:latin typeface="Cambria Math" panose="02040503050406030204" pitchFamily="18" charset="0"/>
                                    </a:rPr>
                                  </m:ctrlPr>
                                </m:fPr>
                                <m:num>
                                  <m:r>
                                    <a:rPr sz="2200">
                                      <a:latin typeface="Cambria Math"/>
                                    </a:rPr>
                                    <m:t>−6±</m:t>
                                  </m:r>
                                  <m:rad>
                                    <m:radPr>
                                      <m:degHide m:val="on"/>
                                      <m:ctrlPr>
                                        <a:rPr sz="2200" i="1">
                                          <a:latin typeface="Cambria Math" panose="02040503050406030204" pitchFamily="18" charset="0"/>
                                        </a:rPr>
                                      </m:ctrlPr>
                                    </m:radPr>
                                    <m:deg/>
                                    <m:e>
                                      <m:r>
                                        <a:rPr sz="2200">
                                          <a:latin typeface="Cambria Math"/>
                                        </a:rPr>
                                        <m:t>36−52</m:t>
                                      </m:r>
                                    </m:e>
                                  </m:rad>
                                </m:num>
                                <m:den>
                                  <m:r>
                                    <a:rPr sz="2200">
                                      <a:latin typeface="Cambria Math"/>
                                    </a:rPr>
                                    <m:t>2</m:t>
                                  </m:r>
                                </m:den>
                              </m:f>
                            </m:oMath>
                          </a14:m>
                          <a:endParaRPr sz="2200" dirty="0"/>
                        </a:p>
                      </a:txBody>
                      <a:tcPr/>
                    </a:tc>
                    <a:tc>
                      <a:txBody>
                        <a:bodyPr/>
                        <a:lstStyle/>
                        <a:p>
                          <a:pPr algn="l"/>
                          <a:endParaRPr sz="1800" b="0" dirty="0"/>
                        </a:p>
                      </a:txBody>
                      <a:tcPr/>
                    </a:tc>
                    <a:extLst>
                      <a:ext uri="{0D108BD9-81ED-4DB2-BD59-A6C34878D82A}">
                        <a16:rowId xmlns:a16="http://schemas.microsoft.com/office/drawing/2014/main" val="10001"/>
                      </a:ext>
                    </a:extLst>
                  </a:tr>
                  <a:tr h="370840">
                    <a:tc>
                      <a:txBody>
                        <a:bodyPr/>
                        <a:lstStyle/>
                        <a:p>
                          <a:pPr algn="l">
                            <a:defRPr sz="1600"/>
                          </a:pPr>
                          <a14:m>
                            <m:oMathPara xmlns:m="http://schemas.openxmlformats.org/officeDocument/2006/math">
                              <m:oMathParaPr>
                                <m:jc m:val="centerGroup"/>
                              </m:oMathParaPr>
                              <m:oMath xmlns:m="http://schemas.openxmlformats.org/officeDocument/2006/math">
                                <m:r>
                                  <a:rPr sz="2200">
                                    <a:latin typeface="Cambria Math"/>
                                  </a:rPr>
                                  <m:t>𝑡</m:t>
                                </m:r>
                              </m:oMath>
                            </m:oMathPara>
                          </a14:m>
                          <a:endParaRPr sz="2200" dirty="0"/>
                        </a:p>
                      </a:txBody>
                      <a:tcPr anchor="ctr"/>
                    </a:tc>
                    <a:tc>
                      <a:txBody>
                        <a:bodyPr/>
                        <a:lstStyle/>
                        <a:p>
                          <a:pPr algn="l"/>
                          <a:r>
                            <a:rPr sz="2200" dirty="0"/>
                            <a:t>​</a:t>
                          </a:r>
                          <a:r>
                            <a:rPr sz="2200" dirty="0">
                              <a:latin typeface="Cambria Math"/>
                            </a:rPr>
                            <a:t>=</a:t>
                          </a:r>
                        </a:p>
                      </a:txBody>
                      <a:tcPr anchor="ctr"/>
                    </a:tc>
                    <a:tc>
                      <a:txBody>
                        <a:bodyPr/>
                        <a:lstStyle/>
                        <a:p>
                          <a:pPr algn="l">
                            <a:defRPr sz="1600"/>
                          </a:pPr>
                          <a:r>
                            <a:rPr sz="2200"/>
                            <a:t>​</a:t>
                          </a:r>
                          <a14:m>
                            <m:oMath xmlns:m="http://schemas.openxmlformats.org/officeDocument/2006/math">
                              <m:f>
                                <m:fPr>
                                  <m:ctrlPr>
                                    <a:rPr sz="2200" i="1">
                                      <a:latin typeface="Cambria Math" panose="02040503050406030204" pitchFamily="18" charset="0"/>
                                    </a:rPr>
                                  </m:ctrlPr>
                                </m:fPr>
                                <m:num>
                                  <m:r>
                                    <a:rPr sz="2200">
                                      <a:latin typeface="Cambria Math"/>
                                    </a:rPr>
                                    <m:t>−6±</m:t>
                                  </m:r>
                                  <m:rad>
                                    <m:radPr>
                                      <m:degHide m:val="on"/>
                                      <m:ctrlPr>
                                        <a:rPr sz="2200" i="1">
                                          <a:latin typeface="Cambria Math" panose="02040503050406030204" pitchFamily="18" charset="0"/>
                                        </a:rPr>
                                      </m:ctrlPr>
                                    </m:radPr>
                                    <m:deg/>
                                    <m:e>
                                      <m:r>
                                        <a:rPr sz="2200">
                                          <a:latin typeface="Cambria Math"/>
                                        </a:rPr>
                                        <m:t>−16</m:t>
                                      </m:r>
                                    </m:e>
                                  </m:rad>
                                </m:num>
                                <m:den>
                                  <m:r>
                                    <a:rPr sz="2200">
                                      <a:latin typeface="Cambria Math"/>
                                    </a:rPr>
                                    <m:t>2</m:t>
                                  </m:r>
                                </m:den>
                              </m:f>
                            </m:oMath>
                          </a14:m>
                          <a:endParaRPr sz="2200"/>
                        </a:p>
                      </a:txBody>
                      <a:tcPr/>
                    </a:tc>
                    <a:tc>
                      <a:txBody>
                        <a:bodyPr/>
                        <a:lstStyle/>
                        <a:p>
                          <a:pPr algn="l">
                            <a:defRPr sz="1600" b="1"/>
                          </a:pPr>
                          <a:r>
                            <a:rPr sz="1800" b="0" dirty="0"/>
                            <a:t>The discriminant is negative, so we know the solutions will be complex.</a:t>
                          </a:r>
                        </a:p>
                      </a:txBody>
                      <a:tcPr/>
                    </a:tc>
                    <a:extLst>
                      <a:ext uri="{0D108BD9-81ED-4DB2-BD59-A6C34878D82A}">
                        <a16:rowId xmlns:a16="http://schemas.microsoft.com/office/drawing/2014/main" val="10002"/>
                      </a:ext>
                    </a:extLst>
                  </a:tr>
                  <a:tr h="370840">
                    <a:tc>
                      <a:txBody>
                        <a:bodyPr/>
                        <a:lstStyle/>
                        <a:p>
                          <a:pPr algn="l">
                            <a:defRPr sz="1600"/>
                          </a:pPr>
                          <a14:m>
                            <m:oMathPara xmlns:m="http://schemas.openxmlformats.org/officeDocument/2006/math">
                              <m:oMathParaPr>
                                <m:jc m:val="centerGroup"/>
                              </m:oMathParaPr>
                              <m:oMath xmlns:m="http://schemas.openxmlformats.org/officeDocument/2006/math">
                                <m:r>
                                  <a:rPr sz="2200">
                                    <a:latin typeface="Cambria Math"/>
                                  </a:rPr>
                                  <m:t>𝑡</m:t>
                                </m:r>
                              </m:oMath>
                            </m:oMathPara>
                          </a14:m>
                          <a:endParaRPr sz="2200"/>
                        </a:p>
                      </a:txBody>
                      <a:tcPr anchor="ctr"/>
                    </a:tc>
                    <a:tc>
                      <a:txBody>
                        <a:bodyPr/>
                        <a:lstStyle/>
                        <a:p>
                          <a:pPr algn="l"/>
                          <a:r>
                            <a:rPr sz="2200" dirty="0"/>
                            <a:t>​</a:t>
                          </a:r>
                          <a:r>
                            <a:rPr sz="2200" dirty="0">
                              <a:latin typeface="Cambria Math"/>
                            </a:rPr>
                            <a:t>=</a:t>
                          </a:r>
                        </a:p>
                      </a:txBody>
                      <a:tcPr anchor="ctr"/>
                    </a:tc>
                    <a:tc>
                      <a:txBody>
                        <a:bodyPr/>
                        <a:lstStyle/>
                        <a:p>
                          <a:pPr algn="l">
                            <a:defRPr sz="1600"/>
                          </a:pPr>
                          <a:r>
                            <a:rPr sz="2200" dirty="0"/>
                            <a:t>​</a:t>
                          </a:r>
                          <a14:m>
                            <m:oMath xmlns:m="http://schemas.openxmlformats.org/officeDocument/2006/math">
                              <m:f>
                                <m:fPr>
                                  <m:ctrlPr>
                                    <a:rPr sz="2200" i="1">
                                      <a:latin typeface="Cambria Math" panose="02040503050406030204" pitchFamily="18" charset="0"/>
                                    </a:rPr>
                                  </m:ctrlPr>
                                </m:fPr>
                                <m:num>
                                  <m:r>
                                    <a:rPr sz="2200">
                                      <a:latin typeface="Cambria Math"/>
                                    </a:rPr>
                                    <m:t>−6±4</m:t>
                                  </m:r>
                                  <m:r>
                                    <a:rPr sz="2200">
                                      <a:latin typeface="Cambria Math"/>
                                    </a:rPr>
                                    <m:t>𝑖</m:t>
                                  </m:r>
                                </m:num>
                                <m:den>
                                  <m:r>
                                    <a:rPr sz="2200">
                                      <a:latin typeface="Cambria Math"/>
                                    </a:rPr>
                                    <m:t>2</m:t>
                                  </m:r>
                                </m:den>
                              </m:f>
                            </m:oMath>
                          </a14:m>
                          <a:endParaRPr sz="2200" dirty="0"/>
                        </a:p>
                      </a:txBody>
                      <a:tcPr/>
                    </a:tc>
                    <a:tc>
                      <a:txBody>
                        <a:bodyPr/>
                        <a:lstStyle/>
                        <a:p>
                          <a:pPr algn="l">
                            <a:defRPr sz="1600" b="1"/>
                          </a:pPr>
                          <a:r>
                            <a:rPr sz="1800" b="0" dirty="0"/>
                            <a:t>Again, we cancel out a common factor.</a:t>
                          </a:r>
                        </a:p>
                      </a:txBody>
                      <a:tcPr/>
                    </a:tc>
                    <a:extLst>
                      <a:ext uri="{0D108BD9-81ED-4DB2-BD59-A6C34878D82A}">
                        <a16:rowId xmlns:a16="http://schemas.microsoft.com/office/drawing/2014/main" val="10003"/>
                      </a:ext>
                    </a:extLst>
                  </a:tr>
                  <a:tr h="370840">
                    <a:tc>
                      <a:txBody>
                        <a:bodyPr/>
                        <a:lstStyle/>
                        <a:p>
                          <a:pPr algn="l">
                            <a:defRPr sz="1600"/>
                          </a:pPr>
                          <a14:m>
                            <m:oMathPara xmlns:m="http://schemas.openxmlformats.org/officeDocument/2006/math">
                              <m:oMathParaPr>
                                <m:jc m:val="centerGroup"/>
                              </m:oMathParaPr>
                              <m:oMath xmlns:m="http://schemas.openxmlformats.org/officeDocument/2006/math">
                                <m:r>
                                  <a:rPr sz="2200">
                                    <a:latin typeface="Cambria Math"/>
                                  </a:rPr>
                                  <m:t>𝑡</m:t>
                                </m:r>
                              </m:oMath>
                            </m:oMathPara>
                          </a14:m>
                          <a:endParaRPr sz="2200"/>
                        </a:p>
                      </a:txBody>
                      <a:tcPr/>
                    </a:tc>
                    <a:tc>
                      <a:txBody>
                        <a:bodyPr/>
                        <a:lstStyle/>
                        <a:p>
                          <a:pPr algn="l"/>
                          <a:r>
                            <a:rPr sz="2200"/>
                            <a:t>​</a:t>
                          </a:r>
                          <a:r>
                            <a:rPr sz="2200">
                              <a:latin typeface="Cambria Math"/>
                            </a:rPr>
                            <a:t>=</a:t>
                          </a:r>
                        </a:p>
                      </a:txBody>
                      <a:tcPr/>
                    </a:tc>
                    <a:tc>
                      <a:txBody>
                        <a:bodyPr/>
                        <a:lstStyle/>
                        <a:p>
                          <a:pPr algn="l">
                            <a:defRPr sz="1600"/>
                          </a:pPr>
                          <a:r>
                            <a:rPr sz="2200" dirty="0"/>
                            <a:t>​</a:t>
                          </a:r>
                          <a14:m>
                            <m:oMath xmlns:m="http://schemas.openxmlformats.org/officeDocument/2006/math">
                              <m:r>
                                <a:rPr sz="2200">
                                  <a:latin typeface="Cambria Math"/>
                                </a:rPr>
                                <m:t>−3±2</m:t>
                              </m:r>
                              <m:r>
                                <a:rPr sz="2200">
                                  <a:latin typeface="Cambria Math"/>
                                </a:rPr>
                                <m:t>𝑖</m:t>
                              </m:r>
                            </m:oMath>
                          </a14:m>
                          <a:endParaRPr sz="2200" dirty="0"/>
                        </a:p>
                      </a:txBody>
                      <a:tcPr/>
                    </a:tc>
                    <a:tc>
                      <a:txBody>
                        <a:bodyPr/>
                        <a:lstStyle/>
                        <a:p>
                          <a:pPr algn="l"/>
                          <a:endParaRPr dirty="0"/>
                        </a:p>
                      </a:txBody>
                      <a:tcPr/>
                    </a:tc>
                    <a:extLst>
                      <a:ext uri="{0D108BD9-81ED-4DB2-BD59-A6C34878D82A}">
                        <a16:rowId xmlns:a16="http://schemas.microsoft.com/office/drawing/2014/main" val="10004"/>
                      </a:ext>
                    </a:extLst>
                  </a:tr>
                </a:tbl>
              </a:graphicData>
            </a:graphic>
          </p:graphicFrame>
        </mc:Choice>
        <mc:Fallback xmlns="">
          <p:graphicFrame>
            <p:nvGraphicFramePr>
              <p:cNvPr id="6" name="Table Placeholder 2" descr="t equals open fraction negative 6 plus or minus square root of open parenthesis 6 squared minus 4 times 1 times 13 close parenthesis over 2 times 1 close fraction.&#10;t equals open fraction negative 6 plus or minus square root of open parenthesis 36 minus 52 close parenthesis over 2 close fraction.&#10;t equals open fraction negative 6 plus or minus square root of negative 16 over 2 close fraction.&#10;t equals open fraction negative 6 plus or minus 4 i over 2 close fraction.&#10;t equals negative 3 plus or minus 2 i.">
                <a:extLst>
                  <a:ext uri="{FF2B5EF4-FFF2-40B4-BE49-F238E27FC236}">
                    <a16:creationId xmlns:a16="http://schemas.microsoft.com/office/drawing/2014/main" id="{FD8361D5-683C-D0DA-F823-E0E45F413CCF}"/>
                  </a:ext>
                </a:extLst>
              </p:cNvPr>
              <p:cNvGraphicFramePr>
                <a:graphicFrameLocks/>
              </p:cNvGraphicFramePr>
              <p:nvPr>
                <p:extLst>
                  <p:ext uri="{D42A27DB-BD31-4B8C-83A1-F6EECF244321}">
                    <p14:modId xmlns:p14="http://schemas.microsoft.com/office/powerpoint/2010/main" val="3740083073"/>
                  </p:ext>
                </p:extLst>
              </p:nvPr>
            </p:nvGraphicFramePr>
            <p:xfrm>
              <a:off x="888274" y="2158682"/>
              <a:ext cx="7772400" cy="3063018"/>
            </p:xfrm>
            <a:graphic>
              <a:graphicData uri="http://schemas.openxmlformats.org/drawingml/2006/table">
                <a:tbl>
                  <a:tblPr firstRow="1" bandRow="1">
                    <a:tableStyleId>{2D5ABB26-0587-4C30-8999-92F81FD0307C}</a:tableStyleId>
                  </a:tblPr>
                  <a:tblGrid>
                    <a:gridCol w="381000">
                      <a:extLst>
                        <a:ext uri="{9D8B030D-6E8A-4147-A177-3AD203B41FA5}">
                          <a16:colId xmlns:a16="http://schemas.microsoft.com/office/drawing/2014/main" val="20000"/>
                        </a:ext>
                      </a:extLst>
                    </a:gridCol>
                    <a:gridCol w="407126">
                      <a:extLst>
                        <a:ext uri="{9D8B030D-6E8A-4147-A177-3AD203B41FA5}">
                          <a16:colId xmlns:a16="http://schemas.microsoft.com/office/drawing/2014/main" val="20001"/>
                        </a:ext>
                      </a:extLst>
                    </a:gridCol>
                    <a:gridCol w="3276600">
                      <a:extLst>
                        <a:ext uri="{9D8B030D-6E8A-4147-A177-3AD203B41FA5}">
                          <a16:colId xmlns:a16="http://schemas.microsoft.com/office/drawing/2014/main" val="20002"/>
                        </a:ext>
                      </a:extLst>
                    </a:gridCol>
                    <a:gridCol w="3707674">
                      <a:extLst>
                        <a:ext uri="{9D8B030D-6E8A-4147-A177-3AD203B41FA5}">
                          <a16:colId xmlns:a16="http://schemas.microsoft.com/office/drawing/2014/main" val="20003"/>
                        </a:ext>
                      </a:extLst>
                    </a:gridCol>
                  </a:tblGrid>
                  <a:tr h="729139">
                    <a:tc>
                      <a:txBody>
                        <a:bodyPr/>
                        <a:lstStyle/>
                        <a:p>
                          <a:endParaRPr lang="en-US"/>
                        </a:p>
                      </a:txBody>
                      <a:tcPr anchor="ctr">
                        <a:blipFill>
                          <a:blip r:embed="rId4"/>
                          <a:stretch>
                            <a:fillRect t="-4167" r="-1925397" b="-335833"/>
                          </a:stretch>
                        </a:blipFill>
                      </a:tcPr>
                    </a:tc>
                    <a:tc>
                      <a:txBody>
                        <a:bodyPr/>
                        <a:lstStyle/>
                        <a:p>
                          <a:pPr algn="l"/>
                          <a:r>
                            <a:rPr sz="2200" dirty="0"/>
                            <a:t>​</a:t>
                          </a:r>
                          <a:r>
                            <a:rPr sz="2200" dirty="0">
                              <a:latin typeface="Cambria Math"/>
                            </a:rPr>
                            <a:t>=</a:t>
                          </a:r>
                        </a:p>
                      </a:txBody>
                      <a:tcPr anchor="ctr"/>
                    </a:tc>
                    <a:tc>
                      <a:txBody>
                        <a:bodyPr/>
                        <a:lstStyle/>
                        <a:p>
                          <a:endParaRPr lang="en-US"/>
                        </a:p>
                      </a:txBody>
                      <a:tcPr>
                        <a:blipFill>
                          <a:blip r:embed="rId4"/>
                          <a:stretch>
                            <a:fillRect l="-23978" t="-4167" r="-113197" b="-335833"/>
                          </a:stretch>
                        </a:blipFill>
                      </a:tcPr>
                    </a:tc>
                    <a:tc>
                      <a:txBody>
                        <a:bodyPr/>
                        <a:lstStyle/>
                        <a:p>
                          <a:endParaRPr lang="en-US"/>
                        </a:p>
                      </a:txBody>
                      <a:tcPr>
                        <a:blipFill>
                          <a:blip r:embed="rId4"/>
                          <a:stretch>
                            <a:fillRect l="-109524" t="-4167" b="-335833"/>
                          </a:stretch>
                        </a:blipFill>
                      </a:tcPr>
                    </a:tc>
                    <a:extLst>
                      <a:ext uri="{0D108BD9-81ED-4DB2-BD59-A6C34878D82A}">
                        <a16:rowId xmlns:a16="http://schemas.microsoft.com/office/drawing/2014/main" val="10000"/>
                      </a:ext>
                    </a:extLst>
                  </a:tr>
                  <a:tr h="626999">
                    <a:tc>
                      <a:txBody>
                        <a:bodyPr/>
                        <a:lstStyle/>
                        <a:p>
                          <a:endParaRPr lang="en-US"/>
                        </a:p>
                      </a:txBody>
                      <a:tcPr anchor="ctr">
                        <a:blipFill>
                          <a:blip r:embed="rId4"/>
                          <a:stretch>
                            <a:fillRect t="-121359" r="-1925397" b="-291262"/>
                          </a:stretch>
                        </a:blipFill>
                      </a:tcPr>
                    </a:tc>
                    <a:tc>
                      <a:txBody>
                        <a:bodyPr/>
                        <a:lstStyle/>
                        <a:p>
                          <a:pPr algn="l"/>
                          <a:r>
                            <a:rPr sz="2200" dirty="0"/>
                            <a:t>​</a:t>
                          </a:r>
                          <a:r>
                            <a:rPr sz="2200" dirty="0">
                              <a:latin typeface="Cambria Math"/>
                            </a:rPr>
                            <a:t>=</a:t>
                          </a:r>
                        </a:p>
                      </a:txBody>
                      <a:tcPr anchor="ctr"/>
                    </a:tc>
                    <a:tc>
                      <a:txBody>
                        <a:bodyPr/>
                        <a:lstStyle/>
                        <a:p>
                          <a:endParaRPr lang="en-US"/>
                        </a:p>
                      </a:txBody>
                      <a:tcPr>
                        <a:blipFill>
                          <a:blip r:embed="rId4"/>
                          <a:stretch>
                            <a:fillRect l="-23978" t="-121359" r="-113197" b="-291262"/>
                          </a:stretch>
                        </a:blipFill>
                      </a:tcPr>
                    </a:tc>
                    <a:tc>
                      <a:txBody>
                        <a:bodyPr/>
                        <a:lstStyle/>
                        <a:p>
                          <a:pPr algn="l"/>
                          <a:endParaRPr sz="1800" b="0" dirty="0"/>
                        </a:p>
                      </a:txBody>
                      <a:tcPr/>
                    </a:tc>
                    <a:extLst>
                      <a:ext uri="{0D108BD9-81ED-4DB2-BD59-A6C34878D82A}">
                        <a16:rowId xmlns:a16="http://schemas.microsoft.com/office/drawing/2014/main" val="10001"/>
                      </a:ext>
                    </a:extLst>
                  </a:tr>
                  <a:tr h="640080">
                    <a:tc>
                      <a:txBody>
                        <a:bodyPr/>
                        <a:lstStyle/>
                        <a:p>
                          <a:endParaRPr lang="en-US"/>
                        </a:p>
                      </a:txBody>
                      <a:tcPr anchor="ctr">
                        <a:blipFill>
                          <a:blip r:embed="rId4"/>
                          <a:stretch>
                            <a:fillRect t="-217143" r="-1925397" b="-185714"/>
                          </a:stretch>
                        </a:blipFill>
                      </a:tcPr>
                    </a:tc>
                    <a:tc>
                      <a:txBody>
                        <a:bodyPr/>
                        <a:lstStyle/>
                        <a:p>
                          <a:pPr algn="l"/>
                          <a:r>
                            <a:rPr sz="2200" dirty="0"/>
                            <a:t>​</a:t>
                          </a:r>
                          <a:r>
                            <a:rPr sz="2200" dirty="0">
                              <a:latin typeface="Cambria Math"/>
                            </a:rPr>
                            <a:t>=</a:t>
                          </a:r>
                        </a:p>
                      </a:txBody>
                      <a:tcPr anchor="ctr"/>
                    </a:tc>
                    <a:tc>
                      <a:txBody>
                        <a:bodyPr/>
                        <a:lstStyle/>
                        <a:p>
                          <a:endParaRPr lang="en-US"/>
                        </a:p>
                      </a:txBody>
                      <a:tcPr>
                        <a:blipFill>
                          <a:blip r:embed="rId4"/>
                          <a:stretch>
                            <a:fillRect l="-23978" t="-217143" r="-113197" b="-185714"/>
                          </a:stretch>
                        </a:blipFill>
                      </a:tcPr>
                    </a:tc>
                    <a:tc>
                      <a:txBody>
                        <a:bodyPr/>
                        <a:lstStyle/>
                        <a:p>
                          <a:pPr algn="l">
                            <a:defRPr sz="1600" b="1"/>
                          </a:pPr>
                          <a:r>
                            <a:rPr sz="1800" b="0" dirty="0"/>
                            <a:t>The discriminant is negative, so we know the solutions will be complex.</a:t>
                          </a:r>
                        </a:p>
                      </a:txBody>
                      <a:tcPr/>
                    </a:tc>
                    <a:extLst>
                      <a:ext uri="{0D108BD9-81ED-4DB2-BD59-A6C34878D82A}">
                        <a16:rowId xmlns:a16="http://schemas.microsoft.com/office/drawing/2014/main" val="10002"/>
                      </a:ext>
                    </a:extLst>
                  </a:tr>
                  <a:tr h="640080">
                    <a:tc>
                      <a:txBody>
                        <a:bodyPr/>
                        <a:lstStyle/>
                        <a:p>
                          <a:endParaRPr lang="en-US"/>
                        </a:p>
                      </a:txBody>
                      <a:tcPr anchor="ctr">
                        <a:blipFill>
                          <a:blip r:embed="rId4"/>
                          <a:stretch>
                            <a:fillRect t="-317143" r="-1925397" b="-85714"/>
                          </a:stretch>
                        </a:blipFill>
                      </a:tcPr>
                    </a:tc>
                    <a:tc>
                      <a:txBody>
                        <a:bodyPr/>
                        <a:lstStyle/>
                        <a:p>
                          <a:pPr algn="l"/>
                          <a:r>
                            <a:rPr sz="2200" dirty="0"/>
                            <a:t>​</a:t>
                          </a:r>
                          <a:r>
                            <a:rPr sz="2200" dirty="0">
                              <a:latin typeface="Cambria Math"/>
                            </a:rPr>
                            <a:t>=</a:t>
                          </a:r>
                        </a:p>
                      </a:txBody>
                      <a:tcPr anchor="ctr"/>
                    </a:tc>
                    <a:tc>
                      <a:txBody>
                        <a:bodyPr/>
                        <a:lstStyle/>
                        <a:p>
                          <a:endParaRPr lang="en-US"/>
                        </a:p>
                      </a:txBody>
                      <a:tcPr>
                        <a:blipFill>
                          <a:blip r:embed="rId4"/>
                          <a:stretch>
                            <a:fillRect l="-23978" t="-317143" r="-113197" b="-85714"/>
                          </a:stretch>
                        </a:blipFill>
                      </a:tcPr>
                    </a:tc>
                    <a:tc>
                      <a:txBody>
                        <a:bodyPr/>
                        <a:lstStyle/>
                        <a:p>
                          <a:pPr algn="l">
                            <a:defRPr sz="1600" b="1"/>
                          </a:pPr>
                          <a:r>
                            <a:rPr sz="1800" b="0" dirty="0"/>
                            <a:t>Again, we cancel out a common factor.</a:t>
                          </a:r>
                        </a:p>
                      </a:txBody>
                      <a:tcPr/>
                    </a:tc>
                    <a:extLst>
                      <a:ext uri="{0D108BD9-81ED-4DB2-BD59-A6C34878D82A}">
                        <a16:rowId xmlns:a16="http://schemas.microsoft.com/office/drawing/2014/main" val="10003"/>
                      </a:ext>
                    </a:extLst>
                  </a:tr>
                  <a:tr h="426720">
                    <a:tc>
                      <a:txBody>
                        <a:bodyPr/>
                        <a:lstStyle/>
                        <a:p>
                          <a:endParaRPr lang="en-US"/>
                        </a:p>
                      </a:txBody>
                      <a:tcPr>
                        <a:blipFill>
                          <a:blip r:embed="rId4"/>
                          <a:stretch>
                            <a:fillRect t="-625714" r="-1925397" b="-28571"/>
                          </a:stretch>
                        </a:blipFill>
                      </a:tcPr>
                    </a:tc>
                    <a:tc>
                      <a:txBody>
                        <a:bodyPr/>
                        <a:lstStyle/>
                        <a:p>
                          <a:pPr algn="l"/>
                          <a:r>
                            <a:rPr sz="2200"/>
                            <a:t>​</a:t>
                          </a:r>
                          <a:r>
                            <a:rPr sz="2200">
                              <a:latin typeface="Cambria Math"/>
                            </a:rPr>
                            <a:t>=</a:t>
                          </a:r>
                        </a:p>
                      </a:txBody>
                      <a:tcPr/>
                    </a:tc>
                    <a:tc>
                      <a:txBody>
                        <a:bodyPr/>
                        <a:lstStyle/>
                        <a:p>
                          <a:endParaRPr lang="en-US"/>
                        </a:p>
                      </a:txBody>
                      <a:tcPr>
                        <a:blipFill>
                          <a:blip r:embed="rId4"/>
                          <a:stretch>
                            <a:fillRect l="-23978" t="-625714" r="-113197" b="-28571"/>
                          </a:stretch>
                        </a:blipFill>
                      </a:tcPr>
                    </a:tc>
                    <a:tc>
                      <a:txBody>
                        <a:bodyPr/>
                        <a:lstStyle/>
                        <a:p>
                          <a:pPr algn="l"/>
                          <a:endParaRPr dirty="0"/>
                        </a:p>
                      </a:txBody>
                      <a:tcPr/>
                    </a:tc>
                    <a:extLst>
                      <a:ext uri="{0D108BD9-81ED-4DB2-BD59-A6C34878D82A}">
                        <a16:rowId xmlns:a16="http://schemas.microsoft.com/office/drawing/2014/main" val="10004"/>
                      </a:ext>
                    </a:extLst>
                  </a:tr>
                </a:tbl>
              </a:graphicData>
            </a:graphic>
          </p:graphicFrame>
        </mc:Fallback>
      </mc:AlternateContent>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4: Using the Quadratic Formula</a:t>
            </a:r>
            <a:r>
              <a:rPr lang="en-US" baseline="-25000" dirty="0"/>
              <a:t>6</a:t>
            </a:r>
            <a:endParaRPr dirty="0"/>
          </a:p>
        </p:txBody>
      </p:sp>
      <p:sp>
        <p:nvSpPr>
          <p:cNvPr id="3" name="Text Placeholder 2"/>
          <p:cNvSpPr>
            <a:spLocks noGrp="1"/>
          </p:cNvSpPr>
          <p:nvPr>
            <p:ph type="body" sz="quarter" idx="10"/>
          </p:nvPr>
        </p:nvSpPr>
        <p:spPr/>
        <p:txBody>
          <a:bodyPr>
            <a:normAutofit/>
          </a:bodyPr>
          <a:lstStyle/>
          <a:p>
            <a:pPr>
              <a:defRPr sz="2800"/>
            </a:pPr>
            <a:r>
              <a:rPr dirty="0"/>
              <a:t>​</a:t>
            </a:r>
            <a:r>
              <a:rPr sz="2800" dirty="0"/>
              <a:t>Thus, the solutions are</a:t>
            </a:r>
            <a:r>
              <a:rPr lang="en-US" sz="2800" dirty="0"/>
              <a:t> </a:t>
            </a:r>
            <a:r>
              <a:rPr lang="en-US" sz="2800" i="1" dirty="0"/>
              <a:t>t</a:t>
            </a:r>
            <a:r>
              <a:rPr lang="en-US" sz="2800" dirty="0"/>
              <a:t> = </a:t>
            </a:r>
            <a:r>
              <a:rPr lang="en-US" sz="2800" dirty="0">
                <a:latin typeface="Calibri" panose="020F0502020204030204" pitchFamily="34" charset="0"/>
                <a:ea typeface="Calibri" panose="020F0502020204030204" pitchFamily="34" charset="0"/>
                <a:cs typeface="Calibri" panose="020F0502020204030204" pitchFamily="34" charset="0"/>
              </a:rPr>
              <a:t>−3 + 2</a:t>
            </a:r>
            <a:r>
              <a:rPr lang="en-US" sz="2800" i="1" dirty="0">
                <a:latin typeface="Calibri" panose="020F0502020204030204" pitchFamily="34" charset="0"/>
                <a:ea typeface="Calibri" panose="020F0502020204030204" pitchFamily="34" charset="0"/>
                <a:cs typeface="Calibri" panose="020F0502020204030204" pitchFamily="34" charset="0"/>
              </a:rPr>
              <a:t>i</a:t>
            </a:r>
            <a:r>
              <a:rPr sz="2800" dirty="0"/>
              <a:t> and</a:t>
            </a:r>
            <a:r>
              <a:rPr lang="en-US" sz="2800" dirty="0"/>
              <a:t> </a:t>
            </a:r>
            <a:r>
              <a:rPr lang="en-US" sz="2800" i="1" dirty="0"/>
              <a:t>t</a:t>
            </a:r>
            <a:r>
              <a:rPr lang="en-US" sz="2800" dirty="0"/>
              <a:t> = </a:t>
            </a:r>
            <a:r>
              <a:rPr lang="en-US" sz="2800" dirty="0">
                <a:latin typeface="Calibri" panose="020F0502020204030204" pitchFamily="34" charset="0"/>
                <a:ea typeface="Calibri" panose="020F0502020204030204" pitchFamily="34" charset="0"/>
                <a:cs typeface="Calibri" panose="020F0502020204030204" pitchFamily="34" charset="0"/>
              </a:rPr>
              <a:t>−3 − 2</a:t>
            </a:r>
            <a:r>
              <a:rPr lang="en-US" sz="2800" i="1" dirty="0">
                <a:latin typeface="Calibri" panose="020F0502020204030204" pitchFamily="34" charset="0"/>
                <a:ea typeface="Calibri" panose="020F0502020204030204" pitchFamily="34" charset="0"/>
                <a:cs typeface="Calibri" panose="020F0502020204030204" pitchFamily="34" charset="0"/>
              </a:rPr>
              <a:t>i</a:t>
            </a:r>
            <a:r>
              <a:rPr sz="2800" dirty="0"/>
              <a:t>; </a:t>
            </a:r>
            <a:br>
              <a:rPr lang="en-US" sz="2800" dirty="0"/>
            </a:br>
            <a:r>
              <a:rPr sz="2800" dirty="0"/>
              <a:t>two complex conjugate solutions.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 The Discriminant</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For each of the following quadratic equations, calculate the discriminant and determine the number and type of solutions</a:t>
            </a:r>
            <a:r>
              <a:rPr lang="en-US" sz="2800" dirty="0"/>
              <a:t>.</a:t>
            </a:r>
            <a:endParaRPr sz="2800" dirty="0"/>
          </a:p>
          <a:p>
            <a:pPr marL="514350" indent="-514350">
              <a:buFont typeface="+mj-lt"/>
              <a:buAutoNum type="alphaLcPeriod" startAt="2"/>
              <a:defRPr sz="2800"/>
            </a:pPr>
            <a:endParaRPr lang="en-US" dirty="0"/>
          </a:p>
          <a:p>
            <a:pPr>
              <a:defRPr sz="2800"/>
            </a:pPr>
            <a:r>
              <a:rPr dirty="0"/>
              <a:t>​</a:t>
            </a:r>
            <a:endParaRPr lang="en-US" dirty="0"/>
          </a:p>
          <a:p>
            <a:pPr>
              <a:defRPr sz="2800"/>
            </a:pPr>
            <a:endParaRPr dirty="0"/>
          </a:p>
        </p:txBody>
      </p:sp>
      <p:pic>
        <p:nvPicPr>
          <p:cNvPr id="12" name="Picture 11" descr="a. Negative two x squared plus twelve x minus eighteen equals zero.">
            <a:extLst>
              <a:ext uri="{FF2B5EF4-FFF2-40B4-BE49-F238E27FC236}">
                <a16:creationId xmlns:a16="http://schemas.microsoft.com/office/drawing/2014/main" id="{B71C12CA-D202-6DB0-A7E3-3BC047D31A57}"/>
              </a:ext>
            </a:extLst>
          </p:cNvPr>
          <p:cNvPicPr>
            <a:picLocks noChangeAspect="1"/>
          </p:cNvPicPr>
          <p:nvPr/>
        </p:nvPicPr>
        <p:blipFill>
          <a:blip r:embed="rId2"/>
          <a:stretch>
            <a:fillRect/>
          </a:stretch>
        </p:blipFill>
        <p:spPr>
          <a:xfrm>
            <a:off x="588034" y="2382185"/>
            <a:ext cx="3409950" cy="419100"/>
          </a:xfrm>
          <a:prstGeom prst="rect">
            <a:avLst/>
          </a:prstGeom>
        </p:spPr>
      </p:pic>
      <p:pic>
        <p:nvPicPr>
          <p:cNvPr id="15" name="Picture 14" descr="b. Five x squared plus seven x plus two equals zero.">
            <a:extLst>
              <a:ext uri="{FF2B5EF4-FFF2-40B4-BE49-F238E27FC236}">
                <a16:creationId xmlns:a16="http://schemas.microsoft.com/office/drawing/2014/main" id="{7FB8659B-7810-0742-2D3B-01D4ADF43959}"/>
              </a:ext>
            </a:extLst>
          </p:cNvPr>
          <p:cNvPicPr>
            <a:picLocks noChangeAspect="1"/>
          </p:cNvPicPr>
          <p:nvPr/>
        </p:nvPicPr>
        <p:blipFill>
          <a:blip r:embed="rId3"/>
          <a:stretch>
            <a:fillRect/>
          </a:stretch>
        </p:blipFill>
        <p:spPr>
          <a:xfrm>
            <a:off x="609600" y="2895600"/>
            <a:ext cx="2828925" cy="419100"/>
          </a:xfrm>
          <a:prstGeom prst="rect">
            <a:avLst/>
          </a:prstGeom>
        </p:spPr>
      </p:pic>
      <p:pic>
        <p:nvPicPr>
          <p:cNvPr id="18" name="Picture 17" descr="c. x squared minus four x plus nine equals zero.">
            <a:extLst>
              <a:ext uri="{FF2B5EF4-FFF2-40B4-BE49-F238E27FC236}">
                <a16:creationId xmlns:a16="http://schemas.microsoft.com/office/drawing/2014/main" id="{A669DB52-A922-7BAE-5056-939A986B61F0}"/>
              </a:ext>
            </a:extLst>
          </p:cNvPr>
          <p:cNvPicPr>
            <a:picLocks noChangeAspect="1"/>
          </p:cNvPicPr>
          <p:nvPr/>
        </p:nvPicPr>
        <p:blipFill>
          <a:blip r:embed="rId4"/>
          <a:stretch>
            <a:fillRect/>
          </a:stretch>
        </p:blipFill>
        <p:spPr>
          <a:xfrm>
            <a:off x="601647" y="3423750"/>
            <a:ext cx="2667000" cy="419100"/>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The Discriminant</a:t>
            </a:r>
            <a:r>
              <a:rPr lang="en-US" baseline="-25000" dirty="0"/>
              <a:t>2</a:t>
            </a:r>
            <a:endParaRPr dirty="0"/>
          </a:p>
        </p:txBody>
      </p:sp>
      <p:sp>
        <p:nvSpPr>
          <p:cNvPr id="3" name="Text Placeholder 2"/>
          <p:cNvSpPr>
            <a:spLocks noGrp="1"/>
          </p:cNvSpPr>
          <p:nvPr>
            <p:ph type="body" sz="quarter" idx="10"/>
          </p:nvPr>
        </p:nvSpPr>
        <p:spPr>
          <a:xfrm>
            <a:off x="457200" y="1029287"/>
            <a:ext cx="8382000" cy="4967067"/>
          </a:xfrm>
        </p:spPr>
        <p:txBody>
          <a:bodyPr>
            <a:normAutofit/>
          </a:bodyPr>
          <a:lstStyle/>
          <a:p>
            <a:r>
              <a:rPr lang="en-US" sz="2800" b="1" dirty="0"/>
              <a:t>Solution</a:t>
            </a:r>
          </a:p>
          <a:p>
            <a:pPr>
              <a:defRPr sz="2800"/>
            </a:pPr>
            <a:r>
              <a:rPr lang="en-US" sz="2800" dirty="0"/>
              <a:t>We identify the values of </a:t>
            </a:r>
            <a:r>
              <a:rPr lang="en-US" sz="2800" i="1" dirty="0"/>
              <a:t>a</a:t>
            </a:r>
            <a:r>
              <a:rPr lang="en-US" sz="2800" dirty="0"/>
              <a:t>, </a:t>
            </a:r>
            <a:r>
              <a:rPr lang="en-US" sz="2800" i="1" dirty="0"/>
              <a:t>b</a:t>
            </a:r>
            <a:r>
              <a:rPr lang="en-US" sz="2800" dirty="0"/>
              <a:t>, and </a:t>
            </a:r>
            <a:r>
              <a:rPr lang="en-US" sz="2800" i="1" dirty="0"/>
              <a:t>c</a:t>
            </a:r>
            <a:r>
              <a:rPr lang="en-US" sz="2800" dirty="0"/>
              <a:t>, then calculate the discriminant </a:t>
            </a:r>
            <a:r>
              <a:rPr lang="en-US" sz="2800" i="1" dirty="0"/>
              <a:t>b</a:t>
            </a:r>
            <a:r>
              <a:rPr lang="en-US" sz="1050" dirty="0"/>
              <a:t> </a:t>
            </a:r>
            <a:r>
              <a:rPr lang="en-US" sz="2800" dirty="0"/>
              <a:t>²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dirty="0"/>
              <a:t> 4</a:t>
            </a:r>
            <a:r>
              <a:rPr lang="en-US" sz="2800" i="1" dirty="0"/>
              <a:t>ac</a:t>
            </a:r>
            <a:r>
              <a:rPr lang="en-US" sz="2800" dirty="0"/>
              <a:t>.</a:t>
            </a:r>
            <a:endParaRPr lang="ar-AE" sz="2800" dirty="0"/>
          </a:p>
          <a:p>
            <a:pPr marL="457200" lvl="1" indent="0">
              <a:buNone/>
            </a:pPr>
            <a:endParaRPr lang="en-US" dirty="0"/>
          </a:p>
          <a:p>
            <a:pPr marL="457200" lvl="1" indent="0">
              <a:buNone/>
            </a:pPr>
            <a:endParaRPr lang="en-US" dirty="0"/>
          </a:p>
          <a:p>
            <a:pPr marL="457200" lvl="1" indent="0">
              <a:buNone/>
              <a:defRPr sz="2800"/>
            </a:pPr>
            <a:endParaRPr lang="en-US" dirty="0"/>
          </a:p>
          <a:p>
            <a:pPr marL="457200" lvl="1" indent="0">
              <a:buNone/>
              <a:defRPr sz="2800"/>
            </a:pPr>
            <a:r>
              <a:rPr lang="en-US" dirty="0"/>
              <a:t>​</a:t>
            </a:r>
            <a:endParaRPr lang="ar-AE" dirty="0"/>
          </a:p>
          <a:p>
            <a:pPr marL="457200" lvl="1" indent="0">
              <a:buNone/>
            </a:pPr>
            <a:endParaRPr dirty="0"/>
          </a:p>
        </p:txBody>
      </p:sp>
      <p:pic>
        <p:nvPicPr>
          <p:cNvPr id="10" name="Picture 9" descr="a. Negative two x squared plus twelve x minus eighteen equals zero.&#10;a equals negative two, b equals twelve, c equals negative eighteen.&#10;">
            <a:extLst>
              <a:ext uri="{FF2B5EF4-FFF2-40B4-BE49-F238E27FC236}">
                <a16:creationId xmlns:a16="http://schemas.microsoft.com/office/drawing/2014/main" id="{8397A9DF-CA84-E6E1-49E3-4FA0E41965C7}"/>
              </a:ext>
            </a:extLst>
          </p:cNvPr>
          <p:cNvPicPr>
            <a:picLocks noChangeAspect="1"/>
          </p:cNvPicPr>
          <p:nvPr/>
        </p:nvPicPr>
        <p:blipFill>
          <a:blip r:embed="rId2"/>
          <a:stretch>
            <a:fillRect/>
          </a:stretch>
        </p:blipFill>
        <p:spPr>
          <a:xfrm>
            <a:off x="559279" y="2438400"/>
            <a:ext cx="4114800" cy="1038225"/>
          </a:xfrm>
          <a:prstGeom prst="rect">
            <a:avLst/>
          </a:prstGeom>
        </p:spPr>
      </p:pic>
      <p:sp>
        <p:nvSpPr>
          <p:cNvPr id="7" name="TextBox 6">
            <a:extLst>
              <a:ext uri="{FF2B5EF4-FFF2-40B4-BE49-F238E27FC236}">
                <a16:creationId xmlns:a16="http://schemas.microsoft.com/office/drawing/2014/main" id="{062D390E-5935-39CA-9BD1-16A8A21444DA}"/>
              </a:ext>
            </a:extLst>
          </p:cNvPr>
          <p:cNvSpPr txBox="1"/>
          <p:nvPr/>
        </p:nvSpPr>
        <p:spPr>
          <a:xfrm>
            <a:off x="457200" y="3512820"/>
            <a:ext cx="7924800" cy="523220"/>
          </a:xfrm>
          <a:prstGeom prst="rect">
            <a:avLst/>
          </a:prstGeom>
          <a:noFill/>
        </p:spPr>
        <p:txBody>
          <a:bodyPr wrap="square">
            <a:spAutoFit/>
          </a:bodyPr>
          <a:lstStyle/>
          <a:p>
            <a:pPr marL="457200" lvl="1" indent="0">
              <a:buNone/>
            </a:pPr>
            <a:r>
              <a:rPr lang="ar-AE" sz="2800" dirty="0"/>
              <a:t>​</a:t>
            </a:r>
            <a:r>
              <a:rPr lang="en-US" sz="2800" dirty="0"/>
              <a:t>We substitute, then calculate the discriminant.</a:t>
            </a:r>
          </a:p>
        </p:txBody>
      </p:sp>
      <p:pic>
        <p:nvPicPr>
          <p:cNvPr id="13" name="Picture 12" descr="b squared minus four a c equals twelve squared minus four times negative two times negative eighteen equals one hundred forty-four minus one hundred forty-four equals zero.">
            <a:extLst>
              <a:ext uri="{FF2B5EF4-FFF2-40B4-BE49-F238E27FC236}">
                <a16:creationId xmlns:a16="http://schemas.microsoft.com/office/drawing/2014/main" id="{1E2D2B75-F3BB-6CF8-3207-92FD467B402E}"/>
              </a:ext>
            </a:extLst>
          </p:cNvPr>
          <p:cNvPicPr>
            <a:picLocks noChangeAspect="1"/>
          </p:cNvPicPr>
          <p:nvPr/>
        </p:nvPicPr>
        <p:blipFill>
          <a:blip r:embed="rId3"/>
          <a:stretch>
            <a:fillRect/>
          </a:stretch>
        </p:blipFill>
        <p:spPr>
          <a:xfrm>
            <a:off x="1066800" y="4035732"/>
            <a:ext cx="6867525" cy="609600"/>
          </a:xfrm>
          <a:prstGeom prst="rect">
            <a:avLst/>
          </a:prstGeom>
        </p:spPr>
      </p:pic>
      <p:sp>
        <p:nvSpPr>
          <p:cNvPr id="9" name="TextBox 8">
            <a:extLst>
              <a:ext uri="{FF2B5EF4-FFF2-40B4-BE49-F238E27FC236}">
                <a16:creationId xmlns:a16="http://schemas.microsoft.com/office/drawing/2014/main" id="{7EE7C2EF-7932-2D82-9BC2-072BC4F86DF7}"/>
              </a:ext>
            </a:extLst>
          </p:cNvPr>
          <p:cNvSpPr txBox="1"/>
          <p:nvPr/>
        </p:nvSpPr>
        <p:spPr>
          <a:xfrm>
            <a:off x="914400" y="4645332"/>
            <a:ext cx="7620000" cy="954107"/>
          </a:xfrm>
          <a:prstGeom prst="rect">
            <a:avLst/>
          </a:prstGeom>
          <a:noFill/>
        </p:spPr>
        <p:txBody>
          <a:bodyPr wrap="square">
            <a:spAutoFit/>
          </a:bodyPr>
          <a:lstStyle/>
          <a:p>
            <a:r>
              <a:rPr lang="en-US" sz="2800" dirty="0"/>
              <a:t>Since the discriminant is zero, we know there will be one real solution, also known as double root.</a:t>
            </a:r>
            <a:endParaRPr lang="en-IN" sz="28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The Discriminant</a:t>
            </a:r>
            <a:r>
              <a:rPr lang="en-US" baseline="-25000" dirty="0"/>
              <a:t>3</a:t>
            </a:r>
            <a:endParaRPr dirty="0"/>
          </a:p>
        </p:txBody>
      </p:sp>
      <p:pic>
        <p:nvPicPr>
          <p:cNvPr id="8" name="Picture 7" descr="b. five x squared plus seven x plus two equals zero.&#10;a equals five, b equals seven, c equals two.&#10;">
            <a:extLst>
              <a:ext uri="{FF2B5EF4-FFF2-40B4-BE49-F238E27FC236}">
                <a16:creationId xmlns:a16="http://schemas.microsoft.com/office/drawing/2014/main" id="{8777592D-2B3E-E5D0-2F00-8692DF7DE7BD}"/>
              </a:ext>
            </a:extLst>
          </p:cNvPr>
          <p:cNvPicPr>
            <a:picLocks noChangeAspect="1"/>
          </p:cNvPicPr>
          <p:nvPr/>
        </p:nvPicPr>
        <p:blipFill>
          <a:blip r:embed="rId2"/>
          <a:stretch>
            <a:fillRect/>
          </a:stretch>
        </p:blipFill>
        <p:spPr>
          <a:xfrm>
            <a:off x="480204" y="1019175"/>
            <a:ext cx="3286125" cy="1038225"/>
          </a:xfrm>
          <a:prstGeom prst="rect">
            <a:avLst/>
          </a:prstGeom>
        </p:spPr>
      </p:pic>
      <p:pic>
        <p:nvPicPr>
          <p:cNvPr id="11" name="Picture 10" descr="b squared minus four a c equals seven squared minus four times five times two equals forty-nine minus forty equals nine.">
            <a:extLst>
              <a:ext uri="{FF2B5EF4-FFF2-40B4-BE49-F238E27FC236}">
                <a16:creationId xmlns:a16="http://schemas.microsoft.com/office/drawing/2014/main" id="{162F2BB9-4056-7B07-9ADB-E3BCDEB4055A}"/>
              </a:ext>
            </a:extLst>
          </p:cNvPr>
          <p:cNvPicPr>
            <a:picLocks noChangeAspect="1"/>
          </p:cNvPicPr>
          <p:nvPr/>
        </p:nvPicPr>
        <p:blipFill>
          <a:blip r:embed="rId3"/>
          <a:stretch>
            <a:fillRect/>
          </a:stretch>
        </p:blipFill>
        <p:spPr>
          <a:xfrm>
            <a:off x="990600" y="2057400"/>
            <a:ext cx="5686425" cy="609600"/>
          </a:xfrm>
          <a:prstGeom prst="rect">
            <a:avLst/>
          </a:prstGeom>
        </p:spPr>
      </p:pic>
      <p:sp>
        <p:nvSpPr>
          <p:cNvPr id="7" name="TextBox 6">
            <a:extLst>
              <a:ext uri="{FF2B5EF4-FFF2-40B4-BE49-F238E27FC236}">
                <a16:creationId xmlns:a16="http://schemas.microsoft.com/office/drawing/2014/main" id="{A453F955-ECFD-B6C5-5780-82B96FACE134}"/>
              </a:ext>
            </a:extLst>
          </p:cNvPr>
          <p:cNvSpPr txBox="1"/>
          <p:nvPr/>
        </p:nvSpPr>
        <p:spPr>
          <a:xfrm>
            <a:off x="914400" y="2645703"/>
            <a:ext cx="7772400" cy="954107"/>
          </a:xfrm>
          <a:prstGeom prst="rect">
            <a:avLst/>
          </a:prstGeom>
          <a:noFill/>
        </p:spPr>
        <p:txBody>
          <a:bodyPr wrap="square">
            <a:spAutoFit/>
          </a:bodyPr>
          <a:lstStyle/>
          <a:p>
            <a:r>
              <a:rPr lang="en-US" sz="2800" dirty="0"/>
              <a:t>This time, the discriminant is positive, so there are two distinct real solutions.</a:t>
            </a:r>
            <a:endParaRPr lang="en-IN" sz="2800" dirty="0"/>
          </a:p>
        </p:txBody>
      </p:sp>
    </p:spTree>
    <p:extLst>
      <p:ext uri="{BB962C8B-B14F-4D97-AF65-F5344CB8AC3E}">
        <p14:creationId xmlns:p14="http://schemas.microsoft.com/office/powerpoint/2010/main" val="5642323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5: The Discriminant</a:t>
            </a:r>
            <a:r>
              <a:rPr lang="en-IN" baseline="-25000" dirty="0"/>
              <a:t>4</a:t>
            </a:r>
            <a:endParaRPr dirty="0"/>
          </a:p>
        </p:txBody>
      </p:sp>
      <p:pic>
        <p:nvPicPr>
          <p:cNvPr id="8" name="Picture 7" descr="x squared minus four x plus nine equals zero.&#10;a equals one, b equals negative four, c equals nine.&#10;">
            <a:extLst>
              <a:ext uri="{FF2B5EF4-FFF2-40B4-BE49-F238E27FC236}">
                <a16:creationId xmlns:a16="http://schemas.microsoft.com/office/drawing/2014/main" id="{CC3CD206-A433-7155-D64E-318D36BA4852}"/>
              </a:ext>
            </a:extLst>
          </p:cNvPr>
          <p:cNvPicPr>
            <a:picLocks noChangeAspect="1"/>
          </p:cNvPicPr>
          <p:nvPr/>
        </p:nvPicPr>
        <p:blipFill>
          <a:blip r:embed="rId2"/>
          <a:stretch>
            <a:fillRect/>
          </a:stretch>
        </p:blipFill>
        <p:spPr>
          <a:xfrm>
            <a:off x="483079" y="1066800"/>
            <a:ext cx="3524250" cy="1038225"/>
          </a:xfrm>
          <a:prstGeom prst="rect">
            <a:avLst/>
          </a:prstGeom>
        </p:spPr>
      </p:pic>
      <p:pic>
        <p:nvPicPr>
          <p:cNvPr id="11" name="Picture 10" descr="b squared minus four a c equals the quantity negative four squared minus four times one times nine equals sixteen minus thirty-six equals negative twenty.">
            <a:extLst>
              <a:ext uri="{FF2B5EF4-FFF2-40B4-BE49-F238E27FC236}">
                <a16:creationId xmlns:a16="http://schemas.microsoft.com/office/drawing/2014/main" id="{FE52DA1B-BA8C-639B-14D7-54D104ACFE1B}"/>
              </a:ext>
            </a:extLst>
          </p:cNvPr>
          <p:cNvPicPr>
            <a:picLocks noChangeAspect="1"/>
          </p:cNvPicPr>
          <p:nvPr/>
        </p:nvPicPr>
        <p:blipFill>
          <a:blip r:embed="rId3"/>
          <a:stretch>
            <a:fillRect/>
          </a:stretch>
        </p:blipFill>
        <p:spPr>
          <a:xfrm>
            <a:off x="990600" y="2133600"/>
            <a:ext cx="6296025" cy="609600"/>
          </a:xfrm>
          <a:prstGeom prst="rect">
            <a:avLst/>
          </a:prstGeom>
        </p:spPr>
      </p:pic>
      <p:sp>
        <p:nvSpPr>
          <p:cNvPr id="7" name="TextBox 6">
            <a:extLst>
              <a:ext uri="{FF2B5EF4-FFF2-40B4-BE49-F238E27FC236}">
                <a16:creationId xmlns:a16="http://schemas.microsoft.com/office/drawing/2014/main" id="{AC4B4200-E568-0B51-BA9A-F9EA3B80E7A8}"/>
              </a:ext>
            </a:extLst>
          </p:cNvPr>
          <p:cNvSpPr txBox="1"/>
          <p:nvPr/>
        </p:nvSpPr>
        <p:spPr>
          <a:xfrm>
            <a:off x="914400" y="2676742"/>
            <a:ext cx="7848600" cy="954107"/>
          </a:xfrm>
          <a:prstGeom prst="rect">
            <a:avLst/>
          </a:prstGeom>
          <a:noFill/>
        </p:spPr>
        <p:txBody>
          <a:bodyPr wrap="square">
            <a:spAutoFit/>
          </a:bodyPr>
          <a:lstStyle/>
          <a:p>
            <a:r>
              <a:rPr lang="en-US" sz="2800" dirty="0"/>
              <a:t>The discriminant is negative, so the equation has two complex conjugate solutions.</a:t>
            </a:r>
            <a:endParaRPr lang="en-IN" sz="2800" dirty="0"/>
          </a:p>
        </p:txBody>
      </p:sp>
    </p:spTree>
    <p:extLst>
      <p:ext uri="{BB962C8B-B14F-4D97-AF65-F5344CB8AC3E}">
        <p14:creationId xmlns:p14="http://schemas.microsoft.com/office/powerpoint/2010/main" val="39935456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6: Methods of Solving Quadratic Equations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Solve each of the following quadratic equations, identifying the most efficient method of solution.</a:t>
            </a:r>
          </a:p>
          <a:p>
            <a:pPr marL="514350" indent="-514350">
              <a:buFont typeface="+mj-lt"/>
              <a:buAutoNum type="alphaLcPeriod" startAt="2"/>
              <a:defRPr sz="2800"/>
            </a:pPr>
            <a:endParaRPr lang="en-US" dirty="0"/>
          </a:p>
          <a:p>
            <a:pPr marL="514350" indent="-514350">
              <a:buFont typeface="+mj-lt"/>
              <a:buAutoNum type="alphaLcPeriod" startAt="3"/>
              <a:defRPr sz="2800"/>
            </a:pPr>
            <a:endParaRPr lang="en-US" dirty="0"/>
          </a:p>
          <a:p>
            <a:pPr>
              <a:defRPr sz="2800"/>
            </a:pPr>
            <a:endParaRPr lang="en-US" dirty="0"/>
          </a:p>
          <a:p>
            <a:pPr>
              <a:defRPr sz="2800"/>
            </a:pPr>
            <a:endParaRPr dirty="0"/>
          </a:p>
        </p:txBody>
      </p:sp>
      <p:pic>
        <p:nvPicPr>
          <p:cNvPr id="10" name="Picture 9" descr="a. Four x squared minus twenty-five equals zero.">
            <a:extLst>
              <a:ext uri="{FF2B5EF4-FFF2-40B4-BE49-F238E27FC236}">
                <a16:creationId xmlns:a16="http://schemas.microsoft.com/office/drawing/2014/main" id="{1CC00903-FA0D-1C5A-0A22-1DA3F80BE4DA}"/>
              </a:ext>
            </a:extLst>
          </p:cNvPr>
          <p:cNvPicPr>
            <a:picLocks noChangeAspect="1"/>
          </p:cNvPicPr>
          <p:nvPr/>
        </p:nvPicPr>
        <p:blipFill>
          <a:blip r:embed="rId2"/>
          <a:stretch>
            <a:fillRect/>
          </a:stretch>
        </p:blipFill>
        <p:spPr>
          <a:xfrm>
            <a:off x="595941" y="2015559"/>
            <a:ext cx="2324100" cy="419100"/>
          </a:xfrm>
          <a:prstGeom prst="rect">
            <a:avLst/>
          </a:prstGeom>
        </p:spPr>
      </p:pic>
      <p:pic>
        <p:nvPicPr>
          <p:cNvPr id="13" name="Picture 12" descr="b. Open parenthesis two x minus three close parenthesis squared equals seven.">
            <a:extLst>
              <a:ext uri="{FF2B5EF4-FFF2-40B4-BE49-F238E27FC236}">
                <a16:creationId xmlns:a16="http://schemas.microsoft.com/office/drawing/2014/main" id="{3F7D60FA-83CF-811F-B6EB-9C5C61BB79DB}"/>
              </a:ext>
            </a:extLst>
          </p:cNvPr>
          <p:cNvPicPr>
            <a:picLocks noChangeAspect="1"/>
          </p:cNvPicPr>
          <p:nvPr/>
        </p:nvPicPr>
        <p:blipFill>
          <a:blip r:embed="rId3"/>
          <a:stretch>
            <a:fillRect/>
          </a:stretch>
        </p:blipFill>
        <p:spPr>
          <a:xfrm>
            <a:off x="609600" y="2502574"/>
            <a:ext cx="2390775" cy="609600"/>
          </a:xfrm>
          <a:prstGeom prst="rect">
            <a:avLst/>
          </a:prstGeom>
        </p:spPr>
      </p:pic>
      <p:pic>
        <p:nvPicPr>
          <p:cNvPr id="16" name="Picture 15" descr="c. Three x squared minus eleven x minus four equals zero.">
            <a:extLst>
              <a:ext uri="{FF2B5EF4-FFF2-40B4-BE49-F238E27FC236}">
                <a16:creationId xmlns:a16="http://schemas.microsoft.com/office/drawing/2014/main" id="{EC833A0D-4E82-B54E-5B5A-4A77CA4F6148}"/>
              </a:ext>
            </a:extLst>
          </p:cNvPr>
          <p:cNvPicPr>
            <a:picLocks noChangeAspect="1"/>
          </p:cNvPicPr>
          <p:nvPr/>
        </p:nvPicPr>
        <p:blipFill>
          <a:blip r:embed="rId4"/>
          <a:stretch>
            <a:fillRect/>
          </a:stretch>
        </p:blipFill>
        <p:spPr>
          <a:xfrm>
            <a:off x="646981" y="3082359"/>
            <a:ext cx="3000375" cy="419100"/>
          </a:xfrm>
          <a:prstGeom prst="rect">
            <a:avLst/>
          </a:prstGeom>
        </p:spPr>
      </p:pic>
      <p:pic>
        <p:nvPicPr>
          <p:cNvPr id="19" name="Picture 18" descr="d. Three x squared minus ten x minus four equals zero.">
            <a:extLst>
              <a:ext uri="{FF2B5EF4-FFF2-40B4-BE49-F238E27FC236}">
                <a16:creationId xmlns:a16="http://schemas.microsoft.com/office/drawing/2014/main" id="{B6BE9EF7-DBA1-0653-FAE5-1005F7ADE985}"/>
              </a:ext>
            </a:extLst>
          </p:cNvPr>
          <p:cNvPicPr>
            <a:picLocks noChangeAspect="1"/>
          </p:cNvPicPr>
          <p:nvPr/>
        </p:nvPicPr>
        <p:blipFill>
          <a:blip r:embed="rId5"/>
          <a:stretch>
            <a:fillRect/>
          </a:stretch>
        </p:blipFill>
        <p:spPr>
          <a:xfrm>
            <a:off x="646981" y="3657600"/>
            <a:ext cx="3019425" cy="419100"/>
          </a:xfrm>
          <a:prstGeom prst="rect">
            <a:avLst/>
          </a:prstGeo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Methods of Solving Quadratic Equations</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Solutions</a:t>
            </a:r>
          </a:p>
          <a:p>
            <a:pPr marL="514350" indent="-514350">
              <a:buFont typeface="+mj-lt"/>
              <a:buAutoNum type="alphaLcPeriod"/>
              <a:defRPr sz="2800"/>
            </a:pPr>
            <a:r>
              <a:rPr dirty="0"/>
              <a:t>​</a:t>
            </a:r>
            <a:r>
              <a:rPr sz="2800" dirty="0"/>
              <a:t>The left-hand side is a difference of squares, so factoring is the easiest method</a:t>
            </a:r>
            <a:r>
              <a:rPr lang="en-US" sz="2800" dirty="0"/>
              <a:t>.</a:t>
            </a:r>
            <a:endParaRPr sz="2800" dirty="0"/>
          </a:p>
          <a:p>
            <a:r>
              <a:rPr dirty="0"/>
              <a:t>​</a:t>
            </a:r>
          </a:p>
        </p:txBody>
      </p:sp>
      <mc:AlternateContent xmlns:mc="http://schemas.openxmlformats.org/markup-compatibility/2006" xmlns:a14="http://schemas.microsoft.com/office/drawing/2010/main">
        <mc:Choice Requires="a14">
          <p:graphicFrame>
            <p:nvGraphicFramePr>
              <p:cNvPr id="4" name="Table Placeholder 2" descr="4x squared minus 25 equals 0.&#10;Factor the difference of squares.&#10;open parenthesis 2x minus 5 close parenthesis times open parenthesis 2x plus 5 close parenthesis equals 0.&#10;2x minus 5 equals 0 or 2x plus 5 equals 0.&#10;x equals 5 over 2 or x equals negative 5 over 2.&#10;We have two unique real solutions.&#10;">
                <a:extLst>
                  <a:ext uri="{FF2B5EF4-FFF2-40B4-BE49-F238E27FC236}">
                    <a16:creationId xmlns:a16="http://schemas.microsoft.com/office/drawing/2014/main" id="{73467699-AA1D-8206-4F79-3EF62037C3CE}"/>
                  </a:ext>
                </a:extLst>
              </p:cNvPr>
              <p:cNvGraphicFramePr>
                <a:graphicFrameLocks/>
              </p:cNvGraphicFramePr>
              <p:nvPr>
                <p:extLst>
                  <p:ext uri="{D42A27DB-BD31-4B8C-83A1-F6EECF244321}">
                    <p14:modId xmlns:p14="http://schemas.microsoft.com/office/powerpoint/2010/main" val="4004196793"/>
                  </p:ext>
                </p:extLst>
              </p:nvPr>
            </p:nvGraphicFramePr>
            <p:xfrm>
              <a:off x="478971" y="2819400"/>
              <a:ext cx="8229600" cy="2186765"/>
            </p:xfrm>
            <a:graphic>
              <a:graphicData uri="http://schemas.openxmlformats.org/drawingml/2006/table">
                <a:tbl>
                  <a:tblPr firstRow="1" bandRow="1">
                    <a:tableStyleId>{2D5ABB26-0587-4C30-8999-92F81FD0307C}</a:tableStyleId>
                  </a:tblPr>
                  <a:tblGrid>
                    <a:gridCol w="2438400">
                      <a:extLst>
                        <a:ext uri="{9D8B030D-6E8A-4147-A177-3AD203B41FA5}">
                          <a16:colId xmlns:a16="http://schemas.microsoft.com/office/drawing/2014/main" val="20000"/>
                        </a:ext>
                      </a:extLst>
                    </a:gridCol>
                    <a:gridCol w="457200">
                      <a:extLst>
                        <a:ext uri="{9D8B030D-6E8A-4147-A177-3AD203B41FA5}">
                          <a16:colId xmlns:a16="http://schemas.microsoft.com/office/drawing/2014/main" val="20003"/>
                        </a:ext>
                      </a:extLst>
                    </a:gridCol>
                    <a:gridCol w="1807029">
                      <a:extLst>
                        <a:ext uri="{9D8B030D-6E8A-4147-A177-3AD203B41FA5}">
                          <a16:colId xmlns:a16="http://schemas.microsoft.com/office/drawing/2014/main" val="20004"/>
                        </a:ext>
                      </a:extLst>
                    </a:gridCol>
                    <a:gridCol w="3526971">
                      <a:extLst>
                        <a:ext uri="{9D8B030D-6E8A-4147-A177-3AD203B41FA5}">
                          <a16:colId xmlns:a16="http://schemas.microsoft.com/office/drawing/2014/main" val="20007"/>
                        </a:ext>
                      </a:extLst>
                    </a:gridCol>
                  </a:tblGrid>
                  <a:tr h="475567">
                    <a:tc>
                      <a:txBody>
                        <a:bodyPr/>
                        <a:lstStyle/>
                        <a:p>
                          <a:pPr algn="r">
                            <a:defRPr sz="1400"/>
                          </a:pPr>
                          <a:r>
                            <a:rPr sz="2400" dirty="0"/>
                            <a:t>​</a:t>
                          </a:r>
                          <a14:m>
                            <m:oMath xmlns:m="http://schemas.openxmlformats.org/officeDocument/2006/math">
                              <m:r>
                                <a:rPr sz="2400">
                                  <a:latin typeface="Cambria Math"/>
                                </a:rPr>
                                <m:t>4</m:t>
                              </m:r>
                              <m:sSup>
                                <m:sSupPr>
                                  <m:ctrlPr>
                                    <a:rPr sz="2400" i="1">
                                      <a:latin typeface="Cambria Math" panose="02040503050406030204" pitchFamily="18" charset="0"/>
                                    </a:rPr>
                                  </m:ctrlPr>
                                </m:sSupPr>
                                <m:e>
                                  <m:r>
                                    <a:rPr sz="2400">
                                      <a:latin typeface="Cambria Math"/>
                                    </a:rPr>
                                    <m:t>𝑥</m:t>
                                  </m:r>
                                </m:e>
                                <m:sup>
                                  <m:r>
                                    <a:rPr sz="2400">
                                      <a:latin typeface="Cambria Math"/>
                                    </a:rPr>
                                    <m:t>2</m:t>
                                  </m:r>
                                </m:sup>
                              </m:sSup>
                              <m:r>
                                <a:rPr sz="2400">
                                  <a:latin typeface="Cambria Math"/>
                                </a:rPr>
                                <m:t>−25</m:t>
                              </m:r>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sz="2400" dirty="0"/>
                            <a:t>​</a:t>
                          </a:r>
                          <a:r>
                            <a:rPr sz="2400" dirty="0">
                              <a:latin typeface="Cambria Math"/>
                            </a:rPr>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sz="2400" dirty="0"/>
                            <a:t>​</a:t>
                          </a:r>
                          <a:r>
                            <a:rPr sz="2400" dirty="0">
                              <a:latin typeface="Cambria Math"/>
                            </a:rPr>
                            <a:t>0</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400" b="1"/>
                          </a:pPr>
                          <a:r>
                            <a:rPr sz="1800" b="0" dirty="0"/>
                            <a:t>Factor the difference of squares.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370840">
                    <a:tc>
                      <a:txBody>
                        <a:bodyPr/>
                        <a:lstStyle/>
                        <a:p>
                          <a:pPr algn="l">
                            <a:defRPr sz="1400"/>
                          </a:pPr>
                          <a:r>
                            <a:rPr sz="2400"/>
                            <a:t>​</a:t>
                          </a:r>
                          <a14:m>
                            <m:oMath xmlns:m="http://schemas.openxmlformats.org/officeDocument/2006/math">
                              <m:d>
                                <m:dPr>
                                  <m:ctrlPr>
                                    <a:rPr sz="2400" i="1">
                                      <a:latin typeface="Cambria Math" panose="02040503050406030204" pitchFamily="18" charset="0"/>
                                    </a:rPr>
                                  </m:ctrlPr>
                                </m:dPr>
                                <m:e>
                                  <m:r>
                                    <a:rPr sz="2400">
                                      <a:latin typeface="Cambria Math"/>
                                    </a:rPr>
                                    <m:t>2</m:t>
                                  </m:r>
                                  <m:r>
                                    <a:rPr sz="2400">
                                      <a:latin typeface="Cambria Math"/>
                                    </a:rPr>
                                    <m:t>𝑥</m:t>
                                  </m:r>
                                  <m:r>
                                    <a:rPr sz="2400">
                                      <a:latin typeface="Cambria Math"/>
                                    </a:rPr>
                                    <m:t>−5</m:t>
                                  </m:r>
                                </m:e>
                              </m:d>
                              <m:d>
                                <m:dPr>
                                  <m:ctrlPr>
                                    <a:rPr sz="2400" i="1">
                                      <a:latin typeface="Cambria Math" panose="02040503050406030204" pitchFamily="18" charset="0"/>
                                    </a:rPr>
                                  </m:ctrlPr>
                                </m:dPr>
                                <m:e>
                                  <m:r>
                                    <a:rPr sz="2400">
                                      <a:latin typeface="Cambria Math"/>
                                    </a:rPr>
                                    <m:t>2</m:t>
                                  </m:r>
                                  <m:r>
                                    <a:rPr sz="2400">
                                      <a:latin typeface="Cambria Math"/>
                                    </a:rPr>
                                    <m:t>𝑥</m:t>
                                  </m:r>
                                  <m:r>
                                    <a:rPr sz="2400">
                                      <a:latin typeface="Cambria Math"/>
                                    </a:rPr>
                                    <m:t>+5</m:t>
                                  </m:r>
                                </m:e>
                              </m:d>
                            </m:oMath>
                          </a14:m>
                          <a:endParaRPr sz="2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sz="2400" dirty="0"/>
                            <a:t>​</a:t>
                          </a:r>
                          <a:r>
                            <a:rPr sz="2400" dirty="0">
                              <a:latin typeface="Cambria Math"/>
                            </a:rPr>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sz="2400" dirty="0"/>
                            <a:t>​</a:t>
                          </a:r>
                          <a:r>
                            <a:rPr sz="2400" dirty="0">
                              <a:latin typeface="Cambria Math"/>
                            </a:rPr>
                            <a:t>0</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400" b="1"/>
                          </a:pPr>
                          <a:r>
                            <a:rPr sz="1800" b="0"/>
                            <a:t>We need to solve two linear equations.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368887">
                    <a:tc>
                      <a:txBody>
                        <a:bodyPr/>
                        <a:lstStyle/>
                        <a:p>
                          <a:pPr algn="r">
                            <a:defRPr sz="1400"/>
                          </a:pPr>
                          <a:r>
                            <a:rPr lang="en-IN" sz="2400" dirty="0"/>
                            <a:t>​</a:t>
                          </a:r>
                          <a14:m>
                            <m:oMath xmlns:m="http://schemas.openxmlformats.org/officeDocument/2006/math">
                              <m:r>
                                <a:rPr lang="en-IN" sz="2400">
                                  <a:latin typeface="Cambria Math"/>
                                </a:rPr>
                                <m:t>2</m:t>
                              </m:r>
                              <m:r>
                                <a:rPr lang="en-IN" sz="2400">
                                  <a:latin typeface="Cambria Math"/>
                                </a:rPr>
                                <m:t>𝑥</m:t>
                              </m:r>
                              <m:r>
                                <a:rPr lang="en-IN" sz="2400">
                                  <a:latin typeface="Cambria Math"/>
                                </a:rPr>
                                <m:t>−5 </m:t>
                              </m:r>
                            </m:oMath>
                          </a14:m>
                          <a:r>
                            <a:rPr lang="en-IN" sz="2400" dirty="0"/>
                            <a:t>​</a:t>
                          </a:r>
                          <a:r>
                            <a:rPr lang="en-IN" sz="2400" dirty="0">
                              <a:latin typeface="Cambria Math"/>
                            </a:rPr>
                            <a:t>= </a:t>
                          </a:r>
                          <a:r>
                            <a:rPr lang="en-IN" sz="2400" dirty="0"/>
                            <a:t>​</a:t>
                          </a:r>
                          <a:r>
                            <a:rPr lang="en-IN" sz="2400" dirty="0">
                              <a:latin typeface="Cambria Math"/>
                            </a:rPr>
                            <a:t>0</a:t>
                          </a:r>
                          <a:endParaRPr sz="2400" dirty="0">
                            <a:latin typeface="Cambria Math"/>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400"/>
                          </a:pPr>
                          <a:r>
                            <a:rPr sz="2400" dirty="0"/>
                            <a:t>or</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defRPr sz="1400"/>
                          </a:pPr>
                          <a:r>
                            <a:rPr lang="en-IN" sz="2400" dirty="0"/>
                            <a:t>​</a:t>
                          </a:r>
                          <a14:m>
                            <m:oMath xmlns:m="http://schemas.openxmlformats.org/officeDocument/2006/math">
                              <m:r>
                                <a:rPr lang="en-IN" sz="2400">
                                  <a:latin typeface="Cambria Math"/>
                                </a:rPr>
                                <m:t>2</m:t>
                              </m:r>
                              <m:r>
                                <a:rPr lang="en-IN" sz="2400">
                                  <a:latin typeface="Cambria Math"/>
                                </a:rPr>
                                <m:t>𝑥</m:t>
                              </m:r>
                              <m:r>
                                <a:rPr lang="en-IN" sz="2400">
                                  <a:latin typeface="Cambria Math"/>
                                </a:rPr>
                                <m:t>+5 </m:t>
                              </m:r>
                            </m:oMath>
                          </a14:m>
                          <a:r>
                            <a:rPr lang="en-IN" sz="2400" dirty="0"/>
                            <a:t>​</a:t>
                          </a:r>
                          <a:r>
                            <a:rPr lang="en-IN" sz="2400" dirty="0">
                              <a:latin typeface="Cambria Math"/>
                            </a:rPr>
                            <a:t>= </a:t>
                          </a:r>
                          <a:r>
                            <a:rPr lang="en-IN" sz="2400" dirty="0"/>
                            <a:t>​</a:t>
                          </a:r>
                          <a:r>
                            <a:rPr lang="en-IN" sz="2400" dirty="0">
                              <a:latin typeface="Cambria Math"/>
                            </a:rPr>
                            <a:t>0</a:t>
                          </a:r>
                          <a:endParaRPr sz="2400" dirty="0">
                            <a:latin typeface="Cambria Math"/>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370840">
                    <a:tc>
                      <a:txBody>
                        <a:bodyPr/>
                        <a:lstStyle/>
                        <a:p>
                          <a:pPr algn="r">
                            <a:defRPr sz="1400"/>
                          </a:pPr>
                          <a:r>
                            <a:rPr lang="ar-AE" sz="2400" dirty="0"/>
                            <a:t> </a:t>
                          </a:r>
                          <a14:m>
                            <m:oMath xmlns:m="http://schemas.openxmlformats.org/officeDocument/2006/math">
                              <m:r>
                                <a:rPr lang="ar-AE" sz="2400">
                                  <a:latin typeface="Cambria Math"/>
                                </a:rPr>
                                <m:t>𝑥</m:t>
                              </m:r>
                              <m:r>
                                <a:rPr lang="ar-AE" sz="2400" b="0" i="0" smtClean="0">
                                  <a:latin typeface="Cambria Math" panose="02040503050406030204" pitchFamily="18" charset="0"/>
                                </a:rPr>
                                <m:t> </m:t>
                              </m:r>
                            </m:oMath>
                          </a14:m>
                          <a:r>
                            <a:rPr lang="ar-AE" sz="2400" dirty="0"/>
                            <a:t>​</a:t>
                          </a:r>
                          <a:r>
                            <a:rPr lang="en-US" sz="2400" dirty="0"/>
                            <a:t> </a:t>
                          </a:r>
                          <a:r>
                            <a:rPr lang="ar-AE" sz="2400" dirty="0">
                              <a:latin typeface="Cambria Math"/>
                            </a:rPr>
                            <a:t>=</a:t>
                          </a:r>
                          <a:r>
                            <a:rPr lang="en-US" sz="2400" baseline="0" dirty="0">
                              <a:latin typeface="Cambria Math"/>
                            </a:rPr>
                            <a:t> </a:t>
                          </a:r>
                          <a14:m>
                            <m:oMath xmlns:m="http://schemas.openxmlformats.org/officeDocument/2006/math">
                              <m:f>
                                <m:fPr>
                                  <m:ctrlPr>
                                    <a:rPr lang="ar-AE" sz="2400" i="1">
                                      <a:latin typeface="Cambria Math" panose="02040503050406030204" pitchFamily="18" charset="0"/>
                                    </a:rPr>
                                  </m:ctrlPr>
                                </m:fPr>
                                <m:num>
                                  <m:r>
                                    <a:rPr lang="ar-AE" sz="2400">
                                      <a:latin typeface="Cambria Math"/>
                                    </a:rPr>
                                    <m:t>5</m:t>
                                  </m:r>
                                </m:num>
                                <m:den>
                                  <m:r>
                                    <a:rPr lang="ar-AE" sz="2400">
                                      <a:latin typeface="Cambria Math"/>
                                    </a:rPr>
                                    <m:t>2</m:t>
                                  </m:r>
                                </m:den>
                              </m:f>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400"/>
                          </a:pPr>
                          <a:r>
                            <a:rPr sz="2400"/>
                            <a:t>or</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defRPr sz="1400"/>
                          </a:pPr>
                          <a:r>
                            <a:rPr lang="ar-AE" sz="2400" dirty="0"/>
                            <a:t> </a:t>
                          </a:r>
                          <a14:m>
                            <m:oMath xmlns:m="http://schemas.openxmlformats.org/officeDocument/2006/math">
                              <m:r>
                                <a:rPr lang="ar-AE" sz="2400">
                                  <a:latin typeface="Cambria Math"/>
                                </a:rPr>
                                <m:t>𝑥</m:t>
                              </m:r>
                              <m:r>
                                <a:rPr lang="ar-AE" sz="2400" b="0" i="0" smtClean="0">
                                  <a:latin typeface="Cambria Math" panose="02040503050406030204" pitchFamily="18" charset="0"/>
                                </a:rPr>
                                <m:t> </m:t>
                              </m:r>
                            </m:oMath>
                          </a14:m>
                          <a:r>
                            <a:rPr lang="en-US" sz="2400" dirty="0"/>
                            <a:t> </a:t>
                          </a:r>
                          <a:r>
                            <a:rPr lang="ar-AE" sz="2400" dirty="0"/>
                            <a:t>​</a:t>
                          </a:r>
                          <a:r>
                            <a:rPr lang="ar-AE" sz="2400" dirty="0">
                              <a:latin typeface="Cambria Math"/>
                            </a:rPr>
                            <a:t>=</a:t>
                          </a:r>
                          <a14:m>
                            <m:oMath xmlns:m="http://schemas.openxmlformats.org/officeDocument/2006/math">
                              <m:r>
                                <a:rPr lang="en-US" sz="2400" b="0" i="0" smtClean="0">
                                  <a:latin typeface="Cambria Math" panose="02040503050406030204" pitchFamily="18" charset="0"/>
                                </a:rPr>
                                <m:t> </m:t>
                              </m:r>
                              <m:r>
                                <a:rPr lang="ar-AE" sz="2400">
                                  <a:latin typeface="Cambria Math"/>
                                </a:rPr>
                                <m:t>−</m:t>
                              </m:r>
                              <m:f>
                                <m:fPr>
                                  <m:ctrlPr>
                                    <a:rPr lang="ar-AE" sz="2400" i="1">
                                      <a:latin typeface="Cambria Math" panose="02040503050406030204" pitchFamily="18" charset="0"/>
                                    </a:rPr>
                                  </m:ctrlPr>
                                </m:fPr>
                                <m:num>
                                  <m:r>
                                    <a:rPr lang="ar-AE" sz="2400">
                                      <a:latin typeface="Cambria Math"/>
                                    </a:rPr>
                                    <m:t>5</m:t>
                                  </m:r>
                                </m:num>
                                <m:den>
                                  <m:r>
                                    <a:rPr lang="ar-AE" sz="2400">
                                      <a:latin typeface="Cambria Math"/>
                                    </a:rPr>
                                    <m:t>2</m:t>
                                  </m:r>
                                </m:den>
                              </m:f>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400" b="1"/>
                          </a:pPr>
                          <a:r>
                            <a:rPr sz="1800" b="0" dirty="0"/>
                            <a:t>We have two unique real solutions.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bl>
              </a:graphicData>
            </a:graphic>
          </p:graphicFrame>
        </mc:Choice>
        <mc:Fallback xmlns="">
          <p:graphicFrame>
            <p:nvGraphicFramePr>
              <p:cNvPr id="4" name="Table Placeholder 2" descr="4x squared minus 25 equals 0.&#10;Factor the difference of squares.&#10;open parenthesis 2x minus 5 close parenthesis times open parenthesis 2x plus 5 close parenthesis equals 0.&#10;2x minus 5 equals 0 or 2x plus 5 equals 0.&#10;x equals 5 over 2 or x equals negative 5 over 2.&#10;We have two unique real solutions.&#10;">
                <a:extLst>
                  <a:ext uri="{FF2B5EF4-FFF2-40B4-BE49-F238E27FC236}">
                    <a16:creationId xmlns:a16="http://schemas.microsoft.com/office/drawing/2014/main" id="{73467699-AA1D-8206-4F79-3EF62037C3CE}"/>
                  </a:ext>
                </a:extLst>
              </p:cNvPr>
              <p:cNvGraphicFramePr>
                <a:graphicFrameLocks/>
              </p:cNvGraphicFramePr>
              <p:nvPr>
                <p:extLst>
                  <p:ext uri="{D42A27DB-BD31-4B8C-83A1-F6EECF244321}">
                    <p14:modId xmlns:p14="http://schemas.microsoft.com/office/powerpoint/2010/main" val="4004196793"/>
                  </p:ext>
                </p:extLst>
              </p:nvPr>
            </p:nvGraphicFramePr>
            <p:xfrm>
              <a:off x="478971" y="2819400"/>
              <a:ext cx="8229600" cy="2186765"/>
            </p:xfrm>
            <a:graphic>
              <a:graphicData uri="http://schemas.openxmlformats.org/drawingml/2006/table">
                <a:tbl>
                  <a:tblPr firstRow="1" bandRow="1">
                    <a:tableStyleId>{2D5ABB26-0587-4C30-8999-92F81FD0307C}</a:tableStyleId>
                  </a:tblPr>
                  <a:tblGrid>
                    <a:gridCol w="2438400">
                      <a:extLst>
                        <a:ext uri="{9D8B030D-6E8A-4147-A177-3AD203B41FA5}">
                          <a16:colId xmlns:a16="http://schemas.microsoft.com/office/drawing/2014/main" val="20000"/>
                        </a:ext>
                      </a:extLst>
                    </a:gridCol>
                    <a:gridCol w="457200">
                      <a:extLst>
                        <a:ext uri="{9D8B030D-6E8A-4147-A177-3AD203B41FA5}">
                          <a16:colId xmlns:a16="http://schemas.microsoft.com/office/drawing/2014/main" val="20003"/>
                        </a:ext>
                      </a:extLst>
                    </a:gridCol>
                    <a:gridCol w="1807029">
                      <a:extLst>
                        <a:ext uri="{9D8B030D-6E8A-4147-A177-3AD203B41FA5}">
                          <a16:colId xmlns:a16="http://schemas.microsoft.com/office/drawing/2014/main" val="20004"/>
                        </a:ext>
                      </a:extLst>
                    </a:gridCol>
                    <a:gridCol w="3526971">
                      <a:extLst>
                        <a:ext uri="{9D8B030D-6E8A-4147-A177-3AD203B41FA5}">
                          <a16:colId xmlns:a16="http://schemas.microsoft.com/office/drawing/2014/main" val="20007"/>
                        </a:ext>
                      </a:extLst>
                    </a:gridCol>
                  </a:tblGrid>
                  <a:tr h="475567">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11538" r="-237750" b="-374359"/>
                          </a:stretch>
                        </a:blipFill>
                      </a:tcPr>
                    </a:tc>
                    <a:tc>
                      <a:txBody>
                        <a:bodyPr/>
                        <a:lstStyle/>
                        <a:p>
                          <a:pPr algn="l"/>
                          <a:r>
                            <a:rPr sz="2400" dirty="0"/>
                            <a:t>​</a:t>
                          </a:r>
                          <a:r>
                            <a:rPr sz="2400" dirty="0">
                              <a:latin typeface="Cambria Math"/>
                            </a:rPr>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sz="2400" dirty="0"/>
                            <a:t>​</a:t>
                          </a:r>
                          <a:r>
                            <a:rPr sz="2400" dirty="0">
                              <a:latin typeface="Cambria Math"/>
                            </a:rPr>
                            <a:t>0</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400" b="1"/>
                          </a:pPr>
                          <a:r>
                            <a:rPr sz="1800" b="0" dirty="0"/>
                            <a:t>Factor the difference of squares.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64008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82075" r="-237750" b="-175472"/>
                          </a:stretch>
                        </a:blipFill>
                      </a:tcPr>
                    </a:tc>
                    <a:tc>
                      <a:txBody>
                        <a:bodyPr/>
                        <a:lstStyle/>
                        <a:p>
                          <a:pPr algn="l"/>
                          <a:r>
                            <a:rPr sz="2400" dirty="0"/>
                            <a:t>​</a:t>
                          </a:r>
                          <a:r>
                            <a:rPr sz="2400" dirty="0">
                              <a:latin typeface="Cambria Math"/>
                            </a:rPr>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sz="2400" dirty="0"/>
                            <a:t>​</a:t>
                          </a:r>
                          <a:r>
                            <a:rPr sz="2400" dirty="0">
                              <a:latin typeface="Cambria Math"/>
                            </a:rPr>
                            <a:t>0</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400" b="1"/>
                          </a:pPr>
                          <a:r>
                            <a:rPr sz="1800" b="0"/>
                            <a:t>We need to solve two linear equations.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45720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257333" r="-237750" b="-148000"/>
                          </a:stretch>
                        </a:blipFill>
                      </a:tcPr>
                    </a:tc>
                    <a:tc>
                      <a:txBody>
                        <a:bodyPr/>
                        <a:lstStyle/>
                        <a:p>
                          <a:pPr algn="l">
                            <a:defRPr sz="1400"/>
                          </a:pPr>
                          <a:r>
                            <a:rPr sz="2400" dirty="0"/>
                            <a:t>or</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59933" t="-257333" r="-194949" b="-148000"/>
                          </a:stretch>
                        </a:blipFill>
                      </a:tcPr>
                    </a:tc>
                    <a:tc>
                      <a:txBody>
                        <a:bodyPr/>
                        <a:lstStyle/>
                        <a:p>
                          <a:pPr algn="l"/>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613918">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265347" r="-237750" b="-9901"/>
                          </a:stretch>
                        </a:blipFill>
                      </a:tcPr>
                    </a:tc>
                    <a:tc>
                      <a:txBody>
                        <a:bodyPr/>
                        <a:lstStyle/>
                        <a:p>
                          <a:pPr algn="l">
                            <a:defRPr sz="1400"/>
                          </a:pPr>
                          <a:r>
                            <a:rPr sz="2400"/>
                            <a:t>or</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59933" t="-265347" r="-194949" b="-9901"/>
                          </a:stretch>
                        </a:blipFill>
                      </a:tcPr>
                    </a:tc>
                    <a:tc>
                      <a:txBody>
                        <a:bodyPr/>
                        <a:lstStyle/>
                        <a:p>
                          <a:pPr algn="l">
                            <a:defRPr sz="1400" b="1"/>
                          </a:pPr>
                          <a:r>
                            <a:rPr sz="1800" b="0" dirty="0"/>
                            <a:t>We have two unique real solutions.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bl>
              </a:graphicData>
            </a:graphic>
          </p:graphicFrame>
        </mc:Fallback>
      </mc:AlternateContent>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Solving Quadratic Equations by Factoring</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Solve the quadratic equations by factoring.</a:t>
            </a:r>
          </a:p>
          <a:p>
            <a:pPr>
              <a:defRPr sz="2800"/>
            </a:pPr>
            <a:endParaRPr dirty="0"/>
          </a:p>
          <a:p>
            <a:pPr>
              <a:defRPr sz="2800"/>
            </a:pPr>
            <a:endParaRPr lang="en-US" dirty="0"/>
          </a:p>
          <a:p>
            <a:pPr>
              <a:defRPr sz="2800"/>
            </a:pPr>
            <a:endParaRPr dirty="0"/>
          </a:p>
          <a:p>
            <a:pPr>
              <a:defRPr sz="2800"/>
            </a:pPr>
            <a:endParaRPr dirty="0"/>
          </a:p>
        </p:txBody>
      </p:sp>
      <p:pic>
        <p:nvPicPr>
          <p:cNvPr id="9" name="Picture 8" descr="a. x squared plus five x over two equals three over two.">
            <a:extLst>
              <a:ext uri="{FF2B5EF4-FFF2-40B4-BE49-F238E27FC236}">
                <a16:creationId xmlns:a16="http://schemas.microsoft.com/office/drawing/2014/main" id="{4486D469-569B-99F1-9658-47DD7876CBF7}"/>
              </a:ext>
            </a:extLst>
          </p:cNvPr>
          <p:cNvPicPr>
            <a:picLocks noChangeAspect="1"/>
          </p:cNvPicPr>
          <p:nvPr/>
        </p:nvPicPr>
        <p:blipFill>
          <a:blip r:embed="rId2"/>
          <a:stretch>
            <a:fillRect/>
          </a:stretch>
        </p:blipFill>
        <p:spPr>
          <a:xfrm>
            <a:off x="533400" y="1524000"/>
            <a:ext cx="2247900" cy="885825"/>
          </a:xfrm>
          <a:prstGeom prst="rect">
            <a:avLst/>
          </a:prstGeom>
        </p:spPr>
      </p:pic>
      <p:pic>
        <p:nvPicPr>
          <p:cNvPr id="12" name="Picture 11" descr="b. s squared plus nine equals six s.">
            <a:extLst>
              <a:ext uri="{FF2B5EF4-FFF2-40B4-BE49-F238E27FC236}">
                <a16:creationId xmlns:a16="http://schemas.microsoft.com/office/drawing/2014/main" id="{293AE7E2-8784-B5C8-A21E-9BF4FA631C18}"/>
              </a:ext>
            </a:extLst>
          </p:cNvPr>
          <p:cNvPicPr>
            <a:picLocks noChangeAspect="1"/>
          </p:cNvPicPr>
          <p:nvPr/>
        </p:nvPicPr>
        <p:blipFill>
          <a:blip r:embed="rId3"/>
          <a:stretch>
            <a:fillRect/>
          </a:stretch>
        </p:blipFill>
        <p:spPr>
          <a:xfrm>
            <a:off x="552929" y="2514600"/>
            <a:ext cx="2085975" cy="419100"/>
          </a:xfrm>
          <a:prstGeom prst="rect">
            <a:avLst/>
          </a:prstGeom>
        </p:spPr>
      </p:pic>
      <p:pic>
        <p:nvPicPr>
          <p:cNvPr id="15" name="Picture 14" descr="c. Five x squared plus ten x equals zero.">
            <a:extLst>
              <a:ext uri="{FF2B5EF4-FFF2-40B4-BE49-F238E27FC236}">
                <a16:creationId xmlns:a16="http://schemas.microsoft.com/office/drawing/2014/main" id="{BAB22CE0-304E-1806-81BB-5F04A24F38F1}"/>
              </a:ext>
            </a:extLst>
          </p:cNvPr>
          <p:cNvPicPr>
            <a:picLocks noChangeAspect="1"/>
          </p:cNvPicPr>
          <p:nvPr/>
        </p:nvPicPr>
        <p:blipFill>
          <a:blip r:embed="rId4"/>
          <a:stretch>
            <a:fillRect/>
          </a:stretch>
        </p:blipFill>
        <p:spPr>
          <a:xfrm>
            <a:off x="533400" y="3200400"/>
            <a:ext cx="2514600" cy="419100"/>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Methods of Solving Quadratic Equations</a:t>
            </a:r>
            <a:r>
              <a:rPr lang="en-US" baseline="-25000" dirty="0"/>
              <a:t>3</a:t>
            </a:r>
            <a:endParaRPr dirty="0"/>
          </a:p>
        </p:txBody>
      </p:sp>
      <p:sp>
        <p:nvSpPr>
          <p:cNvPr id="3" name="Text Placeholder 2"/>
          <p:cNvSpPr>
            <a:spLocks noGrp="1"/>
          </p:cNvSpPr>
          <p:nvPr>
            <p:ph type="body" sz="quarter" idx="10"/>
          </p:nvPr>
        </p:nvSpPr>
        <p:spPr/>
        <p:txBody>
          <a:bodyPr>
            <a:normAutofit/>
          </a:bodyPr>
          <a:lstStyle/>
          <a:p>
            <a:pPr marL="514350" indent="-514350">
              <a:buFont typeface="+mj-lt"/>
              <a:buAutoNum type="alphaLcPeriod" startAt="2"/>
              <a:defRPr sz="2800"/>
            </a:pPr>
            <a:r>
              <a:rPr dirty="0"/>
              <a:t>​</a:t>
            </a:r>
            <a:r>
              <a:rPr sz="2800" dirty="0"/>
              <a:t>The left-hand side is already a squared quantity, but the right-hand side is not zero, so we want to use the square root method</a:t>
            </a:r>
            <a:r>
              <a:rPr lang="en-US" sz="2800" dirty="0"/>
              <a:t>.</a:t>
            </a:r>
            <a:endParaRPr sz="2800" dirty="0"/>
          </a:p>
          <a:p>
            <a:r>
              <a:rPr dirty="0"/>
              <a:t>​</a:t>
            </a:r>
          </a:p>
        </p:txBody>
      </p:sp>
      <mc:AlternateContent xmlns:mc="http://schemas.openxmlformats.org/markup-compatibility/2006" xmlns:a14="http://schemas.microsoft.com/office/drawing/2010/main">
        <mc:Choice Requires="a14">
          <p:graphicFrame>
            <p:nvGraphicFramePr>
              <p:cNvPr id="4" name="Table Placeholder 2" descr="open parenthesis 2x minus 3 close parenthesis squared equals 7.&#10;Take the square root of both sides.&#10;&#10;2x minus 3 equals plus or minus square root of 7.&#10;2x equals 3 plus or minus square root of 7.&#10;x equals open parenthesis 3 plus or minus square root of 7 close parenthesis over 2.&#10;We have two unique real solutions.&#10;">
                <a:extLst>
                  <a:ext uri="{FF2B5EF4-FFF2-40B4-BE49-F238E27FC236}">
                    <a16:creationId xmlns:a16="http://schemas.microsoft.com/office/drawing/2014/main" id="{59594FCD-4974-5D2F-FD61-99D3A9CD3C13}"/>
                  </a:ext>
                </a:extLst>
              </p:cNvPr>
              <p:cNvGraphicFramePr>
                <a:graphicFrameLocks/>
              </p:cNvGraphicFramePr>
              <p:nvPr>
                <p:extLst>
                  <p:ext uri="{D42A27DB-BD31-4B8C-83A1-F6EECF244321}">
                    <p14:modId xmlns:p14="http://schemas.microsoft.com/office/powerpoint/2010/main" val="695357769"/>
                  </p:ext>
                </p:extLst>
              </p:nvPr>
            </p:nvGraphicFramePr>
            <p:xfrm>
              <a:off x="685800" y="2743200"/>
              <a:ext cx="8229600" cy="2112328"/>
            </p:xfrm>
            <a:graphic>
              <a:graphicData uri="http://schemas.openxmlformats.org/drawingml/2006/table">
                <a:tbl>
                  <a:tblPr firstRow="1" bandRow="1">
                    <a:tableStyleId>{2D5ABB26-0587-4C30-8999-92F81FD0307C}</a:tableStyleId>
                  </a:tblPr>
                  <a:tblGrid>
                    <a:gridCol w="1600200">
                      <a:extLst>
                        <a:ext uri="{9D8B030D-6E8A-4147-A177-3AD203B41FA5}">
                          <a16:colId xmlns:a16="http://schemas.microsoft.com/office/drawing/2014/main" val="20000"/>
                        </a:ext>
                      </a:extLst>
                    </a:gridCol>
                    <a:gridCol w="2362200">
                      <a:extLst>
                        <a:ext uri="{9D8B030D-6E8A-4147-A177-3AD203B41FA5}">
                          <a16:colId xmlns:a16="http://schemas.microsoft.com/office/drawing/2014/main" val="20001"/>
                        </a:ext>
                      </a:extLst>
                    </a:gridCol>
                    <a:gridCol w="4267200">
                      <a:extLst>
                        <a:ext uri="{9D8B030D-6E8A-4147-A177-3AD203B41FA5}">
                          <a16:colId xmlns:a16="http://schemas.microsoft.com/office/drawing/2014/main" val="20002"/>
                        </a:ext>
                      </a:extLst>
                    </a:gridCol>
                  </a:tblGrid>
                  <a:tr h="370840">
                    <a:tc>
                      <a:txBody>
                        <a:bodyPr/>
                        <a:lstStyle/>
                        <a:p>
                          <a:pPr algn="r">
                            <a:defRPr sz="1800"/>
                          </a:pPr>
                          <a:r>
                            <a:rPr sz="2400"/>
                            <a:t>​</a:t>
                          </a:r>
                          <a14:m>
                            <m:oMath xmlns:m="http://schemas.openxmlformats.org/officeDocument/2006/math">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2</m:t>
                                      </m:r>
                                      <m:r>
                                        <a:rPr sz="2400">
                                          <a:latin typeface="Cambria Math"/>
                                        </a:rPr>
                                        <m:t>𝑥</m:t>
                                      </m:r>
                                      <m:r>
                                        <a:rPr sz="2400">
                                          <a:latin typeface="Cambria Math"/>
                                        </a:rPr>
                                        <m:t>−3</m:t>
                                      </m:r>
                                    </m:e>
                                  </m:d>
                                </m:e>
                                <m:sup>
                                  <m:r>
                                    <a:rPr sz="2400">
                                      <a:latin typeface="Cambria Math"/>
                                    </a:rPr>
                                    <m:t>2</m:t>
                                  </m:r>
                                </m:sup>
                              </m:sSup>
                            </m:oMath>
                          </a14:m>
                          <a:endParaRPr sz="2400"/>
                        </a:p>
                      </a:txBody>
                      <a:tcPr/>
                    </a:tc>
                    <a:tc>
                      <a:txBody>
                        <a:bodyPr/>
                        <a:lstStyle/>
                        <a:p>
                          <a:pPr algn="l">
                            <a:defRPr sz="1800"/>
                          </a:pPr>
                          <a:r>
                            <a:rPr sz="2400"/>
                            <a:t>​</a:t>
                          </a:r>
                          <a14:m>
                            <m:oMath xmlns:m="http://schemas.openxmlformats.org/officeDocument/2006/math">
                              <m:r>
                                <a:rPr sz="2400">
                                  <a:latin typeface="Cambria Math"/>
                                </a:rPr>
                                <m:t>=7</m:t>
                              </m:r>
                            </m:oMath>
                          </a14:m>
                          <a:endParaRPr sz="2400"/>
                        </a:p>
                      </a:txBody>
                      <a:tcPr/>
                    </a:tc>
                    <a:tc>
                      <a:txBody>
                        <a:bodyPr/>
                        <a:lstStyle/>
                        <a:p>
                          <a:pPr algn="l">
                            <a:defRPr sz="1800" b="1"/>
                          </a:pPr>
                          <a:r>
                            <a:rPr b="0" dirty="0"/>
                            <a:t>Take the square root of both sides.</a:t>
                          </a:r>
                        </a:p>
                      </a:txBody>
                      <a:tcPr/>
                    </a:tc>
                    <a:extLst>
                      <a:ext uri="{0D108BD9-81ED-4DB2-BD59-A6C34878D82A}">
                        <a16:rowId xmlns:a16="http://schemas.microsoft.com/office/drawing/2014/main" val="10000"/>
                      </a:ext>
                    </a:extLst>
                  </a:tr>
                  <a:tr h="370840">
                    <a:tc>
                      <a:txBody>
                        <a:bodyPr/>
                        <a:lstStyle/>
                        <a:p>
                          <a:pPr algn="r">
                            <a:defRPr sz="1800"/>
                          </a:pPr>
                          <a:r>
                            <a:rPr sz="2400"/>
                            <a:t>​</a:t>
                          </a:r>
                          <a14:m>
                            <m:oMath xmlns:m="http://schemas.openxmlformats.org/officeDocument/2006/math">
                              <m:r>
                                <a:rPr sz="2400">
                                  <a:latin typeface="Cambria Math"/>
                                </a:rPr>
                                <m:t>2</m:t>
                              </m:r>
                              <m:r>
                                <a:rPr sz="2400">
                                  <a:latin typeface="Cambria Math"/>
                                </a:rPr>
                                <m:t>𝑥</m:t>
                              </m:r>
                              <m:r>
                                <a:rPr sz="2400">
                                  <a:latin typeface="Cambria Math"/>
                                </a:rPr>
                                <m:t>−3</m:t>
                              </m:r>
                            </m:oMath>
                          </a14:m>
                          <a:endParaRPr sz="2400"/>
                        </a:p>
                      </a:txBody>
                      <a:tcPr/>
                    </a:tc>
                    <a:tc>
                      <a:txBody>
                        <a:bodyPr/>
                        <a:lstStyle/>
                        <a:p>
                          <a:pPr algn="l">
                            <a:defRPr sz="1800"/>
                          </a:pPr>
                          <a:r>
                            <a:rPr sz="2400"/>
                            <a:t>​</a:t>
                          </a:r>
                          <a14:m>
                            <m:oMath xmlns:m="http://schemas.openxmlformats.org/officeDocument/2006/math">
                              <m:r>
                                <a:rPr sz="2400">
                                  <a:latin typeface="Cambria Math"/>
                                </a:rPr>
                                <m:t>=±</m:t>
                              </m:r>
                              <m:rad>
                                <m:radPr>
                                  <m:degHide m:val="on"/>
                                  <m:ctrlPr>
                                    <a:rPr sz="2400" i="1">
                                      <a:latin typeface="Cambria Math" panose="02040503050406030204" pitchFamily="18" charset="0"/>
                                    </a:rPr>
                                  </m:ctrlPr>
                                </m:radPr>
                                <m:deg/>
                                <m:e>
                                  <m:r>
                                    <a:rPr sz="2400">
                                      <a:latin typeface="Cambria Math"/>
                                    </a:rPr>
                                    <m:t>7</m:t>
                                  </m:r>
                                </m:e>
                              </m:rad>
                            </m:oMath>
                          </a14:m>
                          <a:endParaRPr sz="2400"/>
                        </a:p>
                      </a:txBody>
                      <a:tcPr/>
                    </a:tc>
                    <a:tc>
                      <a:txBody>
                        <a:bodyPr/>
                        <a:lstStyle/>
                        <a:p>
                          <a:pPr algn="l">
                            <a:defRPr sz="1800" b="1"/>
                          </a:pPr>
                          <a:r>
                            <a:rPr lang="en-US" b="0" dirty="0"/>
                            <a:t>Simplify the linear equation.</a:t>
                          </a:r>
                          <a:endParaRPr b="0" dirty="0"/>
                        </a:p>
                      </a:txBody>
                      <a:tcPr/>
                    </a:tc>
                    <a:extLst>
                      <a:ext uri="{0D108BD9-81ED-4DB2-BD59-A6C34878D82A}">
                        <a16:rowId xmlns:a16="http://schemas.microsoft.com/office/drawing/2014/main" val="10001"/>
                      </a:ext>
                    </a:extLst>
                  </a:tr>
                  <a:tr h="370840">
                    <a:tc>
                      <a:txBody>
                        <a:bodyPr/>
                        <a:lstStyle/>
                        <a:p>
                          <a:pPr algn="r">
                            <a:defRPr sz="1800"/>
                          </a:pPr>
                          <a:r>
                            <a:rPr sz="2400" dirty="0"/>
                            <a:t>​</a:t>
                          </a:r>
                          <a14:m>
                            <m:oMath xmlns:m="http://schemas.openxmlformats.org/officeDocument/2006/math">
                              <m:r>
                                <a:rPr sz="2400">
                                  <a:latin typeface="Cambria Math"/>
                                </a:rPr>
                                <m:t>2</m:t>
                              </m:r>
                              <m:r>
                                <a:rPr sz="2400">
                                  <a:latin typeface="Cambria Math"/>
                                </a:rPr>
                                <m:t>𝑥</m:t>
                              </m:r>
                            </m:oMath>
                          </a14:m>
                          <a:endParaRPr sz="2400" dirty="0"/>
                        </a:p>
                      </a:txBody>
                      <a:tcPr/>
                    </a:tc>
                    <a:tc>
                      <a:txBody>
                        <a:bodyPr/>
                        <a:lstStyle/>
                        <a:p>
                          <a:pPr algn="l">
                            <a:defRPr sz="1800"/>
                          </a:pPr>
                          <a:r>
                            <a:rPr sz="2400" dirty="0"/>
                            <a:t>​</a:t>
                          </a:r>
                          <a14:m>
                            <m:oMath xmlns:m="http://schemas.openxmlformats.org/officeDocument/2006/math">
                              <m:r>
                                <a:rPr sz="2400">
                                  <a:latin typeface="Cambria Math"/>
                                </a:rPr>
                                <m:t>=3±</m:t>
                              </m:r>
                              <m:rad>
                                <m:radPr>
                                  <m:degHide m:val="on"/>
                                  <m:ctrlPr>
                                    <a:rPr sz="2400" i="1">
                                      <a:latin typeface="Cambria Math" panose="02040503050406030204" pitchFamily="18" charset="0"/>
                                    </a:rPr>
                                  </m:ctrlPr>
                                </m:radPr>
                                <m:deg/>
                                <m:e>
                                  <m:r>
                                    <a:rPr sz="2400">
                                      <a:latin typeface="Cambria Math"/>
                                    </a:rPr>
                                    <m:t>7</m:t>
                                  </m:r>
                                </m:e>
                              </m:rad>
                            </m:oMath>
                          </a14:m>
                          <a:endParaRPr sz="2400" dirty="0"/>
                        </a:p>
                      </a:txBody>
                      <a:tcPr/>
                    </a:tc>
                    <a:tc>
                      <a:txBody>
                        <a:bodyPr/>
                        <a:lstStyle/>
                        <a:p>
                          <a:pPr algn="l"/>
                          <a:endParaRPr b="0"/>
                        </a:p>
                      </a:txBody>
                      <a:tcPr/>
                    </a:tc>
                    <a:extLst>
                      <a:ext uri="{0D108BD9-81ED-4DB2-BD59-A6C34878D82A}">
                        <a16:rowId xmlns:a16="http://schemas.microsoft.com/office/drawing/2014/main" val="10002"/>
                      </a:ext>
                    </a:extLst>
                  </a:tr>
                  <a:tr h="370840">
                    <a:tc>
                      <a:txBody>
                        <a:bodyPr/>
                        <a:lstStyle/>
                        <a:p>
                          <a:pPr algn="r">
                            <a:defRPr sz="1800"/>
                          </a:pPr>
                          <a:r>
                            <a:rPr lang="en-US" sz="2400" dirty="0"/>
                            <a:t> </a:t>
                          </a:r>
                          <a14:m>
                            <m:oMath xmlns:m="http://schemas.openxmlformats.org/officeDocument/2006/math">
                              <m:r>
                                <a:rPr sz="2400">
                                  <a:latin typeface="Cambria Math"/>
                                </a:rPr>
                                <m:t>𝑥</m:t>
                              </m:r>
                            </m:oMath>
                          </a14:m>
                          <a:endParaRPr sz="2400" dirty="0"/>
                        </a:p>
                      </a:txBody>
                      <a:tcPr anchor="ctr"/>
                    </a:tc>
                    <a:tc>
                      <a:txBody>
                        <a:bodyPr/>
                        <a:lstStyle/>
                        <a:p>
                          <a:pPr algn="l">
                            <a:defRPr sz="1800"/>
                          </a:pPr>
                          <a:r>
                            <a:rPr sz="2400" dirty="0"/>
                            <a:t>​</a:t>
                          </a:r>
                          <a14:m>
                            <m:oMath xmlns:m="http://schemas.openxmlformats.org/officeDocument/2006/math">
                              <m:r>
                                <a:rPr sz="2400">
                                  <a:latin typeface="Cambria Math"/>
                                </a:rPr>
                                <m:t>=</m:t>
                              </m:r>
                              <m:f>
                                <m:fPr>
                                  <m:ctrlPr>
                                    <a:rPr sz="2400" i="1">
                                      <a:latin typeface="Cambria Math" panose="02040503050406030204" pitchFamily="18" charset="0"/>
                                    </a:rPr>
                                  </m:ctrlPr>
                                </m:fPr>
                                <m:num>
                                  <m:r>
                                    <a:rPr sz="2400">
                                      <a:latin typeface="Cambria Math"/>
                                    </a:rPr>
                                    <m:t>3±</m:t>
                                  </m:r>
                                  <m:rad>
                                    <m:radPr>
                                      <m:degHide m:val="on"/>
                                      <m:ctrlPr>
                                        <a:rPr sz="2400" i="1">
                                          <a:latin typeface="Cambria Math" panose="02040503050406030204" pitchFamily="18" charset="0"/>
                                        </a:rPr>
                                      </m:ctrlPr>
                                    </m:radPr>
                                    <m:deg/>
                                    <m:e>
                                      <m:r>
                                        <a:rPr sz="2400">
                                          <a:latin typeface="Cambria Math"/>
                                        </a:rPr>
                                        <m:t>7</m:t>
                                      </m:r>
                                    </m:e>
                                  </m:rad>
                                </m:num>
                                <m:den>
                                  <m:r>
                                    <a:rPr sz="2400">
                                      <a:latin typeface="Cambria Math"/>
                                    </a:rPr>
                                    <m:t>2</m:t>
                                  </m:r>
                                </m:den>
                              </m:f>
                            </m:oMath>
                          </a14:m>
                          <a:endParaRPr sz="2400" dirty="0"/>
                        </a:p>
                      </a:txBody>
                      <a:tcPr/>
                    </a:tc>
                    <a:tc>
                      <a:txBody>
                        <a:bodyPr/>
                        <a:lstStyle/>
                        <a:p>
                          <a:pPr algn="l">
                            <a:defRPr sz="1800" b="1"/>
                          </a:pPr>
                          <a:r>
                            <a:rPr b="0" dirty="0"/>
                            <a:t>We have two unique real solutions.</a:t>
                          </a:r>
                        </a:p>
                      </a:txBody>
                      <a:tcPr/>
                    </a:tc>
                    <a:extLst>
                      <a:ext uri="{0D108BD9-81ED-4DB2-BD59-A6C34878D82A}">
                        <a16:rowId xmlns:a16="http://schemas.microsoft.com/office/drawing/2014/main" val="10003"/>
                      </a:ext>
                    </a:extLst>
                  </a:tr>
                </a:tbl>
              </a:graphicData>
            </a:graphic>
          </p:graphicFrame>
        </mc:Choice>
        <mc:Fallback xmlns="">
          <p:graphicFrame>
            <p:nvGraphicFramePr>
              <p:cNvPr id="4" name="Table Placeholder 2" descr="open parenthesis 2x minus 3 close parenthesis squared equals 7.&#10;Take the square root of both sides.&#10;&#10;2x minus 3 equals plus or minus square root of 7.&#10;2x equals 3 plus or minus square root of 7.&#10;x equals open parenthesis 3 plus or minus square root of 7 close parenthesis over 2.&#10;We have two unique real solutions.&#10;">
                <a:extLst>
                  <a:ext uri="{FF2B5EF4-FFF2-40B4-BE49-F238E27FC236}">
                    <a16:creationId xmlns:a16="http://schemas.microsoft.com/office/drawing/2014/main" id="{59594FCD-4974-5D2F-FD61-99D3A9CD3C13}"/>
                  </a:ext>
                </a:extLst>
              </p:cNvPr>
              <p:cNvGraphicFramePr>
                <a:graphicFrameLocks/>
              </p:cNvGraphicFramePr>
              <p:nvPr>
                <p:extLst>
                  <p:ext uri="{D42A27DB-BD31-4B8C-83A1-F6EECF244321}">
                    <p14:modId xmlns:p14="http://schemas.microsoft.com/office/powerpoint/2010/main" val="695357769"/>
                  </p:ext>
                </p:extLst>
              </p:nvPr>
            </p:nvGraphicFramePr>
            <p:xfrm>
              <a:off x="685800" y="2743200"/>
              <a:ext cx="8229600" cy="2112328"/>
            </p:xfrm>
            <a:graphic>
              <a:graphicData uri="http://schemas.openxmlformats.org/drawingml/2006/table">
                <a:tbl>
                  <a:tblPr firstRow="1" bandRow="1">
                    <a:tableStyleId>{2D5ABB26-0587-4C30-8999-92F81FD0307C}</a:tableStyleId>
                  </a:tblPr>
                  <a:tblGrid>
                    <a:gridCol w="1600200">
                      <a:extLst>
                        <a:ext uri="{9D8B030D-6E8A-4147-A177-3AD203B41FA5}">
                          <a16:colId xmlns:a16="http://schemas.microsoft.com/office/drawing/2014/main" val="20000"/>
                        </a:ext>
                      </a:extLst>
                    </a:gridCol>
                    <a:gridCol w="2362200">
                      <a:extLst>
                        <a:ext uri="{9D8B030D-6E8A-4147-A177-3AD203B41FA5}">
                          <a16:colId xmlns:a16="http://schemas.microsoft.com/office/drawing/2014/main" val="20001"/>
                        </a:ext>
                      </a:extLst>
                    </a:gridCol>
                    <a:gridCol w="4267200">
                      <a:extLst>
                        <a:ext uri="{9D8B030D-6E8A-4147-A177-3AD203B41FA5}">
                          <a16:colId xmlns:a16="http://schemas.microsoft.com/office/drawing/2014/main" val="20002"/>
                        </a:ext>
                      </a:extLst>
                    </a:gridCol>
                  </a:tblGrid>
                  <a:tr h="457200">
                    <a:tc>
                      <a:txBody>
                        <a:bodyPr/>
                        <a:lstStyle/>
                        <a:p>
                          <a:endParaRPr lang="en-US"/>
                        </a:p>
                      </a:txBody>
                      <a:tcPr>
                        <a:blipFill>
                          <a:blip r:embed="rId2"/>
                          <a:stretch>
                            <a:fillRect t="-10667" r="-413688" b="-376000"/>
                          </a:stretch>
                        </a:blipFill>
                      </a:tcPr>
                    </a:tc>
                    <a:tc>
                      <a:txBody>
                        <a:bodyPr/>
                        <a:lstStyle/>
                        <a:p>
                          <a:endParaRPr lang="en-US"/>
                        </a:p>
                      </a:txBody>
                      <a:tcPr>
                        <a:blipFill>
                          <a:blip r:embed="rId2"/>
                          <a:stretch>
                            <a:fillRect l="-67959" t="-10667" r="-181137" b="-376000"/>
                          </a:stretch>
                        </a:blipFill>
                      </a:tcPr>
                    </a:tc>
                    <a:tc>
                      <a:txBody>
                        <a:bodyPr/>
                        <a:lstStyle/>
                        <a:p>
                          <a:pPr algn="l">
                            <a:defRPr sz="1800" b="1"/>
                          </a:pPr>
                          <a:r>
                            <a:rPr b="0" dirty="0"/>
                            <a:t>Take the square root of both sides.</a:t>
                          </a:r>
                        </a:p>
                      </a:txBody>
                      <a:tcPr/>
                    </a:tc>
                    <a:extLst>
                      <a:ext uri="{0D108BD9-81ED-4DB2-BD59-A6C34878D82A}">
                        <a16:rowId xmlns:a16="http://schemas.microsoft.com/office/drawing/2014/main" val="10000"/>
                      </a:ext>
                    </a:extLst>
                  </a:tr>
                  <a:tr h="491109">
                    <a:tc>
                      <a:txBody>
                        <a:bodyPr/>
                        <a:lstStyle/>
                        <a:p>
                          <a:endParaRPr lang="en-US"/>
                        </a:p>
                      </a:txBody>
                      <a:tcPr>
                        <a:blipFill>
                          <a:blip r:embed="rId2"/>
                          <a:stretch>
                            <a:fillRect t="-102469" r="-413688" b="-248148"/>
                          </a:stretch>
                        </a:blipFill>
                      </a:tcPr>
                    </a:tc>
                    <a:tc>
                      <a:txBody>
                        <a:bodyPr/>
                        <a:lstStyle/>
                        <a:p>
                          <a:endParaRPr lang="en-US"/>
                        </a:p>
                      </a:txBody>
                      <a:tcPr>
                        <a:blipFill>
                          <a:blip r:embed="rId2"/>
                          <a:stretch>
                            <a:fillRect l="-67959" t="-102469" r="-181137" b="-248148"/>
                          </a:stretch>
                        </a:blipFill>
                      </a:tcPr>
                    </a:tc>
                    <a:tc>
                      <a:txBody>
                        <a:bodyPr/>
                        <a:lstStyle/>
                        <a:p>
                          <a:pPr algn="l">
                            <a:defRPr sz="1800" b="1"/>
                          </a:pPr>
                          <a:r>
                            <a:rPr lang="en-US" b="0" dirty="0"/>
                            <a:t>Simplify the linear equation.</a:t>
                          </a:r>
                          <a:endParaRPr b="0" dirty="0"/>
                        </a:p>
                      </a:txBody>
                      <a:tcPr/>
                    </a:tc>
                    <a:extLst>
                      <a:ext uri="{0D108BD9-81ED-4DB2-BD59-A6C34878D82A}">
                        <a16:rowId xmlns:a16="http://schemas.microsoft.com/office/drawing/2014/main" val="10001"/>
                      </a:ext>
                    </a:extLst>
                  </a:tr>
                  <a:tr h="491109">
                    <a:tc>
                      <a:txBody>
                        <a:bodyPr/>
                        <a:lstStyle/>
                        <a:p>
                          <a:endParaRPr lang="en-US"/>
                        </a:p>
                      </a:txBody>
                      <a:tcPr>
                        <a:blipFill>
                          <a:blip r:embed="rId2"/>
                          <a:stretch>
                            <a:fillRect t="-205000" r="-413688" b="-151250"/>
                          </a:stretch>
                        </a:blipFill>
                      </a:tcPr>
                    </a:tc>
                    <a:tc>
                      <a:txBody>
                        <a:bodyPr/>
                        <a:lstStyle/>
                        <a:p>
                          <a:endParaRPr lang="en-US"/>
                        </a:p>
                      </a:txBody>
                      <a:tcPr>
                        <a:blipFill>
                          <a:blip r:embed="rId2"/>
                          <a:stretch>
                            <a:fillRect l="-67959" t="-205000" r="-181137" b="-151250"/>
                          </a:stretch>
                        </a:blipFill>
                      </a:tcPr>
                    </a:tc>
                    <a:tc>
                      <a:txBody>
                        <a:bodyPr/>
                        <a:lstStyle/>
                        <a:p>
                          <a:pPr algn="l"/>
                          <a:endParaRPr b="0"/>
                        </a:p>
                      </a:txBody>
                      <a:tcPr/>
                    </a:tc>
                    <a:extLst>
                      <a:ext uri="{0D108BD9-81ED-4DB2-BD59-A6C34878D82A}">
                        <a16:rowId xmlns:a16="http://schemas.microsoft.com/office/drawing/2014/main" val="10002"/>
                      </a:ext>
                    </a:extLst>
                  </a:tr>
                  <a:tr h="672910">
                    <a:tc>
                      <a:txBody>
                        <a:bodyPr/>
                        <a:lstStyle/>
                        <a:p>
                          <a:endParaRPr lang="en-US"/>
                        </a:p>
                      </a:txBody>
                      <a:tcPr anchor="ctr">
                        <a:blipFill>
                          <a:blip r:embed="rId2"/>
                          <a:stretch>
                            <a:fillRect t="-219820" r="-413688" b="-9009"/>
                          </a:stretch>
                        </a:blipFill>
                      </a:tcPr>
                    </a:tc>
                    <a:tc>
                      <a:txBody>
                        <a:bodyPr/>
                        <a:lstStyle/>
                        <a:p>
                          <a:endParaRPr lang="en-US"/>
                        </a:p>
                      </a:txBody>
                      <a:tcPr>
                        <a:blipFill>
                          <a:blip r:embed="rId2"/>
                          <a:stretch>
                            <a:fillRect l="-67959" t="-219820" r="-181137" b="-9009"/>
                          </a:stretch>
                        </a:blipFill>
                      </a:tcPr>
                    </a:tc>
                    <a:tc>
                      <a:txBody>
                        <a:bodyPr/>
                        <a:lstStyle/>
                        <a:p>
                          <a:pPr algn="l">
                            <a:defRPr sz="1800" b="1"/>
                          </a:pPr>
                          <a:r>
                            <a:rPr b="0" dirty="0"/>
                            <a:t>We have two unique real solutions.</a:t>
                          </a:r>
                        </a:p>
                      </a:txBody>
                      <a:tcPr/>
                    </a:tc>
                    <a:extLst>
                      <a:ext uri="{0D108BD9-81ED-4DB2-BD59-A6C34878D82A}">
                        <a16:rowId xmlns:a16="http://schemas.microsoft.com/office/drawing/2014/main" val="10003"/>
                      </a:ext>
                    </a:extLst>
                  </a:tr>
                </a:tbl>
              </a:graphicData>
            </a:graphic>
          </p:graphicFrame>
        </mc:Fallback>
      </mc:AlternateContent>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Methods of Solving Quadratic Equations</a:t>
            </a:r>
            <a:r>
              <a:rPr lang="en-US" baseline="-25000" dirty="0"/>
              <a:t>4</a:t>
            </a:r>
            <a:endParaRPr dirty="0"/>
          </a:p>
        </p:txBody>
      </p:sp>
      <p:sp>
        <p:nvSpPr>
          <p:cNvPr id="3" name="Text Placeholder 2"/>
          <p:cNvSpPr>
            <a:spLocks noGrp="1"/>
          </p:cNvSpPr>
          <p:nvPr>
            <p:ph type="body" sz="quarter" idx="10"/>
          </p:nvPr>
        </p:nvSpPr>
        <p:spPr/>
        <p:txBody>
          <a:bodyPr>
            <a:normAutofit/>
          </a:bodyPr>
          <a:lstStyle/>
          <a:p>
            <a:pPr marL="514350" indent="-514350">
              <a:buFont typeface="+mj-lt"/>
              <a:buAutoNum type="alphaLcPeriod" startAt="3"/>
              <a:defRPr sz="2800"/>
            </a:pPr>
            <a:r>
              <a:rPr dirty="0"/>
              <a:t>​</a:t>
            </a:r>
            <a:r>
              <a:rPr sz="2800" dirty="0"/>
              <a:t>While the quadratic formula certainly works, this quadratic equation is factorable</a:t>
            </a:r>
            <a:r>
              <a:rPr lang="en-US" sz="2800" dirty="0"/>
              <a:t>.</a:t>
            </a:r>
            <a:endParaRPr sz="2800" dirty="0"/>
          </a:p>
          <a:p>
            <a:r>
              <a:rPr dirty="0"/>
              <a:t>​</a:t>
            </a:r>
          </a:p>
        </p:txBody>
      </p:sp>
      <mc:AlternateContent xmlns:mc="http://schemas.openxmlformats.org/markup-compatibility/2006" xmlns:a14="http://schemas.microsoft.com/office/drawing/2010/main">
        <mc:Choice Requires="a14">
          <p:graphicFrame>
            <p:nvGraphicFramePr>
              <p:cNvPr id="4" name="Table Placeholder 2" descr="3x squared minus 11x minus 4 equals 0.&#10;open parenthesis 3x plus 1 close parenthesis times open parenthesis x minus 4 close parenthesis equals 0.&#10;3x plus 1 equals 0 or x minus 4 equals 0.&#10;x equals negative 1 over 3 or x equals 4.&#10;">
                <a:extLst>
                  <a:ext uri="{FF2B5EF4-FFF2-40B4-BE49-F238E27FC236}">
                    <a16:creationId xmlns:a16="http://schemas.microsoft.com/office/drawing/2014/main" id="{7674A429-68BF-A7CB-972E-2B4EE0357617}"/>
                  </a:ext>
                </a:extLst>
              </p:cNvPr>
              <p:cNvGraphicFramePr>
                <a:graphicFrameLocks/>
              </p:cNvGraphicFramePr>
              <p:nvPr>
                <p:extLst>
                  <p:ext uri="{D42A27DB-BD31-4B8C-83A1-F6EECF244321}">
                    <p14:modId xmlns:p14="http://schemas.microsoft.com/office/powerpoint/2010/main" val="2716572309"/>
                  </p:ext>
                </p:extLst>
              </p:nvPr>
            </p:nvGraphicFramePr>
            <p:xfrm>
              <a:off x="609600" y="2227389"/>
              <a:ext cx="8229600" cy="2344611"/>
            </p:xfrm>
            <a:graphic>
              <a:graphicData uri="http://schemas.openxmlformats.org/drawingml/2006/table">
                <a:tbl>
                  <a:tblPr firstRow="1" bandRow="1">
                    <a:tableStyleId>{2D5ABB26-0587-4C30-8999-92F81FD0307C}</a:tableStyleId>
                  </a:tblPr>
                  <a:tblGrid>
                    <a:gridCol w="2286000">
                      <a:extLst>
                        <a:ext uri="{9D8B030D-6E8A-4147-A177-3AD203B41FA5}">
                          <a16:colId xmlns:a16="http://schemas.microsoft.com/office/drawing/2014/main" val="20000"/>
                        </a:ext>
                      </a:extLst>
                    </a:gridCol>
                    <a:gridCol w="457200">
                      <a:extLst>
                        <a:ext uri="{9D8B030D-6E8A-4147-A177-3AD203B41FA5}">
                          <a16:colId xmlns:a16="http://schemas.microsoft.com/office/drawing/2014/main" val="20003"/>
                        </a:ext>
                      </a:extLst>
                    </a:gridCol>
                    <a:gridCol w="1905000">
                      <a:extLst>
                        <a:ext uri="{9D8B030D-6E8A-4147-A177-3AD203B41FA5}">
                          <a16:colId xmlns:a16="http://schemas.microsoft.com/office/drawing/2014/main" val="20004"/>
                        </a:ext>
                      </a:extLst>
                    </a:gridCol>
                    <a:gridCol w="3581400">
                      <a:extLst>
                        <a:ext uri="{9D8B030D-6E8A-4147-A177-3AD203B41FA5}">
                          <a16:colId xmlns:a16="http://schemas.microsoft.com/office/drawing/2014/main" val="20007"/>
                        </a:ext>
                      </a:extLst>
                    </a:gridCol>
                  </a:tblGrid>
                  <a:tr h="640080">
                    <a:tc>
                      <a:txBody>
                        <a:bodyPr/>
                        <a:lstStyle/>
                        <a:p>
                          <a:pPr algn="r">
                            <a:defRPr sz="1400"/>
                          </a:pPr>
                          <a:r>
                            <a:rPr sz="2200" dirty="0"/>
                            <a:t>​</a:t>
                          </a:r>
                          <a14:m>
                            <m:oMath xmlns:m="http://schemas.openxmlformats.org/officeDocument/2006/math">
                              <m:r>
                                <a:rPr sz="2200">
                                  <a:latin typeface="Cambria Math" panose="02040503050406030204" pitchFamily="18" charset="0"/>
                                </a:rPr>
                                <m:t>3</m:t>
                              </m:r>
                              <m:sSup>
                                <m:sSupPr>
                                  <m:ctrlPr>
                                    <a:rPr sz="2200" i="1">
                                      <a:latin typeface="Cambria Math" panose="02040503050406030204" pitchFamily="18" charset="0"/>
                                    </a:rPr>
                                  </m:ctrlPr>
                                </m:sSupPr>
                                <m:e>
                                  <m:r>
                                    <a:rPr sz="2200">
                                      <a:latin typeface="Cambria Math" panose="02040503050406030204" pitchFamily="18" charset="0"/>
                                    </a:rPr>
                                    <m:t>𝑥</m:t>
                                  </m:r>
                                </m:e>
                                <m:sup>
                                  <m:r>
                                    <a:rPr sz="2200">
                                      <a:latin typeface="Cambria Math" panose="02040503050406030204" pitchFamily="18" charset="0"/>
                                    </a:rPr>
                                    <m:t>2</m:t>
                                  </m:r>
                                </m:sup>
                              </m:sSup>
                              <m:r>
                                <a:rPr sz="2200">
                                  <a:latin typeface="Cambria Math" panose="02040503050406030204" pitchFamily="18" charset="0"/>
                                </a:rPr>
                                <m:t>−11</m:t>
                              </m:r>
                              <m:r>
                                <a:rPr sz="2200">
                                  <a:latin typeface="Cambria Math" panose="02040503050406030204" pitchFamily="18" charset="0"/>
                                </a:rPr>
                                <m:t>𝑥</m:t>
                              </m:r>
                              <m:r>
                                <a:rPr sz="2200">
                                  <a:latin typeface="Cambria Math" panose="02040503050406030204" pitchFamily="18" charset="0"/>
                                </a:rPr>
                                <m:t>−4</m:t>
                              </m:r>
                            </m:oMath>
                          </a14:m>
                          <a:endParaRPr sz="22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sz="2200" dirty="0"/>
                            <a:t>​</a:t>
                          </a:r>
                          <a:r>
                            <a:rPr lang="en-US" sz="2200" dirty="0"/>
                            <a:t>​</a:t>
                          </a:r>
                          <a14:m>
                            <m:oMath xmlns:m="http://schemas.openxmlformats.org/officeDocument/2006/math">
                              <m:r>
                                <a:rPr lang="en-US" sz="2200" smtClean="0">
                                  <a:latin typeface="Cambria Math" panose="02040503050406030204" pitchFamily="18" charset="0"/>
                                </a:rPr>
                                <m:t>=</m:t>
                              </m:r>
                            </m:oMath>
                          </a14:m>
                          <a:endParaRPr lang="en-US" sz="2200" dirty="0">
                            <a:latin typeface="Cambria Math"/>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sz="2200" dirty="0"/>
                            <a:t>​0</a:t>
                          </a:r>
                          <a:endParaRPr sz="2200" dirty="0">
                            <a:latin typeface="Cambria Math"/>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400" b="1"/>
                          </a:pPr>
                          <a:r>
                            <a:rPr sz="1800" b="0" dirty="0"/>
                            <a:t>Use trial and error or factoring by grouping to factor the </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497840">
                    <a:tc>
                      <a:txBody>
                        <a:bodyPr/>
                        <a:lstStyle/>
                        <a:p>
                          <a:r>
                            <a:rPr lang="ar-AE" sz="2200" dirty="0"/>
                            <a:t>​</a:t>
                          </a:r>
                          <a14:m>
                            <m:oMath xmlns:m="http://schemas.openxmlformats.org/officeDocument/2006/math">
                              <m:d>
                                <m:dPr>
                                  <m:ctrlPr>
                                    <a:rPr lang="ar-AE" sz="2200" i="1">
                                      <a:latin typeface="Cambria Math" panose="02040503050406030204" pitchFamily="18" charset="0"/>
                                    </a:rPr>
                                  </m:ctrlPr>
                                </m:dPr>
                                <m:e>
                                  <m:r>
                                    <a:rPr lang="ar-AE" sz="2200">
                                      <a:latin typeface="Cambria Math" panose="02040503050406030204" pitchFamily="18" charset="0"/>
                                    </a:rPr>
                                    <m:t>3</m:t>
                                  </m:r>
                                  <m:r>
                                    <a:rPr lang="ar-AE" sz="2200">
                                      <a:latin typeface="Cambria Math" panose="02040503050406030204" pitchFamily="18" charset="0"/>
                                    </a:rPr>
                                    <m:t>𝑥</m:t>
                                  </m:r>
                                  <m:r>
                                    <a:rPr lang="ar-AE" sz="2200">
                                      <a:latin typeface="Cambria Math" panose="02040503050406030204" pitchFamily="18" charset="0"/>
                                    </a:rPr>
                                    <m:t>+</m:t>
                                  </m:r>
                                  <m:r>
                                    <a:rPr lang="ar-AE" sz="2200">
                                      <a:latin typeface="Cambria Math" panose="02040503050406030204" pitchFamily="18" charset="0"/>
                                    </a:rPr>
                                    <m:t>1</m:t>
                                  </m:r>
                                </m:e>
                              </m:d>
                              <m:d>
                                <m:dPr>
                                  <m:ctrlPr>
                                    <a:rPr lang="ar-AE" sz="2200" i="1">
                                      <a:latin typeface="Cambria Math" panose="02040503050406030204" pitchFamily="18" charset="0"/>
                                    </a:rPr>
                                  </m:ctrlPr>
                                </m:dPr>
                                <m:e>
                                  <m:r>
                                    <a:rPr lang="ar-AE" sz="2200">
                                      <a:latin typeface="Cambria Math" panose="02040503050406030204" pitchFamily="18" charset="0"/>
                                    </a:rPr>
                                    <m:t>𝑥</m:t>
                                  </m:r>
                                  <m:r>
                                    <a:rPr lang="ar-AE" sz="2200">
                                      <a:latin typeface="Cambria Math" panose="02040503050406030204" pitchFamily="18" charset="0"/>
                                    </a:rPr>
                                    <m:t>−</m:t>
                                  </m:r>
                                  <m:r>
                                    <a:rPr lang="ar-AE" sz="2200">
                                      <a:latin typeface="Cambria Math" panose="02040503050406030204" pitchFamily="18" charset="0"/>
                                    </a:rPr>
                                    <m:t>4</m:t>
                                  </m:r>
                                </m:e>
                              </m:d>
                            </m:oMath>
                          </a14:m>
                          <a:endParaRPr lang="en-IN"/>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IN" sz="2200" dirty="0"/>
                            <a:t>​​</a:t>
                          </a:r>
                          <a14:m>
                            <m:oMath xmlns:m="http://schemas.openxmlformats.org/officeDocument/2006/math">
                              <m:r>
                                <a:rPr lang="en-IN" sz="2200" smtClean="0">
                                  <a:latin typeface="Cambria Math" panose="02040503050406030204" pitchFamily="18" charset="0"/>
                                </a:rPr>
                                <m:t>=</m:t>
                              </m:r>
                            </m:oMath>
                          </a14:m>
                          <a:endParaRPr lang="en-IN"/>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IN" sz="2200" dirty="0"/>
                            <a:t>​0</a:t>
                          </a:r>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sz="1400" b="1"/>
                          </a:pPr>
                          <a:r>
                            <a:rPr lang="en-IN" sz="1800" b="0" dirty="0"/>
                            <a:t>trinomial into two binomials.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9117706"/>
                      </a:ext>
                    </a:extLst>
                  </a:tr>
                  <a:tr h="640080">
                    <a:tc>
                      <a:txBody>
                        <a:bodyPr/>
                        <a:lstStyle/>
                        <a:p>
                          <a:r>
                            <a:rPr lang="en-IN" sz="2200" dirty="0"/>
                            <a:t>​</a:t>
                          </a:r>
                          <a14:m>
                            <m:oMath xmlns:m="http://schemas.openxmlformats.org/officeDocument/2006/math">
                              <m:r>
                                <a:rPr lang="en-IN" sz="2200">
                                  <a:latin typeface="Cambria Math" panose="02040503050406030204" pitchFamily="18" charset="0"/>
                                </a:rPr>
                                <m:t>3</m:t>
                              </m:r>
                              <m:r>
                                <a:rPr lang="en-IN" sz="2200">
                                  <a:latin typeface="Cambria Math" panose="02040503050406030204" pitchFamily="18" charset="0"/>
                                </a:rPr>
                                <m:t>𝑥</m:t>
                              </m:r>
                              <m:r>
                                <a:rPr lang="en-IN" sz="2200">
                                  <a:latin typeface="Cambria Math" panose="02040503050406030204" pitchFamily="18" charset="0"/>
                                </a:rPr>
                                <m:t>+</m:t>
                              </m:r>
                              <m:r>
                                <a:rPr lang="en-IN" sz="2200">
                                  <a:latin typeface="Cambria Math" panose="02040503050406030204" pitchFamily="18" charset="0"/>
                                </a:rPr>
                                <m:t>1</m:t>
                              </m:r>
                              <m:r>
                                <a:rPr lang="en-IN" sz="2200">
                                  <a:latin typeface="Cambria Math" panose="02040503050406030204" pitchFamily="18" charset="0"/>
                                </a:rPr>
                                <m:t> </m:t>
                              </m:r>
                            </m:oMath>
                          </a14:m>
                          <a:r>
                            <a:rPr lang="en-IN" sz="2200" dirty="0"/>
                            <a:t>​​</a:t>
                          </a:r>
                          <a14:m>
                            <m:oMath xmlns:m="http://schemas.openxmlformats.org/officeDocument/2006/math">
                              <m:r>
                                <a:rPr lang="en-IN" sz="2200" smtClean="0">
                                  <a:latin typeface="Cambria Math" panose="02040503050406030204" pitchFamily="18" charset="0"/>
                                </a:rPr>
                                <m:t>=</m:t>
                              </m:r>
                            </m:oMath>
                          </a14:m>
                          <a:r>
                            <a:rPr lang="en-IN" sz="2200" dirty="0"/>
                            <a:t> 0</a:t>
                          </a:r>
                          <a:endParaRPr lang="en-IN"/>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IN" sz="2200"/>
                            <a:t>or</a:t>
                          </a:r>
                          <a:endParaRPr lang="en-IN"/>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IN" sz="2200" dirty="0"/>
                            <a:t>​</a:t>
                          </a:r>
                          <a14:m>
                            <m:oMath xmlns:m="http://schemas.openxmlformats.org/officeDocument/2006/math">
                              <m:r>
                                <a:rPr lang="en-IN" sz="2200">
                                  <a:latin typeface="Cambria Math" panose="02040503050406030204" pitchFamily="18" charset="0"/>
                                </a:rPr>
                                <m:t>𝑥</m:t>
                              </m:r>
                              <m:r>
                                <a:rPr lang="en-IN" sz="2200">
                                  <a:latin typeface="Cambria Math" panose="02040503050406030204" pitchFamily="18" charset="0"/>
                                </a:rPr>
                                <m:t>−</m:t>
                              </m:r>
                              <m:r>
                                <a:rPr lang="en-IN" sz="2200">
                                  <a:latin typeface="Cambria Math" panose="02040503050406030204" pitchFamily="18" charset="0"/>
                                </a:rPr>
                                <m:t>4</m:t>
                              </m:r>
                              <m:r>
                                <a:rPr lang="en-IN" sz="2200">
                                  <a:latin typeface="Cambria Math" panose="02040503050406030204" pitchFamily="18" charset="0"/>
                                </a:rPr>
                                <m:t>=</m:t>
                              </m:r>
                            </m:oMath>
                          </a14:m>
                          <a:r>
                            <a:rPr lang="en-IN" sz="2200" dirty="0">
                              <a:latin typeface="Cambria Math"/>
                            </a:rPr>
                            <a:t> </a:t>
                          </a:r>
                          <a:r>
                            <a:rPr lang="en-IN" sz="2200" dirty="0"/>
                            <a:t>0</a:t>
                          </a:r>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400" b="1"/>
                          </a:pPr>
                          <a:r>
                            <a:rPr lang="en-US" sz="1800" b="0" dirty="0"/>
                            <a:t>The Zero-Factor Property gives us two linear equations to solve</a:t>
                          </a:r>
                          <a:r>
                            <a:rPr lang="en-US" sz="1800" dirty="0"/>
                            <a:t>.</a:t>
                          </a: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09772867"/>
                      </a:ext>
                    </a:extLst>
                  </a:tr>
                  <a:tr h="461693">
                    <a:tc>
                      <a:txBody>
                        <a:bodyPr/>
                        <a:lstStyle/>
                        <a:p>
                          <a:r>
                            <a:rPr lang="ar-AE" sz="2200" dirty="0"/>
                            <a:t> </a:t>
                          </a:r>
                          <a14:m>
                            <m:oMath xmlns:m="http://schemas.openxmlformats.org/officeDocument/2006/math">
                              <m:r>
                                <a:rPr lang="ar-AE" sz="2200">
                                  <a:latin typeface="Cambria Math" panose="02040503050406030204" pitchFamily="18" charset="0"/>
                                </a:rPr>
                                <m:t>𝑥</m:t>
                              </m:r>
                              <m:r>
                                <a:rPr lang="ar-AE" sz="2200" b="0" i="0" smtClean="0">
                                  <a:latin typeface="Cambria Math" panose="02040503050406030204" pitchFamily="18" charset="0"/>
                                </a:rPr>
                                <m:t> </m:t>
                              </m:r>
                            </m:oMath>
                          </a14:m>
                          <a:r>
                            <a:rPr lang="ar-AE" sz="2200" dirty="0"/>
                            <a:t>​</a:t>
                          </a:r>
                          <a14:m>
                            <m:oMath xmlns:m="http://schemas.openxmlformats.org/officeDocument/2006/math">
                              <m:r>
                                <a:rPr lang="ar-AE" sz="2200" smtClean="0">
                                  <a:latin typeface="Cambria Math" panose="02040503050406030204" pitchFamily="18" charset="0"/>
                                </a:rPr>
                                <m:t>=</m:t>
                              </m:r>
                              <m:r>
                                <a:rPr lang="ar-AE" sz="2200">
                                  <a:latin typeface="Cambria Math" panose="02040503050406030204" pitchFamily="18" charset="0"/>
                                </a:rPr>
                                <m:t>−</m:t>
                              </m:r>
                              <m:f>
                                <m:fPr>
                                  <m:ctrlPr>
                                    <a:rPr lang="ar-AE" sz="2200" i="1">
                                      <a:latin typeface="Cambria Math" panose="02040503050406030204" pitchFamily="18" charset="0"/>
                                    </a:rPr>
                                  </m:ctrlPr>
                                </m:fPr>
                                <m:num>
                                  <m:r>
                                    <a:rPr lang="ar-AE" sz="2200">
                                      <a:latin typeface="Cambria Math" panose="02040503050406030204" pitchFamily="18" charset="0"/>
                                    </a:rPr>
                                    <m:t>1</m:t>
                                  </m:r>
                                </m:num>
                                <m:den>
                                  <m:r>
                                    <a:rPr lang="ar-AE" sz="2200">
                                      <a:latin typeface="Cambria Math" panose="02040503050406030204" pitchFamily="18" charset="0"/>
                                    </a:rPr>
                                    <m:t>3</m:t>
                                  </m:r>
                                </m:den>
                              </m:f>
                            </m:oMath>
                          </a14:m>
                          <a:endParaRPr lang="en-IN"/>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IN" sz="2200"/>
                            <a:t>or</a:t>
                          </a:r>
                          <a:endParaRPr lang="en-IN"/>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200" dirty="0"/>
                            <a:t> </a:t>
                          </a:r>
                          <a14:m>
                            <m:oMath xmlns:m="http://schemas.openxmlformats.org/officeDocument/2006/math">
                              <m:r>
                                <a:rPr lang="en-US" sz="2200">
                                  <a:latin typeface="Cambria Math" panose="02040503050406030204" pitchFamily="18" charset="0"/>
                                </a:rPr>
                                <m:t>𝑥</m:t>
                              </m:r>
                              <m:r>
                                <a:rPr lang="en-US" sz="2200" b="0" i="0" smtClean="0">
                                  <a:latin typeface="Cambria Math" panose="02040503050406030204" pitchFamily="18" charset="0"/>
                                </a:rPr>
                                <m:t> </m:t>
                              </m:r>
                              <m:r>
                                <a:rPr lang="en-US" sz="2200" smtClean="0">
                                  <a:latin typeface="Cambria Math" panose="02040503050406030204" pitchFamily="18" charset="0"/>
                                </a:rPr>
                                <m:t>=</m:t>
                              </m:r>
                            </m:oMath>
                          </a14:m>
                          <a:r>
                            <a:rPr lang="en-US" sz="2200" dirty="0">
                              <a:latin typeface="Cambria Math"/>
                            </a:rPr>
                            <a:t> </a:t>
                          </a:r>
                          <a:r>
                            <a:rPr lang="en-US" sz="2200" dirty="0"/>
                            <a:t>4</a:t>
                          </a:r>
                          <a:endParaRPr lang="en-IN"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400" b="1"/>
                          </a:pP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52930900"/>
                      </a:ext>
                    </a:extLst>
                  </a:tr>
                </a:tbl>
              </a:graphicData>
            </a:graphic>
          </p:graphicFrame>
        </mc:Choice>
        <mc:Fallback xmlns="">
          <p:graphicFrame>
            <p:nvGraphicFramePr>
              <p:cNvPr id="4" name="Table Placeholder 2" descr="3x squared minus 11x minus 4 equals 0.&#10;open parenthesis 3x plus 1 close parenthesis times open parenthesis x minus 4 close parenthesis equals 0.&#10;3x plus 1 equals 0 or x minus 4 equals 0.&#10;x equals negative 1 over 3 or x equals 4.&#10;">
                <a:extLst>
                  <a:ext uri="{FF2B5EF4-FFF2-40B4-BE49-F238E27FC236}">
                    <a16:creationId xmlns:a16="http://schemas.microsoft.com/office/drawing/2014/main" id="{7674A429-68BF-A7CB-972E-2B4EE0357617}"/>
                  </a:ext>
                </a:extLst>
              </p:cNvPr>
              <p:cNvGraphicFramePr>
                <a:graphicFrameLocks/>
              </p:cNvGraphicFramePr>
              <p:nvPr>
                <p:extLst>
                  <p:ext uri="{D42A27DB-BD31-4B8C-83A1-F6EECF244321}">
                    <p14:modId xmlns:p14="http://schemas.microsoft.com/office/powerpoint/2010/main" val="2716572309"/>
                  </p:ext>
                </p:extLst>
              </p:nvPr>
            </p:nvGraphicFramePr>
            <p:xfrm>
              <a:off x="609600" y="2227389"/>
              <a:ext cx="8229600" cy="2344611"/>
            </p:xfrm>
            <a:graphic>
              <a:graphicData uri="http://schemas.openxmlformats.org/drawingml/2006/table">
                <a:tbl>
                  <a:tblPr firstRow="1" bandRow="1">
                    <a:tableStyleId>{2D5ABB26-0587-4C30-8999-92F81FD0307C}</a:tableStyleId>
                  </a:tblPr>
                  <a:tblGrid>
                    <a:gridCol w="2286000">
                      <a:extLst>
                        <a:ext uri="{9D8B030D-6E8A-4147-A177-3AD203B41FA5}">
                          <a16:colId xmlns:a16="http://schemas.microsoft.com/office/drawing/2014/main" val="20000"/>
                        </a:ext>
                      </a:extLst>
                    </a:gridCol>
                    <a:gridCol w="457200">
                      <a:extLst>
                        <a:ext uri="{9D8B030D-6E8A-4147-A177-3AD203B41FA5}">
                          <a16:colId xmlns:a16="http://schemas.microsoft.com/office/drawing/2014/main" val="20003"/>
                        </a:ext>
                      </a:extLst>
                    </a:gridCol>
                    <a:gridCol w="1905000">
                      <a:extLst>
                        <a:ext uri="{9D8B030D-6E8A-4147-A177-3AD203B41FA5}">
                          <a16:colId xmlns:a16="http://schemas.microsoft.com/office/drawing/2014/main" val="20004"/>
                        </a:ext>
                      </a:extLst>
                    </a:gridCol>
                    <a:gridCol w="3581400">
                      <a:extLst>
                        <a:ext uri="{9D8B030D-6E8A-4147-A177-3AD203B41FA5}">
                          <a16:colId xmlns:a16="http://schemas.microsoft.com/office/drawing/2014/main" val="20007"/>
                        </a:ext>
                      </a:extLst>
                    </a:gridCol>
                  </a:tblGrid>
                  <a:tr h="64008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5714" r="-260000" b="-275238"/>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500000" t="-5714" r="-1200000" b="-275238"/>
                          </a:stretch>
                        </a:blipFill>
                      </a:tcPr>
                    </a:tc>
                    <a:tc>
                      <a:txBody>
                        <a:bodyPr/>
                        <a:lstStyle/>
                        <a:p>
                          <a:pPr algn="l"/>
                          <a:r>
                            <a:rPr sz="2200" dirty="0"/>
                            <a:t>​0</a:t>
                          </a:r>
                          <a:endParaRPr sz="2200" dirty="0">
                            <a:latin typeface="Cambria Math"/>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400" b="1"/>
                          </a:pPr>
                          <a:r>
                            <a:rPr sz="1800" b="0" dirty="0"/>
                            <a:t>Use trial and error or factoring by grouping to factor the </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4978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135366" r="-260000" b="-252439"/>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500000" t="-135366" r="-1200000" b="-252439"/>
                          </a:stretch>
                        </a:blipFill>
                      </a:tcPr>
                    </a:tc>
                    <a:tc>
                      <a:txBody>
                        <a:bodyPr/>
                        <a:lstStyle/>
                        <a:p>
                          <a:r>
                            <a:rPr lang="en-IN" sz="2200" dirty="0"/>
                            <a:t>​0</a:t>
                          </a:r>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sz="1400" b="1"/>
                          </a:pPr>
                          <a:r>
                            <a:rPr lang="en-IN" sz="1800" b="0" dirty="0"/>
                            <a:t>trinomial into two binomials.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9117706"/>
                      </a:ext>
                    </a:extLst>
                  </a:tr>
                  <a:tr h="64008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183810" r="-260000" b="-97143"/>
                          </a:stretch>
                        </a:blipFill>
                      </a:tcPr>
                    </a:tc>
                    <a:tc>
                      <a:txBody>
                        <a:bodyPr/>
                        <a:lstStyle/>
                        <a:p>
                          <a:r>
                            <a:rPr lang="en-IN" sz="2200"/>
                            <a:t>or</a:t>
                          </a:r>
                          <a:endParaRPr lang="en-IN"/>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44231" t="-183810" r="-188462" b="-97143"/>
                          </a:stretch>
                        </a:blipFill>
                      </a:tcPr>
                    </a:tc>
                    <a:tc>
                      <a:txBody>
                        <a:bodyPr/>
                        <a:lstStyle/>
                        <a:p>
                          <a:pPr algn="l">
                            <a:defRPr sz="1400" b="1"/>
                          </a:pPr>
                          <a:r>
                            <a:rPr lang="en-US" sz="1800" b="0" dirty="0"/>
                            <a:t>The Zero-Factor Property gives us two linear equations to solve</a:t>
                          </a:r>
                          <a:r>
                            <a:rPr lang="en-US" sz="1800" dirty="0"/>
                            <a:t>.</a:t>
                          </a: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09772867"/>
                      </a:ext>
                    </a:extLst>
                  </a:tr>
                  <a:tr h="566611">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320430" r="-260000" b="-9677"/>
                          </a:stretch>
                        </a:blipFill>
                      </a:tcPr>
                    </a:tc>
                    <a:tc>
                      <a:txBody>
                        <a:bodyPr/>
                        <a:lstStyle/>
                        <a:p>
                          <a:r>
                            <a:rPr lang="en-IN" sz="2200"/>
                            <a:t>or</a:t>
                          </a:r>
                          <a:endParaRPr lang="en-IN"/>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44231" t="-320430" r="-188462" b="-9677"/>
                          </a:stretch>
                        </a:blipFill>
                      </a:tcPr>
                    </a:tc>
                    <a:tc>
                      <a:txBody>
                        <a:bodyPr/>
                        <a:lstStyle/>
                        <a:p>
                          <a:pPr algn="l">
                            <a:defRPr sz="1400" b="1"/>
                          </a:pP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52930900"/>
                      </a:ext>
                    </a:extLst>
                  </a:tr>
                </a:tbl>
              </a:graphicData>
            </a:graphic>
          </p:graphicFrame>
        </mc:Fallback>
      </mc:AlternateContent>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Methods of Solving Quadratic Equations</a:t>
            </a:r>
            <a:r>
              <a:rPr lang="en-US" baseline="-25000" dirty="0"/>
              <a:t>5</a:t>
            </a:r>
            <a:endParaRPr dirty="0"/>
          </a:p>
        </p:txBody>
      </p:sp>
      <p:sp>
        <p:nvSpPr>
          <p:cNvPr id="3" name="Text Placeholder 2"/>
          <p:cNvSpPr>
            <a:spLocks noGrp="1"/>
          </p:cNvSpPr>
          <p:nvPr>
            <p:ph type="body" sz="quarter" idx="10"/>
          </p:nvPr>
        </p:nvSpPr>
        <p:spPr/>
        <p:txBody>
          <a:bodyPr>
            <a:normAutofit/>
          </a:bodyPr>
          <a:lstStyle/>
          <a:p>
            <a:pPr marL="514350" indent="-514350">
              <a:buFont typeface="+mj-lt"/>
              <a:buAutoNum type="alphaLcPeriod" startAt="4"/>
              <a:defRPr sz="2800"/>
            </a:pPr>
            <a:r>
              <a:rPr lang="en-US" dirty="0"/>
              <a:t>​</a:t>
            </a:r>
            <a:r>
              <a:rPr lang="en-US" sz="2800" dirty="0"/>
              <a:t>Here, the equation is not factorable, so we use the quadratic formula.</a:t>
            </a:r>
          </a:p>
          <a:p>
            <a:pPr marL="457200" lvl="1" indent="0">
              <a:buNone/>
              <a:defRPr sz="2800"/>
            </a:pPr>
            <a:r>
              <a:rPr lang="en-US" dirty="0"/>
              <a:t>​</a:t>
            </a:r>
            <a:r>
              <a:rPr lang="ar-AE" dirty="0"/>
              <a:t>​</a:t>
            </a:r>
            <a:endParaRPr dirty="0"/>
          </a:p>
        </p:txBody>
      </p:sp>
      <p:pic>
        <p:nvPicPr>
          <p:cNvPr id="9" name="Picture 8" descr="Three x squared minus ten x minus four equals zero.&#10;a equals three, b equals negative ten, c equals negative four.&#10;">
            <a:extLst>
              <a:ext uri="{FF2B5EF4-FFF2-40B4-BE49-F238E27FC236}">
                <a16:creationId xmlns:a16="http://schemas.microsoft.com/office/drawing/2014/main" id="{0BC4BD9C-14AC-9E1E-7483-DA47484BD10A}"/>
              </a:ext>
            </a:extLst>
          </p:cNvPr>
          <p:cNvPicPr>
            <a:picLocks noChangeAspect="1"/>
          </p:cNvPicPr>
          <p:nvPr/>
        </p:nvPicPr>
        <p:blipFill>
          <a:blip r:embed="rId2"/>
          <a:stretch>
            <a:fillRect/>
          </a:stretch>
        </p:blipFill>
        <p:spPr>
          <a:xfrm>
            <a:off x="1066800" y="1952625"/>
            <a:ext cx="2276475" cy="790575"/>
          </a:xfrm>
          <a:prstGeom prst="rect">
            <a:avLst/>
          </a:prstGeom>
        </p:spPr>
      </p:pic>
      <mc:AlternateContent xmlns:mc="http://schemas.openxmlformats.org/markup-compatibility/2006" xmlns:a14="http://schemas.microsoft.com/office/drawing/2010/main">
        <mc:Choice Requires="a14">
          <p:graphicFrame>
            <p:nvGraphicFramePr>
              <p:cNvPr id="4" name="Table Placeholder 2" descr="Identify the values of a, b, and c, then substitute into the quadratic formula.&#10;x equals negative of negative 10 plus or minus square root open parenthesis negative 10 squared minus 4 times 3 times negative 4 close parenthesis over 2 times 3.&#10;&#10;x equals open parenthesis 10 plus or minus square root 148 close parenthesis over 6.&#10;x equals open parenthesis 10 plus or minus 2 times square root 37 close parenthesis over 6.&#10;x equals open parenthesis 5 plus or minus square root 37 close parenthesis over 3.&#10;We have two unique real solutions.">
                <a:extLst>
                  <a:ext uri="{FF2B5EF4-FFF2-40B4-BE49-F238E27FC236}">
                    <a16:creationId xmlns:a16="http://schemas.microsoft.com/office/drawing/2014/main" id="{87B6F4E7-D4E1-9DBF-6CB1-F763C4D6D7D1}"/>
                  </a:ext>
                </a:extLst>
              </p:cNvPr>
              <p:cNvGraphicFramePr>
                <a:graphicFrameLocks/>
              </p:cNvGraphicFramePr>
              <p:nvPr>
                <p:extLst>
                  <p:ext uri="{D42A27DB-BD31-4B8C-83A1-F6EECF244321}">
                    <p14:modId xmlns:p14="http://schemas.microsoft.com/office/powerpoint/2010/main" val="760270028"/>
                  </p:ext>
                </p:extLst>
              </p:nvPr>
            </p:nvGraphicFramePr>
            <p:xfrm>
              <a:off x="659166" y="2945637"/>
              <a:ext cx="8229600" cy="2769363"/>
            </p:xfrm>
            <a:graphic>
              <a:graphicData uri="http://schemas.openxmlformats.org/drawingml/2006/table">
                <a:tbl>
                  <a:tblPr firstRow="1" bandRow="1">
                    <a:tableStyleId>{2D5ABB26-0587-4C30-8999-92F81FD0307C}</a:tableStyleId>
                  </a:tblPr>
                  <a:tblGrid>
                    <a:gridCol w="533400">
                      <a:extLst>
                        <a:ext uri="{9D8B030D-6E8A-4147-A177-3AD203B41FA5}">
                          <a16:colId xmlns:a16="http://schemas.microsoft.com/office/drawing/2014/main" val="20000"/>
                        </a:ext>
                      </a:extLst>
                    </a:gridCol>
                    <a:gridCol w="3733800">
                      <a:extLst>
                        <a:ext uri="{9D8B030D-6E8A-4147-A177-3AD203B41FA5}">
                          <a16:colId xmlns:a16="http://schemas.microsoft.com/office/drawing/2014/main" val="20001"/>
                        </a:ext>
                      </a:extLst>
                    </a:gridCol>
                    <a:gridCol w="3962400">
                      <a:extLst>
                        <a:ext uri="{9D8B030D-6E8A-4147-A177-3AD203B41FA5}">
                          <a16:colId xmlns:a16="http://schemas.microsoft.com/office/drawing/2014/main" val="20002"/>
                        </a:ext>
                      </a:extLst>
                    </a:gridCol>
                  </a:tblGrid>
                  <a:tr h="370840">
                    <a:tc>
                      <a:txBody>
                        <a:bodyPr/>
                        <a:lstStyle/>
                        <a:p>
                          <a:pPr algn="l">
                            <a:lnSpc>
                              <a:spcPct val="150000"/>
                            </a:lnSpc>
                            <a:defRPr sz="1800"/>
                          </a:pPr>
                          <a14:m>
                            <m:oMathPara xmlns:m="http://schemas.openxmlformats.org/officeDocument/2006/math">
                              <m:oMathParaPr>
                                <m:jc m:val="right"/>
                              </m:oMathParaPr>
                              <m:oMath xmlns:m="http://schemas.openxmlformats.org/officeDocument/2006/math">
                                <m:r>
                                  <a:rPr sz="2400">
                                    <a:latin typeface="Cambria Math"/>
                                  </a:rPr>
                                  <m:t>𝑥</m:t>
                                </m:r>
                              </m:oMath>
                            </m:oMathPara>
                          </a14:m>
                          <a:endParaRPr sz="2400" dirty="0"/>
                        </a:p>
                      </a:txBody>
                      <a:tcPr anchor="ctr"/>
                    </a:tc>
                    <a:tc>
                      <a:txBody>
                        <a:bodyPr/>
                        <a:lstStyle/>
                        <a:p>
                          <a:pPr algn="l">
                            <a:defRPr sz="1800"/>
                          </a:pPr>
                          <a:r>
                            <a:rPr sz="2400" dirty="0"/>
                            <a:t>​</a:t>
                          </a:r>
                          <a14:m>
                            <m:oMath xmlns:m="http://schemas.openxmlformats.org/officeDocument/2006/math">
                              <m:r>
                                <a:rPr sz="2400">
                                  <a:latin typeface="Cambria Math"/>
                                </a:rPr>
                                <m:t>=</m:t>
                              </m:r>
                              <m:f>
                                <m:fPr>
                                  <m:ctrlPr>
                                    <a:rPr sz="2400" i="1">
                                      <a:latin typeface="Cambria Math" panose="02040503050406030204" pitchFamily="18" charset="0"/>
                                    </a:rPr>
                                  </m:ctrlPr>
                                </m:fPr>
                                <m:num>
                                  <m:r>
                                    <a:rPr sz="2400">
                                      <a:latin typeface="Cambria Math"/>
                                    </a:rPr>
                                    <m:t>−</m:t>
                                  </m:r>
                                  <m:d>
                                    <m:dPr>
                                      <m:ctrlPr>
                                        <a:rPr sz="2400" i="1">
                                          <a:latin typeface="Cambria Math" panose="02040503050406030204" pitchFamily="18" charset="0"/>
                                        </a:rPr>
                                      </m:ctrlPr>
                                    </m:dPr>
                                    <m:e>
                                      <m:r>
                                        <a:rPr sz="2400">
                                          <a:latin typeface="Cambria Math"/>
                                        </a:rPr>
                                        <m:t>−10</m:t>
                                      </m:r>
                                    </m:e>
                                  </m:d>
                                  <m:r>
                                    <a:rPr sz="2400">
                                      <a:latin typeface="Cambria Math"/>
                                    </a:rPr>
                                    <m:t>±</m:t>
                                  </m:r>
                                  <m:rad>
                                    <m:radPr>
                                      <m:degHide m:val="on"/>
                                      <m:ctrlPr>
                                        <a:rPr sz="2400" i="1">
                                          <a:latin typeface="Cambria Math" panose="02040503050406030204" pitchFamily="18" charset="0"/>
                                        </a:rPr>
                                      </m:ctrlPr>
                                    </m:radPr>
                                    <m:deg/>
                                    <m:e>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−10</m:t>
                                              </m:r>
                                            </m:e>
                                          </m:d>
                                        </m:e>
                                        <m:sup>
                                          <m:r>
                                            <a:rPr sz="2400">
                                              <a:latin typeface="Cambria Math"/>
                                            </a:rPr>
                                            <m:t>2</m:t>
                                          </m:r>
                                        </m:sup>
                                      </m:sSup>
                                      <m:r>
                                        <a:rPr sz="2400">
                                          <a:latin typeface="Cambria Math"/>
                                        </a:rPr>
                                        <m:t>−4</m:t>
                                      </m:r>
                                      <m:d>
                                        <m:dPr>
                                          <m:ctrlPr>
                                            <a:rPr sz="2400" i="1">
                                              <a:latin typeface="Cambria Math" panose="02040503050406030204" pitchFamily="18" charset="0"/>
                                            </a:rPr>
                                          </m:ctrlPr>
                                        </m:dPr>
                                        <m:e>
                                          <m:r>
                                            <a:rPr sz="2400">
                                              <a:latin typeface="Cambria Math"/>
                                            </a:rPr>
                                            <m:t>3</m:t>
                                          </m:r>
                                        </m:e>
                                      </m:d>
                                      <m:d>
                                        <m:dPr>
                                          <m:ctrlPr>
                                            <a:rPr sz="2400" i="1">
                                              <a:latin typeface="Cambria Math" panose="02040503050406030204" pitchFamily="18" charset="0"/>
                                            </a:rPr>
                                          </m:ctrlPr>
                                        </m:dPr>
                                        <m:e>
                                          <m:r>
                                            <a:rPr sz="2400">
                                              <a:latin typeface="Cambria Math"/>
                                            </a:rPr>
                                            <m:t>−4</m:t>
                                          </m:r>
                                        </m:e>
                                      </m:d>
                                    </m:e>
                                  </m:rad>
                                </m:num>
                                <m:den>
                                  <m:r>
                                    <a:rPr sz="2400">
                                      <a:latin typeface="Cambria Math"/>
                                    </a:rPr>
                                    <m:t>2</m:t>
                                  </m:r>
                                  <m:d>
                                    <m:dPr>
                                      <m:ctrlPr>
                                        <a:rPr sz="2400" i="1">
                                          <a:latin typeface="Cambria Math" panose="02040503050406030204" pitchFamily="18" charset="0"/>
                                        </a:rPr>
                                      </m:ctrlPr>
                                    </m:dPr>
                                    <m:e>
                                      <m:r>
                                        <a:rPr sz="2400">
                                          <a:latin typeface="Cambria Math"/>
                                        </a:rPr>
                                        <m:t>3</m:t>
                                      </m:r>
                                    </m:e>
                                  </m:d>
                                </m:den>
                              </m:f>
                            </m:oMath>
                          </a14:m>
                          <a:endParaRPr sz="2400" dirty="0"/>
                        </a:p>
                      </a:txBody>
                      <a:tcPr/>
                    </a:tc>
                    <a:tc>
                      <a:txBody>
                        <a:bodyPr/>
                        <a:lstStyle/>
                        <a:p>
                          <a:pPr algn="l">
                            <a:defRPr sz="1100" b="1"/>
                          </a:pPr>
                          <a:r>
                            <a:rPr sz="1800" b="0" dirty="0"/>
                            <a:t>Identify the values of </a:t>
                          </a:r>
                          <a14:m>
                            <m:oMath xmlns:m="http://schemas.openxmlformats.org/officeDocument/2006/math">
                              <m:r>
                                <a:rPr lang="en-US" sz="1800" b="0" i="1" smtClean="0">
                                  <a:latin typeface="Cambria Math"/>
                                </a:rPr>
                                <m:t>𝑎</m:t>
                              </m:r>
                            </m:oMath>
                          </a14:m>
                          <a:r>
                            <a:rPr sz="1800" b="0" dirty="0"/>
                            <a:t>, </a:t>
                          </a:r>
                          <a14:m>
                            <m:oMath xmlns:m="http://schemas.openxmlformats.org/officeDocument/2006/math">
                              <m:r>
                                <a:rPr lang="en-US" sz="1800" b="0" i="1" smtClean="0">
                                  <a:latin typeface="Cambria Math"/>
                                </a:rPr>
                                <m:t>𝑏</m:t>
                              </m:r>
                            </m:oMath>
                          </a14:m>
                          <a:r>
                            <a:rPr sz="1800" b="0" dirty="0"/>
                            <a:t>, and </a:t>
                          </a:r>
                          <a14:m>
                            <m:oMath xmlns:m="http://schemas.openxmlformats.org/officeDocument/2006/math">
                              <m:r>
                                <a:rPr lang="en-US" sz="1800" b="0" i="1" smtClean="0">
                                  <a:latin typeface="Cambria Math"/>
                                </a:rPr>
                                <m:t>𝑐</m:t>
                              </m:r>
                            </m:oMath>
                          </a14:m>
                          <a:r>
                            <a:rPr sz="1800" b="0" dirty="0"/>
                            <a:t>, then substitute into the quadratic formula.</a:t>
                          </a:r>
                        </a:p>
                      </a:txBody>
                      <a:tcPr/>
                    </a:tc>
                    <a:extLst>
                      <a:ext uri="{0D108BD9-81ED-4DB2-BD59-A6C34878D82A}">
                        <a16:rowId xmlns:a16="http://schemas.microsoft.com/office/drawing/2014/main" val="10000"/>
                      </a:ext>
                    </a:extLst>
                  </a:tr>
                  <a:tr h="370840">
                    <a:tc>
                      <a:txBody>
                        <a:bodyPr/>
                        <a:lstStyle/>
                        <a:p>
                          <a:pPr algn="l">
                            <a:defRPr sz="1800"/>
                          </a:pPr>
                          <a14:m>
                            <m:oMathPara xmlns:m="http://schemas.openxmlformats.org/officeDocument/2006/math">
                              <m:oMathParaPr>
                                <m:jc m:val="right"/>
                              </m:oMathParaPr>
                              <m:oMath xmlns:m="http://schemas.openxmlformats.org/officeDocument/2006/math">
                                <m:r>
                                  <a:rPr sz="2400">
                                    <a:latin typeface="Cambria Math"/>
                                  </a:rPr>
                                  <m:t>𝑥</m:t>
                                </m:r>
                              </m:oMath>
                            </m:oMathPara>
                          </a14:m>
                          <a:endParaRPr sz="2400" dirty="0"/>
                        </a:p>
                      </a:txBody>
                      <a:tcPr anchor="ctr"/>
                    </a:tc>
                    <a:tc>
                      <a:txBody>
                        <a:bodyPr/>
                        <a:lstStyle/>
                        <a:p>
                          <a:pPr algn="l">
                            <a:defRPr sz="1800"/>
                          </a:pPr>
                          <a:r>
                            <a:rPr sz="2400" dirty="0"/>
                            <a:t>​</a:t>
                          </a:r>
                          <a14:m>
                            <m:oMath xmlns:m="http://schemas.openxmlformats.org/officeDocument/2006/math">
                              <m:r>
                                <a:rPr sz="2400">
                                  <a:latin typeface="Cambria Math"/>
                                </a:rPr>
                                <m:t>=</m:t>
                              </m:r>
                              <m:f>
                                <m:fPr>
                                  <m:ctrlPr>
                                    <a:rPr sz="2400" i="1">
                                      <a:latin typeface="Cambria Math" panose="02040503050406030204" pitchFamily="18" charset="0"/>
                                    </a:rPr>
                                  </m:ctrlPr>
                                </m:fPr>
                                <m:num>
                                  <m:r>
                                    <a:rPr sz="2400">
                                      <a:latin typeface="Cambria Math"/>
                                    </a:rPr>
                                    <m:t>10±</m:t>
                                  </m:r>
                                  <m:rad>
                                    <m:radPr>
                                      <m:degHide m:val="on"/>
                                      <m:ctrlPr>
                                        <a:rPr sz="2400" i="1">
                                          <a:latin typeface="Cambria Math" panose="02040503050406030204" pitchFamily="18" charset="0"/>
                                        </a:rPr>
                                      </m:ctrlPr>
                                    </m:radPr>
                                    <m:deg/>
                                    <m:e>
                                      <m:r>
                                        <a:rPr sz="2400">
                                          <a:latin typeface="Cambria Math"/>
                                        </a:rPr>
                                        <m:t>148</m:t>
                                      </m:r>
                                    </m:e>
                                  </m:rad>
                                </m:num>
                                <m:den>
                                  <m:r>
                                    <a:rPr sz="2400">
                                      <a:latin typeface="Cambria Math"/>
                                    </a:rPr>
                                    <m:t>6</m:t>
                                  </m:r>
                                </m:den>
                              </m:f>
                            </m:oMath>
                          </a14:m>
                          <a:endParaRPr sz="2400" dirty="0"/>
                        </a:p>
                      </a:txBody>
                      <a:tcPr/>
                    </a:tc>
                    <a:tc>
                      <a:txBody>
                        <a:bodyPr/>
                        <a:lstStyle/>
                        <a:p>
                          <a:pPr algn="l">
                            <a:defRPr sz="1800" b="1"/>
                          </a:pPr>
                          <a:r>
                            <a:rPr sz="1800" b="0" dirty="0"/>
                            <a:t>All that remains is to simplify the solutions.</a:t>
                          </a:r>
                        </a:p>
                      </a:txBody>
                      <a:tcPr/>
                    </a:tc>
                    <a:extLst>
                      <a:ext uri="{0D108BD9-81ED-4DB2-BD59-A6C34878D82A}">
                        <a16:rowId xmlns:a16="http://schemas.microsoft.com/office/drawing/2014/main" val="10001"/>
                      </a:ext>
                    </a:extLst>
                  </a:tr>
                  <a:tr h="370840">
                    <a:tc>
                      <a:txBody>
                        <a:bodyPr/>
                        <a:lstStyle/>
                        <a:p>
                          <a:pPr algn="l">
                            <a:defRPr sz="1800"/>
                          </a:pPr>
                          <a14:m>
                            <m:oMathPara xmlns:m="http://schemas.openxmlformats.org/officeDocument/2006/math">
                              <m:oMathParaPr>
                                <m:jc m:val="right"/>
                              </m:oMathParaPr>
                              <m:oMath xmlns:m="http://schemas.openxmlformats.org/officeDocument/2006/math">
                                <m:r>
                                  <a:rPr sz="2400">
                                    <a:latin typeface="Cambria Math"/>
                                  </a:rPr>
                                  <m:t>𝑥</m:t>
                                </m:r>
                              </m:oMath>
                            </m:oMathPara>
                          </a14:m>
                          <a:endParaRPr sz="2400" dirty="0"/>
                        </a:p>
                      </a:txBody>
                      <a:tcPr anchor="ctr"/>
                    </a:tc>
                    <a:tc>
                      <a:txBody>
                        <a:bodyPr/>
                        <a:lstStyle/>
                        <a:p>
                          <a:pPr algn="l">
                            <a:defRPr sz="1800"/>
                          </a:pPr>
                          <a:r>
                            <a:rPr sz="2400" dirty="0"/>
                            <a:t>​</a:t>
                          </a:r>
                          <a14:m>
                            <m:oMath xmlns:m="http://schemas.openxmlformats.org/officeDocument/2006/math">
                              <m:r>
                                <a:rPr sz="2400">
                                  <a:latin typeface="Cambria Math"/>
                                </a:rPr>
                                <m:t>=</m:t>
                              </m:r>
                              <m:f>
                                <m:fPr>
                                  <m:ctrlPr>
                                    <a:rPr sz="2400" i="1">
                                      <a:latin typeface="Cambria Math" panose="02040503050406030204" pitchFamily="18" charset="0"/>
                                    </a:rPr>
                                  </m:ctrlPr>
                                </m:fPr>
                                <m:num>
                                  <m:r>
                                    <a:rPr sz="2400">
                                      <a:latin typeface="Cambria Math"/>
                                    </a:rPr>
                                    <m:t>10±2</m:t>
                                  </m:r>
                                  <m:rad>
                                    <m:radPr>
                                      <m:degHide m:val="on"/>
                                      <m:ctrlPr>
                                        <a:rPr sz="2400" i="1">
                                          <a:latin typeface="Cambria Math" panose="02040503050406030204" pitchFamily="18" charset="0"/>
                                        </a:rPr>
                                      </m:ctrlPr>
                                    </m:radPr>
                                    <m:deg/>
                                    <m:e>
                                      <m:r>
                                        <a:rPr sz="2400">
                                          <a:latin typeface="Cambria Math"/>
                                        </a:rPr>
                                        <m:t>37</m:t>
                                      </m:r>
                                    </m:e>
                                  </m:rad>
                                </m:num>
                                <m:den>
                                  <m:r>
                                    <a:rPr sz="2400">
                                      <a:latin typeface="Cambria Math"/>
                                    </a:rPr>
                                    <m:t>6</m:t>
                                  </m:r>
                                </m:den>
                              </m:f>
                            </m:oMath>
                          </a14:m>
                          <a:endParaRPr sz="2400" dirty="0"/>
                        </a:p>
                      </a:txBody>
                      <a:tcPr/>
                    </a:tc>
                    <a:tc>
                      <a:txBody>
                        <a:bodyPr/>
                        <a:lstStyle/>
                        <a:p>
                          <a:pPr algn="l"/>
                          <a:endParaRPr sz="1800" b="0" dirty="0"/>
                        </a:p>
                      </a:txBody>
                      <a:tcPr/>
                    </a:tc>
                    <a:extLst>
                      <a:ext uri="{0D108BD9-81ED-4DB2-BD59-A6C34878D82A}">
                        <a16:rowId xmlns:a16="http://schemas.microsoft.com/office/drawing/2014/main" val="10002"/>
                      </a:ext>
                    </a:extLst>
                  </a:tr>
                  <a:tr h="370840">
                    <a:tc>
                      <a:txBody>
                        <a:bodyPr/>
                        <a:lstStyle/>
                        <a:p>
                          <a:pPr algn="l">
                            <a:defRPr sz="1800"/>
                          </a:pPr>
                          <a14:m>
                            <m:oMathPara xmlns:m="http://schemas.openxmlformats.org/officeDocument/2006/math">
                              <m:oMathParaPr>
                                <m:jc m:val="right"/>
                              </m:oMathParaPr>
                              <m:oMath xmlns:m="http://schemas.openxmlformats.org/officeDocument/2006/math">
                                <m:r>
                                  <a:rPr sz="2400">
                                    <a:latin typeface="Cambria Math"/>
                                  </a:rPr>
                                  <m:t>𝑥</m:t>
                                </m:r>
                              </m:oMath>
                            </m:oMathPara>
                          </a14:m>
                          <a:endParaRPr sz="2400" dirty="0"/>
                        </a:p>
                      </a:txBody>
                      <a:tcPr anchor="ctr"/>
                    </a:tc>
                    <a:tc>
                      <a:txBody>
                        <a:bodyPr/>
                        <a:lstStyle/>
                        <a:p>
                          <a:pPr algn="l">
                            <a:defRPr sz="1800"/>
                          </a:pPr>
                          <a:r>
                            <a:rPr sz="2400" dirty="0"/>
                            <a:t>​</a:t>
                          </a:r>
                          <a14:m>
                            <m:oMath xmlns:m="http://schemas.openxmlformats.org/officeDocument/2006/math">
                              <m:r>
                                <a:rPr sz="2400">
                                  <a:latin typeface="Cambria Math"/>
                                </a:rPr>
                                <m:t>=</m:t>
                              </m:r>
                              <m:f>
                                <m:fPr>
                                  <m:ctrlPr>
                                    <a:rPr sz="2400" i="1">
                                      <a:latin typeface="Cambria Math" panose="02040503050406030204" pitchFamily="18" charset="0"/>
                                    </a:rPr>
                                  </m:ctrlPr>
                                </m:fPr>
                                <m:num>
                                  <m:r>
                                    <a:rPr sz="2400">
                                      <a:latin typeface="Cambria Math"/>
                                    </a:rPr>
                                    <m:t>5±</m:t>
                                  </m:r>
                                  <m:rad>
                                    <m:radPr>
                                      <m:degHide m:val="on"/>
                                      <m:ctrlPr>
                                        <a:rPr sz="2400" i="1">
                                          <a:latin typeface="Cambria Math" panose="02040503050406030204" pitchFamily="18" charset="0"/>
                                        </a:rPr>
                                      </m:ctrlPr>
                                    </m:radPr>
                                    <m:deg/>
                                    <m:e>
                                      <m:r>
                                        <a:rPr sz="2400">
                                          <a:latin typeface="Cambria Math"/>
                                        </a:rPr>
                                        <m:t>37</m:t>
                                      </m:r>
                                    </m:e>
                                  </m:rad>
                                </m:num>
                                <m:den>
                                  <m:r>
                                    <a:rPr sz="2400">
                                      <a:latin typeface="Cambria Math"/>
                                    </a:rPr>
                                    <m:t>3</m:t>
                                  </m:r>
                                </m:den>
                              </m:f>
                            </m:oMath>
                          </a14:m>
                          <a:endParaRPr sz="2400" dirty="0"/>
                        </a:p>
                      </a:txBody>
                      <a:tcPr/>
                    </a:tc>
                    <a:tc>
                      <a:txBody>
                        <a:bodyPr/>
                        <a:lstStyle/>
                        <a:p>
                          <a:pPr algn="l"/>
                          <a:r>
                            <a:rPr lang="en-US" dirty="0"/>
                            <a:t>We have two unique real solutions.</a:t>
                          </a:r>
                          <a:endParaRPr dirty="0"/>
                        </a:p>
                      </a:txBody>
                      <a:tcPr/>
                    </a:tc>
                    <a:extLst>
                      <a:ext uri="{0D108BD9-81ED-4DB2-BD59-A6C34878D82A}">
                        <a16:rowId xmlns:a16="http://schemas.microsoft.com/office/drawing/2014/main" val="10003"/>
                      </a:ext>
                    </a:extLst>
                  </a:tr>
                </a:tbl>
              </a:graphicData>
            </a:graphic>
          </p:graphicFrame>
        </mc:Choice>
        <mc:Fallback xmlns="">
          <p:graphicFrame>
            <p:nvGraphicFramePr>
              <p:cNvPr id="4" name="Table Placeholder 2" descr="Identify the values of a, b, and c, then substitute into the quadratic formula.&#10;x equals negative of negative 10 plus or minus square root open parenthesis negative 10 squared minus 4 times 3 times negative 4 close parenthesis over 2 times 3.&#10;&#10;x equals open parenthesis 10 plus or minus square root 148 close parenthesis over 6.&#10;x equals open parenthesis 10 plus or minus 2 times square root 37 close parenthesis over 6.&#10;x equals open parenthesis 5 plus or minus square root 37 close parenthesis over 3.&#10;We have two unique real solutions.">
                <a:extLst>
                  <a:ext uri="{FF2B5EF4-FFF2-40B4-BE49-F238E27FC236}">
                    <a16:creationId xmlns:a16="http://schemas.microsoft.com/office/drawing/2014/main" id="{87B6F4E7-D4E1-9DBF-6CB1-F763C4D6D7D1}"/>
                  </a:ext>
                </a:extLst>
              </p:cNvPr>
              <p:cNvGraphicFramePr>
                <a:graphicFrameLocks/>
              </p:cNvGraphicFramePr>
              <p:nvPr>
                <p:extLst>
                  <p:ext uri="{D42A27DB-BD31-4B8C-83A1-F6EECF244321}">
                    <p14:modId xmlns:p14="http://schemas.microsoft.com/office/powerpoint/2010/main" val="760270028"/>
                  </p:ext>
                </p:extLst>
              </p:nvPr>
            </p:nvGraphicFramePr>
            <p:xfrm>
              <a:off x="659166" y="2945637"/>
              <a:ext cx="8229600" cy="2769363"/>
            </p:xfrm>
            <a:graphic>
              <a:graphicData uri="http://schemas.openxmlformats.org/drawingml/2006/table">
                <a:tbl>
                  <a:tblPr firstRow="1" bandRow="1">
                    <a:tableStyleId>{2D5ABB26-0587-4C30-8999-92F81FD0307C}</a:tableStyleId>
                  </a:tblPr>
                  <a:tblGrid>
                    <a:gridCol w="533400">
                      <a:extLst>
                        <a:ext uri="{9D8B030D-6E8A-4147-A177-3AD203B41FA5}">
                          <a16:colId xmlns:a16="http://schemas.microsoft.com/office/drawing/2014/main" val="20000"/>
                        </a:ext>
                      </a:extLst>
                    </a:gridCol>
                    <a:gridCol w="3733800">
                      <a:extLst>
                        <a:ext uri="{9D8B030D-6E8A-4147-A177-3AD203B41FA5}">
                          <a16:colId xmlns:a16="http://schemas.microsoft.com/office/drawing/2014/main" val="20001"/>
                        </a:ext>
                      </a:extLst>
                    </a:gridCol>
                    <a:gridCol w="3962400">
                      <a:extLst>
                        <a:ext uri="{9D8B030D-6E8A-4147-A177-3AD203B41FA5}">
                          <a16:colId xmlns:a16="http://schemas.microsoft.com/office/drawing/2014/main" val="20002"/>
                        </a:ext>
                      </a:extLst>
                    </a:gridCol>
                  </a:tblGrid>
                  <a:tr h="743395">
                    <a:tc>
                      <a:txBody>
                        <a:bodyPr/>
                        <a:lstStyle/>
                        <a:p>
                          <a:endParaRPr lang="en-US"/>
                        </a:p>
                      </a:txBody>
                      <a:tcPr anchor="ctr">
                        <a:blipFill>
                          <a:blip r:embed="rId3"/>
                          <a:stretch>
                            <a:fillRect t="-4098" r="-1435227" b="-281148"/>
                          </a:stretch>
                        </a:blipFill>
                      </a:tcPr>
                    </a:tc>
                    <a:tc>
                      <a:txBody>
                        <a:bodyPr/>
                        <a:lstStyle/>
                        <a:p>
                          <a:endParaRPr lang="en-US"/>
                        </a:p>
                      </a:txBody>
                      <a:tcPr>
                        <a:blipFill>
                          <a:blip r:embed="rId3"/>
                          <a:stretch>
                            <a:fillRect l="-14356" t="-4098" r="-106036" b="-281148"/>
                          </a:stretch>
                        </a:blipFill>
                      </a:tcPr>
                    </a:tc>
                    <a:tc>
                      <a:txBody>
                        <a:bodyPr/>
                        <a:lstStyle/>
                        <a:p>
                          <a:endParaRPr lang="en-US"/>
                        </a:p>
                      </a:txBody>
                      <a:tcPr>
                        <a:blipFill>
                          <a:blip r:embed="rId3"/>
                          <a:stretch>
                            <a:fillRect l="-107846" t="-4098" b="-281148"/>
                          </a:stretch>
                        </a:blipFill>
                      </a:tcPr>
                    </a:tc>
                    <a:extLst>
                      <a:ext uri="{0D108BD9-81ED-4DB2-BD59-A6C34878D82A}">
                        <a16:rowId xmlns:a16="http://schemas.microsoft.com/office/drawing/2014/main" val="10000"/>
                      </a:ext>
                    </a:extLst>
                  </a:tr>
                  <a:tr h="675259">
                    <a:tc>
                      <a:txBody>
                        <a:bodyPr/>
                        <a:lstStyle/>
                        <a:p>
                          <a:endParaRPr lang="en-US"/>
                        </a:p>
                      </a:txBody>
                      <a:tcPr anchor="ctr">
                        <a:blipFill>
                          <a:blip r:embed="rId3"/>
                          <a:stretch>
                            <a:fillRect t="-114414" r="-1435227" b="-209009"/>
                          </a:stretch>
                        </a:blipFill>
                      </a:tcPr>
                    </a:tc>
                    <a:tc>
                      <a:txBody>
                        <a:bodyPr/>
                        <a:lstStyle/>
                        <a:p>
                          <a:endParaRPr lang="en-US"/>
                        </a:p>
                      </a:txBody>
                      <a:tcPr>
                        <a:blipFill>
                          <a:blip r:embed="rId3"/>
                          <a:stretch>
                            <a:fillRect l="-14356" t="-114414" r="-106036" b="-209009"/>
                          </a:stretch>
                        </a:blipFill>
                      </a:tcPr>
                    </a:tc>
                    <a:tc>
                      <a:txBody>
                        <a:bodyPr/>
                        <a:lstStyle/>
                        <a:p>
                          <a:pPr algn="l">
                            <a:defRPr sz="1800" b="1"/>
                          </a:pPr>
                          <a:r>
                            <a:rPr sz="1800" b="0" dirty="0"/>
                            <a:t>All that remains is to simplify the solutions.</a:t>
                          </a:r>
                        </a:p>
                      </a:txBody>
                      <a:tcPr/>
                    </a:tc>
                    <a:extLst>
                      <a:ext uri="{0D108BD9-81ED-4DB2-BD59-A6C34878D82A}">
                        <a16:rowId xmlns:a16="http://schemas.microsoft.com/office/drawing/2014/main" val="10001"/>
                      </a:ext>
                    </a:extLst>
                  </a:tr>
                  <a:tr h="675577">
                    <a:tc>
                      <a:txBody>
                        <a:bodyPr/>
                        <a:lstStyle/>
                        <a:p>
                          <a:endParaRPr lang="en-US"/>
                        </a:p>
                      </a:txBody>
                      <a:tcPr anchor="ctr">
                        <a:blipFill>
                          <a:blip r:embed="rId3"/>
                          <a:stretch>
                            <a:fillRect t="-214414" r="-1435227" b="-109009"/>
                          </a:stretch>
                        </a:blipFill>
                      </a:tcPr>
                    </a:tc>
                    <a:tc>
                      <a:txBody>
                        <a:bodyPr/>
                        <a:lstStyle/>
                        <a:p>
                          <a:endParaRPr lang="en-US"/>
                        </a:p>
                      </a:txBody>
                      <a:tcPr>
                        <a:blipFill>
                          <a:blip r:embed="rId3"/>
                          <a:stretch>
                            <a:fillRect l="-14356" t="-214414" r="-106036" b="-109009"/>
                          </a:stretch>
                        </a:blipFill>
                      </a:tcPr>
                    </a:tc>
                    <a:tc>
                      <a:txBody>
                        <a:bodyPr/>
                        <a:lstStyle/>
                        <a:p>
                          <a:pPr algn="l"/>
                          <a:endParaRPr sz="1800" b="0" dirty="0"/>
                        </a:p>
                      </a:txBody>
                      <a:tcPr/>
                    </a:tc>
                    <a:extLst>
                      <a:ext uri="{0D108BD9-81ED-4DB2-BD59-A6C34878D82A}">
                        <a16:rowId xmlns:a16="http://schemas.microsoft.com/office/drawing/2014/main" val="10002"/>
                      </a:ext>
                    </a:extLst>
                  </a:tr>
                  <a:tr h="675132">
                    <a:tc>
                      <a:txBody>
                        <a:bodyPr/>
                        <a:lstStyle/>
                        <a:p>
                          <a:endParaRPr lang="en-US"/>
                        </a:p>
                      </a:txBody>
                      <a:tcPr anchor="ctr">
                        <a:blipFill>
                          <a:blip r:embed="rId3"/>
                          <a:stretch>
                            <a:fillRect t="-314414" r="-1435227" b="-9009"/>
                          </a:stretch>
                        </a:blipFill>
                      </a:tcPr>
                    </a:tc>
                    <a:tc>
                      <a:txBody>
                        <a:bodyPr/>
                        <a:lstStyle/>
                        <a:p>
                          <a:endParaRPr lang="en-US"/>
                        </a:p>
                      </a:txBody>
                      <a:tcPr>
                        <a:blipFill>
                          <a:blip r:embed="rId3"/>
                          <a:stretch>
                            <a:fillRect l="-14356" t="-314414" r="-106036" b="-9009"/>
                          </a:stretch>
                        </a:blipFill>
                      </a:tcPr>
                    </a:tc>
                    <a:tc>
                      <a:txBody>
                        <a:bodyPr/>
                        <a:lstStyle/>
                        <a:p>
                          <a:pPr algn="l"/>
                          <a:r>
                            <a:rPr lang="en-US" dirty="0"/>
                            <a:t>We have two unique real solutions.</a:t>
                          </a:r>
                          <a:endParaRPr dirty="0"/>
                        </a:p>
                      </a:txBody>
                      <a:tcPr/>
                    </a:tc>
                    <a:extLst>
                      <a:ext uri="{0D108BD9-81ED-4DB2-BD59-A6C34878D82A}">
                        <a16:rowId xmlns:a16="http://schemas.microsoft.com/office/drawing/2014/main" val="10003"/>
                      </a:ext>
                    </a:extLst>
                  </a:tr>
                </a:tbl>
              </a:graphicData>
            </a:graphic>
          </p:graphicFrame>
        </mc:Fallback>
      </mc:AlternateContent>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7: Gravity Problems</a:t>
            </a:r>
            <a:r>
              <a:rPr lang="en-US" baseline="-25000" dirty="0"/>
              <a:t>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sz="2800" dirty="0"/>
                  <a:t>Robert stands on the topmost tier of seats in a baseball stadium, and throws a ball out onto the field with a vertical upward velocity of </a:t>
                </a:r>
                <a14:m>
                  <m:oMath xmlns:m="http://schemas.openxmlformats.org/officeDocument/2006/math">
                    <m:r>
                      <a:rPr lang="en-US">
                        <a:latin typeface="Cambria Math" panose="02040503050406030204" pitchFamily="18" charset="0"/>
                      </a:rPr>
                      <m:t>60</m:t>
                    </m:r>
                    <m:r>
                      <a:rPr lang="en-US" b="0" i="0" smtClean="0">
                        <a:latin typeface="Cambria Math" panose="02040503050406030204" pitchFamily="18" charset="0"/>
                      </a:rPr>
                      <m:t> </m:t>
                    </m:r>
                    <m:r>
                      <m:rPr>
                        <m:sty m:val="p"/>
                      </m:rPr>
                      <a:rPr lang="en-US">
                        <a:latin typeface="Cambria Math" panose="02040503050406030204" pitchFamily="18" charset="0"/>
                      </a:rPr>
                      <m:t>f</m:t>
                    </m:r>
                    <m:r>
                      <m:rPr>
                        <m:sty m:val="p"/>
                      </m:rPr>
                      <a:rPr lang="en-US" b="0" i="0" smtClean="0">
                        <a:latin typeface="Cambria Math" panose="02040503050406030204" pitchFamily="18" charset="0"/>
                      </a:rPr>
                      <m:t>t</m:t>
                    </m:r>
                    <m:r>
                      <a:rPr lang="en-US" b="0" i="0" smtClean="0">
                        <a:latin typeface="Cambria Math" panose="02040503050406030204" pitchFamily="18" charset="0"/>
                      </a:rPr>
                      <m:t>/</m:t>
                    </m:r>
                    <m:r>
                      <m:rPr>
                        <m:sty m:val="p"/>
                      </m:rPr>
                      <a:rPr lang="en-US">
                        <a:latin typeface="Cambria Math" panose="02040503050406030204" pitchFamily="18" charset="0"/>
                      </a:rPr>
                      <m:t>s</m:t>
                    </m:r>
                  </m:oMath>
                </a14:m>
                <a:r>
                  <a:rPr lang="en-US" sz="2800" dirty="0"/>
                  <a:t>. The ball is </a:t>
                </a:r>
                <a:r>
                  <a:rPr lang="en-US" sz="2800" dirty="0">
                    <a:latin typeface="Cambria Math"/>
                  </a:rPr>
                  <a:t>50</a:t>
                </a:r>
                <a:r>
                  <a:rPr lang="en-US" sz="2800" dirty="0"/>
                  <a:t> feet above the ground at the moment he releases the ball. When does the ball land?</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1481"/>
                </a:stretch>
              </a:blipFill>
            </p:spPr>
            <p:txBody>
              <a:bodyPr/>
              <a:lstStyle/>
              <a:p>
                <a:r>
                  <a:rPr lang="en-US">
                    <a:noFill/>
                  </a:rPr>
                  <a:t> </a:t>
                </a:r>
              </a:p>
            </p:txBody>
          </p:sp>
        </mc:Fallback>
      </mc:AlternateContent>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Gravity Problems</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lang="en-US" sz="2800" b="1" dirty="0"/>
              <a:t>Solution</a:t>
            </a:r>
          </a:p>
          <a:p>
            <a:pPr>
              <a:defRPr sz="2800"/>
            </a:pPr>
            <a:r>
              <a:rPr lang="en-US" sz="2800" dirty="0"/>
              <a:t>First, note that although the thrown ball has a horizontal velocity as well as a vertical velocity (otherwise it would go straight up and come straight back down), the horizontal velocity is irrelevant in such questions. All we are interested in is when the ball lands on the ground (</a:t>
            </a:r>
            <a:r>
              <a:rPr lang="en-US" sz="2800" i="1" dirty="0"/>
              <a:t>h </a:t>
            </a:r>
            <a:r>
              <a:rPr lang="en-US" sz="2800" dirty="0"/>
              <a:t>=</a:t>
            </a:r>
            <a:r>
              <a:rPr lang="en-US" sz="2800" i="1" dirty="0"/>
              <a:t> </a:t>
            </a:r>
            <a:r>
              <a:rPr lang="en-US" sz="2800" dirty="0"/>
              <a:t>0). If we wanted to determine where in the field the ball lands, we would have to know the horizontal velocity as well.</a:t>
            </a:r>
            <a:endParaRPr sz="28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Gravity Problems</a:t>
            </a:r>
            <a:r>
              <a:rPr lang="en-US" baseline="-25000" dirty="0"/>
              <a:t>3</a:t>
            </a:r>
            <a:endParaRPr dirty="0"/>
          </a:p>
        </p:txBody>
      </p:sp>
      <p:sp>
        <p:nvSpPr>
          <p:cNvPr id="3" name="Text Placeholder 2"/>
          <p:cNvSpPr>
            <a:spLocks noGrp="1"/>
          </p:cNvSpPr>
          <p:nvPr>
            <p:ph type="body" sz="quarter" idx="10"/>
          </p:nvPr>
        </p:nvSpPr>
        <p:spPr/>
        <p:txBody>
          <a:bodyPr>
            <a:normAutofit/>
          </a:bodyPr>
          <a:lstStyle/>
          <a:p>
            <a:pPr>
              <a:defRPr sz="2800"/>
            </a:pPr>
            <a:r>
              <a:rPr lang="en-US" sz="2800" dirty="0"/>
              <a:t>We are given the following: </a:t>
            </a:r>
            <a:r>
              <a:rPr lang="en-US" sz="2800" i="1" dirty="0"/>
              <a:t>h</a:t>
            </a:r>
            <a:r>
              <a:rPr lang="en-US" sz="2800" baseline="-25000" dirty="0"/>
              <a:t>0 </a:t>
            </a:r>
            <a:r>
              <a:rPr lang="en-US" sz="2800" dirty="0"/>
              <a:t>= 50 ft and </a:t>
            </a:r>
            <a:br>
              <a:rPr lang="en-US" i="1" dirty="0">
                <a:latin typeface="Cambria Math" panose="02040503050406030204" pitchFamily="18" charset="0"/>
              </a:rPr>
            </a:br>
            <a:r>
              <a:rPr lang="en-US" i="1" dirty="0">
                <a:latin typeface="Cambria Math" panose="02040503050406030204" pitchFamily="18" charset="0"/>
              </a:rPr>
              <a:t>v</a:t>
            </a:r>
            <a:r>
              <a:rPr lang="en-US" baseline="-25000" dirty="0">
                <a:latin typeface="Cambria Math" panose="02040503050406030204" pitchFamily="18" charset="0"/>
              </a:rPr>
              <a:t>0</a:t>
            </a:r>
            <a:r>
              <a:rPr lang="en-US" dirty="0"/>
              <a:t> =</a:t>
            </a:r>
            <a:r>
              <a:rPr lang="en-US" dirty="0">
                <a:latin typeface="Cambria Math" panose="02040503050406030204" pitchFamily="18" charset="0"/>
              </a:rPr>
              <a:t> 60 ft/s.</a:t>
            </a:r>
            <a:r>
              <a:rPr lang="en-US" sz="2800" dirty="0"/>
              <a:t> Since the units in the problem are feet and seconds, we know to use </a:t>
            </a:r>
            <a:r>
              <a:rPr lang="en-US" sz="2800" i="1" dirty="0"/>
              <a:t>g</a:t>
            </a:r>
            <a:r>
              <a:rPr lang="en-US" sz="2800" dirty="0"/>
              <a:t> = 32 ft/s</a:t>
            </a:r>
            <a:r>
              <a:rPr lang="en-US" sz="1050" dirty="0"/>
              <a:t> </a:t>
            </a:r>
            <a:r>
              <a:rPr lang="en-US" sz="2800" dirty="0"/>
              <a:t>².</a:t>
            </a:r>
            <a:r>
              <a:rPr lang="ar-AE" sz="2800" dirty="0"/>
              <a:t> </a:t>
            </a:r>
            <a:r>
              <a:rPr lang="en-US" sz="2800" dirty="0"/>
              <a:t>What we are interested in determining is the time, </a:t>
            </a:r>
            <a:r>
              <a:rPr lang="en-US" sz="2800" i="1" dirty="0"/>
              <a:t>t</a:t>
            </a:r>
            <a:r>
              <a:rPr lang="en-US" sz="2800" dirty="0"/>
              <a:t>, when the height, </a:t>
            </a:r>
            <a:r>
              <a:rPr lang="en-US" sz="2800" i="1" dirty="0"/>
              <a:t>h</a:t>
            </a:r>
            <a:r>
              <a:rPr lang="en-US" sz="2800" dirty="0"/>
              <a:t>, of the ball is </a:t>
            </a:r>
            <a:r>
              <a:rPr lang="en-US" sz="2800" dirty="0">
                <a:latin typeface="Cambria Math"/>
              </a:rPr>
              <a:t>0</a:t>
            </a:r>
            <a:r>
              <a:rPr lang="en-US" sz="2800" dirty="0"/>
              <a:t>. That is, we need to solve the quadratic equation</a:t>
            </a:r>
            <a:endParaRPr sz="2800" dirty="0"/>
          </a:p>
        </p:txBody>
      </p:sp>
      <p:pic>
        <p:nvPicPr>
          <p:cNvPr id="7" name="Picture 6" descr="Zero equals negative sixteen t squared plus sixty t plus fifty for t.">
            <a:extLst>
              <a:ext uri="{FF2B5EF4-FFF2-40B4-BE49-F238E27FC236}">
                <a16:creationId xmlns:a16="http://schemas.microsoft.com/office/drawing/2014/main" id="{A9167FBF-B38F-A2D7-91C4-933F02C463DD}"/>
              </a:ext>
            </a:extLst>
          </p:cNvPr>
          <p:cNvPicPr>
            <a:picLocks noChangeAspect="1"/>
          </p:cNvPicPr>
          <p:nvPr/>
        </p:nvPicPr>
        <p:blipFill>
          <a:blip r:embed="rId2"/>
          <a:stretch>
            <a:fillRect/>
          </a:stretch>
        </p:blipFill>
        <p:spPr>
          <a:xfrm>
            <a:off x="3352800" y="3171825"/>
            <a:ext cx="3829050" cy="514350"/>
          </a:xfrm>
          <a:prstGeom prst="rect">
            <a:avLst/>
          </a:prstGeom>
        </p:spPr>
      </p:pic>
    </p:spTree>
    <p:extLst>
      <p:ext uri="{BB962C8B-B14F-4D97-AF65-F5344CB8AC3E}">
        <p14:creationId xmlns:p14="http://schemas.microsoft.com/office/powerpoint/2010/main" val="115281803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Gravity Problems</a:t>
            </a:r>
            <a:r>
              <a:rPr lang="en-US" baseline="-25000" dirty="0"/>
              <a:t>4</a:t>
            </a:r>
            <a:endParaRPr dirty="0"/>
          </a:p>
        </p:txBody>
      </p:sp>
      <p:pic>
        <p:nvPicPr>
          <p:cNvPr id="5" name="Content Placeholder 4" descr="A diagram showing a projectile motion trajectory over a staircase. The staircase has a height of 50 feet. The projectile is launched from the top of the staircase with an initial height of h sub 0 equal 50 feet and an initial velocity of v sub 0 equal 60 feet per second. The curved path of the projectile is represented by a parabolic arc, illustrating its motion before reaching the ground level.">
            <a:extLst>
              <a:ext uri="{FF2B5EF4-FFF2-40B4-BE49-F238E27FC236}">
                <a16:creationId xmlns:a16="http://schemas.microsoft.com/office/drawing/2014/main" id="{3E64BB34-354C-43B2-B44D-C62EC1AF1596}"/>
              </a:ext>
            </a:extLst>
          </p:cNvPr>
          <p:cNvPicPr>
            <a:picLocks noGrp="1" noChangeAspect="1"/>
          </p:cNvPicPr>
          <p:nvPr>
            <p:ph sz="quarter" idx="1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262187" y="1697831"/>
            <a:ext cx="4619625" cy="3619500"/>
          </a:xfrm>
        </p:spPr>
      </p:pic>
      <p:sp>
        <p:nvSpPr>
          <p:cNvPr id="4" name="Text Placeholder 2">
            <a:extLst>
              <a:ext uri="{FF2B5EF4-FFF2-40B4-BE49-F238E27FC236}">
                <a16:creationId xmlns:a16="http://schemas.microsoft.com/office/drawing/2014/main" id="{1C97B48E-4B45-4ECF-9C8D-5AD3A12DCFFA}"/>
              </a:ext>
            </a:extLst>
          </p:cNvPr>
          <p:cNvSpPr txBox="1">
            <a:spLocks/>
          </p:cNvSpPr>
          <p:nvPr/>
        </p:nvSpPr>
        <p:spPr>
          <a:xfrm>
            <a:off x="457200" y="5486400"/>
            <a:ext cx="8229600" cy="668544"/>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800" dirty="0"/>
              <a:t>Figure 1</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Gravity Problems</a:t>
            </a:r>
            <a:r>
              <a:rPr lang="en-US" baseline="-25000" dirty="0"/>
              <a:t>5</a:t>
            </a:r>
            <a:endParaRPr dirty="0"/>
          </a:p>
        </p:txBody>
      </p:sp>
      <mc:AlternateContent xmlns:mc="http://schemas.openxmlformats.org/markup-compatibility/2006" xmlns:a14="http://schemas.microsoft.com/office/drawing/2010/main">
        <mc:Choice Requires="a14">
          <p:graphicFrame>
            <p:nvGraphicFramePr>
              <p:cNvPr id="3" name="Table Placeholder 2" descr="0 equals negative 16 t squared plus 60 t plus 50.&#10;0 equals 8 t squared minus 30 t minus 25.&#10;t equals open parenthesis 30 plus or minus square root open parenthesis 900 plus 800 close parenthesis close parenthesis over 16.&#10;t equals open parenthesis 30 plus or minus 10 times square root 17 close parenthesis over 16.&#10;t equals open parenthesis 15 plus or minus 5 times square root 17 close parenthesis over 8.&#10;t is approximately equal to 4.45. Another factor is minus 0.70 but it can’t be a solution for the t.">
                <a:extLst>
                  <a:ext uri="{FF2B5EF4-FFF2-40B4-BE49-F238E27FC236}">
                    <a16:creationId xmlns:a16="http://schemas.microsoft.com/office/drawing/2014/main" id="{B4F220D1-4F2D-25B6-B01E-0D778DBAAF36}"/>
                  </a:ext>
                </a:extLst>
              </p:cNvPr>
              <p:cNvGraphicFramePr>
                <a:graphicFrameLocks noGrp="1"/>
              </p:cNvGraphicFramePr>
              <p:nvPr>
                <p:ph type="tbl" sz="quarter" idx="10"/>
                <p:extLst>
                  <p:ext uri="{D42A27DB-BD31-4B8C-83A1-F6EECF244321}">
                    <p14:modId xmlns:p14="http://schemas.microsoft.com/office/powerpoint/2010/main" val="3828805561"/>
                  </p:ext>
                </p:extLst>
              </p:nvPr>
            </p:nvGraphicFramePr>
            <p:xfrm>
              <a:off x="457200" y="1143000"/>
              <a:ext cx="8229600" cy="4083939"/>
            </p:xfrm>
            <a:graphic>
              <a:graphicData uri="http://schemas.openxmlformats.org/drawingml/2006/table">
                <a:tbl>
                  <a:tblPr firstRow="1" bandRow="1">
                    <a:tableStyleId>{2D5ABB26-0587-4C30-8999-92F81FD0307C}</a:tableStyleId>
                  </a:tblPr>
                  <a:tblGrid>
                    <a:gridCol w="381000">
                      <a:extLst>
                        <a:ext uri="{9D8B030D-6E8A-4147-A177-3AD203B41FA5}">
                          <a16:colId xmlns:a16="http://schemas.microsoft.com/office/drawing/2014/main" val="20000"/>
                        </a:ext>
                      </a:extLst>
                    </a:gridCol>
                    <a:gridCol w="3352800">
                      <a:extLst>
                        <a:ext uri="{9D8B030D-6E8A-4147-A177-3AD203B41FA5}">
                          <a16:colId xmlns:a16="http://schemas.microsoft.com/office/drawing/2014/main" val="20001"/>
                        </a:ext>
                      </a:extLst>
                    </a:gridCol>
                    <a:gridCol w="4495800">
                      <a:extLst>
                        <a:ext uri="{9D8B030D-6E8A-4147-A177-3AD203B41FA5}">
                          <a16:colId xmlns:a16="http://schemas.microsoft.com/office/drawing/2014/main" val="20002"/>
                        </a:ext>
                      </a:extLst>
                    </a:gridCol>
                  </a:tblGrid>
                  <a:tr h="640080">
                    <a:tc>
                      <a:txBody>
                        <a:bodyPr/>
                        <a:lstStyle/>
                        <a:p>
                          <a:pPr algn="l"/>
                          <a:r>
                            <a:rPr sz="2400"/>
                            <a:t>​</a:t>
                          </a:r>
                          <a:r>
                            <a:rPr sz="2400">
                              <a:latin typeface="Cambria Math"/>
                            </a:rPr>
                            <a:t>0</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sz="2400" dirty="0"/>
                            <a:t>​</a:t>
                          </a:r>
                          <a14:m>
                            <m:oMath xmlns:m="http://schemas.openxmlformats.org/officeDocument/2006/math">
                              <m:r>
                                <a:rPr sz="2400">
                                  <a:latin typeface="Cambria Math"/>
                                </a:rPr>
                                <m:t>=−16</m:t>
                              </m:r>
                              <m:sSup>
                                <m:sSupPr>
                                  <m:ctrlPr>
                                    <a:rPr sz="2400" i="1">
                                      <a:latin typeface="Cambria Math" panose="02040503050406030204" pitchFamily="18" charset="0"/>
                                    </a:rPr>
                                  </m:ctrlPr>
                                </m:sSupPr>
                                <m:e>
                                  <m:r>
                                    <a:rPr sz="2400">
                                      <a:latin typeface="Cambria Math"/>
                                    </a:rPr>
                                    <m:t>𝑡</m:t>
                                  </m:r>
                                </m:e>
                                <m:sup>
                                  <m:r>
                                    <a:rPr sz="2400">
                                      <a:latin typeface="Cambria Math"/>
                                    </a:rPr>
                                    <m:t>2</m:t>
                                  </m:r>
                                </m:sup>
                              </m:sSup>
                              <m:r>
                                <a:rPr sz="2400">
                                  <a:latin typeface="Cambria Math"/>
                                </a:rPr>
                                <m:t>+60</m:t>
                              </m:r>
                              <m:r>
                                <a:rPr sz="2400">
                                  <a:latin typeface="Cambria Math"/>
                                </a:rPr>
                                <m:t>𝑡</m:t>
                              </m:r>
                              <m:r>
                                <a:rPr sz="2400">
                                  <a:latin typeface="Cambria Math"/>
                                </a:rPr>
                                <m:t>+50</m:t>
                              </m:r>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100" b="1"/>
                          </a:pPr>
                          <a:r>
                            <a:rPr sz="1800" b="0" dirty="0"/>
                            <a:t>The quadratic polynomial in the equation doesn't factor over the integers, so the </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502920">
                    <a:tc>
                      <a:txBody>
                        <a:bodyPr/>
                        <a:lstStyle/>
                        <a:p>
                          <a:r>
                            <a:rPr lang="en-IN" sz="2400"/>
                            <a:t>​</a:t>
                          </a:r>
                          <a:r>
                            <a:rPr lang="en-IN" sz="2400">
                              <a:latin typeface="Cambria Math"/>
                            </a:rPr>
                            <a:t>0</a:t>
                          </a:r>
                          <a:endParaRPr lang="en-IN"/>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ar-AE" sz="2400" dirty="0"/>
                            <a:t>​</a:t>
                          </a:r>
                          <a14:m>
                            <m:oMath xmlns:m="http://schemas.openxmlformats.org/officeDocument/2006/math">
                              <m:r>
                                <a:rPr lang="ar-AE" sz="2400">
                                  <a:latin typeface="Cambria Math"/>
                                </a:rPr>
                                <m:t>=</m:t>
                              </m:r>
                              <m:r>
                                <a:rPr lang="ar-AE" sz="2400">
                                  <a:latin typeface="Cambria Math"/>
                                </a:rPr>
                                <m:t>8</m:t>
                              </m:r>
                              <m:sSup>
                                <m:sSupPr>
                                  <m:ctrlPr>
                                    <a:rPr lang="ar-AE" sz="2400" i="1">
                                      <a:latin typeface="Cambria Math" panose="02040503050406030204" pitchFamily="18" charset="0"/>
                                    </a:rPr>
                                  </m:ctrlPr>
                                </m:sSupPr>
                                <m:e>
                                  <m:r>
                                    <a:rPr lang="ar-AE" sz="2400">
                                      <a:latin typeface="Cambria Math"/>
                                    </a:rPr>
                                    <m:t>𝑡</m:t>
                                  </m:r>
                                </m:e>
                                <m:sup>
                                  <m:r>
                                    <a:rPr lang="ar-AE" sz="2400">
                                      <a:latin typeface="Cambria Math"/>
                                    </a:rPr>
                                    <m:t>2</m:t>
                                  </m:r>
                                </m:sup>
                              </m:sSup>
                              <m:r>
                                <a:rPr lang="ar-AE" sz="2400">
                                  <a:latin typeface="Cambria Math"/>
                                </a:rPr>
                                <m:t>−</m:t>
                              </m:r>
                              <m:r>
                                <a:rPr lang="ar-AE" sz="2400">
                                  <a:latin typeface="Cambria Math"/>
                                </a:rPr>
                                <m:t>30</m:t>
                              </m:r>
                              <m:r>
                                <a:rPr lang="ar-AE" sz="2400">
                                  <a:latin typeface="Cambria Math"/>
                                </a:rPr>
                                <m:t>𝑡</m:t>
                              </m:r>
                              <m:r>
                                <a:rPr lang="ar-AE" sz="2400">
                                  <a:latin typeface="Cambria Math"/>
                                </a:rPr>
                                <m:t>−</m:t>
                              </m:r>
                              <m:r>
                                <a:rPr lang="ar-AE" sz="2400">
                                  <a:latin typeface="Cambria Math"/>
                                </a:rPr>
                                <m:t>25</m:t>
                              </m:r>
                            </m:oMath>
                          </a14:m>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b="1"/>
                          </a:pPr>
                          <a:r>
                            <a:rPr lang="en-US" sz="1800" b="0" dirty="0"/>
                            <a:t>quadratic formula is a good method to use. </a:t>
                          </a: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74433288"/>
                      </a:ext>
                    </a:extLst>
                  </a:tr>
                  <a:tr h="579120">
                    <a:tc>
                      <a:txBody>
                        <a:bodyPr/>
                        <a:lstStyle/>
                        <a:p>
                          <a:pPr/>
                          <a14:m>
                            <m:oMathPara xmlns:m="http://schemas.openxmlformats.org/officeDocument/2006/math">
                              <m:oMathParaPr>
                                <m:jc m:val="centerGroup"/>
                              </m:oMathParaPr>
                              <m:oMath xmlns:m="http://schemas.openxmlformats.org/officeDocument/2006/math">
                                <m:r>
                                  <a:rPr lang="en-IN" sz="2400" smtClean="0">
                                    <a:latin typeface="Cambria Math"/>
                                  </a:rPr>
                                  <m:t>𝑡</m:t>
                                </m:r>
                              </m:oMath>
                            </m:oMathPara>
                          </a14:m>
                          <a:endParaRPr lang="en-IN"/>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ar-AE" sz="2400" dirty="0"/>
                            <a:t>​</a:t>
                          </a:r>
                          <a14:m>
                            <m:oMath xmlns:m="http://schemas.openxmlformats.org/officeDocument/2006/math">
                              <m:r>
                                <a:rPr lang="ar-AE" sz="2400">
                                  <a:latin typeface="Cambria Math"/>
                                </a:rPr>
                                <m:t>=</m:t>
                              </m:r>
                              <m:f>
                                <m:fPr>
                                  <m:ctrlPr>
                                    <a:rPr lang="ar-AE" sz="2400" i="1">
                                      <a:latin typeface="Cambria Math" panose="02040503050406030204" pitchFamily="18" charset="0"/>
                                    </a:rPr>
                                  </m:ctrlPr>
                                </m:fPr>
                                <m:num>
                                  <m:r>
                                    <a:rPr lang="ar-AE" sz="2400">
                                      <a:latin typeface="Cambria Math"/>
                                    </a:rPr>
                                    <m:t>30</m:t>
                                  </m:r>
                                  <m:r>
                                    <a:rPr lang="ar-AE" sz="2400">
                                      <a:latin typeface="Cambria Math"/>
                                    </a:rPr>
                                    <m:t>±</m:t>
                                  </m:r>
                                  <m:rad>
                                    <m:radPr>
                                      <m:degHide m:val="on"/>
                                      <m:ctrlPr>
                                        <a:rPr lang="ar-AE" sz="2400" i="1">
                                          <a:latin typeface="Cambria Math" panose="02040503050406030204" pitchFamily="18" charset="0"/>
                                        </a:rPr>
                                      </m:ctrlPr>
                                    </m:radPr>
                                    <m:deg/>
                                    <m:e>
                                      <m:r>
                                        <a:rPr lang="ar-AE" sz="2400">
                                          <a:latin typeface="Cambria Math"/>
                                        </a:rPr>
                                        <m:t>900</m:t>
                                      </m:r>
                                      <m:r>
                                        <a:rPr lang="ar-AE" sz="2400">
                                          <a:latin typeface="Cambria Math"/>
                                        </a:rPr>
                                        <m:t>+</m:t>
                                      </m:r>
                                      <m:r>
                                        <a:rPr lang="ar-AE" sz="2400">
                                          <a:latin typeface="Cambria Math"/>
                                        </a:rPr>
                                        <m:t>800</m:t>
                                      </m:r>
                                    </m:e>
                                  </m:rad>
                                </m:num>
                                <m:den>
                                  <m:r>
                                    <a:rPr lang="ar-AE" sz="2400">
                                      <a:latin typeface="Cambria Math"/>
                                    </a:rPr>
                                    <m:t>16</m:t>
                                  </m:r>
                                </m:den>
                              </m:f>
                            </m:oMath>
                          </a14:m>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b="1"/>
                          </a:pPr>
                          <a:r>
                            <a:rPr lang="en-US" sz="1800" b="0" dirty="0"/>
                            <a:t>To simplify the calculations, we can begin by dividing both sides of the equation by </a:t>
                          </a:r>
                          <a14:m>
                            <m:oMath xmlns:m="http://schemas.openxmlformats.org/officeDocument/2006/math">
                              <m:r>
                                <a:rPr lang="en-US" sz="1800" b="0" smtClean="0">
                                  <a:latin typeface="Cambria Math"/>
                                </a:rPr>
                                <m:t>−</m:t>
                              </m:r>
                              <m:r>
                                <a:rPr lang="en-US" sz="1800" b="0" smtClean="0">
                                  <a:latin typeface="Cambria Math"/>
                                </a:rPr>
                                <m:t>2</m:t>
                              </m:r>
                            </m:oMath>
                          </a14:m>
                          <a:r>
                            <a:rPr lang="en-US" sz="1800" b="0" dirty="0"/>
                            <a:t>.</a:t>
                          </a: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71508195"/>
                      </a:ext>
                    </a:extLst>
                  </a:tr>
                  <a:tr h="370840">
                    <a:tc>
                      <a:txBody>
                        <a:bodyPr/>
                        <a:lstStyle/>
                        <a:p>
                          <a:pPr algn="l">
                            <a:lnSpc>
                              <a:spcPct val="150000"/>
                            </a:lnSpc>
                            <a:defRPr sz="1800"/>
                          </a:pPr>
                          <a14:m>
                            <m:oMathPara xmlns:m="http://schemas.openxmlformats.org/officeDocument/2006/math">
                              <m:oMathParaPr>
                                <m:jc m:val="centerGroup"/>
                              </m:oMathParaPr>
                              <m:oMath xmlns:m="http://schemas.openxmlformats.org/officeDocument/2006/math">
                                <m:r>
                                  <a:rPr sz="2400">
                                    <a:latin typeface="Cambria Math"/>
                                  </a:rPr>
                                  <m:t>𝑡</m:t>
                                </m:r>
                              </m:oMath>
                            </m:oMathPara>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sz="2400" dirty="0"/>
                            <a:t>​</a:t>
                          </a:r>
                          <a14:m>
                            <m:oMath xmlns:m="http://schemas.openxmlformats.org/officeDocument/2006/math">
                              <m:r>
                                <a:rPr sz="2400">
                                  <a:latin typeface="Cambria Math"/>
                                </a:rPr>
                                <m:t>=</m:t>
                              </m:r>
                              <m:f>
                                <m:fPr>
                                  <m:ctrlPr>
                                    <a:rPr sz="2400" i="1">
                                      <a:latin typeface="Cambria Math" panose="02040503050406030204" pitchFamily="18" charset="0"/>
                                    </a:rPr>
                                  </m:ctrlPr>
                                </m:fPr>
                                <m:num>
                                  <m:r>
                                    <a:rPr sz="2400">
                                      <a:latin typeface="Cambria Math"/>
                                    </a:rPr>
                                    <m:t>30</m:t>
                                  </m:r>
                                  <m:r>
                                    <a:rPr sz="2400">
                                      <a:latin typeface="Cambria Math"/>
                                    </a:rPr>
                                    <m:t>±</m:t>
                                  </m:r>
                                  <m:r>
                                    <a:rPr sz="2400">
                                      <a:latin typeface="Cambria Math"/>
                                    </a:rPr>
                                    <m:t>10</m:t>
                                  </m:r>
                                  <m:rad>
                                    <m:radPr>
                                      <m:degHide m:val="on"/>
                                      <m:ctrlPr>
                                        <a:rPr sz="2400" i="1">
                                          <a:latin typeface="Cambria Math" panose="02040503050406030204" pitchFamily="18" charset="0"/>
                                        </a:rPr>
                                      </m:ctrlPr>
                                    </m:radPr>
                                    <m:deg/>
                                    <m:e>
                                      <m:r>
                                        <a:rPr sz="2400">
                                          <a:latin typeface="Cambria Math"/>
                                        </a:rPr>
                                        <m:t>17</m:t>
                                      </m:r>
                                    </m:e>
                                  </m:rad>
                                </m:num>
                                <m:den>
                                  <m:r>
                                    <a:rPr sz="2400">
                                      <a:latin typeface="Cambria Math"/>
                                    </a:rPr>
                                    <m:t>16</m:t>
                                  </m:r>
                                </m:den>
                              </m:f>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sz="1800" b="0" dirty="0"/>
                            <a:t>We then proceed to reduce the radical and simplify the resulting fraction (which actually describes two solutions).</a:t>
                          </a: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711200">
                    <a:tc>
                      <a:txBody>
                        <a:bodyPr/>
                        <a:lstStyle/>
                        <a:p>
                          <a:pPr algn="l">
                            <a:lnSpc>
                              <a:spcPct val="150000"/>
                            </a:lnSpc>
                            <a:defRPr sz="1800"/>
                          </a:pPr>
                          <a14:m>
                            <m:oMathPara xmlns:m="http://schemas.openxmlformats.org/officeDocument/2006/math">
                              <m:oMathParaPr>
                                <m:jc m:val="centerGroup"/>
                              </m:oMathParaPr>
                              <m:oMath xmlns:m="http://schemas.openxmlformats.org/officeDocument/2006/math">
                                <m:r>
                                  <a:rPr sz="2400">
                                    <a:latin typeface="Cambria Math"/>
                                  </a:rPr>
                                  <m:t>𝑡</m:t>
                                </m:r>
                              </m:oMath>
                            </m:oMathPara>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sz="2400" dirty="0"/>
                            <a:t>​</a:t>
                          </a:r>
                          <a14:m>
                            <m:oMath xmlns:m="http://schemas.openxmlformats.org/officeDocument/2006/math">
                              <m:r>
                                <a:rPr sz="2400">
                                  <a:latin typeface="Cambria Math"/>
                                </a:rPr>
                                <m:t>=</m:t>
                              </m:r>
                              <m:f>
                                <m:fPr>
                                  <m:ctrlPr>
                                    <a:rPr sz="2400" i="1">
                                      <a:latin typeface="Cambria Math" panose="02040503050406030204" pitchFamily="18" charset="0"/>
                                    </a:rPr>
                                  </m:ctrlPr>
                                </m:fPr>
                                <m:num>
                                  <m:r>
                                    <a:rPr sz="2400">
                                      <a:latin typeface="Cambria Math"/>
                                    </a:rPr>
                                    <m:t>15</m:t>
                                  </m:r>
                                  <m:r>
                                    <a:rPr sz="2400">
                                      <a:latin typeface="Cambria Math"/>
                                    </a:rPr>
                                    <m:t>±</m:t>
                                  </m:r>
                                  <m:r>
                                    <a:rPr sz="2400">
                                      <a:latin typeface="Cambria Math"/>
                                    </a:rPr>
                                    <m:t>5</m:t>
                                  </m:r>
                                  <m:rad>
                                    <m:radPr>
                                      <m:degHide m:val="on"/>
                                      <m:ctrlPr>
                                        <a:rPr sz="2400" i="1">
                                          <a:latin typeface="Cambria Math" panose="02040503050406030204" pitchFamily="18" charset="0"/>
                                        </a:rPr>
                                      </m:ctrlPr>
                                    </m:radPr>
                                    <m:deg/>
                                    <m:e>
                                      <m:r>
                                        <a:rPr sz="2400">
                                          <a:latin typeface="Cambria Math"/>
                                        </a:rPr>
                                        <m:t>17</m:t>
                                      </m:r>
                                    </m:e>
                                  </m:rad>
                                </m:num>
                                <m:den>
                                  <m:r>
                                    <a:rPr sz="2400">
                                      <a:latin typeface="Cambria Math"/>
                                    </a:rPr>
                                    <m:t>8</m:t>
                                  </m:r>
                                </m:den>
                              </m:f>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b="1"/>
                          </a:pPr>
                          <a:endParaRPr lang="en-US" sz="1800" b="0" dirty="0"/>
                        </a:p>
                        <a:p>
                          <a:pPr algn="l">
                            <a:defRPr b="1"/>
                          </a:pP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370840">
                    <a:tc>
                      <a:txBody>
                        <a:bodyPr/>
                        <a:lstStyle/>
                        <a:p>
                          <a:pPr algn="l">
                            <a:lnSpc>
                              <a:spcPct val="150000"/>
                            </a:lnSpc>
                            <a:defRPr sz="1800"/>
                          </a:pPr>
                          <a14:m>
                            <m:oMathPara xmlns:m="http://schemas.openxmlformats.org/officeDocument/2006/math">
                              <m:oMathParaPr>
                                <m:jc m:val="centerGroup"/>
                              </m:oMathParaPr>
                              <m:oMath xmlns:m="http://schemas.openxmlformats.org/officeDocument/2006/math">
                                <m:r>
                                  <a:rPr sz="2400">
                                    <a:latin typeface="Cambria Math"/>
                                  </a:rPr>
                                  <m:t>𝑡</m:t>
                                </m:r>
                              </m:oMath>
                            </m:oMathPara>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lnSpc>
                              <a:spcPct val="150000"/>
                            </a:lnSpc>
                          </a:pPr>
                          <a:endParaRPr lang="en-US"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b="1"/>
                          </a:pPr>
                          <a:r>
                            <a:rPr lang="en-US" sz="1800" b="0" dirty="0"/>
                            <a:t>These numbers are most meaningful in decimal form. </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5"/>
                      </a:ext>
                    </a:extLst>
                  </a:tr>
                </a:tbl>
              </a:graphicData>
            </a:graphic>
          </p:graphicFrame>
        </mc:Choice>
        <mc:Fallback xmlns="">
          <p:graphicFrame>
            <p:nvGraphicFramePr>
              <p:cNvPr id="3" name="Table Placeholder 2" descr="0 equals negative 16 t squared plus 60 t plus 50.&#10;0 equals 8 t squared minus 30 t minus 25.&#10;t equals open parenthesis 30 plus or minus square root open parenthesis 900 plus 800 close parenthesis close parenthesis over 16.&#10;t equals open parenthesis 30 plus or minus 10 times square root 17 close parenthesis over 16.&#10;t equals open parenthesis 15 plus or minus 5 times square root 17 close parenthesis over 8.&#10;t is approximately equal to 4.45. Another factor is minus 0.70 but it can’t be a solution for the t.">
                <a:extLst>
                  <a:ext uri="{FF2B5EF4-FFF2-40B4-BE49-F238E27FC236}">
                    <a16:creationId xmlns:a16="http://schemas.microsoft.com/office/drawing/2014/main" id="{B4F220D1-4F2D-25B6-B01E-0D778DBAAF36}"/>
                  </a:ext>
                </a:extLst>
              </p:cNvPr>
              <p:cNvGraphicFramePr>
                <a:graphicFrameLocks noGrp="1"/>
              </p:cNvGraphicFramePr>
              <p:nvPr>
                <p:ph type="tbl" sz="quarter" idx="10"/>
                <p:extLst>
                  <p:ext uri="{D42A27DB-BD31-4B8C-83A1-F6EECF244321}">
                    <p14:modId xmlns:p14="http://schemas.microsoft.com/office/powerpoint/2010/main" val="3828805561"/>
                  </p:ext>
                </p:extLst>
              </p:nvPr>
            </p:nvGraphicFramePr>
            <p:xfrm>
              <a:off x="457200" y="1143000"/>
              <a:ext cx="8229600" cy="4083939"/>
            </p:xfrm>
            <a:graphic>
              <a:graphicData uri="http://schemas.openxmlformats.org/drawingml/2006/table">
                <a:tbl>
                  <a:tblPr firstRow="1" bandRow="1">
                    <a:tableStyleId>{2D5ABB26-0587-4C30-8999-92F81FD0307C}</a:tableStyleId>
                  </a:tblPr>
                  <a:tblGrid>
                    <a:gridCol w="381000">
                      <a:extLst>
                        <a:ext uri="{9D8B030D-6E8A-4147-A177-3AD203B41FA5}">
                          <a16:colId xmlns:a16="http://schemas.microsoft.com/office/drawing/2014/main" val="20000"/>
                        </a:ext>
                      </a:extLst>
                    </a:gridCol>
                    <a:gridCol w="3352800">
                      <a:extLst>
                        <a:ext uri="{9D8B030D-6E8A-4147-A177-3AD203B41FA5}">
                          <a16:colId xmlns:a16="http://schemas.microsoft.com/office/drawing/2014/main" val="20001"/>
                        </a:ext>
                      </a:extLst>
                    </a:gridCol>
                    <a:gridCol w="4495800">
                      <a:extLst>
                        <a:ext uri="{9D8B030D-6E8A-4147-A177-3AD203B41FA5}">
                          <a16:colId xmlns:a16="http://schemas.microsoft.com/office/drawing/2014/main" val="20002"/>
                        </a:ext>
                      </a:extLst>
                    </a:gridCol>
                  </a:tblGrid>
                  <a:tr h="640080">
                    <a:tc>
                      <a:txBody>
                        <a:bodyPr/>
                        <a:lstStyle/>
                        <a:p>
                          <a:pPr algn="l"/>
                          <a:r>
                            <a:rPr sz="2400"/>
                            <a:t>​</a:t>
                          </a:r>
                          <a:r>
                            <a:rPr sz="2400">
                              <a:latin typeface="Cambria Math"/>
                            </a:rPr>
                            <a:t>0</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1455" t="-8571" r="-134000" b="-553333"/>
                          </a:stretch>
                        </a:blipFill>
                      </a:tcPr>
                    </a:tc>
                    <a:tc>
                      <a:txBody>
                        <a:bodyPr/>
                        <a:lstStyle/>
                        <a:p>
                          <a:pPr algn="l">
                            <a:defRPr sz="1100" b="1"/>
                          </a:pPr>
                          <a:r>
                            <a:rPr sz="1800" b="0" dirty="0"/>
                            <a:t>The quadratic polynomial in the equation doesn't factor over the integers, so the </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502920">
                    <a:tc>
                      <a:txBody>
                        <a:bodyPr/>
                        <a:lstStyle/>
                        <a:p>
                          <a:r>
                            <a:rPr lang="en-IN" sz="2400"/>
                            <a:t>​</a:t>
                          </a:r>
                          <a:r>
                            <a:rPr lang="en-IN" sz="2400">
                              <a:latin typeface="Cambria Math"/>
                            </a:rPr>
                            <a:t>0</a:t>
                          </a:r>
                          <a:endParaRPr lang="en-IN"/>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1455" t="-137349" r="-134000" b="-600000"/>
                          </a:stretch>
                        </a:blipFill>
                      </a:tcPr>
                    </a:tc>
                    <a:tc>
                      <a:txBody>
                        <a:bodyPr/>
                        <a:lstStyle/>
                        <a:p>
                          <a:pPr algn="l">
                            <a:defRPr b="1"/>
                          </a:pPr>
                          <a:r>
                            <a:rPr lang="en-US" sz="1800" b="0" dirty="0"/>
                            <a:t>quadratic formula is a good method to use. </a:t>
                          </a: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74433288"/>
                      </a:ext>
                    </a:extLst>
                  </a:tr>
                  <a:tr h="675259">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177477" r="-2042857" b="-348649"/>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1455" t="-177477" r="-134000" b="-348649"/>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83175" t="-177477" b="-348649"/>
                          </a:stretch>
                        </a:blipFill>
                      </a:tcPr>
                    </a:tc>
                    <a:extLst>
                      <a:ext uri="{0D108BD9-81ED-4DB2-BD59-A6C34878D82A}">
                        <a16:rowId xmlns:a16="http://schemas.microsoft.com/office/drawing/2014/main" val="1571508195"/>
                      </a:ext>
                    </a:extLst>
                  </a:tr>
                  <a:tr h="91440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205333" r="-2042857" b="-158000"/>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1455" t="-205333" r="-134000" b="-158000"/>
                          </a:stretch>
                        </a:blipFill>
                      </a:tcPr>
                    </a:tc>
                    <a:tc>
                      <a:txBody>
                        <a:bodyPr/>
                        <a:lstStyle/>
                        <a:p>
                          <a:pPr algn="l"/>
                          <a:r>
                            <a:rPr lang="en-US" sz="1800" b="0" dirty="0"/>
                            <a:t>We then proceed to reduce the radical and simplify the resulting fraction (which actually describes two solutions).</a:t>
                          </a: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71120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391453" r="-2042857" b="-102564"/>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1455" t="-391453" r="-134000" b="-102564"/>
                          </a:stretch>
                        </a:blipFill>
                      </a:tcPr>
                    </a:tc>
                    <a:tc>
                      <a:txBody>
                        <a:bodyPr/>
                        <a:lstStyle/>
                        <a:p>
                          <a:pPr algn="l">
                            <a:defRPr b="1"/>
                          </a:pPr>
                          <a:endParaRPr lang="en-US" sz="1800" b="0" dirty="0"/>
                        </a:p>
                        <a:p>
                          <a:pPr algn="l">
                            <a:defRPr b="1"/>
                          </a:pP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64008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547619" r="-2042857" b="-14286"/>
                          </a:stretch>
                        </a:blipFill>
                      </a:tcPr>
                    </a:tc>
                    <a:tc>
                      <a:txBody>
                        <a:bodyPr/>
                        <a:lstStyle/>
                        <a:p>
                          <a:pPr algn="l">
                            <a:lnSpc>
                              <a:spcPct val="150000"/>
                            </a:lnSpc>
                          </a:pPr>
                          <a:endParaRPr lang="en-US"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b="1"/>
                          </a:pPr>
                          <a:r>
                            <a:rPr lang="en-US" sz="1800" b="0" dirty="0"/>
                            <a:t>These numbers are most meaningful in decimal form. </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5"/>
                      </a:ext>
                    </a:extLst>
                  </a:tr>
                </a:tbl>
              </a:graphicData>
            </a:graphic>
          </p:graphicFrame>
        </mc:Fallback>
      </mc:AlternateContent>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42D4EAEC-63AB-21A4-9FA9-AEEB573178BC}"/>
                  </a:ext>
                </a:extLst>
              </p:cNvPr>
              <p:cNvSpPr txBox="1"/>
              <p:nvPr/>
            </p:nvSpPr>
            <p:spPr>
              <a:xfrm>
                <a:off x="762000" y="4625805"/>
                <a:ext cx="2128878" cy="461665"/>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sz="2400">
                          <a:latin typeface="Cambria Math" panose="02040503050406030204" pitchFamily="18" charset="0"/>
                        </a:rPr>
                        <m:t>≈</m:t>
                      </m:r>
                      <m:borderBox>
                        <m:borderBoxPr>
                          <m:hideTop m:val="on"/>
                          <m:hideBot m:val="on"/>
                          <m:hideLeft m:val="on"/>
                          <m:hideRight m:val="on"/>
                          <m:strikeTLBR m:val="on"/>
                          <m:strikeBLTR m:val="on"/>
                          <m:ctrlPr>
                            <a:rPr sz="2400" i="1">
                              <a:latin typeface="Cambria Math" panose="02040503050406030204" pitchFamily="18" charset="0"/>
                            </a:rPr>
                          </m:ctrlPr>
                        </m:borderBoxPr>
                        <m:e>
                          <m:r>
                            <a:rPr sz="2400">
                              <a:latin typeface="Cambria Math" panose="02040503050406030204" pitchFamily="18" charset="0"/>
                            </a:rPr>
                            <m:t>−</m:t>
                          </m:r>
                          <m:r>
                            <a:rPr sz="2400">
                              <a:latin typeface="Cambria Math" panose="02040503050406030204" pitchFamily="18" charset="0"/>
                            </a:rPr>
                            <m:t>0</m:t>
                          </m:r>
                          <m:r>
                            <a:rPr sz="2400">
                              <a:latin typeface="Cambria Math" panose="02040503050406030204" pitchFamily="18" charset="0"/>
                            </a:rPr>
                            <m:t>.</m:t>
                          </m:r>
                          <m:r>
                            <a:rPr sz="2400">
                              <a:latin typeface="Cambria Math" panose="02040503050406030204" pitchFamily="18" charset="0"/>
                            </a:rPr>
                            <m:t>70</m:t>
                          </m:r>
                        </m:e>
                      </m:borderBox>
                      <m:r>
                        <a:rPr sz="2400">
                          <a:latin typeface="Cambria Math" panose="02040503050406030204" pitchFamily="18" charset="0"/>
                        </a:rPr>
                        <m:t>,</m:t>
                      </m:r>
                      <m:r>
                        <a:rPr sz="2400">
                          <a:latin typeface="Cambria Math" panose="02040503050406030204" pitchFamily="18" charset="0"/>
                        </a:rPr>
                        <m:t>4</m:t>
                      </m:r>
                      <m:r>
                        <a:rPr sz="2400">
                          <a:latin typeface="Cambria Math" panose="02040503050406030204" pitchFamily="18" charset="0"/>
                        </a:rPr>
                        <m:t>.</m:t>
                      </m:r>
                      <m:r>
                        <a:rPr sz="2400">
                          <a:latin typeface="Cambria Math" panose="02040503050406030204" pitchFamily="18" charset="0"/>
                        </a:rPr>
                        <m:t>45</m:t>
                      </m:r>
                    </m:oMath>
                  </m:oMathPara>
                </a14:m>
                <a:endParaRPr sz="2400" dirty="0"/>
              </a:p>
            </p:txBody>
          </p:sp>
        </mc:Choice>
        <mc:Fallback xmlns="">
          <p:sp>
            <p:nvSpPr>
              <p:cNvPr id="4" name="TextBox 3">
                <a:extLst>
                  <a:ext uri="{FF2B5EF4-FFF2-40B4-BE49-F238E27FC236}">
                    <a16:creationId xmlns:a16="http://schemas.microsoft.com/office/drawing/2014/main" id="{42D4EAEC-63AB-21A4-9FA9-AEEB573178BC}"/>
                  </a:ext>
                </a:extLst>
              </p:cNvPr>
              <p:cNvSpPr txBox="1">
                <a:spLocks noRot="1" noChangeAspect="1" noMove="1" noResize="1" noEditPoints="1" noAdjustHandles="1" noChangeArrowheads="1" noChangeShapeType="1" noTextEdit="1"/>
              </p:cNvSpPr>
              <p:nvPr/>
            </p:nvSpPr>
            <p:spPr>
              <a:xfrm>
                <a:off x="762000" y="4625805"/>
                <a:ext cx="2128878" cy="461665"/>
              </a:xfrm>
              <a:prstGeom prst="rect">
                <a:avLst/>
              </a:prstGeom>
              <a:blipFill>
                <a:blip r:embed="rId3"/>
                <a:stretch>
                  <a:fillRect/>
                </a:stretch>
              </a:blipFill>
            </p:spPr>
            <p:txBody>
              <a:bodyPr/>
              <a:lstStyle/>
              <a:p>
                <a:r>
                  <a:rPr lang="en-IN">
                    <a:noFill/>
                  </a:rPr>
                  <a:t> </a:t>
                </a:r>
              </a:p>
            </p:txBody>
          </p:sp>
        </mc:Fallback>
      </mc:AlternateContent>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Gravity Problems</a:t>
            </a:r>
            <a:r>
              <a:rPr lang="en-US" baseline="-25000" dirty="0"/>
              <a:t>6</a:t>
            </a:r>
            <a:endParaRPr dirty="0"/>
          </a:p>
        </p:txBody>
      </p:sp>
      <p:sp>
        <p:nvSpPr>
          <p:cNvPr id="3" name="Text Placeholder 2"/>
          <p:cNvSpPr>
            <a:spLocks noGrp="1"/>
          </p:cNvSpPr>
          <p:nvPr>
            <p:ph type="body" sz="quarter" idx="10"/>
          </p:nvPr>
        </p:nvSpPr>
        <p:spPr/>
        <p:txBody>
          <a:bodyPr>
            <a:normAutofit/>
          </a:bodyPr>
          <a:lstStyle/>
          <a:p>
            <a:pPr>
              <a:defRPr sz="2800"/>
            </a:pPr>
            <a:r>
              <a:rPr lang="en-US" sz="2800" b="0" dirty="0"/>
              <a:t>The negative solution is immaterial in this problem, as this represents a time before the ball is thrown, so it is discarded. The ball lands </a:t>
            </a:r>
            <a:r>
              <a:rPr lang="en-US" sz="2800" b="0" dirty="0">
                <a:latin typeface="Cambria Math"/>
              </a:rPr>
              <a:t>4.45</a:t>
            </a:r>
            <a:r>
              <a:rPr lang="en-US" sz="2800" b="0" dirty="0"/>
              <a:t> seconds after being thrown.</a:t>
            </a:r>
            <a:endParaRPr sz="2800" dirty="0"/>
          </a:p>
        </p:txBody>
      </p:sp>
    </p:spTree>
    <p:extLst>
      <p:ext uri="{BB962C8B-B14F-4D97-AF65-F5344CB8AC3E}">
        <p14:creationId xmlns:p14="http://schemas.microsoft.com/office/powerpoint/2010/main" val="22507362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Solving Quadratic Equations by Factoring</a:t>
            </a:r>
            <a:r>
              <a:rPr lang="en-US" baseline="-25000" dirty="0"/>
              <a:t>2</a:t>
            </a:r>
            <a:endParaRPr dirty="0"/>
          </a:p>
        </p:txBody>
      </p:sp>
      <p:sp>
        <p:nvSpPr>
          <p:cNvPr id="6" name="Text Placeholder 2">
            <a:extLst>
              <a:ext uri="{FF2B5EF4-FFF2-40B4-BE49-F238E27FC236}">
                <a16:creationId xmlns:a16="http://schemas.microsoft.com/office/drawing/2014/main" id="{15B44CCB-492D-5F41-0734-823BF4579123}"/>
              </a:ext>
            </a:extLst>
          </p:cNvPr>
          <p:cNvSpPr>
            <a:spLocks noGrp="1"/>
          </p:cNvSpPr>
          <p:nvPr>
            <p:ph type="body" sz="quarter" idx="10"/>
          </p:nvPr>
        </p:nvSpPr>
        <p:spPr>
          <a:xfrm>
            <a:off x="457200" y="1029287"/>
            <a:ext cx="8229600" cy="4967067"/>
          </a:xfrm>
        </p:spPr>
        <p:txBody>
          <a:bodyPr>
            <a:normAutofit/>
          </a:bodyPr>
          <a:lstStyle/>
          <a:p>
            <a:r>
              <a:rPr sz="2800" b="1"/>
              <a:t>Solution</a:t>
            </a:r>
          </a:p>
          <a:p>
            <a:pPr marL="514350" indent="-514350">
              <a:buFont typeface="+mj-lt"/>
              <a:buAutoNum type="alphaLcPeriod"/>
              <a:defRPr sz="2800"/>
            </a:pPr>
            <a:r>
              <a:t>​</a:t>
            </a:r>
          </a:p>
        </p:txBody>
      </p:sp>
      <mc:AlternateContent xmlns:mc="http://schemas.openxmlformats.org/markup-compatibility/2006" xmlns:a14="http://schemas.microsoft.com/office/drawing/2010/main">
        <mc:Choice Requires="a14">
          <p:graphicFrame>
            <p:nvGraphicFramePr>
              <p:cNvPr id="10" name="Table Placeholder 2" descr="x squared plus open fraction five x over two close fraction equals three over two.&#10;By multiplying with 2,&#10;two x squared plus five x equals three.&#10;two x squared plus five x minus three equals zero.&#10;open parenthesis two x minus one close parenthesis open parenthesis x plus three close parenthesis equals zero.&#10;two x minus one equals zero or x plus three equals zero.&#10;Applying zero-factor property, we have two linear equations to solve.&#10;x equals one over two or x equals negative three.&#10;So, the solution set is open curly bracket one over two, negative three close curly bracket.">
                <a:extLst>
                  <a:ext uri="{FF2B5EF4-FFF2-40B4-BE49-F238E27FC236}">
                    <a16:creationId xmlns:a16="http://schemas.microsoft.com/office/drawing/2014/main" id="{7BA1FE18-B06B-66BE-636E-CD77BCA655F1}"/>
                  </a:ext>
                </a:extLst>
              </p:cNvPr>
              <p:cNvGraphicFramePr>
                <a:graphicFrameLocks/>
              </p:cNvGraphicFramePr>
              <p:nvPr>
                <p:extLst>
                  <p:ext uri="{D42A27DB-BD31-4B8C-83A1-F6EECF244321}">
                    <p14:modId xmlns:p14="http://schemas.microsoft.com/office/powerpoint/2010/main" val="1310075561"/>
                  </p:ext>
                </p:extLst>
              </p:nvPr>
            </p:nvGraphicFramePr>
            <p:xfrm>
              <a:off x="914400" y="1524000"/>
              <a:ext cx="7848600" cy="3485292"/>
            </p:xfrm>
            <a:graphic>
              <a:graphicData uri="http://schemas.openxmlformats.org/drawingml/2006/table">
                <a:tbl>
                  <a:tblPr firstRow="1" bandRow="1">
                    <a:tableStyleId>{2D5ABB26-0587-4C30-8999-92F81FD0307C}</a:tableStyleId>
                  </a:tblPr>
                  <a:tblGrid>
                    <a:gridCol w="2133600">
                      <a:extLst>
                        <a:ext uri="{9D8B030D-6E8A-4147-A177-3AD203B41FA5}">
                          <a16:colId xmlns:a16="http://schemas.microsoft.com/office/drawing/2014/main" val="20000"/>
                        </a:ext>
                      </a:extLst>
                    </a:gridCol>
                    <a:gridCol w="533400">
                      <a:extLst>
                        <a:ext uri="{9D8B030D-6E8A-4147-A177-3AD203B41FA5}">
                          <a16:colId xmlns:a16="http://schemas.microsoft.com/office/drawing/2014/main" val="20003"/>
                        </a:ext>
                      </a:extLst>
                    </a:gridCol>
                    <a:gridCol w="838200">
                      <a:extLst>
                        <a:ext uri="{9D8B030D-6E8A-4147-A177-3AD203B41FA5}">
                          <a16:colId xmlns:a16="http://schemas.microsoft.com/office/drawing/2014/main" val="20004"/>
                        </a:ext>
                      </a:extLst>
                    </a:gridCol>
                    <a:gridCol w="838200">
                      <a:extLst>
                        <a:ext uri="{9D8B030D-6E8A-4147-A177-3AD203B41FA5}">
                          <a16:colId xmlns:a16="http://schemas.microsoft.com/office/drawing/2014/main" val="20005"/>
                        </a:ext>
                      </a:extLst>
                    </a:gridCol>
                    <a:gridCol w="3505200">
                      <a:extLst>
                        <a:ext uri="{9D8B030D-6E8A-4147-A177-3AD203B41FA5}">
                          <a16:colId xmlns:a16="http://schemas.microsoft.com/office/drawing/2014/main" val="20006"/>
                        </a:ext>
                      </a:extLst>
                    </a:gridCol>
                  </a:tblGrid>
                  <a:tr h="685800">
                    <a:tc>
                      <a:txBody>
                        <a:bodyPr/>
                        <a:lstStyle/>
                        <a:p>
                          <a:pPr algn="r">
                            <a:defRPr sz="1400"/>
                          </a:pPr>
                          <a:r>
                            <a:rPr sz="2200" dirty="0"/>
                            <a:t>​</a:t>
                          </a:r>
                          <a14:m>
                            <m:oMath xmlns:m="http://schemas.openxmlformats.org/officeDocument/2006/math">
                              <m:sSup>
                                <m:sSupPr>
                                  <m:ctrlPr>
                                    <a:rPr sz="2200" i="1">
                                      <a:latin typeface="Cambria Math" panose="02040503050406030204" pitchFamily="18" charset="0"/>
                                    </a:rPr>
                                  </m:ctrlPr>
                                </m:sSupPr>
                                <m:e>
                                  <m:r>
                                    <a:rPr sz="2200">
                                      <a:latin typeface="Cambria Math" panose="02040503050406030204" pitchFamily="18" charset="0"/>
                                    </a:rPr>
                                    <m:t>𝑥</m:t>
                                  </m:r>
                                </m:e>
                                <m:sup>
                                  <m:r>
                                    <a:rPr sz="2200">
                                      <a:latin typeface="Cambria Math" panose="02040503050406030204" pitchFamily="18" charset="0"/>
                                    </a:rPr>
                                    <m:t>2</m:t>
                                  </m:r>
                                </m:sup>
                              </m:sSup>
                              <m:r>
                                <a:rPr sz="2200">
                                  <a:latin typeface="Cambria Math" panose="02040503050406030204" pitchFamily="18" charset="0"/>
                                </a:rPr>
                                <m:t>+</m:t>
                              </m:r>
                              <m:f>
                                <m:fPr>
                                  <m:ctrlPr>
                                    <a:rPr sz="2200" i="1">
                                      <a:latin typeface="Cambria Math" panose="02040503050406030204" pitchFamily="18" charset="0"/>
                                    </a:rPr>
                                  </m:ctrlPr>
                                </m:fPr>
                                <m:num>
                                  <m:r>
                                    <a:rPr sz="2200">
                                      <a:latin typeface="Cambria Math" panose="02040503050406030204" pitchFamily="18" charset="0"/>
                                    </a:rPr>
                                    <m:t>5</m:t>
                                  </m:r>
                                  <m:r>
                                    <a:rPr sz="2200">
                                      <a:latin typeface="Cambria Math" panose="02040503050406030204" pitchFamily="18" charset="0"/>
                                    </a:rPr>
                                    <m:t>𝑥</m:t>
                                  </m:r>
                                </m:num>
                                <m:den>
                                  <m:r>
                                    <a:rPr sz="2200">
                                      <a:latin typeface="Cambria Math" panose="02040503050406030204" pitchFamily="18" charset="0"/>
                                    </a:rPr>
                                    <m:t>2</m:t>
                                  </m:r>
                                </m:den>
                              </m:f>
                            </m:oMath>
                          </a14:m>
                          <a:endParaRPr sz="22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sz="2200" dirty="0"/>
                            <a:t>​</a:t>
                          </a:r>
                          <a:r>
                            <a:rPr lang="en-US" sz="2200" dirty="0"/>
                            <a:t>​</a:t>
                          </a:r>
                          <a14:m>
                            <m:oMath xmlns:m="http://schemas.openxmlformats.org/officeDocument/2006/math">
                              <m:r>
                                <a:rPr lang="en-US" sz="2200" smtClean="0">
                                  <a:latin typeface="Cambria Math" panose="02040503050406030204" pitchFamily="18" charset="0"/>
                                </a:rPr>
                                <m:t>=</m:t>
                              </m:r>
                            </m:oMath>
                          </a14:m>
                          <a:endParaRPr sz="2200" dirty="0">
                            <a:latin typeface="Cambria Math"/>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l">
                            <a:defRPr sz="1400"/>
                          </a:pPr>
                          <a:r>
                            <a:rPr lang="en-US" sz="2200" dirty="0"/>
                            <a:t>​</a:t>
                          </a:r>
                          <a14:m>
                            <m:oMath xmlns:m="http://schemas.openxmlformats.org/officeDocument/2006/math">
                              <m:f>
                                <m:fPr>
                                  <m:ctrlPr>
                                    <a:rPr lang="en-US" sz="2200" b="0" i="1" smtClean="0">
                                      <a:latin typeface="Cambria Math" panose="02040503050406030204" pitchFamily="18" charset="0"/>
                                    </a:rPr>
                                  </m:ctrlPr>
                                </m:fPr>
                                <m:num>
                                  <m:r>
                                    <a:rPr lang="en-US" sz="2200" smtClean="0">
                                      <a:latin typeface="Cambria Math" panose="02040503050406030204" pitchFamily="18" charset="0"/>
                                    </a:rPr>
                                    <m:t>3</m:t>
                                  </m:r>
                                </m:num>
                                <m:den>
                                  <m:r>
                                    <a:rPr lang="en-US" sz="2200" b="0" i="0" smtClean="0">
                                      <a:latin typeface="Cambria Math" panose="02040503050406030204" pitchFamily="18" charset="0"/>
                                    </a:rPr>
                                    <m:t>2</m:t>
                                  </m:r>
                                </m:den>
                              </m:f>
                            </m:oMath>
                          </a14:m>
                          <a:endParaRPr sz="22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l"/>
                          <a:endParaRPr sz="22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l">
                            <a:defRPr sz="1400" b="1"/>
                          </a:pPr>
                          <a:r>
                            <a:rPr sz="1600" b="0" dirty="0"/>
                            <a:t>To make the polynomial easier to factor, we multiply both sides by the LCD.</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0"/>
                      </a:ext>
                    </a:extLst>
                  </a:tr>
                  <a:tr h="624840">
                    <a:tc>
                      <a:txBody>
                        <a:bodyPr/>
                        <a:lstStyle/>
                        <a:p>
                          <a:pPr algn="r"/>
                          <a:r>
                            <a:rPr lang="ar-AE" sz="2200" dirty="0"/>
                            <a:t>​</a:t>
                          </a:r>
                          <a14:m>
                            <m:oMath xmlns:m="http://schemas.openxmlformats.org/officeDocument/2006/math">
                              <m:r>
                                <a:rPr lang="ar-AE" sz="2200">
                                  <a:latin typeface="Cambria Math" panose="02040503050406030204" pitchFamily="18" charset="0"/>
                                </a:rPr>
                                <m:t>2</m:t>
                              </m:r>
                              <m:sSup>
                                <m:sSupPr>
                                  <m:ctrlPr>
                                    <a:rPr lang="ar-AE" sz="2200" i="1">
                                      <a:latin typeface="Cambria Math" panose="02040503050406030204" pitchFamily="18" charset="0"/>
                                    </a:rPr>
                                  </m:ctrlPr>
                                </m:sSupPr>
                                <m:e>
                                  <m:r>
                                    <a:rPr lang="ar-AE" sz="2200">
                                      <a:latin typeface="Cambria Math" panose="02040503050406030204" pitchFamily="18" charset="0"/>
                                    </a:rPr>
                                    <m:t>𝑥</m:t>
                                  </m:r>
                                </m:e>
                                <m:sup>
                                  <m:r>
                                    <a:rPr lang="ar-AE" sz="2200">
                                      <a:latin typeface="Cambria Math" panose="02040503050406030204" pitchFamily="18" charset="0"/>
                                    </a:rPr>
                                    <m:t>2</m:t>
                                  </m:r>
                                </m:sup>
                              </m:sSup>
                              <m:r>
                                <a:rPr lang="ar-AE" sz="2200">
                                  <a:latin typeface="Cambria Math" panose="02040503050406030204" pitchFamily="18" charset="0"/>
                                </a:rPr>
                                <m:t>+</m:t>
                              </m:r>
                              <m:r>
                                <a:rPr lang="ar-AE" sz="2200">
                                  <a:latin typeface="Cambria Math" panose="02040503050406030204" pitchFamily="18" charset="0"/>
                                </a:rPr>
                                <m:t>5</m:t>
                              </m:r>
                              <m:r>
                                <a:rPr lang="ar-AE" sz="2200">
                                  <a:latin typeface="Cambria Math" panose="02040503050406030204" pitchFamily="18" charset="0"/>
                                </a:rPr>
                                <m:t>𝑥</m:t>
                              </m:r>
                            </m:oMath>
                          </a14:m>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IN" sz="2200" dirty="0"/>
                            <a:t>​​</a:t>
                          </a:r>
                          <a14:m>
                            <m:oMath xmlns:m="http://schemas.openxmlformats.org/officeDocument/2006/math">
                              <m:r>
                                <a:rPr lang="en-IN" sz="2200" smtClean="0">
                                  <a:latin typeface="Cambria Math" panose="02040503050406030204" pitchFamily="18" charset="0"/>
                                </a:rPr>
                                <m:t>=</m:t>
                              </m:r>
                            </m:oMath>
                          </a14:m>
                          <a:endParaRPr lang="en-IN"/>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US" sz="2200" dirty="0"/>
                            <a:t>​</a:t>
                          </a:r>
                          <a14:m>
                            <m:oMath xmlns:m="http://schemas.openxmlformats.org/officeDocument/2006/math">
                              <m:r>
                                <a:rPr lang="en-US" sz="2200" smtClean="0">
                                  <a:latin typeface="Cambria Math" panose="02040503050406030204" pitchFamily="18" charset="0"/>
                                </a:rPr>
                                <m:t>3</m:t>
                              </m:r>
                            </m:oMath>
                          </a14:m>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l">
                            <a:defRPr sz="1100" b="1"/>
                          </a:pPr>
                          <a:r>
                            <a:rPr lang="en-IN" sz="1600" b="0" dirty="0"/>
                            <a:t>Although we could factor </a:t>
                          </a:r>
                          <a14:m>
                            <m:oMath xmlns:m="http://schemas.openxmlformats.org/officeDocument/2006/math">
                              <m:r>
                                <a:rPr lang="en-IN" sz="1600" b="0" i="1" smtClean="0">
                                  <a:latin typeface="Cambria Math" panose="02040503050406030204" pitchFamily="18" charset="0"/>
                                </a:rPr>
                                <m:t>2</m:t>
                              </m:r>
                              <m:sSup>
                                <m:sSupPr>
                                  <m:ctrlPr>
                                    <a:rPr lang="ar-AE" sz="1600" b="0" i="1">
                                      <a:latin typeface="Cambria Math" panose="02040503050406030204" pitchFamily="18" charset="0"/>
                                    </a:rPr>
                                  </m:ctrlPr>
                                </m:sSupPr>
                                <m:e>
                                  <m:r>
                                    <a:rPr lang="ar-AE" sz="1600" b="0" i="1" smtClean="0">
                                      <a:latin typeface="Cambria Math" panose="02040503050406030204" pitchFamily="18" charset="0"/>
                                    </a:rPr>
                                    <m:t>𝑥</m:t>
                                  </m:r>
                                </m:e>
                                <m:sup>
                                  <m:r>
                                    <a:rPr lang="ar-AE" sz="1600" b="0" i="1" smtClean="0">
                                      <a:latin typeface="Cambria Math" panose="02040503050406030204" pitchFamily="18" charset="0"/>
                                    </a:rPr>
                                    <m:t>2</m:t>
                                  </m:r>
                                </m:sup>
                              </m:sSup>
                              <m:r>
                                <a:rPr lang="ar-AE" sz="1600" b="0" i="1" smtClean="0">
                                  <a:latin typeface="Cambria Math" panose="02040503050406030204" pitchFamily="18" charset="0"/>
                                </a:rPr>
                                <m:t>+</m:t>
                              </m:r>
                              <m:r>
                                <a:rPr lang="ar-AE" sz="1600" b="0" i="1" smtClean="0">
                                  <a:latin typeface="Cambria Math" panose="02040503050406030204" pitchFamily="18" charset="0"/>
                                </a:rPr>
                                <m:t>5</m:t>
                              </m:r>
                              <m:r>
                                <a:rPr lang="ar-AE" sz="1600" b="0" i="1" smtClean="0">
                                  <a:latin typeface="Cambria Math" panose="02040503050406030204" pitchFamily="18" charset="0"/>
                                </a:rPr>
                                <m:t>𝑥</m:t>
                              </m:r>
                            </m:oMath>
                          </a14:m>
                          <a:r>
                            <a:rPr lang="ar-AE" sz="1600" b="0" dirty="0"/>
                            <a:t>, </a:t>
                          </a:r>
                          <a:r>
                            <a:rPr lang="en-IN" sz="1600" b="0" dirty="0"/>
                            <a:t>this would not do us any good. </a:t>
                          </a:r>
                          <a:endParaRPr sz="16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3821523243"/>
                      </a:ext>
                    </a:extLst>
                  </a:tr>
                  <a:tr h="411480">
                    <a:tc>
                      <a:txBody>
                        <a:bodyPr/>
                        <a:lstStyle/>
                        <a:p>
                          <a:pPr algn="r"/>
                          <a:r>
                            <a:rPr lang="ar-AE" sz="2200" dirty="0"/>
                            <a:t>​</a:t>
                          </a:r>
                          <a14:m>
                            <m:oMath xmlns:m="http://schemas.openxmlformats.org/officeDocument/2006/math">
                              <m:r>
                                <a:rPr lang="ar-AE" sz="2200">
                                  <a:latin typeface="Cambria Math" panose="02040503050406030204" pitchFamily="18" charset="0"/>
                                </a:rPr>
                                <m:t>2</m:t>
                              </m:r>
                              <m:sSup>
                                <m:sSupPr>
                                  <m:ctrlPr>
                                    <a:rPr lang="ar-AE" sz="2200" i="1">
                                      <a:latin typeface="Cambria Math" panose="02040503050406030204" pitchFamily="18" charset="0"/>
                                    </a:rPr>
                                  </m:ctrlPr>
                                </m:sSupPr>
                                <m:e>
                                  <m:r>
                                    <a:rPr lang="ar-AE" sz="2200">
                                      <a:latin typeface="Cambria Math" panose="02040503050406030204" pitchFamily="18" charset="0"/>
                                    </a:rPr>
                                    <m:t>𝑥</m:t>
                                  </m:r>
                                </m:e>
                                <m:sup>
                                  <m:r>
                                    <a:rPr lang="ar-AE" sz="2200">
                                      <a:latin typeface="Cambria Math" panose="02040503050406030204" pitchFamily="18" charset="0"/>
                                    </a:rPr>
                                    <m:t>2</m:t>
                                  </m:r>
                                </m:sup>
                              </m:sSup>
                              <m:r>
                                <a:rPr lang="ar-AE" sz="2200">
                                  <a:latin typeface="Cambria Math" panose="02040503050406030204" pitchFamily="18" charset="0"/>
                                </a:rPr>
                                <m:t>+</m:t>
                              </m:r>
                              <m:r>
                                <a:rPr lang="ar-AE" sz="2200">
                                  <a:latin typeface="Cambria Math" panose="02040503050406030204" pitchFamily="18" charset="0"/>
                                </a:rPr>
                                <m:t>5</m:t>
                              </m:r>
                              <m:r>
                                <a:rPr lang="ar-AE" sz="2200">
                                  <a:latin typeface="Cambria Math" panose="02040503050406030204" pitchFamily="18" charset="0"/>
                                </a:rPr>
                                <m:t>𝑥</m:t>
                              </m:r>
                              <m:r>
                                <a:rPr lang="ar-AE" sz="2200">
                                  <a:latin typeface="Cambria Math" panose="02040503050406030204" pitchFamily="18" charset="0"/>
                                </a:rPr>
                                <m:t>−</m:t>
                              </m:r>
                              <m:r>
                                <a:rPr lang="ar-AE" sz="2200">
                                  <a:latin typeface="Cambria Math" panose="02040503050406030204" pitchFamily="18" charset="0"/>
                                </a:rPr>
                                <m:t>3</m:t>
                              </m:r>
                            </m:oMath>
                          </a14:m>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IN" sz="2200" dirty="0"/>
                            <a:t>​​</a:t>
                          </a:r>
                          <a14:m>
                            <m:oMath xmlns:m="http://schemas.openxmlformats.org/officeDocument/2006/math">
                              <m:r>
                                <a:rPr lang="en-IN" sz="2200" smtClean="0">
                                  <a:latin typeface="Cambria Math" panose="02040503050406030204" pitchFamily="18" charset="0"/>
                                </a:rPr>
                                <m:t>=</m:t>
                              </m:r>
                            </m:oMath>
                          </a14:m>
                          <a:endParaRPr lang="en-IN"/>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IN" sz="2200" dirty="0"/>
                            <a:t>​</a:t>
                          </a:r>
                          <a14:m>
                            <m:oMath xmlns:m="http://schemas.openxmlformats.org/officeDocument/2006/math">
                              <m:r>
                                <a:rPr lang="en-IN" sz="2200" smtClean="0">
                                  <a:latin typeface="Cambria Math" panose="02040503050406030204" pitchFamily="18" charset="0"/>
                                </a:rPr>
                                <m:t>0</m:t>
                              </m:r>
                            </m:oMath>
                          </a14:m>
                          <a:endParaRPr lang="en-IN"/>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l">
                            <a:defRPr sz="1100" b="1"/>
                          </a:pPr>
                          <a:r>
                            <a:rPr lang="en-US" sz="1600" b="0" dirty="0"/>
                            <a:t>We must have 0 on one side in order </a:t>
                          </a:r>
                          <a:endParaRPr sz="16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2893331136"/>
                      </a:ext>
                    </a:extLst>
                  </a:tr>
                  <a:tr h="487680">
                    <a:tc>
                      <a:txBody>
                        <a:bodyPr/>
                        <a:lstStyle/>
                        <a:p>
                          <a:pPr algn="r"/>
                          <a:r>
                            <a:rPr lang="ar-AE" sz="2200" dirty="0"/>
                            <a:t>​</a:t>
                          </a:r>
                          <a14:m>
                            <m:oMath xmlns:m="http://schemas.openxmlformats.org/officeDocument/2006/math">
                              <m:d>
                                <m:dPr>
                                  <m:ctrlPr>
                                    <a:rPr lang="ar-AE" sz="2200" i="1">
                                      <a:latin typeface="Cambria Math" panose="02040503050406030204" pitchFamily="18" charset="0"/>
                                    </a:rPr>
                                  </m:ctrlPr>
                                </m:dPr>
                                <m:e>
                                  <m:r>
                                    <a:rPr lang="ar-AE" sz="2200">
                                      <a:latin typeface="Cambria Math" panose="02040503050406030204" pitchFamily="18" charset="0"/>
                                    </a:rPr>
                                    <m:t>2</m:t>
                                  </m:r>
                                  <m:r>
                                    <a:rPr lang="ar-AE" sz="2200">
                                      <a:latin typeface="Cambria Math" panose="02040503050406030204" pitchFamily="18" charset="0"/>
                                    </a:rPr>
                                    <m:t>𝑥</m:t>
                                  </m:r>
                                  <m:r>
                                    <a:rPr lang="ar-AE" sz="2200">
                                      <a:latin typeface="Cambria Math" panose="02040503050406030204" pitchFamily="18" charset="0"/>
                                    </a:rPr>
                                    <m:t>−</m:t>
                                  </m:r>
                                  <m:r>
                                    <a:rPr lang="ar-AE" sz="2200">
                                      <a:latin typeface="Cambria Math" panose="02040503050406030204" pitchFamily="18" charset="0"/>
                                    </a:rPr>
                                    <m:t>1</m:t>
                                  </m:r>
                                </m:e>
                              </m:d>
                              <m:d>
                                <m:dPr>
                                  <m:ctrlPr>
                                    <a:rPr lang="ar-AE" sz="2200" i="1">
                                      <a:latin typeface="Cambria Math" panose="02040503050406030204" pitchFamily="18" charset="0"/>
                                    </a:rPr>
                                  </m:ctrlPr>
                                </m:dPr>
                                <m:e>
                                  <m:r>
                                    <a:rPr lang="ar-AE" sz="2200">
                                      <a:latin typeface="Cambria Math" panose="02040503050406030204" pitchFamily="18" charset="0"/>
                                    </a:rPr>
                                    <m:t>𝑥</m:t>
                                  </m:r>
                                  <m:r>
                                    <a:rPr lang="ar-AE" sz="2200">
                                      <a:latin typeface="Cambria Math" panose="02040503050406030204" pitchFamily="18" charset="0"/>
                                    </a:rPr>
                                    <m:t>+</m:t>
                                  </m:r>
                                  <m:r>
                                    <a:rPr lang="ar-AE" sz="2200">
                                      <a:latin typeface="Cambria Math" panose="02040503050406030204" pitchFamily="18" charset="0"/>
                                    </a:rPr>
                                    <m:t>3</m:t>
                                  </m:r>
                                </m:e>
                              </m:d>
                            </m:oMath>
                          </a14:m>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IN" sz="2200" dirty="0"/>
                            <a:t>​​</a:t>
                          </a:r>
                          <a14:m>
                            <m:oMath xmlns:m="http://schemas.openxmlformats.org/officeDocument/2006/math">
                              <m:r>
                                <a:rPr lang="en-IN" sz="2200" smtClean="0">
                                  <a:latin typeface="Cambria Math" panose="02040503050406030204" pitchFamily="18" charset="0"/>
                                </a:rPr>
                                <m:t>=</m:t>
                              </m:r>
                            </m:oMath>
                          </a14:m>
                          <a:endParaRPr lang="en-IN"/>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IN" sz="2200" dirty="0"/>
                            <a:t>​</a:t>
                          </a:r>
                          <a14:m>
                            <m:oMath xmlns:m="http://schemas.openxmlformats.org/officeDocument/2006/math">
                              <m:r>
                                <a:rPr lang="en-IN" sz="2200" smtClean="0">
                                  <a:latin typeface="Cambria Math" panose="02040503050406030204" pitchFamily="18" charset="0"/>
                                </a:rPr>
                                <m:t>0</m:t>
                              </m:r>
                            </m:oMath>
                          </a14:m>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l">
                            <a:defRPr sz="1100" b="1"/>
                          </a:pPr>
                          <a:r>
                            <a:rPr lang="en-US" sz="1600" b="0" dirty="0"/>
                            <a:t>to apply the Zero-Factor Property.</a:t>
                          </a:r>
                          <a:endParaRPr sz="16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597849505"/>
                      </a:ext>
                    </a:extLst>
                  </a:tr>
                  <a:tr h="630126">
                    <a:tc>
                      <a:txBody>
                        <a:bodyPr/>
                        <a:lstStyle/>
                        <a:p>
                          <a:pPr algn="r"/>
                          <a:r>
                            <a:rPr lang="en-IN" sz="2200" dirty="0"/>
                            <a:t>​</a:t>
                          </a:r>
                          <a14:m>
                            <m:oMath xmlns:m="http://schemas.openxmlformats.org/officeDocument/2006/math">
                              <m:r>
                                <a:rPr lang="en-IN" sz="2200">
                                  <a:latin typeface="Cambria Math" panose="02040503050406030204" pitchFamily="18" charset="0"/>
                                </a:rPr>
                                <m:t>2</m:t>
                              </m:r>
                              <m:r>
                                <a:rPr lang="en-IN" sz="2200">
                                  <a:latin typeface="Cambria Math" panose="02040503050406030204" pitchFamily="18" charset="0"/>
                                </a:rPr>
                                <m:t>𝑥</m:t>
                              </m:r>
                              <m:r>
                                <a:rPr lang="en-IN" sz="2200">
                                  <a:latin typeface="Cambria Math" panose="02040503050406030204" pitchFamily="18" charset="0"/>
                                </a:rPr>
                                <m:t>−</m:t>
                              </m:r>
                              <m:r>
                                <a:rPr lang="en-IN" sz="2200">
                                  <a:latin typeface="Cambria Math" panose="02040503050406030204" pitchFamily="18" charset="0"/>
                                </a:rPr>
                                <m:t>1</m:t>
                              </m:r>
                            </m:oMath>
                          </a14:m>
                          <a:r>
                            <a:rPr lang="en-IN" sz="2200" dirty="0"/>
                            <a:t> ​​</a:t>
                          </a:r>
                          <a14:m>
                            <m:oMath xmlns:m="http://schemas.openxmlformats.org/officeDocument/2006/math">
                              <m:r>
                                <a:rPr lang="en-IN" sz="2200" smtClean="0">
                                  <a:latin typeface="Cambria Math" panose="02040503050406030204" pitchFamily="18" charset="0"/>
                                </a:rPr>
                                <m:t>=</m:t>
                              </m:r>
                            </m:oMath>
                          </a14:m>
                          <a:r>
                            <a:rPr lang="en-IN" sz="2200" dirty="0"/>
                            <a:t> ​</a:t>
                          </a:r>
                          <a14:m>
                            <m:oMath xmlns:m="http://schemas.openxmlformats.org/officeDocument/2006/math">
                              <m:r>
                                <a:rPr lang="en-IN" sz="2200" smtClean="0">
                                  <a:latin typeface="Cambria Math" panose="02040503050406030204" pitchFamily="18" charset="0"/>
                                </a:rPr>
                                <m:t>0</m:t>
                              </m:r>
                            </m:oMath>
                          </a14:m>
                          <a:endParaRPr lang="en-IN"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IN" sz="2200"/>
                            <a:t>or</a:t>
                          </a:r>
                          <a:endParaRPr lang="en-IN"/>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IN" sz="2200" dirty="0"/>
                            <a:t>​</a:t>
                          </a:r>
                          <a14:m>
                            <m:oMath xmlns:m="http://schemas.openxmlformats.org/officeDocument/2006/math">
                              <m:r>
                                <a:rPr lang="en-IN" sz="2200">
                                  <a:latin typeface="Cambria Math" panose="02040503050406030204" pitchFamily="18" charset="0"/>
                                </a:rPr>
                                <m:t>𝑥</m:t>
                              </m:r>
                              <m:r>
                                <a:rPr lang="en-IN" sz="2200">
                                  <a:latin typeface="Cambria Math" panose="02040503050406030204" pitchFamily="18" charset="0"/>
                                </a:rPr>
                                <m:t>+</m:t>
                              </m:r>
                              <m:r>
                                <a:rPr lang="en-IN" sz="2200">
                                  <a:latin typeface="Cambria Math" panose="02040503050406030204" pitchFamily="18" charset="0"/>
                                </a:rPr>
                                <m:t>3</m:t>
                              </m:r>
                            </m:oMath>
                          </a14:m>
                          <a:endParaRPr lang="en-IN"/>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US" sz="2200" dirty="0"/>
                            <a:t>​</a:t>
                          </a:r>
                          <a14:m>
                            <m:oMath xmlns:m="http://schemas.openxmlformats.org/officeDocument/2006/math">
                              <m:r>
                                <a:rPr lang="en-US" sz="2200" smtClean="0">
                                  <a:latin typeface="Cambria Math" panose="02040503050406030204" pitchFamily="18" charset="0"/>
                                </a:rPr>
                                <m:t>=</m:t>
                              </m:r>
                              <m:r>
                                <a:rPr lang="en-US" sz="2200" smtClean="0">
                                  <a:latin typeface="Cambria Math" panose="02040503050406030204" pitchFamily="18" charset="0"/>
                                </a:rPr>
                                <m:t>0</m:t>
                              </m:r>
                            </m:oMath>
                          </a14:m>
                          <a:endParaRPr lang="en-IN"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l">
                            <a:defRPr sz="1100" b="1"/>
                          </a:pPr>
                          <a:r>
                            <a:rPr lang="en-US" sz="1600" b="0" dirty="0"/>
                            <a:t>After factoring, we have two linear equations to solve.</a:t>
                          </a:r>
                          <a:endParaRPr sz="16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2154895779"/>
                      </a:ext>
                    </a:extLst>
                  </a:tr>
                  <a:tr h="630126">
                    <a:tc>
                      <a:txBody>
                        <a:bodyPr/>
                        <a:lstStyle/>
                        <a:p>
                          <a:pPr algn="r"/>
                          <a14:m>
                            <m:oMath xmlns:m="http://schemas.openxmlformats.org/officeDocument/2006/math">
                              <m:r>
                                <a:rPr lang="en-IN" sz="2200" smtClean="0">
                                  <a:latin typeface="Cambria Math" panose="02040503050406030204" pitchFamily="18" charset="0"/>
                                </a:rPr>
                                <m:t>𝑥</m:t>
                              </m:r>
                            </m:oMath>
                          </a14:m>
                          <a:r>
                            <a:rPr lang="en-IN" sz="2200" dirty="0"/>
                            <a:t> ​​</a:t>
                          </a:r>
                          <a14:m>
                            <m:oMath xmlns:m="http://schemas.openxmlformats.org/officeDocument/2006/math">
                              <m:r>
                                <a:rPr lang="en-IN" sz="2200" smtClean="0">
                                  <a:latin typeface="Cambria Math" panose="02040503050406030204" pitchFamily="18" charset="0"/>
                                </a:rPr>
                                <m:t>=</m:t>
                              </m:r>
                              <m:r>
                                <a:rPr lang="en-US" sz="2200" b="0" i="0" smtClean="0">
                                  <a:latin typeface="Cambria Math" panose="02040503050406030204" pitchFamily="18" charset="0"/>
                                </a:rPr>
                                <m:t> </m:t>
                              </m:r>
                            </m:oMath>
                          </a14:m>
                          <a:r>
                            <a:rPr lang="ar-AE" sz="2200" dirty="0"/>
                            <a:t>​</a:t>
                          </a:r>
                          <a14:m>
                            <m:oMath xmlns:m="http://schemas.openxmlformats.org/officeDocument/2006/math">
                              <m:f>
                                <m:fPr>
                                  <m:ctrlPr>
                                    <a:rPr lang="ar-AE" sz="2200" i="1" smtClean="0">
                                      <a:latin typeface="Cambria Math" panose="02040503050406030204" pitchFamily="18" charset="0"/>
                                    </a:rPr>
                                  </m:ctrlPr>
                                </m:fPr>
                                <m:num>
                                  <m:r>
                                    <a:rPr lang="ar-AE" sz="2200" smtClean="0">
                                      <a:latin typeface="Cambria Math" panose="02040503050406030204" pitchFamily="18" charset="0"/>
                                    </a:rPr>
                                    <m:t>1</m:t>
                                  </m:r>
                                </m:num>
                                <m:den>
                                  <m:r>
                                    <a:rPr lang="ar-AE" sz="2200" smtClean="0">
                                      <a:latin typeface="Cambria Math" panose="02040503050406030204" pitchFamily="18" charset="0"/>
                                    </a:rPr>
                                    <m:t>2</m:t>
                                  </m:r>
                                </m:den>
                              </m:f>
                            </m:oMath>
                          </a14:m>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IN" sz="2200"/>
                            <a:t>or</a:t>
                          </a:r>
                          <a:endParaRPr lang="en-IN"/>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14:m>
                            <m:oMathPara xmlns:m="http://schemas.openxmlformats.org/officeDocument/2006/math">
                              <m:oMathParaPr>
                                <m:jc m:val="centerGroup"/>
                              </m:oMathParaPr>
                              <m:oMath xmlns:m="http://schemas.openxmlformats.org/officeDocument/2006/math">
                                <m:r>
                                  <a:rPr lang="en-IN" sz="2200" smtClean="0">
                                    <a:latin typeface="Cambria Math" panose="02040503050406030204" pitchFamily="18" charset="0"/>
                                  </a:rPr>
                                  <m:t>𝑥</m:t>
                                </m:r>
                              </m:oMath>
                            </m:oMathPara>
                          </a14:m>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US" sz="2200" dirty="0"/>
                            <a:t>​​</a:t>
                          </a:r>
                          <a14:m>
                            <m:oMath xmlns:m="http://schemas.openxmlformats.org/officeDocument/2006/math">
                              <m:r>
                                <a:rPr lang="en-US" sz="2200" smtClean="0">
                                  <a:latin typeface="Cambria Math" panose="02040503050406030204" pitchFamily="18" charset="0"/>
                                </a:rPr>
                                <m:t>=−</m:t>
                              </m:r>
                              <m:r>
                                <a:rPr lang="en-US" sz="2200" smtClean="0">
                                  <a:latin typeface="Cambria Math" panose="02040503050406030204" pitchFamily="18" charset="0"/>
                                </a:rPr>
                                <m:t>3</m:t>
                              </m:r>
                            </m:oMath>
                          </a14:m>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sz="1100" b="1"/>
                          </a:pPr>
                          <a:r>
                            <a:rPr lang="en-IN" sz="1600" b="0" dirty="0"/>
                            <a:t>The solution set is </a:t>
                          </a:r>
                          <a14:m>
                            <m:oMath xmlns:m="http://schemas.openxmlformats.org/officeDocument/2006/math">
                              <m:r>
                                <a:rPr lang="en-IN" sz="1600" b="0" smtClean="0">
                                  <a:latin typeface="Cambria Math" panose="02040503050406030204" pitchFamily="18" charset="0"/>
                                </a:rPr>
                                <m:t>{</m:t>
                              </m:r>
                              <m:f>
                                <m:fPr>
                                  <m:ctrlPr>
                                    <a:rPr lang="ar-AE" sz="1600" b="0" i="1">
                                      <a:latin typeface="Cambria Math" panose="02040503050406030204" pitchFamily="18" charset="0"/>
                                    </a:rPr>
                                  </m:ctrlPr>
                                </m:fPr>
                                <m:num>
                                  <m:r>
                                    <a:rPr lang="ar-AE" sz="1600" b="0" smtClean="0">
                                      <a:latin typeface="Cambria Math" panose="02040503050406030204" pitchFamily="18" charset="0"/>
                                    </a:rPr>
                                    <m:t>1</m:t>
                                  </m:r>
                                </m:num>
                                <m:den>
                                  <m:r>
                                    <a:rPr lang="ar-AE" sz="1600" b="0" smtClean="0">
                                      <a:latin typeface="Cambria Math" panose="02040503050406030204" pitchFamily="18" charset="0"/>
                                    </a:rPr>
                                    <m:t>2</m:t>
                                  </m:r>
                                </m:den>
                              </m:f>
                              <m:r>
                                <a:rPr lang="ar-AE" sz="1600" b="0" smtClean="0">
                                  <a:latin typeface="Cambria Math" panose="02040503050406030204" pitchFamily="18" charset="0"/>
                                </a:rPr>
                                <m:t>,−</m:t>
                              </m:r>
                              <m:r>
                                <a:rPr lang="ar-AE" sz="1600" b="0" smtClean="0">
                                  <a:latin typeface="Cambria Math" panose="02040503050406030204" pitchFamily="18" charset="0"/>
                                </a:rPr>
                                <m:t>3</m:t>
                              </m:r>
                              <m:r>
                                <a:rPr lang="ar-AE" sz="1600" b="0" smtClean="0">
                                  <a:latin typeface="Cambria Math" panose="02040503050406030204" pitchFamily="18" charset="0"/>
                                </a:rPr>
                                <m:t>}</m:t>
                              </m:r>
                            </m:oMath>
                          </a14:m>
                          <a:r>
                            <a:rPr lang="ar-AE" sz="1600" b="0" dirty="0"/>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2364162366"/>
                      </a:ext>
                    </a:extLst>
                  </a:tr>
                </a:tbl>
              </a:graphicData>
            </a:graphic>
          </p:graphicFrame>
        </mc:Choice>
        <mc:Fallback xmlns="">
          <p:graphicFrame>
            <p:nvGraphicFramePr>
              <p:cNvPr id="10" name="Table Placeholder 2" descr="x squared plus open fraction five x over two close fraction equals three over two.&#10;By multiplying with 2,&#10;two x squared plus five x equals three.&#10;two x squared plus five x minus three equals zero.&#10;open parenthesis two x minus one close parenthesis open parenthesis x plus three close parenthesis equals zero.&#10;two x minus one equals zero or x plus three equals zero.&#10;Applying zero-factor property, we have two linear equations to solve.&#10;x equals one over two or x equals negative three.&#10;So, the solution set is open curly bracket one over two, negative three close curly bracket.">
                <a:extLst>
                  <a:ext uri="{FF2B5EF4-FFF2-40B4-BE49-F238E27FC236}">
                    <a16:creationId xmlns:a16="http://schemas.microsoft.com/office/drawing/2014/main" id="{7BA1FE18-B06B-66BE-636E-CD77BCA655F1}"/>
                  </a:ext>
                </a:extLst>
              </p:cNvPr>
              <p:cNvGraphicFramePr>
                <a:graphicFrameLocks/>
              </p:cNvGraphicFramePr>
              <p:nvPr>
                <p:extLst>
                  <p:ext uri="{D42A27DB-BD31-4B8C-83A1-F6EECF244321}">
                    <p14:modId xmlns:p14="http://schemas.microsoft.com/office/powerpoint/2010/main" val="1310075561"/>
                  </p:ext>
                </p:extLst>
              </p:nvPr>
            </p:nvGraphicFramePr>
            <p:xfrm>
              <a:off x="914400" y="1524000"/>
              <a:ext cx="7848600" cy="3485292"/>
            </p:xfrm>
            <a:graphic>
              <a:graphicData uri="http://schemas.openxmlformats.org/drawingml/2006/table">
                <a:tbl>
                  <a:tblPr firstRow="1" bandRow="1">
                    <a:tableStyleId>{2D5ABB26-0587-4C30-8999-92F81FD0307C}</a:tableStyleId>
                  </a:tblPr>
                  <a:tblGrid>
                    <a:gridCol w="2133600">
                      <a:extLst>
                        <a:ext uri="{9D8B030D-6E8A-4147-A177-3AD203B41FA5}">
                          <a16:colId xmlns:a16="http://schemas.microsoft.com/office/drawing/2014/main" val="20000"/>
                        </a:ext>
                      </a:extLst>
                    </a:gridCol>
                    <a:gridCol w="533400">
                      <a:extLst>
                        <a:ext uri="{9D8B030D-6E8A-4147-A177-3AD203B41FA5}">
                          <a16:colId xmlns:a16="http://schemas.microsoft.com/office/drawing/2014/main" val="20003"/>
                        </a:ext>
                      </a:extLst>
                    </a:gridCol>
                    <a:gridCol w="838200">
                      <a:extLst>
                        <a:ext uri="{9D8B030D-6E8A-4147-A177-3AD203B41FA5}">
                          <a16:colId xmlns:a16="http://schemas.microsoft.com/office/drawing/2014/main" val="20004"/>
                        </a:ext>
                      </a:extLst>
                    </a:gridCol>
                    <a:gridCol w="838200">
                      <a:extLst>
                        <a:ext uri="{9D8B030D-6E8A-4147-A177-3AD203B41FA5}">
                          <a16:colId xmlns:a16="http://schemas.microsoft.com/office/drawing/2014/main" val="20005"/>
                        </a:ext>
                      </a:extLst>
                    </a:gridCol>
                    <a:gridCol w="3505200">
                      <a:extLst>
                        <a:ext uri="{9D8B030D-6E8A-4147-A177-3AD203B41FA5}">
                          <a16:colId xmlns:a16="http://schemas.microsoft.com/office/drawing/2014/main" val="20006"/>
                        </a:ext>
                      </a:extLst>
                    </a:gridCol>
                  </a:tblGrid>
                  <a:tr h="68580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blipFill>
                          <a:blip r:embed="rId2"/>
                          <a:stretch>
                            <a:fillRect t="-6195" r="-268000" b="-406195"/>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blipFill>
                          <a:blip r:embed="rId2"/>
                          <a:stretch>
                            <a:fillRect l="-397727" t="-6195" r="-965909" b="-406195"/>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blipFill>
                          <a:blip r:embed="rId2"/>
                          <a:stretch>
                            <a:fillRect l="-319708" t="-6195" r="-520438" b="-406195"/>
                          </a:stretch>
                        </a:blipFill>
                      </a:tcPr>
                    </a:tc>
                    <a:tc>
                      <a:txBody>
                        <a:bodyPr/>
                        <a:lstStyle/>
                        <a:p>
                          <a:pPr algn="l"/>
                          <a:endParaRPr sz="22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l">
                            <a:defRPr sz="1400" b="1"/>
                          </a:pPr>
                          <a:r>
                            <a:rPr sz="1600" b="0" dirty="0"/>
                            <a:t>To make the polynomial easier to factor, we multiply both sides by the LCD.</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0"/>
                      </a:ext>
                    </a:extLst>
                  </a:tr>
                  <a:tr h="6248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blipFill>
                          <a:blip r:embed="rId2"/>
                          <a:stretch>
                            <a:fillRect t="-117647" r="-268000" b="-350000"/>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blipFill>
                          <a:blip r:embed="rId2"/>
                          <a:stretch>
                            <a:fillRect l="-397727" t="-117647" r="-965909" b="-350000"/>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blipFill>
                          <a:blip r:embed="rId2"/>
                          <a:stretch>
                            <a:fillRect l="-319708" t="-117647" r="-520438" b="-350000"/>
                          </a:stretch>
                        </a:blipFill>
                      </a:tcPr>
                    </a:tc>
                    <a:tc>
                      <a:txBody>
                        <a:bodyPr/>
                        <a:lstStyle/>
                        <a:p>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blipFill>
                          <a:blip r:embed="rId2"/>
                          <a:stretch>
                            <a:fillRect l="-124000" t="-117647" b="-350000"/>
                          </a:stretch>
                        </a:blipFill>
                      </a:tcPr>
                    </a:tc>
                    <a:extLst>
                      <a:ext uri="{0D108BD9-81ED-4DB2-BD59-A6C34878D82A}">
                        <a16:rowId xmlns:a16="http://schemas.microsoft.com/office/drawing/2014/main" val="3821523243"/>
                      </a:ext>
                    </a:extLst>
                  </a:tr>
                  <a:tr h="42672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blipFill>
                          <a:blip r:embed="rId2"/>
                          <a:stretch>
                            <a:fillRect t="-317143" r="-268000" b="-410000"/>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blipFill>
                          <a:blip r:embed="rId2"/>
                          <a:stretch>
                            <a:fillRect l="-397727" t="-317143" r="-965909" b="-410000"/>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blipFill>
                          <a:blip r:embed="rId2"/>
                          <a:stretch>
                            <a:fillRect l="-319708" t="-317143" r="-520438" b="-410000"/>
                          </a:stretch>
                        </a:blipFill>
                      </a:tcPr>
                    </a:tc>
                    <a:tc>
                      <a:txBody>
                        <a:bodyPr/>
                        <a:lstStyle/>
                        <a:p>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l">
                            <a:defRPr sz="1100" b="1"/>
                          </a:pPr>
                          <a:r>
                            <a:rPr lang="en-US" sz="1600" b="0" dirty="0"/>
                            <a:t>We must have 0 on one side in order </a:t>
                          </a:r>
                          <a:endParaRPr sz="16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2893331136"/>
                      </a:ext>
                    </a:extLst>
                  </a:tr>
                  <a:tr h="48768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blipFill>
                          <a:blip r:embed="rId2"/>
                          <a:stretch>
                            <a:fillRect t="-365000" r="-268000" b="-258750"/>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blipFill>
                          <a:blip r:embed="rId2"/>
                          <a:stretch>
                            <a:fillRect l="-397727" t="-365000" r="-965909" b="-258750"/>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blipFill>
                          <a:blip r:embed="rId2"/>
                          <a:stretch>
                            <a:fillRect l="-319708" t="-365000" r="-520438" b="-258750"/>
                          </a:stretch>
                        </a:blipFill>
                      </a:tcPr>
                    </a:tc>
                    <a:tc>
                      <a:txBody>
                        <a:bodyPr/>
                        <a:lstStyle/>
                        <a:p>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l">
                            <a:defRPr sz="1100" b="1"/>
                          </a:pPr>
                          <a:r>
                            <a:rPr lang="en-US" sz="1600" b="0" dirty="0"/>
                            <a:t>to apply the Zero-Factor Property.</a:t>
                          </a:r>
                          <a:endParaRPr sz="16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597849505"/>
                      </a:ext>
                    </a:extLst>
                  </a:tr>
                  <a:tr h="630126">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blipFill>
                          <a:blip r:embed="rId2"/>
                          <a:stretch>
                            <a:fillRect t="-357692" r="-268000" b="-99038"/>
                          </a:stretch>
                        </a:blipFill>
                      </a:tcPr>
                    </a:tc>
                    <a:tc>
                      <a:txBody>
                        <a:bodyPr/>
                        <a:lstStyle/>
                        <a:p>
                          <a:r>
                            <a:rPr lang="en-IN" sz="2200"/>
                            <a:t>or</a:t>
                          </a:r>
                          <a:endParaRPr lang="en-IN"/>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blipFill>
                          <a:blip r:embed="rId2"/>
                          <a:stretch>
                            <a:fillRect l="-319708" t="-357692" r="-520438" b="-99038"/>
                          </a:stretch>
                        </a:blipFill>
                      </a:tcPr>
                    </a:tc>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blipFill>
                          <a:blip r:embed="rId2"/>
                          <a:stretch>
                            <a:fillRect l="-416667" t="-357692" r="-416667" b="-99038"/>
                          </a:stretch>
                        </a:blipFill>
                      </a:tcPr>
                    </a:tc>
                    <a:tc>
                      <a:txBody>
                        <a:bodyPr/>
                        <a:lstStyle/>
                        <a:p>
                          <a:pPr algn="l">
                            <a:defRPr sz="1100" b="1"/>
                          </a:pPr>
                          <a:r>
                            <a:rPr lang="en-US" sz="1600" b="0" dirty="0"/>
                            <a:t>After factoring, we have two linear equations to solve.</a:t>
                          </a:r>
                          <a:endParaRPr sz="16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2154895779"/>
                      </a:ext>
                    </a:extLst>
                  </a:tr>
                  <a:tr h="630126">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blipFill>
                          <a:blip r:embed="rId2"/>
                          <a:stretch>
                            <a:fillRect t="-462136" r="-268000"/>
                          </a:stretch>
                        </a:blipFill>
                      </a:tcPr>
                    </a:tc>
                    <a:tc>
                      <a:txBody>
                        <a:bodyPr/>
                        <a:lstStyle/>
                        <a:p>
                          <a:r>
                            <a:rPr lang="en-IN" sz="2200"/>
                            <a:t>or</a:t>
                          </a:r>
                          <a:endParaRPr lang="en-IN"/>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blipFill>
                          <a:blip r:embed="rId2"/>
                          <a:stretch>
                            <a:fillRect l="-319708" t="-462136" r="-520438"/>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blipFill>
                          <a:blip r:embed="rId2"/>
                          <a:stretch>
                            <a:fillRect l="-416667" t="-462136" r="-416667"/>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blipFill>
                          <a:blip r:embed="rId2"/>
                          <a:stretch>
                            <a:fillRect l="-124000" t="-462136"/>
                          </a:stretch>
                        </a:blipFill>
                      </a:tcPr>
                    </a:tc>
                    <a:extLst>
                      <a:ext uri="{0D108BD9-81ED-4DB2-BD59-A6C34878D82A}">
                        <a16:rowId xmlns:a16="http://schemas.microsoft.com/office/drawing/2014/main" val="2364162366"/>
                      </a:ext>
                    </a:extLst>
                  </a:tr>
                </a:tbl>
              </a:graphicData>
            </a:graphic>
          </p:graphicFrame>
        </mc:Fallback>
      </mc:AlternateContent>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Solving Quadratic Equations by Factoring</a:t>
            </a:r>
            <a:r>
              <a:rPr lang="en-US" baseline="-25000" dirty="0"/>
              <a:t>3</a:t>
            </a:r>
            <a:endParaRPr dirty="0"/>
          </a:p>
        </p:txBody>
      </p:sp>
      <p:sp>
        <p:nvSpPr>
          <p:cNvPr id="3" name="Text Placeholder 2">
            <a:extLst>
              <a:ext uri="{FF2B5EF4-FFF2-40B4-BE49-F238E27FC236}">
                <a16:creationId xmlns:a16="http://schemas.microsoft.com/office/drawing/2014/main" id="{B1870EFF-6558-F930-B655-1D1AE614895B}"/>
              </a:ext>
            </a:extLst>
          </p:cNvPr>
          <p:cNvSpPr>
            <a:spLocks noGrp="1"/>
          </p:cNvSpPr>
          <p:nvPr>
            <p:ph type="body" sz="quarter" idx="10"/>
          </p:nvPr>
        </p:nvSpPr>
        <p:spPr>
          <a:xfrm>
            <a:off x="457200" y="1111177"/>
            <a:ext cx="8229600" cy="4967067"/>
          </a:xfrm>
        </p:spPr>
        <p:txBody>
          <a:bodyPr/>
          <a:lstStyle/>
          <a:p>
            <a:pPr marL="514350" indent="-514350">
              <a:buFont typeface="+mj-lt"/>
              <a:buAutoNum type="alphaLcPeriod" startAt="2"/>
              <a:defRPr sz="2800"/>
            </a:pPr>
            <a:r>
              <a:t>​</a:t>
            </a:r>
          </a:p>
        </p:txBody>
      </p:sp>
      <mc:AlternateContent xmlns:mc="http://schemas.openxmlformats.org/markup-compatibility/2006" xmlns:a14="http://schemas.microsoft.com/office/drawing/2010/main">
        <mc:Choice Requires="a14">
          <p:graphicFrame>
            <p:nvGraphicFramePr>
              <p:cNvPr id="4" name="Table Placeholder 2" descr="s squared plus nine equals six s.&#10;s squared minus six s plus nine equals zero.&#10;open parenthesis s minus three close parenthesis squared equals zero.&#10;s minus three equals zero or s minus three equals zero.&#10;Here the two linear factors are the same, so the single solution is called a double solution or a double root.&#10;s equals three.&#10;">
                <a:extLst>
                  <a:ext uri="{FF2B5EF4-FFF2-40B4-BE49-F238E27FC236}">
                    <a16:creationId xmlns:a16="http://schemas.microsoft.com/office/drawing/2014/main" id="{3B483956-5939-6394-A77B-48F89EDBE6F8}"/>
                  </a:ext>
                </a:extLst>
              </p:cNvPr>
              <p:cNvGraphicFramePr>
                <a:graphicFrameLocks/>
              </p:cNvGraphicFramePr>
              <p:nvPr>
                <p:extLst>
                  <p:ext uri="{D42A27DB-BD31-4B8C-83A1-F6EECF244321}">
                    <p14:modId xmlns:p14="http://schemas.microsoft.com/office/powerpoint/2010/main" val="2427120134"/>
                  </p:ext>
                </p:extLst>
              </p:nvPr>
            </p:nvGraphicFramePr>
            <p:xfrm>
              <a:off x="838201" y="1151878"/>
              <a:ext cx="7848599" cy="3121922"/>
            </p:xfrm>
            <a:graphic>
              <a:graphicData uri="http://schemas.openxmlformats.org/drawingml/2006/table">
                <a:tbl>
                  <a:tblPr firstRow="1" bandRow="1">
                    <a:tableStyleId>{2D5ABB26-0587-4C30-8999-92F81FD0307C}</a:tableStyleId>
                  </a:tblPr>
                  <a:tblGrid>
                    <a:gridCol w="1816805">
                      <a:extLst>
                        <a:ext uri="{9D8B030D-6E8A-4147-A177-3AD203B41FA5}">
                          <a16:colId xmlns:a16="http://schemas.microsoft.com/office/drawing/2014/main" val="20000"/>
                        </a:ext>
                      </a:extLst>
                    </a:gridCol>
                    <a:gridCol w="1002595">
                      <a:extLst>
                        <a:ext uri="{9D8B030D-6E8A-4147-A177-3AD203B41FA5}">
                          <a16:colId xmlns:a16="http://schemas.microsoft.com/office/drawing/2014/main" val="20003"/>
                        </a:ext>
                      </a:extLst>
                    </a:gridCol>
                    <a:gridCol w="1523999">
                      <a:extLst>
                        <a:ext uri="{9D8B030D-6E8A-4147-A177-3AD203B41FA5}">
                          <a16:colId xmlns:a16="http://schemas.microsoft.com/office/drawing/2014/main" val="20004"/>
                        </a:ext>
                      </a:extLst>
                    </a:gridCol>
                    <a:gridCol w="3505200">
                      <a:extLst>
                        <a:ext uri="{9D8B030D-6E8A-4147-A177-3AD203B41FA5}">
                          <a16:colId xmlns:a16="http://schemas.microsoft.com/office/drawing/2014/main" val="20007"/>
                        </a:ext>
                      </a:extLst>
                    </a:gridCol>
                  </a:tblGrid>
                  <a:tr h="528320">
                    <a:tc>
                      <a:txBody>
                        <a:bodyPr/>
                        <a:lstStyle/>
                        <a:p>
                          <a:pPr algn="r">
                            <a:defRPr sz="1400"/>
                          </a:pPr>
                          <a:r>
                            <a:rPr sz="2400" dirty="0"/>
                            <a:t>​</a:t>
                          </a:r>
                          <a14:m>
                            <m:oMath xmlns:m="http://schemas.openxmlformats.org/officeDocument/2006/math">
                              <m:sSup>
                                <m:sSupPr>
                                  <m:ctrlPr>
                                    <a:rPr sz="2400" i="1">
                                      <a:latin typeface="Cambria Math" panose="02040503050406030204" pitchFamily="18" charset="0"/>
                                    </a:rPr>
                                  </m:ctrlPr>
                                </m:sSupPr>
                                <m:e>
                                  <m:r>
                                    <a:rPr sz="2400">
                                      <a:latin typeface="Cambria Math" panose="02040503050406030204" pitchFamily="18" charset="0"/>
                                    </a:rPr>
                                    <m:t>𝑠</m:t>
                                  </m:r>
                                </m:e>
                                <m:sup>
                                  <m:r>
                                    <a:rPr sz="2400">
                                      <a:latin typeface="Cambria Math" panose="02040503050406030204" pitchFamily="18" charset="0"/>
                                    </a:rPr>
                                    <m:t>2</m:t>
                                  </m:r>
                                </m:sup>
                              </m:sSup>
                              <m:r>
                                <a:rPr sz="2400">
                                  <a:latin typeface="Cambria Math" panose="02040503050406030204" pitchFamily="18" charset="0"/>
                                </a:rPr>
                                <m:t>+</m:t>
                              </m:r>
                              <m:r>
                                <a:rPr sz="2400">
                                  <a:latin typeface="Cambria Math" panose="02040503050406030204" pitchFamily="18" charset="0"/>
                                </a:rPr>
                                <m:t>9</m:t>
                              </m:r>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sz="2400" dirty="0"/>
                            <a:t>​</a:t>
                          </a:r>
                          <a14:m>
                            <m:oMath xmlns:m="http://schemas.openxmlformats.org/officeDocument/2006/math">
                              <m:r>
                                <a:rPr lang="en-US" sz="2400" smtClean="0">
                                  <a:latin typeface="Cambria Math" panose="02040503050406030204" pitchFamily="18" charset="0"/>
                                </a:rPr>
                                <m:t>=</m:t>
                              </m:r>
                            </m:oMath>
                          </a14:m>
                          <a:endParaRPr sz="2400" dirty="0">
                            <a:latin typeface="Cambria Math"/>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400"/>
                          </a:pPr>
                          <a:r>
                            <a:rPr sz="2400" dirty="0"/>
                            <a:t>​</a:t>
                          </a:r>
                          <a14:m>
                            <m:oMath xmlns:m="http://schemas.openxmlformats.org/officeDocument/2006/math">
                              <m:r>
                                <a:rPr sz="2400">
                                  <a:latin typeface="Cambria Math" panose="02040503050406030204" pitchFamily="18" charset="0"/>
                                </a:rPr>
                                <m:t>6</m:t>
                              </m:r>
                              <m:r>
                                <a:rPr sz="2400">
                                  <a:latin typeface="Cambria Math" panose="02040503050406030204" pitchFamily="18" charset="0"/>
                                </a:rPr>
                                <m:t>𝑠</m:t>
                              </m:r>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b="1"/>
                          </a:pPr>
                          <a:r>
                            <a:rPr sz="1800" b="0" dirty="0"/>
                            <a:t>Again, we rewrite the equation</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508021">
                    <a:tc>
                      <a:txBody>
                        <a:bodyPr/>
                        <a:lstStyle/>
                        <a:p>
                          <a:r>
                            <a:rPr lang="ar-AE" sz="2400"/>
                            <a:t>​</a:t>
                          </a:r>
                          <a14:m>
                            <m:oMath xmlns:m="http://schemas.openxmlformats.org/officeDocument/2006/math">
                              <m:sSup>
                                <m:sSupPr>
                                  <m:ctrlPr>
                                    <a:rPr lang="ar-AE" sz="2400" i="1">
                                      <a:latin typeface="Cambria Math" panose="02040503050406030204" pitchFamily="18" charset="0"/>
                                    </a:rPr>
                                  </m:ctrlPr>
                                </m:sSupPr>
                                <m:e>
                                  <m:r>
                                    <a:rPr lang="ar-AE" sz="2400">
                                      <a:latin typeface="Cambria Math" panose="02040503050406030204" pitchFamily="18" charset="0"/>
                                    </a:rPr>
                                    <m:t>𝑠</m:t>
                                  </m:r>
                                </m:e>
                                <m:sup>
                                  <m:r>
                                    <a:rPr lang="ar-AE" sz="2400">
                                      <a:latin typeface="Cambria Math" panose="02040503050406030204" pitchFamily="18" charset="0"/>
                                    </a:rPr>
                                    <m:t>2</m:t>
                                  </m:r>
                                </m:sup>
                              </m:sSup>
                              <m:r>
                                <a:rPr lang="ar-AE" sz="2400">
                                  <a:latin typeface="Cambria Math" panose="02040503050406030204" pitchFamily="18" charset="0"/>
                                </a:rPr>
                                <m:t>−</m:t>
                              </m:r>
                              <m:r>
                                <a:rPr lang="ar-AE" sz="2400">
                                  <a:latin typeface="Cambria Math" panose="02040503050406030204" pitchFamily="18" charset="0"/>
                                </a:rPr>
                                <m:t>6</m:t>
                              </m:r>
                              <m:r>
                                <a:rPr lang="ar-AE" sz="2400">
                                  <a:latin typeface="Cambria Math" panose="02040503050406030204" pitchFamily="18" charset="0"/>
                                </a:rPr>
                                <m:t>𝑠</m:t>
                              </m:r>
                              <m:r>
                                <a:rPr lang="ar-AE" sz="2400">
                                  <a:latin typeface="Cambria Math" panose="02040503050406030204" pitchFamily="18" charset="0"/>
                                </a:rPr>
                                <m:t>+</m:t>
                              </m:r>
                              <m:r>
                                <a:rPr lang="ar-AE" sz="2400">
                                  <a:latin typeface="Cambria Math" panose="02040503050406030204" pitchFamily="18" charset="0"/>
                                </a:rPr>
                                <m:t>9</m:t>
                              </m:r>
                            </m:oMath>
                          </a14:m>
                          <a:endParaRPr lang="en-IN"/>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IN" sz="2400" dirty="0"/>
                            <a:t>​</a:t>
                          </a:r>
                          <a14:m>
                            <m:oMath xmlns:m="http://schemas.openxmlformats.org/officeDocument/2006/math">
                              <m:r>
                                <a:rPr lang="en-IN" sz="2400" smtClean="0">
                                  <a:latin typeface="Cambria Math" panose="02040503050406030204" pitchFamily="18" charset="0"/>
                                </a:rPr>
                                <m:t>=</m:t>
                              </m:r>
                            </m:oMath>
                          </a14:m>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IN" sz="2400" dirty="0"/>
                            <a:t>​</a:t>
                          </a:r>
                          <a14:m>
                            <m:oMath xmlns:m="http://schemas.openxmlformats.org/officeDocument/2006/math">
                              <m:r>
                                <a:rPr lang="en-IN" sz="2400" smtClean="0">
                                  <a:latin typeface="Cambria Math" panose="02040503050406030204" pitchFamily="18" charset="0"/>
                                </a:rPr>
                                <m:t>0</m:t>
                              </m:r>
                            </m:oMath>
                          </a14:m>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b="1"/>
                          </a:pPr>
                          <a:r>
                            <a:rPr lang="en-US" sz="1800" b="0" dirty="0"/>
                            <a:t>with 0 on one side, and then factor the quadratic.</a:t>
                          </a: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168357782"/>
                      </a:ext>
                    </a:extLst>
                  </a:tr>
                  <a:tr h="728540">
                    <a:tc>
                      <a:txBody>
                        <a:bodyPr/>
                        <a:lstStyle/>
                        <a:p>
                          <a:pPr algn="r">
                            <a:defRPr sz="1400"/>
                          </a:pPr>
                          <a:r>
                            <a:rPr sz="2400" dirty="0"/>
                            <a:t>​</a:t>
                          </a:r>
                          <a14:m>
                            <m:oMath xmlns:m="http://schemas.openxmlformats.org/officeDocument/2006/math">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panose="02040503050406030204" pitchFamily="18" charset="0"/>
                                        </a:rPr>
                                        <m:t>𝑠</m:t>
                                      </m:r>
                                      <m:r>
                                        <a:rPr sz="2400">
                                          <a:latin typeface="Cambria Math" panose="02040503050406030204" pitchFamily="18" charset="0"/>
                                        </a:rPr>
                                        <m:t>−</m:t>
                                      </m:r>
                                      <m:r>
                                        <a:rPr sz="2400">
                                          <a:latin typeface="Cambria Math" panose="02040503050406030204" pitchFamily="18" charset="0"/>
                                        </a:rPr>
                                        <m:t>3</m:t>
                                      </m:r>
                                    </m:e>
                                  </m:d>
                                </m:e>
                                <m:sup>
                                  <m:r>
                                    <a:rPr sz="2400">
                                      <a:latin typeface="Cambria Math" panose="02040503050406030204" pitchFamily="18" charset="0"/>
                                    </a:rPr>
                                    <m:t>2</m:t>
                                  </m:r>
                                </m:sup>
                              </m:sSup>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sz="2400" dirty="0"/>
                            <a:t>​</a:t>
                          </a:r>
                          <a14:m>
                            <m:oMath xmlns:m="http://schemas.openxmlformats.org/officeDocument/2006/math">
                              <m:r>
                                <a:rPr lang="en-US" sz="2400" smtClean="0">
                                  <a:latin typeface="Cambria Math" panose="02040503050406030204" pitchFamily="18" charset="0"/>
                                </a:rPr>
                                <m:t>=</m:t>
                              </m:r>
                            </m:oMath>
                          </a14:m>
                          <a:endParaRPr sz="2400" dirty="0">
                            <a:latin typeface="Cambria Math"/>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sz="2400" dirty="0"/>
                            <a:t>​</a:t>
                          </a:r>
                          <a14:m>
                            <m:oMath xmlns:m="http://schemas.openxmlformats.org/officeDocument/2006/math">
                              <m:r>
                                <a:rPr lang="en-US" sz="2400" smtClean="0">
                                  <a:latin typeface="Cambria Math" panose="02040503050406030204" pitchFamily="18" charset="0"/>
                                </a:rPr>
                                <m:t>0</m:t>
                              </m:r>
                            </m:oMath>
                          </a14:m>
                          <a:endParaRPr sz="2400" dirty="0">
                            <a:latin typeface="Cambria Math"/>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b="1"/>
                          </a:pPr>
                          <a:r>
                            <a:rPr sz="1800" b="0" dirty="0"/>
                            <a:t>In this example, the two linear factors are the same. In such cases, </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684982">
                    <a:tc>
                      <a:txBody>
                        <a:bodyPr/>
                        <a:lstStyle/>
                        <a:p>
                          <a:r>
                            <a:rPr lang="en-IN" sz="2400" dirty="0"/>
                            <a:t>​</a:t>
                          </a:r>
                          <a14:m>
                            <m:oMath xmlns:m="http://schemas.openxmlformats.org/officeDocument/2006/math">
                              <m:r>
                                <a:rPr lang="en-IN" sz="2400">
                                  <a:latin typeface="Cambria Math" panose="02040503050406030204" pitchFamily="18" charset="0"/>
                                </a:rPr>
                                <m:t>𝑠</m:t>
                              </m:r>
                              <m:r>
                                <a:rPr lang="en-IN" sz="2400">
                                  <a:latin typeface="Cambria Math" panose="02040503050406030204" pitchFamily="18" charset="0"/>
                                </a:rPr>
                                <m:t>−</m:t>
                              </m:r>
                              <m:r>
                                <a:rPr lang="en-IN" sz="2400">
                                  <a:latin typeface="Cambria Math" panose="02040503050406030204" pitchFamily="18" charset="0"/>
                                </a:rPr>
                                <m:t>3</m:t>
                              </m:r>
                            </m:oMath>
                          </a14:m>
                          <a:r>
                            <a:rPr lang="en-IN" sz="2400" dirty="0"/>
                            <a:t> </a:t>
                          </a:r>
                          <a14:m>
                            <m:oMath xmlns:m="http://schemas.openxmlformats.org/officeDocument/2006/math">
                              <m:r>
                                <a:rPr lang="en-IN" sz="2400" smtClean="0">
                                  <a:latin typeface="Cambria Math" panose="02040503050406030204" pitchFamily="18" charset="0"/>
                                </a:rPr>
                                <m:t>=</m:t>
                              </m:r>
                              <m:r>
                                <a:rPr lang="en-IN" sz="2400" b="0" i="0" smtClean="0">
                                  <a:latin typeface="Cambria Math" panose="02040503050406030204" pitchFamily="18" charset="0"/>
                                </a:rPr>
                                <m:t> </m:t>
                              </m:r>
                            </m:oMath>
                          </a14:m>
                          <a:r>
                            <a:rPr lang="en-IN" sz="2400" dirty="0"/>
                            <a:t>​</a:t>
                          </a:r>
                          <a14:m>
                            <m:oMath xmlns:m="http://schemas.openxmlformats.org/officeDocument/2006/math">
                              <m:r>
                                <a:rPr lang="en-IN" sz="2400" smtClean="0">
                                  <a:latin typeface="Cambria Math" panose="02040503050406030204" pitchFamily="18" charset="0"/>
                                </a:rPr>
                                <m:t>0</m:t>
                              </m:r>
                            </m:oMath>
                          </a14:m>
                          <a:endParaRPr lang="en-IN"/>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IN" sz="2400" dirty="0"/>
                            <a:t>or</a:t>
                          </a:r>
                          <a:endParaRPr lang="en-IN"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IN" sz="2400" dirty="0"/>
                            <a:t>​</a:t>
                          </a:r>
                          <a14:m>
                            <m:oMath xmlns:m="http://schemas.openxmlformats.org/officeDocument/2006/math">
                              <m:r>
                                <a:rPr lang="en-IN" sz="2400">
                                  <a:latin typeface="Cambria Math" panose="02040503050406030204" pitchFamily="18" charset="0"/>
                                </a:rPr>
                                <m:t>𝑠</m:t>
                              </m:r>
                              <m:r>
                                <a:rPr lang="en-IN" sz="2400">
                                  <a:latin typeface="Cambria Math" panose="02040503050406030204" pitchFamily="18" charset="0"/>
                                </a:rPr>
                                <m:t>−</m:t>
                              </m:r>
                              <m:r>
                                <a:rPr lang="en-IN" sz="2400">
                                  <a:latin typeface="Cambria Math" panose="02040503050406030204" pitchFamily="18" charset="0"/>
                                </a:rPr>
                                <m:t>3</m:t>
                              </m:r>
                              <m:r>
                                <a:rPr lang="en-IN" sz="2400">
                                  <a:latin typeface="Cambria Math" panose="02040503050406030204" pitchFamily="18" charset="0"/>
                                </a:rPr>
                                <m:t>= </m:t>
                              </m:r>
                            </m:oMath>
                          </a14:m>
                          <a:r>
                            <a:rPr lang="en-IN" sz="2400" dirty="0"/>
                            <a:t>​</a:t>
                          </a:r>
                          <a14:m>
                            <m:oMath xmlns:m="http://schemas.openxmlformats.org/officeDocument/2006/math">
                              <m:r>
                                <a:rPr lang="en-IN" sz="2400" smtClean="0">
                                  <a:latin typeface="Cambria Math" panose="02040503050406030204" pitchFamily="18" charset="0"/>
                                </a:rPr>
                                <m:t>0</m:t>
                              </m:r>
                            </m:oMath>
                          </a14:m>
                          <a:endParaRPr lang="en-IN"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b="1"/>
                          </a:pPr>
                          <a:r>
                            <a:rPr lang="en-US" sz="1800" b="0" dirty="0"/>
                            <a:t>the single solution is called a </a:t>
                          </a:r>
                          <a:r>
                            <a:rPr lang="en-US" sz="1800" b="0" i="1" dirty="0"/>
                            <a:t>double solution </a:t>
                          </a:r>
                          <a:r>
                            <a:rPr lang="en-US" sz="1800" b="0" dirty="0"/>
                            <a:t>or a </a:t>
                          </a:r>
                          <a:r>
                            <a:rPr lang="en-US" sz="1800" b="0" i="1" dirty="0"/>
                            <a:t>double root</a:t>
                          </a:r>
                          <a:r>
                            <a:rPr lang="en-US" sz="1800" b="0" dirty="0"/>
                            <a:t>.</a:t>
                          </a: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34744133"/>
                      </a:ext>
                    </a:extLst>
                  </a:tr>
                  <a:tr h="540000">
                    <a:tc>
                      <a:txBody>
                        <a:bodyPr/>
                        <a:lstStyle/>
                        <a:p>
                          <a:endParaRPr lang="en-IN"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14:m>
                            <m:oMathPara xmlns:m="http://schemas.openxmlformats.org/officeDocument/2006/math">
                              <m:oMathParaPr>
                                <m:jc m:val="centerGroup"/>
                              </m:oMathParaPr>
                              <m:oMath xmlns:m="http://schemas.openxmlformats.org/officeDocument/2006/math">
                                <m:r>
                                  <a:rPr lang="en-IN" sz="2200" smtClean="0">
                                    <a:latin typeface="Cambria Math" panose="02040503050406030204" pitchFamily="18" charset="0"/>
                                  </a:rPr>
                                  <m:t>𝑠</m:t>
                                </m:r>
                                <m:r>
                                  <a:rPr lang="en-IN" sz="2200" smtClean="0">
                                    <a:latin typeface="Cambria Math" panose="02040503050406030204" pitchFamily="18" charset="0"/>
                                  </a:rPr>
                                  <m:t>=</m:t>
                                </m:r>
                                <m:r>
                                  <a:rPr lang="en-IN" sz="2200" smtClean="0">
                                    <a:latin typeface="Cambria Math" panose="02040503050406030204" pitchFamily="18" charset="0"/>
                                  </a:rPr>
                                  <m:t>3</m:t>
                                </m:r>
                              </m:oMath>
                            </m:oMathPara>
                          </a14:m>
                          <a:endParaRPr lang="en-IN" sz="22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IN"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b="1"/>
                          </a:pP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149114573"/>
                      </a:ext>
                    </a:extLst>
                  </a:tr>
                </a:tbl>
              </a:graphicData>
            </a:graphic>
          </p:graphicFrame>
        </mc:Choice>
        <mc:Fallback xmlns="">
          <p:graphicFrame>
            <p:nvGraphicFramePr>
              <p:cNvPr id="4" name="Table Placeholder 2" descr="s squared plus nine equals six s.&#10;s squared minus six s plus nine equals zero.&#10;open parenthesis s minus three close parenthesis squared equals zero.&#10;s minus three equals zero or s minus three equals zero.&#10;Here the two linear factors are the same, so the single solution is called a double solution or a double root.&#10;s equals three.&#10;">
                <a:extLst>
                  <a:ext uri="{FF2B5EF4-FFF2-40B4-BE49-F238E27FC236}">
                    <a16:creationId xmlns:a16="http://schemas.microsoft.com/office/drawing/2014/main" id="{3B483956-5939-6394-A77B-48F89EDBE6F8}"/>
                  </a:ext>
                </a:extLst>
              </p:cNvPr>
              <p:cNvGraphicFramePr>
                <a:graphicFrameLocks/>
              </p:cNvGraphicFramePr>
              <p:nvPr>
                <p:extLst>
                  <p:ext uri="{D42A27DB-BD31-4B8C-83A1-F6EECF244321}">
                    <p14:modId xmlns:p14="http://schemas.microsoft.com/office/powerpoint/2010/main" val="2427120134"/>
                  </p:ext>
                </p:extLst>
              </p:nvPr>
            </p:nvGraphicFramePr>
            <p:xfrm>
              <a:off x="838201" y="1151878"/>
              <a:ext cx="7848599" cy="3121922"/>
            </p:xfrm>
            <a:graphic>
              <a:graphicData uri="http://schemas.openxmlformats.org/drawingml/2006/table">
                <a:tbl>
                  <a:tblPr firstRow="1" bandRow="1">
                    <a:tableStyleId>{2D5ABB26-0587-4C30-8999-92F81FD0307C}</a:tableStyleId>
                  </a:tblPr>
                  <a:tblGrid>
                    <a:gridCol w="1816805">
                      <a:extLst>
                        <a:ext uri="{9D8B030D-6E8A-4147-A177-3AD203B41FA5}">
                          <a16:colId xmlns:a16="http://schemas.microsoft.com/office/drawing/2014/main" val="20000"/>
                        </a:ext>
                      </a:extLst>
                    </a:gridCol>
                    <a:gridCol w="1002595">
                      <a:extLst>
                        <a:ext uri="{9D8B030D-6E8A-4147-A177-3AD203B41FA5}">
                          <a16:colId xmlns:a16="http://schemas.microsoft.com/office/drawing/2014/main" val="20003"/>
                        </a:ext>
                      </a:extLst>
                    </a:gridCol>
                    <a:gridCol w="1523999">
                      <a:extLst>
                        <a:ext uri="{9D8B030D-6E8A-4147-A177-3AD203B41FA5}">
                          <a16:colId xmlns:a16="http://schemas.microsoft.com/office/drawing/2014/main" val="20004"/>
                        </a:ext>
                      </a:extLst>
                    </a:gridCol>
                    <a:gridCol w="3505200">
                      <a:extLst>
                        <a:ext uri="{9D8B030D-6E8A-4147-A177-3AD203B41FA5}">
                          <a16:colId xmlns:a16="http://schemas.microsoft.com/office/drawing/2014/main" val="20007"/>
                        </a:ext>
                      </a:extLst>
                    </a:gridCol>
                  </a:tblGrid>
                  <a:tr h="52832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8046" r="-332215" b="-490805"/>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80606" t="-8046" r="-500000" b="-490805"/>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85200" t="-8046" r="-230000" b="-490805"/>
                          </a:stretch>
                        </a:blipFill>
                      </a:tcPr>
                    </a:tc>
                    <a:tc>
                      <a:txBody>
                        <a:bodyPr/>
                        <a:lstStyle/>
                        <a:p>
                          <a:pPr algn="l">
                            <a:defRPr b="1"/>
                          </a:pPr>
                          <a:r>
                            <a:rPr sz="1800" b="0" dirty="0"/>
                            <a:t>Again, we rewrite the equation</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64008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89524" r="-332215" b="-306667"/>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80606" t="-89524" r="-500000" b="-306667"/>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85200" t="-89524" r="-230000" b="-306667"/>
                          </a:stretch>
                        </a:blipFill>
                      </a:tcPr>
                    </a:tc>
                    <a:tc>
                      <a:txBody>
                        <a:bodyPr/>
                        <a:lstStyle/>
                        <a:p>
                          <a:pPr algn="l">
                            <a:defRPr b="1"/>
                          </a:pPr>
                          <a:r>
                            <a:rPr lang="en-US" sz="1800" b="0" dirty="0"/>
                            <a:t>with 0 on one side, and then factor the quadratic.</a:t>
                          </a: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168357782"/>
                      </a:ext>
                    </a:extLst>
                  </a:tr>
                  <a:tr h="7285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165833" r="-332215" b="-168333"/>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80606" t="-165833" r="-500000" b="-168333"/>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85200" t="-165833" r="-230000" b="-168333"/>
                          </a:stretch>
                        </a:blipFill>
                      </a:tcPr>
                    </a:tc>
                    <a:tc>
                      <a:txBody>
                        <a:bodyPr/>
                        <a:lstStyle/>
                        <a:p>
                          <a:pPr algn="l">
                            <a:defRPr b="1"/>
                          </a:pPr>
                          <a:r>
                            <a:rPr sz="1800" b="0" dirty="0"/>
                            <a:t>In this example, the two linear factors are the same. In such cases, </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684982">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282301" r="-332215" b="-78761"/>
                          </a:stretch>
                        </a:blipFill>
                      </a:tcPr>
                    </a:tc>
                    <a:tc>
                      <a:txBody>
                        <a:bodyPr/>
                        <a:lstStyle/>
                        <a:p>
                          <a:pPr algn="ctr"/>
                          <a:r>
                            <a:rPr lang="en-IN" sz="2400" dirty="0"/>
                            <a:t>or</a:t>
                          </a:r>
                          <a:endParaRPr lang="en-IN"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85200" t="-282301" r="-230000" b="-78761"/>
                          </a:stretch>
                        </a:blipFill>
                      </a:tcPr>
                    </a:tc>
                    <a:tc>
                      <a:txBody>
                        <a:bodyPr/>
                        <a:lstStyle/>
                        <a:p>
                          <a:pPr algn="l">
                            <a:defRPr b="1"/>
                          </a:pPr>
                          <a:r>
                            <a:rPr lang="en-US" sz="1800" b="0" dirty="0"/>
                            <a:t>the single solution is called a </a:t>
                          </a:r>
                          <a:r>
                            <a:rPr lang="en-US" sz="1800" b="0" i="1" dirty="0"/>
                            <a:t>double solution </a:t>
                          </a:r>
                          <a:r>
                            <a:rPr lang="en-US" sz="1800" b="0" dirty="0"/>
                            <a:t>or a </a:t>
                          </a:r>
                          <a:r>
                            <a:rPr lang="en-US" sz="1800" b="0" i="1" dirty="0"/>
                            <a:t>double root</a:t>
                          </a:r>
                          <a:r>
                            <a:rPr lang="en-US" sz="1800" b="0" dirty="0"/>
                            <a:t>.</a:t>
                          </a: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34744133"/>
                      </a:ext>
                    </a:extLst>
                  </a:tr>
                  <a:tr h="540000">
                    <a:tc>
                      <a:txBody>
                        <a:bodyPr/>
                        <a:lstStyle/>
                        <a:p>
                          <a:endParaRPr lang="en-IN"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80606" t="-485393" r="-500000"/>
                          </a:stretch>
                        </a:blipFill>
                      </a:tcPr>
                    </a:tc>
                    <a:tc>
                      <a:txBody>
                        <a:bodyPr/>
                        <a:lstStyle/>
                        <a:p>
                          <a:endParaRPr lang="en-IN"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b="1"/>
                          </a:pP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149114573"/>
                      </a:ext>
                    </a:extLst>
                  </a:tr>
                </a:tbl>
              </a:graphicData>
            </a:graphic>
          </p:graphicFrame>
        </mc:Fallback>
      </mc:AlternateContent>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Solving Quadratic Equations by Factoring</a:t>
            </a:r>
            <a:r>
              <a:rPr lang="en-US" baseline="-25000" dirty="0"/>
              <a:t>4</a:t>
            </a:r>
            <a:endParaRPr dirty="0"/>
          </a:p>
        </p:txBody>
      </p:sp>
      <p:sp>
        <p:nvSpPr>
          <p:cNvPr id="3" name="Text Placeholder 2">
            <a:extLst>
              <a:ext uri="{FF2B5EF4-FFF2-40B4-BE49-F238E27FC236}">
                <a16:creationId xmlns:a16="http://schemas.microsoft.com/office/drawing/2014/main" id="{795B4142-B4D2-F3BE-7321-2FCEB978A7CE}"/>
              </a:ext>
            </a:extLst>
          </p:cNvPr>
          <p:cNvSpPr>
            <a:spLocks noGrp="1"/>
          </p:cNvSpPr>
          <p:nvPr>
            <p:ph type="body" sz="quarter" idx="10"/>
          </p:nvPr>
        </p:nvSpPr>
        <p:spPr>
          <a:xfrm>
            <a:off x="457200" y="1102299"/>
            <a:ext cx="8229600" cy="4967067"/>
          </a:xfrm>
        </p:spPr>
        <p:txBody>
          <a:bodyPr/>
          <a:lstStyle/>
          <a:p>
            <a:pPr marL="514350" indent="-514350">
              <a:buFont typeface="+mj-lt"/>
              <a:buAutoNum type="alphaLcPeriod" startAt="3"/>
              <a:defRPr sz="2800"/>
            </a:pPr>
            <a:r>
              <a:t>​</a:t>
            </a:r>
          </a:p>
        </p:txBody>
      </p:sp>
      <mc:AlternateContent xmlns:mc="http://schemas.openxmlformats.org/markup-compatibility/2006" xmlns:a14="http://schemas.microsoft.com/office/drawing/2010/main">
        <mc:Choice Requires="a14">
          <p:graphicFrame>
            <p:nvGraphicFramePr>
              <p:cNvPr id="4" name="Table Placeholder 2" descr="5 x squared plus 10 x equals 0.&#10;5 x times open parenthesis x plus 2 close parenthesis equals 0.&#10;5 x equals 0 or x plus 2 equals 0.&#10;x equals 0 or x equals negative 2.&#10;So, the solution is open curly bracket zero, negative two close curly bracket&#10;">
                <a:extLst>
                  <a:ext uri="{FF2B5EF4-FFF2-40B4-BE49-F238E27FC236}">
                    <a16:creationId xmlns:a16="http://schemas.microsoft.com/office/drawing/2014/main" id="{C8ED8BE7-99E9-B678-1A81-C4371D5BCB7F}"/>
                  </a:ext>
                </a:extLst>
              </p:cNvPr>
              <p:cNvGraphicFramePr>
                <a:graphicFrameLocks/>
              </p:cNvGraphicFramePr>
              <p:nvPr>
                <p:extLst>
                  <p:ext uri="{D42A27DB-BD31-4B8C-83A1-F6EECF244321}">
                    <p14:modId xmlns:p14="http://schemas.microsoft.com/office/powerpoint/2010/main" val="4195855222"/>
                  </p:ext>
                </p:extLst>
              </p:nvPr>
            </p:nvGraphicFramePr>
            <p:xfrm>
              <a:off x="474617" y="1143000"/>
              <a:ext cx="8212183" cy="2377440"/>
            </p:xfrm>
            <a:graphic>
              <a:graphicData uri="http://schemas.openxmlformats.org/drawingml/2006/table">
                <a:tbl>
                  <a:tblPr firstRow="1" bandRow="1">
                    <a:tableStyleId>{2D5ABB26-0587-4C30-8999-92F81FD0307C}</a:tableStyleId>
                  </a:tblPr>
                  <a:tblGrid>
                    <a:gridCol w="2057400">
                      <a:extLst>
                        <a:ext uri="{9D8B030D-6E8A-4147-A177-3AD203B41FA5}">
                          <a16:colId xmlns:a16="http://schemas.microsoft.com/office/drawing/2014/main" val="20000"/>
                        </a:ext>
                      </a:extLst>
                    </a:gridCol>
                    <a:gridCol w="685800">
                      <a:extLst>
                        <a:ext uri="{9D8B030D-6E8A-4147-A177-3AD203B41FA5}">
                          <a16:colId xmlns:a16="http://schemas.microsoft.com/office/drawing/2014/main" val="20003"/>
                        </a:ext>
                      </a:extLst>
                    </a:gridCol>
                    <a:gridCol w="1582783">
                      <a:extLst>
                        <a:ext uri="{9D8B030D-6E8A-4147-A177-3AD203B41FA5}">
                          <a16:colId xmlns:a16="http://schemas.microsoft.com/office/drawing/2014/main" val="20004"/>
                        </a:ext>
                      </a:extLst>
                    </a:gridCol>
                    <a:gridCol w="3886200">
                      <a:extLst>
                        <a:ext uri="{9D8B030D-6E8A-4147-A177-3AD203B41FA5}">
                          <a16:colId xmlns:a16="http://schemas.microsoft.com/office/drawing/2014/main" val="20006"/>
                        </a:ext>
                      </a:extLst>
                    </a:gridCol>
                  </a:tblGrid>
                  <a:tr h="370840">
                    <a:tc>
                      <a:txBody>
                        <a:bodyPr/>
                        <a:lstStyle/>
                        <a:p>
                          <a:pPr algn="r">
                            <a:defRPr sz="1400"/>
                          </a:pPr>
                          <a:r>
                            <a:rPr sz="2400" dirty="0"/>
                            <a:t>​</a:t>
                          </a:r>
                          <a14:m>
                            <m:oMath xmlns:m="http://schemas.openxmlformats.org/officeDocument/2006/math">
                              <m:r>
                                <a:rPr sz="2400">
                                  <a:latin typeface="Cambria Math" panose="02040503050406030204" pitchFamily="18" charset="0"/>
                                </a:rPr>
                                <m:t>5</m:t>
                              </m:r>
                              <m:sSup>
                                <m:sSupPr>
                                  <m:ctrlPr>
                                    <a:rPr sz="2400" i="1">
                                      <a:latin typeface="Cambria Math" panose="02040503050406030204" pitchFamily="18" charset="0"/>
                                    </a:rPr>
                                  </m:ctrlPr>
                                </m:sSupPr>
                                <m:e>
                                  <m:r>
                                    <a:rPr sz="2400">
                                      <a:latin typeface="Cambria Math" panose="02040503050406030204" pitchFamily="18" charset="0"/>
                                    </a:rPr>
                                    <m:t>𝑥</m:t>
                                  </m:r>
                                </m:e>
                                <m:sup>
                                  <m:r>
                                    <a:rPr sz="2400">
                                      <a:latin typeface="Cambria Math" panose="02040503050406030204" pitchFamily="18" charset="0"/>
                                    </a:rPr>
                                    <m:t>2</m:t>
                                  </m:r>
                                </m:sup>
                              </m:sSup>
                              <m:r>
                                <a:rPr sz="2400">
                                  <a:latin typeface="Cambria Math" panose="02040503050406030204" pitchFamily="18" charset="0"/>
                                </a:rPr>
                                <m:t>+</m:t>
                              </m:r>
                              <m:r>
                                <a:rPr sz="2400">
                                  <a:latin typeface="Cambria Math" panose="02040503050406030204" pitchFamily="18" charset="0"/>
                                </a:rPr>
                                <m:t>10</m:t>
                              </m:r>
                              <m:r>
                                <a:rPr sz="2400">
                                  <a:latin typeface="Cambria Math" panose="02040503050406030204" pitchFamily="18" charset="0"/>
                                </a:rPr>
                                <m:t>𝑥</m:t>
                              </m:r>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sz="2400" dirty="0"/>
                            <a:t>​</a:t>
                          </a:r>
                          <a14:m>
                            <m:oMath xmlns:m="http://schemas.openxmlformats.org/officeDocument/2006/math">
                              <m:r>
                                <a:rPr lang="en-US" sz="2400" smtClean="0">
                                  <a:latin typeface="Cambria Math" panose="02040503050406030204" pitchFamily="18" charset="0"/>
                                </a:rPr>
                                <m:t>=</m:t>
                              </m:r>
                            </m:oMath>
                          </a14:m>
                          <a:endParaRPr sz="2400" dirty="0">
                            <a:latin typeface="Cambria Math"/>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l"/>
                          <a:r>
                            <a:rPr sz="2400" dirty="0"/>
                            <a:t>​0</a:t>
                          </a:r>
                          <a:endParaRPr sz="2400" dirty="0">
                            <a:latin typeface="Cambria Math"/>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l">
                            <a:defRPr sz="1100" b="1"/>
                          </a:pP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0"/>
                      </a:ext>
                    </a:extLst>
                  </a:tr>
                  <a:tr h="370840">
                    <a:tc>
                      <a:txBody>
                        <a:bodyPr/>
                        <a:lstStyle/>
                        <a:p>
                          <a:pPr algn="r">
                            <a:defRPr sz="1400"/>
                          </a:pPr>
                          <a:r>
                            <a:rPr sz="2400" dirty="0"/>
                            <a:t>​</a:t>
                          </a:r>
                          <a14:m>
                            <m:oMath xmlns:m="http://schemas.openxmlformats.org/officeDocument/2006/math">
                              <m:r>
                                <a:rPr sz="2400">
                                  <a:latin typeface="Cambria Math" panose="02040503050406030204" pitchFamily="18" charset="0"/>
                                </a:rPr>
                                <m:t>5</m:t>
                              </m:r>
                              <m:r>
                                <a:rPr sz="2400">
                                  <a:latin typeface="Cambria Math" panose="02040503050406030204" pitchFamily="18" charset="0"/>
                                </a:rPr>
                                <m:t>𝑥</m:t>
                              </m:r>
                              <m:d>
                                <m:dPr>
                                  <m:ctrlPr>
                                    <a:rPr sz="2400" i="1">
                                      <a:latin typeface="Cambria Math" panose="02040503050406030204" pitchFamily="18" charset="0"/>
                                    </a:rPr>
                                  </m:ctrlPr>
                                </m:dPr>
                                <m:e>
                                  <m:r>
                                    <a:rPr sz="2400">
                                      <a:latin typeface="Cambria Math" panose="02040503050406030204" pitchFamily="18" charset="0"/>
                                    </a:rPr>
                                    <m:t>𝑥</m:t>
                                  </m:r>
                                  <m:r>
                                    <a:rPr sz="2400">
                                      <a:latin typeface="Cambria Math" panose="02040503050406030204" pitchFamily="18" charset="0"/>
                                    </a:rPr>
                                    <m:t>+</m:t>
                                  </m:r>
                                  <m:r>
                                    <a:rPr sz="2400">
                                      <a:latin typeface="Cambria Math" panose="02040503050406030204" pitchFamily="18" charset="0"/>
                                    </a:rPr>
                                    <m:t>2</m:t>
                                  </m:r>
                                </m:e>
                              </m:d>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sz="2400" dirty="0"/>
                            <a:t>​</a:t>
                          </a:r>
                          <a14:m>
                            <m:oMath xmlns:m="http://schemas.openxmlformats.org/officeDocument/2006/math">
                              <m:r>
                                <a:rPr lang="en-US" sz="2400" smtClean="0">
                                  <a:latin typeface="Cambria Math" panose="02040503050406030204" pitchFamily="18" charset="0"/>
                                </a:rPr>
                                <m:t>=</m:t>
                              </m:r>
                            </m:oMath>
                          </a14:m>
                          <a:endParaRPr sz="2400" dirty="0">
                            <a:latin typeface="Cambria Math"/>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l"/>
                          <a:r>
                            <a:rPr sz="2400" dirty="0"/>
                            <a:t>​0</a:t>
                          </a:r>
                          <a:endParaRPr sz="2400" dirty="0">
                            <a:latin typeface="Cambria Math"/>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l">
                            <a:defRPr sz="1100" b="1"/>
                          </a:pPr>
                          <a:r>
                            <a:rPr lang="en-US" sz="1800" b="0" dirty="0"/>
                            <a:t>An alternative approach in this example would</a:t>
                          </a:r>
                          <a:r>
                            <a:rPr lang="en-US" sz="1800" b="0" baseline="0" dirty="0"/>
                            <a:t> be </a:t>
                          </a:r>
                          <a:r>
                            <a:rPr lang="en-US" sz="1800" b="0" dirty="0"/>
                            <a:t>to divide both sides by 5 at</a:t>
                          </a: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1"/>
                      </a:ext>
                    </a:extLst>
                  </a:tr>
                  <a:tr h="370840">
                    <a:tc>
                      <a:txBody>
                        <a:bodyPr/>
                        <a:lstStyle/>
                        <a:p>
                          <a:pPr algn="r">
                            <a:defRPr sz="1400"/>
                          </a:pPr>
                          <a:r>
                            <a:rPr lang="en-IN" sz="2400" dirty="0"/>
                            <a:t>​</a:t>
                          </a:r>
                          <a14:m>
                            <m:oMath xmlns:m="http://schemas.openxmlformats.org/officeDocument/2006/math">
                              <m:r>
                                <a:rPr lang="en-IN" sz="2400">
                                  <a:latin typeface="Cambria Math" panose="02040503050406030204" pitchFamily="18" charset="0"/>
                                </a:rPr>
                                <m:t>5</m:t>
                              </m:r>
                              <m:r>
                                <a:rPr lang="en-IN" sz="2400">
                                  <a:latin typeface="Cambria Math" panose="02040503050406030204" pitchFamily="18" charset="0"/>
                                </a:rPr>
                                <m:t>𝑥</m:t>
                              </m:r>
                            </m:oMath>
                          </a14:m>
                          <a:r>
                            <a:rPr lang="en-IN" sz="2400" dirty="0"/>
                            <a:t> ​</a:t>
                          </a:r>
                          <a14:m>
                            <m:oMath xmlns:m="http://schemas.openxmlformats.org/officeDocument/2006/math">
                              <m:r>
                                <a:rPr lang="en-IN" sz="2400" smtClean="0">
                                  <a:latin typeface="Cambria Math" panose="02040503050406030204" pitchFamily="18" charset="0"/>
                                </a:rPr>
                                <m:t>=</m:t>
                              </m:r>
                              <m:r>
                                <a:rPr lang="en-IN" sz="2400" b="0" i="0" smtClean="0">
                                  <a:latin typeface="Cambria Math" panose="02040503050406030204" pitchFamily="18" charset="0"/>
                                </a:rPr>
                                <m:t> </m:t>
                              </m:r>
                            </m:oMath>
                          </a14:m>
                          <a:r>
                            <a:rPr lang="en-IN" sz="2400" dirty="0"/>
                            <a:t>​0</a:t>
                          </a:r>
                          <a:endParaRPr sz="2400" dirty="0">
                            <a:latin typeface="Cambria Math"/>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defRPr sz="1400"/>
                          </a:pPr>
                          <a:r>
                            <a:rPr sz="2400"/>
                            <a:t>or</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l">
                            <a:defRPr sz="1400"/>
                          </a:pPr>
                          <a:r>
                            <a:rPr sz="2400" dirty="0"/>
                            <a:t>​</a:t>
                          </a:r>
                          <a14:m>
                            <m:oMath xmlns:m="http://schemas.openxmlformats.org/officeDocument/2006/math">
                              <m:r>
                                <a:rPr sz="2400">
                                  <a:latin typeface="Cambria Math" panose="02040503050406030204" pitchFamily="18" charset="0"/>
                                </a:rPr>
                                <m:t>𝑥</m:t>
                              </m:r>
                              <m:r>
                                <a:rPr sz="2400">
                                  <a:latin typeface="Cambria Math" panose="02040503050406030204" pitchFamily="18" charset="0"/>
                                </a:rPr>
                                <m:t>+</m:t>
                              </m:r>
                              <m:r>
                                <a:rPr sz="2400">
                                  <a:latin typeface="Cambria Math" panose="02040503050406030204" pitchFamily="18" charset="0"/>
                                </a:rPr>
                                <m:t>2</m:t>
                              </m:r>
                            </m:oMath>
                          </a14:m>
                          <a:r>
                            <a:rPr lang="en-US" sz="2400" dirty="0"/>
                            <a:t> ​</a:t>
                          </a:r>
                          <a14:m>
                            <m:oMath xmlns:m="http://schemas.openxmlformats.org/officeDocument/2006/math">
                              <m:r>
                                <a:rPr lang="en-US" sz="2400" smtClean="0">
                                  <a:latin typeface="Cambria Math" panose="02040503050406030204" pitchFamily="18" charset="0"/>
                                </a:rPr>
                                <m:t>=</m:t>
                              </m:r>
                              <m:r>
                                <a:rPr lang="en-US" sz="2400" smtClean="0">
                                  <a:latin typeface="Cambria Math" panose="02040503050406030204" pitchFamily="18" charset="0"/>
                                </a:rPr>
                                <m:t>0</m:t>
                              </m:r>
                            </m:oMath>
                          </a14:m>
                          <a:endParaRPr sz="2400" dirty="0">
                            <a:latin typeface="Cambria Math"/>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l">
                            <a:defRPr sz="1100" b="1"/>
                          </a:pPr>
                          <a:r>
                            <a:rPr lang="en-IN" sz="1800" b="0" dirty="0"/>
                            <a:t>the very beginning. This would lead to the equation </a:t>
                          </a:r>
                          <a14:m>
                            <m:oMath xmlns:m="http://schemas.openxmlformats.org/officeDocument/2006/math">
                              <m:r>
                                <a:rPr lang="en-IN" sz="1800" b="0" i="1">
                                  <a:latin typeface="Cambria Math" panose="02040503050406030204" pitchFamily="18" charset="0"/>
                                </a:rPr>
                                <m:t>𝑥</m:t>
                              </m:r>
                              <m:d>
                                <m:dPr>
                                  <m:ctrlPr>
                                    <a:rPr lang="ar-AE" sz="1800" b="0" i="1">
                                      <a:latin typeface="Cambria Math" panose="02040503050406030204" pitchFamily="18" charset="0"/>
                                    </a:rPr>
                                  </m:ctrlPr>
                                </m:dPr>
                                <m:e>
                                  <m:r>
                                    <a:rPr lang="ar-AE" sz="1800" b="0" i="1">
                                      <a:latin typeface="Cambria Math" panose="02040503050406030204" pitchFamily="18" charset="0"/>
                                    </a:rPr>
                                    <m:t>𝑥</m:t>
                                  </m:r>
                                  <m:r>
                                    <a:rPr lang="ar-AE" sz="1800" b="0" i="1">
                                      <a:latin typeface="Cambria Math" panose="02040503050406030204" pitchFamily="18" charset="0"/>
                                    </a:rPr>
                                    <m:t>+</m:t>
                                  </m:r>
                                  <m:r>
                                    <a:rPr lang="ar-AE" sz="1800" b="0" i="1">
                                      <a:latin typeface="Cambria Math" panose="02040503050406030204" pitchFamily="18" charset="0"/>
                                    </a:rPr>
                                    <m:t>2</m:t>
                                  </m:r>
                                </m:e>
                              </m:d>
                              <m:r>
                                <a:rPr lang="ar-AE" sz="1800" b="0" i="1">
                                  <a:latin typeface="Cambria Math" panose="02040503050406030204" pitchFamily="18" charset="0"/>
                                </a:rPr>
                                <m:t>=</m:t>
                              </m:r>
                              <m:r>
                                <a:rPr lang="ar-AE" sz="1800" b="0" i="1">
                                  <a:latin typeface="Cambria Math" panose="02040503050406030204" pitchFamily="18" charset="0"/>
                                </a:rPr>
                                <m:t>0</m:t>
                              </m:r>
                            </m:oMath>
                          </a14:m>
                          <a:r>
                            <a:rPr lang="ar-AE" sz="1800" b="0" dirty="0"/>
                            <a:t>, </a:t>
                          </a:r>
                          <a:r>
                            <a:rPr lang="en-IN" sz="1800" b="0" dirty="0"/>
                            <a:t>which</a:t>
                          </a: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2"/>
                      </a:ext>
                    </a:extLst>
                  </a:tr>
                  <a:tr h="370840">
                    <a:tc>
                      <a:txBody>
                        <a:bodyPr/>
                        <a:lstStyle/>
                        <a:p>
                          <a:pPr algn="r">
                            <a:defRPr sz="1400"/>
                          </a:pPr>
                          <a:r>
                            <a:rPr lang="en-US" sz="2400" dirty="0"/>
                            <a:t> </a:t>
                          </a:r>
                          <a14:m>
                            <m:oMath xmlns:m="http://schemas.openxmlformats.org/officeDocument/2006/math">
                              <m:r>
                                <a:rPr lang="en-US" sz="2400">
                                  <a:latin typeface="Cambria Math" panose="02040503050406030204" pitchFamily="18" charset="0"/>
                                </a:rPr>
                                <m:t>𝑥</m:t>
                              </m:r>
                            </m:oMath>
                          </a14:m>
                          <a:r>
                            <a:rPr lang="en-US" sz="2400" dirty="0"/>
                            <a:t> ​</a:t>
                          </a:r>
                          <a14:m>
                            <m:oMath xmlns:m="http://schemas.openxmlformats.org/officeDocument/2006/math">
                              <m:r>
                                <a:rPr lang="en-US" sz="2400" smtClean="0">
                                  <a:latin typeface="Cambria Math" panose="02040503050406030204" pitchFamily="18" charset="0"/>
                                </a:rPr>
                                <m:t>=</m:t>
                              </m:r>
                              <m:r>
                                <a:rPr lang="en-US" sz="2400" b="0" i="0" smtClean="0">
                                  <a:latin typeface="Cambria Math" panose="02040503050406030204" pitchFamily="18" charset="0"/>
                                </a:rPr>
                                <m:t> </m:t>
                              </m:r>
                            </m:oMath>
                          </a14:m>
                          <a:r>
                            <a:rPr lang="en-US" sz="2400" dirty="0"/>
                            <a:t>​0</a:t>
                          </a:r>
                          <a:endParaRPr sz="2400" dirty="0">
                            <a:latin typeface="Cambria Math"/>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defRPr sz="1400"/>
                          </a:pPr>
                          <a:r>
                            <a:rPr sz="2400" dirty="0"/>
                            <a:t>or</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l">
                            <a:defRPr sz="1400"/>
                          </a:pPr>
                          <a14:m>
                            <m:oMath xmlns:m="http://schemas.openxmlformats.org/officeDocument/2006/math">
                              <m:r>
                                <a:rPr sz="2400">
                                  <a:latin typeface="Cambria Math" panose="02040503050406030204" pitchFamily="18" charset="0"/>
                                </a:rPr>
                                <m:t>𝑥</m:t>
                              </m:r>
                            </m:oMath>
                          </a14:m>
                          <a:r>
                            <a:rPr lang="en-US" sz="2400" dirty="0"/>
                            <a:t> ​</a:t>
                          </a:r>
                          <a14:m>
                            <m:oMath xmlns:m="http://schemas.openxmlformats.org/officeDocument/2006/math">
                              <m:r>
                                <a:rPr lang="en-US" sz="2400" smtClean="0">
                                  <a:latin typeface="Cambria Math" panose="02040503050406030204" pitchFamily="18" charset="0"/>
                                </a:rPr>
                                <m:t>=−</m:t>
                              </m:r>
                              <m:r>
                                <a:rPr lang="en-US" sz="2400" smtClean="0">
                                  <a:latin typeface="Cambria Math" panose="02040503050406030204" pitchFamily="18" charset="0"/>
                                </a:rPr>
                                <m:t>2</m:t>
                              </m:r>
                            </m:oMath>
                          </a14:m>
                          <a:endParaRPr sz="2400" dirty="0">
                            <a:latin typeface="Cambria Math"/>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l">
                            <a:defRPr sz="1100" b="1"/>
                          </a:pPr>
                          <a:r>
                            <a:rPr lang="en-US" sz="1800" b="0" dirty="0"/>
                            <a:t>gives us the same solution set of </a:t>
                          </a:r>
                          <a14:m>
                            <m:oMath xmlns:m="http://schemas.openxmlformats.org/officeDocument/2006/math">
                              <m:r>
                                <a:rPr lang="en-US" sz="1800" b="0">
                                  <a:latin typeface="Cambria Math" panose="02040503050406030204" pitchFamily="18" charset="0"/>
                                </a:rPr>
                                <m:t>{</m:t>
                              </m:r>
                              <m:r>
                                <a:rPr lang="en-US" sz="1800" b="0">
                                  <a:latin typeface="Cambria Math" panose="02040503050406030204" pitchFamily="18" charset="0"/>
                                </a:rPr>
                                <m:t>0</m:t>
                              </m:r>
                              <m:r>
                                <a:rPr lang="en-US" sz="1800" b="0">
                                  <a:latin typeface="Cambria Math" panose="02040503050406030204" pitchFamily="18" charset="0"/>
                                </a:rPr>
                                <m:t>,−</m:t>
                              </m:r>
                              <m:r>
                                <a:rPr lang="en-US" sz="1800" b="0">
                                  <a:latin typeface="Cambria Math" panose="02040503050406030204" pitchFamily="18" charset="0"/>
                                </a:rPr>
                                <m:t>2</m:t>
                              </m:r>
                              <m:r>
                                <a:rPr lang="en-US" sz="1800" b="0">
                                  <a:latin typeface="Cambria Math" panose="02040503050406030204" pitchFamily="18" charset="0"/>
                                </a:rPr>
                                <m:t>}</m:t>
                              </m:r>
                            </m:oMath>
                          </a14:m>
                          <a:r>
                            <a:rPr lang="en-US" sz="1800" b="0" dirty="0"/>
                            <a:t>.</a:t>
                          </a: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mc:Choice>
        <mc:Fallback xmlns="">
          <p:graphicFrame>
            <p:nvGraphicFramePr>
              <p:cNvPr id="4" name="Table Placeholder 2" descr="5 x squared plus 10 x equals 0.&#10;5 x times open parenthesis x plus 2 close parenthesis equals 0.&#10;5 x equals 0 or x plus 2 equals 0.&#10;x equals 0 or x equals negative 2.&#10;So, the solution is open curly bracket zero, negative two close curly bracket&#10;">
                <a:extLst>
                  <a:ext uri="{FF2B5EF4-FFF2-40B4-BE49-F238E27FC236}">
                    <a16:creationId xmlns:a16="http://schemas.microsoft.com/office/drawing/2014/main" id="{C8ED8BE7-99E9-B678-1A81-C4371D5BCB7F}"/>
                  </a:ext>
                </a:extLst>
              </p:cNvPr>
              <p:cNvGraphicFramePr>
                <a:graphicFrameLocks/>
              </p:cNvGraphicFramePr>
              <p:nvPr>
                <p:extLst>
                  <p:ext uri="{D42A27DB-BD31-4B8C-83A1-F6EECF244321}">
                    <p14:modId xmlns:p14="http://schemas.microsoft.com/office/powerpoint/2010/main" val="4195855222"/>
                  </p:ext>
                </p:extLst>
              </p:nvPr>
            </p:nvGraphicFramePr>
            <p:xfrm>
              <a:off x="474617" y="1143000"/>
              <a:ext cx="8212183" cy="2377440"/>
            </p:xfrm>
            <a:graphic>
              <a:graphicData uri="http://schemas.openxmlformats.org/drawingml/2006/table">
                <a:tbl>
                  <a:tblPr firstRow="1" bandRow="1">
                    <a:tableStyleId>{2D5ABB26-0587-4C30-8999-92F81FD0307C}</a:tableStyleId>
                  </a:tblPr>
                  <a:tblGrid>
                    <a:gridCol w="2057400">
                      <a:extLst>
                        <a:ext uri="{9D8B030D-6E8A-4147-A177-3AD203B41FA5}">
                          <a16:colId xmlns:a16="http://schemas.microsoft.com/office/drawing/2014/main" val="20000"/>
                        </a:ext>
                      </a:extLst>
                    </a:gridCol>
                    <a:gridCol w="685800">
                      <a:extLst>
                        <a:ext uri="{9D8B030D-6E8A-4147-A177-3AD203B41FA5}">
                          <a16:colId xmlns:a16="http://schemas.microsoft.com/office/drawing/2014/main" val="20003"/>
                        </a:ext>
                      </a:extLst>
                    </a:gridCol>
                    <a:gridCol w="1582783">
                      <a:extLst>
                        <a:ext uri="{9D8B030D-6E8A-4147-A177-3AD203B41FA5}">
                          <a16:colId xmlns:a16="http://schemas.microsoft.com/office/drawing/2014/main" val="20004"/>
                        </a:ext>
                      </a:extLst>
                    </a:gridCol>
                    <a:gridCol w="3886200">
                      <a:extLst>
                        <a:ext uri="{9D8B030D-6E8A-4147-A177-3AD203B41FA5}">
                          <a16:colId xmlns:a16="http://schemas.microsoft.com/office/drawing/2014/main" val="20006"/>
                        </a:ext>
                      </a:extLst>
                    </a:gridCol>
                  </a:tblGrid>
                  <a:tr h="45720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blipFill>
                          <a:blip r:embed="rId2"/>
                          <a:stretch>
                            <a:fillRect t="-9333" r="-298817" b="-441333"/>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blipFill>
                          <a:blip r:embed="rId2"/>
                          <a:stretch>
                            <a:fillRect l="-301786" t="-9333" r="-801786" b="-441333"/>
                          </a:stretch>
                        </a:blipFill>
                      </a:tcPr>
                    </a:tc>
                    <a:tc>
                      <a:txBody>
                        <a:bodyPr/>
                        <a:lstStyle/>
                        <a:p>
                          <a:pPr algn="l"/>
                          <a:r>
                            <a:rPr sz="2400" dirty="0"/>
                            <a:t>​0</a:t>
                          </a:r>
                          <a:endParaRPr sz="2400" dirty="0">
                            <a:latin typeface="Cambria Math"/>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l">
                            <a:defRPr sz="1100" b="1"/>
                          </a:pP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0"/>
                      </a:ext>
                    </a:extLst>
                  </a:tr>
                  <a:tr h="64008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blipFill>
                          <a:blip r:embed="rId2"/>
                          <a:stretch>
                            <a:fillRect t="-78095" r="-298817" b="-215238"/>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blipFill>
                          <a:blip r:embed="rId2"/>
                          <a:stretch>
                            <a:fillRect l="-301786" t="-78095" r="-801786" b="-215238"/>
                          </a:stretch>
                        </a:blipFill>
                      </a:tcPr>
                    </a:tc>
                    <a:tc>
                      <a:txBody>
                        <a:bodyPr/>
                        <a:lstStyle/>
                        <a:p>
                          <a:pPr algn="l"/>
                          <a:r>
                            <a:rPr sz="2400" dirty="0"/>
                            <a:t>​0</a:t>
                          </a:r>
                          <a:endParaRPr sz="2400" dirty="0">
                            <a:latin typeface="Cambria Math"/>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l">
                            <a:defRPr sz="1100" b="1"/>
                          </a:pPr>
                          <a:r>
                            <a:rPr lang="en-US" sz="1800" b="0" dirty="0"/>
                            <a:t>An alternative approach in this example would</a:t>
                          </a:r>
                          <a:r>
                            <a:rPr lang="en-US" sz="1800" b="0" baseline="0" dirty="0"/>
                            <a:t> be </a:t>
                          </a:r>
                          <a:r>
                            <a:rPr lang="en-US" sz="1800" b="0" dirty="0"/>
                            <a:t>to divide both sides by 5 at</a:t>
                          </a: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1"/>
                      </a:ext>
                    </a:extLst>
                  </a:tr>
                  <a:tr h="64008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blipFill>
                          <a:blip r:embed="rId2"/>
                          <a:stretch>
                            <a:fillRect t="-176415" r="-298817" b="-113208"/>
                          </a:stretch>
                        </a:blipFill>
                      </a:tcPr>
                    </a:tc>
                    <a:tc>
                      <a:txBody>
                        <a:bodyPr/>
                        <a:lstStyle/>
                        <a:p>
                          <a:pPr algn="ctr">
                            <a:defRPr sz="1400"/>
                          </a:pPr>
                          <a:r>
                            <a:rPr sz="2400"/>
                            <a:t>or</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blipFill>
                          <a:blip r:embed="rId2"/>
                          <a:stretch>
                            <a:fillRect l="-173077" t="-176415" r="-245385" b="-113208"/>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blipFill>
                          <a:blip r:embed="rId2"/>
                          <a:stretch>
                            <a:fillRect l="-111285" t="-176415" b="-113208"/>
                          </a:stretch>
                        </a:blipFill>
                      </a:tcPr>
                    </a:tc>
                    <a:extLst>
                      <a:ext uri="{0D108BD9-81ED-4DB2-BD59-A6C34878D82A}">
                        <a16:rowId xmlns:a16="http://schemas.microsoft.com/office/drawing/2014/main" val="10002"/>
                      </a:ext>
                    </a:extLst>
                  </a:tr>
                  <a:tr h="64008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blipFill>
                          <a:blip r:embed="rId2"/>
                          <a:stretch>
                            <a:fillRect t="-279048" r="-298817" b="-14286"/>
                          </a:stretch>
                        </a:blipFill>
                      </a:tcPr>
                    </a:tc>
                    <a:tc>
                      <a:txBody>
                        <a:bodyPr/>
                        <a:lstStyle/>
                        <a:p>
                          <a:pPr algn="ctr">
                            <a:defRPr sz="1400"/>
                          </a:pPr>
                          <a:r>
                            <a:rPr sz="2400" dirty="0"/>
                            <a:t>or</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blipFill>
                          <a:blip r:embed="rId2"/>
                          <a:stretch>
                            <a:fillRect l="-173077" t="-279048" r="-245385" b="-14286"/>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blipFill>
                          <a:blip r:embed="rId2"/>
                          <a:stretch>
                            <a:fillRect l="-111285" t="-279048" b="-14286"/>
                          </a:stretch>
                        </a:blipFill>
                      </a:tcPr>
                    </a:tc>
                    <a:extLst>
                      <a:ext uri="{0D108BD9-81ED-4DB2-BD59-A6C34878D82A}">
                        <a16:rowId xmlns:a16="http://schemas.microsoft.com/office/drawing/2014/main" val="10003"/>
                      </a:ext>
                    </a:extLst>
                  </a:tr>
                </a:tbl>
              </a:graphicData>
            </a:graphic>
          </p:graphicFrame>
        </mc:Fallback>
      </mc:AlternateContent>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Perfect Square Quadratic Equations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Solve the quadratic equations by taking square roots.</a:t>
            </a:r>
          </a:p>
          <a:p>
            <a:pPr>
              <a:defRPr sz="2800"/>
            </a:pPr>
            <a:endParaRPr lang="en-US" dirty="0"/>
          </a:p>
          <a:p>
            <a:pPr>
              <a:defRPr sz="2800"/>
            </a:pPr>
            <a:endParaRPr lang="en-US" dirty="0"/>
          </a:p>
          <a:p>
            <a:pPr>
              <a:defRPr sz="2800"/>
            </a:pPr>
            <a:endParaRPr dirty="0"/>
          </a:p>
        </p:txBody>
      </p:sp>
      <p:pic>
        <p:nvPicPr>
          <p:cNvPr id="8" name="Picture 7" descr="a. Open parenthesis two x plus three close parenthesis squared equals eight.">
            <a:extLst>
              <a:ext uri="{FF2B5EF4-FFF2-40B4-BE49-F238E27FC236}">
                <a16:creationId xmlns:a16="http://schemas.microsoft.com/office/drawing/2014/main" id="{6583AF6E-1249-545B-BF2F-21C09A2CD4F2}"/>
              </a:ext>
            </a:extLst>
          </p:cNvPr>
          <p:cNvPicPr>
            <a:picLocks noChangeAspect="1"/>
          </p:cNvPicPr>
          <p:nvPr/>
        </p:nvPicPr>
        <p:blipFill>
          <a:blip r:embed="rId2"/>
          <a:stretch>
            <a:fillRect/>
          </a:stretch>
        </p:blipFill>
        <p:spPr>
          <a:xfrm>
            <a:off x="521898" y="1524000"/>
            <a:ext cx="2409825" cy="609600"/>
          </a:xfrm>
          <a:prstGeom prst="rect">
            <a:avLst/>
          </a:prstGeom>
        </p:spPr>
      </p:pic>
      <p:pic>
        <p:nvPicPr>
          <p:cNvPr id="11" name="Picture 10" descr="b. Open parenthesis x minus five close parenthesis squared plus four equals zero.">
            <a:extLst>
              <a:ext uri="{FF2B5EF4-FFF2-40B4-BE49-F238E27FC236}">
                <a16:creationId xmlns:a16="http://schemas.microsoft.com/office/drawing/2014/main" id="{D244B4EC-03AA-518C-19D0-A998BAFAB394}"/>
              </a:ext>
            </a:extLst>
          </p:cNvPr>
          <p:cNvPicPr>
            <a:picLocks noChangeAspect="1"/>
          </p:cNvPicPr>
          <p:nvPr/>
        </p:nvPicPr>
        <p:blipFill>
          <a:blip r:embed="rId3"/>
          <a:stretch>
            <a:fillRect/>
          </a:stretch>
        </p:blipFill>
        <p:spPr>
          <a:xfrm>
            <a:off x="536275" y="2286000"/>
            <a:ext cx="2743200" cy="60960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Note</a:t>
            </a:r>
            <a:r>
              <a:rPr lang="en-US" dirty="0"/>
              <a:t>:</a:t>
            </a:r>
            <a:endParaRPr dirty="0"/>
          </a:p>
        </p:txBody>
      </p:sp>
      <p:sp>
        <p:nvSpPr>
          <p:cNvPr id="3" name="Text Placeholder 2"/>
          <p:cNvSpPr>
            <a:spLocks noGrp="1"/>
          </p:cNvSpPr>
          <p:nvPr>
            <p:ph type="body" sz="quarter" idx="10"/>
          </p:nvPr>
        </p:nvSpPr>
        <p:spPr>
          <a:xfrm>
            <a:off x="457200" y="1082078"/>
            <a:ext cx="8229600" cy="1384995"/>
          </a:xfrm>
        </p:spPr>
        <p:txBody>
          <a:bodyPr>
            <a:spAutoFit/>
          </a:bodyPr>
          <a:lstStyle/>
          <a:p>
            <a:r>
              <a:rPr sz="2800"/>
              <a:t>In the factoring method, we move all terms to one side. Here, we isolate a term that is squared, ideally with only a constant on the other side.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Perfect Square Quadratic Equations</a:t>
            </a:r>
            <a:r>
              <a:rPr lang="en-US" baseline="-25000" dirty="0"/>
              <a:t>2</a:t>
            </a:r>
            <a:endParaRPr dirty="0"/>
          </a:p>
        </p:txBody>
      </p:sp>
      <p:sp>
        <p:nvSpPr>
          <p:cNvPr id="6" name="Text Placeholder 2">
            <a:extLst>
              <a:ext uri="{FF2B5EF4-FFF2-40B4-BE49-F238E27FC236}">
                <a16:creationId xmlns:a16="http://schemas.microsoft.com/office/drawing/2014/main" id="{DD026A39-4D83-8BA7-79E2-182D726F5A2B}"/>
              </a:ext>
            </a:extLst>
          </p:cNvPr>
          <p:cNvSpPr>
            <a:spLocks noGrp="1"/>
          </p:cNvSpPr>
          <p:nvPr>
            <p:ph type="body" sz="quarter" idx="10"/>
          </p:nvPr>
        </p:nvSpPr>
        <p:spPr>
          <a:xfrm>
            <a:off x="457200" y="1029287"/>
            <a:ext cx="8229600" cy="4967067"/>
          </a:xfrm>
        </p:spPr>
        <p:txBody>
          <a:bodyPr>
            <a:normAutofit/>
          </a:bodyPr>
          <a:lstStyle/>
          <a:p>
            <a:r>
              <a:rPr sz="2800" b="1"/>
              <a:t>Solution</a:t>
            </a:r>
          </a:p>
          <a:p>
            <a:pPr marL="514350" indent="-514350">
              <a:buFont typeface="+mj-lt"/>
              <a:buAutoNum type="alphaLcPeriod"/>
              <a:defRPr sz="2800"/>
            </a:pPr>
            <a:r>
              <a:t>​</a:t>
            </a:r>
          </a:p>
        </p:txBody>
      </p:sp>
      <mc:AlternateContent xmlns:mc="http://schemas.openxmlformats.org/markup-compatibility/2006">
        <mc:Choice xmlns:a14="http://schemas.microsoft.com/office/drawing/2010/main" Requires="a14">
          <p:graphicFrame>
            <p:nvGraphicFramePr>
              <p:cNvPr id="10" name="Table Placeholder 2" descr="Open parenthesis 2 x plus 3 close parenthesis squared equals 8.&#10;2 x plus 3 equals plus or minus square root of 8.&#10;2 x plus 3 equals plus or minus 2 square root of 2.&#10;2 x equals negative 3 plus or minus 2 square root of 2.&#10;x equals open parenthesis negative 3 plus or minus 2 square root of 2 close parenthesis over 2.&#10;The solution set is open curly bracket negative 3 plus 2 times square root of 2 close parenthesis over 2, negative 3 minus 2 times square root of 2 close parenthesis over 2 close curly bracket&#10;">
                <a:extLst>
                  <a:ext uri="{FF2B5EF4-FFF2-40B4-BE49-F238E27FC236}">
                    <a16:creationId xmlns:a16="http://schemas.microsoft.com/office/drawing/2014/main" id="{9D8365C7-593A-B7E8-6D0C-925625B928C9}"/>
                  </a:ext>
                </a:extLst>
              </p:cNvPr>
              <p:cNvGraphicFramePr>
                <a:graphicFrameLocks/>
              </p:cNvGraphicFramePr>
              <p:nvPr>
                <p:extLst>
                  <p:ext uri="{D42A27DB-BD31-4B8C-83A1-F6EECF244321}">
                    <p14:modId xmlns:p14="http://schemas.microsoft.com/office/powerpoint/2010/main" val="1731570601"/>
                  </p:ext>
                </p:extLst>
              </p:nvPr>
            </p:nvGraphicFramePr>
            <p:xfrm>
              <a:off x="876300" y="1600200"/>
              <a:ext cx="7658100" cy="3046667"/>
            </p:xfrm>
            <a:graphic>
              <a:graphicData uri="http://schemas.openxmlformats.org/drawingml/2006/table">
                <a:tbl>
                  <a:tblPr firstRow="1" bandRow="1">
                    <a:tableStyleId>{2D5ABB26-0587-4C30-8999-92F81FD0307C}</a:tableStyleId>
                  </a:tblPr>
                  <a:tblGrid>
                    <a:gridCol w="15621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4038600">
                      <a:extLst>
                        <a:ext uri="{9D8B030D-6E8A-4147-A177-3AD203B41FA5}">
                          <a16:colId xmlns:a16="http://schemas.microsoft.com/office/drawing/2014/main" val="20002"/>
                        </a:ext>
                      </a:extLst>
                    </a:gridCol>
                  </a:tblGrid>
                  <a:tr h="528320">
                    <a:tc>
                      <a:txBody>
                        <a:bodyPr/>
                        <a:lstStyle/>
                        <a:p>
                          <a:pPr algn="r">
                            <a:defRPr sz="1800"/>
                          </a:pPr>
                          <a:r>
                            <a:rPr sz="2400" dirty="0"/>
                            <a:t>​</a:t>
                          </a:r>
                          <a14:m>
                            <m:oMath xmlns:m="http://schemas.openxmlformats.org/officeDocument/2006/math">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2</m:t>
                                      </m:r>
                                      <m:r>
                                        <a:rPr sz="2400">
                                          <a:latin typeface="Cambria Math"/>
                                        </a:rPr>
                                        <m:t>𝑥</m:t>
                                      </m:r>
                                      <m:r>
                                        <a:rPr sz="2400">
                                          <a:latin typeface="Cambria Math"/>
                                        </a:rPr>
                                        <m:t>+3</m:t>
                                      </m:r>
                                    </m:e>
                                  </m:d>
                                </m:e>
                                <m:sup>
                                  <m:r>
                                    <a:rPr sz="2400">
                                      <a:latin typeface="Cambria Math"/>
                                    </a:rPr>
                                    <m:t>2</m:t>
                                  </m:r>
                                </m:sup>
                              </m:sSup>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sz="2400" dirty="0"/>
                            <a:t>​</a:t>
                          </a:r>
                          <a14:m>
                            <m:oMath xmlns:m="http://schemas.openxmlformats.org/officeDocument/2006/math">
                              <m:r>
                                <a:rPr sz="2400">
                                  <a:latin typeface="Cambria Math"/>
                                </a:rPr>
                                <m:t>=8</m:t>
                              </m:r>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b="1"/>
                          </a:pPr>
                          <a:r>
                            <a:rPr sz="1800" b="0" dirty="0"/>
                            <a:t>We begin by taking the square root of</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474441">
                    <a:tc>
                      <a:txBody>
                        <a:bodyPr/>
                        <a:lstStyle/>
                        <a:p>
                          <a:pPr algn="r"/>
                          <a:r>
                            <a:rPr lang="en-IN" sz="2400" dirty="0"/>
                            <a:t>​</a:t>
                          </a:r>
                          <a14:m>
                            <m:oMath xmlns:m="http://schemas.openxmlformats.org/officeDocument/2006/math">
                              <m:r>
                                <a:rPr lang="en-IN" sz="2400">
                                  <a:latin typeface="Cambria Math"/>
                                </a:rPr>
                                <m:t>2</m:t>
                              </m:r>
                              <m:r>
                                <a:rPr lang="en-IN" sz="2400">
                                  <a:latin typeface="Cambria Math"/>
                                </a:rPr>
                                <m:t>𝑥</m:t>
                              </m:r>
                              <m:r>
                                <a:rPr lang="en-IN" sz="2400">
                                  <a:latin typeface="Cambria Math"/>
                                </a:rPr>
                                <m:t>+3</m:t>
                              </m:r>
                            </m:oMath>
                          </a14:m>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ar-AE" sz="2400" dirty="0"/>
                            <a:t>​</a:t>
                          </a:r>
                          <a14:m>
                            <m:oMath xmlns:m="http://schemas.openxmlformats.org/officeDocument/2006/math">
                              <m:r>
                                <a:rPr lang="ar-AE" sz="2400">
                                  <a:latin typeface="Cambria Math"/>
                                </a:rPr>
                                <m:t>=±</m:t>
                              </m:r>
                              <m:rad>
                                <m:radPr>
                                  <m:degHide m:val="on"/>
                                  <m:ctrlPr>
                                    <a:rPr lang="ar-AE" sz="2400" i="1">
                                      <a:latin typeface="Cambria Math" panose="02040503050406030204" pitchFamily="18" charset="0"/>
                                    </a:rPr>
                                  </m:ctrlPr>
                                </m:radPr>
                                <m:deg/>
                                <m:e>
                                  <m:r>
                                    <a:rPr lang="ar-AE" sz="2400">
                                      <a:latin typeface="Cambria Math"/>
                                    </a:rPr>
                                    <m:t>8</m:t>
                                  </m:r>
                                </m:e>
                              </m:rad>
                            </m:oMath>
                          </a14:m>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b="1"/>
                          </a:pPr>
                          <a:r>
                            <a:rPr lang="en-US" sz="1800" b="0" dirty="0"/>
                            <a:t>each side, keeping in mind that there are two numbers whose square is </a:t>
                          </a:r>
                          <a:r>
                            <a:rPr lang="en-US" sz="1800" b="0" dirty="0">
                              <a:latin typeface="Cambria Math"/>
                            </a:rPr>
                            <a:t>8</a:t>
                          </a:r>
                          <a:r>
                            <a:rPr lang="en-US" sz="1800" b="0" dirty="0"/>
                            <a:t>.</a:t>
                          </a: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08317852"/>
                      </a:ext>
                    </a:extLst>
                  </a:tr>
                  <a:tr h="563944">
                    <a:tc>
                      <a:txBody>
                        <a:bodyPr/>
                        <a:lstStyle/>
                        <a:p>
                          <a:pPr algn="r">
                            <a:defRPr sz="1800"/>
                          </a:pPr>
                          <a:r>
                            <a:rPr sz="2400"/>
                            <a:t>​</a:t>
                          </a:r>
                          <a14:m>
                            <m:oMath xmlns:m="http://schemas.openxmlformats.org/officeDocument/2006/math">
                              <m:r>
                                <a:rPr sz="2400">
                                  <a:latin typeface="Cambria Math"/>
                                </a:rPr>
                                <m:t>2</m:t>
                              </m:r>
                              <m:r>
                                <a:rPr sz="2400">
                                  <a:latin typeface="Cambria Math"/>
                                </a:rPr>
                                <m:t>𝑥</m:t>
                              </m:r>
                              <m:r>
                                <a:rPr sz="2400">
                                  <a:latin typeface="Cambria Math"/>
                                </a:rPr>
                                <m:t>+</m:t>
                              </m:r>
                              <m:r>
                                <a:rPr sz="2400">
                                  <a:latin typeface="Cambria Math"/>
                                </a:rPr>
                                <m:t>3</m:t>
                              </m:r>
                            </m:oMath>
                          </a14:m>
                          <a:endParaRPr sz="2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sz="2400" dirty="0"/>
                            <a:t>​</a:t>
                          </a:r>
                          <a14:m>
                            <m:oMath xmlns:m="http://schemas.openxmlformats.org/officeDocument/2006/math">
                              <m:r>
                                <a:rPr sz="2400">
                                  <a:latin typeface="Cambria Math"/>
                                </a:rPr>
                                <m:t>=±</m:t>
                              </m:r>
                              <m:r>
                                <a:rPr sz="2400">
                                  <a:latin typeface="Cambria Math"/>
                                </a:rPr>
                                <m:t>2</m:t>
                              </m:r>
                              <m:rad>
                                <m:radPr>
                                  <m:degHide m:val="on"/>
                                  <m:ctrlPr>
                                    <a:rPr sz="2400" i="1">
                                      <a:latin typeface="Cambria Math" panose="02040503050406030204" pitchFamily="18" charset="0"/>
                                    </a:rPr>
                                  </m:ctrlPr>
                                </m:radPr>
                                <m:deg/>
                                <m:e>
                                  <m:r>
                                    <a:rPr sz="2400">
                                      <a:latin typeface="Cambria Math"/>
                                    </a:rPr>
                                    <m:t>2</m:t>
                                  </m:r>
                                </m:e>
                              </m:rad>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100" b="1"/>
                          </a:pPr>
                          <a:r>
                            <a:rPr sz="1800" b="0" dirty="0"/>
                            <a:t>We solve the two linear equations at</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640080">
                    <a:tc>
                      <a:txBody>
                        <a:bodyPr/>
                        <a:lstStyle/>
                        <a:p>
                          <a:pPr algn="r"/>
                          <a:r>
                            <a:rPr lang="en-IN" sz="2400" dirty="0"/>
                            <a:t>​</a:t>
                          </a:r>
                          <a14:m>
                            <m:oMath xmlns:m="http://schemas.openxmlformats.org/officeDocument/2006/math">
                              <m:r>
                                <a:rPr lang="en-IN" sz="2400">
                                  <a:latin typeface="Cambria Math"/>
                                </a:rPr>
                                <m:t>2</m:t>
                              </m:r>
                              <m:r>
                                <a:rPr lang="en-IN" sz="2400">
                                  <a:latin typeface="Cambria Math"/>
                                </a:rPr>
                                <m:t>𝑥</m:t>
                              </m:r>
                            </m:oMath>
                          </a14:m>
                          <a:endParaRPr lang="en-IN"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ar-AE" sz="2400" dirty="0"/>
                            <a:t>​</a:t>
                          </a:r>
                          <a14:m>
                            <m:oMath xmlns:m="http://schemas.openxmlformats.org/officeDocument/2006/math">
                              <m:r>
                                <a:rPr lang="ar-AE" sz="2400">
                                  <a:latin typeface="Cambria Math"/>
                                </a:rPr>
                                <m:t>=−</m:t>
                              </m:r>
                              <m:r>
                                <a:rPr lang="ar-AE" sz="2400">
                                  <a:latin typeface="Cambria Math"/>
                                </a:rPr>
                                <m:t>3</m:t>
                              </m:r>
                              <m:r>
                                <a:rPr lang="ar-AE" sz="2400">
                                  <a:latin typeface="Cambria Math"/>
                                </a:rPr>
                                <m:t>±</m:t>
                              </m:r>
                              <m:r>
                                <a:rPr lang="ar-AE" sz="2400">
                                  <a:latin typeface="Cambria Math"/>
                                </a:rPr>
                                <m:t>2</m:t>
                              </m:r>
                              <m:rad>
                                <m:radPr>
                                  <m:degHide m:val="on"/>
                                  <m:ctrlPr>
                                    <a:rPr lang="ar-AE" sz="2400" i="1">
                                      <a:latin typeface="Cambria Math" panose="02040503050406030204" pitchFamily="18" charset="0"/>
                                    </a:rPr>
                                  </m:ctrlPr>
                                </m:radPr>
                                <m:deg/>
                                <m:e>
                                  <m:r>
                                    <a:rPr lang="ar-AE" sz="2400">
                                      <a:latin typeface="Cambria Math"/>
                                    </a:rPr>
                                    <m:t>2</m:t>
                                  </m:r>
                                </m:e>
                              </m:rad>
                            </m:oMath>
                          </a14:m>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100" b="1"/>
                          </a:pPr>
                          <a:r>
                            <a:rPr lang="en-US" sz="1800" b="0" dirty="0"/>
                            <a:t>once by subtracting </a:t>
                          </a:r>
                          <a:r>
                            <a:rPr lang="en-US" sz="1800" b="0" dirty="0">
                              <a:latin typeface="Cambria Math"/>
                            </a:rPr>
                            <a:t>3</a:t>
                          </a:r>
                          <a:r>
                            <a:rPr lang="en-US" sz="1800" b="0" dirty="0"/>
                            <a:t> from both sides and then dividing both sides by </a:t>
                          </a:r>
                          <a:r>
                            <a:rPr lang="en-US" sz="1800" b="0" dirty="0">
                              <a:latin typeface="Cambria Math"/>
                            </a:rPr>
                            <a:t>2</a:t>
                          </a:r>
                          <a:r>
                            <a:rPr lang="en-US" sz="1800" b="0" dirty="0"/>
                            <a:t>. </a:t>
                          </a: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713426081"/>
                      </a:ext>
                    </a:extLst>
                  </a:tr>
                  <a:tr h="553297">
                    <a:tc>
                      <a:txBody>
                        <a:bodyPr/>
                        <a:lstStyle/>
                        <a:p>
                          <a:pPr algn="r"/>
                          <a:r>
                            <a:rPr lang="en-US" sz="2400" dirty="0"/>
                            <a:t> </a:t>
                          </a:r>
                          <a14:m>
                            <m:oMath xmlns:m="http://schemas.openxmlformats.org/officeDocument/2006/math">
                              <m:r>
                                <a:rPr lang="en-US" sz="2400">
                                  <a:latin typeface="Cambria Math"/>
                                </a:rPr>
                                <m:t>𝑥</m:t>
                              </m:r>
                            </m:oMath>
                          </a14:m>
                          <a:endParaRPr lang="en-IN"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ar-AE" sz="2400" dirty="0"/>
                            <a:t>​</a:t>
                          </a:r>
                          <a14:m>
                            <m:oMath xmlns:m="http://schemas.openxmlformats.org/officeDocument/2006/math">
                              <m:r>
                                <a:rPr lang="ar-AE" sz="2400">
                                  <a:latin typeface="Cambria Math"/>
                                </a:rPr>
                                <m:t>=</m:t>
                              </m:r>
                              <m:f>
                                <m:fPr>
                                  <m:ctrlPr>
                                    <a:rPr lang="ar-AE" sz="2400" i="1">
                                      <a:latin typeface="Cambria Math" panose="02040503050406030204" pitchFamily="18" charset="0"/>
                                    </a:rPr>
                                  </m:ctrlPr>
                                </m:fPr>
                                <m:num>
                                  <m:r>
                                    <a:rPr lang="ar-AE" sz="2400">
                                      <a:latin typeface="Cambria Math"/>
                                    </a:rPr>
                                    <m:t>−</m:t>
                                  </m:r>
                                  <m:r>
                                    <a:rPr lang="ar-AE" sz="2400">
                                      <a:latin typeface="Cambria Math"/>
                                    </a:rPr>
                                    <m:t>3</m:t>
                                  </m:r>
                                  <m:r>
                                    <a:rPr lang="ar-AE" sz="2400">
                                      <a:latin typeface="Cambria Math"/>
                                    </a:rPr>
                                    <m:t>±</m:t>
                                  </m:r>
                                  <m:r>
                                    <a:rPr lang="ar-AE" sz="2400">
                                      <a:latin typeface="Cambria Math"/>
                                    </a:rPr>
                                    <m:t>2</m:t>
                                  </m:r>
                                  <m:rad>
                                    <m:radPr>
                                      <m:degHide m:val="on"/>
                                      <m:ctrlPr>
                                        <a:rPr lang="ar-AE" sz="2400" i="1">
                                          <a:latin typeface="Cambria Math" panose="02040503050406030204" pitchFamily="18" charset="0"/>
                                        </a:rPr>
                                      </m:ctrlPr>
                                    </m:radPr>
                                    <m:deg/>
                                    <m:e>
                                      <m:r>
                                        <a:rPr lang="ar-AE" sz="2400">
                                          <a:latin typeface="Cambria Math"/>
                                        </a:rPr>
                                        <m:t>2</m:t>
                                      </m:r>
                                    </m:e>
                                  </m:rad>
                                </m:num>
                                <m:den>
                                  <m:r>
                                    <a:rPr lang="ar-AE" sz="2400">
                                      <a:latin typeface="Cambria Math"/>
                                    </a:rPr>
                                    <m:t>2</m:t>
                                  </m:r>
                                </m:den>
                              </m:f>
                            </m:oMath>
                          </a14:m>
                          <a:endParaRPr lang="en-IN"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sz="1100" b="1"/>
                          </a:pPr>
                          <a:r>
                            <a:rPr lang="en-IN" sz="1800" b="0" dirty="0"/>
                            <a:t>The solution set is </a:t>
                          </a:r>
                          <a14:m>
                            <m:oMath xmlns:m="http://schemas.openxmlformats.org/officeDocument/2006/math">
                              <m:r>
                                <a:rPr lang="en-IN" sz="1800" b="0">
                                  <a:latin typeface="Cambria Math"/>
                                </a:rPr>
                                <m:t>{</m:t>
                              </m:r>
                              <m:f>
                                <m:fPr>
                                  <m:ctrlPr>
                                    <a:rPr lang="ar-AE" sz="1800" b="0" i="1">
                                      <a:latin typeface="Cambria Math" panose="02040503050406030204" pitchFamily="18" charset="0"/>
                                    </a:rPr>
                                  </m:ctrlPr>
                                </m:fPr>
                                <m:num>
                                  <m:r>
                                    <a:rPr lang="ar-AE" sz="1800" b="0">
                                      <a:latin typeface="Cambria Math"/>
                                    </a:rPr>
                                    <m:t>−</m:t>
                                  </m:r>
                                  <m:r>
                                    <a:rPr lang="ar-AE" sz="1800" b="0">
                                      <a:latin typeface="Cambria Math"/>
                                    </a:rPr>
                                    <m:t>3</m:t>
                                  </m:r>
                                  <m:r>
                                    <a:rPr lang="ar-AE" sz="1800" b="0">
                                      <a:latin typeface="Cambria Math"/>
                                    </a:rPr>
                                    <m:t>+</m:t>
                                  </m:r>
                                  <m:r>
                                    <a:rPr lang="ar-AE" sz="1800" b="0">
                                      <a:latin typeface="Cambria Math"/>
                                    </a:rPr>
                                    <m:t>2</m:t>
                                  </m:r>
                                  <m:rad>
                                    <m:radPr>
                                      <m:degHide m:val="on"/>
                                      <m:ctrlPr>
                                        <a:rPr lang="ar-AE" sz="1800" b="0" i="1">
                                          <a:latin typeface="Cambria Math" panose="02040503050406030204" pitchFamily="18" charset="0"/>
                                        </a:rPr>
                                      </m:ctrlPr>
                                    </m:radPr>
                                    <m:deg/>
                                    <m:e>
                                      <m:r>
                                        <a:rPr lang="ar-AE" sz="1800" b="0">
                                          <a:latin typeface="Cambria Math"/>
                                        </a:rPr>
                                        <m:t>2</m:t>
                                      </m:r>
                                    </m:e>
                                  </m:rad>
                                </m:num>
                                <m:den>
                                  <m:r>
                                    <a:rPr lang="ar-AE" sz="1800" b="0">
                                      <a:latin typeface="Cambria Math"/>
                                    </a:rPr>
                                    <m:t>2</m:t>
                                  </m:r>
                                </m:den>
                              </m:f>
                              <m:r>
                                <a:rPr lang="ar-AE" sz="1800" b="0">
                                  <a:latin typeface="Cambria Math"/>
                                </a:rPr>
                                <m:t>,</m:t>
                              </m:r>
                              <m:f>
                                <m:fPr>
                                  <m:ctrlPr>
                                    <a:rPr lang="ar-AE" sz="1800" b="0" i="1">
                                      <a:latin typeface="Cambria Math" panose="02040503050406030204" pitchFamily="18" charset="0"/>
                                    </a:rPr>
                                  </m:ctrlPr>
                                </m:fPr>
                                <m:num>
                                  <m:r>
                                    <a:rPr lang="ar-AE" sz="1800" b="0">
                                      <a:latin typeface="Cambria Math"/>
                                    </a:rPr>
                                    <m:t>−</m:t>
                                  </m:r>
                                  <m:r>
                                    <a:rPr lang="ar-AE" sz="1800" b="0">
                                      <a:latin typeface="Cambria Math"/>
                                    </a:rPr>
                                    <m:t>3</m:t>
                                  </m:r>
                                  <m:r>
                                    <a:rPr lang="ar-AE" sz="1800" b="0">
                                      <a:latin typeface="Cambria Math"/>
                                    </a:rPr>
                                    <m:t>−</m:t>
                                  </m:r>
                                  <m:r>
                                    <a:rPr lang="ar-AE" sz="1800" b="0">
                                      <a:latin typeface="Cambria Math"/>
                                    </a:rPr>
                                    <m:t>2</m:t>
                                  </m:r>
                                  <m:rad>
                                    <m:radPr>
                                      <m:degHide m:val="on"/>
                                      <m:ctrlPr>
                                        <a:rPr lang="ar-AE" sz="1800" b="0" i="1">
                                          <a:latin typeface="Cambria Math" panose="02040503050406030204" pitchFamily="18" charset="0"/>
                                        </a:rPr>
                                      </m:ctrlPr>
                                    </m:radPr>
                                    <m:deg/>
                                    <m:e>
                                      <m:r>
                                        <a:rPr lang="ar-AE" sz="1800" b="0">
                                          <a:latin typeface="Cambria Math"/>
                                        </a:rPr>
                                        <m:t>2</m:t>
                                      </m:r>
                                    </m:e>
                                  </m:rad>
                                </m:num>
                                <m:den>
                                  <m:r>
                                    <a:rPr lang="ar-AE" sz="1800" b="0">
                                      <a:latin typeface="Cambria Math"/>
                                    </a:rPr>
                                    <m:t>2</m:t>
                                  </m:r>
                                </m:den>
                              </m:f>
                              <m:r>
                                <a:rPr lang="ar-AE" sz="1800" b="0">
                                  <a:latin typeface="Cambria Math"/>
                                </a:rPr>
                                <m:t>}</m:t>
                              </m:r>
                            </m:oMath>
                          </a14:m>
                          <a:r>
                            <a:rPr lang="ar-AE" sz="1800" b="0" dirty="0"/>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16203758"/>
                      </a:ext>
                    </a:extLst>
                  </a:tr>
                </a:tbl>
              </a:graphicData>
            </a:graphic>
          </p:graphicFrame>
        </mc:Choice>
        <mc:Fallback>
          <p:graphicFrame>
            <p:nvGraphicFramePr>
              <p:cNvPr id="10" name="Table Placeholder 2" descr="Open parenthesis 2 x plus 3 close parenthesis squared equals 8.&#10;2 x plus 3 equals plus or minus square root of 8.&#10;2 x plus 3 equals plus or minus 2 square root of 2.&#10;2 x equals negative 3 plus or minus 2 square root of 2.&#10;x equals open parenthesis negative 3 plus or minus 2 square root of 2 close parenthesis over 2.&#10;The solution set is open curly bracket negative 3 plus 2 times square root of 2 close parenthesis over 2, negative 3 minus 2 times square root of 2 close parenthesis over 2 close curly bracket&#10;">
                <a:extLst>
                  <a:ext uri="{FF2B5EF4-FFF2-40B4-BE49-F238E27FC236}">
                    <a16:creationId xmlns:a16="http://schemas.microsoft.com/office/drawing/2014/main" id="{9D8365C7-593A-B7E8-6D0C-925625B928C9}"/>
                  </a:ext>
                </a:extLst>
              </p:cNvPr>
              <p:cNvGraphicFramePr>
                <a:graphicFrameLocks/>
              </p:cNvGraphicFramePr>
              <p:nvPr>
                <p:extLst>
                  <p:ext uri="{D42A27DB-BD31-4B8C-83A1-F6EECF244321}">
                    <p14:modId xmlns:p14="http://schemas.microsoft.com/office/powerpoint/2010/main" val="1731570601"/>
                  </p:ext>
                </p:extLst>
              </p:nvPr>
            </p:nvGraphicFramePr>
            <p:xfrm>
              <a:off x="876300" y="1600200"/>
              <a:ext cx="7658100" cy="3046667"/>
            </p:xfrm>
            <a:graphic>
              <a:graphicData uri="http://schemas.openxmlformats.org/drawingml/2006/table">
                <a:tbl>
                  <a:tblPr firstRow="1" bandRow="1">
                    <a:tableStyleId>{2D5ABB26-0587-4C30-8999-92F81FD0307C}</a:tableStyleId>
                  </a:tblPr>
                  <a:tblGrid>
                    <a:gridCol w="15621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4038600">
                      <a:extLst>
                        <a:ext uri="{9D8B030D-6E8A-4147-A177-3AD203B41FA5}">
                          <a16:colId xmlns:a16="http://schemas.microsoft.com/office/drawing/2014/main" val="20002"/>
                        </a:ext>
                      </a:extLst>
                    </a:gridCol>
                  </a:tblGrid>
                  <a:tr h="52832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8046" r="-391016" b="-475862"/>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75740" t="-8046" r="-196154" b="-475862"/>
                          </a:stretch>
                        </a:blipFill>
                      </a:tcPr>
                    </a:tc>
                    <a:tc>
                      <a:txBody>
                        <a:bodyPr/>
                        <a:lstStyle/>
                        <a:p>
                          <a:pPr algn="l">
                            <a:defRPr b="1"/>
                          </a:pPr>
                          <a:r>
                            <a:rPr sz="1800" b="0" dirty="0"/>
                            <a:t>We begin by taking the square root of</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64008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89524" r="-391016" b="-294286"/>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75740" t="-89524" r="-196154" b="-294286"/>
                          </a:stretch>
                        </a:blipFill>
                      </a:tcPr>
                    </a:tc>
                    <a:tc>
                      <a:txBody>
                        <a:bodyPr/>
                        <a:lstStyle/>
                        <a:p>
                          <a:pPr algn="l">
                            <a:defRPr b="1"/>
                          </a:pPr>
                          <a:r>
                            <a:rPr lang="en-US" sz="1800" b="0" dirty="0"/>
                            <a:t>each side, keeping in mind that there are two numbers whose square is </a:t>
                          </a:r>
                          <a:r>
                            <a:rPr lang="en-US" sz="1800" b="0" dirty="0">
                              <a:latin typeface="Cambria Math"/>
                            </a:rPr>
                            <a:t>8</a:t>
                          </a:r>
                          <a:r>
                            <a:rPr lang="en-US" sz="1800" b="0" dirty="0"/>
                            <a:t>.</a:t>
                          </a: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08317852"/>
                      </a:ext>
                    </a:extLst>
                  </a:tr>
                  <a:tr h="563944">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213978" r="-391016" b="-232258"/>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75740" t="-213978" r="-196154" b="-232258"/>
                          </a:stretch>
                        </a:blipFill>
                      </a:tcPr>
                    </a:tc>
                    <a:tc>
                      <a:txBody>
                        <a:bodyPr/>
                        <a:lstStyle/>
                        <a:p>
                          <a:pPr algn="l">
                            <a:defRPr sz="1100" b="1"/>
                          </a:pPr>
                          <a:r>
                            <a:rPr sz="1800" b="0" dirty="0"/>
                            <a:t>We solve the two linear equations at</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640080">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278095" r="-391016" b="-105714"/>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75740" t="-278095" r="-196154" b="-105714"/>
                          </a:stretch>
                        </a:blipFill>
                      </a:tcPr>
                    </a:tc>
                    <a:tc>
                      <a:txBody>
                        <a:bodyPr/>
                        <a:lstStyle/>
                        <a:p>
                          <a:pPr algn="l">
                            <a:defRPr sz="1100" b="1"/>
                          </a:pPr>
                          <a:r>
                            <a:rPr lang="en-US" sz="1800" b="0" dirty="0"/>
                            <a:t>once by subtracting </a:t>
                          </a:r>
                          <a:r>
                            <a:rPr lang="en-US" sz="1800" b="0" dirty="0">
                              <a:latin typeface="Cambria Math"/>
                            </a:rPr>
                            <a:t>3</a:t>
                          </a:r>
                          <a:r>
                            <a:rPr lang="en-US" sz="1800" b="0" dirty="0"/>
                            <a:t> from both sides and then dividing both sides by </a:t>
                          </a:r>
                          <a:r>
                            <a:rPr lang="en-US" sz="1800" b="0" dirty="0">
                              <a:latin typeface="Cambria Math"/>
                            </a:rPr>
                            <a:t>2</a:t>
                          </a:r>
                          <a:r>
                            <a:rPr lang="en-US" sz="1800" b="0" dirty="0"/>
                            <a:t>. </a:t>
                          </a: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713426081"/>
                      </a:ext>
                    </a:extLst>
                  </a:tr>
                  <a:tr h="674243">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357658" r="-391016"/>
                          </a:stretch>
                        </a:blipFill>
                      </a:tcPr>
                    </a:tc>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75740" t="-357658" r="-196154"/>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89593" t="-357658"/>
                          </a:stretch>
                        </a:blipFill>
                      </a:tcPr>
                    </a:tc>
                    <a:extLst>
                      <a:ext uri="{0D108BD9-81ED-4DB2-BD59-A6C34878D82A}">
                        <a16:rowId xmlns:a16="http://schemas.microsoft.com/office/drawing/2014/main" val="4116203758"/>
                      </a:ext>
                    </a:extLst>
                  </a:tr>
                </a:tbl>
              </a:graphicData>
            </a:graphic>
          </p:graphicFrame>
        </mc:Fallback>
      </mc:AlternateContent>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3899</TotalTime>
  <Words>2390</Words>
  <Application>Microsoft Office PowerPoint</Application>
  <PresentationFormat>On-screen Show (4:3)</PresentationFormat>
  <Paragraphs>362</Paragraphs>
  <Slides>38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38</vt:i4>
      </vt:variant>
    </vt:vector>
  </HeadingPairs>
  <TitlesOfParts>
    <vt:vector size="43" baseType="lpstr">
      <vt:lpstr>Calibri</vt:lpstr>
      <vt:lpstr>Courier New</vt:lpstr>
      <vt:lpstr>Cambria Math</vt:lpstr>
      <vt:lpstr>Arial</vt:lpstr>
      <vt:lpstr>Office Theme</vt:lpstr>
      <vt:lpstr>Section 2.3</vt:lpstr>
      <vt:lpstr>Definition: Quadratic Equations</vt:lpstr>
      <vt:lpstr>Example 1: Solving Quadratic Equations by Factoring1</vt:lpstr>
      <vt:lpstr>Example 1: Solving Quadratic Equations by Factoring2</vt:lpstr>
      <vt:lpstr>Example 1: Solving Quadratic Equations by Factoring3</vt:lpstr>
      <vt:lpstr>Example 1: Solving Quadratic Equations by Factoring4</vt:lpstr>
      <vt:lpstr>Example 2: Perfect Square Quadratic Equations1</vt:lpstr>
      <vt:lpstr>Note:</vt:lpstr>
      <vt:lpstr>Example 2: Perfect Square Quadratic Equations2</vt:lpstr>
      <vt:lpstr>Example 2: Perfect Square Quadratic Equations3</vt:lpstr>
      <vt:lpstr>Procedure: Completing the Square1</vt:lpstr>
      <vt:lpstr>Procedure: Completing the Square2</vt:lpstr>
      <vt:lpstr>Example 3: Completing the Square1</vt:lpstr>
      <vt:lpstr>Example 3: Completing the Square2</vt:lpstr>
      <vt:lpstr>Example 3: Completing the Square3</vt:lpstr>
      <vt:lpstr>Formula: The Quadratic Formula1</vt:lpstr>
      <vt:lpstr>Formula: The Quadratic Formula2</vt:lpstr>
      <vt:lpstr>Example 4: Using the Quadratic Formula1</vt:lpstr>
      <vt:lpstr>Example 4: Using the Quadratic Formula2</vt:lpstr>
      <vt:lpstr>Example 4: Using the Quadratic Formula3</vt:lpstr>
      <vt:lpstr>Example 4: Using the Quadratic Formula4</vt:lpstr>
      <vt:lpstr>Example 4: Using the Quadratic Formula5</vt:lpstr>
      <vt:lpstr>Example 4: Using the Quadratic Formula6</vt:lpstr>
      <vt:lpstr>Example 5: The Discriminant1</vt:lpstr>
      <vt:lpstr>Example 5: The Discriminant2</vt:lpstr>
      <vt:lpstr>Example 5: The Discriminant3</vt:lpstr>
      <vt:lpstr>Example 5: The Discriminant4</vt:lpstr>
      <vt:lpstr>Example 6: Methods of Solving Quadratic Equations1</vt:lpstr>
      <vt:lpstr>Example 6: Methods of Solving Quadratic Equations2</vt:lpstr>
      <vt:lpstr>Example 6: Methods of Solving Quadratic Equations3</vt:lpstr>
      <vt:lpstr>Example 6: Methods of Solving Quadratic Equations4</vt:lpstr>
      <vt:lpstr>Example 6: Methods of Solving Quadratic Equations5</vt:lpstr>
      <vt:lpstr>Example 7: Gravity Problems1</vt:lpstr>
      <vt:lpstr>Example 7: Gravity Problems2</vt:lpstr>
      <vt:lpstr>Example 7: Gravity Problems3</vt:lpstr>
      <vt:lpstr>Example 7: Gravity Problems4</vt:lpstr>
      <vt:lpstr>Example 7: Gravity Problems5</vt:lpstr>
      <vt:lpstr>Example 7: Gravity Problems6</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dc:title>
  <dc:creator>Hawkes Learning</dc:creator>
  <cp:lastModifiedBy>Syamprasad</cp:lastModifiedBy>
  <cp:revision>224</cp:revision>
  <dcterms:created xsi:type="dcterms:W3CDTF">2013-04-26T14:43:13Z</dcterms:created>
  <dcterms:modified xsi:type="dcterms:W3CDTF">2025-06-20T10:47:17Z</dcterms:modified>
</cp:coreProperties>
</file>