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7" r:id="rId3"/>
    <p:sldId id="316" r:id="rId4"/>
    <p:sldId id="258" r:id="rId5"/>
    <p:sldId id="260" r:id="rId6"/>
    <p:sldId id="261" r:id="rId7"/>
    <p:sldId id="262" r:id="rId8"/>
    <p:sldId id="265" r:id="rId9"/>
    <p:sldId id="268" r:id="rId10"/>
    <p:sldId id="269" r:id="rId11"/>
    <p:sldId id="272" r:id="rId12"/>
    <p:sldId id="275" r:id="rId13"/>
    <p:sldId id="278" r:id="rId14"/>
    <p:sldId id="283" r:id="rId15"/>
    <p:sldId id="279" r:id="rId16"/>
    <p:sldId id="280" r:id="rId17"/>
    <p:sldId id="281" r:id="rId18"/>
    <p:sldId id="284" r:id="rId19"/>
    <p:sldId id="285" r:id="rId20"/>
    <p:sldId id="288" r:id="rId21"/>
    <p:sldId id="296" r:id="rId22"/>
    <p:sldId id="297" r:id="rId23"/>
    <p:sldId id="301" r:id="rId24"/>
    <p:sldId id="305" r:id="rId25"/>
    <p:sldId id="315" r:id="rId26"/>
    <p:sldId id="306" r:id="rId27"/>
    <p:sldId id="307" r:id="rId28"/>
    <p:sldId id="308" r:id="rId29"/>
    <p:sldId id="309" r:id="rId30"/>
    <p:sldId id="313" r:id="rId31"/>
    <p:sldId id="310" r:id="rId32"/>
    <p:sldId id="312" r:id="rId33"/>
  </p:sldIdLst>
  <p:sldSz cx="9144000" cy="6858000" type="screen4x3"/>
  <p:notesSz cx="6858000" cy="9144000"/>
  <p:embeddedFontLs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2" clrIdx="1">
    <p:extLst>
      <p:ext uri="{19B8F6BF-5375-455C-9EA6-DF929625EA0E}">
        <p15:presenceInfo xmlns:p15="http://schemas.microsoft.com/office/powerpoint/2012/main" userId="S::aconger@hawkeslearning.com::ade6c5c3-e633-4050-96d1-34f11caf60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6247" autoAdjust="0"/>
  </p:normalViewPr>
  <p:slideViewPr>
    <p:cSldViewPr>
      <p:cViewPr varScale="1">
        <p:scale>
          <a:sx n="74" d="100"/>
          <a:sy n="74" d="100"/>
        </p:scale>
        <p:origin x="1051" y="6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 Id="rId5" Type="http://schemas.openxmlformats.org/officeDocument/2006/relationships/image" Target="../media/image21.svg"/><Relationship Id="rId4" Type="http://schemas.openxmlformats.org/officeDocument/2006/relationships/image" Target="../media/image20.png"/></Relationships>
</file>

<file path=ppt/slides/_rels/slide18.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6" Type="http://schemas.openxmlformats.org/officeDocument/2006/relationships/image" Target="../media/image23.emf"/><Relationship Id="rId5" Type="http://schemas.openxmlformats.org/officeDocument/2006/relationships/oleObject" Target="../embeddings/oleObject1.bin"/><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7.png"/><Relationship Id="rId1" Type="http://schemas.openxmlformats.org/officeDocument/2006/relationships/slideLayout" Target="../slideLayouts/slideLayout3.xml"/><Relationship Id="rId4" Type="http://schemas.openxmlformats.org/officeDocument/2006/relationships/image" Target="../media/image24.emf"/></Relationships>
</file>

<file path=ppt/slides/_rels/slide21.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oleObject" Target="../embeddings/oleObject2.bin"/><Relationship Id="rId1" Type="http://schemas.openxmlformats.org/officeDocument/2006/relationships/slideLayout" Target="../slideLayouts/slideLayout3.xml"/><Relationship Id="rId6" Type="http://schemas.openxmlformats.org/officeDocument/2006/relationships/image" Target="../media/image28.png"/><Relationship Id="rId5" Type="http://schemas.openxmlformats.org/officeDocument/2006/relationships/image" Target="../media/image27.emf"/><Relationship Id="rId4" Type="http://schemas.openxmlformats.org/officeDocument/2006/relationships/image" Target="../media/image25.png"/></Relationships>
</file>

<file path=ppt/slides/_rels/slide23.xml.rels><?xml version="1.0" encoding="UTF-8" standalone="yes"?>
<Relationships xmlns="http://schemas.openxmlformats.org/package/2006/relationships"><Relationship Id="rId8" Type="http://schemas.openxmlformats.org/officeDocument/2006/relationships/image" Target="../media/image30.png"/><Relationship Id="rId7" Type="http://schemas.openxmlformats.org/officeDocument/2006/relationships/image" Target="../media/image29.emf"/><Relationship Id="rId1" Type="http://schemas.openxmlformats.org/officeDocument/2006/relationships/slideLayout" Target="../slideLayouts/slideLayout3.xml"/><Relationship Id="rId6" Type="http://schemas.openxmlformats.org/officeDocument/2006/relationships/oleObject" Target="../embeddings/oleObject3.bin"/><Relationship Id="rId5" Type="http://schemas.openxmlformats.org/officeDocument/2006/relationships/image" Target="../media/image31.png"/></Relationships>
</file>

<file path=ppt/slides/_rels/slide24.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3.xml"/><Relationship Id="rId4" Type="http://schemas.openxmlformats.org/officeDocument/2006/relationships/image" Target="../media/image340.png"/></Relationships>
</file>

<file path=ppt/slides/_rels/slide25.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3.xml"/><Relationship Id="rId5" Type="http://schemas.openxmlformats.org/officeDocument/2006/relationships/image" Target="../media/image370.png"/></Relationships>
</file>

<file path=ppt/slides/_rels/slide2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oleObject" Target="../embeddings/oleObject4.bin"/><Relationship Id="rId1" Type="http://schemas.openxmlformats.org/officeDocument/2006/relationships/slideLayout" Target="../slideLayouts/slideLayout3.xml"/><Relationship Id="rId4" Type="http://schemas.openxmlformats.org/officeDocument/2006/relationships/image" Target="../media/image53.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 Id="rId4" Type="http://schemas.openxmlformats.org/officeDocument/2006/relationships/image" Target="../media/image1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2</a:t>
            </a:r>
            <a:r>
              <a:rPr dirty="0"/>
              <a:t>.</a:t>
            </a:r>
            <a:r>
              <a:rPr lang="en-US" dirty="0"/>
              <a:t>2</a:t>
            </a:r>
            <a:endParaRPr dirty="0"/>
          </a:p>
        </p:txBody>
      </p:sp>
      <p:sp>
        <p:nvSpPr>
          <p:cNvPr id="2" name="Text Placeholder 1"/>
          <p:cNvSpPr>
            <a:spLocks noGrp="1"/>
          </p:cNvSpPr>
          <p:nvPr>
            <p:ph type="body" sz="quarter" idx="10"/>
          </p:nvPr>
        </p:nvSpPr>
        <p:spPr/>
        <p:txBody>
          <a:bodyPr/>
          <a:lstStyle/>
          <a:p>
            <a:pPr algn="ctr"/>
            <a:r>
              <a:t>Linear Inequalities in One Variable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Graphing Intervals of Real Numbers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p>
        </p:txBody>
      </p:sp>
      <p:pic>
        <p:nvPicPr>
          <p:cNvPr id="4" name="Content Placeholder 4" descr="A number line showing a closed interval from -3 to 6. The segment between -3 and 6 is highlighted in red, with both endpoints marked by closed brackets, indicating that the interval includes both -3 and 6.">
            <a:extLst>
              <a:ext uri="{FF2B5EF4-FFF2-40B4-BE49-F238E27FC236}">
                <a16:creationId xmlns:a16="http://schemas.microsoft.com/office/drawing/2014/main" id="{BD521FC5-5D3B-48B9-AA94-64505CE1684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0600" y="1600787"/>
            <a:ext cx="6172200" cy="685800"/>
          </a:xfrm>
          <a:prstGeom prst="rect">
            <a:avLst/>
          </a:prstGeom>
        </p:spPr>
      </p:pic>
      <p:sp>
        <p:nvSpPr>
          <p:cNvPr id="5" name="TextBox 4">
            <a:extLst>
              <a:ext uri="{FF2B5EF4-FFF2-40B4-BE49-F238E27FC236}">
                <a16:creationId xmlns:a16="http://schemas.microsoft.com/office/drawing/2014/main" id="{E8923F12-D52A-47B2-817C-DB35EEA1A50E}"/>
              </a:ext>
            </a:extLst>
          </p:cNvPr>
          <p:cNvSpPr txBox="1"/>
          <p:nvPr/>
        </p:nvSpPr>
        <p:spPr>
          <a:xfrm>
            <a:off x="1143000" y="2438400"/>
            <a:ext cx="6705600" cy="523220"/>
          </a:xfrm>
          <a:prstGeom prst="rect">
            <a:avLst/>
          </a:prstGeom>
          <a:noFill/>
        </p:spPr>
        <p:txBody>
          <a:bodyPr wrap="square" rtlCol="0">
            <a:spAutoFit/>
          </a:bodyPr>
          <a:lstStyle/>
          <a:p>
            <a:r>
              <a:rPr lang="en-US" sz="2800" dirty="0"/>
              <a:t>Both endpoints are included in the interval.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Graphing Intervals of Real Numbers</a:t>
            </a:r>
            <a:r>
              <a:rPr lang="en-US" baseline="-25000" dirty="0"/>
              <a:t>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rPr dirty="0"/>
              <a:t>​</a:t>
            </a:r>
          </a:p>
        </p:txBody>
      </p:sp>
      <p:pic>
        <p:nvPicPr>
          <p:cNvPr id="4" name="Content Placeholder 4" descr="A number line showing the interval from negative infinity to 5. The segment to the left of 5 is highlighted in red, with a closed bracket at 5, indicating that the interval includes 5 and extends infinitely to the left.">
            <a:extLst>
              <a:ext uri="{FF2B5EF4-FFF2-40B4-BE49-F238E27FC236}">
                <a16:creationId xmlns:a16="http://schemas.microsoft.com/office/drawing/2014/main" id="{7C8D1FA1-4DDA-4E9A-8D54-68BE543E410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4400" y="1048043"/>
            <a:ext cx="6172200" cy="685800"/>
          </a:xfrm>
          <a:prstGeom prst="rect">
            <a:avLst/>
          </a:prstGeom>
        </p:spPr>
      </p:pic>
      <p:sp>
        <p:nvSpPr>
          <p:cNvPr id="5" name="TextBox 4">
            <a:extLst>
              <a:ext uri="{FF2B5EF4-FFF2-40B4-BE49-F238E27FC236}">
                <a16:creationId xmlns:a16="http://schemas.microsoft.com/office/drawing/2014/main" id="{9F30EDE9-A75E-47E5-B59B-A4085D880AC7}"/>
              </a:ext>
            </a:extLst>
          </p:cNvPr>
          <p:cNvSpPr txBox="1"/>
          <p:nvPr/>
        </p:nvSpPr>
        <p:spPr>
          <a:xfrm>
            <a:off x="1066800" y="1884403"/>
            <a:ext cx="7620000" cy="954107"/>
          </a:xfrm>
          <a:prstGeom prst="rect">
            <a:avLst/>
          </a:prstGeom>
          <a:noFill/>
        </p:spPr>
        <p:txBody>
          <a:bodyPr wrap="square" rtlCol="0">
            <a:spAutoFit/>
          </a:bodyPr>
          <a:lstStyle/>
          <a:p>
            <a:r>
              <a:rPr lang="en-US" sz="2800" dirty="0"/>
              <a:t>The left-hand side of the graph extends to negative infinity.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Graphing Intervals of Real Numbers</a:t>
            </a:r>
            <a:r>
              <a:rPr lang="en-US" baseline="-25000" dirty="0"/>
              <a:t>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rPr dirty="0"/>
              <a:t>​</a:t>
            </a:r>
          </a:p>
        </p:txBody>
      </p:sp>
      <p:pic>
        <p:nvPicPr>
          <p:cNvPr id="10" name="Picture 9" descr="A number line showing the interval from 2 to 9. The segment between 2 and 9 is highlighted in red, with a closed bracket at 2 and an open parenthesis at 9, indicating that the interval includes 2 but does not include 9.">
            <a:extLst>
              <a:ext uri="{FF2B5EF4-FFF2-40B4-BE49-F238E27FC236}">
                <a16:creationId xmlns:a16="http://schemas.microsoft.com/office/drawing/2014/main" id="{609D0C36-BC76-444A-AF9C-79DFCCA46375}"/>
              </a:ext>
            </a:extLst>
          </p:cNvPr>
          <p:cNvPicPr>
            <a:picLocks noChangeAspect="1"/>
          </p:cNvPicPr>
          <p:nvPr/>
        </p:nvPicPr>
        <p:blipFill>
          <a:blip r:embed="rId2"/>
          <a:stretch>
            <a:fillRect/>
          </a:stretch>
        </p:blipFill>
        <p:spPr>
          <a:xfrm>
            <a:off x="990600" y="1097551"/>
            <a:ext cx="7162800" cy="660937"/>
          </a:xfrm>
          <a:prstGeom prst="rect">
            <a:avLst/>
          </a:prstGeom>
        </p:spPr>
      </p:pic>
      <p:sp>
        <p:nvSpPr>
          <p:cNvPr id="5" name="TextBox 4">
            <a:extLst>
              <a:ext uri="{FF2B5EF4-FFF2-40B4-BE49-F238E27FC236}">
                <a16:creationId xmlns:a16="http://schemas.microsoft.com/office/drawing/2014/main" id="{CE8F7266-7A37-4C6B-B69F-962514F691F4}"/>
              </a:ext>
            </a:extLst>
          </p:cNvPr>
          <p:cNvSpPr txBox="1"/>
          <p:nvPr/>
        </p:nvSpPr>
        <p:spPr>
          <a:xfrm>
            <a:off x="1143000" y="1884403"/>
            <a:ext cx="7772400" cy="954107"/>
          </a:xfrm>
          <a:prstGeom prst="rect">
            <a:avLst/>
          </a:prstGeom>
          <a:noFill/>
        </p:spPr>
        <p:txBody>
          <a:bodyPr wrap="square" rtlCol="0">
            <a:spAutoFit/>
          </a:bodyPr>
          <a:lstStyle/>
          <a:p>
            <a:r>
              <a:rPr lang="en-US" sz="2800" dirty="0"/>
              <a:t>The left endpoint is included in the interval, while the right endpoint is excluded.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Final Grades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The final grade in a class depends on the grades of </a:t>
            </a:r>
            <a:r>
              <a:rPr sz="2800" dirty="0">
                <a:latin typeface="Cambria Math"/>
              </a:rPr>
              <a:t>5</a:t>
            </a:r>
            <a:r>
              <a:rPr sz="2800" dirty="0"/>
              <a:t> exams, each worth a maximum of </a:t>
            </a:r>
            <a:r>
              <a:rPr sz="2800" dirty="0">
                <a:latin typeface="Cambria Math"/>
              </a:rPr>
              <a:t>100</a:t>
            </a:r>
            <a:r>
              <a:rPr sz="2800" dirty="0"/>
              <a:t> points. Suppose Janice's scores on the first four tests are </a:t>
            </a:r>
            <a:r>
              <a:rPr sz="2800" dirty="0">
                <a:latin typeface="Cambria Math"/>
              </a:rPr>
              <a:t>67</a:t>
            </a:r>
            <a:r>
              <a:rPr sz="2800" dirty="0"/>
              <a:t>, </a:t>
            </a:r>
            <a:r>
              <a:rPr sz="2800" dirty="0">
                <a:latin typeface="Cambria Math"/>
              </a:rPr>
              <a:t>82</a:t>
            </a:r>
            <a:r>
              <a:rPr sz="2800" dirty="0"/>
              <a:t>, </a:t>
            </a:r>
            <a:r>
              <a:rPr sz="2800" dirty="0">
                <a:latin typeface="Cambria Math"/>
              </a:rPr>
              <a:t>73</a:t>
            </a:r>
            <a:r>
              <a:rPr lang="en-US" sz="2800" dirty="0">
                <a:latin typeface="Cambria Math"/>
              </a:rPr>
              <a:t>,</a:t>
            </a:r>
            <a:r>
              <a:rPr sz="2800" dirty="0"/>
              <a:t> and </a:t>
            </a:r>
            <a:r>
              <a:rPr sz="2800" dirty="0">
                <a:latin typeface="Cambria Math"/>
              </a:rPr>
              <a:t>85</a:t>
            </a:r>
            <a:r>
              <a:rPr sz="2800" dirty="0"/>
              <a:t>. Assuming a grade of B corresponds to a numerical grade greater than or equal to </a:t>
            </a:r>
            <a:r>
              <a:rPr sz="2800" dirty="0">
                <a:latin typeface="Cambria Math"/>
              </a:rPr>
              <a:t>80</a:t>
            </a:r>
            <a:r>
              <a:rPr sz="2800" dirty="0"/>
              <a:t> and less than </a:t>
            </a:r>
            <a:r>
              <a:rPr sz="2800" dirty="0">
                <a:latin typeface="Cambria Math"/>
              </a:rPr>
              <a:t>90</a:t>
            </a:r>
            <a:r>
              <a:rPr sz="2800" dirty="0"/>
              <a:t>, what scores can she make on the fifth test to get a B in the class?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p>
        </p:txBody>
      </p:sp>
      <p:sp>
        <p:nvSpPr>
          <p:cNvPr id="3" name="Text Placeholder 2"/>
          <p:cNvSpPr>
            <a:spLocks noGrp="1"/>
          </p:cNvSpPr>
          <p:nvPr>
            <p:ph type="body" sz="quarter" idx="10"/>
          </p:nvPr>
        </p:nvSpPr>
        <p:spPr>
          <a:xfrm>
            <a:off x="457200" y="1082078"/>
            <a:ext cx="8229600" cy="1815882"/>
          </a:xfrm>
        </p:spPr>
        <p:txBody>
          <a:bodyPr>
            <a:spAutoFit/>
          </a:bodyPr>
          <a:lstStyle/>
          <a:p>
            <a:r>
              <a:rPr sz="2800" dirty="0"/>
              <a:t>We follow the same process in solving double inequalities as we do for standard ones. The only difference is that operations are applied to all three "sides" of the statements.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Final Grades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If we let</a:t>
            </a:r>
            <a:r>
              <a:rPr lang="en-US" sz="2800" dirty="0"/>
              <a:t> </a:t>
            </a:r>
            <a:r>
              <a:rPr lang="en-US" sz="2800" i="1" dirty="0"/>
              <a:t>x</a:t>
            </a:r>
            <a:r>
              <a:rPr sz="2800" dirty="0"/>
              <a:t> represent the fifth test score, we need to solve the following double inequality</a:t>
            </a:r>
            <a:r>
              <a:rPr lang="en-US" sz="2800" dirty="0"/>
              <a:t>.</a:t>
            </a:r>
            <a:endParaRPr sz="2800" dirty="0"/>
          </a:p>
          <a:p>
            <a:pPr algn="ctr">
              <a:defRPr sz="2800"/>
            </a:pPr>
            <a:endParaRPr lang="en-US" sz="2800" dirty="0"/>
          </a:p>
          <a:p>
            <a:pPr algn="ctr">
              <a:defRPr sz="2800"/>
            </a:pPr>
            <a:endParaRPr sz="2800" dirty="0"/>
          </a:p>
          <a:p>
            <a:endParaRPr sz="2800" dirty="0"/>
          </a:p>
          <a:p>
            <a:endParaRPr lang="en-US" sz="2800" dirty="0"/>
          </a:p>
          <a:p>
            <a:endParaRPr lang="en-IN" dirty="0"/>
          </a:p>
        </p:txBody>
      </p:sp>
      <p:pic>
        <p:nvPicPr>
          <p:cNvPr id="8" name="Picture 7" descr="Eighty is less than or equal to open parenthesis sixty-seven plus eighty-two plus seventy-three plus eighty-five plus x close parenthesis divided by five, and is less than ninety.">
            <a:extLst>
              <a:ext uri="{FF2B5EF4-FFF2-40B4-BE49-F238E27FC236}">
                <a16:creationId xmlns:a16="http://schemas.microsoft.com/office/drawing/2014/main" id="{47A7E866-56F7-4435-F0D6-AD64A5F853D0}"/>
              </a:ext>
            </a:extLst>
          </p:cNvPr>
          <p:cNvPicPr>
            <a:picLocks noChangeAspect="1"/>
          </p:cNvPicPr>
          <p:nvPr/>
        </p:nvPicPr>
        <p:blipFill>
          <a:blip r:embed="rId2"/>
          <a:stretch>
            <a:fillRect/>
          </a:stretch>
        </p:blipFill>
        <p:spPr>
          <a:xfrm>
            <a:off x="2362200" y="2522511"/>
            <a:ext cx="4176000" cy="809306"/>
          </a:xfrm>
          <a:prstGeom prst="rect">
            <a:avLst/>
          </a:prstGeom>
        </p:spPr>
      </p:pic>
      <p:sp>
        <p:nvSpPr>
          <p:cNvPr id="7" name="TextBox 6">
            <a:extLst>
              <a:ext uri="{FF2B5EF4-FFF2-40B4-BE49-F238E27FC236}">
                <a16:creationId xmlns:a16="http://schemas.microsoft.com/office/drawing/2014/main" id="{0B7A1F22-BFC7-51DE-B0C6-1DD8433B99D9}"/>
              </a:ext>
            </a:extLst>
          </p:cNvPr>
          <p:cNvSpPr txBox="1"/>
          <p:nvPr/>
        </p:nvSpPr>
        <p:spPr>
          <a:xfrm>
            <a:off x="435634" y="3313093"/>
            <a:ext cx="8251166" cy="954107"/>
          </a:xfrm>
          <a:prstGeom prst="rect">
            <a:avLst/>
          </a:prstGeom>
          <a:noFill/>
        </p:spPr>
        <p:txBody>
          <a:bodyPr wrap="square">
            <a:spAutoFit/>
          </a:bodyPr>
          <a:lstStyle/>
          <a:p>
            <a:r>
              <a:rPr lang="en-US" sz="2800" dirty="0"/>
              <a:t>This could be solved by breaking it into the two inequalities</a:t>
            </a:r>
            <a:endParaRPr lang="en-IN" sz="2800" dirty="0"/>
          </a:p>
        </p:txBody>
      </p:sp>
      <p:pic>
        <p:nvPicPr>
          <p:cNvPr id="11" name="Picture 10" descr="Eighty is less than or equal to open parenthesis sixty-seven plus eighty-two plus seventy-three plus eighty-five plus x close parenthesis divided by five and open parenthesis sixty-seven plus eighty-two plus seventy-three plus eighty-five plus x close parenthesis divided by five is less than ninety.&quot;">
            <a:extLst>
              <a:ext uri="{FF2B5EF4-FFF2-40B4-BE49-F238E27FC236}">
                <a16:creationId xmlns:a16="http://schemas.microsoft.com/office/drawing/2014/main" id="{283DA076-4DC7-0B6D-1E3D-A9D72C07C7FB}"/>
              </a:ext>
            </a:extLst>
          </p:cNvPr>
          <p:cNvPicPr>
            <a:picLocks noChangeAspect="1"/>
          </p:cNvPicPr>
          <p:nvPr/>
        </p:nvPicPr>
        <p:blipFill>
          <a:blip r:embed="rId3"/>
          <a:stretch>
            <a:fillRect/>
          </a:stretch>
        </p:blipFill>
        <p:spPr>
          <a:xfrm>
            <a:off x="609600" y="4312162"/>
            <a:ext cx="7668000" cy="793238"/>
          </a:xfrm>
          <a:prstGeom prst="rect">
            <a:avLst/>
          </a:prstGeom>
        </p:spPr>
      </p:pic>
      <p:sp>
        <p:nvSpPr>
          <p:cNvPr id="9" name="TextBox 8">
            <a:extLst>
              <a:ext uri="{FF2B5EF4-FFF2-40B4-BE49-F238E27FC236}">
                <a16:creationId xmlns:a16="http://schemas.microsoft.com/office/drawing/2014/main" id="{2D3693BF-9A1B-05CD-5A8D-C644453F79C6}"/>
              </a:ext>
            </a:extLst>
          </p:cNvPr>
          <p:cNvSpPr txBox="1"/>
          <p:nvPr/>
        </p:nvSpPr>
        <p:spPr>
          <a:xfrm>
            <a:off x="464388" y="5105400"/>
            <a:ext cx="8222411" cy="954107"/>
          </a:xfrm>
          <a:prstGeom prst="rect">
            <a:avLst/>
          </a:prstGeom>
          <a:noFill/>
        </p:spPr>
        <p:txBody>
          <a:bodyPr wrap="square">
            <a:spAutoFit/>
          </a:bodyPr>
          <a:lstStyle/>
          <a:p>
            <a:r>
              <a:rPr lang="en-US" sz="2800" dirty="0"/>
              <a:t>but it is more efficient to solve both at the same time as a double inequality.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Final Grades</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3" name="Table Placeholder 2" descr="80 is less than or equal to open parenthesis 67 plus 82 plus 73 plus 85 plus x close parenthesis over 5 is less than 90.&#10;By combining the like terms in the numerator of the fraction,&#10;80 is less than or equal to open parenthesis 307 plus x close parenthesis over 5 is less than 90.&#10;400 is less than or equal to 307 plus x is less than 450.&#10;93 is less than or equal to x is less than 143.">
                <a:extLst>
                  <a:ext uri="{FF2B5EF4-FFF2-40B4-BE49-F238E27FC236}">
                    <a16:creationId xmlns:a16="http://schemas.microsoft.com/office/drawing/2014/main" id="{6BFF6123-EACB-6537-6060-3753758BC51B}"/>
                  </a:ext>
                </a:extLst>
              </p:cNvPr>
              <p:cNvGraphicFramePr>
                <a:graphicFrameLocks noGrp="1"/>
              </p:cNvGraphicFramePr>
              <p:nvPr>
                <p:ph type="tbl" sz="quarter" idx="10"/>
                <p:extLst>
                  <p:ext uri="{D42A27DB-BD31-4B8C-83A1-F6EECF244321}">
                    <p14:modId xmlns:p14="http://schemas.microsoft.com/office/powerpoint/2010/main" val="3228968982"/>
                  </p:ext>
                </p:extLst>
              </p:nvPr>
            </p:nvGraphicFramePr>
            <p:xfrm>
              <a:off x="457200" y="1105523"/>
              <a:ext cx="8229600" cy="2612517"/>
            </p:xfrm>
            <a:graphic>
              <a:graphicData uri="http://schemas.openxmlformats.org/drawingml/2006/table">
                <a:tbl>
                  <a:tblPr firstRow="1" bandRow="1">
                    <a:tableStyleId>{2D5ABB26-0587-4C30-8999-92F81FD0307C}</a:tableStyleId>
                  </a:tblPr>
                  <a:tblGrid>
                    <a:gridCol w="3733800">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tblGrid>
                  <a:tr h="772160">
                    <a:tc>
                      <a:txBody>
                        <a:bodyPr/>
                        <a:lstStyle/>
                        <a:p>
                          <a:pPr algn="l">
                            <a:defRPr sz="1800"/>
                          </a:pPr>
                          <a:r>
                            <a:rPr sz="2400"/>
                            <a:t>​</a:t>
                          </a:r>
                          <a14:m>
                            <m:oMath xmlns:m="http://schemas.openxmlformats.org/officeDocument/2006/math">
                              <m:r>
                                <a:rPr sz="2400">
                                  <a:latin typeface="Cambria Math"/>
                                </a:rPr>
                                <m:t>80≤</m:t>
                              </m:r>
                              <m:f>
                                <m:fPr>
                                  <m:ctrlPr>
                                    <a:rPr sz="2400" i="1">
                                      <a:latin typeface="Cambria Math" panose="02040503050406030204" pitchFamily="18" charset="0"/>
                                    </a:rPr>
                                  </m:ctrlPr>
                                </m:fPr>
                                <m:num>
                                  <m:r>
                                    <a:rPr sz="2400">
                                      <a:latin typeface="Cambria Math"/>
                                    </a:rPr>
                                    <m:t>67+82+73+85+</m:t>
                                  </m:r>
                                  <m:r>
                                    <a:rPr sz="2400">
                                      <a:latin typeface="Cambria Math"/>
                                    </a:rPr>
                                    <m:t>𝑥</m:t>
                                  </m:r>
                                </m:num>
                                <m:den>
                                  <m:r>
                                    <a:rPr sz="2400">
                                      <a:latin typeface="Cambria Math"/>
                                    </a:rPr>
                                    <m:t>5</m:t>
                                  </m:r>
                                </m:den>
                              </m:f>
                              <m:r>
                                <a:rPr sz="2400">
                                  <a:latin typeface="Cambria Math"/>
                                </a:rPr>
                                <m:t>&lt;90</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First, combine like terms in the numerator of the fraction.</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70840">
                    <a:tc>
                      <a:txBody>
                        <a:bodyPr/>
                        <a:lstStyle/>
                        <a:p>
                          <a:pPr algn="l">
                            <a:defRPr sz="1800"/>
                          </a:pPr>
                          <a:r>
                            <a:rPr sz="2400" dirty="0"/>
                            <a:t>​</a:t>
                          </a:r>
                          <a14:m>
                            <m:oMath xmlns:m="http://schemas.openxmlformats.org/officeDocument/2006/math">
                              <m:r>
                                <a:rPr sz="2400">
                                  <a:latin typeface="Cambria Math"/>
                                </a:rPr>
                                <m:t>80≤</m:t>
                              </m:r>
                              <m:f>
                                <m:fPr>
                                  <m:ctrlPr>
                                    <a:rPr sz="2400" i="1">
                                      <a:latin typeface="Cambria Math" panose="02040503050406030204" pitchFamily="18" charset="0"/>
                                    </a:rPr>
                                  </m:ctrlPr>
                                </m:fPr>
                                <m:num>
                                  <m:r>
                                    <a:rPr sz="2400">
                                      <a:latin typeface="Cambria Math"/>
                                    </a:rPr>
                                    <m:t>307+</m:t>
                                  </m:r>
                                  <m:r>
                                    <a:rPr sz="2400">
                                      <a:latin typeface="Cambria Math"/>
                                    </a:rPr>
                                    <m:t>𝑥</m:t>
                                  </m:r>
                                </m:num>
                                <m:den>
                                  <m:r>
                                    <a:rPr sz="2400">
                                      <a:latin typeface="Cambria Math"/>
                                    </a:rPr>
                                    <m:t>5</m:t>
                                  </m:r>
                                </m:den>
                              </m:f>
                              <m:r>
                                <a:rPr sz="2400">
                                  <a:latin typeface="Cambria Math"/>
                                </a:rPr>
                                <m:t>&lt;90</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28320">
                    <a:tc>
                      <a:txBody>
                        <a:bodyPr/>
                        <a:lstStyle/>
                        <a:p>
                          <a:pPr algn="l">
                            <a:defRPr sz="1800"/>
                          </a:pPr>
                          <a:r>
                            <a:rPr sz="2400" dirty="0"/>
                            <a:t>​</a:t>
                          </a:r>
                          <a14:m>
                            <m:oMath xmlns:m="http://schemas.openxmlformats.org/officeDocument/2006/math">
                              <m:r>
                                <a:rPr sz="2400">
                                  <a:latin typeface="Cambria Math"/>
                                </a:rPr>
                                <m:t>400≤307+</m:t>
                              </m:r>
                              <m:r>
                                <a:rPr sz="2400">
                                  <a:latin typeface="Cambria Math"/>
                                </a:rPr>
                                <m:t>𝑥</m:t>
                              </m:r>
                              <m:r>
                                <a:rPr sz="2400">
                                  <a:latin typeface="Cambria Math"/>
                                </a:rPr>
                                <m:t>&lt;450</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2000" b="0" dirty="0"/>
                            <a:t>Just as if we were working with a single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02920">
                    <a:tc>
                      <a:txBody>
                        <a:bodyPr/>
                        <a:lstStyle/>
                        <a:p>
                          <a:r>
                            <a:rPr lang="en-IN" sz="2400" dirty="0"/>
                            <a:t>​</a:t>
                          </a:r>
                          <a14:m>
                            <m:oMath xmlns:m="http://schemas.openxmlformats.org/officeDocument/2006/math">
                              <m:r>
                                <a:rPr lang="en-IN" sz="2400">
                                  <a:latin typeface="Cambria Math"/>
                                </a:rPr>
                                <m:t>93≤</m:t>
                              </m:r>
                              <m:r>
                                <a:rPr lang="en-IN" sz="2400">
                                  <a:latin typeface="Cambria Math"/>
                                </a:rPr>
                                <m:t>𝑥</m:t>
                              </m:r>
                              <m:r>
                                <a:rPr lang="en-IN" sz="2400">
                                  <a:latin typeface="Cambria Math"/>
                                </a:rPr>
                                <m:t>&lt;143</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inequality, we begin by multiplying by </a:t>
                          </a:r>
                          <a:r>
                            <a:rPr lang="en-US" sz="2000" b="0" dirty="0">
                              <a:latin typeface="Cambria Math"/>
                            </a:rPr>
                            <a:t>5</a:t>
                          </a:r>
                          <a:r>
                            <a:rPr lang="en-US" sz="2000" b="0" dirty="0"/>
                            <a:t>, then subtract </a:t>
                          </a:r>
                          <a:r>
                            <a:rPr lang="en-US" sz="2000" b="0" dirty="0">
                              <a:latin typeface="Cambria Math"/>
                            </a:rPr>
                            <a:t>307</a:t>
                          </a:r>
                          <a:r>
                            <a:rPr lang="en-US" sz="2000" b="0" dirty="0"/>
                            <a:t> from all three parts.</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18743049"/>
                      </a:ext>
                    </a:extLst>
                  </a:tr>
                </a:tbl>
              </a:graphicData>
            </a:graphic>
          </p:graphicFrame>
        </mc:Choice>
        <mc:Fallback xmlns="">
          <p:graphicFrame>
            <p:nvGraphicFramePr>
              <p:cNvPr id="3" name="Table Placeholder 2" descr="80 is less than or equal to open parenthesis 67 plus 82 plus 73 plus 85 plus x close parenthesis over 5 is less than 90.&#10;By combining the like terms in the numerator of the fraction,&#10;80 is less than or equal to open parenthesis 307 plus x close parenthesis over 5 is less than 90.&#10;400 is less than or equal to 307 plus x is less than 450.&#10;93 is less than or equal to x is less than 143.">
                <a:extLst>
                  <a:ext uri="{FF2B5EF4-FFF2-40B4-BE49-F238E27FC236}">
                    <a16:creationId xmlns:a16="http://schemas.microsoft.com/office/drawing/2014/main" id="{6BFF6123-EACB-6537-6060-3753758BC51B}"/>
                  </a:ext>
                </a:extLst>
              </p:cNvPr>
              <p:cNvGraphicFramePr>
                <a:graphicFrameLocks noGrp="1"/>
              </p:cNvGraphicFramePr>
              <p:nvPr>
                <p:ph type="tbl" sz="quarter" idx="10"/>
                <p:extLst>
                  <p:ext uri="{D42A27DB-BD31-4B8C-83A1-F6EECF244321}">
                    <p14:modId xmlns:p14="http://schemas.microsoft.com/office/powerpoint/2010/main" val="3228968982"/>
                  </p:ext>
                </p:extLst>
              </p:nvPr>
            </p:nvGraphicFramePr>
            <p:xfrm>
              <a:off x="457200" y="1105523"/>
              <a:ext cx="8229600" cy="2612517"/>
            </p:xfrm>
            <a:graphic>
              <a:graphicData uri="http://schemas.openxmlformats.org/drawingml/2006/table">
                <a:tbl>
                  <a:tblPr firstRow="1" bandRow="1">
                    <a:tableStyleId>{2D5ABB26-0587-4C30-8999-92F81FD0307C}</a:tableStyleId>
                  </a:tblPr>
                  <a:tblGrid>
                    <a:gridCol w="3733800">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tblGrid>
                  <a:tr h="77216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937" r="-120228" b="-251969"/>
                          </a:stretch>
                        </a:blipFill>
                      </a:tcPr>
                    </a:tc>
                    <a:tc>
                      <a:txBody>
                        <a:bodyPr/>
                        <a:lstStyle/>
                        <a:p>
                          <a:pPr algn="l">
                            <a:defRPr b="1"/>
                          </a:pPr>
                          <a:r>
                            <a:rPr lang="en-US" sz="2000" b="0" dirty="0"/>
                            <a:t>First, combine like terms in the numerator of the fraction.</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10997">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32000" r="-120228" b="-220000"/>
                          </a:stretch>
                        </a:blipFill>
                      </a:tcPr>
                    </a:tc>
                    <a:tc>
                      <a:txBody>
                        <a:bodyPr/>
                        <a:lstStyle/>
                        <a:p>
                          <a:pPr algn="l"/>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2832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66667" r="-120228" b="-152874"/>
                          </a:stretch>
                        </a:blipFill>
                      </a:tcPr>
                    </a:tc>
                    <a:tc>
                      <a:txBody>
                        <a:bodyPr/>
                        <a:lstStyle/>
                        <a:p>
                          <a:pPr algn="l">
                            <a:defRPr b="1"/>
                          </a:pPr>
                          <a:r>
                            <a:rPr sz="2000" b="0" dirty="0"/>
                            <a:t>Just as if we were working with a single</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010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77391" r="-120228" b="-15652"/>
                          </a:stretch>
                        </a:blipFill>
                      </a:tcPr>
                    </a:tc>
                    <a:tc>
                      <a:txBody>
                        <a:bodyPr/>
                        <a:lstStyle/>
                        <a:p>
                          <a:pPr algn="l">
                            <a:defRPr b="1"/>
                          </a:pPr>
                          <a:r>
                            <a:rPr lang="en-US" sz="2000" b="0" dirty="0"/>
                            <a:t>inequality, we begin by multiplying by </a:t>
                          </a:r>
                          <a:r>
                            <a:rPr lang="en-US" sz="2000" b="0" dirty="0">
                              <a:latin typeface="Cambria Math"/>
                            </a:rPr>
                            <a:t>5</a:t>
                          </a:r>
                          <a:r>
                            <a:rPr lang="en-US" sz="2000" b="0" dirty="0"/>
                            <a:t>, then subtract </a:t>
                          </a:r>
                          <a:r>
                            <a:rPr lang="en-US" sz="2000" b="0" dirty="0">
                              <a:latin typeface="Cambria Math"/>
                            </a:rPr>
                            <a:t>307</a:t>
                          </a:r>
                          <a:r>
                            <a:rPr lang="en-US" sz="2000" b="0" dirty="0"/>
                            <a:t> from all three parts.</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18743049"/>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Final Grades</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Thus, the mathematical solution to the double</a:t>
            </a:r>
            <a:endParaRPr lang="en-US" sz="2800" dirty="0"/>
          </a:p>
          <a:p>
            <a:pPr>
              <a:defRPr sz="2800"/>
            </a:pPr>
            <a:endParaRPr lang="en-US" sz="2800" dirty="0"/>
          </a:p>
          <a:p>
            <a:pPr>
              <a:defRPr sz="2800"/>
            </a:pPr>
            <a:endParaRPr lang="en-IN" dirty="0"/>
          </a:p>
          <a:p>
            <a:pPr>
              <a:defRPr sz="2800"/>
            </a:pPr>
            <a:endParaRPr sz="2800" dirty="0"/>
          </a:p>
        </p:txBody>
      </p:sp>
      <p:pic>
        <p:nvPicPr>
          <p:cNvPr id="8" name="Picture 7" descr="inequality is the interval from ninety-three to one hundred forty-three, including ninety-three but excluding one hundred forty-three. However, this is not the solution to our application problem!&#10;">
            <a:extLst>
              <a:ext uri="{FF2B5EF4-FFF2-40B4-BE49-F238E27FC236}">
                <a16:creationId xmlns:a16="http://schemas.microsoft.com/office/drawing/2014/main" id="{E0E7D6F0-0F2B-E132-5D42-E0A63F8042AF}"/>
              </a:ext>
            </a:extLst>
          </p:cNvPr>
          <p:cNvPicPr>
            <a:picLocks noChangeAspect="1"/>
          </p:cNvPicPr>
          <p:nvPr/>
        </p:nvPicPr>
        <p:blipFill>
          <a:blip r:embed="rId2"/>
          <a:stretch>
            <a:fillRect/>
          </a:stretch>
        </p:blipFill>
        <p:spPr>
          <a:xfrm>
            <a:off x="533400" y="1587061"/>
            <a:ext cx="8077200" cy="1037655"/>
          </a:xfrm>
          <a:prstGeom prst="rect">
            <a:avLst/>
          </a:prstGeom>
        </p:spPr>
      </p:pic>
      <p:sp>
        <p:nvSpPr>
          <p:cNvPr id="12" name="TextBox 11">
            <a:extLst>
              <a:ext uri="{FF2B5EF4-FFF2-40B4-BE49-F238E27FC236}">
                <a16:creationId xmlns:a16="http://schemas.microsoft.com/office/drawing/2014/main" id="{54F9B71C-D628-E2D9-4F23-6ECFB7968DE0}"/>
              </a:ext>
            </a:extLst>
          </p:cNvPr>
          <p:cNvSpPr txBox="1"/>
          <p:nvPr/>
        </p:nvSpPr>
        <p:spPr>
          <a:xfrm>
            <a:off x="419493" y="2615482"/>
            <a:ext cx="8496692" cy="2308646"/>
          </a:xfrm>
          <a:prstGeom prst="rect">
            <a:avLst/>
          </a:prstGeom>
          <a:noFill/>
        </p:spPr>
        <p:txBody>
          <a:bodyPr wrap="square" rtlCol="0">
            <a:spAutoFit/>
          </a:bodyPr>
          <a:lstStyle/>
          <a:p>
            <a:r>
              <a:rPr lang="en-US" sz="2800" dirty="0"/>
              <a:t>Why not? There is an additional restriction on the solution set based on the context of the problem; each exam is worth a maximum of </a:t>
            </a:r>
            <a:r>
              <a:rPr lang="en-US" sz="2800" dirty="0">
                <a:latin typeface="Cambria Math"/>
              </a:rPr>
              <a:t>100</a:t>
            </a:r>
            <a:r>
              <a:rPr lang="en-US" sz="2800" dirty="0"/>
              <a:t> points. This means that any value in the calculated solution set that is greater than </a:t>
            </a:r>
            <a:r>
              <a:rPr lang="en-US" sz="2800" dirty="0">
                <a:latin typeface="Cambria Math"/>
              </a:rPr>
              <a:t>100</a:t>
            </a:r>
            <a:r>
              <a:rPr lang="en-US" sz="2800" dirty="0"/>
              <a:t> does not apply, making the actual</a:t>
            </a:r>
            <a:endParaRPr lang="en-IN" sz="2800" dirty="0"/>
          </a:p>
        </p:txBody>
      </p:sp>
      <p:pic>
        <p:nvPicPr>
          <p:cNvPr id="14" name="Picture 13" descr="solution is the interval from ninety-three to one hundred, including both ninety-three and one hundred.">
            <a:extLst>
              <a:ext uri="{FF2B5EF4-FFF2-40B4-BE49-F238E27FC236}">
                <a16:creationId xmlns:a16="http://schemas.microsoft.com/office/drawing/2014/main" id="{9C17C668-955C-A8A3-35B7-F865A9FC9FDD}"/>
              </a:ext>
            </a:extLst>
          </p:cNvPr>
          <p:cNvPicPr>
            <a:picLocks noChangeAspect="1"/>
          </p:cNvPicPr>
          <p:nvPr/>
        </p:nvPicPr>
        <p:blipFill>
          <a:blip r:embed="rId3"/>
          <a:stretch>
            <a:fillRect/>
          </a:stretch>
        </p:blipFill>
        <p:spPr>
          <a:xfrm>
            <a:off x="522401" y="4812933"/>
            <a:ext cx="2785908" cy="540000"/>
          </a:xfrm>
          <a:prstGeom prst="rect">
            <a:avLst/>
          </a:prstGeom>
        </p:spPr>
      </p:pic>
      <p:pic>
        <p:nvPicPr>
          <p:cNvPr id="4" name="Content Placeholder 4" descr="A number line showing the interval from 93 to 100. The segment between 93 and 100 is highlighted in red, with closed brackets at both 93 and 100, indicating that the interval includes both endpoints.">
            <a:extLst>
              <a:ext uri="{FF2B5EF4-FFF2-40B4-BE49-F238E27FC236}">
                <a16:creationId xmlns:a16="http://schemas.microsoft.com/office/drawing/2014/main" id="{E7168E85-24CD-41E8-9F3C-064BBCBA88C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76400" y="5257800"/>
            <a:ext cx="6172200" cy="6858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a:t>
            </a:r>
            <a:r>
              <a:rPr lang="en-US" dirty="0"/>
              <a:t>Solving </a:t>
            </a:r>
            <a:r>
              <a:rPr dirty="0"/>
              <a:t>Double Linear Inequalities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following double inequalities.</a:t>
            </a:r>
          </a:p>
          <a:p>
            <a:pPr marL="514350" indent="-514350">
              <a:buFont typeface="+mj-lt"/>
              <a:buAutoNum type="alphaLcPeriod" startAt="2"/>
              <a:defRPr sz="2800"/>
            </a:pPr>
            <a:endParaRPr lang="en-US" dirty="0"/>
          </a:p>
          <a:p>
            <a:pPr>
              <a:defRPr sz="2800"/>
            </a:pPr>
            <a:endParaRPr dirty="0"/>
          </a:p>
        </p:txBody>
      </p:sp>
      <p:pic>
        <p:nvPicPr>
          <p:cNvPr id="7" name="Picture 6" descr="a. Negative 1 is less than 3 minus 2 times x, which is less than or equal to 5.&#10;b. Two times open parenthesis two x minus one close parenthesis is less than or equal to four x plus two, which is less than or equal to four times open parenthesis x plus one close parenthesis">
            <a:extLst>
              <a:ext uri="{FF2B5EF4-FFF2-40B4-BE49-F238E27FC236}">
                <a16:creationId xmlns:a16="http://schemas.microsoft.com/office/drawing/2014/main" id="{94ACFF87-0E58-C570-B132-D8FCC3AD888C}"/>
              </a:ext>
            </a:extLst>
          </p:cNvPr>
          <p:cNvPicPr>
            <a:picLocks noChangeAspect="1"/>
          </p:cNvPicPr>
          <p:nvPr/>
        </p:nvPicPr>
        <p:blipFill>
          <a:blip r:embed="rId2"/>
          <a:stretch>
            <a:fillRect/>
          </a:stretch>
        </p:blipFill>
        <p:spPr>
          <a:xfrm>
            <a:off x="685800" y="1676400"/>
            <a:ext cx="4429125" cy="9525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t>
            </a:r>
            <a:r>
              <a:rPr lang="en-US" dirty="0"/>
              <a:t>Solving </a:t>
            </a:r>
            <a:r>
              <a:rPr dirty="0"/>
              <a:t>Double Linear Inequalities</a:t>
            </a:r>
            <a:r>
              <a:rPr lang="en-US" baseline="-25000" dirty="0"/>
              <a:t>2</a:t>
            </a:r>
            <a:endParaRPr dirty="0"/>
          </a:p>
        </p:txBody>
      </p:sp>
      <p:sp>
        <p:nvSpPr>
          <p:cNvPr id="7" name="Text Placeholder 2">
            <a:extLst>
              <a:ext uri="{FF2B5EF4-FFF2-40B4-BE49-F238E27FC236}">
                <a16:creationId xmlns:a16="http://schemas.microsoft.com/office/drawing/2014/main" id="{F5696D87-9C75-4B03-6A2D-8E483B238B3F}"/>
              </a:ext>
            </a:extLst>
          </p:cNvPr>
          <p:cNvSpPr>
            <a:spLocks noGrp="1"/>
          </p:cNvSpPr>
          <p:nvPr>
            <p:ph type="body" sz="quarter" idx="10"/>
          </p:nvPr>
        </p:nvSpPr>
        <p:spPr>
          <a:xfrm>
            <a:off x="457200" y="1029287"/>
            <a:ext cx="8229600" cy="4967067"/>
          </a:xfrm>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11" name="Table Placeholder 2" descr="Negative 1 is less than 3 minus 2x is less than or equal to 5.&#10;subtracting 3 from all three expressions.&#10;Negative 4 is less than negative 2x is less than or equal to 2.&#10;Since we divide each expression by −2, we must reverse each inequality symbol.&#10;2 is greater than x is greater than or equal to negative 1.&#10;Negative 1 is less than or equal to x is less than 2.">
                <a:extLst>
                  <a:ext uri="{FF2B5EF4-FFF2-40B4-BE49-F238E27FC236}">
                    <a16:creationId xmlns:a16="http://schemas.microsoft.com/office/drawing/2014/main" id="{B54C90B5-9C43-F4F2-DFCD-E7E8409A43E1}"/>
                  </a:ext>
                </a:extLst>
              </p:cNvPr>
              <p:cNvGraphicFramePr>
                <a:graphicFrameLocks/>
              </p:cNvGraphicFramePr>
              <p:nvPr>
                <p:extLst>
                  <p:ext uri="{D42A27DB-BD31-4B8C-83A1-F6EECF244321}">
                    <p14:modId xmlns:p14="http://schemas.microsoft.com/office/powerpoint/2010/main" val="94120565"/>
                  </p:ext>
                </p:extLst>
              </p:nvPr>
            </p:nvGraphicFramePr>
            <p:xfrm>
              <a:off x="914400" y="1582444"/>
              <a:ext cx="7772400" cy="2606040"/>
            </p:xfrm>
            <a:graphic>
              <a:graphicData uri="http://schemas.openxmlformats.org/drawingml/2006/table">
                <a:tbl>
                  <a:tblPr firstRow="1" bandRow="1">
                    <a:tableStyleId>{2D5ABB26-0587-4C30-8999-92F81FD0307C}</a:tableStyleId>
                  </a:tblPr>
                  <a:tblGrid>
                    <a:gridCol w="32004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701040">
                    <a:tc>
                      <a:txBody>
                        <a:bodyPr/>
                        <a:lstStyle/>
                        <a:p>
                          <a:pPr algn="l">
                            <a:defRPr sz="1800"/>
                          </a:pPr>
                          <a:r>
                            <a:rPr sz="2400" dirty="0"/>
                            <a:t>​</a:t>
                          </a:r>
                          <a14:m>
                            <m:oMath xmlns:m="http://schemas.openxmlformats.org/officeDocument/2006/math">
                              <m:r>
                                <a:rPr sz="2400">
                                  <a:latin typeface="Cambria Math"/>
                                </a:rPr>
                                <m:t>−1&lt;3−2</m:t>
                              </m:r>
                              <m:r>
                                <a:rPr sz="2400">
                                  <a:latin typeface="Cambria Math"/>
                                </a:rPr>
                                <m:t>𝑥</m:t>
                              </m:r>
                              <m:r>
                                <a:rPr sz="2400">
                                  <a:latin typeface="Cambria Math"/>
                                </a:rPr>
                                <m:t>≤5</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2000" b="0" dirty="0"/>
                            <a:t>Begin by subtracting </a:t>
                          </a:r>
                          <a:r>
                            <a:rPr sz="2000" b="0" dirty="0">
                              <a:latin typeface="Cambria Math"/>
                            </a:rPr>
                            <a:t>3</a:t>
                          </a:r>
                          <a:r>
                            <a:rPr sz="2000" b="0" dirty="0"/>
                            <a:t> from all three expressions.</a:t>
                          </a:r>
                          <a:r>
                            <a:rPr sz="1800" dirty="0"/>
                            <a: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96876">
                    <a:tc>
                      <a:txBody>
                        <a:bodyPr/>
                        <a:lstStyle/>
                        <a:p>
                          <a:r>
                            <a:rPr lang="en-IN" sz="2400" dirty="0"/>
                            <a:t>​</a:t>
                          </a:r>
                          <a14:m>
                            <m:oMath xmlns:m="http://schemas.openxmlformats.org/officeDocument/2006/math">
                              <m:r>
                                <a:rPr lang="en-IN" sz="2400">
                                  <a:latin typeface="Cambria Math"/>
                                </a:rPr>
                                <m:t>−4&lt;−2</m:t>
                              </m:r>
                              <m:r>
                                <a:rPr lang="en-IN" sz="2400">
                                  <a:latin typeface="Cambria Math"/>
                                </a:rPr>
                                <m:t>𝑥</m:t>
                              </m:r>
                              <m:r>
                                <a:rPr lang="en-IN" sz="2400">
                                  <a:latin typeface="Cambria Math"/>
                                </a:rPr>
                                <m:t>≤2</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Since we divide each expression by </a:t>
                          </a:r>
                          <a14:m>
                            <m:oMath xmlns:m="http://schemas.openxmlformats.org/officeDocument/2006/math">
                              <m:r>
                                <a:rPr lang="en-US" sz="1800" b="0">
                                  <a:latin typeface="Cambria Math"/>
                                </a:rPr>
                                <m:t>−2</m:t>
                              </m:r>
                            </m:oMath>
                          </a14:m>
                          <a:r>
                            <a:rPr lang="en-US" sz="1800" b="0" dirty="0"/>
                            <a:t>, we must reverse each inequality symbol. </a:t>
                          </a:r>
                          <a:endParaRPr sz="1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416318"/>
                      </a:ext>
                    </a:extLst>
                  </a:tr>
                  <a:tr h="640080">
                    <a:tc>
                      <a:txBody>
                        <a:bodyPr/>
                        <a:lstStyle/>
                        <a:p>
                          <a:pPr algn="l">
                            <a:defRPr sz="1800"/>
                          </a:pPr>
                          <a:r>
                            <a:rPr sz="2400" dirty="0"/>
                            <a:t>​</a:t>
                          </a:r>
                          <a14:m>
                            <m:oMath xmlns:m="http://schemas.openxmlformats.org/officeDocument/2006/math">
                              <m:r>
                                <a:rPr sz="2400">
                                  <a:latin typeface="Cambria Math"/>
                                </a:rPr>
                                <m:t>2&gt;</m:t>
                              </m:r>
                              <m:r>
                                <a:rPr sz="2400">
                                  <a:latin typeface="Cambria Math"/>
                                </a:rPr>
                                <m:t>𝑥</m:t>
                              </m:r>
                              <m:r>
                                <a:rPr sz="2400">
                                  <a:latin typeface="Cambria Math"/>
                                </a:rPr>
                                <m:t>≥−1</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800" b="0" dirty="0"/>
                            <a:t>The final double inequality is identical to the one before it, but has been written so that the</a:t>
                          </a:r>
                          <a:endParaRPr sz="18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24840">
                    <a:tc>
                      <a:txBody>
                        <a:bodyPr/>
                        <a:lstStyle/>
                        <a:p>
                          <a:r>
                            <a:rPr lang="en-IN" sz="2400" dirty="0"/>
                            <a:t>​</a:t>
                          </a:r>
                          <a14:m>
                            <m:oMath xmlns:m="http://schemas.openxmlformats.org/officeDocument/2006/math">
                              <m:r>
                                <a:rPr lang="en-IN" sz="2400">
                                  <a:latin typeface="Cambria Math"/>
                                </a:rPr>
                                <m:t>−1≤</m:t>
                              </m:r>
                              <m:r>
                                <a:rPr lang="en-IN" sz="2400">
                                  <a:latin typeface="Cambria Math"/>
                                </a:rPr>
                                <m:t>𝑥</m:t>
                              </m:r>
                              <m:r>
                                <a:rPr lang="en-IN" sz="2400">
                                  <a:latin typeface="Cambria Math"/>
                                </a:rPr>
                                <m:t>&lt;2</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smaller number appears first.</a:t>
                          </a:r>
                          <a:endParaRPr sz="1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68825857"/>
                      </a:ext>
                    </a:extLst>
                  </a:tr>
                </a:tbl>
              </a:graphicData>
            </a:graphic>
          </p:graphicFrame>
        </mc:Choice>
        <mc:Fallback xmlns="">
          <p:graphicFrame>
            <p:nvGraphicFramePr>
              <p:cNvPr id="11" name="Table Placeholder 2" descr="Negative 1 is less than 3 minus 2x is less than or equal to 5.&#10;subtracting 3 from all three expressions.&#10;Negative 4 is less than negative 2x is less than or equal to 2.&#10;Since we divide each expression by −2, we must reverse each inequality symbol.&#10;2 is greater than x is greater than or equal to negative 1.&#10;Negative 1 is less than or equal to x is less than 2.">
                <a:extLst>
                  <a:ext uri="{FF2B5EF4-FFF2-40B4-BE49-F238E27FC236}">
                    <a16:creationId xmlns:a16="http://schemas.microsoft.com/office/drawing/2014/main" id="{B54C90B5-9C43-F4F2-DFCD-E7E8409A43E1}"/>
                  </a:ext>
                </a:extLst>
              </p:cNvPr>
              <p:cNvGraphicFramePr>
                <a:graphicFrameLocks/>
              </p:cNvGraphicFramePr>
              <p:nvPr>
                <p:extLst>
                  <p:ext uri="{D42A27DB-BD31-4B8C-83A1-F6EECF244321}">
                    <p14:modId xmlns:p14="http://schemas.microsoft.com/office/powerpoint/2010/main" val="94120565"/>
                  </p:ext>
                </p:extLst>
              </p:nvPr>
            </p:nvGraphicFramePr>
            <p:xfrm>
              <a:off x="914400" y="1582444"/>
              <a:ext cx="7772400" cy="2606040"/>
            </p:xfrm>
            <a:graphic>
              <a:graphicData uri="http://schemas.openxmlformats.org/drawingml/2006/table">
                <a:tbl>
                  <a:tblPr firstRow="1" bandRow="1">
                    <a:tableStyleId>{2D5ABB26-0587-4C30-8999-92F81FD0307C}</a:tableStyleId>
                  </a:tblPr>
                  <a:tblGrid>
                    <a:gridCol w="32004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7010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6087" r="-142857" b="-273043"/>
                          </a:stretch>
                        </a:blipFill>
                      </a:tcPr>
                    </a:tc>
                    <a:tc>
                      <a:txBody>
                        <a:bodyPr/>
                        <a:lstStyle/>
                        <a:p>
                          <a:pPr algn="l">
                            <a:defRPr b="1"/>
                          </a:pPr>
                          <a:r>
                            <a:rPr sz="2000" b="0" dirty="0"/>
                            <a:t>Begin by subtracting </a:t>
                          </a:r>
                          <a:r>
                            <a:rPr sz="2000" b="0" dirty="0">
                              <a:latin typeface="Cambria Math"/>
                            </a:rPr>
                            <a:t>3</a:t>
                          </a:r>
                          <a:r>
                            <a:rPr sz="2000" b="0" dirty="0"/>
                            <a:t> from all three expressions.</a:t>
                          </a:r>
                          <a:r>
                            <a:rPr sz="1800" dirty="0"/>
                            <a: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115094" r="-142857" b="-196226"/>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70000" t="-115094" b="-196226"/>
                          </a:stretch>
                        </a:blipFill>
                      </a:tcPr>
                    </a:tc>
                    <a:extLst>
                      <a:ext uri="{0D108BD9-81ED-4DB2-BD59-A6C34878D82A}">
                        <a16:rowId xmlns:a16="http://schemas.microsoft.com/office/drawing/2014/main" val="149416318"/>
                      </a:ext>
                    </a:extLst>
                  </a:tr>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217143" r="-142857" b="-98095"/>
                          </a:stretch>
                        </a:blipFill>
                      </a:tcPr>
                    </a:tc>
                    <a:tc>
                      <a:txBody>
                        <a:bodyPr/>
                        <a:lstStyle/>
                        <a:p>
                          <a:pPr algn="l"/>
                          <a:r>
                            <a:rPr lang="en-US" sz="1800" b="0" dirty="0"/>
                            <a:t>The final double inequality is identical to the one before it, but has been written so that the</a:t>
                          </a:r>
                          <a:endParaRPr sz="180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248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323301" r="-142857"/>
                          </a:stretch>
                        </a:blipFill>
                      </a:tcPr>
                    </a:tc>
                    <a:tc>
                      <a:txBody>
                        <a:bodyPr/>
                        <a:lstStyle/>
                        <a:p>
                          <a:pPr algn="l">
                            <a:defRPr b="1"/>
                          </a:pPr>
                          <a:r>
                            <a:rPr lang="en-US" sz="1800" b="0" dirty="0"/>
                            <a:t>smaller number appears first.</a:t>
                          </a:r>
                          <a:endParaRPr sz="1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68825857"/>
                      </a:ext>
                    </a:extLst>
                  </a:tr>
                </a:tbl>
              </a:graphicData>
            </a:graphic>
          </p:graphicFrame>
        </mc:Fallback>
      </mc:AlternateContent>
      <p:sp>
        <p:nvSpPr>
          <p:cNvPr id="12" name="TextBox 11">
            <a:extLst>
              <a:ext uri="{FF2B5EF4-FFF2-40B4-BE49-F238E27FC236}">
                <a16:creationId xmlns:a16="http://schemas.microsoft.com/office/drawing/2014/main" id="{01A8F267-8884-860B-7696-1AD41188760E}"/>
              </a:ext>
            </a:extLst>
          </p:cNvPr>
          <p:cNvSpPr txBox="1"/>
          <p:nvPr/>
        </p:nvSpPr>
        <p:spPr>
          <a:xfrm>
            <a:off x="457200" y="4216688"/>
            <a:ext cx="8228162" cy="523220"/>
          </a:xfrm>
          <a:prstGeom prst="rect">
            <a:avLst/>
          </a:prstGeom>
          <a:noFill/>
        </p:spPr>
        <p:txBody>
          <a:bodyPr wrap="square">
            <a:spAutoFit/>
          </a:bodyPr>
          <a:lstStyle/>
          <a:p>
            <a:pPr>
              <a:defRPr sz="2800"/>
            </a:pPr>
            <a:r>
              <a:rPr lang="en-US" dirty="0"/>
              <a:t>​In interval notation, the solution is</a:t>
            </a:r>
          </a:p>
        </p:txBody>
      </p:sp>
      <p:graphicFrame>
        <p:nvGraphicFramePr>
          <p:cNvPr id="4" name="Object 3" descr="The interval from negative one, inclusive, to two, exclusive.&#10;&#10;">
            <a:extLst>
              <a:ext uri="{FF2B5EF4-FFF2-40B4-BE49-F238E27FC236}">
                <a16:creationId xmlns:a16="http://schemas.microsoft.com/office/drawing/2014/main" id="{6234E382-0858-EA9A-E260-64F338133C30}"/>
              </a:ext>
            </a:extLst>
          </p:cNvPr>
          <p:cNvGraphicFramePr>
            <a:graphicFrameLocks noChangeAspect="1"/>
          </p:cNvGraphicFramePr>
          <p:nvPr>
            <p:extLst>
              <p:ext uri="{D42A27DB-BD31-4B8C-83A1-F6EECF244321}">
                <p14:modId xmlns:p14="http://schemas.microsoft.com/office/powerpoint/2010/main" val="2179998025"/>
              </p:ext>
            </p:extLst>
          </p:nvPr>
        </p:nvGraphicFramePr>
        <p:xfrm>
          <a:off x="5562600" y="4267200"/>
          <a:ext cx="1084263" cy="514350"/>
        </p:xfrm>
        <a:graphic>
          <a:graphicData uri="http://schemas.openxmlformats.org/presentationml/2006/ole">
            <mc:AlternateContent xmlns:mc="http://schemas.openxmlformats.org/markup-compatibility/2006">
              <mc:Choice xmlns:v="urn:schemas-microsoft-com:vml" Requires="v">
                <p:oleObj name="Equation" r:id="rId5" imgW="1084217" imgH="514350" progId="Equation.DSMT4">
                  <p:embed/>
                </p:oleObj>
              </mc:Choice>
              <mc:Fallback>
                <p:oleObj name="Equation" r:id="rId5" imgW="1084217" imgH="514350" progId="Equation.DSMT4">
                  <p:embed/>
                  <p:pic>
                    <p:nvPicPr>
                      <p:cNvPr id="0" name=""/>
                      <p:cNvPicPr/>
                      <p:nvPr/>
                    </p:nvPicPr>
                    <p:blipFill>
                      <a:blip r:embed="rId6"/>
                      <a:stretch>
                        <a:fillRect/>
                      </a:stretch>
                    </p:blipFill>
                    <p:spPr>
                      <a:xfrm>
                        <a:off x="5562600" y="4267200"/>
                        <a:ext cx="1084263" cy="514350"/>
                      </a:xfrm>
                      <a:prstGeom prst="rect">
                        <a:avLst/>
                      </a:prstGeom>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Multiplying Inequalities by Negative Numbers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Consider the following two inequalities: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3 &lt; 2 and </a:t>
            </a:r>
            <a:br>
              <a:rPr lang="en-US" sz="2800" dirty="0"/>
            </a:br>
            <a:r>
              <a:rPr lang="en-US" sz="2800" i="1" dirty="0"/>
              <a:t>x </a:t>
            </a:r>
            <a:r>
              <a:rPr lang="en-US" sz="2800" dirty="0"/>
              <a:t>&lt;</a:t>
            </a:r>
            <a:r>
              <a:rPr lang="en-US" sz="2800" i="1" dirty="0"/>
              <a:t> </a:t>
            </a:r>
            <a:r>
              <a:rPr lang="en-US" sz="2800" dirty="0"/>
              <a:t>0. Observe what happens if we multiply both sides of each inequality by </a:t>
            </a:r>
            <a:r>
              <a:rPr lang="en-US" sz="2800" dirty="0">
                <a:latin typeface="Calibri" panose="020F0502020204030204" pitchFamily="34" charset="0"/>
                <a:ea typeface="Calibri" panose="020F0502020204030204" pitchFamily="34" charset="0"/>
                <a:cs typeface="Calibri" panose="020F0502020204030204" pitchFamily="34" charset="0"/>
              </a:rPr>
              <a:t>−1</a:t>
            </a:r>
            <a:r>
              <a:rPr lang="en-US" sz="2800" dirty="0"/>
              <a:t>.</a:t>
            </a:r>
          </a:p>
          <a:p>
            <a:pPr marL="514350" indent="-514350">
              <a:buFont typeface="+mj-lt"/>
              <a:buAutoNum type="arabicPeriod"/>
              <a:defRPr sz="2800"/>
            </a:pPr>
            <a:r>
              <a:rPr lang="en-US" dirty="0"/>
              <a:t>​</a:t>
            </a:r>
            <a:r>
              <a:rPr lang="en-US" sz="2800" dirty="0"/>
              <a:t>The statement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3 &lt; 2 </a:t>
            </a:r>
            <a:r>
              <a:rPr lang="en-US" sz="2800" dirty="0"/>
              <a:t>is clearly true, but if we multiply both sides by </a:t>
            </a:r>
            <a:r>
              <a:rPr lang="en-US" dirty="0">
                <a:latin typeface="Calibri" panose="020F0502020204030204" pitchFamily="34" charset="0"/>
                <a:ea typeface="Calibri" panose="020F0502020204030204" pitchFamily="34" charset="0"/>
                <a:cs typeface="Calibri" panose="020F0502020204030204" pitchFamily="34" charset="0"/>
              </a:rPr>
              <a:t>−1</a:t>
            </a:r>
            <a:r>
              <a:rPr lang="en-US" sz="2800" dirty="0"/>
              <a:t>, we obtain the false statement</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t>3 &lt; 2</a:t>
            </a:r>
            <a:r>
              <a:rPr lang="en-US" sz="2800" dirty="0"/>
              <a:t>.</a:t>
            </a:r>
          </a:p>
          <a:p>
            <a:pPr marL="514350" indent="-514350">
              <a:buFont typeface="+mj-lt"/>
              <a:buAutoNum type="arabicPeriod" startAt="2"/>
              <a:defRPr sz="2800"/>
            </a:pPr>
            <a:r>
              <a:rPr lang="en-US" dirty="0"/>
              <a:t>​</a:t>
            </a:r>
            <a:r>
              <a:rPr lang="en-US" sz="2800" dirty="0"/>
              <a:t>Now consider the inequality </a:t>
            </a:r>
            <a:r>
              <a:rPr lang="en-US" i="1" dirty="0"/>
              <a:t>x </a:t>
            </a:r>
            <a:r>
              <a:rPr lang="en-US" dirty="0"/>
              <a:t>&lt;</a:t>
            </a:r>
            <a:r>
              <a:rPr lang="en-US" i="1" dirty="0"/>
              <a:t> </a:t>
            </a:r>
            <a:r>
              <a:rPr lang="en-US" dirty="0"/>
              <a:t>0. </a:t>
            </a:r>
            <a:r>
              <a:rPr lang="en-US" sz="2800" dirty="0"/>
              <a:t>If we multiply both sides by</a:t>
            </a:r>
            <a:r>
              <a:rPr lang="en-US" dirty="0">
                <a:latin typeface="Calibri" panose="020F0502020204030204" pitchFamily="34" charset="0"/>
                <a:ea typeface="Calibri" panose="020F0502020204030204" pitchFamily="34" charset="0"/>
                <a:cs typeface="Calibri" panose="020F0502020204030204" pitchFamily="34" charset="0"/>
              </a:rPr>
              <a:t> −1</a:t>
            </a:r>
            <a:r>
              <a:rPr lang="en-US" sz="2800" dirty="0"/>
              <a:t>, we have the inequality</a:t>
            </a:r>
            <a:r>
              <a:rPr lang="en-US" i="1" dirty="0"/>
              <a:t>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t>x </a:t>
            </a:r>
            <a:r>
              <a:rPr lang="en-US" dirty="0"/>
              <a:t>&lt;</a:t>
            </a:r>
            <a:r>
              <a:rPr lang="en-US" i="1" dirty="0"/>
              <a:t> </a:t>
            </a:r>
            <a:r>
              <a:rPr lang="en-US" dirty="0"/>
              <a:t>0. </a:t>
            </a:r>
            <a:r>
              <a:rPr lang="en-US" sz="2800" dirty="0"/>
              <a:t>But these two statements can't both be true!</a:t>
            </a:r>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t>
            </a:r>
            <a:r>
              <a:rPr lang="en-US" dirty="0"/>
              <a:t>Solving </a:t>
            </a:r>
            <a:r>
              <a:rPr dirty="0"/>
              <a:t>Double Linear Inequalities</a:t>
            </a:r>
            <a:r>
              <a:rPr lang="en-US" baseline="-25000" dirty="0"/>
              <a:t>3</a:t>
            </a:r>
            <a:endParaRPr dirty="0"/>
          </a:p>
        </p:txBody>
      </p:sp>
      <p:sp>
        <p:nvSpPr>
          <p:cNvPr id="3" name="Text Placeholder 2">
            <a:extLst>
              <a:ext uri="{FF2B5EF4-FFF2-40B4-BE49-F238E27FC236}">
                <a16:creationId xmlns:a16="http://schemas.microsoft.com/office/drawing/2014/main" id="{9BEBA6AC-EF12-9328-7B34-8C1CE16FD763}"/>
              </a:ext>
            </a:extLst>
          </p:cNvPr>
          <p:cNvSpPr>
            <a:spLocks noGrp="1"/>
          </p:cNvSpPr>
          <p:nvPr>
            <p:ph type="body" sz="quarter" idx="10"/>
          </p:nvPr>
        </p:nvSpPr>
        <p:spPr>
          <a:xfrm>
            <a:off x="457200" y="1029287"/>
            <a:ext cx="8229600" cy="4967067"/>
          </a:xfrm>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descr="Two times open parenthesis two x minus one close parenthesis is less than or equal to four x plus two is less than or equal to four times open parenthesis x plus one close parenthesis.&#10;By applying the distributive property,&#10;Four x minus two is less than or equal to four x plus two is less than or equal to four x plus four.&#10;Negative two is less than or equal to two is less than or equal to four.&#10;The variable disappears from the inequality, and we are left to assess whether the statement is true.">
                <a:extLst>
                  <a:ext uri="{FF2B5EF4-FFF2-40B4-BE49-F238E27FC236}">
                    <a16:creationId xmlns:a16="http://schemas.microsoft.com/office/drawing/2014/main" id="{42F41D34-0B33-A65F-D9FE-53A1587252DB}"/>
                  </a:ext>
                </a:extLst>
              </p:cNvPr>
              <p:cNvGraphicFramePr>
                <a:graphicFrameLocks/>
              </p:cNvGraphicFramePr>
              <p:nvPr>
                <p:extLst>
                  <p:ext uri="{D42A27DB-BD31-4B8C-83A1-F6EECF244321}">
                    <p14:modId xmlns:p14="http://schemas.microsoft.com/office/powerpoint/2010/main" val="4211037311"/>
                  </p:ext>
                </p:extLst>
              </p:nvPr>
            </p:nvGraphicFramePr>
            <p:xfrm>
              <a:off x="914400" y="1066800"/>
              <a:ext cx="7848600" cy="1828800"/>
            </p:xfrm>
            <a:graphic>
              <a:graphicData uri="http://schemas.openxmlformats.org/drawingml/2006/table">
                <a:tbl>
                  <a:tblPr firstRow="1" bandRow="1">
                    <a:tableStyleId>{2D5ABB26-0587-4C30-8999-92F81FD0307C}</a:tableStyleId>
                  </a:tblPr>
                  <a:tblGrid>
                    <a:gridCol w="4267200">
                      <a:extLst>
                        <a:ext uri="{9D8B030D-6E8A-4147-A177-3AD203B41FA5}">
                          <a16:colId xmlns:a16="http://schemas.microsoft.com/office/drawing/2014/main" val="20000"/>
                        </a:ext>
                      </a:extLst>
                    </a:gridCol>
                    <a:gridCol w="3581400">
                      <a:extLst>
                        <a:ext uri="{9D8B030D-6E8A-4147-A177-3AD203B41FA5}">
                          <a16:colId xmlns:a16="http://schemas.microsoft.com/office/drawing/2014/main" val="20001"/>
                        </a:ext>
                      </a:extLst>
                    </a:gridCol>
                  </a:tblGrid>
                  <a:tr h="370840">
                    <a:tc>
                      <a:txBody>
                        <a:bodyPr/>
                        <a:lstStyle/>
                        <a:p>
                          <a:pPr algn="l">
                            <a:defRPr sz="1800"/>
                          </a:pPr>
                          <a:r>
                            <a:rPr sz="2400" dirty="0"/>
                            <a:t>​</a:t>
                          </a:r>
                          <a14:m>
                            <m:oMath xmlns:m="http://schemas.openxmlformats.org/officeDocument/2006/math">
                              <m:r>
                                <a:rPr sz="2400">
                                  <a:latin typeface="Cambria Math"/>
                                </a:rPr>
                                <m:t>2</m:t>
                              </m:r>
                              <m:d>
                                <m:dPr>
                                  <m:ctrlPr>
                                    <a:rPr sz="2400" i="1">
                                      <a:latin typeface="Cambria Math" panose="02040503050406030204" pitchFamily="18" charset="0"/>
                                    </a:rPr>
                                  </m:ctrlPr>
                                </m:dPr>
                                <m:e>
                                  <m:r>
                                    <a:rPr sz="2400">
                                      <a:latin typeface="Cambria Math"/>
                                    </a:rPr>
                                    <m:t>2</m:t>
                                  </m:r>
                                  <m:r>
                                    <a:rPr sz="2400">
                                      <a:latin typeface="Cambria Math"/>
                                    </a:rPr>
                                    <m:t>𝑥</m:t>
                                  </m:r>
                                  <m:r>
                                    <a:rPr sz="2400">
                                      <a:latin typeface="Cambria Math"/>
                                    </a:rPr>
                                    <m:t>−1</m:t>
                                  </m:r>
                                </m:e>
                              </m:d>
                              <m:r>
                                <a:rPr sz="2400">
                                  <a:latin typeface="Cambria Math"/>
                                </a:rPr>
                                <m:t>≤4</m:t>
                              </m:r>
                              <m:r>
                                <a:rPr sz="2400">
                                  <a:latin typeface="Cambria Math"/>
                                </a:rPr>
                                <m:t>𝑥</m:t>
                              </m:r>
                              <m:r>
                                <a:rPr sz="2400">
                                  <a:latin typeface="Cambria Math"/>
                                </a:rPr>
                                <m:t>+2≤4</m:t>
                              </m:r>
                              <m:d>
                                <m:dPr>
                                  <m:ctrlPr>
                                    <a:rPr sz="2400" i="1">
                                      <a:latin typeface="Cambria Math" panose="02040503050406030204" pitchFamily="18" charset="0"/>
                                    </a:rPr>
                                  </m:ctrlPr>
                                </m:dPr>
                                <m:e>
                                  <m:r>
                                    <a:rPr sz="2400">
                                      <a:latin typeface="Cambria Math"/>
                                    </a:rPr>
                                    <m:t>𝑥</m:t>
                                  </m:r>
                                  <m:r>
                                    <a:rPr sz="2400">
                                      <a:latin typeface="Cambria Math"/>
                                    </a:rPr>
                                    <m:t>+1</m:t>
                                  </m:r>
                                </m:e>
                              </m:d>
                            </m:oMath>
                          </a14:m>
                          <a:endParaRPr sz="2400" dirty="0"/>
                        </a:p>
                      </a:txBody>
                      <a:tcPr/>
                    </a:tc>
                    <a:tc>
                      <a:txBody>
                        <a:bodyPr/>
                        <a:lstStyle/>
                        <a:p>
                          <a:pPr algn="l">
                            <a:defRPr b="1"/>
                          </a:pPr>
                          <a:r>
                            <a:rPr lang="en-US" b="0" dirty="0"/>
                            <a:t>First, apply the distributive property.</a:t>
                          </a:r>
                          <a:endParaRPr b="0" dirty="0"/>
                        </a:p>
                      </a:txBody>
                      <a:tcPr/>
                    </a:tc>
                    <a:extLst>
                      <a:ext uri="{0D108BD9-81ED-4DB2-BD59-A6C34878D82A}">
                        <a16:rowId xmlns:a16="http://schemas.microsoft.com/office/drawing/2014/main" val="10000"/>
                      </a:ext>
                    </a:extLst>
                  </a:tr>
                  <a:tr h="370840">
                    <a:tc>
                      <a:txBody>
                        <a:bodyPr/>
                        <a:lstStyle/>
                        <a:p>
                          <a:pPr algn="l">
                            <a:defRPr sz="1800"/>
                          </a:pPr>
                          <a:r>
                            <a:rPr sz="2400" dirty="0"/>
                            <a:t>​</a:t>
                          </a:r>
                          <a14:m>
                            <m:oMath xmlns:m="http://schemas.openxmlformats.org/officeDocument/2006/math">
                              <m:r>
                                <a:rPr sz="2400">
                                  <a:latin typeface="Cambria Math"/>
                                </a:rPr>
                                <m:t>4</m:t>
                              </m:r>
                              <m:r>
                                <a:rPr sz="2400">
                                  <a:latin typeface="Cambria Math"/>
                                </a:rPr>
                                <m:t>𝑥</m:t>
                              </m:r>
                              <m:r>
                                <a:rPr sz="2400">
                                  <a:latin typeface="Cambria Math"/>
                                </a:rPr>
                                <m:t>−2≤4</m:t>
                              </m:r>
                              <m:r>
                                <a:rPr sz="2400">
                                  <a:latin typeface="Cambria Math"/>
                                </a:rPr>
                                <m:t>𝑥</m:t>
                              </m:r>
                              <m:r>
                                <a:rPr sz="2400">
                                  <a:latin typeface="Cambria Math"/>
                                </a:rPr>
                                <m:t>+2≤4</m:t>
                              </m:r>
                              <m:r>
                                <a:rPr sz="2400">
                                  <a:latin typeface="Cambria Math"/>
                                </a:rPr>
                                <m:t>𝑥</m:t>
                              </m:r>
                              <m:r>
                                <a:rPr sz="2400">
                                  <a:latin typeface="Cambria Math"/>
                                </a:rPr>
                                <m:t>+4</m:t>
                              </m:r>
                            </m:oMath>
                          </a14:m>
                          <a:endParaRPr sz="2400" dirty="0"/>
                        </a:p>
                      </a:txBody>
                      <a:tcPr/>
                    </a:tc>
                    <a:tc>
                      <a:txBody>
                        <a:bodyPr/>
                        <a:lstStyle/>
                        <a:p>
                          <a:pPr algn="l">
                            <a:defRPr b="1"/>
                          </a:pPr>
                          <a:endParaRPr b="0" dirty="0"/>
                        </a:p>
                      </a:txBody>
                      <a:tcPr/>
                    </a:tc>
                    <a:extLst>
                      <a:ext uri="{0D108BD9-81ED-4DB2-BD59-A6C34878D82A}">
                        <a16:rowId xmlns:a16="http://schemas.microsoft.com/office/drawing/2014/main" val="10001"/>
                      </a:ext>
                    </a:extLst>
                  </a:tr>
                  <a:tr h="370840">
                    <a:tc>
                      <a:txBody>
                        <a:bodyPr/>
                        <a:lstStyle/>
                        <a:p>
                          <a:pPr algn="l">
                            <a:defRPr sz="1800"/>
                          </a:pPr>
                          <a:r>
                            <a:rPr sz="2400" dirty="0"/>
                            <a:t>​</a:t>
                          </a:r>
                          <a14:m>
                            <m:oMath xmlns:m="http://schemas.openxmlformats.org/officeDocument/2006/math">
                              <m:r>
                                <a:rPr sz="2400">
                                  <a:latin typeface="Cambria Math"/>
                                </a:rPr>
                                <m:t>−2≤2≤4</m:t>
                              </m:r>
                            </m:oMath>
                          </a14:m>
                          <a:endParaRPr sz="2400" dirty="0"/>
                        </a:p>
                      </a:txBody>
                      <a:tcPr/>
                    </a:tc>
                    <a:tc>
                      <a:txBody>
                        <a:bodyPr/>
                        <a:lstStyle/>
                        <a:p>
                          <a:pPr algn="l">
                            <a:defRPr b="1"/>
                          </a:pPr>
                          <a:r>
                            <a:rPr lang="en-US" b="0" dirty="0"/>
                            <a:t>The variable disappears from the inequality, and we are left to assess whether the statement is true.</a:t>
                          </a:r>
                          <a:endParaRPr b="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Two times open parenthesis two x minus one close parenthesis is less than or equal to four x plus two is less than or equal to four times open parenthesis x plus one close parenthesis.&#10;By applying the distributive property,&#10;Four x minus two is less than or equal to four x plus two is less than or equal to four x plus four.&#10;Negative two is less than or equal to two is less than or equal to four.&#10;The variable disappears from the inequality, and we are left to assess whether the statement is true.">
                <a:extLst>
                  <a:ext uri="{FF2B5EF4-FFF2-40B4-BE49-F238E27FC236}">
                    <a16:creationId xmlns:a16="http://schemas.microsoft.com/office/drawing/2014/main" id="{42F41D34-0B33-A65F-D9FE-53A1587252DB}"/>
                  </a:ext>
                </a:extLst>
              </p:cNvPr>
              <p:cNvGraphicFramePr>
                <a:graphicFrameLocks/>
              </p:cNvGraphicFramePr>
              <p:nvPr>
                <p:extLst>
                  <p:ext uri="{D42A27DB-BD31-4B8C-83A1-F6EECF244321}">
                    <p14:modId xmlns:p14="http://schemas.microsoft.com/office/powerpoint/2010/main" val="4211037311"/>
                  </p:ext>
                </p:extLst>
              </p:nvPr>
            </p:nvGraphicFramePr>
            <p:xfrm>
              <a:off x="914400" y="1066800"/>
              <a:ext cx="7848600" cy="1828800"/>
            </p:xfrm>
            <a:graphic>
              <a:graphicData uri="http://schemas.openxmlformats.org/drawingml/2006/table">
                <a:tbl>
                  <a:tblPr firstRow="1" bandRow="1">
                    <a:tableStyleId>{2D5ABB26-0587-4C30-8999-92F81FD0307C}</a:tableStyleId>
                  </a:tblPr>
                  <a:tblGrid>
                    <a:gridCol w="4267200">
                      <a:extLst>
                        <a:ext uri="{9D8B030D-6E8A-4147-A177-3AD203B41FA5}">
                          <a16:colId xmlns:a16="http://schemas.microsoft.com/office/drawing/2014/main" val="20000"/>
                        </a:ext>
                      </a:extLst>
                    </a:gridCol>
                    <a:gridCol w="3581400">
                      <a:extLst>
                        <a:ext uri="{9D8B030D-6E8A-4147-A177-3AD203B41FA5}">
                          <a16:colId xmlns:a16="http://schemas.microsoft.com/office/drawing/2014/main" val="20001"/>
                        </a:ext>
                      </a:extLst>
                    </a:gridCol>
                  </a:tblGrid>
                  <a:tr h="457200">
                    <a:tc>
                      <a:txBody>
                        <a:bodyPr/>
                        <a:lstStyle/>
                        <a:p>
                          <a:endParaRPr lang="en-US"/>
                        </a:p>
                      </a:txBody>
                      <a:tcPr>
                        <a:blipFill>
                          <a:blip r:embed="rId3"/>
                          <a:stretch>
                            <a:fillRect t="-10667" r="-84000" b="-321333"/>
                          </a:stretch>
                        </a:blipFill>
                      </a:tcPr>
                    </a:tc>
                    <a:tc>
                      <a:txBody>
                        <a:bodyPr/>
                        <a:lstStyle/>
                        <a:p>
                          <a:pPr algn="l">
                            <a:defRPr b="1"/>
                          </a:pPr>
                          <a:r>
                            <a:rPr lang="en-US" b="0" dirty="0"/>
                            <a:t>First, apply the distributive property.</a:t>
                          </a:r>
                          <a:endParaRPr b="0" dirty="0"/>
                        </a:p>
                      </a:txBody>
                      <a:tcPr/>
                    </a:tc>
                    <a:extLst>
                      <a:ext uri="{0D108BD9-81ED-4DB2-BD59-A6C34878D82A}">
                        <a16:rowId xmlns:a16="http://schemas.microsoft.com/office/drawing/2014/main" val="10000"/>
                      </a:ext>
                    </a:extLst>
                  </a:tr>
                  <a:tr h="457200">
                    <a:tc>
                      <a:txBody>
                        <a:bodyPr/>
                        <a:lstStyle/>
                        <a:p>
                          <a:endParaRPr lang="en-US"/>
                        </a:p>
                      </a:txBody>
                      <a:tcPr>
                        <a:blipFill>
                          <a:blip r:embed="rId3"/>
                          <a:stretch>
                            <a:fillRect t="-110667" r="-84000" b="-221333"/>
                          </a:stretch>
                        </a:blipFill>
                      </a:tcPr>
                    </a:tc>
                    <a:tc>
                      <a:txBody>
                        <a:bodyPr/>
                        <a:lstStyle/>
                        <a:p>
                          <a:pPr algn="l">
                            <a:defRPr b="1"/>
                          </a:pPr>
                          <a:endParaRPr b="0" dirty="0"/>
                        </a:p>
                      </a:txBody>
                      <a:tcPr/>
                    </a:tc>
                    <a:extLst>
                      <a:ext uri="{0D108BD9-81ED-4DB2-BD59-A6C34878D82A}">
                        <a16:rowId xmlns:a16="http://schemas.microsoft.com/office/drawing/2014/main" val="10001"/>
                      </a:ext>
                    </a:extLst>
                  </a:tr>
                  <a:tr h="914400">
                    <a:tc>
                      <a:txBody>
                        <a:bodyPr/>
                        <a:lstStyle/>
                        <a:p>
                          <a:endParaRPr lang="en-US"/>
                        </a:p>
                      </a:txBody>
                      <a:tcPr>
                        <a:blipFill>
                          <a:blip r:embed="rId3"/>
                          <a:stretch>
                            <a:fillRect t="-105333" r="-84000" b="-10667"/>
                          </a:stretch>
                        </a:blipFill>
                      </a:tcPr>
                    </a:tc>
                    <a:tc>
                      <a:txBody>
                        <a:bodyPr/>
                        <a:lstStyle/>
                        <a:p>
                          <a:pPr algn="l">
                            <a:defRPr b="1"/>
                          </a:pPr>
                          <a:r>
                            <a:rPr lang="en-US" b="0" dirty="0"/>
                            <a:t>The variable disappears from the inequality, and we are left to assess whether the statement is true.</a:t>
                          </a:r>
                          <a:endParaRPr b="0" dirty="0"/>
                        </a:p>
                      </a:txBody>
                      <a:tcPr/>
                    </a:tc>
                    <a:extLst>
                      <a:ext uri="{0D108BD9-81ED-4DB2-BD59-A6C34878D82A}">
                        <a16:rowId xmlns:a16="http://schemas.microsoft.com/office/drawing/2014/main" val="10002"/>
                      </a:ext>
                    </a:extLst>
                  </a:tr>
                </a:tbl>
              </a:graphicData>
            </a:graphic>
          </p:graphicFrame>
        </mc:Fallback>
      </mc:AlternateContent>
      <p:sp>
        <p:nvSpPr>
          <p:cNvPr id="12" name="TextBox 11">
            <a:extLst>
              <a:ext uri="{FF2B5EF4-FFF2-40B4-BE49-F238E27FC236}">
                <a16:creationId xmlns:a16="http://schemas.microsoft.com/office/drawing/2014/main" id="{A880703C-743E-6C4A-1F8B-C997313F25AB}"/>
              </a:ext>
            </a:extLst>
          </p:cNvPr>
          <p:cNvSpPr txBox="1"/>
          <p:nvPr/>
        </p:nvSpPr>
        <p:spPr>
          <a:xfrm>
            <a:off x="457200" y="3131076"/>
            <a:ext cx="8229600" cy="1384995"/>
          </a:xfrm>
          <a:prstGeom prst="rect">
            <a:avLst/>
          </a:prstGeom>
          <a:noFill/>
        </p:spPr>
        <p:txBody>
          <a:bodyPr wrap="square">
            <a:spAutoFit/>
          </a:bodyPr>
          <a:lstStyle/>
          <a:p>
            <a:pPr>
              <a:defRPr sz="2800"/>
            </a:pPr>
            <a:r>
              <a:rPr lang="en-US" dirty="0"/>
              <a:t>​Since we are left with a true statement, the double inequality is true for all values of the variable </a:t>
            </a:r>
            <a:r>
              <a:rPr lang="en-US" i="1" dirty="0"/>
              <a:t>x</a:t>
            </a:r>
            <a:r>
              <a:rPr lang="en-US" dirty="0"/>
              <a:t>, and the solution set is</a:t>
            </a:r>
          </a:p>
        </p:txBody>
      </p:sp>
      <p:pic>
        <p:nvPicPr>
          <p:cNvPr id="14" name="Picture 13" descr="The interval from negative infinity to positive infinity, both exclusive.">
            <a:extLst>
              <a:ext uri="{FF2B5EF4-FFF2-40B4-BE49-F238E27FC236}">
                <a16:creationId xmlns:a16="http://schemas.microsoft.com/office/drawing/2014/main" id="{0415EC21-F786-3B17-FAD8-B9B1F9094241}"/>
              </a:ext>
            </a:extLst>
          </p:cNvPr>
          <p:cNvPicPr>
            <a:picLocks noChangeAspect="1"/>
          </p:cNvPicPr>
          <p:nvPr/>
        </p:nvPicPr>
        <p:blipFill>
          <a:blip r:embed="rId4"/>
          <a:stretch>
            <a:fillRect/>
          </a:stretch>
        </p:blipFill>
        <p:spPr>
          <a:xfrm>
            <a:off x="2564471" y="4010887"/>
            <a:ext cx="1323975" cy="52387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Solving Linear Absolute Value Inequalities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following absolute value inequalities.</a:t>
            </a:r>
          </a:p>
          <a:p>
            <a:pPr marL="514350" indent="-514350">
              <a:buFont typeface="+mj-lt"/>
              <a:buAutoNum type="alphaLcPeriod" startAt="2"/>
              <a:defRPr sz="2800"/>
            </a:pPr>
            <a:endParaRPr lang="en-US" dirty="0"/>
          </a:p>
          <a:p>
            <a:pPr>
              <a:defRPr sz="2800"/>
            </a:pPr>
            <a:r>
              <a:rPr dirty="0"/>
              <a:t>​</a:t>
            </a:r>
            <a:endParaRPr lang="en-US" dirty="0"/>
          </a:p>
          <a:p>
            <a:pPr>
              <a:defRPr sz="2800"/>
            </a:pPr>
            <a:endParaRPr lang="en-US" dirty="0"/>
          </a:p>
        </p:txBody>
      </p:sp>
      <p:pic>
        <p:nvPicPr>
          <p:cNvPr id="9" name="Picture 8" descr="a. The absolute value of open parenthesis four minus two x close parenthesis is greater than six&#10;&#10;b. Two times the absolute value of open parenthesis three y minus two close parenthesis plus three is less than or equal to eleven&#10;&#10;c. The absolute value of open parenthesis 5 plus 2 times s close parenthesis is less than or equal to negative 3&#10;&#10;d. The absolute value of open parenthesis 5 plus 2 times s close parenthesis is greater than or equal to negative 3">
            <a:extLst>
              <a:ext uri="{FF2B5EF4-FFF2-40B4-BE49-F238E27FC236}">
                <a16:creationId xmlns:a16="http://schemas.microsoft.com/office/drawing/2014/main" id="{BF9A2363-3AF3-CAF4-6F4B-5EDC4A156015}"/>
              </a:ext>
            </a:extLst>
          </p:cNvPr>
          <p:cNvPicPr>
            <a:picLocks noChangeAspect="1"/>
          </p:cNvPicPr>
          <p:nvPr/>
        </p:nvPicPr>
        <p:blipFill>
          <a:blip r:embed="rId2"/>
          <a:stretch>
            <a:fillRect/>
          </a:stretch>
        </p:blipFill>
        <p:spPr>
          <a:xfrm>
            <a:off x="609600" y="1676400"/>
            <a:ext cx="2880000" cy="2370543"/>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Linear Absolute Value Inequalities</a:t>
            </a:r>
            <a:r>
              <a:rPr lang="en-US" baseline="-25000" dirty="0"/>
              <a:t>2</a:t>
            </a:r>
            <a:endParaRPr dirty="0"/>
          </a:p>
        </p:txBody>
      </p:sp>
      <p:sp>
        <p:nvSpPr>
          <p:cNvPr id="6" name="Text Placeholder 2">
            <a:extLst>
              <a:ext uri="{FF2B5EF4-FFF2-40B4-BE49-F238E27FC236}">
                <a16:creationId xmlns:a16="http://schemas.microsoft.com/office/drawing/2014/main" id="{7FCBDAC8-B46D-F5EC-EA15-FAAD0E387B1B}"/>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p:graphicFrame>
        <p:nvGraphicFramePr>
          <p:cNvPr id="10" name="Object 9" descr="Absolute value of open parenthesis 4 minus 2x close parenthesis is greater than 6">
            <a:extLst>
              <a:ext uri="{FF2B5EF4-FFF2-40B4-BE49-F238E27FC236}">
                <a16:creationId xmlns:a16="http://schemas.microsoft.com/office/drawing/2014/main" id="{07A06AA8-9FDF-FD07-B40F-093FE6C85C3C}"/>
              </a:ext>
            </a:extLst>
          </p:cNvPr>
          <p:cNvGraphicFramePr>
            <a:graphicFrameLocks noChangeAspect="1"/>
          </p:cNvGraphicFramePr>
          <p:nvPr>
            <p:extLst>
              <p:ext uri="{D42A27DB-BD31-4B8C-83A1-F6EECF244321}">
                <p14:modId xmlns:p14="http://schemas.microsoft.com/office/powerpoint/2010/main" val="2513392739"/>
              </p:ext>
            </p:extLst>
          </p:nvPr>
        </p:nvGraphicFramePr>
        <p:xfrm>
          <a:off x="2952174" y="1597025"/>
          <a:ext cx="1368425" cy="460375"/>
        </p:xfrm>
        <a:graphic>
          <a:graphicData uri="http://schemas.openxmlformats.org/presentationml/2006/ole">
            <mc:AlternateContent xmlns:mc="http://schemas.openxmlformats.org/markup-compatibility/2006">
              <mc:Choice xmlns:v="urn:schemas-microsoft-com:vml" Requires="v">
                <p:oleObj name="Equation" r:id="rId2" imgW="1368911" imgH="460228" progId="Equation.DSMT4">
                  <p:embed/>
                </p:oleObj>
              </mc:Choice>
              <mc:Fallback>
                <p:oleObj name="Equation" r:id="rId2" imgW="1368911" imgH="460228" progId="Equation.DSMT4">
                  <p:embed/>
                  <p:pic>
                    <p:nvPicPr>
                      <p:cNvPr id="0" name=""/>
                      <p:cNvPicPr/>
                      <p:nvPr/>
                    </p:nvPicPr>
                    <p:blipFill>
                      <a:blip r:embed="rId3"/>
                      <a:stretch>
                        <a:fillRect/>
                      </a:stretch>
                    </p:blipFill>
                    <p:spPr>
                      <a:xfrm>
                        <a:off x="2952174" y="1597025"/>
                        <a:ext cx="1368425" cy="460375"/>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graphicFrame>
            <p:nvGraphicFramePr>
              <p:cNvPr id="7" name="Table Placeholder 2" descr="Four minus two x is less than negative six or Four minus two x is greater than six.&#10;Negative two x is less than negative ten or negative two x is greater than two.&#10;After dividing by −2, we need to reverse the sense of the inequality.&#10;X is greater than five or x is less than negative one.">
                <a:extLst>
                  <a:ext uri="{FF2B5EF4-FFF2-40B4-BE49-F238E27FC236}">
                    <a16:creationId xmlns:a16="http://schemas.microsoft.com/office/drawing/2014/main" id="{8F4C20FC-B85C-343B-C010-B0F958D4300A}"/>
                  </a:ext>
                </a:extLst>
              </p:cNvPr>
              <p:cNvGraphicFramePr>
                <a:graphicFrameLocks/>
              </p:cNvGraphicFramePr>
              <p:nvPr>
                <p:extLst>
                  <p:ext uri="{D42A27DB-BD31-4B8C-83A1-F6EECF244321}">
                    <p14:modId xmlns:p14="http://schemas.microsoft.com/office/powerpoint/2010/main" val="1830628630"/>
                  </p:ext>
                </p:extLst>
              </p:nvPr>
            </p:nvGraphicFramePr>
            <p:xfrm>
              <a:off x="762000" y="2148840"/>
              <a:ext cx="8229600" cy="2468880"/>
            </p:xfrm>
            <a:graphic>
              <a:graphicData uri="http://schemas.openxmlformats.org/drawingml/2006/table">
                <a:tbl>
                  <a:tblPr firstRow="1" bandRow="1">
                    <a:tableStyleId>{2D5ABB26-0587-4C30-8999-92F81FD0307C}</a:tableStyleId>
                  </a:tblPr>
                  <a:tblGrid>
                    <a:gridCol w="1028700">
                      <a:extLst>
                        <a:ext uri="{9D8B030D-6E8A-4147-A177-3AD203B41FA5}">
                          <a16:colId xmlns:a16="http://schemas.microsoft.com/office/drawing/2014/main" val="20000"/>
                        </a:ext>
                      </a:extLst>
                    </a:gridCol>
                    <a:gridCol w="4953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2819400">
                      <a:extLst>
                        <a:ext uri="{9D8B030D-6E8A-4147-A177-3AD203B41FA5}">
                          <a16:colId xmlns:a16="http://schemas.microsoft.com/office/drawing/2014/main" val="20007"/>
                        </a:ext>
                      </a:extLst>
                    </a:gridCol>
                  </a:tblGrid>
                  <a:tr h="426720">
                    <a:tc>
                      <a:txBody>
                        <a:bodyPr/>
                        <a:lstStyle/>
                        <a:p>
                          <a:pPr algn="r">
                            <a:defRPr sz="1400"/>
                          </a:pPr>
                          <a:r>
                            <a:rPr sz="2200" dirty="0"/>
                            <a:t>​</a:t>
                          </a:r>
                          <a14:m>
                            <m:oMath xmlns:m="http://schemas.openxmlformats.org/officeDocument/2006/math">
                              <m:r>
                                <a:rPr sz="2200">
                                  <a:latin typeface="Cambria Math"/>
                                </a:rPr>
                                <m:t>4−2</m:t>
                              </m:r>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200" dirty="0"/>
                            <a:t>​</a:t>
                          </a:r>
                          <a14:m>
                            <m:oMath xmlns:m="http://schemas.openxmlformats.org/officeDocument/2006/math">
                              <m:r>
                                <a:rPr sz="2200">
                                  <a:latin typeface="Cambria Math"/>
                                </a:rPr>
                                <m:t>−6</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sz="2200" dirty="0"/>
                            <a:t>​</a:t>
                          </a:r>
                          <a14:m>
                            <m:oMath xmlns:m="http://schemas.openxmlformats.org/officeDocument/2006/math">
                              <m:r>
                                <a:rPr sz="2200">
                                  <a:latin typeface="Cambria Math"/>
                                </a:rPr>
                                <m:t>4−2</m:t>
                              </m:r>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We can rewrite the inequality without absolute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70840">
                    <a:tc>
                      <a:txBody>
                        <a:bodyPr/>
                        <a:lstStyle/>
                        <a:p>
                          <a:pPr algn="r">
                            <a:defRPr sz="1400"/>
                          </a:pPr>
                          <a:r>
                            <a:rPr sz="2200" dirty="0"/>
                            <a:t>​</a:t>
                          </a:r>
                          <a14:m>
                            <m:oMath xmlns:m="http://schemas.openxmlformats.org/officeDocument/2006/math">
                              <m:r>
                                <a:rPr sz="2200">
                                  <a:latin typeface="Cambria Math"/>
                                </a:rPr>
                                <m:t>−2</m:t>
                              </m:r>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a:t>​</a:t>
                          </a:r>
                          <a:r>
                            <a:rPr sz="220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200"/>
                            <a:t>​</a:t>
                          </a:r>
                          <a14:m>
                            <m:oMath xmlns:m="http://schemas.openxmlformats.org/officeDocument/2006/math">
                              <m:r>
                                <a:rPr sz="2200">
                                  <a:latin typeface="Cambria Math"/>
                                </a:rPr>
                                <m:t>−10</m:t>
                              </m:r>
                            </m:oMath>
                          </a14:m>
                          <a:endParaRPr sz="22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defRPr sz="1400"/>
                          </a:pPr>
                          <a:r>
                            <a:rPr sz="220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sz="2200" dirty="0"/>
                            <a:t>​</a:t>
                          </a:r>
                          <a14:m>
                            <m:oMath xmlns:m="http://schemas.openxmlformats.org/officeDocument/2006/math">
                              <m:r>
                                <a:rPr sz="2200">
                                  <a:latin typeface="Cambria Math"/>
                                </a:rPr>
                                <m:t>−2</m:t>
                              </m:r>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a:t>​</a:t>
                          </a:r>
                          <a:r>
                            <a:rPr sz="220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values and begin solving the two independent inequalities.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0080">
                    <a:tc>
                      <a:txBody>
                        <a:bodyPr/>
                        <a:lstStyle/>
                        <a:p>
                          <a:pPr algn="r">
                            <a:defRPr sz="1400"/>
                          </a:pPr>
                          <a:r>
                            <a:rPr lang="en-US" sz="2200" dirty="0"/>
                            <a:t> </a:t>
                          </a:r>
                          <a14:m>
                            <m:oMath xmlns:m="http://schemas.openxmlformats.org/officeDocument/2006/math">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a:t>​</a:t>
                          </a:r>
                          <a:r>
                            <a:rPr sz="220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defRPr sz="1400"/>
                          </a:pPr>
                          <a:r>
                            <a:rPr lang="en-US" sz="2200" dirty="0"/>
                            <a:t> </a:t>
                          </a:r>
                          <a14:m>
                            <m:oMath xmlns:m="http://schemas.openxmlformats.org/officeDocument/2006/math">
                              <m:r>
                                <a:rPr sz="2200">
                                  <a:latin typeface="Cambria Math"/>
                                </a:rPr>
                                <m:t>𝑥</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a:t>​</a:t>
                          </a:r>
                          <a:r>
                            <a:rPr sz="220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r>
                            <a:rPr sz="2200" dirty="0"/>
                            <a:t>​</a:t>
                          </a:r>
                          <a14:m>
                            <m:oMath xmlns:m="http://schemas.openxmlformats.org/officeDocument/2006/math">
                              <m:r>
                                <a:rPr sz="2200">
                                  <a:latin typeface="Cambria Math"/>
                                </a:rPr>
                                <m:t>−1</m:t>
                              </m:r>
                            </m:oMath>
                          </a14:m>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100" b="1"/>
                          </a:pPr>
                          <a:r>
                            <a:rPr lang="en-US" sz="1800" b="0" dirty="0"/>
                            <a:t>After dividing by </a:t>
                          </a:r>
                          <a14:m>
                            <m:oMath xmlns:m="http://schemas.openxmlformats.org/officeDocument/2006/math">
                              <m:r>
                                <a:rPr lang="en-US" sz="1800" b="0">
                                  <a:latin typeface="Cambria Math"/>
                                </a:rPr>
                                <m:t>−2</m:t>
                              </m:r>
                            </m:oMath>
                          </a14:m>
                          <a:r>
                            <a:rPr lang="en-US" sz="1800" b="0" dirty="0"/>
                            <a:t>, we need to reverse the sense of the inequality.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mc:Choice>
        <mc:Fallback xmlns="">
          <p:graphicFrame>
            <p:nvGraphicFramePr>
              <p:cNvPr id="7" name="Table Placeholder 2" descr="Four minus two x is less than negative six or Four minus two x is greater than six.&#10;Negative two x is less than negative ten or negative two x is greater than two.&#10;After dividing by −2, we need to reverse the sense of the inequality.&#10;X is greater than five or x is less than negative one.">
                <a:extLst>
                  <a:ext uri="{FF2B5EF4-FFF2-40B4-BE49-F238E27FC236}">
                    <a16:creationId xmlns:a16="http://schemas.microsoft.com/office/drawing/2014/main" id="{8F4C20FC-B85C-343B-C010-B0F958D4300A}"/>
                  </a:ext>
                </a:extLst>
              </p:cNvPr>
              <p:cNvGraphicFramePr>
                <a:graphicFrameLocks/>
              </p:cNvGraphicFramePr>
              <p:nvPr>
                <p:extLst>
                  <p:ext uri="{D42A27DB-BD31-4B8C-83A1-F6EECF244321}">
                    <p14:modId xmlns:p14="http://schemas.microsoft.com/office/powerpoint/2010/main" val="1830628630"/>
                  </p:ext>
                </p:extLst>
              </p:nvPr>
            </p:nvGraphicFramePr>
            <p:xfrm>
              <a:off x="762000" y="2148840"/>
              <a:ext cx="8229600" cy="2468880"/>
            </p:xfrm>
            <a:graphic>
              <a:graphicData uri="http://schemas.openxmlformats.org/drawingml/2006/table">
                <a:tbl>
                  <a:tblPr firstRow="1" bandRow="1">
                    <a:tableStyleId>{2D5ABB26-0587-4C30-8999-92F81FD0307C}</a:tableStyleId>
                  </a:tblPr>
                  <a:tblGrid>
                    <a:gridCol w="1028700">
                      <a:extLst>
                        <a:ext uri="{9D8B030D-6E8A-4147-A177-3AD203B41FA5}">
                          <a16:colId xmlns:a16="http://schemas.microsoft.com/office/drawing/2014/main" val="20000"/>
                        </a:ext>
                      </a:extLst>
                    </a:gridCol>
                    <a:gridCol w="4953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2819400">
                      <a:extLst>
                        <a:ext uri="{9D8B030D-6E8A-4147-A177-3AD203B41FA5}">
                          <a16:colId xmlns:a16="http://schemas.microsoft.com/office/drawing/2014/main" val="20007"/>
                        </a:ext>
                      </a:extLst>
                    </a:gridCol>
                  </a:tblGrid>
                  <a:tr h="64008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7619" r="-698817" b="-300952"/>
                          </a:stretch>
                        </a:blipFill>
                      </a:tcPr>
                    </a:tc>
                    <a:tc>
                      <a:txBody>
                        <a:bodyPr/>
                        <a:lstStyle/>
                        <a:p>
                          <a:pPr algn="l"/>
                          <a:r>
                            <a:rPr sz="2200" dirty="0"/>
                            <a:t>​</a:t>
                          </a:r>
                          <a:r>
                            <a:rPr sz="2200" dirty="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66667" t="-7619" r="-633333" b="-300952"/>
                          </a:stretch>
                        </a:blipFill>
                      </a:tcPr>
                    </a:tc>
                    <a:tc>
                      <a:txBody>
                        <a:bodyPr/>
                        <a:lstStyle/>
                        <a:p>
                          <a:pPr algn="l">
                            <a:defRPr sz="1400"/>
                          </a:pPr>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279255" t="-7619" r="-338830" b="-300952"/>
                          </a:stretch>
                        </a:blipFill>
                      </a:tcPr>
                    </a:tc>
                    <a:tc>
                      <a:txBody>
                        <a:bodyPr/>
                        <a:lstStyle/>
                        <a:p>
                          <a:pPr algn="l"/>
                          <a:r>
                            <a:rPr sz="2200" dirty="0"/>
                            <a:t>​</a:t>
                          </a:r>
                          <a:r>
                            <a:rPr sz="2200" dirty="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1800" b="0" dirty="0"/>
                            <a:t>We can rewrite the inequality without absolute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9144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74834" r="-698817" b="-109272"/>
                          </a:stretch>
                        </a:blipFill>
                      </a:tcPr>
                    </a:tc>
                    <a:tc>
                      <a:txBody>
                        <a:bodyPr/>
                        <a:lstStyle/>
                        <a:p>
                          <a:pPr algn="l"/>
                          <a:r>
                            <a:rPr sz="2200"/>
                            <a:t>​</a:t>
                          </a:r>
                          <a:r>
                            <a:rPr sz="220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66667" t="-74834" r="-633333" b="-109272"/>
                          </a:stretch>
                        </a:blipFill>
                      </a:tcPr>
                    </a:tc>
                    <a:tc>
                      <a:txBody>
                        <a:bodyPr/>
                        <a:lstStyle/>
                        <a:p>
                          <a:pPr algn="ctr">
                            <a:defRPr sz="1400"/>
                          </a:pPr>
                          <a:r>
                            <a:rPr sz="2200" dirty="0"/>
                            <a:t>or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279255" t="-74834" r="-338830" b="-109272"/>
                          </a:stretch>
                        </a:blipFill>
                      </a:tcPr>
                    </a:tc>
                    <a:tc>
                      <a:txBody>
                        <a:bodyPr/>
                        <a:lstStyle/>
                        <a:p>
                          <a:pPr algn="l"/>
                          <a:r>
                            <a:rPr sz="2200"/>
                            <a:t>​</a:t>
                          </a:r>
                          <a:r>
                            <a:rPr sz="220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values and begin solving the two independent inequalities.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9144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t="-176000" r="-698817" b="-10000"/>
                          </a:stretch>
                        </a:blipFill>
                      </a:tcPr>
                    </a:tc>
                    <a:tc>
                      <a:txBody>
                        <a:bodyPr/>
                        <a:lstStyle/>
                        <a:p>
                          <a:pPr algn="l"/>
                          <a:r>
                            <a:rPr sz="2200"/>
                            <a:t>​</a:t>
                          </a:r>
                          <a:r>
                            <a:rPr sz="2200">
                              <a:latin typeface="Cambria Math"/>
                            </a:rPr>
                            <a:t>&gt;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200" dirty="0"/>
                            <a:t>​</a:t>
                          </a:r>
                          <a:r>
                            <a:rPr sz="2200" dirty="0">
                              <a:latin typeface="Cambria Math"/>
                            </a:rPr>
                            <a:t>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400"/>
                          </a:pPr>
                          <a:endParaRPr sz="22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279255" t="-176000" r="-338830" b="-10000"/>
                          </a:stretch>
                        </a:blipFill>
                      </a:tcPr>
                    </a:tc>
                    <a:tc>
                      <a:txBody>
                        <a:bodyPr/>
                        <a:lstStyle/>
                        <a:p>
                          <a:pPr algn="l"/>
                          <a:r>
                            <a:rPr sz="2200"/>
                            <a:t>​</a:t>
                          </a:r>
                          <a:r>
                            <a:rPr sz="2200">
                              <a:latin typeface="Cambria Math"/>
                            </a:rPr>
                            <a:t>&lt;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788000" t="-176000" r="-462000" b="-1000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4"/>
                          <a:stretch>
                            <a:fillRect l="-192208" t="-176000" b="-10000"/>
                          </a:stretch>
                        </a:blipFill>
                      </a:tcPr>
                    </a:tc>
                    <a:extLst>
                      <a:ext uri="{0D108BD9-81ED-4DB2-BD59-A6C34878D82A}">
                        <a16:rowId xmlns:a16="http://schemas.microsoft.com/office/drawing/2014/main" val="10003"/>
                      </a:ext>
                    </a:extLst>
                  </a:tr>
                </a:tbl>
              </a:graphicData>
            </a:graphic>
          </p:graphicFrame>
        </mc:Fallback>
      </mc:AlternateContent>
      <p:pic>
        <p:nvPicPr>
          <p:cNvPr id="14" name="Picture 13" descr="The solution is open parenthesis negative infinity comma negative one close parenthesis union open parenthesis five comma infinity close parenthesis.">
            <a:extLst>
              <a:ext uri="{FF2B5EF4-FFF2-40B4-BE49-F238E27FC236}">
                <a16:creationId xmlns:a16="http://schemas.microsoft.com/office/drawing/2014/main" id="{D75FD4BB-5592-D4F3-13EA-A8C28E492B23}"/>
              </a:ext>
            </a:extLst>
          </p:cNvPr>
          <p:cNvPicPr>
            <a:picLocks noChangeAspect="1"/>
          </p:cNvPicPr>
          <p:nvPr/>
        </p:nvPicPr>
        <p:blipFill>
          <a:blip r:embed="rId5"/>
          <a:stretch>
            <a:fillRect/>
          </a:stretch>
        </p:blipFill>
        <p:spPr>
          <a:xfrm>
            <a:off x="838200" y="4648200"/>
            <a:ext cx="4428000" cy="470160"/>
          </a:xfrm>
          <a:prstGeom prst="rect">
            <a:avLst/>
          </a:prstGeom>
        </p:spPr>
      </p:pic>
      <p:pic>
        <p:nvPicPr>
          <p:cNvPr id="9" name="Picture 8" descr="The number line represents the inequality x ≤ −1 or x ≥ 5. The red arrows indicate that the values extend to negative and positive infinity, with open circles at −1 and 5, meaning these points are not included in the solution set.">
            <a:extLst>
              <a:ext uri="{FF2B5EF4-FFF2-40B4-BE49-F238E27FC236}">
                <a16:creationId xmlns:a16="http://schemas.microsoft.com/office/drawing/2014/main" id="{34CE56A6-2DDB-4A56-B377-3B43A067C61F}"/>
              </a:ext>
            </a:extLst>
          </p:cNvPr>
          <p:cNvPicPr>
            <a:picLocks noChangeAspect="1"/>
          </p:cNvPicPr>
          <p:nvPr/>
        </p:nvPicPr>
        <p:blipFill>
          <a:blip r:embed="rId6"/>
          <a:stretch>
            <a:fillRect/>
          </a:stretch>
        </p:blipFill>
        <p:spPr>
          <a:xfrm>
            <a:off x="990599" y="5181600"/>
            <a:ext cx="6660000" cy="688968"/>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Linear Absolute Value Inequalities</a:t>
            </a:r>
            <a:r>
              <a:rPr lang="en-US" baseline="-25000" dirty="0"/>
              <a:t>3</a:t>
            </a:r>
            <a:endParaRPr dirty="0"/>
          </a:p>
        </p:txBody>
      </p:sp>
      <p:sp>
        <p:nvSpPr>
          <p:cNvPr id="3" name="Text Placeholder 2">
            <a:extLst>
              <a:ext uri="{FF2B5EF4-FFF2-40B4-BE49-F238E27FC236}">
                <a16:creationId xmlns:a16="http://schemas.microsoft.com/office/drawing/2014/main" id="{035A675F-B271-BFA7-CA28-BA6EA717883C}"/>
              </a:ext>
            </a:extLst>
          </p:cNvPr>
          <p:cNvSpPr>
            <a:spLocks noGrp="1"/>
          </p:cNvSpPr>
          <p:nvPr>
            <p:ph type="body" sz="quarter" idx="10"/>
          </p:nvPr>
        </p:nvSpPr>
        <p:spPr>
          <a:xfrm>
            <a:off x="381000" y="1128933"/>
            <a:ext cx="8229600" cy="4967067"/>
          </a:xfrm>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descr="Two times the absolute value of open parenthesis three y minus two close parenthesis plus three is less than or equal to eleven.&#10;Isolate the term absolute value expression by subtracting 3 from both sides.&#10;absolute value of open parenthesis three y minus two close parenthesis is less than or equal to four.&#10;Negative four is less than or equal to three y minus two is less than or equal to four.&#10;Dividing both sides by 2.&#10;Negative two is less than or equal to three y is less than or equal to six.&#10;Negative two over three is less than or equal to y is less than or equal to two.&#10;">
                <a:extLst>
                  <a:ext uri="{FF2B5EF4-FFF2-40B4-BE49-F238E27FC236}">
                    <a16:creationId xmlns:a16="http://schemas.microsoft.com/office/drawing/2014/main" id="{7A71E4C0-EFEA-67DA-238F-1C45CD33EC9B}"/>
                  </a:ext>
                </a:extLst>
              </p:cNvPr>
              <p:cNvGraphicFramePr>
                <a:graphicFrameLocks/>
              </p:cNvGraphicFramePr>
              <p:nvPr>
                <p:extLst>
                  <p:ext uri="{D42A27DB-BD31-4B8C-83A1-F6EECF244321}">
                    <p14:modId xmlns:p14="http://schemas.microsoft.com/office/powerpoint/2010/main" val="3183091158"/>
                  </p:ext>
                </p:extLst>
              </p:nvPr>
            </p:nvGraphicFramePr>
            <p:xfrm>
              <a:off x="838200" y="1169634"/>
              <a:ext cx="8077200" cy="2722599"/>
            </p:xfrm>
            <a:graphic>
              <a:graphicData uri="http://schemas.openxmlformats.org/drawingml/2006/table">
                <a:tbl>
                  <a:tblPr firstRow="1" bandRow="1">
                    <a:tableStyleId>{2D5ABB26-0587-4C30-8999-92F81FD0307C}</a:tableStyleId>
                  </a:tblPr>
                  <a:tblGrid>
                    <a:gridCol w="2971800">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tblGrid>
                  <a:tr h="370840">
                    <a:tc>
                      <a:txBody>
                        <a:bodyPr/>
                        <a:lstStyle/>
                        <a:p>
                          <a:pPr algn="l">
                            <a:defRPr sz="1800"/>
                          </a:pPr>
                          <a:r>
                            <a:rPr sz="2400"/>
                            <a:t>​</a:t>
                          </a:r>
                          <a14:m>
                            <m:oMath xmlns:m="http://schemas.openxmlformats.org/officeDocument/2006/math">
                              <m:r>
                                <a:rPr sz="2400">
                                  <a:latin typeface="Cambria Math"/>
                                </a:rPr>
                                <m:t>2</m:t>
                              </m:r>
                              <m:d>
                                <m:dPr>
                                  <m:begChr m:val="|"/>
                                  <m:endChr m:val="|"/>
                                  <m:ctrlPr>
                                    <a:rPr sz="2400" i="1">
                                      <a:latin typeface="Cambria Math" panose="02040503050406030204" pitchFamily="18" charset="0"/>
                                    </a:rPr>
                                  </m:ctrlPr>
                                </m:dPr>
                                <m:e>
                                  <m:r>
                                    <a:rPr sz="2400">
                                      <a:latin typeface="Cambria Math"/>
                                    </a:rPr>
                                    <m:t>3</m:t>
                                  </m:r>
                                  <m:r>
                                    <a:rPr sz="2400">
                                      <a:latin typeface="Cambria Math"/>
                                    </a:rPr>
                                    <m:t>𝑦</m:t>
                                  </m:r>
                                  <m:r>
                                    <a:rPr sz="2400">
                                      <a:latin typeface="Cambria Math"/>
                                    </a:rPr>
                                    <m:t>−2</m:t>
                                  </m:r>
                                </m:e>
                              </m:d>
                              <m:r>
                                <a:rPr sz="2400">
                                  <a:latin typeface="Cambria Math"/>
                                </a:rPr>
                                <m:t>+3≤11</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sz="2000" b="0" dirty="0"/>
                            <a:t>Isolate the term absolute value expression</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59166">
                    <a:tc>
                      <a:txBody>
                        <a:bodyPr/>
                        <a:lstStyle/>
                        <a:p>
                          <a:pPr algn="l">
                            <a:defRPr sz="1800"/>
                          </a:pPr>
                          <a:r>
                            <a:rPr sz="2400" dirty="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3</m:t>
                                  </m:r>
                                  <m:r>
                                    <a:rPr sz="2400">
                                      <a:latin typeface="Cambria Math"/>
                                    </a:rPr>
                                    <m:t>𝑦</m:t>
                                  </m:r>
                                  <m:r>
                                    <a:rPr sz="2400">
                                      <a:latin typeface="Cambria Math"/>
                                    </a:rPr>
                                    <m:t>−2</m:t>
                                  </m:r>
                                </m:e>
                              </m:d>
                              <m:r>
                                <a:rPr sz="2400">
                                  <a:latin typeface="Cambria Math"/>
                                </a:rPr>
                                <m:t>≤4</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b="0" dirty="0"/>
                            <a:t>by subtracting </a:t>
                          </a:r>
                          <a:r>
                            <a:rPr lang="en-US" sz="2000" b="0" dirty="0">
                              <a:latin typeface="Cambria Math"/>
                            </a:rPr>
                            <a:t>3</a:t>
                          </a:r>
                          <a:r>
                            <a:rPr lang="en-US" sz="2000" b="0" dirty="0"/>
                            <a:t> from both sides, then dividing both sides by </a:t>
                          </a:r>
                          <a:r>
                            <a:rPr lang="en-US" sz="2000" b="0" dirty="0">
                              <a:latin typeface="Cambria Math"/>
                            </a:rPr>
                            <a:t>2</a:t>
                          </a:r>
                          <a:r>
                            <a:rPr lang="en-US" sz="2000" b="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70840">
                    <a:tc>
                      <a:txBody>
                        <a:bodyPr/>
                        <a:lstStyle/>
                        <a:p>
                          <a:pPr algn="l">
                            <a:defRPr sz="1800"/>
                          </a:pPr>
                          <a:r>
                            <a:rPr sz="2400" dirty="0"/>
                            <a:t>​</a:t>
                          </a:r>
                          <a14:m>
                            <m:oMath xmlns:m="http://schemas.openxmlformats.org/officeDocument/2006/math">
                              <m:r>
                                <a:rPr sz="2400">
                                  <a:latin typeface="Cambria Math"/>
                                </a:rPr>
                                <m:t>−4≤3</m:t>
                              </m:r>
                              <m:r>
                                <a:rPr sz="2400">
                                  <a:latin typeface="Cambria Math"/>
                                </a:rPr>
                                <m:t>𝑦</m:t>
                              </m:r>
                              <m:r>
                                <a:rPr sz="2400">
                                  <a:latin typeface="Cambria Math"/>
                                </a:rPr>
                                <m:t>−2≤4</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After rewriting the inequality as described</a:t>
                          </a:r>
                          <a:endParaRPr sz="2000" b="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96606">
                    <a:tc>
                      <a:txBody>
                        <a:bodyPr/>
                        <a:lstStyle/>
                        <a:p>
                          <a:pPr algn="l">
                            <a:defRPr sz="1800"/>
                          </a:pPr>
                          <a:r>
                            <a:rPr sz="2400"/>
                            <a:t>​</a:t>
                          </a:r>
                          <a14:m>
                            <m:oMath xmlns:m="http://schemas.openxmlformats.org/officeDocument/2006/math">
                              <m:r>
                                <a:rPr sz="2400">
                                  <a:latin typeface="Cambria Math"/>
                                </a:rPr>
                                <m:t>−2≤3</m:t>
                              </m:r>
                              <m:r>
                                <a:rPr sz="2400">
                                  <a:latin typeface="Cambria Math"/>
                                </a:rPr>
                                <m:t>𝑦</m:t>
                              </m:r>
                              <m:r>
                                <a:rPr sz="2400">
                                  <a:latin typeface="Cambria Math"/>
                                </a:rPr>
                                <m:t>≤6</m:t>
                              </m:r>
                            </m:oMath>
                          </a14:m>
                          <a:endParaRPr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b="0" dirty="0"/>
                            <a:t>earlier, we have a double inequality to solve. </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a:txBody>
                        <a:bodyPr/>
                        <a:lstStyle/>
                        <a:p>
                          <a:pPr algn="l">
                            <a:defRPr sz="18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2</m:t>
                                  </m:r>
                                </m:num>
                                <m:den>
                                  <m:r>
                                    <a:rPr sz="2400">
                                      <a:latin typeface="Cambria Math"/>
                                    </a:rPr>
                                    <m:t>3</m:t>
                                  </m:r>
                                </m:den>
                              </m:f>
                              <m:r>
                                <a:rPr sz="2400">
                                  <a:latin typeface="Cambria Math"/>
                                </a:rPr>
                                <m:t>≤</m:t>
                              </m:r>
                              <m:r>
                                <a:rPr sz="2400">
                                  <a:latin typeface="Cambria Math"/>
                                </a:rPr>
                                <m:t>𝑦</m:t>
                              </m:r>
                              <m:r>
                                <a:rPr sz="2400">
                                  <a:latin typeface="Cambria Math"/>
                                </a:rPr>
                                <m:t>≤2</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Two times the absolute value of open parenthesis three y minus two close parenthesis plus three is less than or equal to eleven.&#10;Isolate the term absolute value expression by subtracting 3 from both sides.&#10;absolute value of open parenthesis three y minus two close parenthesis is less than or equal to four.&#10;Negative four is less than or equal to three y minus two is less than or equal to four.&#10;Dividing both sides by 2.&#10;Negative two is less than or equal to three y is less than or equal to six.&#10;Negative two over three is less than or equal to y is less than or equal to two.&#10;">
                <a:extLst>
                  <a:ext uri="{FF2B5EF4-FFF2-40B4-BE49-F238E27FC236}">
                    <a16:creationId xmlns:a16="http://schemas.microsoft.com/office/drawing/2014/main" id="{7A71E4C0-EFEA-67DA-238F-1C45CD33EC9B}"/>
                  </a:ext>
                </a:extLst>
              </p:cNvPr>
              <p:cNvGraphicFramePr>
                <a:graphicFrameLocks/>
              </p:cNvGraphicFramePr>
              <p:nvPr>
                <p:extLst>
                  <p:ext uri="{D42A27DB-BD31-4B8C-83A1-F6EECF244321}">
                    <p14:modId xmlns:p14="http://schemas.microsoft.com/office/powerpoint/2010/main" val="3183091158"/>
                  </p:ext>
                </p:extLst>
              </p:nvPr>
            </p:nvGraphicFramePr>
            <p:xfrm>
              <a:off x="838200" y="1169634"/>
              <a:ext cx="8077200" cy="2722599"/>
            </p:xfrm>
            <a:graphic>
              <a:graphicData uri="http://schemas.openxmlformats.org/drawingml/2006/table">
                <a:tbl>
                  <a:tblPr firstRow="1" bandRow="1">
                    <a:tableStyleId>{2D5ABB26-0587-4C30-8999-92F81FD0307C}</a:tableStyleId>
                  </a:tblPr>
                  <a:tblGrid>
                    <a:gridCol w="2971800">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tblGrid>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t="-9333" r="-171721" b="-510667"/>
                          </a:stretch>
                        </a:blipFill>
                      </a:tcPr>
                    </a:tc>
                    <a:tc>
                      <a:txBody>
                        <a:bodyPr/>
                        <a:lstStyle/>
                        <a:p>
                          <a:pPr algn="l">
                            <a:defRPr b="1"/>
                          </a:pPr>
                          <a:r>
                            <a:rPr sz="2000" b="0" dirty="0"/>
                            <a:t>Isolate the term absolute value expression</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010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t="-70690" r="-171721" b="-230172"/>
                          </a:stretch>
                        </a:blipFill>
                      </a:tcPr>
                    </a:tc>
                    <a:tc>
                      <a:txBody>
                        <a:bodyPr/>
                        <a:lstStyle/>
                        <a:p>
                          <a:pPr algn="l"/>
                          <a:r>
                            <a:rPr lang="en-US" sz="2000" b="0" dirty="0"/>
                            <a:t>by subtracting </a:t>
                          </a:r>
                          <a:r>
                            <a:rPr lang="en-US" sz="2000" b="0" dirty="0">
                              <a:latin typeface="Cambria Math"/>
                            </a:rPr>
                            <a:t>3</a:t>
                          </a:r>
                          <a:r>
                            <a:rPr lang="en-US" sz="2000" b="0" dirty="0"/>
                            <a:t> from both sides, then dividing both sides by </a:t>
                          </a:r>
                          <a:r>
                            <a:rPr lang="en-US" sz="2000" b="0" dirty="0">
                              <a:latin typeface="Cambria Math"/>
                            </a:rPr>
                            <a:t>2</a:t>
                          </a:r>
                          <a:r>
                            <a:rPr lang="en-US" sz="2000" b="0" dirty="0"/>
                            <a:t>.</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t="-264000" r="-171721" b="-256000"/>
                          </a:stretch>
                        </a:blipFill>
                      </a:tcPr>
                    </a:tc>
                    <a:tc>
                      <a:txBody>
                        <a:bodyPr/>
                        <a:lstStyle/>
                        <a:p>
                          <a:pPr algn="l">
                            <a:defRPr b="1"/>
                          </a:pPr>
                          <a:r>
                            <a:rPr lang="en-US" sz="2000" b="0" dirty="0"/>
                            <a:t>After rewriting the inequality as described</a:t>
                          </a:r>
                          <a:endParaRPr sz="2000" b="0" dirty="0"/>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96606">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t="-332927" r="-171721" b="-134146"/>
                          </a:stretch>
                        </a:blipFill>
                      </a:tcPr>
                    </a:tc>
                    <a:tc>
                      <a:txBody>
                        <a:bodyPr/>
                        <a:lstStyle/>
                        <a:p>
                          <a:pPr algn="l"/>
                          <a:r>
                            <a:rPr lang="en-US" sz="2000" b="0" dirty="0"/>
                            <a:t>earlier, we have a double inequality to solve. </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10553">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5"/>
                          <a:stretch>
                            <a:fillRect t="-355000" r="-171721" b="-10000"/>
                          </a:stretch>
                        </a:blipFill>
                      </a:tcPr>
                    </a:tc>
                    <a:tc>
                      <a:txBody>
                        <a:bodyPr/>
                        <a:lstStyle/>
                        <a:p>
                          <a:pPr algn="l"/>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mc:Fallback>
      </mc:AlternateContent>
      <p:graphicFrame>
        <p:nvGraphicFramePr>
          <p:cNvPr id="15" name="Object 14" descr="Thus, the solution is open bracket negative two-thirds comma 2 close bracket.">
            <a:extLst>
              <a:ext uri="{FF2B5EF4-FFF2-40B4-BE49-F238E27FC236}">
                <a16:creationId xmlns:a16="http://schemas.microsoft.com/office/drawing/2014/main" id="{1E572C9F-6800-85F6-90DE-02349F821FBD}"/>
              </a:ext>
            </a:extLst>
          </p:cNvPr>
          <p:cNvGraphicFramePr>
            <a:graphicFrameLocks noChangeAspect="1"/>
          </p:cNvGraphicFramePr>
          <p:nvPr>
            <p:extLst>
              <p:ext uri="{D42A27DB-BD31-4B8C-83A1-F6EECF244321}">
                <p14:modId xmlns:p14="http://schemas.microsoft.com/office/powerpoint/2010/main" val="3740481233"/>
              </p:ext>
            </p:extLst>
          </p:nvPr>
        </p:nvGraphicFramePr>
        <p:xfrm>
          <a:off x="533400" y="3951287"/>
          <a:ext cx="4268787" cy="1001713"/>
        </p:xfrm>
        <a:graphic>
          <a:graphicData uri="http://schemas.openxmlformats.org/presentationml/2006/ole">
            <mc:AlternateContent xmlns:mc="http://schemas.openxmlformats.org/markup-compatibility/2006">
              <mc:Choice xmlns:v="urn:schemas-microsoft-com:vml" Requires="v">
                <p:oleObj name="Equation" r:id="rId6" imgW="4269249" imgH="1001831" progId="Equation.DSMT4">
                  <p:embed/>
                </p:oleObj>
              </mc:Choice>
              <mc:Fallback>
                <p:oleObj name="Equation" r:id="rId6" imgW="4269249" imgH="1001831" progId="Equation.DSMT4">
                  <p:embed/>
                  <p:pic>
                    <p:nvPicPr>
                      <p:cNvPr id="0" name=""/>
                      <p:cNvPicPr/>
                      <p:nvPr/>
                    </p:nvPicPr>
                    <p:blipFill>
                      <a:blip r:embed="rId7"/>
                      <a:stretch>
                        <a:fillRect/>
                      </a:stretch>
                    </p:blipFill>
                    <p:spPr>
                      <a:xfrm>
                        <a:off x="533400" y="3951287"/>
                        <a:ext cx="4268787" cy="1001713"/>
                      </a:xfrm>
                      <a:prstGeom prst="rect">
                        <a:avLst/>
                      </a:prstGeom>
                    </p:spPr>
                  </p:pic>
                </p:oleObj>
              </mc:Fallback>
            </mc:AlternateContent>
          </a:graphicData>
        </a:graphic>
      </p:graphicFrame>
      <p:pic>
        <p:nvPicPr>
          <p:cNvPr id="7" name="Picture 6" descr="A number line showing the interval from negative two-thirds to 2. The segment between negative two-thirds and 2 is highlighted in red, with closed brackets at both endpoints, indicating that the interval includes both negative two-thirds and 2.">
            <a:extLst>
              <a:ext uri="{FF2B5EF4-FFF2-40B4-BE49-F238E27FC236}">
                <a16:creationId xmlns:a16="http://schemas.microsoft.com/office/drawing/2014/main" id="{17AFD8F5-4394-4F66-BD41-6FB9BFC9AFA6}"/>
              </a:ext>
            </a:extLst>
          </p:cNvPr>
          <p:cNvPicPr>
            <a:picLocks noChangeAspect="1"/>
          </p:cNvPicPr>
          <p:nvPr/>
        </p:nvPicPr>
        <p:blipFill>
          <a:blip r:embed="rId8"/>
          <a:stretch>
            <a:fillRect/>
          </a:stretch>
        </p:blipFill>
        <p:spPr>
          <a:xfrm>
            <a:off x="1423143" y="5038259"/>
            <a:ext cx="6297714" cy="981541"/>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Linear Absolute Value Inequalities</a:t>
            </a:r>
            <a:r>
              <a:rPr lang="en-US" baseline="-25000" dirty="0"/>
              <a:t>4</a:t>
            </a:r>
            <a:endParaRPr dirty="0"/>
          </a:p>
        </p:txBody>
      </p:sp>
      <p:pic>
        <p:nvPicPr>
          <p:cNvPr id="5" name="Picture 4" descr="c. The absolute value of open parenthesis 5 plus 2 times s close parenthesis is less than or equal to negative 3">
            <a:extLst>
              <a:ext uri="{FF2B5EF4-FFF2-40B4-BE49-F238E27FC236}">
                <a16:creationId xmlns:a16="http://schemas.microsoft.com/office/drawing/2014/main" id="{542B74FA-47DF-7AC6-D3CD-CB8F517633BD}"/>
              </a:ext>
            </a:extLst>
          </p:cNvPr>
          <p:cNvPicPr>
            <a:picLocks noChangeAspect="1"/>
          </p:cNvPicPr>
          <p:nvPr/>
        </p:nvPicPr>
        <p:blipFill>
          <a:blip r:embed="rId2"/>
          <a:stretch>
            <a:fillRect/>
          </a:stretch>
        </p:blipFill>
        <p:spPr>
          <a:xfrm>
            <a:off x="517585" y="1228069"/>
            <a:ext cx="2047875" cy="466725"/>
          </a:xfrm>
          <a:prstGeom prst="rect">
            <a:avLst/>
          </a:prstGeom>
        </p:spPr>
      </p:pic>
      <p:sp>
        <p:nvSpPr>
          <p:cNvPr id="7" name="TextBox 6">
            <a:extLst>
              <a:ext uri="{FF2B5EF4-FFF2-40B4-BE49-F238E27FC236}">
                <a16:creationId xmlns:a16="http://schemas.microsoft.com/office/drawing/2014/main" id="{28B50D0F-C585-A95B-FD53-85226D3B7F87}"/>
              </a:ext>
            </a:extLst>
          </p:cNvPr>
          <p:cNvSpPr txBox="1"/>
          <p:nvPr/>
        </p:nvSpPr>
        <p:spPr>
          <a:xfrm>
            <a:off x="4495800" y="1173192"/>
            <a:ext cx="4130615" cy="1015663"/>
          </a:xfrm>
          <a:prstGeom prst="rect">
            <a:avLst/>
          </a:prstGeom>
          <a:noFill/>
        </p:spPr>
        <p:txBody>
          <a:bodyPr wrap="square">
            <a:spAutoFit/>
          </a:bodyPr>
          <a:lstStyle/>
          <a:p>
            <a:r>
              <a:rPr lang="en-US" sz="2000" dirty="0"/>
              <a:t>The solution set is the empty set, as it is impossible for the absolute value of any expression to be negative.</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9C4C2A4A-7420-C08F-3E5D-9CDD9A5D31D2}"/>
                  </a:ext>
                </a:extLst>
              </p:cNvPr>
              <p:cNvSpPr txBox="1"/>
              <p:nvPr/>
            </p:nvSpPr>
            <p:spPr>
              <a:xfrm>
                <a:off x="457200" y="2149305"/>
                <a:ext cx="4572000"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​The solution is </a:t>
                </a:r>
                <a14:m>
                  <m:oMath xmlns:m="http://schemas.openxmlformats.org/officeDocument/2006/math">
                    <m:r>
                      <a:rPr lang="en-US" sz="2800">
                        <a:latin typeface="Cambria Math" panose="02040503050406030204" pitchFamily="18" charset="0"/>
                      </a:rPr>
                      <m:t>∅</m:t>
                    </m:r>
                  </m:oMath>
                </a14:m>
                <a:r>
                  <a:rPr lang="en-US" sz="2800" dirty="0"/>
                  <a:t>.</a:t>
                </a:r>
              </a:p>
            </p:txBody>
          </p:sp>
        </mc:Choice>
        <mc:Fallback xmlns="">
          <p:sp>
            <p:nvSpPr>
              <p:cNvPr id="11" name="TextBox 10">
                <a:extLst>
                  <a:ext uri="{FF2B5EF4-FFF2-40B4-BE49-F238E27FC236}">
                    <a16:creationId xmlns:a16="http://schemas.microsoft.com/office/drawing/2014/main" id="{9C4C2A4A-7420-C08F-3E5D-9CDD9A5D31D2}"/>
                  </a:ext>
                </a:extLst>
              </p:cNvPr>
              <p:cNvSpPr txBox="1">
                <a:spLocks noRot="1" noChangeAspect="1" noMove="1" noResize="1" noEditPoints="1" noAdjustHandles="1" noChangeArrowheads="1" noChangeShapeType="1" noTextEdit="1"/>
              </p:cNvSpPr>
              <p:nvPr/>
            </p:nvSpPr>
            <p:spPr>
              <a:xfrm>
                <a:off x="457200" y="2149305"/>
                <a:ext cx="4572000" cy="523220"/>
              </a:xfrm>
              <a:prstGeom prst="rect">
                <a:avLst/>
              </a:prstGeom>
              <a:blipFill>
                <a:blip r:embed="rId4"/>
                <a:stretch>
                  <a:fillRect l="-2667" t="-11765" b="-34118"/>
                </a:stretch>
              </a:blipFill>
            </p:spPr>
            <p:txBody>
              <a:bodyPr/>
              <a:lstStyle/>
              <a:p>
                <a:r>
                  <a:rPr lang="en-IN">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Linear Absolute Value Inequalities</a:t>
            </a:r>
            <a:r>
              <a:rPr lang="en-US" baseline="-25000" dirty="0"/>
              <a:t>5</a:t>
            </a:r>
            <a:endParaRPr dirty="0"/>
          </a:p>
        </p:txBody>
      </p:sp>
      <p:pic>
        <p:nvPicPr>
          <p:cNvPr id="5" name="Picture 4" descr="d. The absolute value of the quantity five plus two times s is greater than or equal to negative three.">
            <a:extLst>
              <a:ext uri="{FF2B5EF4-FFF2-40B4-BE49-F238E27FC236}">
                <a16:creationId xmlns:a16="http://schemas.microsoft.com/office/drawing/2014/main" id="{A0A4643A-5098-B870-D3E3-A0F69A594217}"/>
              </a:ext>
            </a:extLst>
          </p:cNvPr>
          <p:cNvPicPr>
            <a:picLocks noChangeAspect="1"/>
          </p:cNvPicPr>
          <p:nvPr/>
        </p:nvPicPr>
        <p:blipFill>
          <a:blip r:embed="rId2"/>
          <a:stretch>
            <a:fillRect/>
          </a:stretch>
        </p:blipFill>
        <p:spPr>
          <a:xfrm>
            <a:off x="533400" y="1197973"/>
            <a:ext cx="2047875" cy="466725"/>
          </a:xfrm>
          <a:prstGeom prst="rect">
            <a:avLst/>
          </a:prstGeom>
        </p:spPr>
      </p:pic>
      <p:sp>
        <p:nvSpPr>
          <p:cNvPr id="7" name="TextBox 6">
            <a:extLst>
              <a:ext uri="{FF2B5EF4-FFF2-40B4-BE49-F238E27FC236}">
                <a16:creationId xmlns:a16="http://schemas.microsoft.com/office/drawing/2014/main" id="{48A3B593-B14D-4988-0571-6A23CB969498}"/>
              </a:ext>
            </a:extLst>
          </p:cNvPr>
          <p:cNvSpPr txBox="1"/>
          <p:nvPr/>
        </p:nvSpPr>
        <p:spPr>
          <a:xfrm>
            <a:off x="4114800" y="1178943"/>
            <a:ext cx="4724400"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Since every absolute value is greater than or equal to </a:t>
            </a:r>
            <a:r>
              <a:rPr lang="en-US" sz="2000" dirty="0">
                <a:latin typeface="Cambria Math"/>
              </a:rPr>
              <a:t>0</a:t>
            </a:r>
            <a:r>
              <a:rPr lang="en-US" sz="2000" dirty="0"/>
              <a:t>, the inequality is true for all </a:t>
            </a:r>
            <a:r>
              <a:rPr lang="en-US" sz="2000" i="1" dirty="0"/>
              <a:t>s</a:t>
            </a:r>
            <a:r>
              <a:rPr lang="en-US" sz="2000" dirty="0"/>
              <a:t>.</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43A7A76B-B731-8051-876E-1821F0075B8B}"/>
                  </a:ext>
                </a:extLst>
              </p:cNvPr>
              <p:cNvSpPr txBox="1"/>
              <p:nvPr/>
            </p:nvSpPr>
            <p:spPr>
              <a:xfrm>
                <a:off x="457200" y="1905000"/>
                <a:ext cx="4572000"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The solution is </a:t>
                </a:r>
                <a14:m>
                  <m:oMath xmlns:m="http://schemas.openxmlformats.org/officeDocument/2006/math">
                    <m:r>
                      <a:rPr lang="en-US" sz="2800">
                        <a:latin typeface="Cambria Math" panose="02040503050406030204" pitchFamily="18" charset="0"/>
                      </a:rPr>
                      <m:t>ℝ</m:t>
                    </m:r>
                  </m:oMath>
                </a14:m>
                <a:r>
                  <a:rPr lang="en-US" sz="2800" dirty="0"/>
                  <a:t>.</a:t>
                </a:r>
              </a:p>
            </p:txBody>
          </p:sp>
        </mc:Choice>
        <mc:Fallback xmlns="">
          <p:sp>
            <p:nvSpPr>
              <p:cNvPr id="11" name="TextBox 10">
                <a:extLst>
                  <a:ext uri="{FF2B5EF4-FFF2-40B4-BE49-F238E27FC236}">
                    <a16:creationId xmlns:a16="http://schemas.microsoft.com/office/drawing/2014/main" id="{43A7A76B-B731-8051-876E-1821F0075B8B}"/>
                  </a:ext>
                </a:extLst>
              </p:cNvPr>
              <p:cNvSpPr txBox="1">
                <a:spLocks noRot="1" noChangeAspect="1" noMove="1" noResize="1" noEditPoints="1" noAdjustHandles="1" noChangeArrowheads="1" noChangeShapeType="1" noTextEdit="1"/>
              </p:cNvSpPr>
              <p:nvPr/>
            </p:nvSpPr>
            <p:spPr>
              <a:xfrm>
                <a:off x="457200" y="1905000"/>
                <a:ext cx="4572000" cy="523220"/>
              </a:xfrm>
              <a:prstGeom prst="rect">
                <a:avLst/>
              </a:prstGeom>
              <a:blipFill>
                <a:blip r:embed="rId5"/>
                <a:stretch>
                  <a:fillRect l="-2667" t="-11765" b="-32941"/>
                </a:stretch>
              </a:blipFill>
            </p:spPr>
            <p:txBody>
              <a:bodyPr/>
              <a:lstStyle/>
              <a:p>
                <a:r>
                  <a:rPr lang="en-IN">
                    <a:noFill/>
                  </a:rPr>
                  <a:t> </a:t>
                </a:r>
              </a:p>
            </p:txBody>
          </p:sp>
        </mc:Fallback>
      </mc:AlternateContent>
    </p:spTree>
    <p:extLst>
      <p:ext uri="{BB962C8B-B14F-4D97-AF65-F5344CB8AC3E}">
        <p14:creationId xmlns:p14="http://schemas.microsoft.com/office/powerpoint/2010/main" val="19189251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Translating Inequality Phrases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533400" y="1029287"/>
                <a:ext cx="8229600" cy="4967067"/>
              </a:xfrm>
            </p:spPr>
            <p:txBody>
              <a:bodyPr>
                <a:normAutofit fontScale="85000" lnSpcReduction="10000"/>
              </a:bodyPr>
              <a:lstStyle/>
              <a:p>
                <a:pPr marL="457200" lvl="1" indent="0">
                  <a:buNone/>
                  <a:defRPr sz="2800"/>
                </a:pPr>
                <a:r>
                  <a:rPr lang="en-US" dirty="0"/>
                  <a:t>"</a:t>
                </a:r>
                <a:r>
                  <a:rPr lang="en-US" i="1" dirty="0"/>
                  <a:t>x</a:t>
                </a:r>
                <a:r>
                  <a:rPr lang="en-US" dirty="0"/>
                  <a:t> is no greater than </a:t>
                </a:r>
                <a:r>
                  <a:rPr lang="en-US" i="1" dirty="0"/>
                  <a:t>y</a:t>
                </a:r>
                <a:r>
                  <a:rPr lang="en-US" dirty="0"/>
                  <a:t>"</a:t>
                </a:r>
              </a:p>
              <a:p>
                <a:pPr>
                  <a:defRPr sz="2800"/>
                </a:pPr>
                <a:r>
                  <a:rPr lang="en-US" sz="2800" dirty="0"/>
                  <a:t>This means that </a:t>
                </a:r>
                <a:r>
                  <a:rPr lang="en-US" sz="2800" i="1" dirty="0"/>
                  <a:t>x</a:t>
                </a:r>
                <a:r>
                  <a:rPr lang="en-US" sz="2800" dirty="0"/>
                  <a:t> is not greater than </a:t>
                </a:r>
                <a:r>
                  <a:rPr lang="en-US" sz="2800" i="1" dirty="0"/>
                  <a:t>y</a:t>
                </a:r>
                <a:r>
                  <a:rPr lang="en-US" sz="2800" dirty="0"/>
                  <a:t>, which is the same as saying </a:t>
                </a:r>
                <a:r>
                  <a:rPr lang="en-US" i="1" dirty="0"/>
                  <a:t>x</a:t>
                </a:r>
                <a:r>
                  <a:rPr lang="en-US" sz="2800" dirty="0"/>
                  <a:t> is less than or equal to </a:t>
                </a:r>
                <a:r>
                  <a:rPr lang="en-US" sz="2800" i="1" dirty="0"/>
                  <a:t>y</a:t>
                </a:r>
                <a:r>
                  <a:rPr lang="en-US" sz="2800" dirty="0"/>
                  <a:t>, so this translates to</a:t>
                </a:r>
                <a:r>
                  <a:rPr lang="en-US" i="1" dirty="0"/>
                  <a:t> x </a:t>
                </a:r>
                <a:r>
                  <a:rPr lang="en-US" dirty="0"/>
                  <a:t>≤</a:t>
                </a:r>
                <a:r>
                  <a:rPr lang="en-US" i="1" dirty="0"/>
                  <a:t> </a:t>
                </a:r>
                <a:r>
                  <a:rPr lang="en-US" sz="2800" i="1" dirty="0"/>
                  <a:t>y</a:t>
                </a:r>
                <a:r>
                  <a:rPr lang="en-US" sz="2800" dirty="0"/>
                  <a:t>.</a:t>
                </a:r>
              </a:p>
              <a:p>
                <a:pPr marL="457200" lvl="1" indent="0">
                  <a:buNone/>
                  <a:defRPr sz="2800"/>
                </a:pPr>
                <a:endParaRPr lang="en-US" dirty="0"/>
              </a:p>
              <a:p>
                <a:pPr marL="457200" lvl="1" indent="0">
                  <a:buNone/>
                  <a:defRPr sz="2800"/>
                </a:pPr>
                <a:r>
                  <a:rPr lang="en-US" dirty="0"/>
                  <a:t>"</a:t>
                </a:r>
                <a:r>
                  <a:rPr lang="en-US" i="1" dirty="0"/>
                  <a:t> x </a:t>
                </a:r>
                <a:r>
                  <a:rPr lang="en-US" dirty="0"/>
                  <a:t>is at least as large as </a:t>
                </a:r>
                <a:r>
                  <a:rPr lang="en-US" i="1" dirty="0"/>
                  <a:t>y</a:t>
                </a:r>
                <a:r>
                  <a:rPr lang="en-US" dirty="0"/>
                  <a:t>"</a:t>
                </a:r>
              </a:p>
              <a:p>
                <a:pPr>
                  <a:defRPr sz="2800"/>
                </a:pPr>
                <a:r>
                  <a:rPr lang="en-US" sz="2800" dirty="0"/>
                  <a:t>If </a:t>
                </a:r>
                <a:r>
                  <a:rPr lang="en-US" i="1" dirty="0"/>
                  <a:t>x</a:t>
                </a:r>
                <a:r>
                  <a:rPr lang="en-US" sz="2800" dirty="0"/>
                  <a:t> is at least as large as </a:t>
                </a:r>
                <a:r>
                  <a:rPr lang="en-US" sz="2800" i="1" dirty="0"/>
                  <a:t>y</a:t>
                </a:r>
                <a:r>
                  <a:rPr lang="en-US" sz="2800" dirty="0"/>
                  <a:t>, then it can either be as large as (equal to) </a:t>
                </a:r>
                <a:r>
                  <a:rPr lang="en-US" sz="2800" i="1" dirty="0"/>
                  <a:t>y</a:t>
                </a:r>
                <a:r>
                  <a:rPr lang="en-US" sz="2800" dirty="0"/>
                  <a:t> or larger (greater) than </a:t>
                </a:r>
                <a:r>
                  <a:rPr lang="en-US" sz="2800" i="1" dirty="0"/>
                  <a:t>y</a:t>
                </a:r>
                <a:r>
                  <a:rPr lang="en-US" sz="2800" dirty="0"/>
                  <a:t>, so this phrase translates to </a:t>
                </a:r>
                <a:r>
                  <a:rPr lang="en-US" i="1" dirty="0"/>
                  <a:t>x</a:t>
                </a:r>
                <a14:m>
                  <m:oMath xmlns:m="http://schemas.openxmlformats.org/officeDocument/2006/math">
                    <m:r>
                      <a:rPr lang="en-US" b="0" i="1" smtClean="0">
                        <a:latin typeface="Cambria Math" panose="02040503050406030204" pitchFamily="18" charset="0"/>
                      </a:rPr>
                      <m:t> </m:t>
                    </m:r>
                  </m:oMath>
                </a14:m>
                <a:r>
                  <a:rPr lang="en-US" sz="2800" dirty="0"/>
                  <a:t>≥</a:t>
                </a:r>
                <a:r>
                  <a:rPr lang="en-US" sz="2800" i="1" dirty="0"/>
                  <a:t> y</a:t>
                </a:r>
                <a:r>
                  <a:rPr lang="en-US" sz="2800" dirty="0"/>
                  <a:t>.</a:t>
                </a:r>
              </a:p>
              <a:p>
                <a:pPr marL="457200" lvl="1" indent="0">
                  <a:buNone/>
                  <a:defRPr sz="2800"/>
                </a:pPr>
                <a:endParaRPr lang="en-US" dirty="0"/>
              </a:p>
              <a:p>
                <a:pPr marL="457200" lvl="1" indent="0">
                  <a:buNone/>
                  <a:defRPr sz="2800"/>
                </a:pPr>
                <a:r>
                  <a:rPr lang="en-US" dirty="0"/>
                  <a:t>"</a:t>
                </a:r>
                <a:r>
                  <a:rPr lang="en-US" i="1" dirty="0"/>
                  <a:t> x </a:t>
                </a:r>
                <a:r>
                  <a:rPr lang="en-US" dirty="0"/>
                  <a:t>does not exceed </a:t>
                </a:r>
                <a:r>
                  <a:rPr lang="en-US" i="1" dirty="0"/>
                  <a:t>y</a:t>
                </a:r>
                <a:r>
                  <a:rPr lang="en-US" dirty="0"/>
                  <a:t> "</a:t>
                </a:r>
              </a:p>
              <a:p>
                <a:pPr>
                  <a:defRPr sz="2800"/>
                </a:pPr>
                <a:r>
                  <a:rPr lang="en-US" sz="2800" dirty="0"/>
                  <a:t>Compare this to the first phrase; the words "is no" carry the same meaning as "does not", and "greater than" is a synonym for "exceed". The two phrases have the same meaning, and so "</a:t>
                </a:r>
                <a:r>
                  <a:rPr lang="en-US" i="1" dirty="0"/>
                  <a:t> x </a:t>
                </a:r>
                <a:r>
                  <a:rPr lang="en-US" sz="2800" dirty="0"/>
                  <a:t>does not exceed </a:t>
                </a:r>
                <a:r>
                  <a:rPr lang="en-US" i="1" dirty="0"/>
                  <a:t>y</a:t>
                </a:r>
                <a:r>
                  <a:rPr lang="en-US" sz="2800" dirty="0"/>
                  <a:t>" also translates to </a:t>
                </a:r>
                <a:r>
                  <a:rPr lang="en-US" i="1" dirty="0"/>
                  <a:t>x </a:t>
                </a:r>
                <a:r>
                  <a:rPr lang="en-US" dirty="0"/>
                  <a:t>≤</a:t>
                </a:r>
                <a:r>
                  <a:rPr lang="en-US" i="1" dirty="0"/>
                  <a:t> y</a:t>
                </a:r>
                <a:r>
                  <a:rPr lang="en-US" sz="2800" dirty="0"/>
                  <a:t>.</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533400" y="1029287"/>
                <a:ext cx="8229600" cy="4967067"/>
              </a:xfrm>
              <a:blipFill>
                <a:blip r:embed="rId2"/>
                <a:stretch>
                  <a:fillRect l="-1185" t="-1718" r="-1259" b="-1104"/>
                </a:stretch>
              </a:blipFill>
            </p:spPr>
            <p:txBody>
              <a:bodyPr/>
              <a:lstStyle/>
              <a:p>
                <a:r>
                  <a:rPr lang="en-IN">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Applications of Inequalities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Express each of the following problems as an inequality, and then solve the inequality.</a:t>
            </a:r>
          </a:p>
          <a:p>
            <a:pPr marL="514350" indent="-514350">
              <a:buFont typeface="+mj-lt"/>
              <a:buAutoNum type="alphaLcPeriod"/>
              <a:defRPr sz="2800"/>
            </a:pPr>
            <a:r>
              <a:t>​</a:t>
            </a:r>
            <a:r>
              <a:rPr sz="2800"/>
              <a:t>The average daily high temperature in Santa Fe, NM over the course of three days exceeded </a:t>
            </a:r>
            <a:r>
              <a:rPr sz="2800">
                <a:latin typeface="Cambria Math"/>
              </a:rPr>
              <a:t>75</a:t>
            </a:r>
            <a:r>
              <a:rPr sz="2800"/>
              <a:t>. Given that the high on the first day was </a:t>
            </a:r>
            <a:r>
              <a:rPr sz="2800">
                <a:latin typeface="Cambria Math"/>
              </a:rPr>
              <a:t>72</a:t>
            </a:r>
            <a:r>
              <a:rPr sz="2800"/>
              <a:t> and the high on the third day was </a:t>
            </a:r>
            <a:r>
              <a:rPr sz="2800">
                <a:latin typeface="Cambria Math"/>
              </a:rPr>
              <a:t>77</a:t>
            </a:r>
            <a:r>
              <a:rPr sz="2800"/>
              <a:t>, what can we say about the high temperature on the second day?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Applications of Inequalities</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As a test for quality at a plant manufacturing silicon wafers for computer chips, a random sample of </a:t>
            </a:r>
            <a:r>
              <a:rPr sz="2800" dirty="0">
                <a:latin typeface="Cambria Math"/>
              </a:rPr>
              <a:t>10</a:t>
            </a:r>
            <a:r>
              <a:rPr sz="2800" dirty="0"/>
              <a:t> batches of </a:t>
            </a:r>
            <a:r>
              <a:rPr sz="2800" dirty="0">
                <a:latin typeface="Cambria Math"/>
              </a:rPr>
              <a:t>1000</a:t>
            </a:r>
            <a:r>
              <a:rPr sz="2800" dirty="0"/>
              <a:t> wafers each must not detect more than </a:t>
            </a:r>
            <a:r>
              <a:rPr sz="2800" dirty="0">
                <a:latin typeface="Cambria Math"/>
              </a:rPr>
              <a:t>5</a:t>
            </a:r>
            <a:r>
              <a:rPr sz="2800" dirty="0"/>
              <a:t> defective wafers per batch on average. In the first </a:t>
            </a:r>
            <a:r>
              <a:rPr sz="2800" dirty="0">
                <a:latin typeface="Cambria Math"/>
              </a:rPr>
              <a:t>9</a:t>
            </a:r>
            <a:r>
              <a:rPr sz="2800" dirty="0"/>
              <a:t> batches tested, the average number of defective wafers per batch is found to be </a:t>
            </a:r>
            <a:r>
              <a:rPr sz="2800" dirty="0">
                <a:latin typeface="Cambria Math"/>
              </a:rPr>
              <a:t>4.78</a:t>
            </a:r>
            <a:r>
              <a:rPr sz="2800" dirty="0"/>
              <a:t> (to the nearest hundredth). What is the maximum number of defective wafers that can be found in the 10</a:t>
            </a:r>
            <a:r>
              <a:rPr lang="en-US" sz="1050" dirty="0"/>
              <a:t> </a:t>
            </a:r>
            <a:r>
              <a:rPr lang="en-US" sz="2800" baseline="30000" dirty="0" err="1"/>
              <a:t>th</a:t>
            </a:r>
            <a:r>
              <a:rPr sz="2800" dirty="0"/>
              <a:t> batch for the plant to pass the quality test?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Applications of Inequalities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sz="2600" dirty="0"/>
              <a:t>​We'll begin building the inequality with an expression for calculating the average. Letting</a:t>
            </a:r>
            <a:r>
              <a:rPr lang="en-US" sz="2600" dirty="0"/>
              <a:t> </a:t>
            </a:r>
            <a:r>
              <a:rPr lang="en-US" sz="2600" i="1" dirty="0"/>
              <a:t>x</a:t>
            </a:r>
            <a:r>
              <a:rPr sz="2600" dirty="0"/>
              <a:t> represent the high temperature on the second day, we have the following.</a:t>
            </a:r>
          </a:p>
          <a:p>
            <a:pPr algn="ctr">
              <a:defRPr sz="2800"/>
            </a:pPr>
            <a:endParaRPr lang="en-US" sz="3000" dirty="0"/>
          </a:p>
          <a:p>
            <a:pPr algn="ctr">
              <a:defRPr sz="2800"/>
            </a:pPr>
            <a:endParaRPr sz="3000" dirty="0"/>
          </a:p>
          <a:p>
            <a:pPr marL="457200" lvl="1" indent="0">
              <a:buNone/>
            </a:pPr>
            <a:endParaRPr dirty="0"/>
          </a:p>
          <a:p>
            <a:pPr algn="ctr">
              <a:defRPr sz="2800"/>
            </a:pPr>
            <a:endParaRPr sz="3000" dirty="0"/>
          </a:p>
          <a:p>
            <a:r>
              <a:rPr dirty="0"/>
              <a:t>​</a:t>
            </a:r>
            <a:endParaRPr sz="2800" dirty="0"/>
          </a:p>
        </p:txBody>
      </p:sp>
      <p:pic>
        <p:nvPicPr>
          <p:cNvPr id="8" name="Picture 7" descr="Open parenthesis seventy-two plus x plus seventy-seven close parenthesis divided by three">
            <a:extLst>
              <a:ext uri="{FF2B5EF4-FFF2-40B4-BE49-F238E27FC236}">
                <a16:creationId xmlns:a16="http://schemas.microsoft.com/office/drawing/2014/main" id="{A81D621E-5039-17DF-A8EC-93D039B3A39E}"/>
              </a:ext>
            </a:extLst>
          </p:cNvPr>
          <p:cNvPicPr>
            <a:picLocks noChangeAspect="1"/>
          </p:cNvPicPr>
          <p:nvPr/>
        </p:nvPicPr>
        <p:blipFill>
          <a:blip r:embed="rId2"/>
          <a:stretch>
            <a:fillRect/>
          </a:stretch>
        </p:blipFill>
        <p:spPr>
          <a:xfrm>
            <a:off x="3750324" y="2911371"/>
            <a:ext cx="1584000" cy="867153"/>
          </a:xfrm>
          <a:prstGeom prst="rect">
            <a:avLst/>
          </a:prstGeom>
        </p:spPr>
      </p:pic>
      <p:sp>
        <p:nvSpPr>
          <p:cNvPr id="7" name="TextBox 6">
            <a:extLst>
              <a:ext uri="{FF2B5EF4-FFF2-40B4-BE49-F238E27FC236}">
                <a16:creationId xmlns:a16="http://schemas.microsoft.com/office/drawing/2014/main" id="{1457E4EF-4FB3-E0F6-4D39-1228BB370D1D}"/>
              </a:ext>
            </a:extLst>
          </p:cNvPr>
          <p:cNvSpPr txBox="1"/>
          <p:nvPr/>
        </p:nvSpPr>
        <p:spPr>
          <a:xfrm>
            <a:off x="1068238" y="3752671"/>
            <a:ext cx="7618562" cy="1323439"/>
          </a:xfrm>
          <a:prstGeom prst="rect">
            <a:avLst/>
          </a:prstGeom>
          <a:noFill/>
        </p:spPr>
        <p:txBody>
          <a:bodyPr wrap="square">
            <a:spAutoFit/>
          </a:bodyPr>
          <a:lstStyle/>
          <a:p>
            <a:r>
              <a:rPr lang="en-US" sz="2600" dirty="0"/>
              <a:t>What inequality symbol do we use? The problem states the average </a:t>
            </a:r>
            <a:r>
              <a:rPr lang="en-US" sz="2600" i="1" dirty="0"/>
              <a:t>exceeded</a:t>
            </a:r>
            <a:r>
              <a:rPr lang="en-US" sz="2600" dirty="0"/>
              <a:t> </a:t>
            </a:r>
            <a:r>
              <a:rPr lang="en-US" sz="2600" dirty="0">
                <a:latin typeface="Cambria Math"/>
              </a:rPr>
              <a:t>75</a:t>
            </a:r>
            <a:r>
              <a:rPr lang="en-US" sz="2600" dirty="0"/>
              <a:t>. To exceed is to be greater than, so we use the </a:t>
            </a:r>
            <a:r>
              <a:rPr lang="en-IN" sz="2800" dirty="0"/>
              <a:t>&gt;</a:t>
            </a:r>
            <a:r>
              <a:rPr lang="en-US" sz="2600" dirty="0"/>
              <a:t> symbol.</a:t>
            </a:r>
            <a:endParaRPr lang="en-IN" sz="2600" dirty="0"/>
          </a:p>
        </p:txBody>
      </p:sp>
      <p:pic>
        <p:nvPicPr>
          <p:cNvPr id="10" name="Picture 9" descr="Open parenthesis seventy-two plus x plus seventy-seven close parenthesis divided by three is greater than seventy-five">
            <a:extLst>
              <a:ext uri="{FF2B5EF4-FFF2-40B4-BE49-F238E27FC236}">
                <a16:creationId xmlns:a16="http://schemas.microsoft.com/office/drawing/2014/main" id="{52138C89-2933-88E3-6247-4F4C23D20079}"/>
              </a:ext>
            </a:extLst>
          </p:cNvPr>
          <p:cNvPicPr>
            <a:picLocks noChangeAspect="1"/>
          </p:cNvPicPr>
          <p:nvPr/>
        </p:nvPicPr>
        <p:blipFill>
          <a:blip r:embed="rId3"/>
          <a:stretch>
            <a:fillRect/>
          </a:stretch>
        </p:blipFill>
        <p:spPr>
          <a:xfrm>
            <a:off x="3581399" y="5115255"/>
            <a:ext cx="2088000" cy="80307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Multiplying Inequalities by Negative Numbers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dirty="0"/>
              <a:t>These examples show that multiplicative cancellation must behave a bit differently for linear inequalities. Note that if we reverse the inequality sign in our results, we actually get true statements. This provides a clue to how we approach multiplicative cancellation in the case of linear inequalities.</a:t>
            </a:r>
          </a:p>
        </p:txBody>
      </p:sp>
    </p:spTree>
    <p:extLst>
      <p:ext uri="{BB962C8B-B14F-4D97-AF65-F5344CB8AC3E}">
        <p14:creationId xmlns:p14="http://schemas.microsoft.com/office/powerpoint/2010/main" val="42172512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Applications of Inequalities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dirty="0"/>
              <a:t>​</a:t>
            </a:r>
            <a:r>
              <a:rPr sz="2800" dirty="0"/>
              <a:t>We then proceed to solve the inequality.</a:t>
            </a:r>
          </a:p>
          <a:p>
            <a:r>
              <a:rPr dirty="0"/>
              <a:t>​</a:t>
            </a:r>
            <a:endParaRPr lang="en-US" dirty="0"/>
          </a:p>
          <a:p>
            <a:endParaRPr lang="en-US" dirty="0"/>
          </a:p>
          <a:p>
            <a:endParaRPr lang="en-US" dirty="0"/>
          </a:p>
          <a:p>
            <a:endParaRPr dirty="0"/>
          </a:p>
        </p:txBody>
      </p:sp>
      <p:pic>
        <p:nvPicPr>
          <p:cNvPr id="7" name="Picture 6" descr="Seventy-two plus x plus seventy-seven, all divided by three, is greater than seventy-five.&#10;One hundred forty-nine plus x is greater than two hundred twenty-five.&#10;x is greater than seventy-six.">
            <a:extLst>
              <a:ext uri="{FF2B5EF4-FFF2-40B4-BE49-F238E27FC236}">
                <a16:creationId xmlns:a16="http://schemas.microsoft.com/office/drawing/2014/main" id="{F4198C40-14AA-FD6E-67DC-BF9DDC734743}"/>
              </a:ext>
            </a:extLst>
          </p:cNvPr>
          <p:cNvPicPr>
            <a:picLocks noChangeAspect="1"/>
          </p:cNvPicPr>
          <p:nvPr/>
        </p:nvPicPr>
        <p:blipFill>
          <a:blip r:embed="rId2"/>
          <a:stretch>
            <a:fillRect/>
          </a:stretch>
        </p:blipFill>
        <p:spPr>
          <a:xfrm>
            <a:off x="2493369" y="1676400"/>
            <a:ext cx="2412000" cy="1751178"/>
          </a:xfrm>
          <a:prstGeom prst="rect">
            <a:avLst/>
          </a:prstGeom>
        </p:spPr>
      </p:pic>
      <p:sp>
        <p:nvSpPr>
          <p:cNvPr id="6" name="TextBox 5">
            <a:extLst>
              <a:ext uri="{FF2B5EF4-FFF2-40B4-BE49-F238E27FC236}">
                <a16:creationId xmlns:a16="http://schemas.microsoft.com/office/drawing/2014/main" id="{7B269631-493E-62F0-8FDF-9D7BD68A84C3}"/>
              </a:ext>
            </a:extLst>
          </p:cNvPr>
          <p:cNvSpPr txBox="1"/>
          <p:nvPr/>
        </p:nvSpPr>
        <p:spPr>
          <a:xfrm>
            <a:off x="457200" y="3548763"/>
            <a:ext cx="8229600" cy="954107"/>
          </a:xfrm>
          <a:prstGeom prst="rect">
            <a:avLst/>
          </a:prstGeom>
          <a:noFill/>
        </p:spPr>
        <p:txBody>
          <a:bodyPr wrap="square">
            <a:spAutoFit/>
          </a:bodyPr>
          <a:lstStyle/>
          <a:p>
            <a:pPr algn="l"/>
            <a:r>
              <a:rPr lang="en-US" sz="2800" dirty="0"/>
              <a:t>​Thus, the high temperature on the second day exceeded </a:t>
            </a:r>
            <a:r>
              <a:rPr lang="en-US" sz="2800" dirty="0">
                <a:latin typeface="Cambria Math"/>
              </a:rPr>
              <a:t>76</a:t>
            </a:r>
            <a:r>
              <a:rPr lang="en-US" sz="2800" dirty="0"/>
              <a:t> degrees.</a:t>
            </a:r>
          </a:p>
        </p:txBody>
      </p:sp>
    </p:spTree>
    <p:extLst>
      <p:ext uri="{BB962C8B-B14F-4D97-AF65-F5344CB8AC3E}">
        <p14:creationId xmlns:p14="http://schemas.microsoft.com/office/powerpoint/2010/main" val="23489828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Applications of Inequalities</a:t>
            </a:r>
            <a:r>
              <a:rPr lang="en-US" baseline="-25000" dirty="0"/>
              <a:t>5</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The phrase "must not detect more than </a:t>
            </a:r>
            <a:r>
              <a:rPr sz="2800" dirty="0">
                <a:latin typeface="Cambria Math"/>
              </a:rPr>
              <a:t>5</a:t>
            </a:r>
            <a:r>
              <a:rPr sz="2800" dirty="0"/>
              <a:t> defective wafers per batch on average" means the average number must be less than or equal to </a:t>
            </a:r>
            <a:r>
              <a:rPr sz="2800" dirty="0">
                <a:latin typeface="Cambria Math"/>
              </a:rPr>
              <a:t>5</a:t>
            </a:r>
            <a:r>
              <a:rPr sz="2800" dirty="0"/>
              <a:t>. Let</a:t>
            </a:r>
            <a:r>
              <a:rPr lang="en-US" sz="2800" dirty="0"/>
              <a:t> </a:t>
            </a:r>
            <a:r>
              <a:rPr lang="en-US" sz="2800" i="1" dirty="0"/>
              <a:t>x </a:t>
            </a:r>
            <a:r>
              <a:rPr sz="2800" dirty="0"/>
              <a:t> denote the maximum number of defective wafers in the last batch.</a:t>
            </a:r>
          </a:p>
          <a:p>
            <a:r>
              <a:rPr dirty="0"/>
              <a:t>​</a:t>
            </a:r>
          </a:p>
        </p:txBody>
      </p:sp>
      <p:graphicFrame>
        <p:nvGraphicFramePr>
          <p:cNvPr id="5" name="Object 4" descr="Nine times four point seven eight plus x, all divided by ten, is less than or equal to five.&#10;Forty-three point zero two plus x is less than or equal to fifty.&#10;x is less than or equal to six point nine eight.">
            <a:extLst>
              <a:ext uri="{FF2B5EF4-FFF2-40B4-BE49-F238E27FC236}">
                <a16:creationId xmlns:a16="http://schemas.microsoft.com/office/drawing/2014/main" id="{1AEEC646-334F-E9E0-E812-3912455736B4}"/>
              </a:ext>
            </a:extLst>
          </p:cNvPr>
          <p:cNvGraphicFramePr>
            <a:graphicFrameLocks noChangeAspect="1"/>
          </p:cNvGraphicFramePr>
          <p:nvPr>
            <p:extLst>
              <p:ext uri="{D42A27DB-BD31-4B8C-83A1-F6EECF244321}">
                <p14:modId xmlns:p14="http://schemas.microsoft.com/office/powerpoint/2010/main" val="4291723848"/>
              </p:ext>
            </p:extLst>
          </p:nvPr>
        </p:nvGraphicFramePr>
        <p:xfrm>
          <a:off x="1066799" y="3404633"/>
          <a:ext cx="2952000" cy="1926830"/>
        </p:xfrm>
        <a:graphic>
          <a:graphicData uri="http://schemas.openxmlformats.org/presentationml/2006/ole">
            <mc:AlternateContent xmlns:mc="http://schemas.openxmlformats.org/markup-compatibility/2006">
              <mc:Choice xmlns:v="urn:schemas-microsoft-com:vml" Requires="v">
                <p:oleObj name="Equation" r:id="rId2" imgW="2656370" imgH="1733052" progId="Equation.DSMT4">
                  <p:embed/>
                </p:oleObj>
              </mc:Choice>
              <mc:Fallback>
                <p:oleObj name="Equation" r:id="rId2" imgW="2656370" imgH="1733052" progId="Equation.DSMT4">
                  <p:embed/>
                  <p:pic>
                    <p:nvPicPr>
                      <p:cNvPr id="0" name=""/>
                      <p:cNvPicPr/>
                      <p:nvPr/>
                    </p:nvPicPr>
                    <p:blipFill>
                      <a:blip r:embed="rId3"/>
                      <a:stretch>
                        <a:fillRect/>
                      </a:stretch>
                    </p:blipFill>
                    <p:spPr>
                      <a:xfrm>
                        <a:off x="1066799" y="3404633"/>
                        <a:ext cx="2952000" cy="1926830"/>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8D40E6C-941F-D8C6-365A-FB18B44C55F1}"/>
                  </a:ext>
                </a:extLst>
              </p:cNvPr>
              <p:cNvSpPr txBox="1"/>
              <p:nvPr/>
            </p:nvSpPr>
            <p:spPr>
              <a:xfrm>
                <a:off x="4114800" y="3514258"/>
                <a:ext cx="4572000" cy="707886"/>
              </a:xfrm>
              <a:prstGeom prst="rect">
                <a:avLst/>
              </a:prstGeom>
              <a:noFill/>
            </p:spPr>
            <p:txBody>
              <a:bodyPr wrap="square">
                <a:spAutoFit/>
              </a:bodyPr>
              <a:lstStyle/>
              <a:p>
                <a:pPr algn="l">
                  <a:defRPr sz="1100" b="1"/>
                </a:pPr>
                <a:r>
                  <a:rPr lang="en-IN" sz="2000" b="0" dirty="0"/>
                  <a:t>The number of defective wafers found in the first 9 batches is </a:t>
                </a:r>
                <a14:m>
                  <m:oMath xmlns:m="http://schemas.openxmlformats.org/officeDocument/2006/math">
                    <m:d>
                      <m:dPr>
                        <m:ctrlPr>
                          <a:rPr lang="ar-AE" sz="2000" b="0" i="1">
                            <a:latin typeface="Cambria Math" panose="02040503050406030204" pitchFamily="18" charset="0"/>
                          </a:rPr>
                        </m:ctrlPr>
                      </m:dPr>
                      <m:e>
                        <m:r>
                          <a:rPr lang="ar-AE" sz="2000" b="0">
                            <a:latin typeface="Cambria Math"/>
                          </a:rPr>
                          <m:t>9</m:t>
                        </m:r>
                      </m:e>
                    </m:d>
                    <m:d>
                      <m:dPr>
                        <m:ctrlPr>
                          <a:rPr lang="ar-AE" sz="2000" b="0" i="1">
                            <a:latin typeface="Cambria Math" panose="02040503050406030204" pitchFamily="18" charset="0"/>
                          </a:rPr>
                        </m:ctrlPr>
                      </m:dPr>
                      <m:e>
                        <m:r>
                          <a:rPr lang="ar-AE" sz="2000" b="0">
                            <a:latin typeface="Cambria Math"/>
                          </a:rPr>
                          <m:t>4</m:t>
                        </m:r>
                        <m:r>
                          <a:rPr lang="ar-AE" sz="2000" b="0">
                            <a:latin typeface="Cambria Math"/>
                          </a:rPr>
                          <m:t>.</m:t>
                        </m:r>
                        <m:r>
                          <a:rPr lang="ar-AE" sz="2000" b="0">
                            <a:latin typeface="Cambria Math"/>
                          </a:rPr>
                          <m:t>78</m:t>
                        </m:r>
                      </m:e>
                    </m:d>
                    <m:r>
                      <a:rPr lang="ar-AE" sz="2000" b="0" smtClean="0">
                        <a:latin typeface="Cambria Math"/>
                      </a:rPr>
                      <m:t>=</m:t>
                    </m:r>
                    <m:r>
                      <a:rPr lang="ar-AE" sz="2000" b="0">
                        <a:latin typeface="Cambria Math"/>
                      </a:rPr>
                      <m:t>43</m:t>
                    </m:r>
                    <m:r>
                      <a:rPr lang="ar-AE" sz="2000" b="0">
                        <a:latin typeface="Cambria Math"/>
                      </a:rPr>
                      <m:t>.</m:t>
                    </m:r>
                    <m:r>
                      <a:rPr lang="ar-AE" sz="2000" b="0">
                        <a:latin typeface="Cambria Math"/>
                      </a:rPr>
                      <m:t>02</m:t>
                    </m:r>
                  </m:oMath>
                </a14:m>
                <a:r>
                  <a:rPr lang="ar-AE" sz="2000" b="0" dirty="0"/>
                  <a:t>.</a:t>
                </a:r>
              </a:p>
            </p:txBody>
          </p:sp>
        </mc:Choice>
        <mc:Fallback xmlns="">
          <p:sp>
            <p:nvSpPr>
              <p:cNvPr id="7" name="TextBox 6">
                <a:extLst>
                  <a:ext uri="{FF2B5EF4-FFF2-40B4-BE49-F238E27FC236}">
                    <a16:creationId xmlns:a16="http://schemas.microsoft.com/office/drawing/2014/main" id="{58D40E6C-941F-D8C6-365A-FB18B44C55F1}"/>
                  </a:ext>
                </a:extLst>
              </p:cNvPr>
              <p:cNvSpPr txBox="1">
                <a:spLocks noRot="1" noChangeAspect="1" noMove="1" noResize="1" noEditPoints="1" noAdjustHandles="1" noChangeArrowheads="1" noChangeShapeType="1" noTextEdit="1"/>
              </p:cNvSpPr>
              <p:nvPr/>
            </p:nvSpPr>
            <p:spPr>
              <a:xfrm>
                <a:off x="4114800" y="3514258"/>
                <a:ext cx="4572000" cy="707886"/>
              </a:xfrm>
              <a:prstGeom prst="rect">
                <a:avLst/>
              </a:prstGeom>
              <a:blipFill>
                <a:blip r:embed="rId4"/>
                <a:stretch>
                  <a:fillRect l="-1333" t="-4274" b="-13675"/>
                </a:stretch>
              </a:blipFill>
            </p:spPr>
            <p:txBody>
              <a:bodyPr/>
              <a:lstStyle/>
              <a:p>
                <a:r>
                  <a:rPr lang="en-IN">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Applications of Inequalities</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dirty="0"/>
              <a:t>​</a:t>
            </a:r>
            <a:r>
              <a:rPr sz="2800" dirty="0"/>
              <a:t>Since it is not possible to have a fractional number of wafers, there must have been </a:t>
            </a:r>
            <a:r>
              <a:rPr sz="2800" dirty="0">
                <a:latin typeface="Cambria Math"/>
              </a:rPr>
              <a:t>43</a:t>
            </a:r>
            <a:r>
              <a:rPr sz="2800" dirty="0"/>
              <a:t> defective wafers in the first </a:t>
            </a:r>
            <a:r>
              <a:rPr sz="2800" dirty="0">
                <a:latin typeface="Cambria Math"/>
              </a:rPr>
              <a:t>9</a:t>
            </a:r>
            <a:r>
              <a:rPr sz="2800" dirty="0"/>
              <a:t> batches, so the maximum allowable number of defective wafers in the final batch is </a:t>
            </a:r>
            <a:r>
              <a:rPr sz="2800" dirty="0">
                <a:latin typeface="Cambria Math"/>
              </a:rPr>
              <a:t>7</a:t>
            </a:r>
            <a:r>
              <a:rPr sz="28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Cancellation Properties for Inequalities</a:t>
            </a:r>
            <a:r>
              <a:rPr lang="en-US" baseline="-25000" dirty="0"/>
              <a:t>1</a:t>
            </a:r>
            <a:endParaRPr dirty="0"/>
          </a:p>
        </p:txBody>
      </p:sp>
      <p:sp>
        <p:nvSpPr>
          <p:cNvPr id="3" name="Text Placeholder 2"/>
          <p:cNvSpPr>
            <a:spLocks noGrp="1"/>
          </p:cNvSpPr>
          <p:nvPr>
            <p:ph type="body" sz="quarter" idx="10"/>
          </p:nvPr>
        </p:nvSpPr>
        <p:spPr>
          <a:xfrm>
            <a:off x="457200" y="1082078"/>
            <a:ext cx="8229600" cy="2677656"/>
          </a:xfrm>
        </p:spPr>
        <p:txBody>
          <a:bodyPr>
            <a:spAutoFit/>
          </a:bodyPr>
          <a:lstStyle/>
          <a:p>
            <a:pPr>
              <a:defRPr sz="2800"/>
            </a:pPr>
            <a:r>
              <a:rPr sz="2800" dirty="0"/>
              <a:t>In the following properties,</a:t>
            </a:r>
            <a:r>
              <a:rPr lang="en-US" sz="2800" dirty="0"/>
              <a:t> </a:t>
            </a:r>
            <a:r>
              <a:rPr lang="en-US" sz="2800" i="1" dirty="0"/>
              <a:t>A</a:t>
            </a:r>
            <a:r>
              <a:rPr sz="2800" dirty="0"/>
              <a:t>,</a:t>
            </a:r>
            <a:r>
              <a:rPr lang="en-US" sz="2800" dirty="0"/>
              <a:t> </a:t>
            </a:r>
            <a:r>
              <a:rPr lang="en-US" sz="2800" i="1" dirty="0"/>
              <a:t>B</a:t>
            </a:r>
            <a:r>
              <a:rPr sz="2800" dirty="0"/>
              <a:t>, and</a:t>
            </a:r>
            <a:r>
              <a:rPr lang="en-US" sz="2800" dirty="0"/>
              <a:t> </a:t>
            </a:r>
            <a:r>
              <a:rPr lang="en-US" sz="2800" i="1" dirty="0"/>
              <a:t>C</a:t>
            </a:r>
            <a:r>
              <a:rPr sz="2800" dirty="0"/>
              <a:t> represent algebraic expressions and </a:t>
            </a:r>
            <a:r>
              <a:rPr lang="en-US" sz="2800" i="1" dirty="0"/>
              <a:t>A</a:t>
            </a:r>
            <a:r>
              <a:rPr sz="2800" dirty="0"/>
              <a:t> represents a nonzero constant. Each of the properties is stated for the inequality symbol </a:t>
            </a:r>
            <a:r>
              <a:rPr lang="en-IN" dirty="0"/>
              <a:t>&lt;</a:t>
            </a:r>
            <a:r>
              <a:rPr sz="2800" dirty="0"/>
              <a:t>, but they are also true when the symbol </a:t>
            </a:r>
            <a:r>
              <a:rPr lang="en-IN" sz="2800" dirty="0"/>
              <a:t>&lt;</a:t>
            </a:r>
            <a:r>
              <a:rPr sz="2800" dirty="0"/>
              <a:t> is replaced with </a:t>
            </a:r>
            <a:r>
              <a:rPr lang="en-IN" dirty="0"/>
              <a:t>&gt;</a:t>
            </a:r>
            <a:r>
              <a:rPr sz="2800" dirty="0"/>
              <a:t>, </a:t>
            </a:r>
            <a:r>
              <a:rPr lang="en-IN" sz="2800" dirty="0"/>
              <a:t>≤</a:t>
            </a:r>
            <a:r>
              <a:rPr sz="2800" dirty="0"/>
              <a:t>, or </a:t>
            </a:r>
            <a:r>
              <a:rPr lang="en-IN" sz="2800" dirty="0"/>
              <a:t>≥</a:t>
            </a:r>
            <a:r>
              <a:rPr sz="2800" dirty="0"/>
              <a:t> and the restrictions on</a:t>
            </a:r>
            <a:r>
              <a:rPr lang="en-US" sz="2800" dirty="0"/>
              <a:t> </a:t>
            </a:r>
            <a:r>
              <a:rPr lang="en-US" sz="2800" i="1" dirty="0"/>
              <a:t>D</a:t>
            </a:r>
            <a:r>
              <a:rPr sz="2800" dirty="0"/>
              <a:t> remain the same.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Cancellation Properties for Inequalities</a:t>
            </a:r>
            <a:r>
              <a:rPr lang="en-US" baseline="-25000" dirty="0"/>
              <a:t>2</a:t>
            </a:r>
            <a:endParaRPr dirty="0"/>
          </a:p>
        </p:txBody>
      </p:sp>
      <p:sp>
        <p:nvSpPr>
          <p:cNvPr id="13" name="Text Placeholder 12">
            <a:extLst>
              <a:ext uri="{FF2B5EF4-FFF2-40B4-BE49-F238E27FC236}">
                <a16:creationId xmlns:a16="http://schemas.microsoft.com/office/drawing/2014/main" id="{35B742DA-203E-AE5A-CFD2-9D5C0616C68C}"/>
              </a:ext>
              <a:ext uri="{C183D7F6-B498-43B3-948B-1728B52AA6E4}">
                <adec:decorative xmlns:adec="http://schemas.microsoft.com/office/drawing/2017/decorative" val="1"/>
              </a:ext>
            </a:extLst>
          </p:cNvPr>
          <p:cNvSpPr>
            <a:spLocks noGrp="1"/>
          </p:cNvSpPr>
          <p:nvPr>
            <p:ph type="body" sz="quarter" idx="10"/>
          </p:nvPr>
        </p:nvSpPr>
        <p:spPr>
          <a:xfrm>
            <a:off x="442823" y="1040777"/>
            <a:ext cx="8229600" cy="4914276"/>
          </a:xfrm>
        </p:spPr>
        <p:txBody>
          <a:bodyPr/>
          <a:lstStyle/>
          <a:p>
            <a:endParaRPr lang="en-US" dirty="0"/>
          </a:p>
          <a:p>
            <a:endParaRPr lang="en-US" dirty="0"/>
          </a:p>
        </p:txBody>
      </p:sp>
      <mc:AlternateContent xmlns:mc="http://schemas.openxmlformats.org/markup-compatibility/2006" xmlns:a14="http://schemas.microsoft.com/office/drawing/2010/main">
        <mc:Choice Requires="a14">
          <p:graphicFrame>
            <p:nvGraphicFramePr>
              <p:cNvPr id="15" name="Table Placeholder 2" descr="The table presents two columns Property and Description&#10;Row 1 for Property: If A is less than B, then A plus C is less than B plus C. &#10;Description: Adding the same quantity to both sides of an inequality results in an equivalent inequality.&#10;&#10;Row 2 for Property: If A is less than B, and D is greater than zero, then A times D is less than B times D.&#10;Description: If both sides of an inequality are multiplied by a positive constant, the sense of the inequality is unchanged.&#10;&#10;Row 3 for Property:&#10;If A is less than B, and D is less than zero, then A times D is greater than B times D.&#10;Description: If both sides are multiplied by a negative constant, the sense of the inequality is reversed.">
                <a:extLst>
                  <a:ext uri="{FF2B5EF4-FFF2-40B4-BE49-F238E27FC236}">
                    <a16:creationId xmlns:a16="http://schemas.microsoft.com/office/drawing/2014/main" id="{114BB0B4-B42F-4993-A08C-06926507C3BC}"/>
                  </a:ext>
                </a:extLst>
              </p:cNvPr>
              <p:cNvGraphicFramePr>
                <a:graphicFrameLocks/>
              </p:cNvGraphicFramePr>
              <p:nvPr>
                <p:extLst>
                  <p:ext uri="{D42A27DB-BD31-4B8C-83A1-F6EECF244321}">
                    <p14:modId xmlns:p14="http://schemas.microsoft.com/office/powerpoint/2010/main" val="254264419"/>
                  </p:ext>
                </p:extLst>
              </p:nvPr>
            </p:nvGraphicFramePr>
            <p:xfrm>
              <a:off x="442823" y="1066800"/>
              <a:ext cx="8229600" cy="472440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lang="en-IN" sz="2200" dirty="0">
                              <a:solidFill>
                                <a:srgbClr val="000000"/>
                              </a:solidFill>
                            </a:rPr>
                            <a:t>Property</a:t>
                          </a:r>
                        </a:p>
                      </a:txBody>
                      <a:tcPr/>
                    </a:tc>
                    <a:tc>
                      <a:txBody>
                        <a:bodyPr/>
                        <a:lstStyle/>
                        <a:p>
                          <a:pPr algn="ctr">
                            <a:defRPr sz="1800" b="1"/>
                          </a:pPr>
                          <a:r>
                            <a:rPr lang="en-IN" sz="2200" dirty="0">
                              <a:solidFill>
                                <a:srgbClr val="000000"/>
                              </a:solidFill>
                            </a:rPr>
                            <a:t>Description</a:t>
                          </a:r>
                        </a:p>
                      </a:txBody>
                      <a:tcPr/>
                    </a:tc>
                    <a:extLst>
                      <a:ext uri="{0D108BD9-81ED-4DB2-BD59-A6C34878D82A}">
                        <a16:rowId xmlns:a16="http://schemas.microsoft.com/office/drawing/2014/main" val="10000"/>
                      </a:ext>
                    </a:extLst>
                  </a:tr>
                  <a:tr h="370840">
                    <a:tc>
                      <a:txBody>
                        <a:bodyPr/>
                        <a:lstStyle/>
                        <a:p>
                          <a:pPr algn="ctr">
                            <a:defRPr sz="1800"/>
                          </a:pPr>
                          <a:r>
                            <a:rPr lang="en-US" sz="2200" dirty="0">
                              <a:solidFill>
                                <a:srgbClr val="000000"/>
                              </a:solidFill>
                            </a:rPr>
                            <a:t>If </a:t>
                          </a:r>
                          <a14:m>
                            <m:oMath xmlns:m="http://schemas.openxmlformats.org/officeDocument/2006/math">
                              <m:r>
                                <a:rPr lang="en-US" sz="2200" smtClean="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&lt;</m:t>
                              </m:r>
                              <m:r>
                                <a:rPr lang="en-US" sz="2200">
                                  <a:solidFill>
                                    <a:srgbClr val="000000"/>
                                  </a:solidFill>
                                  <a:latin typeface="Cambria Math" panose="02040503050406030204" pitchFamily="18" charset="0"/>
                                </a:rPr>
                                <m:t>𝐵</m:t>
                              </m:r>
                            </m:oMath>
                          </a14:m>
                          <a:r>
                            <a:rPr lang="en-US" sz="2200" dirty="0">
                              <a:solidFill>
                                <a:srgbClr val="000000"/>
                              </a:solidFill>
                            </a:rPr>
                            <a:t>, then </a:t>
                          </a:r>
                          <a14:m>
                            <m:oMath xmlns:m="http://schemas.openxmlformats.org/officeDocument/2006/math">
                              <m:r>
                                <a:rPr lang="en-US" sz="220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𝐶</m:t>
                              </m:r>
                              <m:r>
                                <a:rPr lang="en-US" sz="2200">
                                  <a:solidFill>
                                    <a:srgbClr val="000000"/>
                                  </a:solidFill>
                                  <a:latin typeface="Cambria Math" panose="02040503050406030204" pitchFamily="18" charset="0"/>
                                </a:rPr>
                                <m:t>&lt;</m:t>
                              </m:r>
                              <m:r>
                                <a:rPr lang="en-US" sz="2200">
                                  <a:solidFill>
                                    <a:srgbClr val="000000"/>
                                  </a:solidFill>
                                  <a:latin typeface="Cambria Math" panose="02040503050406030204" pitchFamily="18" charset="0"/>
                                </a:rPr>
                                <m:t>𝐵</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𝐶</m:t>
                              </m:r>
                            </m:oMath>
                          </a14:m>
                          <a:r>
                            <a:rPr lang="en-US" sz="2200" dirty="0">
                              <a:solidFill>
                                <a:srgbClr val="000000"/>
                              </a:solidFill>
                            </a:rPr>
                            <a:t>.</a:t>
                          </a:r>
                        </a:p>
                      </a:txBody>
                      <a:tcPr/>
                    </a:tc>
                    <a:tc>
                      <a:txBody>
                        <a:bodyPr/>
                        <a:lstStyle/>
                        <a:p>
                          <a:pPr algn="l"/>
                          <a:r>
                            <a:rPr lang="en-US" sz="2200">
                              <a:solidFill>
                                <a:srgbClr val="000000"/>
                              </a:solidFill>
                            </a:rPr>
                            <a:t>Adding the same quantity to both sides of an inequality results in an equivalent inequality.</a:t>
                          </a:r>
                        </a:p>
                        <a:p>
                          <a:pPr algn="l"/>
                          <a:endParaRPr lang="en-US" sz="2200" dirty="0">
                            <a:solidFill>
                              <a:srgbClr val="000000"/>
                            </a:solidFill>
                          </a:endParaRPr>
                        </a:p>
                      </a:txBody>
                      <a:tcPr/>
                    </a:tc>
                    <a:extLst>
                      <a:ext uri="{0D108BD9-81ED-4DB2-BD59-A6C34878D82A}">
                        <a16:rowId xmlns:a16="http://schemas.microsoft.com/office/drawing/2014/main" val="10001"/>
                      </a:ext>
                    </a:extLst>
                  </a:tr>
                  <a:tr h="370840">
                    <a:tc>
                      <a:txBody>
                        <a:bodyPr/>
                        <a:lstStyle/>
                        <a:p>
                          <a:pPr algn="ctr">
                            <a:defRPr sz="1800"/>
                          </a:pPr>
                          <a:r>
                            <a:rPr lang="en-US" sz="2200" dirty="0">
                              <a:solidFill>
                                <a:srgbClr val="000000"/>
                              </a:solidFill>
                            </a:rPr>
                            <a:t>If </a:t>
                          </a:r>
                          <a14:m>
                            <m:oMath xmlns:m="http://schemas.openxmlformats.org/officeDocument/2006/math">
                              <m:r>
                                <a:rPr lang="en-US" sz="220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&lt;</m:t>
                              </m:r>
                              <m:r>
                                <a:rPr lang="en-US" sz="2200">
                                  <a:solidFill>
                                    <a:srgbClr val="000000"/>
                                  </a:solidFill>
                                  <a:latin typeface="Cambria Math" panose="02040503050406030204" pitchFamily="18" charset="0"/>
                                </a:rPr>
                                <m:t>𝐵</m:t>
                              </m:r>
                            </m:oMath>
                          </a14:m>
                          <a:r>
                            <a:rPr lang="en-US" sz="2200" dirty="0">
                              <a:solidFill>
                                <a:srgbClr val="000000"/>
                              </a:solidFill>
                            </a:rPr>
                            <a:t>, and </a:t>
                          </a:r>
                          <a14:m>
                            <m:oMath xmlns:m="http://schemas.openxmlformats.org/officeDocument/2006/math">
                              <m:r>
                                <a:rPr lang="en-US" sz="2200">
                                  <a:solidFill>
                                    <a:srgbClr val="000000"/>
                                  </a:solidFill>
                                  <a:latin typeface="Cambria Math" panose="02040503050406030204" pitchFamily="18" charset="0"/>
                                </a:rPr>
                                <m:t>𝐷</m:t>
                              </m:r>
                              <m:r>
                                <a:rPr lang="en-US" sz="2200">
                                  <a:solidFill>
                                    <a:srgbClr val="000000"/>
                                  </a:solidFill>
                                  <a:latin typeface="Cambria Math" panose="02040503050406030204" pitchFamily="18" charset="0"/>
                                </a:rPr>
                                <m:t>&gt;0</m:t>
                              </m:r>
                            </m:oMath>
                          </a14:m>
                          <a:r>
                            <a:rPr lang="en-US" sz="2200" dirty="0">
                              <a:solidFill>
                                <a:srgbClr val="000000"/>
                              </a:solidFill>
                            </a:rPr>
                            <a:t>, then </a:t>
                          </a:r>
                          <a:br>
                            <a:rPr lang="en-US" sz="2200" dirty="0">
                              <a:solidFill>
                                <a:srgbClr val="000000"/>
                              </a:solidFill>
                            </a:rPr>
                          </a:br>
                          <a14:m>
                            <m:oMath xmlns:m="http://schemas.openxmlformats.org/officeDocument/2006/math">
                              <m:r>
                                <a:rPr lang="en-US" sz="220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𝐷</m:t>
                              </m:r>
                              <m:r>
                                <a:rPr lang="en-US" sz="2200">
                                  <a:solidFill>
                                    <a:srgbClr val="000000"/>
                                  </a:solidFill>
                                  <a:latin typeface="Cambria Math" panose="02040503050406030204" pitchFamily="18" charset="0"/>
                                </a:rPr>
                                <m:t>&lt;</m:t>
                              </m:r>
                              <m:r>
                                <a:rPr lang="en-US" sz="2200">
                                  <a:solidFill>
                                    <a:srgbClr val="000000"/>
                                  </a:solidFill>
                                  <a:latin typeface="Cambria Math" panose="02040503050406030204" pitchFamily="18" charset="0"/>
                                </a:rPr>
                                <m:t>𝐵</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𝐷</m:t>
                              </m:r>
                            </m:oMath>
                          </a14:m>
                          <a:r>
                            <a:rPr lang="en-US" sz="2200" dirty="0">
                              <a:solidFill>
                                <a:srgbClr val="000000"/>
                              </a:solidFill>
                            </a:rPr>
                            <a:t>.</a:t>
                          </a:r>
                        </a:p>
                      </a:txBody>
                      <a:tcPr/>
                    </a:tc>
                    <a:tc>
                      <a:txBody>
                        <a:bodyPr/>
                        <a:lstStyle/>
                        <a:p>
                          <a:pPr algn="l"/>
                          <a:r>
                            <a:rPr lang="en-US" sz="2200" dirty="0">
                              <a:solidFill>
                                <a:srgbClr val="000000"/>
                              </a:solidFill>
                            </a:rPr>
                            <a:t>If both sides of an inequality are multiplied by a positive constant, the sense of the inequality is unchanged.</a:t>
                          </a:r>
                        </a:p>
                        <a:p>
                          <a:pPr algn="l"/>
                          <a:endParaRPr lang="en-US" sz="2200" dirty="0">
                            <a:solidFill>
                              <a:srgbClr val="000000"/>
                            </a:solidFill>
                          </a:endParaRPr>
                        </a:p>
                      </a:txBody>
                      <a:tcPr/>
                    </a:tc>
                    <a:extLst>
                      <a:ext uri="{0D108BD9-81ED-4DB2-BD59-A6C34878D82A}">
                        <a16:rowId xmlns:a16="http://schemas.microsoft.com/office/drawing/2014/main" val="10002"/>
                      </a:ext>
                    </a:extLst>
                  </a:tr>
                  <a:tr h="370840">
                    <a:tc>
                      <a:txBody>
                        <a:bodyPr/>
                        <a:lstStyle/>
                        <a:p>
                          <a:pPr algn="ctr">
                            <a:defRPr sz="1800"/>
                          </a:pPr>
                          <a:r>
                            <a:rPr lang="en-US" sz="2200" dirty="0">
                              <a:solidFill>
                                <a:srgbClr val="000000"/>
                              </a:solidFill>
                            </a:rPr>
                            <a:t>If </a:t>
                          </a:r>
                          <a14:m>
                            <m:oMath xmlns:m="http://schemas.openxmlformats.org/officeDocument/2006/math">
                              <m:r>
                                <a:rPr lang="en-US" sz="220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&lt;</m:t>
                              </m:r>
                              <m:r>
                                <a:rPr lang="en-US" sz="2200">
                                  <a:solidFill>
                                    <a:srgbClr val="000000"/>
                                  </a:solidFill>
                                  <a:latin typeface="Cambria Math" panose="02040503050406030204" pitchFamily="18" charset="0"/>
                                </a:rPr>
                                <m:t>𝐵</m:t>
                              </m:r>
                            </m:oMath>
                          </a14:m>
                          <a:r>
                            <a:rPr lang="en-US" sz="2200" dirty="0">
                              <a:solidFill>
                                <a:srgbClr val="000000"/>
                              </a:solidFill>
                            </a:rPr>
                            <a:t>, and </a:t>
                          </a:r>
                          <a14:m>
                            <m:oMath xmlns:m="http://schemas.openxmlformats.org/officeDocument/2006/math">
                              <m:r>
                                <a:rPr lang="en-US" sz="2200">
                                  <a:solidFill>
                                    <a:srgbClr val="000000"/>
                                  </a:solidFill>
                                  <a:latin typeface="Cambria Math" panose="02040503050406030204" pitchFamily="18" charset="0"/>
                                </a:rPr>
                                <m:t>𝐷</m:t>
                              </m:r>
                              <m:r>
                                <a:rPr lang="en-US" sz="2200">
                                  <a:solidFill>
                                    <a:srgbClr val="000000"/>
                                  </a:solidFill>
                                  <a:latin typeface="Cambria Math" panose="02040503050406030204" pitchFamily="18" charset="0"/>
                                </a:rPr>
                                <m:t>&lt;0</m:t>
                              </m:r>
                            </m:oMath>
                          </a14:m>
                          <a:r>
                            <a:rPr lang="en-US" sz="2200" dirty="0">
                              <a:solidFill>
                                <a:srgbClr val="000000"/>
                              </a:solidFill>
                            </a:rPr>
                            <a:t>, then </a:t>
                          </a:r>
                          <a:br>
                            <a:rPr lang="en-US" sz="2200" dirty="0">
                              <a:solidFill>
                                <a:srgbClr val="000000"/>
                              </a:solidFill>
                            </a:rPr>
                          </a:br>
                          <a14:m>
                            <m:oMath xmlns:m="http://schemas.openxmlformats.org/officeDocument/2006/math">
                              <m:r>
                                <a:rPr lang="en-US" sz="2200">
                                  <a:solidFill>
                                    <a:srgbClr val="000000"/>
                                  </a:solidFill>
                                  <a:latin typeface="Cambria Math" panose="02040503050406030204" pitchFamily="18" charset="0"/>
                                </a:rPr>
                                <m:t>𝐴</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𝐷</m:t>
                              </m:r>
                              <m:r>
                                <a:rPr lang="en-US" sz="2200">
                                  <a:solidFill>
                                    <a:srgbClr val="000000"/>
                                  </a:solidFill>
                                  <a:latin typeface="Cambria Math" panose="02040503050406030204" pitchFamily="18" charset="0"/>
                                </a:rPr>
                                <m:t>&gt;</m:t>
                              </m:r>
                              <m:r>
                                <a:rPr lang="en-US" sz="2200">
                                  <a:solidFill>
                                    <a:srgbClr val="000000"/>
                                  </a:solidFill>
                                  <a:latin typeface="Cambria Math" panose="02040503050406030204" pitchFamily="18" charset="0"/>
                                </a:rPr>
                                <m:t>𝐵</m:t>
                              </m:r>
                              <m:r>
                                <a:rPr lang="en-US" sz="2200">
                                  <a:solidFill>
                                    <a:srgbClr val="000000"/>
                                  </a:solidFill>
                                  <a:latin typeface="Cambria Math" panose="02040503050406030204" pitchFamily="18" charset="0"/>
                                </a:rPr>
                                <m:t>⋅</m:t>
                              </m:r>
                              <m:r>
                                <a:rPr lang="en-US" sz="2200">
                                  <a:solidFill>
                                    <a:srgbClr val="000000"/>
                                  </a:solidFill>
                                  <a:latin typeface="Cambria Math" panose="02040503050406030204" pitchFamily="18" charset="0"/>
                                </a:rPr>
                                <m:t>𝐷</m:t>
                              </m:r>
                            </m:oMath>
                          </a14:m>
                          <a:r>
                            <a:rPr lang="en-US" sz="2200" dirty="0">
                              <a:solidFill>
                                <a:srgbClr val="000000"/>
                              </a:solidFill>
                            </a:rPr>
                            <a:t>.</a:t>
                          </a:r>
                        </a:p>
                      </a:txBody>
                      <a:tcPr/>
                    </a:tc>
                    <a:tc>
                      <a:txBody>
                        <a:bodyPr/>
                        <a:lstStyle/>
                        <a:p>
                          <a:pPr algn="l"/>
                          <a:r>
                            <a:rPr lang="en-US" sz="2200" dirty="0">
                              <a:solidFill>
                                <a:srgbClr val="000000"/>
                              </a:solidFill>
                            </a:rPr>
                            <a:t>If both sides are multiplied by a negative constant, the sense of the inequality is reversed.</a:t>
                          </a:r>
                        </a:p>
                      </a:txBody>
                      <a:tcPr/>
                    </a:tc>
                    <a:extLst>
                      <a:ext uri="{0D108BD9-81ED-4DB2-BD59-A6C34878D82A}">
                        <a16:rowId xmlns:a16="http://schemas.microsoft.com/office/drawing/2014/main" val="10003"/>
                      </a:ext>
                    </a:extLst>
                  </a:tr>
                </a:tbl>
              </a:graphicData>
            </a:graphic>
          </p:graphicFrame>
        </mc:Choice>
        <mc:Fallback xmlns="">
          <p:graphicFrame>
            <p:nvGraphicFramePr>
              <p:cNvPr id="15" name="Table Placeholder 2" descr="The table presents two columns Property and Description&#10;Row 1 for Property: If A is less than B, then A plus C is less than B plus C. &#10;Description: Adding the same quantity to both sides of an inequality results in an equivalent inequality.&#10;&#10;Row 2 for Property: If A is less than B, and D is greater than zero, then A times D is less than B times D.&#10;Description: If both sides of an inequality are multiplied by a positive constant, the sense of the inequality is unchanged.&#10;&#10;Row 3 for Property:&#10;If A is less than B, and D is less than zero, then A times D is greater than B times D.&#10;Description: If both sides are multiplied by a negative constant, the sense of the inequality is reversed.">
                <a:extLst>
                  <a:ext uri="{FF2B5EF4-FFF2-40B4-BE49-F238E27FC236}">
                    <a16:creationId xmlns:a16="http://schemas.microsoft.com/office/drawing/2014/main" id="{114BB0B4-B42F-4993-A08C-06926507C3BC}"/>
                  </a:ext>
                </a:extLst>
              </p:cNvPr>
              <p:cNvGraphicFramePr>
                <a:graphicFrameLocks/>
              </p:cNvGraphicFramePr>
              <p:nvPr>
                <p:extLst>
                  <p:ext uri="{D42A27DB-BD31-4B8C-83A1-F6EECF244321}">
                    <p14:modId xmlns:p14="http://schemas.microsoft.com/office/powerpoint/2010/main" val="254264419"/>
                  </p:ext>
                </p:extLst>
              </p:nvPr>
            </p:nvGraphicFramePr>
            <p:xfrm>
              <a:off x="442823" y="1066800"/>
              <a:ext cx="8229600" cy="472440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426720">
                    <a:tc>
                      <a:txBody>
                        <a:bodyPr/>
                        <a:lstStyle/>
                        <a:p>
                          <a:pPr algn="ctr">
                            <a:defRPr sz="1800" b="1"/>
                          </a:pPr>
                          <a:r>
                            <a:rPr lang="en-IN" sz="2200" dirty="0">
                              <a:solidFill>
                                <a:srgbClr val="000000"/>
                              </a:solidFill>
                            </a:rPr>
                            <a:t>Property</a:t>
                          </a:r>
                        </a:p>
                      </a:txBody>
                      <a:tcPr/>
                    </a:tc>
                    <a:tc>
                      <a:txBody>
                        <a:bodyPr/>
                        <a:lstStyle/>
                        <a:p>
                          <a:pPr algn="ctr">
                            <a:defRPr sz="1800" b="1"/>
                          </a:pPr>
                          <a:r>
                            <a:rPr lang="en-IN" sz="2200">
                              <a:solidFill>
                                <a:srgbClr val="000000"/>
                              </a:solidFill>
                            </a:rPr>
                            <a:t>Description</a:t>
                          </a:r>
                        </a:p>
                      </a:txBody>
                      <a:tcPr/>
                    </a:tc>
                    <a:extLst>
                      <a:ext uri="{0D108BD9-81ED-4DB2-BD59-A6C34878D82A}">
                        <a16:rowId xmlns:a16="http://schemas.microsoft.com/office/drawing/2014/main" val="10000"/>
                      </a:ext>
                    </a:extLst>
                  </a:tr>
                  <a:tr h="1432560">
                    <a:tc>
                      <a:txBody>
                        <a:bodyPr/>
                        <a:lstStyle/>
                        <a:p>
                          <a:endParaRPr lang="en-US"/>
                        </a:p>
                      </a:txBody>
                      <a:tcPr>
                        <a:blipFill>
                          <a:blip r:embed="rId2"/>
                          <a:stretch>
                            <a:fillRect t="-32766" r="-99852" b="-208511"/>
                          </a:stretch>
                        </a:blipFill>
                      </a:tcPr>
                    </a:tc>
                    <a:tc>
                      <a:txBody>
                        <a:bodyPr/>
                        <a:lstStyle/>
                        <a:p>
                          <a:pPr algn="l"/>
                          <a:r>
                            <a:rPr lang="en-US" sz="2200">
                              <a:solidFill>
                                <a:srgbClr val="000000"/>
                              </a:solidFill>
                            </a:rPr>
                            <a:t>Adding the same quantity to both sides of an inequality results in an equivalent inequality.</a:t>
                          </a:r>
                        </a:p>
                        <a:p>
                          <a:pPr algn="l"/>
                          <a:endParaRPr lang="en-US" sz="2200" dirty="0">
                            <a:solidFill>
                              <a:srgbClr val="000000"/>
                            </a:solidFill>
                          </a:endParaRPr>
                        </a:p>
                      </a:txBody>
                      <a:tcPr/>
                    </a:tc>
                    <a:extLst>
                      <a:ext uri="{0D108BD9-81ED-4DB2-BD59-A6C34878D82A}">
                        <a16:rowId xmlns:a16="http://schemas.microsoft.com/office/drawing/2014/main" val="10001"/>
                      </a:ext>
                    </a:extLst>
                  </a:tr>
                  <a:tr h="1767840">
                    <a:tc>
                      <a:txBody>
                        <a:bodyPr/>
                        <a:lstStyle/>
                        <a:p>
                          <a:endParaRPr lang="en-US"/>
                        </a:p>
                      </a:txBody>
                      <a:tcPr>
                        <a:blipFill>
                          <a:blip r:embed="rId2"/>
                          <a:stretch>
                            <a:fillRect t="-107586" r="-99852" b="-68966"/>
                          </a:stretch>
                        </a:blipFill>
                      </a:tcPr>
                    </a:tc>
                    <a:tc>
                      <a:txBody>
                        <a:bodyPr/>
                        <a:lstStyle/>
                        <a:p>
                          <a:pPr algn="l"/>
                          <a:r>
                            <a:rPr lang="en-US" sz="2200" dirty="0">
                              <a:solidFill>
                                <a:srgbClr val="000000"/>
                              </a:solidFill>
                            </a:rPr>
                            <a:t>If both sides of an inequality are multiplied by a positive constant, the sense of the inequality is unchanged.</a:t>
                          </a:r>
                        </a:p>
                        <a:p>
                          <a:pPr algn="l"/>
                          <a:endParaRPr lang="en-US" sz="2200" dirty="0">
                            <a:solidFill>
                              <a:srgbClr val="000000"/>
                            </a:solidFill>
                          </a:endParaRPr>
                        </a:p>
                      </a:txBody>
                      <a:tcPr/>
                    </a:tc>
                    <a:extLst>
                      <a:ext uri="{0D108BD9-81ED-4DB2-BD59-A6C34878D82A}">
                        <a16:rowId xmlns:a16="http://schemas.microsoft.com/office/drawing/2014/main" val="10002"/>
                      </a:ext>
                    </a:extLst>
                  </a:tr>
                  <a:tr h="1097280">
                    <a:tc>
                      <a:txBody>
                        <a:bodyPr/>
                        <a:lstStyle/>
                        <a:p>
                          <a:endParaRPr lang="en-US"/>
                        </a:p>
                      </a:txBody>
                      <a:tcPr>
                        <a:blipFill>
                          <a:blip r:embed="rId2"/>
                          <a:stretch>
                            <a:fillRect t="-334444" r="-99852" b="-11111"/>
                          </a:stretch>
                        </a:blipFill>
                      </a:tcPr>
                    </a:tc>
                    <a:tc>
                      <a:txBody>
                        <a:bodyPr/>
                        <a:lstStyle/>
                        <a:p>
                          <a:pPr algn="l"/>
                          <a:r>
                            <a:rPr lang="en-US" sz="2200" dirty="0">
                              <a:solidFill>
                                <a:srgbClr val="000000"/>
                              </a:solidFill>
                            </a:rPr>
                            <a:t>If both sides are multiplied by a negative constant, the sense of the inequality is reversed.</a:t>
                          </a:r>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Linear Inequalities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Solve the following inequalities, using interval notation to describe the solution set.</a:t>
            </a:r>
          </a:p>
          <a:p>
            <a:pPr>
              <a:defRPr sz="2800"/>
            </a:pPr>
            <a:endParaRPr sz="2800" dirty="0"/>
          </a:p>
        </p:txBody>
      </p:sp>
      <p:pic>
        <p:nvPicPr>
          <p:cNvPr id="7" name="Picture 6" descr="Example a, Five minus two times open parenthesis x minus three close parenthesis is less than or equal to negative open parenthesis one minus x close parenthesis.&#10;&#10;Example b. Three times open parenthesis a minus two close parenthesis over two is less than five times a over four.">
            <a:extLst>
              <a:ext uri="{FF2B5EF4-FFF2-40B4-BE49-F238E27FC236}">
                <a16:creationId xmlns:a16="http://schemas.microsoft.com/office/drawing/2014/main" id="{FCA0F1F9-48C5-3281-CEBA-E5D9CDF4D60A}"/>
              </a:ext>
            </a:extLst>
          </p:cNvPr>
          <p:cNvPicPr>
            <a:picLocks noChangeAspect="1"/>
          </p:cNvPicPr>
          <p:nvPr/>
        </p:nvPicPr>
        <p:blipFill>
          <a:blip r:embed="rId2"/>
          <a:stretch>
            <a:fillRect/>
          </a:stretch>
        </p:blipFill>
        <p:spPr>
          <a:xfrm>
            <a:off x="609600" y="2076381"/>
            <a:ext cx="3390900" cy="14382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Inequalities</a:t>
            </a:r>
            <a:r>
              <a:rPr lang="en-US" baseline="-25000" dirty="0"/>
              <a:t>2</a:t>
            </a:r>
            <a:endParaRPr dirty="0"/>
          </a:p>
        </p:txBody>
      </p:sp>
      <p:sp>
        <p:nvSpPr>
          <p:cNvPr id="7" name="Text Placeholder 2">
            <a:extLst>
              <a:ext uri="{FF2B5EF4-FFF2-40B4-BE49-F238E27FC236}">
                <a16:creationId xmlns:a16="http://schemas.microsoft.com/office/drawing/2014/main" id="{48FA88EF-BE7A-1EF8-007D-12B2D3196924}"/>
              </a:ext>
            </a:extLst>
          </p:cNvPr>
          <p:cNvSpPr>
            <a:spLocks noGrp="1"/>
          </p:cNvSpPr>
          <p:nvPr>
            <p:ph type="body" sz="quarter" idx="10"/>
          </p:nvPr>
        </p:nvSpPr>
        <p:spPr>
          <a:xfrm>
            <a:off x="457200" y="1029287"/>
            <a:ext cx="8229600" cy="4967067"/>
          </a:xfrm>
        </p:spPr>
        <p:txBody>
          <a:bodyPr>
            <a:normAutofit/>
          </a:bodyPr>
          <a:lstStyle/>
          <a:p>
            <a:r>
              <a:rPr sz="2800" b="1" dirty="0"/>
              <a:t>Solution</a:t>
            </a:r>
          </a:p>
          <a:p>
            <a:pPr marL="514350" indent="-514350">
              <a:buFont typeface="+mj-lt"/>
              <a:buAutoNum type="alphaLcPeriod"/>
              <a:defRPr sz="2800"/>
            </a:pPr>
            <a:r>
              <a:rPr dirty="0"/>
              <a:t>​</a:t>
            </a:r>
          </a:p>
        </p:txBody>
      </p:sp>
      <mc:AlternateContent xmlns:mc="http://schemas.openxmlformats.org/markup-compatibility/2006">
        <mc:Choice xmlns:a14="http://schemas.microsoft.com/office/drawing/2010/main" Requires="a14">
          <p:graphicFrame>
            <p:nvGraphicFramePr>
              <p:cNvPr id="11" name="Table Placeholder 2" descr="Five minus two times open parenthesis x minus three close parenthesis is less than or equal to negative open parenthesis one minus x close parenthesis.&#10;By using Distributive property and combine like terms.&#10;five minus two x plus six is less than or equal to negative one plus x.&#10;negative two x plus eleven is less than or equal to negative one plus x.&#10;negative three x is less than or equal to negative twelve.&#10;By Dividing by negative three,  x is greater than or equal to four.">
                <a:extLst>
                  <a:ext uri="{FF2B5EF4-FFF2-40B4-BE49-F238E27FC236}">
                    <a16:creationId xmlns:a16="http://schemas.microsoft.com/office/drawing/2014/main" id="{60486B86-D9D3-944F-B54E-F06A40CA620D}"/>
                  </a:ext>
                </a:extLst>
              </p:cNvPr>
              <p:cNvGraphicFramePr>
                <a:graphicFrameLocks/>
              </p:cNvGraphicFramePr>
              <p:nvPr>
                <p:extLst>
                  <p:ext uri="{D42A27DB-BD31-4B8C-83A1-F6EECF244321}">
                    <p14:modId xmlns:p14="http://schemas.microsoft.com/office/powerpoint/2010/main" val="3630681377"/>
                  </p:ext>
                </p:extLst>
              </p:nvPr>
            </p:nvGraphicFramePr>
            <p:xfrm>
              <a:off x="914400" y="1676400"/>
              <a:ext cx="7556818" cy="2971800"/>
            </p:xfrm>
            <a:graphic>
              <a:graphicData uri="http://schemas.openxmlformats.org/drawingml/2006/table">
                <a:tbl>
                  <a:tblPr firstRow="1" bandRow="1">
                    <a:tableStyleId>{2D5ABB26-0587-4C30-8999-92F81FD0307C}</a:tableStyleId>
                  </a:tblPr>
                  <a:tblGrid>
                    <a:gridCol w="1918063">
                      <a:extLst>
                        <a:ext uri="{9D8B030D-6E8A-4147-A177-3AD203B41FA5}">
                          <a16:colId xmlns:a16="http://schemas.microsoft.com/office/drawing/2014/main" val="20000"/>
                        </a:ext>
                      </a:extLst>
                    </a:gridCol>
                    <a:gridCol w="520337">
                      <a:extLst>
                        <a:ext uri="{9D8B030D-6E8A-4147-A177-3AD203B41FA5}">
                          <a16:colId xmlns:a16="http://schemas.microsoft.com/office/drawing/2014/main" val="20001"/>
                        </a:ext>
                      </a:extLst>
                    </a:gridCol>
                    <a:gridCol w="1550081">
                      <a:extLst>
                        <a:ext uri="{9D8B030D-6E8A-4147-A177-3AD203B41FA5}">
                          <a16:colId xmlns:a16="http://schemas.microsoft.com/office/drawing/2014/main" val="20002"/>
                        </a:ext>
                      </a:extLst>
                    </a:gridCol>
                    <a:gridCol w="3568337">
                      <a:extLst>
                        <a:ext uri="{9D8B030D-6E8A-4147-A177-3AD203B41FA5}">
                          <a16:colId xmlns:a16="http://schemas.microsoft.com/office/drawing/2014/main" val="20003"/>
                        </a:ext>
                      </a:extLst>
                    </a:gridCol>
                  </a:tblGrid>
                  <a:tr h="279400">
                    <a:tc>
                      <a:txBody>
                        <a:bodyPr/>
                        <a:lstStyle/>
                        <a:p>
                          <a:pPr algn="r">
                            <a:defRPr sz="1600"/>
                          </a:pPr>
                          <a:r>
                            <a:rPr sz="2400" dirty="0"/>
                            <a:t> </a:t>
                          </a:r>
                          <a14:m>
                            <m:oMath xmlns:m="http://schemas.openxmlformats.org/officeDocument/2006/math">
                              <m:r>
                                <a:rPr sz="2400">
                                  <a:latin typeface="Cambria Math"/>
                                </a:rPr>
                                <m:t>5−2</m:t>
                              </m:r>
                              <m:d>
                                <m:dPr>
                                  <m:ctrlPr>
                                    <a:rPr sz="2400" i="1">
                                      <a:latin typeface="Cambria Math" panose="02040503050406030204" pitchFamily="18" charset="0"/>
                                    </a:rPr>
                                  </m:ctrlPr>
                                </m:dPr>
                                <m:e>
                                  <m:r>
                                    <a:rPr sz="2400">
                                      <a:latin typeface="Cambria Math"/>
                                    </a:rPr>
                                    <m:t>𝑥</m:t>
                                  </m:r>
                                  <m:r>
                                    <a:rPr sz="2400">
                                      <a:latin typeface="Cambria Math"/>
                                    </a:rPr>
                                    <m:t>−3</m:t>
                                  </m:r>
                                </m:e>
                              </m: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600"/>
                          </a:pPr>
                          <a:r>
                            <a:rPr sz="2400" dirty="0"/>
                            <a:t> </a:t>
                          </a:r>
                          <a14:m>
                            <m:oMath xmlns:m="http://schemas.openxmlformats.org/officeDocument/2006/math">
                              <m:r>
                                <a:rPr sz="2400">
                                  <a:latin typeface="Cambria Math"/>
                                </a:rPr>
                                <m:t>−</m:t>
                              </m:r>
                              <m:d>
                                <m:dPr>
                                  <m:ctrlPr>
                                    <a:rPr sz="2400" i="1">
                                      <a:latin typeface="Cambria Math" panose="02040503050406030204" pitchFamily="18" charset="0"/>
                                    </a:rPr>
                                  </m:ctrlPr>
                                </m:dPr>
                                <m:e>
                                  <m:r>
                                    <a:rPr sz="2400">
                                      <a:latin typeface="Cambria Math"/>
                                    </a:rPr>
                                    <m:t>1−</m:t>
                                  </m:r>
                                  <m:r>
                                    <a:rPr sz="2400">
                                      <a:latin typeface="Cambria Math"/>
                                    </a:rPr>
                                    <m:t>𝑥</m:t>
                                  </m:r>
                                </m:e>
                              </m: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b="0" dirty="0"/>
                            <a:t>Begin by using the distributive</a:t>
                          </a:r>
                          <a:r>
                            <a:rPr sz="2000" b="0" dirty="0"/>
                            <a:t>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70840">
                    <a:tc>
                      <a:txBody>
                        <a:bodyPr/>
                        <a:lstStyle/>
                        <a:p>
                          <a:pPr algn="r">
                            <a:defRPr sz="1600"/>
                          </a:pPr>
                          <a:r>
                            <a:rPr sz="2400" dirty="0"/>
                            <a:t> </a:t>
                          </a:r>
                          <a14:m>
                            <m:oMath xmlns:m="http://schemas.openxmlformats.org/officeDocument/2006/math">
                              <m:r>
                                <a:rPr sz="2400">
                                  <a:latin typeface="Cambria Math"/>
                                </a:rPr>
                                <m:t>5−2</m:t>
                              </m:r>
                              <m:r>
                                <a:rPr sz="2400">
                                  <a:latin typeface="Cambria Math"/>
                                </a:rPr>
                                <m:t>𝑥</m:t>
                              </m:r>
                              <m:r>
                                <a:rPr sz="2400">
                                  <a:latin typeface="Cambria Math"/>
                                </a:rPr>
                                <m:t>+6</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600"/>
                          </a:pPr>
                          <a:r>
                            <a:rPr sz="2400" dirty="0"/>
                            <a:t> </a:t>
                          </a:r>
                          <a14:m>
                            <m:oMath xmlns:m="http://schemas.openxmlformats.org/officeDocument/2006/math">
                              <m:r>
                                <a:rPr sz="2400">
                                  <a:latin typeface="Cambria Math"/>
                                </a:rPr>
                                <m:t>−1+</m:t>
                              </m:r>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property, then combine like terms.</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70840">
                    <a:tc>
                      <a:txBody>
                        <a:bodyPr/>
                        <a:lstStyle/>
                        <a:p>
                          <a:pPr algn="r">
                            <a:defRPr sz="1600"/>
                          </a:pPr>
                          <a:r>
                            <a:rPr sz="2400" dirty="0"/>
                            <a:t> </a:t>
                          </a:r>
                          <a14:m>
                            <m:oMath xmlns:m="http://schemas.openxmlformats.org/officeDocument/2006/math">
                              <m:r>
                                <a:rPr sz="2400">
                                  <a:latin typeface="Cambria Math"/>
                                </a:rPr>
                                <m:t>−2</m:t>
                              </m:r>
                              <m:r>
                                <a:rPr sz="2400">
                                  <a:latin typeface="Cambria Math"/>
                                </a:rPr>
                                <m:t>𝑥</m:t>
                              </m:r>
                              <m:r>
                                <a:rPr sz="2400">
                                  <a:latin typeface="Cambria Math"/>
                                </a:rPr>
                                <m:t>+11</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600"/>
                          </a:pPr>
                          <a:r>
                            <a:rPr sz="2400" dirty="0"/>
                            <a:t> </a:t>
                          </a:r>
                          <a14:m>
                            <m:oMath xmlns:m="http://schemas.openxmlformats.org/officeDocument/2006/math">
                              <m:r>
                                <a:rPr sz="2400">
                                  <a:latin typeface="Cambria Math"/>
                                </a:rPr>
                                <m:t>−1+</m:t>
                              </m:r>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55320">
                    <a:tc>
                      <a:txBody>
                        <a:bodyPr/>
                        <a:lstStyle/>
                        <a:p>
                          <a:pPr algn="r">
                            <a:defRPr sz="1600"/>
                          </a:pPr>
                          <a:r>
                            <a:rPr sz="2400" dirty="0"/>
                            <a:t> </a:t>
                          </a:r>
                          <a14:m>
                            <m:oMath xmlns:m="http://schemas.openxmlformats.org/officeDocument/2006/math">
                              <m:r>
                                <a:rPr sz="2400">
                                  <a:latin typeface="Cambria Math"/>
                                </a:rPr>
                                <m:t>−3</m:t>
                              </m:r>
                              <m:r>
                                <a:rPr sz="2400">
                                  <a:latin typeface="Cambria Math"/>
                                </a:rPr>
                                <m:t>𝑥</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sz="2400"/>
                            <a:t> </a:t>
                          </a:r>
                          <a:r>
                            <a:rPr sz="240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600"/>
                          </a:pPr>
                          <a:r>
                            <a:rPr sz="2400" dirty="0"/>
                            <a:t> </a:t>
                          </a:r>
                          <a14:m>
                            <m:oMath xmlns:m="http://schemas.openxmlformats.org/officeDocument/2006/math">
                              <m:r>
                                <a:rPr sz="2400">
                                  <a:latin typeface="Cambria Math"/>
                                </a:rPr>
                                <m:t>−12</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2000" b="0" dirty="0"/>
                            <a:t>Now, all we need to do is divide</a:t>
                          </a:r>
                          <a:r>
                            <a:rPr lang="en-US" sz="2000" b="0" dirty="0"/>
                            <a:t> by </a:t>
                          </a:r>
                          <a14:m>
                            <m:oMath xmlns:m="http://schemas.openxmlformats.org/officeDocument/2006/math">
                              <m:r>
                                <a:rPr lang="en-US" sz="2000" b="0" smtClean="0">
                                  <a:latin typeface="Cambria Math"/>
                                </a:rPr>
                                <m:t>−3</m:t>
                              </m:r>
                            </m:oMath>
                          </a14:m>
                          <a:r>
                            <a:rPr lang="en-US" sz="2000" b="0" dirty="0"/>
                            <a:t>. Note the reversal of the</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55320">
                    <a:tc>
                      <a:txBody>
                        <a:bodyPr/>
                        <a:lstStyle/>
                        <a:p>
                          <a:pPr algn="r"/>
                          <a:r>
                            <a:rPr lang="en-US" sz="2400" dirty="0"/>
                            <a:t> </a:t>
                          </a:r>
                          <a14:m>
                            <m:oMath xmlns:m="http://schemas.openxmlformats.org/officeDocument/2006/math">
                              <m:r>
                                <a:rPr lang="en-US" sz="2400">
                                  <a:latin typeface="Cambria Math"/>
                                </a:rPr>
                                <m:t>𝑥</m:t>
                              </m:r>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400"/>
                            <a:t> </a:t>
                          </a:r>
                          <a:r>
                            <a:rPr lang="en-IN" sz="2400">
                              <a:latin typeface="Cambria Math"/>
                            </a:rPr>
                            <a:t>≥</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400" dirty="0"/>
                            <a:t> </a:t>
                          </a:r>
                          <a:r>
                            <a:rPr lang="en-IN" sz="2400" dirty="0">
                              <a:latin typeface="Cambria Math"/>
                            </a:rPr>
                            <a:t>4</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inequality symbol.</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62546360"/>
                      </a:ext>
                    </a:extLst>
                  </a:tr>
                </a:tbl>
              </a:graphicData>
            </a:graphic>
          </p:graphicFrame>
        </mc:Choice>
        <mc:Fallback>
          <p:graphicFrame>
            <p:nvGraphicFramePr>
              <p:cNvPr id="11" name="Table Placeholder 2" descr="Five minus two times open parenthesis x minus three close parenthesis is less than or equal to negative open parenthesis one minus x close parenthesis.&#10;By using Distributive property and combine like terms.&#10;five minus two x plus six is less than or equal to negative one plus x.&#10;negative two x plus eleven is less than or equal to negative one plus x.&#10;negative three x is less than or equal to negative twelve.&#10;By Dividing by negative three,  x is greater than or equal to four.">
                <a:extLst>
                  <a:ext uri="{FF2B5EF4-FFF2-40B4-BE49-F238E27FC236}">
                    <a16:creationId xmlns:a16="http://schemas.microsoft.com/office/drawing/2014/main" id="{60486B86-D9D3-944F-B54E-F06A40CA620D}"/>
                  </a:ext>
                </a:extLst>
              </p:cNvPr>
              <p:cNvGraphicFramePr>
                <a:graphicFrameLocks/>
              </p:cNvGraphicFramePr>
              <p:nvPr>
                <p:extLst>
                  <p:ext uri="{D42A27DB-BD31-4B8C-83A1-F6EECF244321}">
                    <p14:modId xmlns:p14="http://schemas.microsoft.com/office/powerpoint/2010/main" val="3630681377"/>
                  </p:ext>
                </p:extLst>
              </p:nvPr>
            </p:nvGraphicFramePr>
            <p:xfrm>
              <a:off x="914400" y="1676400"/>
              <a:ext cx="7556818" cy="2971800"/>
            </p:xfrm>
            <a:graphic>
              <a:graphicData uri="http://schemas.openxmlformats.org/drawingml/2006/table">
                <a:tbl>
                  <a:tblPr firstRow="1" bandRow="1">
                    <a:tableStyleId>{2D5ABB26-0587-4C30-8999-92F81FD0307C}</a:tableStyleId>
                  </a:tblPr>
                  <a:tblGrid>
                    <a:gridCol w="1918063">
                      <a:extLst>
                        <a:ext uri="{9D8B030D-6E8A-4147-A177-3AD203B41FA5}">
                          <a16:colId xmlns:a16="http://schemas.microsoft.com/office/drawing/2014/main" val="20000"/>
                        </a:ext>
                      </a:extLst>
                    </a:gridCol>
                    <a:gridCol w="520337">
                      <a:extLst>
                        <a:ext uri="{9D8B030D-6E8A-4147-A177-3AD203B41FA5}">
                          <a16:colId xmlns:a16="http://schemas.microsoft.com/office/drawing/2014/main" val="20001"/>
                        </a:ext>
                      </a:extLst>
                    </a:gridCol>
                    <a:gridCol w="1550081">
                      <a:extLst>
                        <a:ext uri="{9D8B030D-6E8A-4147-A177-3AD203B41FA5}">
                          <a16:colId xmlns:a16="http://schemas.microsoft.com/office/drawing/2014/main" val="20002"/>
                        </a:ext>
                      </a:extLst>
                    </a:gridCol>
                    <a:gridCol w="3568337">
                      <a:extLst>
                        <a:ext uri="{9D8B030D-6E8A-4147-A177-3AD203B41FA5}">
                          <a16:colId xmlns:a16="http://schemas.microsoft.com/office/drawing/2014/main" val="20003"/>
                        </a:ext>
                      </a:extLst>
                    </a:gridCol>
                  </a:tblGrid>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3333" r="-293651" b="-550667"/>
                          </a:stretch>
                        </a:blipFill>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57480" t="-13333" r="-230709" b="-550667"/>
                          </a:stretch>
                        </a:blipFill>
                      </a:tcPr>
                    </a:tc>
                    <a:tc>
                      <a:txBody>
                        <a:bodyPr/>
                        <a:lstStyle/>
                        <a:p>
                          <a:pPr algn="l"/>
                          <a:r>
                            <a:rPr lang="en-US" sz="2000" b="0" dirty="0"/>
                            <a:t>Begin by using the distributive</a:t>
                          </a:r>
                          <a:r>
                            <a:rPr sz="2000" b="0" dirty="0"/>
                            <a:t> </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010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73913" r="-293651" b="-259130"/>
                          </a:stretch>
                        </a:blipFill>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57480" t="-73913" r="-230709" b="-259130"/>
                          </a:stretch>
                        </a:blipFill>
                      </a:tcPr>
                    </a:tc>
                    <a:tc>
                      <a:txBody>
                        <a:bodyPr/>
                        <a:lstStyle/>
                        <a:p>
                          <a:pPr algn="l">
                            <a:defRPr b="1"/>
                          </a:pPr>
                          <a:r>
                            <a:rPr lang="en-US" sz="2000" b="0" dirty="0"/>
                            <a:t>property, then combine like terms.</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572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66667" r="-293651" b="-297333"/>
                          </a:stretch>
                        </a:blipFill>
                      </a:tcPr>
                    </a:tc>
                    <a:tc>
                      <a:txBody>
                        <a:bodyPr/>
                        <a:lstStyle/>
                        <a:p>
                          <a:pPr algn="l"/>
                          <a:r>
                            <a:rPr sz="2400" dirty="0"/>
                            <a:t> </a:t>
                          </a:r>
                          <a:r>
                            <a:rPr sz="2400" dirty="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57480" t="-266667" r="-230709" b="-297333"/>
                          </a:stretch>
                        </a:blipFill>
                      </a:tcPr>
                    </a:tc>
                    <a:tc>
                      <a:txBody>
                        <a:bodyPr/>
                        <a:lstStyle/>
                        <a:p>
                          <a:pPr algn="l">
                            <a:defRPr b="1"/>
                          </a:pP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70104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39130" r="-293651" b="-93913"/>
                          </a:stretch>
                        </a:blipFill>
                      </a:tcPr>
                    </a:tc>
                    <a:tc>
                      <a:txBody>
                        <a:bodyPr/>
                        <a:lstStyle/>
                        <a:p>
                          <a:pPr algn="l"/>
                          <a:r>
                            <a:rPr sz="2400"/>
                            <a:t> </a:t>
                          </a:r>
                          <a:r>
                            <a:rPr sz="2400">
                              <a:latin typeface="Cambria Math"/>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57480" t="-239130" r="-230709" b="-93913"/>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111604" t="-239130" b="-93913"/>
                          </a:stretch>
                        </a:blipFill>
                      </a:tcPr>
                    </a:tc>
                    <a:extLst>
                      <a:ext uri="{0D108BD9-81ED-4DB2-BD59-A6C34878D82A}">
                        <a16:rowId xmlns:a16="http://schemas.microsoft.com/office/drawing/2014/main" val="10003"/>
                      </a:ext>
                    </a:extLst>
                  </a:tr>
                  <a:tr h="65532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61111" r="-293651"/>
                          </a:stretch>
                        </a:blipFill>
                      </a:tcPr>
                    </a:tc>
                    <a:tc>
                      <a:txBody>
                        <a:bodyPr/>
                        <a:lstStyle/>
                        <a:p>
                          <a:r>
                            <a:rPr lang="en-IN" sz="2400"/>
                            <a:t> </a:t>
                          </a:r>
                          <a:r>
                            <a:rPr lang="en-IN" sz="2400">
                              <a:latin typeface="Cambria Math"/>
                            </a:rPr>
                            <a:t>≥</a:t>
                          </a:r>
                          <a:endParaRPr lang="en-IN"/>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N" sz="2400" dirty="0"/>
                            <a:t> </a:t>
                          </a:r>
                          <a:r>
                            <a:rPr lang="en-IN" sz="2400" dirty="0">
                              <a:latin typeface="Cambria Math"/>
                            </a:rPr>
                            <a:t>4</a:t>
                          </a:r>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r>
                            <a:rPr lang="en-US" sz="2000" b="0" dirty="0"/>
                            <a:t>inequality symbol.</a:t>
                          </a:r>
                          <a:endParaRPr sz="2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62546360"/>
                      </a:ext>
                    </a:extLst>
                  </a:tr>
                </a:tbl>
              </a:graphicData>
            </a:graphic>
          </p:graphicFrame>
        </mc:Fallback>
      </mc:AlternateContent>
      <p:sp>
        <p:nvSpPr>
          <p:cNvPr id="12" name="Text Placeholder 2">
            <a:extLst>
              <a:ext uri="{FF2B5EF4-FFF2-40B4-BE49-F238E27FC236}">
                <a16:creationId xmlns:a16="http://schemas.microsoft.com/office/drawing/2014/main" id="{1BFD3189-0B6F-B505-8BAD-45F42A0987A2}"/>
              </a:ext>
            </a:extLst>
          </p:cNvPr>
          <p:cNvSpPr txBox="1">
            <a:spLocks/>
          </p:cNvSpPr>
          <p:nvPr/>
        </p:nvSpPr>
        <p:spPr>
          <a:xfrm>
            <a:off x="1066800" y="4625564"/>
            <a:ext cx="4876800" cy="479836"/>
          </a:xfrm>
          <a:prstGeom prst="rect">
            <a:avLst/>
          </a:prstGeom>
        </p:spPr>
        <p:txBody>
          <a:bodyPr>
            <a:normAutofit lnSpcReduction="10000"/>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sz="2600" dirty="0"/>
              <a:t>​In interval notation, the solution is</a:t>
            </a:r>
            <a:endParaRPr lang="ar-AE" sz="2600" dirty="0"/>
          </a:p>
        </p:txBody>
      </p:sp>
      <p:pic>
        <p:nvPicPr>
          <p:cNvPr id="16" name="Picture 15" descr="open bracket 4 to infinity close parenthesis. ">
            <a:extLst>
              <a:ext uri="{FF2B5EF4-FFF2-40B4-BE49-F238E27FC236}">
                <a16:creationId xmlns:a16="http://schemas.microsoft.com/office/drawing/2014/main" id="{44D1B312-7121-0B9C-0DE3-6BAB9EC8C49D}"/>
              </a:ext>
            </a:extLst>
          </p:cNvPr>
          <p:cNvPicPr>
            <a:picLocks noChangeAspect="1"/>
          </p:cNvPicPr>
          <p:nvPr/>
        </p:nvPicPr>
        <p:blipFill>
          <a:blip r:embed="rId3"/>
          <a:stretch>
            <a:fillRect/>
          </a:stretch>
        </p:blipFill>
        <p:spPr>
          <a:xfrm>
            <a:off x="5888196" y="4643438"/>
            <a:ext cx="866775" cy="4667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Inequalities</a:t>
            </a:r>
            <a:r>
              <a:rPr lang="en-US" baseline="-25000" dirty="0"/>
              <a:t>3</a:t>
            </a:r>
            <a:endParaRPr dirty="0"/>
          </a:p>
        </p:txBody>
      </p:sp>
      <p:sp>
        <p:nvSpPr>
          <p:cNvPr id="11" name="Text Placeholder 2">
            <a:extLst>
              <a:ext uri="{FF2B5EF4-FFF2-40B4-BE49-F238E27FC236}">
                <a16:creationId xmlns:a16="http://schemas.microsoft.com/office/drawing/2014/main" id="{0E1A57A2-5DC7-4E5D-33F3-C47DEE3FC00A}"/>
              </a:ext>
            </a:extLst>
          </p:cNvPr>
          <p:cNvSpPr>
            <a:spLocks noGrp="1"/>
          </p:cNvSpPr>
          <p:nvPr>
            <p:ph type="body" sz="quarter" idx="10"/>
          </p:nvPr>
        </p:nvSpPr>
        <p:spPr>
          <a:xfrm>
            <a:off x="457200" y="1205133"/>
            <a:ext cx="8229600" cy="4967067"/>
          </a:xfrm>
        </p:spPr>
        <p:txBody>
          <a:bodyPr/>
          <a:lstStyle/>
          <a:p>
            <a:pPr marL="514350" indent="-514350">
              <a:buFont typeface="+mj-lt"/>
              <a:buAutoNum type="alphaLcPeriod" startAt="2"/>
              <a:defRPr sz="2800"/>
            </a:pPr>
            <a:r>
              <a:rPr dirty="0"/>
              <a:t>​</a:t>
            </a:r>
          </a:p>
        </p:txBody>
      </p:sp>
      <mc:AlternateContent xmlns:mc="http://schemas.openxmlformats.org/markup-compatibility/2006">
        <mc:Choice xmlns:a14="http://schemas.microsoft.com/office/drawing/2010/main" Requires="a14">
          <p:graphicFrame>
            <p:nvGraphicFramePr>
              <p:cNvPr id="13" name="Table Placeholder 2" descr="3 times open parenthesis a minus 2 close parenthesis over 2 is less than 5 times a over 4&#10;&#10;By multiplying both sides by four,&#10;4 times open parenthesis 3 times open parenthesis a minus 2 close parenthesis over 2 close parenthesis is less than 4 times open parenthesis 5 times a over 4 close parenthesis&#10;&#10;6 times open parenthesis a minus 2 close parenthesis is less than 5 times a&#10;&#10;6 a minus 12 is less than 5 a&#10;&#10;a is less than 12">
                <a:extLst>
                  <a:ext uri="{FF2B5EF4-FFF2-40B4-BE49-F238E27FC236}">
                    <a16:creationId xmlns:a16="http://schemas.microsoft.com/office/drawing/2014/main" id="{2170B1F6-84C6-B87E-0038-47528FDDDD46}"/>
                  </a:ext>
                </a:extLst>
              </p:cNvPr>
              <p:cNvGraphicFramePr>
                <a:graphicFrameLocks/>
              </p:cNvGraphicFramePr>
              <p:nvPr>
                <p:extLst>
                  <p:ext uri="{D42A27DB-BD31-4B8C-83A1-F6EECF244321}">
                    <p14:modId xmlns:p14="http://schemas.microsoft.com/office/powerpoint/2010/main" val="307764377"/>
                  </p:ext>
                </p:extLst>
              </p:nvPr>
            </p:nvGraphicFramePr>
            <p:xfrm>
              <a:off x="914400" y="1105523"/>
              <a:ext cx="7772400" cy="3721831"/>
            </p:xfrm>
            <a:graphic>
              <a:graphicData uri="http://schemas.openxmlformats.org/drawingml/2006/table">
                <a:tbl>
                  <a:tblPr firstRow="1" bandRow="1">
                    <a:tableStyleId>{2D5ABB26-0587-4C30-8999-92F81FD0307C}</a:tableStyleId>
                  </a:tblPr>
                  <a:tblGrid>
                    <a:gridCol w="1943100">
                      <a:extLst>
                        <a:ext uri="{9D8B030D-6E8A-4147-A177-3AD203B41FA5}">
                          <a16:colId xmlns:a16="http://schemas.microsoft.com/office/drawing/2014/main" val="20000"/>
                        </a:ext>
                      </a:extLst>
                    </a:gridCol>
                    <a:gridCol w="6477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3657600">
                      <a:extLst>
                        <a:ext uri="{9D8B030D-6E8A-4147-A177-3AD203B41FA5}">
                          <a16:colId xmlns:a16="http://schemas.microsoft.com/office/drawing/2014/main" val="20003"/>
                        </a:ext>
                      </a:extLst>
                    </a:gridCol>
                  </a:tblGrid>
                  <a:tr h="370840">
                    <a:tc>
                      <a:txBody>
                        <a:bodyPr/>
                        <a:lstStyle/>
                        <a:p>
                          <a:pPr algn="r">
                            <a:defRPr sz="1600"/>
                          </a:pPr>
                          <a:r>
                            <a:rPr sz="2800"/>
                            <a:t> </a:t>
                          </a:r>
                          <a14:m>
                            <m:oMath xmlns:m="http://schemas.openxmlformats.org/officeDocument/2006/math">
                              <m:f>
                                <m:fPr>
                                  <m:ctrlPr>
                                    <a:rPr sz="2800" i="1">
                                      <a:latin typeface="Cambria Math" panose="02040503050406030204" pitchFamily="18" charset="0"/>
                                    </a:rPr>
                                  </m:ctrlPr>
                                </m:fPr>
                                <m:num>
                                  <m:r>
                                    <a:rPr sz="2800">
                                      <a:latin typeface="Cambria Math"/>
                                    </a:rPr>
                                    <m:t>3</m:t>
                                  </m:r>
                                  <m:d>
                                    <m:dPr>
                                      <m:ctrlPr>
                                        <a:rPr sz="2800" i="1">
                                          <a:latin typeface="Cambria Math" panose="02040503050406030204" pitchFamily="18" charset="0"/>
                                        </a:rPr>
                                      </m:ctrlPr>
                                    </m:dPr>
                                    <m:e>
                                      <m:r>
                                        <a:rPr sz="2800">
                                          <a:latin typeface="Cambria Math"/>
                                        </a:rPr>
                                        <m:t>𝑎</m:t>
                                      </m:r>
                                      <m:r>
                                        <a:rPr sz="2800">
                                          <a:latin typeface="Cambria Math"/>
                                        </a:rPr>
                                        <m:t>−2</m:t>
                                      </m:r>
                                    </m:e>
                                  </m:d>
                                </m:num>
                                <m:den>
                                  <m:r>
                                    <a:rPr sz="2800">
                                      <a:latin typeface="Cambria Math"/>
                                    </a:rPr>
                                    <m:t>2</m:t>
                                  </m:r>
                                </m:den>
                              </m:f>
                            </m:oMath>
                          </a14:m>
                          <a:endParaRPr sz="2800"/>
                        </a:p>
                      </a:txBody>
                      <a:tcPr/>
                    </a:tc>
                    <a:tc>
                      <a:txBody>
                        <a:bodyPr/>
                        <a:lstStyle/>
                        <a:p>
                          <a:pPr algn="l"/>
                          <a:r>
                            <a:rPr sz="2800" dirty="0"/>
                            <a:t> </a:t>
                          </a:r>
                          <a:r>
                            <a:rPr sz="2800" dirty="0">
                              <a:latin typeface="Cambria Math"/>
                            </a:rPr>
                            <a:t>&lt;</a:t>
                          </a:r>
                        </a:p>
                      </a:txBody>
                      <a:tcPr/>
                    </a:tc>
                    <a:tc>
                      <a:txBody>
                        <a:bodyPr/>
                        <a:lstStyle/>
                        <a:p>
                          <a:pPr algn="l">
                            <a:defRPr sz="1600"/>
                          </a:pPr>
                          <a:r>
                            <a:rPr sz="2800" dirty="0"/>
                            <a:t> </a:t>
                          </a:r>
                          <a14:m>
                            <m:oMath xmlns:m="http://schemas.openxmlformats.org/officeDocument/2006/math">
                              <m:f>
                                <m:fPr>
                                  <m:ctrlPr>
                                    <a:rPr sz="2800" i="1">
                                      <a:latin typeface="Cambria Math" panose="02040503050406030204" pitchFamily="18" charset="0"/>
                                    </a:rPr>
                                  </m:ctrlPr>
                                </m:fPr>
                                <m:num>
                                  <m:r>
                                    <a:rPr sz="2800">
                                      <a:latin typeface="Cambria Math"/>
                                    </a:rPr>
                                    <m:t>5</m:t>
                                  </m:r>
                                  <m:r>
                                    <a:rPr sz="2800">
                                      <a:latin typeface="Cambria Math"/>
                                    </a:rPr>
                                    <m:t>𝑎</m:t>
                                  </m:r>
                                </m:num>
                                <m:den>
                                  <m:r>
                                    <a:rPr sz="2800">
                                      <a:latin typeface="Cambria Math"/>
                                    </a:rPr>
                                    <m:t>4</m:t>
                                  </m:r>
                                </m:den>
                              </m:f>
                            </m:oMath>
                          </a14:m>
                          <a:endParaRPr sz="2800" dirty="0"/>
                        </a:p>
                      </a:txBody>
                      <a:tcPr/>
                    </a:tc>
                    <a:tc>
                      <a:txBody>
                        <a:bodyPr/>
                        <a:lstStyle/>
                        <a:p>
                          <a:pPr algn="l">
                            <a:defRPr b="1"/>
                          </a:pPr>
                          <a:r>
                            <a:rPr lang="en-US" b="0" dirty="0"/>
                            <a:t>Just as with equations, fractions in inequalities can be eliminated by</a:t>
                          </a:r>
                          <a:endParaRPr b="0" dirty="0"/>
                        </a:p>
                      </a:txBody>
                      <a:tcPr/>
                    </a:tc>
                    <a:extLst>
                      <a:ext uri="{0D108BD9-81ED-4DB2-BD59-A6C34878D82A}">
                        <a16:rowId xmlns:a16="http://schemas.microsoft.com/office/drawing/2014/main" val="10000"/>
                      </a:ext>
                    </a:extLst>
                  </a:tr>
                  <a:tr h="802418">
                    <a:tc>
                      <a:txBody>
                        <a:bodyPr/>
                        <a:lstStyle/>
                        <a:p>
                          <a:pPr algn="r">
                            <a:defRPr sz="1600"/>
                          </a:pPr>
                          <a:r>
                            <a:rPr sz="2800" dirty="0"/>
                            <a:t> </a:t>
                          </a:r>
                          <a14:m>
                            <m:oMath xmlns:m="http://schemas.openxmlformats.org/officeDocument/2006/math">
                              <m:r>
                                <a:rPr sz="2800">
                                  <a:latin typeface="Cambria Math"/>
                                </a:rPr>
                                <m:t>4</m:t>
                              </m:r>
                              <m:d>
                                <m:dPr>
                                  <m:ctrlPr>
                                    <a:rPr sz="2800" i="1">
                                      <a:latin typeface="Cambria Math" panose="02040503050406030204" pitchFamily="18" charset="0"/>
                                    </a:rPr>
                                  </m:ctrlPr>
                                </m:dPr>
                                <m:e>
                                  <m:f>
                                    <m:fPr>
                                      <m:ctrlPr>
                                        <a:rPr sz="2800" i="1">
                                          <a:latin typeface="Cambria Math" panose="02040503050406030204" pitchFamily="18" charset="0"/>
                                        </a:rPr>
                                      </m:ctrlPr>
                                    </m:fPr>
                                    <m:num>
                                      <m:r>
                                        <a:rPr sz="2800">
                                          <a:latin typeface="Cambria Math"/>
                                        </a:rPr>
                                        <m:t>3</m:t>
                                      </m:r>
                                      <m:d>
                                        <m:dPr>
                                          <m:ctrlPr>
                                            <a:rPr sz="2800" i="1">
                                              <a:latin typeface="Cambria Math" panose="02040503050406030204" pitchFamily="18" charset="0"/>
                                            </a:rPr>
                                          </m:ctrlPr>
                                        </m:dPr>
                                        <m:e>
                                          <m:r>
                                            <a:rPr sz="2800">
                                              <a:latin typeface="Cambria Math"/>
                                            </a:rPr>
                                            <m:t>𝑎</m:t>
                                          </m:r>
                                          <m:r>
                                            <a:rPr sz="2800">
                                              <a:latin typeface="Cambria Math"/>
                                            </a:rPr>
                                            <m:t>−2</m:t>
                                          </m:r>
                                        </m:e>
                                      </m:d>
                                    </m:num>
                                    <m:den>
                                      <m:r>
                                        <a:rPr sz="2800">
                                          <a:latin typeface="Cambria Math"/>
                                        </a:rPr>
                                        <m:t>2</m:t>
                                      </m:r>
                                    </m:den>
                                  </m:f>
                                </m:e>
                              </m:d>
                            </m:oMath>
                          </a14:m>
                          <a:endParaRPr sz="2800" dirty="0"/>
                        </a:p>
                      </a:txBody>
                      <a:tcPr/>
                    </a:tc>
                    <a:tc>
                      <a:txBody>
                        <a:bodyPr/>
                        <a:lstStyle/>
                        <a:p>
                          <a:pPr algn="l"/>
                          <a:r>
                            <a:rPr sz="2800" dirty="0"/>
                            <a:t> </a:t>
                          </a:r>
                          <a:r>
                            <a:rPr sz="2800" dirty="0">
                              <a:latin typeface="Cambria Math"/>
                            </a:rPr>
                            <a:t>&lt;</a:t>
                          </a:r>
                        </a:p>
                      </a:txBody>
                      <a:tcPr anchor="ctr"/>
                    </a:tc>
                    <a:tc>
                      <a:txBody>
                        <a:bodyPr/>
                        <a:lstStyle/>
                        <a:p>
                          <a:pPr algn="l">
                            <a:defRPr sz="1600"/>
                          </a:pPr>
                          <a:r>
                            <a:rPr sz="2800"/>
                            <a:t> </a:t>
                          </a:r>
                          <a14:m>
                            <m:oMath xmlns:m="http://schemas.openxmlformats.org/officeDocument/2006/math">
                              <m:r>
                                <a:rPr sz="2800">
                                  <a:latin typeface="Cambria Math"/>
                                </a:rPr>
                                <m:t>4</m:t>
                              </m:r>
                              <m:d>
                                <m:dPr>
                                  <m:ctrlPr>
                                    <a:rPr sz="2800" i="1">
                                      <a:latin typeface="Cambria Math" panose="02040503050406030204" pitchFamily="18" charset="0"/>
                                    </a:rPr>
                                  </m:ctrlPr>
                                </m:dPr>
                                <m:e>
                                  <m:f>
                                    <m:fPr>
                                      <m:ctrlPr>
                                        <a:rPr sz="2800" i="1">
                                          <a:latin typeface="Cambria Math" panose="02040503050406030204" pitchFamily="18" charset="0"/>
                                        </a:rPr>
                                      </m:ctrlPr>
                                    </m:fPr>
                                    <m:num>
                                      <m:r>
                                        <a:rPr sz="2800">
                                          <a:latin typeface="Cambria Math"/>
                                        </a:rPr>
                                        <m:t>5</m:t>
                                      </m:r>
                                      <m:r>
                                        <a:rPr sz="2800">
                                          <a:latin typeface="Cambria Math"/>
                                        </a:rPr>
                                        <m:t>𝑎</m:t>
                                      </m:r>
                                    </m:num>
                                    <m:den>
                                      <m:r>
                                        <a:rPr sz="2800">
                                          <a:latin typeface="Cambria Math"/>
                                        </a:rPr>
                                        <m:t>4</m:t>
                                      </m:r>
                                    </m:den>
                                  </m:f>
                                </m:e>
                              </m:d>
                            </m:oMath>
                          </a14:m>
                          <a:endParaRPr sz="2800"/>
                        </a:p>
                      </a:txBody>
                      <a:tcPr/>
                    </a:tc>
                    <a:tc>
                      <a:txBody>
                        <a:bodyPr/>
                        <a:lstStyle/>
                        <a:p>
                          <a:pPr algn="l"/>
                          <a:r>
                            <a:rPr lang="en-US" b="0" dirty="0"/>
                            <a:t>multiplying both sides by the least common denominator.</a:t>
                          </a:r>
                          <a:endParaRPr dirty="0"/>
                        </a:p>
                      </a:txBody>
                      <a:tcPr/>
                    </a:tc>
                    <a:extLst>
                      <a:ext uri="{0D108BD9-81ED-4DB2-BD59-A6C34878D82A}">
                        <a16:rowId xmlns:a16="http://schemas.microsoft.com/office/drawing/2014/main" val="10001"/>
                      </a:ext>
                    </a:extLst>
                  </a:tr>
                  <a:tr h="370840">
                    <a:tc>
                      <a:txBody>
                        <a:bodyPr/>
                        <a:lstStyle/>
                        <a:p>
                          <a:pPr algn="r">
                            <a:defRPr sz="1600"/>
                          </a:pPr>
                          <a:r>
                            <a:rPr sz="2800" dirty="0"/>
                            <a:t> </a:t>
                          </a:r>
                          <a14:m>
                            <m:oMath xmlns:m="http://schemas.openxmlformats.org/officeDocument/2006/math">
                              <m:r>
                                <a:rPr sz="2800">
                                  <a:latin typeface="Cambria Math"/>
                                </a:rPr>
                                <m:t>6</m:t>
                              </m:r>
                              <m:d>
                                <m:dPr>
                                  <m:ctrlPr>
                                    <a:rPr sz="2800" i="1">
                                      <a:latin typeface="Cambria Math" panose="02040503050406030204" pitchFamily="18" charset="0"/>
                                    </a:rPr>
                                  </m:ctrlPr>
                                </m:dPr>
                                <m:e>
                                  <m:r>
                                    <a:rPr sz="2800">
                                      <a:latin typeface="Cambria Math"/>
                                    </a:rPr>
                                    <m:t>𝑎</m:t>
                                  </m:r>
                                  <m:r>
                                    <a:rPr sz="2800">
                                      <a:latin typeface="Cambria Math"/>
                                    </a:rPr>
                                    <m:t>−2</m:t>
                                  </m:r>
                                </m:e>
                              </m:d>
                            </m:oMath>
                          </a14:m>
                          <a:endParaRPr sz="2800" dirty="0"/>
                        </a:p>
                      </a:txBody>
                      <a:tcPr/>
                    </a:tc>
                    <a:tc>
                      <a:txBody>
                        <a:bodyPr/>
                        <a:lstStyle/>
                        <a:p>
                          <a:pPr algn="l"/>
                          <a:r>
                            <a:rPr sz="2800"/>
                            <a:t> </a:t>
                          </a:r>
                          <a:r>
                            <a:rPr sz="2800">
                              <a:latin typeface="Cambria Math"/>
                            </a:rPr>
                            <a:t>&lt;</a:t>
                          </a:r>
                        </a:p>
                      </a:txBody>
                      <a:tcPr/>
                    </a:tc>
                    <a:tc>
                      <a:txBody>
                        <a:bodyPr/>
                        <a:lstStyle/>
                        <a:p>
                          <a:pPr algn="l">
                            <a:defRPr sz="1600"/>
                          </a:pPr>
                          <a:r>
                            <a:rPr sz="2800"/>
                            <a:t> </a:t>
                          </a:r>
                          <a14:m>
                            <m:oMath xmlns:m="http://schemas.openxmlformats.org/officeDocument/2006/math">
                              <m:r>
                                <a:rPr sz="2800">
                                  <a:latin typeface="Cambria Math"/>
                                </a:rPr>
                                <m:t>5</m:t>
                              </m:r>
                              <m:r>
                                <a:rPr sz="2800">
                                  <a:latin typeface="Cambria Math"/>
                                </a:rPr>
                                <m:t>𝑎</m:t>
                              </m:r>
                            </m:oMath>
                          </a14:m>
                          <a:endParaRPr sz="2800"/>
                        </a:p>
                      </a:txBody>
                      <a:tcPr/>
                    </a:tc>
                    <a:tc>
                      <a:txBody>
                        <a:bodyPr/>
                        <a:lstStyle/>
                        <a:p>
                          <a:pPr algn="l"/>
                          <a:r>
                            <a:rPr lang="en-US" b="0" dirty="0"/>
                            <a:t>Since we do not need to multiply or divide by a negative value, the sense</a:t>
                          </a:r>
                          <a:endParaRPr dirty="0"/>
                        </a:p>
                      </a:txBody>
                      <a:tcPr/>
                    </a:tc>
                    <a:extLst>
                      <a:ext uri="{0D108BD9-81ED-4DB2-BD59-A6C34878D82A}">
                        <a16:rowId xmlns:a16="http://schemas.microsoft.com/office/drawing/2014/main" val="10002"/>
                      </a:ext>
                    </a:extLst>
                  </a:tr>
                  <a:tr h="370840">
                    <a:tc>
                      <a:txBody>
                        <a:bodyPr/>
                        <a:lstStyle/>
                        <a:p>
                          <a:pPr algn="r">
                            <a:defRPr sz="1600"/>
                          </a:pPr>
                          <a:r>
                            <a:rPr sz="2800" dirty="0"/>
                            <a:t> </a:t>
                          </a:r>
                          <a14:m>
                            <m:oMath xmlns:m="http://schemas.openxmlformats.org/officeDocument/2006/math">
                              <m:r>
                                <a:rPr sz="2800">
                                  <a:latin typeface="Cambria Math"/>
                                </a:rPr>
                                <m:t>6</m:t>
                              </m:r>
                              <m:r>
                                <a:rPr sz="2800">
                                  <a:latin typeface="Cambria Math"/>
                                </a:rPr>
                                <m:t>𝑎</m:t>
                              </m:r>
                              <m:r>
                                <a:rPr sz="2800">
                                  <a:latin typeface="Cambria Math"/>
                                </a:rPr>
                                <m:t>−12</m:t>
                              </m:r>
                            </m:oMath>
                          </a14:m>
                          <a:endParaRPr sz="2800" dirty="0"/>
                        </a:p>
                      </a:txBody>
                      <a:tcPr/>
                    </a:tc>
                    <a:tc>
                      <a:txBody>
                        <a:bodyPr/>
                        <a:lstStyle/>
                        <a:p>
                          <a:pPr algn="l"/>
                          <a:r>
                            <a:rPr sz="2800"/>
                            <a:t> </a:t>
                          </a:r>
                          <a:r>
                            <a:rPr sz="2800">
                              <a:latin typeface="Cambria Math"/>
                            </a:rPr>
                            <a:t>&lt;</a:t>
                          </a:r>
                        </a:p>
                      </a:txBody>
                      <a:tcPr/>
                    </a:tc>
                    <a:tc>
                      <a:txBody>
                        <a:bodyPr/>
                        <a:lstStyle/>
                        <a:p>
                          <a:pPr algn="l">
                            <a:defRPr sz="1600"/>
                          </a:pPr>
                          <a:r>
                            <a:rPr sz="2800" dirty="0"/>
                            <a:t> </a:t>
                          </a:r>
                          <a14:m>
                            <m:oMath xmlns:m="http://schemas.openxmlformats.org/officeDocument/2006/math">
                              <m:r>
                                <a:rPr sz="2800">
                                  <a:latin typeface="Cambria Math"/>
                                </a:rPr>
                                <m:t>5</m:t>
                              </m:r>
                              <m:r>
                                <a:rPr sz="2800">
                                  <a:latin typeface="Cambria Math"/>
                                </a:rPr>
                                <m:t>𝑎</m:t>
                              </m:r>
                            </m:oMath>
                          </a14:m>
                          <a:endParaRPr sz="2800" dirty="0"/>
                        </a:p>
                      </a:txBody>
                      <a:tcPr/>
                    </a:tc>
                    <a:tc>
                      <a:txBody>
                        <a:bodyPr/>
                        <a:lstStyle/>
                        <a:p>
                          <a:pPr algn="l">
                            <a:defRPr b="1"/>
                          </a:pPr>
                          <a:r>
                            <a:rPr lang="en-US" b="0" dirty="0"/>
                            <a:t>of the inequality does not change.</a:t>
                          </a:r>
                          <a:endParaRPr b="0" dirty="0"/>
                        </a:p>
                      </a:txBody>
                      <a:tcPr/>
                    </a:tc>
                    <a:extLst>
                      <a:ext uri="{0D108BD9-81ED-4DB2-BD59-A6C34878D82A}">
                        <a16:rowId xmlns:a16="http://schemas.microsoft.com/office/drawing/2014/main" val="10003"/>
                      </a:ext>
                    </a:extLst>
                  </a:tr>
                  <a:tr h="370840">
                    <a:tc>
                      <a:txBody>
                        <a:bodyPr/>
                        <a:lstStyle/>
                        <a:p>
                          <a:pPr algn="r">
                            <a:defRPr sz="1600"/>
                          </a:pPr>
                          <a:r>
                            <a:rPr lang="en-US" sz="2800" dirty="0"/>
                            <a:t> </a:t>
                          </a:r>
                          <a14:m>
                            <m:oMath xmlns:m="http://schemas.openxmlformats.org/officeDocument/2006/math">
                              <m:r>
                                <a:rPr sz="2800">
                                  <a:latin typeface="Cambria Math"/>
                                </a:rPr>
                                <m:t>𝑎</m:t>
                              </m:r>
                            </m:oMath>
                          </a14:m>
                          <a:endParaRPr sz="2800" dirty="0"/>
                        </a:p>
                      </a:txBody>
                      <a:tcPr/>
                    </a:tc>
                    <a:tc>
                      <a:txBody>
                        <a:bodyPr/>
                        <a:lstStyle/>
                        <a:p>
                          <a:pPr algn="l"/>
                          <a:r>
                            <a:rPr sz="2800"/>
                            <a:t> </a:t>
                          </a:r>
                          <a:r>
                            <a:rPr sz="2800">
                              <a:latin typeface="Cambria Math"/>
                            </a:rPr>
                            <a:t>&lt;</a:t>
                          </a:r>
                        </a:p>
                      </a:txBody>
                      <a:tcPr/>
                    </a:tc>
                    <a:tc>
                      <a:txBody>
                        <a:bodyPr/>
                        <a:lstStyle/>
                        <a:p>
                          <a:pPr algn="l"/>
                          <a:r>
                            <a:rPr sz="2800" dirty="0"/>
                            <a:t> </a:t>
                          </a:r>
                          <a:r>
                            <a:rPr sz="2800" dirty="0">
                              <a:latin typeface="Cambria Math"/>
                            </a:rPr>
                            <a:t>12</a:t>
                          </a:r>
                        </a:p>
                      </a:txBody>
                      <a:tcPr/>
                    </a:tc>
                    <a:tc>
                      <a:txBody>
                        <a:bodyPr/>
                        <a:lstStyle/>
                        <a:p>
                          <a:pPr algn="l">
                            <a:defRPr b="1"/>
                          </a:pPr>
                          <a:endParaRPr b="0" dirty="0"/>
                        </a:p>
                      </a:txBody>
                      <a:tcPr/>
                    </a:tc>
                    <a:extLst>
                      <a:ext uri="{0D108BD9-81ED-4DB2-BD59-A6C34878D82A}">
                        <a16:rowId xmlns:a16="http://schemas.microsoft.com/office/drawing/2014/main" val="10004"/>
                      </a:ext>
                    </a:extLst>
                  </a:tr>
                  <a:tr h="370840">
                    <a:tc>
                      <a:txBody>
                        <a:bodyPr/>
                        <a:lstStyle/>
                        <a:p>
                          <a:pPr algn="r">
                            <a:defRPr sz="1600"/>
                          </a:pPr>
                          <a:endParaRPr sz="2800" dirty="0"/>
                        </a:p>
                      </a:txBody>
                      <a:tcPr/>
                    </a:tc>
                    <a:tc>
                      <a:txBody>
                        <a:bodyPr/>
                        <a:lstStyle/>
                        <a:p>
                          <a:pPr algn="l"/>
                          <a:endParaRPr sz="2800" dirty="0">
                            <a:latin typeface="Cambria Math"/>
                          </a:endParaRPr>
                        </a:p>
                      </a:txBody>
                      <a:tcPr/>
                    </a:tc>
                    <a:tc>
                      <a:txBody>
                        <a:bodyPr/>
                        <a:lstStyle/>
                        <a:p>
                          <a:pPr algn="l"/>
                          <a:endParaRPr sz="2800" dirty="0">
                            <a:latin typeface="Cambria Math"/>
                          </a:endParaRPr>
                        </a:p>
                      </a:txBody>
                      <a:tcPr/>
                    </a:tc>
                    <a:tc>
                      <a:txBody>
                        <a:bodyPr/>
                        <a:lstStyle/>
                        <a:p>
                          <a:pPr algn="l">
                            <a:defRPr b="1"/>
                          </a:pPr>
                          <a:endParaRPr b="0" dirty="0"/>
                        </a:p>
                      </a:txBody>
                      <a:tcPr/>
                    </a:tc>
                    <a:extLst>
                      <a:ext uri="{0D108BD9-81ED-4DB2-BD59-A6C34878D82A}">
                        <a16:rowId xmlns:a16="http://schemas.microsoft.com/office/drawing/2014/main" val="2899245408"/>
                      </a:ext>
                    </a:extLst>
                  </a:tr>
                </a:tbl>
              </a:graphicData>
            </a:graphic>
          </p:graphicFrame>
        </mc:Choice>
        <mc:Fallback>
          <p:graphicFrame>
            <p:nvGraphicFramePr>
              <p:cNvPr id="13" name="Table Placeholder 2" descr="3 times open parenthesis a minus 2 close parenthesis over 2 is less than 5 times a over 4&#10;&#10;By multiplying both sides by four,&#10;4 times open parenthesis 3 times open parenthesis a minus 2 close parenthesis over 2 close parenthesis is less than 4 times open parenthesis 5 times a over 4 close parenthesis&#10;&#10;6 times open parenthesis a minus 2 close parenthesis is less than 5 times a&#10;&#10;6 a minus 12 is less than 5 a&#10;&#10;a is less than 12">
                <a:extLst>
                  <a:ext uri="{FF2B5EF4-FFF2-40B4-BE49-F238E27FC236}">
                    <a16:creationId xmlns:a16="http://schemas.microsoft.com/office/drawing/2014/main" id="{2170B1F6-84C6-B87E-0038-47528FDDDD46}"/>
                  </a:ext>
                </a:extLst>
              </p:cNvPr>
              <p:cNvGraphicFramePr>
                <a:graphicFrameLocks/>
              </p:cNvGraphicFramePr>
              <p:nvPr>
                <p:extLst>
                  <p:ext uri="{D42A27DB-BD31-4B8C-83A1-F6EECF244321}">
                    <p14:modId xmlns:p14="http://schemas.microsoft.com/office/powerpoint/2010/main" val="307764377"/>
                  </p:ext>
                </p:extLst>
              </p:nvPr>
            </p:nvGraphicFramePr>
            <p:xfrm>
              <a:off x="914400" y="1105523"/>
              <a:ext cx="7772400" cy="3721831"/>
            </p:xfrm>
            <a:graphic>
              <a:graphicData uri="http://schemas.openxmlformats.org/drawingml/2006/table">
                <a:tbl>
                  <a:tblPr firstRow="1" bandRow="1">
                    <a:tableStyleId>{2D5ABB26-0587-4C30-8999-92F81FD0307C}</a:tableStyleId>
                  </a:tblPr>
                  <a:tblGrid>
                    <a:gridCol w="1943100">
                      <a:extLst>
                        <a:ext uri="{9D8B030D-6E8A-4147-A177-3AD203B41FA5}">
                          <a16:colId xmlns:a16="http://schemas.microsoft.com/office/drawing/2014/main" val="20000"/>
                        </a:ext>
                      </a:extLst>
                    </a:gridCol>
                    <a:gridCol w="6477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3657600">
                      <a:extLst>
                        <a:ext uri="{9D8B030D-6E8A-4147-A177-3AD203B41FA5}">
                          <a16:colId xmlns:a16="http://schemas.microsoft.com/office/drawing/2014/main" val="20003"/>
                        </a:ext>
                      </a:extLst>
                    </a:gridCol>
                  </a:tblGrid>
                  <a:tr h="724853">
                    <a:tc>
                      <a:txBody>
                        <a:bodyPr/>
                        <a:lstStyle/>
                        <a:p>
                          <a:endParaRPr lang="en-US"/>
                        </a:p>
                      </a:txBody>
                      <a:tcPr>
                        <a:blipFill>
                          <a:blip r:embed="rId2"/>
                          <a:stretch>
                            <a:fillRect t="-10084" r="-299687" b="-413445"/>
                          </a:stretch>
                        </a:blipFill>
                      </a:tcPr>
                    </a:tc>
                    <a:tc>
                      <a:txBody>
                        <a:bodyPr/>
                        <a:lstStyle/>
                        <a:p>
                          <a:pPr algn="l"/>
                          <a:r>
                            <a:rPr sz="2800" dirty="0"/>
                            <a:t> </a:t>
                          </a:r>
                          <a:r>
                            <a:rPr sz="2800" dirty="0">
                              <a:latin typeface="Cambria Math"/>
                            </a:rPr>
                            <a:t>&lt;</a:t>
                          </a:r>
                        </a:p>
                      </a:txBody>
                      <a:tcPr/>
                    </a:tc>
                    <a:tc>
                      <a:txBody>
                        <a:bodyPr/>
                        <a:lstStyle/>
                        <a:p>
                          <a:endParaRPr lang="en-US"/>
                        </a:p>
                      </a:txBody>
                      <a:tcPr>
                        <a:blipFill>
                          <a:blip r:embed="rId2"/>
                          <a:stretch>
                            <a:fillRect l="-170000" t="-10084" r="-240000" b="-413445"/>
                          </a:stretch>
                        </a:blipFill>
                      </a:tcPr>
                    </a:tc>
                    <a:tc>
                      <a:txBody>
                        <a:bodyPr/>
                        <a:lstStyle/>
                        <a:p>
                          <a:pPr algn="l">
                            <a:defRPr b="1"/>
                          </a:pPr>
                          <a:r>
                            <a:rPr lang="en-US" b="0" dirty="0"/>
                            <a:t>Just as with equations, fractions in inequalities can be eliminated by</a:t>
                          </a:r>
                          <a:endParaRPr b="0" dirty="0"/>
                        </a:p>
                      </a:txBody>
                      <a:tcPr/>
                    </a:tc>
                    <a:extLst>
                      <a:ext uri="{0D108BD9-81ED-4DB2-BD59-A6C34878D82A}">
                        <a16:rowId xmlns:a16="http://schemas.microsoft.com/office/drawing/2014/main" val="10000"/>
                      </a:ext>
                    </a:extLst>
                  </a:tr>
                  <a:tr h="802418">
                    <a:tc>
                      <a:txBody>
                        <a:bodyPr/>
                        <a:lstStyle/>
                        <a:p>
                          <a:endParaRPr lang="en-US"/>
                        </a:p>
                      </a:txBody>
                      <a:tcPr>
                        <a:blipFill>
                          <a:blip r:embed="rId2"/>
                          <a:stretch>
                            <a:fillRect t="-99242" r="-299687" b="-272727"/>
                          </a:stretch>
                        </a:blipFill>
                      </a:tcPr>
                    </a:tc>
                    <a:tc>
                      <a:txBody>
                        <a:bodyPr/>
                        <a:lstStyle/>
                        <a:p>
                          <a:pPr algn="l"/>
                          <a:r>
                            <a:rPr sz="2800" dirty="0"/>
                            <a:t> </a:t>
                          </a:r>
                          <a:r>
                            <a:rPr sz="2800" dirty="0">
                              <a:latin typeface="Cambria Math"/>
                            </a:rPr>
                            <a:t>&lt;</a:t>
                          </a:r>
                        </a:p>
                      </a:txBody>
                      <a:tcPr anchor="ctr"/>
                    </a:tc>
                    <a:tc>
                      <a:txBody>
                        <a:bodyPr/>
                        <a:lstStyle/>
                        <a:p>
                          <a:endParaRPr lang="en-US"/>
                        </a:p>
                      </a:txBody>
                      <a:tcPr>
                        <a:blipFill>
                          <a:blip r:embed="rId2"/>
                          <a:stretch>
                            <a:fillRect l="-170000" t="-99242" r="-240000" b="-272727"/>
                          </a:stretch>
                        </a:blipFill>
                      </a:tcPr>
                    </a:tc>
                    <a:tc>
                      <a:txBody>
                        <a:bodyPr/>
                        <a:lstStyle/>
                        <a:p>
                          <a:pPr algn="l"/>
                          <a:r>
                            <a:rPr lang="en-US" b="0" dirty="0"/>
                            <a:t>multiplying both sides by the least common denominator.</a:t>
                          </a:r>
                          <a:endParaRPr dirty="0"/>
                        </a:p>
                      </a:txBody>
                      <a:tcPr/>
                    </a:tc>
                    <a:extLst>
                      <a:ext uri="{0D108BD9-81ED-4DB2-BD59-A6C34878D82A}">
                        <a16:rowId xmlns:a16="http://schemas.microsoft.com/office/drawing/2014/main" val="10001"/>
                      </a:ext>
                    </a:extLst>
                  </a:tr>
                  <a:tr h="640080">
                    <a:tc>
                      <a:txBody>
                        <a:bodyPr/>
                        <a:lstStyle/>
                        <a:p>
                          <a:endParaRPr lang="en-US"/>
                        </a:p>
                      </a:txBody>
                      <a:tcPr>
                        <a:blipFill>
                          <a:blip r:embed="rId2"/>
                          <a:stretch>
                            <a:fillRect t="-250476" r="-299687" b="-242857"/>
                          </a:stretch>
                        </a:blipFill>
                      </a:tcPr>
                    </a:tc>
                    <a:tc>
                      <a:txBody>
                        <a:bodyPr/>
                        <a:lstStyle/>
                        <a:p>
                          <a:pPr algn="l"/>
                          <a:r>
                            <a:rPr sz="2800"/>
                            <a:t> </a:t>
                          </a:r>
                          <a:r>
                            <a:rPr sz="2800">
                              <a:latin typeface="Cambria Math"/>
                            </a:rPr>
                            <a:t>&lt;</a:t>
                          </a:r>
                        </a:p>
                      </a:txBody>
                      <a:tcPr/>
                    </a:tc>
                    <a:tc>
                      <a:txBody>
                        <a:bodyPr/>
                        <a:lstStyle/>
                        <a:p>
                          <a:endParaRPr lang="en-US"/>
                        </a:p>
                      </a:txBody>
                      <a:tcPr>
                        <a:blipFill>
                          <a:blip r:embed="rId2"/>
                          <a:stretch>
                            <a:fillRect l="-170000" t="-250476" r="-240000" b="-242857"/>
                          </a:stretch>
                        </a:blipFill>
                      </a:tcPr>
                    </a:tc>
                    <a:tc>
                      <a:txBody>
                        <a:bodyPr/>
                        <a:lstStyle/>
                        <a:p>
                          <a:pPr algn="l"/>
                          <a:r>
                            <a:rPr lang="en-US" b="0" dirty="0"/>
                            <a:t>Since we do not need to multiply or divide by a negative value, the sense</a:t>
                          </a:r>
                          <a:endParaRPr dirty="0"/>
                        </a:p>
                      </a:txBody>
                      <a:tcPr/>
                    </a:tc>
                    <a:extLst>
                      <a:ext uri="{0D108BD9-81ED-4DB2-BD59-A6C34878D82A}">
                        <a16:rowId xmlns:a16="http://schemas.microsoft.com/office/drawing/2014/main" val="10002"/>
                      </a:ext>
                    </a:extLst>
                  </a:tr>
                  <a:tr h="518160">
                    <a:tc>
                      <a:txBody>
                        <a:bodyPr/>
                        <a:lstStyle/>
                        <a:p>
                          <a:endParaRPr lang="en-US"/>
                        </a:p>
                      </a:txBody>
                      <a:tcPr>
                        <a:blipFill>
                          <a:blip r:embed="rId2"/>
                          <a:stretch>
                            <a:fillRect t="-432941" r="-299687" b="-200000"/>
                          </a:stretch>
                        </a:blipFill>
                      </a:tcPr>
                    </a:tc>
                    <a:tc>
                      <a:txBody>
                        <a:bodyPr/>
                        <a:lstStyle/>
                        <a:p>
                          <a:pPr algn="l"/>
                          <a:r>
                            <a:rPr sz="2800"/>
                            <a:t> </a:t>
                          </a:r>
                          <a:r>
                            <a:rPr sz="2800">
                              <a:latin typeface="Cambria Math"/>
                            </a:rPr>
                            <a:t>&lt;</a:t>
                          </a:r>
                        </a:p>
                      </a:txBody>
                      <a:tcPr/>
                    </a:tc>
                    <a:tc>
                      <a:txBody>
                        <a:bodyPr/>
                        <a:lstStyle/>
                        <a:p>
                          <a:endParaRPr lang="en-US"/>
                        </a:p>
                      </a:txBody>
                      <a:tcPr>
                        <a:blipFill>
                          <a:blip r:embed="rId2"/>
                          <a:stretch>
                            <a:fillRect l="-170000" t="-432941" r="-240000" b="-200000"/>
                          </a:stretch>
                        </a:blipFill>
                      </a:tcPr>
                    </a:tc>
                    <a:tc>
                      <a:txBody>
                        <a:bodyPr/>
                        <a:lstStyle/>
                        <a:p>
                          <a:pPr algn="l">
                            <a:defRPr b="1"/>
                          </a:pPr>
                          <a:r>
                            <a:rPr lang="en-US" b="0" dirty="0"/>
                            <a:t>of the inequality does not change.</a:t>
                          </a:r>
                          <a:endParaRPr b="0" dirty="0"/>
                        </a:p>
                      </a:txBody>
                      <a:tcPr/>
                    </a:tc>
                    <a:extLst>
                      <a:ext uri="{0D108BD9-81ED-4DB2-BD59-A6C34878D82A}">
                        <a16:rowId xmlns:a16="http://schemas.microsoft.com/office/drawing/2014/main" val="10003"/>
                      </a:ext>
                    </a:extLst>
                  </a:tr>
                  <a:tr h="518160">
                    <a:tc>
                      <a:txBody>
                        <a:bodyPr/>
                        <a:lstStyle/>
                        <a:p>
                          <a:endParaRPr lang="en-US"/>
                        </a:p>
                      </a:txBody>
                      <a:tcPr>
                        <a:blipFill>
                          <a:blip r:embed="rId2"/>
                          <a:stretch>
                            <a:fillRect t="-532941" r="-299687" b="-100000"/>
                          </a:stretch>
                        </a:blipFill>
                      </a:tcPr>
                    </a:tc>
                    <a:tc>
                      <a:txBody>
                        <a:bodyPr/>
                        <a:lstStyle/>
                        <a:p>
                          <a:pPr algn="l"/>
                          <a:r>
                            <a:rPr sz="2800"/>
                            <a:t> </a:t>
                          </a:r>
                          <a:r>
                            <a:rPr sz="2800">
                              <a:latin typeface="Cambria Math"/>
                            </a:rPr>
                            <a:t>&lt;</a:t>
                          </a:r>
                        </a:p>
                      </a:txBody>
                      <a:tcPr/>
                    </a:tc>
                    <a:tc>
                      <a:txBody>
                        <a:bodyPr/>
                        <a:lstStyle/>
                        <a:p>
                          <a:pPr algn="l"/>
                          <a:r>
                            <a:rPr sz="2800" dirty="0"/>
                            <a:t> </a:t>
                          </a:r>
                          <a:r>
                            <a:rPr sz="2800" dirty="0">
                              <a:latin typeface="Cambria Math"/>
                            </a:rPr>
                            <a:t>12</a:t>
                          </a:r>
                        </a:p>
                      </a:txBody>
                      <a:tcPr/>
                    </a:tc>
                    <a:tc>
                      <a:txBody>
                        <a:bodyPr/>
                        <a:lstStyle/>
                        <a:p>
                          <a:pPr algn="l">
                            <a:defRPr b="1"/>
                          </a:pPr>
                          <a:endParaRPr b="0" dirty="0"/>
                        </a:p>
                      </a:txBody>
                      <a:tcPr/>
                    </a:tc>
                    <a:extLst>
                      <a:ext uri="{0D108BD9-81ED-4DB2-BD59-A6C34878D82A}">
                        <a16:rowId xmlns:a16="http://schemas.microsoft.com/office/drawing/2014/main" val="10004"/>
                      </a:ext>
                    </a:extLst>
                  </a:tr>
                  <a:tr h="518160">
                    <a:tc>
                      <a:txBody>
                        <a:bodyPr/>
                        <a:lstStyle/>
                        <a:p>
                          <a:pPr algn="r">
                            <a:defRPr sz="1600"/>
                          </a:pPr>
                          <a:endParaRPr sz="2800" dirty="0"/>
                        </a:p>
                      </a:txBody>
                      <a:tcPr/>
                    </a:tc>
                    <a:tc>
                      <a:txBody>
                        <a:bodyPr/>
                        <a:lstStyle/>
                        <a:p>
                          <a:pPr algn="l"/>
                          <a:endParaRPr sz="2800" dirty="0">
                            <a:latin typeface="Cambria Math"/>
                          </a:endParaRPr>
                        </a:p>
                      </a:txBody>
                      <a:tcPr/>
                    </a:tc>
                    <a:tc>
                      <a:txBody>
                        <a:bodyPr/>
                        <a:lstStyle/>
                        <a:p>
                          <a:pPr algn="l"/>
                          <a:endParaRPr sz="2800" dirty="0">
                            <a:latin typeface="Cambria Math"/>
                          </a:endParaRPr>
                        </a:p>
                      </a:txBody>
                      <a:tcPr/>
                    </a:tc>
                    <a:tc>
                      <a:txBody>
                        <a:bodyPr/>
                        <a:lstStyle/>
                        <a:p>
                          <a:pPr algn="l">
                            <a:defRPr b="1"/>
                          </a:pPr>
                          <a:endParaRPr b="0" dirty="0"/>
                        </a:p>
                      </a:txBody>
                      <a:tcPr/>
                    </a:tc>
                    <a:extLst>
                      <a:ext uri="{0D108BD9-81ED-4DB2-BD59-A6C34878D82A}">
                        <a16:rowId xmlns:a16="http://schemas.microsoft.com/office/drawing/2014/main" val="2899245408"/>
                      </a:ext>
                    </a:extLst>
                  </a:tr>
                </a:tbl>
              </a:graphicData>
            </a:graphic>
          </p:graphicFrame>
        </mc:Fallback>
      </mc:AlternateContent>
      <p:sp>
        <p:nvSpPr>
          <p:cNvPr id="14" name="Text Placeholder 2">
            <a:extLst>
              <a:ext uri="{FF2B5EF4-FFF2-40B4-BE49-F238E27FC236}">
                <a16:creationId xmlns:a16="http://schemas.microsoft.com/office/drawing/2014/main" id="{FFDD928C-6C23-4B23-B3A6-DEC32491F7A0}"/>
              </a:ext>
            </a:extLst>
          </p:cNvPr>
          <p:cNvSpPr txBox="1">
            <a:spLocks/>
          </p:cNvSpPr>
          <p:nvPr/>
        </p:nvSpPr>
        <p:spPr>
          <a:xfrm>
            <a:off x="533400" y="4495800"/>
            <a:ext cx="8229600" cy="1119554"/>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​Thus, in interval notation, the solution is</a:t>
            </a:r>
            <a:endParaRPr lang="ar-AE" dirty="0"/>
          </a:p>
        </p:txBody>
      </p:sp>
      <p:pic>
        <p:nvPicPr>
          <p:cNvPr id="16" name="Picture 15" descr="open parenthesis negative infinity to twelve close parenthesis.">
            <a:extLst>
              <a:ext uri="{FF2B5EF4-FFF2-40B4-BE49-F238E27FC236}">
                <a16:creationId xmlns:a16="http://schemas.microsoft.com/office/drawing/2014/main" id="{769F61DA-2FA3-BD2E-25CA-202631645495}"/>
              </a:ext>
            </a:extLst>
          </p:cNvPr>
          <p:cNvPicPr>
            <a:picLocks noChangeAspect="1"/>
          </p:cNvPicPr>
          <p:nvPr/>
        </p:nvPicPr>
        <p:blipFill>
          <a:blip r:embed="rId3"/>
          <a:stretch>
            <a:fillRect/>
          </a:stretch>
        </p:blipFill>
        <p:spPr>
          <a:xfrm>
            <a:off x="6591300" y="4548554"/>
            <a:ext cx="1409700" cy="5238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Graphing Intervals of Real Numbers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Graph the following intervals.</a:t>
            </a:r>
          </a:p>
        </p:txBody>
      </p:sp>
      <p:pic>
        <p:nvPicPr>
          <p:cNvPr id="7" name="Picture 6" descr="a. open bracket negative three  to six close bracket">
            <a:extLst>
              <a:ext uri="{FF2B5EF4-FFF2-40B4-BE49-F238E27FC236}">
                <a16:creationId xmlns:a16="http://schemas.microsoft.com/office/drawing/2014/main" id="{883C4541-24BD-8030-6B77-6C332F5B4584}"/>
              </a:ext>
            </a:extLst>
          </p:cNvPr>
          <p:cNvPicPr>
            <a:picLocks noChangeAspect="1"/>
          </p:cNvPicPr>
          <p:nvPr/>
        </p:nvPicPr>
        <p:blipFill>
          <a:blip r:embed="rId2"/>
          <a:stretch>
            <a:fillRect/>
          </a:stretch>
        </p:blipFill>
        <p:spPr>
          <a:xfrm>
            <a:off x="545723" y="1621089"/>
            <a:ext cx="1514475" cy="523875"/>
          </a:xfrm>
          <a:prstGeom prst="rect">
            <a:avLst/>
          </a:prstGeom>
        </p:spPr>
      </p:pic>
      <p:pic>
        <p:nvPicPr>
          <p:cNvPr id="16" name="Picture 15" descr="b. open parenthesis negative infinity to 5 close bracket">
            <a:extLst>
              <a:ext uri="{FF2B5EF4-FFF2-40B4-BE49-F238E27FC236}">
                <a16:creationId xmlns:a16="http://schemas.microsoft.com/office/drawing/2014/main" id="{8986DF46-D497-2038-A806-A734E37077C5}"/>
              </a:ext>
            </a:extLst>
          </p:cNvPr>
          <p:cNvPicPr>
            <a:picLocks noChangeAspect="1"/>
          </p:cNvPicPr>
          <p:nvPr/>
        </p:nvPicPr>
        <p:blipFill>
          <a:blip r:embed="rId3"/>
          <a:stretch>
            <a:fillRect/>
          </a:stretch>
        </p:blipFill>
        <p:spPr>
          <a:xfrm>
            <a:off x="628649" y="2314575"/>
            <a:ext cx="1557819" cy="504000"/>
          </a:xfrm>
          <a:prstGeom prst="rect">
            <a:avLst/>
          </a:prstGeom>
        </p:spPr>
      </p:pic>
      <p:pic>
        <p:nvPicPr>
          <p:cNvPr id="14" name="Picture 13" descr="c. open bracket 2 to 9 close parenthesis">
            <a:extLst>
              <a:ext uri="{FF2B5EF4-FFF2-40B4-BE49-F238E27FC236}">
                <a16:creationId xmlns:a16="http://schemas.microsoft.com/office/drawing/2014/main" id="{34A19E0E-A268-91B5-394D-088F7CB9DF3D}"/>
              </a:ext>
            </a:extLst>
          </p:cNvPr>
          <p:cNvPicPr>
            <a:picLocks noChangeAspect="1"/>
          </p:cNvPicPr>
          <p:nvPr/>
        </p:nvPicPr>
        <p:blipFill>
          <a:blip r:embed="rId4"/>
          <a:stretch>
            <a:fillRect/>
          </a:stretch>
        </p:blipFill>
        <p:spPr>
          <a:xfrm>
            <a:off x="645736" y="3057525"/>
            <a:ext cx="1314450" cy="52387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2107</TotalTime>
  <Words>1989</Words>
  <Application>Microsoft Office PowerPoint</Application>
  <PresentationFormat>On-screen Show (4:3)</PresentationFormat>
  <Paragraphs>204</Paragraphs>
  <Slides>32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Calibri</vt:lpstr>
      <vt:lpstr>Courier New</vt:lpstr>
      <vt:lpstr>Cambria Math</vt:lpstr>
      <vt:lpstr>Arial</vt:lpstr>
      <vt:lpstr>Office Theme</vt:lpstr>
      <vt:lpstr>MathType 6.0 Equation</vt:lpstr>
      <vt:lpstr>Section 2.2</vt:lpstr>
      <vt:lpstr>Example 1: Multiplying Inequalities by Negative Numbers1</vt:lpstr>
      <vt:lpstr>Example 1: Multiplying Inequalities by Negative Numbers2</vt:lpstr>
      <vt:lpstr>Properties: Cancellation Properties for Inequalities1</vt:lpstr>
      <vt:lpstr>Properties: Cancellation Properties for Inequalities2</vt:lpstr>
      <vt:lpstr>Example 2: Solving Linear Inequalities1</vt:lpstr>
      <vt:lpstr>Example 2: Solving Linear Inequalities2</vt:lpstr>
      <vt:lpstr>Example 2: Solving Linear Inequalities3</vt:lpstr>
      <vt:lpstr>Example 3: Graphing Intervals of Real Numbers1</vt:lpstr>
      <vt:lpstr>Example 3: Graphing Intervals of Real Numbers2</vt:lpstr>
      <vt:lpstr>Example 3: Graphing Intervals of Real Numbers3</vt:lpstr>
      <vt:lpstr>Example 3: Graphing Intervals of Real Numbers4</vt:lpstr>
      <vt:lpstr>Example 4: Calculating Final Grades1</vt:lpstr>
      <vt:lpstr>Note:</vt:lpstr>
      <vt:lpstr>Example 4: Calculating Final Grades2</vt:lpstr>
      <vt:lpstr>Example 4: Calculating Final Grades3</vt:lpstr>
      <vt:lpstr>Example 4: Calculating Final Grades4</vt:lpstr>
      <vt:lpstr>Example 5: Solving Double Linear Inequalities1</vt:lpstr>
      <vt:lpstr>Example 5: Solving Double Linear Inequalities2</vt:lpstr>
      <vt:lpstr>Example 5: Solving Double Linear Inequalities3</vt:lpstr>
      <vt:lpstr>Example 6: Solving Linear Absolute Value Inequalities1</vt:lpstr>
      <vt:lpstr>Example 6: Solving Linear Absolute Value Inequalities2</vt:lpstr>
      <vt:lpstr>Example 6: Solving Linear Absolute Value Inequalities3</vt:lpstr>
      <vt:lpstr>Example 6: Solving Linear Absolute Value Inequalities4</vt:lpstr>
      <vt:lpstr>Example 6: Solving Linear Absolute Value Inequalities5</vt:lpstr>
      <vt:lpstr>Example 7: Translating Inequality Phrases</vt:lpstr>
      <vt:lpstr>Example 8: Applications of Inequalities1</vt:lpstr>
      <vt:lpstr>Example 8: Applications of Inequalities2</vt:lpstr>
      <vt:lpstr>Example 8: Applications of Inequalities3</vt:lpstr>
      <vt:lpstr>Example 8: Applications of Inequalities4</vt:lpstr>
      <vt:lpstr>Example 8: Applications of Inequalities5</vt:lpstr>
      <vt:lpstr>Example 8: Applications of Inequalities6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Syamprasad</cp:lastModifiedBy>
  <cp:revision>179</cp:revision>
  <dcterms:created xsi:type="dcterms:W3CDTF">2013-04-26T14:43:13Z</dcterms:created>
  <dcterms:modified xsi:type="dcterms:W3CDTF">2025-06-20T07:10:10Z</dcterms:modified>
</cp:coreProperties>
</file>