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64" r:id="rId5"/>
    <p:sldId id="259" r:id="rId6"/>
    <p:sldId id="260" r:id="rId7"/>
    <p:sldId id="263" r:id="rId8"/>
    <p:sldId id="265" r:id="rId9"/>
    <p:sldId id="266" r:id="rId10"/>
    <p:sldId id="304" r:id="rId11"/>
    <p:sldId id="267" r:id="rId12"/>
    <p:sldId id="268" r:id="rId13"/>
    <p:sldId id="269" r:id="rId14"/>
    <p:sldId id="271" r:id="rId15"/>
    <p:sldId id="273" r:id="rId16"/>
    <p:sldId id="274" r:id="rId17"/>
    <p:sldId id="276" r:id="rId18"/>
    <p:sldId id="280" r:id="rId19"/>
    <p:sldId id="281" r:id="rId20"/>
    <p:sldId id="282" r:id="rId21"/>
    <p:sldId id="284" r:id="rId22"/>
    <p:sldId id="286" r:id="rId23"/>
    <p:sldId id="287" r:id="rId24"/>
    <p:sldId id="288" r:id="rId25"/>
    <p:sldId id="289" r:id="rId26"/>
    <p:sldId id="295" r:id="rId27"/>
    <p:sldId id="290" r:id="rId28"/>
    <p:sldId id="305" r:id="rId29"/>
    <p:sldId id="296" r:id="rId30"/>
    <p:sldId id="297" r:id="rId31"/>
    <p:sldId id="306" r:id="rId32"/>
    <p:sldId id="300" r:id="rId33"/>
    <p:sldId id="301" r:id="rId34"/>
    <p:sldId id="303" r:id="rId3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  <p:cmAuthor id="2" name="hiteesha" initials="h" lastIdx="3" clrIdx="2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4673" autoAdjust="0"/>
  </p:normalViewPr>
  <p:slideViewPr>
    <p:cSldViewPr>
      <p:cViewPr varScale="1">
        <p:scale>
          <a:sx n="102" d="100"/>
          <a:sy n="102" d="100"/>
        </p:scale>
        <p:origin x="103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emf"/><Relationship Id="rId4" Type="http://schemas.openxmlformats.org/officeDocument/2006/relationships/image" Target="../media/image5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</a:t>
            </a:r>
            <a:r>
              <a:rPr lang="en-US"/>
              <a:t>0</a:t>
            </a:r>
            <a:r>
              <a:t>.1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Recursively Defined Sequences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sequence</a:t>
            </a:r>
            <a:r>
              <a:rPr lang="en-US" dirty="0"/>
              <a:t> </a:t>
            </a:r>
            <a:r>
              <a:rPr sz="2800" dirty="0"/>
              <a:t>defined by this recursive definition appears to be the same as the first sequence in Example 1, defined explicitly by </a:t>
            </a:r>
            <a:r>
              <a:rPr lang="en-US" sz="2800" i="1" dirty="0"/>
              <a:t>a</a:t>
            </a:r>
            <a:r>
              <a:rPr lang="en-US" sz="1250" i="1" dirty="0"/>
              <a:t> </a:t>
            </a:r>
            <a:r>
              <a:rPr lang="en-US" sz="2800" i="1" baseline="-25000" dirty="0"/>
              <a:t>n</a:t>
            </a:r>
            <a:r>
              <a:rPr lang="en-US" sz="2800" dirty="0"/>
              <a:t> = 5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− 2</a:t>
            </a:r>
            <a:r>
              <a:rPr sz="2800" dirty="0"/>
              <a:t>. This illustrates the fact that a given sequence can often be defined several different ways.</a:t>
            </a:r>
          </a:p>
        </p:txBody>
      </p:sp>
    </p:spTree>
    <p:extLst>
      <p:ext uri="{BB962C8B-B14F-4D97-AF65-F5344CB8AC3E}">
        <p14:creationId xmlns:p14="http://schemas.microsoft.com/office/powerpoint/2010/main" val="2458955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Recursively Defined Sequences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sz="2600" dirty="0"/>
              <a:t>​Using the recursive formula </a:t>
            </a:r>
            <a:r>
              <a:rPr lang="en-US" sz="2600" dirty="0"/>
              <a:t>										</a:t>
            </a:r>
            <a:endParaRPr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</p:txBody>
      </p:sp>
      <p:pic>
        <p:nvPicPr>
          <p:cNvPr id="7" name="Picture 6" descr="a sub one equals two and a sub n equals three times a sub open parenthesis n minus one  close parenthesis plus one, for n greater than or equal to two.">
            <a:extLst>
              <a:ext uri="{FF2B5EF4-FFF2-40B4-BE49-F238E27FC236}">
                <a16:creationId xmlns:a16="http://schemas.microsoft.com/office/drawing/2014/main" id="{87B1E83D-1451-7FE9-5C6E-B48B9D1A5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515062"/>
            <a:ext cx="4953000" cy="4286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87989E-B5BA-6739-63D7-5B11ADDBEAB3}"/>
              </a:ext>
            </a:extLst>
          </p:cNvPr>
          <p:cNvSpPr txBox="1"/>
          <p:nvPr/>
        </p:nvSpPr>
        <p:spPr>
          <a:xfrm>
            <a:off x="6019800" y="1420467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obtain</a:t>
            </a:r>
          </a:p>
        </p:txBody>
      </p:sp>
      <p:pic>
        <p:nvPicPr>
          <p:cNvPr id="12" name="Picture 11" descr="a sub one equals two.&#10;a sub two equals three times a sub one plus one which is three times two plus one equals seven.&#10;a sub three equals three times a sub two plus one which is three times seven plus one equals twenty two.&#10;a sub four equals three times a sub three plus one which is three times twenty two plus one equals sixty seven.&#10;a sub five equals three times a sub four plus one which is three times sixty seven plus one equals two hundred two.&#10;">
            <a:extLst>
              <a:ext uri="{FF2B5EF4-FFF2-40B4-BE49-F238E27FC236}">
                <a16:creationId xmlns:a16="http://schemas.microsoft.com/office/drawing/2014/main" id="{D5CB60D3-82BB-8273-D28B-24263E714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2138362"/>
            <a:ext cx="3733800" cy="25812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5590715-4CD9-B143-8031-F6BA0BA12933}"/>
              </a:ext>
            </a:extLst>
          </p:cNvPr>
          <p:cNvSpPr txBox="1"/>
          <p:nvPr/>
        </p:nvSpPr>
        <p:spPr>
          <a:xfrm>
            <a:off x="493776" y="4765357"/>
            <a:ext cx="720242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>
              <a:defRPr sz="2800"/>
            </a:pPr>
            <a:r>
              <a:rPr lang="en-US" sz="2600" dirty="0"/>
              <a:t>​Thus, the first five terms of the sequence are</a:t>
            </a:r>
          </a:p>
        </p:txBody>
      </p:sp>
      <p:pic>
        <p:nvPicPr>
          <p:cNvPr id="15" name="Picture 14" descr="Two comma seven comma  twenty two comma  sixty seven comma  two hundred two comma  and so on.">
            <a:extLst>
              <a:ext uri="{FF2B5EF4-FFF2-40B4-BE49-F238E27FC236}">
                <a16:creationId xmlns:a16="http://schemas.microsoft.com/office/drawing/2014/main" id="{6BC40BF1-560C-267A-0AF7-C604FC41E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850" y="5300662"/>
            <a:ext cx="2343150" cy="3333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Finding the Formula for a Sequence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a possible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sz="2800" dirty="0"/>
              <a:t> term of the sequences that begin as follows.</a:t>
            </a:r>
          </a:p>
        </p:txBody>
      </p:sp>
      <p:pic>
        <p:nvPicPr>
          <p:cNvPr id="11" name="Picture 10" descr="Example a. is negative three comma nine comma  negative twenty seven comma  eighty one comma  negative two hundred forty three comma  and so on.">
            <a:extLst>
              <a:ext uri="{FF2B5EF4-FFF2-40B4-BE49-F238E27FC236}">
                <a16:creationId xmlns:a16="http://schemas.microsoft.com/office/drawing/2014/main" id="{470A2919-37B2-A0EB-4C0A-CB5549D26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98007"/>
            <a:ext cx="3914775" cy="361950"/>
          </a:xfrm>
          <a:prstGeom prst="rect">
            <a:avLst/>
          </a:prstGeom>
        </p:spPr>
      </p:pic>
      <p:pic>
        <p:nvPicPr>
          <p:cNvPr id="15" name="Picture 14" descr="Example b. is one comma  three comma  six comma  ten comma  fifteen comma and so on.">
            <a:extLst>
              <a:ext uri="{FF2B5EF4-FFF2-40B4-BE49-F238E27FC236}">
                <a16:creationId xmlns:a16="http://schemas.microsoft.com/office/drawing/2014/main" id="{2F60F2BD-CE4A-6A73-EBE4-55D04090C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695575"/>
            <a:ext cx="2895600" cy="4286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8536" y="1029287"/>
            <a:ext cx="8229600" cy="4967067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There is no general method to find a formula for the terms of a sequence. Observation is usually the best tool. If a formula for a given sequence does not come to mind quickly, it may help to associate each term of the sequence with its place in the sequence, as shown below.</a:t>
            </a:r>
          </a:p>
          <a:p>
            <a:r>
              <a:rPr dirty="0"/>
              <a:t>​</a:t>
            </a:r>
          </a:p>
        </p:txBody>
      </p:sp>
      <p:pic>
        <p:nvPicPr>
          <p:cNvPr id="7" name="Picture 6" descr="One corresponds to negative three,&#10;two corresponds to nine,&#10;three corresponds to negative twenty seven,&#10;four corresponds to eighty one,&#10;five corresponds to negative two hundred forty three,&#10;and so on.">
            <a:extLst>
              <a:ext uri="{FF2B5EF4-FFF2-40B4-BE49-F238E27FC236}">
                <a16:creationId xmlns:a16="http://schemas.microsoft.com/office/drawing/2014/main" id="{79F0F93C-464C-557D-0001-9EEC35038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762" y="4267200"/>
            <a:ext cx="3800475" cy="13906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t>​</a:t>
            </a:r>
            <a:r>
              <a:rPr sz="2800"/>
              <a:t>If a pattern is still not apparent, try rewriting the terms of the sequence in different ways. In this case, factoring the terms leads to the following.</a:t>
            </a:r>
          </a:p>
          <a:p>
            <a:r>
              <a:t>​</a:t>
            </a:r>
          </a:p>
        </p:txBody>
      </p:sp>
      <p:pic>
        <p:nvPicPr>
          <p:cNvPr id="7" name="Picture 6" descr="One corresponds to negative three to the power 1,&#10;two corresponds to three squared,&#10;three corresponds to negative three cubed,&#10;four corresponds to three to the fourth power,&#10;five corresponds to negative three to the fifth power,&#10;and so on.&#10;">
            <a:extLst>
              <a:ext uri="{FF2B5EF4-FFF2-40B4-BE49-F238E27FC236}">
                <a16:creationId xmlns:a16="http://schemas.microsoft.com/office/drawing/2014/main" id="{A936B541-254B-1EDE-6D1C-8D1777305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819400"/>
            <a:ext cx="4393692" cy="15864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</a:t>
            </a:r>
            <a:r>
              <a:rPr lang="en-US" sz="2800" i="1" dirty="0"/>
              <a:t>n</a:t>
            </a:r>
            <a:r>
              <a:rPr sz="2800" baseline="30000" dirty="0"/>
              <a:t>th</a:t>
            </a:r>
            <a:r>
              <a:rPr sz="2800" dirty="0"/>
              <a:t> term of the sequence is the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sz="2800" dirty="0"/>
              <a:t> power of </a:t>
            </a:r>
            <a:r>
              <a:rPr sz="2800" dirty="0">
                <a:latin typeface="Cambria Math"/>
              </a:rPr>
              <a:t>3</a:t>
            </a:r>
            <a:r>
              <a:rPr sz="2800" dirty="0"/>
              <a:t>, multiplied by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−1</a:t>
            </a:r>
            <a:r>
              <a:rPr sz="2800" dirty="0"/>
              <a:t> if </a:t>
            </a:r>
            <a:r>
              <a:rPr lang="en-US" sz="2800" i="1" dirty="0"/>
              <a:t>n</a:t>
            </a:r>
            <a:r>
              <a:rPr sz="2800" dirty="0"/>
              <a:t> is odd. One way to express alternating signs in a sequence is to multiply the</a:t>
            </a:r>
            <a:r>
              <a:rPr lang="en-US" sz="2800" dirty="0"/>
              <a:t>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sz="2800" dirty="0"/>
              <a:t> term by</a:t>
            </a:r>
          </a:p>
          <a:p>
            <a:pPr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8" name="Picture 7" descr="negative 1 to the power of n">
            <a:extLst>
              <a:ext uri="{FF2B5EF4-FFF2-40B4-BE49-F238E27FC236}">
                <a16:creationId xmlns:a16="http://schemas.microsoft.com/office/drawing/2014/main" id="{ACEEE147-D30F-A517-6EAB-52FD04CFE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342607"/>
            <a:ext cx="666750" cy="4857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F7F326-2294-660E-9352-79D2AC56F1F8}"/>
              </a:ext>
            </a:extLst>
          </p:cNvPr>
          <p:cNvSpPr txBox="1"/>
          <p:nvPr/>
        </p:nvSpPr>
        <p:spPr>
          <a:xfrm>
            <a:off x="2450360" y="2305162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(if the odd terms are negative) or by</a:t>
            </a:r>
            <a:endParaRPr lang="en-IN" sz="2800" dirty="0"/>
          </a:p>
        </p:txBody>
      </p:sp>
      <p:pic>
        <p:nvPicPr>
          <p:cNvPr id="11" name="Picture 10" descr="negative 1 to the power of open parenthesis n plus 1 close parenthesis">
            <a:extLst>
              <a:ext uri="{FF2B5EF4-FFF2-40B4-BE49-F238E27FC236}">
                <a16:creationId xmlns:a16="http://schemas.microsoft.com/office/drawing/2014/main" id="{198E0E39-0290-C976-7328-51E3551A9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905" y="2748756"/>
            <a:ext cx="838200" cy="4857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E2F2EB4-22B7-1A53-A459-410443859052}"/>
              </a:ext>
            </a:extLst>
          </p:cNvPr>
          <p:cNvSpPr txBox="1"/>
          <p:nvPr/>
        </p:nvSpPr>
        <p:spPr>
          <a:xfrm>
            <a:off x="1444489" y="2738817"/>
            <a:ext cx="7099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(if the even terms are negative). In this case,</a:t>
            </a:r>
            <a:endParaRPr lang="en-IN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EF8924-7DF3-9484-33E8-A02CB05DA5F7}"/>
              </a:ext>
            </a:extLst>
          </p:cNvPr>
          <p:cNvSpPr txBox="1"/>
          <p:nvPr/>
        </p:nvSpPr>
        <p:spPr>
          <a:xfrm>
            <a:off x="445239" y="3166736"/>
            <a:ext cx="6915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possible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 </a:t>
            </a:r>
            <a:r>
              <a:rPr lang="en-US" sz="2800" dirty="0"/>
              <a:t>term is</a:t>
            </a:r>
            <a:endParaRPr lang="en-IN" sz="2800" dirty="0"/>
          </a:p>
        </p:txBody>
      </p:sp>
      <p:pic>
        <p:nvPicPr>
          <p:cNvPr id="7" name="Picture 6" descr="a sub n equals open parenthesis negative one close parenthesis to the power of n times three to the power of n,&#10;or a sub n equals open parenthesis negative three close parenthesis  to the power of n.">
            <a:extLst>
              <a:ext uri="{FF2B5EF4-FFF2-40B4-BE49-F238E27FC236}">
                <a16:creationId xmlns:a16="http://schemas.microsoft.com/office/drawing/2014/main" id="{92751B5B-3AB6-77FB-0606-3604FDB509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3581400"/>
            <a:ext cx="4457700" cy="609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88F8C12-3D1E-F752-57D0-8348A9ACA003}"/>
              </a:ext>
            </a:extLst>
          </p:cNvPr>
          <p:cNvSpPr txBox="1"/>
          <p:nvPr/>
        </p:nvSpPr>
        <p:spPr>
          <a:xfrm>
            <a:off x="432816" y="4148328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Note that we might also have come up with the recursive formula</a:t>
            </a:r>
            <a:endParaRPr lang="en-IN" sz="2800" dirty="0"/>
          </a:p>
        </p:txBody>
      </p:sp>
      <p:pic>
        <p:nvPicPr>
          <p:cNvPr id="10" name="Picture 9" descr="a sub 1 equals negative 3, and&#10;a sub n equals negative 3 times a sub open parenthesis n minus 1 close parenthesis, for n greater than or equal to 2.">
            <a:extLst>
              <a:ext uri="{FF2B5EF4-FFF2-40B4-BE49-F238E27FC236}">
                <a16:creationId xmlns:a16="http://schemas.microsoft.com/office/drawing/2014/main" id="{FD4DB7CC-7BE1-5793-719F-AD30B192CB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4625381"/>
            <a:ext cx="493395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  <a:r>
              <a:rPr sz="2800"/>
              <a:t>Associate each term with its place in the sequence, as follows.</a:t>
            </a:r>
          </a:p>
          <a:p>
            <a:r>
              <a:t>​</a:t>
            </a:r>
          </a:p>
        </p:txBody>
      </p:sp>
      <p:pic>
        <p:nvPicPr>
          <p:cNvPr id="7" name="Picture 6" descr="One corresponds to one,&#10;two corresponds to three,&#10;three corresponds to six,&#10;four corresponds to ten,&#10;five corresponds to fifteen,&#10;and so on.&#10;">
            <a:extLst>
              <a:ext uri="{FF2B5EF4-FFF2-40B4-BE49-F238E27FC236}">
                <a16:creationId xmlns:a16="http://schemas.microsoft.com/office/drawing/2014/main" id="{6342F528-03DF-FB31-960C-501670C4F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286000"/>
            <a:ext cx="3371850" cy="16097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In this case, factoring the terms does not seem to help in identifying a pattern, but thinking about the difference between successive terms does.</a:t>
            </a:r>
          </a:p>
          <a:p>
            <a:r>
              <a:rPr dirty="0"/>
              <a:t>​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One corresponds to one.&#10;Two corresponds to three, which equals one plus two.&#10;Three corresponds to six, which equals three plus three.&#10;Four corresponds to ten, which equals six plus four.&#10;Five corresponds to fifteen, which equals ten plus five.&#10;And so on.&#10;">
            <a:extLst>
              <a:ext uri="{FF2B5EF4-FFF2-40B4-BE49-F238E27FC236}">
                <a16:creationId xmlns:a16="http://schemas.microsoft.com/office/drawing/2014/main" id="{9BD0EFF1-DD84-4E11-478D-EAF912A6E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2590800"/>
            <a:ext cx="7658100" cy="16097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8D4B5BB-C734-1F3B-52AC-6740F31AF56B}"/>
              </a:ext>
            </a:extLst>
          </p:cNvPr>
          <p:cNvSpPr txBox="1"/>
          <p:nvPr/>
        </p:nvSpPr>
        <p:spPr>
          <a:xfrm>
            <a:off x="478536" y="4495800"/>
            <a:ext cx="8360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This observation leads to the recursive formula</a:t>
            </a:r>
          </a:p>
        </p:txBody>
      </p:sp>
      <p:pic>
        <p:nvPicPr>
          <p:cNvPr id="10" name="Picture 9" descr="a sub one equals one, and a sub n equals a sub open parenthesis n minus one close parenthesis plus n, for n greater than or equal to two.">
            <a:extLst>
              <a:ext uri="{FF2B5EF4-FFF2-40B4-BE49-F238E27FC236}">
                <a16:creationId xmlns:a16="http://schemas.microsoft.com/office/drawing/2014/main" id="{9B0C1449-3768-C475-6C75-24D78E35C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" y="4943475"/>
            <a:ext cx="481965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Summation Notation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 sum 		</a:t>
            </a: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6" name="Picture 5" descr="a sub one plus a sub two plus and so on plus a sub n.">
            <a:extLst>
              <a:ext uri="{FF2B5EF4-FFF2-40B4-BE49-F238E27FC236}">
                <a16:creationId xmlns:a16="http://schemas.microsoft.com/office/drawing/2014/main" id="{83790477-D6BD-07AF-10CF-1E2DADE88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75"/>
            <a:ext cx="2257425" cy="4667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F95F49-1570-28F6-E1F1-AF1E9941D0BA}"/>
              </a:ext>
            </a:extLst>
          </p:cNvPr>
          <p:cNvSpPr txBox="1"/>
          <p:nvPr/>
        </p:nvSpPr>
        <p:spPr>
          <a:xfrm>
            <a:off x="458279" y="145798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expressed in </a:t>
            </a:r>
            <a:r>
              <a:rPr lang="en-US" sz="2800" b="1" dirty="0">
                <a:solidFill>
                  <a:srgbClr val="000000"/>
                </a:solidFill>
              </a:rPr>
              <a:t>summation notation</a:t>
            </a:r>
            <a:r>
              <a:rPr lang="en-US" sz="2800" dirty="0">
                <a:solidFill>
                  <a:srgbClr val="000000"/>
                </a:solidFill>
              </a:rPr>
              <a:t> as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9" name="Picture 8" descr="The summation from i equals 1 to n of a sub i.">
            <a:extLst>
              <a:ext uri="{FF2B5EF4-FFF2-40B4-BE49-F238E27FC236}">
                <a16:creationId xmlns:a16="http://schemas.microsoft.com/office/drawing/2014/main" id="{3EC5B139-A342-ABF2-F8E0-8AFD91F05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1914525"/>
            <a:ext cx="838200" cy="9810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642A2FD-7B21-74E6-C9A4-967E6EE0FDFB}"/>
              </a:ext>
            </a:extLst>
          </p:cNvPr>
          <p:cNvSpPr txBox="1"/>
          <p:nvPr/>
        </p:nvSpPr>
        <p:spPr>
          <a:xfrm>
            <a:off x="457200" y="2895600"/>
            <a:ext cx="82296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When this notation is used, the letter </a:t>
            </a:r>
            <a:r>
              <a:rPr lang="en-US" sz="2800" i="1" dirty="0" err="1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is called the </a:t>
            </a:r>
            <a:r>
              <a:rPr lang="en-US" sz="2800" b="1" dirty="0">
                <a:solidFill>
                  <a:srgbClr val="000000"/>
                </a:solidFill>
              </a:rPr>
              <a:t>index of summation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i="1" baseline="-25000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often appears as the formula for the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sz="2800" baseline="30000" dirty="0" err="1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term of a sequence. In the sum above, all the terms of the sequence beginning with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sz="2800" dirty="0">
                <a:solidFill>
                  <a:srgbClr val="000000"/>
                </a:solidFill>
              </a:rPr>
              <a:t> and ending with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250" i="1" dirty="0">
                <a:solidFill>
                  <a:srgbClr val="000000"/>
                </a:solidFill>
              </a:rPr>
              <a:t> </a:t>
            </a:r>
            <a:r>
              <a:rPr lang="en-US" sz="2800" i="1" baseline="-25000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to be added. The notation can be modified to indicate a different first or last term of the sum.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Evaluating Sums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Rewrite the following sums in expanded form, then evaluate them.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7" name="Picture 6" descr="a. The summation from i equals 1 to 4 of open parenthesis 3i minus 2 close parenthesis.">
            <a:extLst>
              <a:ext uri="{FF2B5EF4-FFF2-40B4-BE49-F238E27FC236}">
                <a16:creationId xmlns:a16="http://schemas.microsoft.com/office/drawing/2014/main" id="{34A3A515-3D4F-2175-0F24-9A615C425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62750"/>
            <a:ext cx="2057400" cy="981075"/>
          </a:xfrm>
          <a:prstGeom prst="rect">
            <a:avLst/>
          </a:prstGeom>
        </p:spPr>
      </p:pic>
      <p:pic>
        <p:nvPicPr>
          <p:cNvPr id="10" name="Picture 9" descr="b. The summation from i equals 3 to 5 of i squared.">
            <a:extLst>
              <a:ext uri="{FF2B5EF4-FFF2-40B4-BE49-F238E27FC236}">
                <a16:creationId xmlns:a16="http://schemas.microsoft.com/office/drawing/2014/main" id="{549213D9-A3A1-8F59-1FD3-48DAB967C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133725"/>
            <a:ext cx="125730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Sequences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An </a:t>
            </a:r>
            <a:r>
              <a:rPr sz="2800" b="1" dirty="0"/>
              <a:t>infinite sequence</a:t>
            </a:r>
            <a:r>
              <a:rPr sz="2800" dirty="0"/>
              <a:t> (or just </a:t>
            </a:r>
            <a:r>
              <a:rPr sz="2800" b="1" dirty="0"/>
              <a:t>sequence</a:t>
            </a:r>
            <a:r>
              <a:rPr sz="2800" dirty="0"/>
              <a:t>) is a function whose domain is the set of natural numbers</a:t>
            </a:r>
            <a:r>
              <a:rPr lang="en-US" sz="2800" dirty="0"/>
              <a:t>		</a:t>
            </a:r>
            <a:r>
              <a:rPr sz="2800" dirty="0"/>
              <a:t> </a:t>
            </a:r>
            <a:endParaRPr lang="en-US" sz="2800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sz="2800" dirty="0"/>
          </a:p>
          <a:p>
            <a:pPr>
              <a:defRPr sz="2800"/>
            </a:pPr>
            <a:r>
              <a:rPr lang="en-US" sz="2800" dirty="0"/>
              <a:t>				          </a:t>
            </a:r>
          </a:p>
          <a:p>
            <a:pPr>
              <a:defRPr sz="2800"/>
            </a:pPr>
            <a:r>
              <a:rPr lang="en-US" sz="2800" dirty="0"/>
              <a:t>		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		</a:t>
            </a:r>
            <a:endParaRPr sz="2800" dirty="0"/>
          </a:p>
        </p:txBody>
      </p:sp>
      <p:pic>
        <p:nvPicPr>
          <p:cNvPr id="15" name="Picture 14" descr="The set containing one comma two comma three comma and so on">
            <a:extLst>
              <a:ext uri="{FF2B5EF4-FFF2-40B4-BE49-F238E27FC236}">
                <a16:creationId xmlns:a16="http://schemas.microsoft.com/office/drawing/2014/main" id="{BE05B993-8048-81A0-088D-66D5AD5D1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1579139"/>
            <a:ext cx="1409700" cy="4667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3FCA0C7-DDE0-3382-BCBB-130B74540386}"/>
              </a:ext>
            </a:extLst>
          </p:cNvPr>
          <p:cNvSpPr txBox="1"/>
          <p:nvPr/>
        </p:nvSpPr>
        <p:spPr>
          <a:xfrm>
            <a:off x="457200" y="1865293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Instead of giving the function a name such as </a:t>
            </a:r>
            <a:r>
              <a:rPr lang="en-US" sz="2800" i="1" dirty="0">
                <a:solidFill>
                  <a:srgbClr val="000000"/>
                </a:solidFill>
              </a:rPr>
              <a:t>f</a:t>
            </a:r>
            <a:r>
              <a:rPr lang="en-US" sz="2800" dirty="0">
                <a:solidFill>
                  <a:srgbClr val="000000"/>
                </a:solidFill>
              </a:rPr>
              <a:t> and referring to the values of the sequence as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8" name="Picture 17" descr="f of 1 comma f of 2 comma  f of 3  comma and so on.">
            <a:extLst>
              <a:ext uri="{FF2B5EF4-FFF2-40B4-BE49-F238E27FC236}">
                <a16:creationId xmlns:a16="http://schemas.microsoft.com/office/drawing/2014/main" id="{3886B89B-5481-3617-727B-2CCBC4759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457" y="2743200"/>
            <a:ext cx="2600325" cy="4667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49476D-D470-4B35-C3AA-CB14914FF785}"/>
              </a:ext>
            </a:extLst>
          </p:cNvPr>
          <p:cNvSpPr txBox="1"/>
          <p:nvPr/>
        </p:nvSpPr>
        <p:spPr>
          <a:xfrm>
            <a:off x="3073398" y="2666282"/>
            <a:ext cx="58483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we commonly use subscripts and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64D7035-404D-CC67-F736-9B19925F58B0}"/>
              </a:ext>
            </a:extLst>
          </p:cNvPr>
          <p:cNvSpPr txBox="1"/>
          <p:nvPr/>
        </p:nvSpPr>
        <p:spPr>
          <a:xfrm>
            <a:off x="457200" y="3048000"/>
            <a:ext cx="8077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refer to the </a:t>
            </a:r>
            <a:r>
              <a:rPr lang="en-US" sz="2800" b="1" dirty="0">
                <a:solidFill>
                  <a:srgbClr val="000000"/>
                </a:solidFill>
              </a:rPr>
              <a:t>terms</a:t>
            </a:r>
            <a:r>
              <a:rPr lang="en-US" sz="2800" dirty="0">
                <a:solidFill>
                  <a:srgbClr val="000000"/>
                </a:solidFill>
              </a:rPr>
              <a:t> of the sequence as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2" name="Picture 11" descr="a sub 1 comma a sub 2 comma a sub 3comma and so on.">
            <a:extLst>
              <a:ext uri="{FF2B5EF4-FFF2-40B4-BE49-F238E27FC236}">
                <a16:creationId xmlns:a16="http://schemas.microsoft.com/office/drawing/2014/main" id="{DFC81CAC-B038-D12F-F3D4-EC5923DDF4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573" y="3100060"/>
            <a:ext cx="1543050" cy="4191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F3F421-C2D3-9DE2-40CE-80D4F899B784}"/>
              </a:ext>
            </a:extLst>
          </p:cNvPr>
          <p:cNvSpPr txBox="1"/>
          <p:nvPr/>
        </p:nvSpPr>
        <p:spPr>
          <a:xfrm>
            <a:off x="457200" y="3444254"/>
            <a:ext cx="80753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other words,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i="1" baseline="-25000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stands for the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baseline="30000" dirty="0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term in the sequence.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66FB16-398C-C8DE-0280-AC624C8798D3}"/>
              </a:ext>
            </a:extLst>
          </p:cNvPr>
          <p:cNvSpPr txBox="1"/>
          <p:nvPr/>
        </p:nvSpPr>
        <p:spPr>
          <a:xfrm>
            <a:off x="457200" y="4315610"/>
            <a:ext cx="807531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b="1" dirty="0">
                <a:solidFill>
                  <a:srgbClr val="000000"/>
                </a:solidFill>
              </a:rPr>
              <a:t>Finite sequences</a:t>
            </a:r>
            <a:r>
              <a:rPr lang="en-US" sz="2800" dirty="0">
                <a:solidFill>
                  <a:srgbClr val="000000"/>
                </a:solidFill>
              </a:rPr>
              <a:t> are defined similarly, but the domain of a finite sequence is a set of the form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22" name="Picture 21" descr="The set containing 1, 2, 3, and so on up to k.">
            <a:extLst>
              <a:ext uri="{FF2B5EF4-FFF2-40B4-BE49-F238E27FC236}">
                <a16:creationId xmlns:a16="http://schemas.microsoft.com/office/drawing/2014/main" id="{EC6B81F6-614A-57EB-6522-E949FD8AB0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770" y="5299815"/>
            <a:ext cx="1609725" cy="46672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34503FE-879E-3E31-3CD2-4C34F88B708C}"/>
              </a:ext>
            </a:extLst>
          </p:cNvPr>
          <p:cNvSpPr txBox="1"/>
          <p:nvPr/>
        </p:nvSpPr>
        <p:spPr>
          <a:xfrm>
            <a:off x="2057400" y="52578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for some positive integer </a:t>
            </a:r>
            <a:r>
              <a:rPr lang="en-IN" sz="2800" i="1" dirty="0">
                <a:solidFill>
                  <a:srgbClr val="000000"/>
                </a:solidFill>
              </a:rPr>
              <a:t>k</a:t>
            </a:r>
            <a:r>
              <a:rPr lang="en-IN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Evaluating Sums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br>
              <a:rPr lang="en-US" sz="2800" b="1" dirty="0"/>
            </a:br>
            <a:endParaRPr sz="2800" b="1" dirty="0"/>
          </a:p>
          <a:p>
            <a:pPr>
              <a:defRPr sz="2800"/>
            </a:pPr>
            <a:r>
              <a:rPr lang="en-IN" dirty="0"/>
              <a:t>​</a:t>
            </a:r>
            <a:endParaRPr dirty="0"/>
          </a:p>
        </p:txBody>
      </p:sp>
      <p:pic>
        <p:nvPicPr>
          <p:cNvPr id="4" name="Picture 3" descr="Example a. The summation from i equals 1 to 4 of open parenthesis 3i minus 2 close parenthesis">
            <a:extLst>
              <a:ext uri="{FF2B5EF4-FFF2-40B4-BE49-F238E27FC236}">
                <a16:creationId xmlns:a16="http://schemas.microsoft.com/office/drawing/2014/main" id="{DA8FCF8A-0C6F-153B-A79D-4F39F22CD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85319"/>
            <a:ext cx="1905000" cy="9578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 descr="By replacing the index i with the numbers 1 through 4, we get&#10;&#10;Open parenthesis 3 times 1 minus 2 close parenthesis plus&#10;open parenthesis 3 times 2 minus 2 close parenthesis plus&#10;open parenthesis 3 times 3 minus 2 close parenthesis plus&#10;open parenthesis 3 times 4 minus 2 close parenthesis&#10;equals 1 plus 4 plus 7 plus 10&#10;equals 22.">
                <a:extLst>
                  <a:ext uri="{FF2B5EF4-FFF2-40B4-BE49-F238E27FC236}">
                    <a16:creationId xmlns:a16="http://schemas.microsoft.com/office/drawing/2014/main" id="{08B4E038-BED6-44DD-8665-BDCB14C9AA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5339266"/>
                  </p:ext>
                </p:extLst>
              </p:nvPr>
            </p:nvGraphicFramePr>
            <p:xfrm>
              <a:off x="1932432" y="2035749"/>
              <a:ext cx="6906768" cy="1737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315968">
                      <a:extLst>
                        <a:ext uri="{9D8B030D-6E8A-4147-A177-3AD203B41FA5}">
                          <a16:colId xmlns:a16="http://schemas.microsoft.com/office/drawing/2014/main" val="807458125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32373315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ar-AE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⋅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ar-AE" sz="24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ar-AE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⋅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r>
                            <a:rPr lang="en-US" sz="2400" dirty="0"/>
                            <a:t>            </a:t>
                          </a:r>
                          <a14:m>
                            <m:oMath xmlns:m="http://schemas.openxmlformats.org/officeDocument/2006/math"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b="0" i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/>
                            <a:t> 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Replace the index </a:t>
                          </a:r>
                          <a14:m>
                            <m:oMath xmlns:m="http://schemas.openxmlformats.org/officeDocument/2006/math"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US" sz="1800" dirty="0"/>
                            <a:t> with the numbers 1 through 4.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954166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3525537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72989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 descr="By replacing the index i with the numbers 1 through 4, we get&#10;&#10;Open parenthesis 3 times 1 minus 2 close parenthesis plus&#10;open parenthesis 3 times 2 minus 2 close parenthesis plus&#10;open parenthesis 3 times 3 minus 2 close parenthesis plus&#10;open parenthesis 3 times 4 minus 2 close parenthesis&#10;equals 1 plus 4 plus 7 plus 10&#10;equals 22.">
                <a:extLst>
                  <a:ext uri="{FF2B5EF4-FFF2-40B4-BE49-F238E27FC236}">
                    <a16:creationId xmlns:a16="http://schemas.microsoft.com/office/drawing/2014/main" id="{08B4E038-BED6-44DD-8665-BDCB14C9AA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5339266"/>
                  </p:ext>
                </p:extLst>
              </p:nvPr>
            </p:nvGraphicFramePr>
            <p:xfrm>
              <a:off x="1932432" y="2035749"/>
              <a:ext cx="6906768" cy="1737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315968">
                      <a:extLst>
                        <a:ext uri="{9D8B030D-6E8A-4147-A177-3AD203B41FA5}">
                          <a16:colId xmlns:a16="http://schemas.microsoft.com/office/drawing/2014/main" val="807458125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3237331581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r="-60028" b="-111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66588" b="-1118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541663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77632" r="-60028" b="-98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35255371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81333" r="-600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7298969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Evaluating Sums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39735"/>
            <a:ext cx="8229600" cy="4856619"/>
          </a:xfrm>
        </p:spPr>
        <p:txBody>
          <a:bodyPr/>
          <a:lstStyle/>
          <a:p>
            <a:pPr>
              <a:defRPr sz="2800"/>
            </a:pPr>
            <a:r>
              <a:rPr dirty="0"/>
              <a:t>​</a:t>
            </a:r>
          </a:p>
        </p:txBody>
      </p:sp>
      <p:pic>
        <p:nvPicPr>
          <p:cNvPr id="7" name="Picture 6" descr="Example b. The summation from i equals 3 to 5 of i squared.">
            <a:extLst>
              <a:ext uri="{FF2B5EF4-FFF2-40B4-BE49-F238E27FC236}">
                <a16:creationId xmlns:a16="http://schemas.microsoft.com/office/drawing/2014/main" id="{3BF63B32-D865-6901-1AE1-2EE800B14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39735"/>
            <a:ext cx="1219200" cy="11627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Replace the index i with the numbers 3, 4, and 5.&#10;Three squared plus four squared plus five squared&#10;equals nine plus sixteen plus twenty five&#10;equals fifty.">
                <a:extLst>
                  <a:ext uri="{FF2B5EF4-FFF2-40B4-BE49-F238E27FC236}">
                    <a16:creationId xmlns:a16="http://schemas.microsoft.com/office/drawing/2014/main" id="{F75FBF62-224D-4D43-8C84-7A676C47C8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79256488"/>
                  </p:ext>
                </p:extLst>
              </p:nvPr>
            </p:nvGraphicFramePr>
            <p:xfrm>
              <a:off x="1828800" y="1228344"/>
              <a:ext cx="6934200" cy="19649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286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400" b="0" dirty="0"/>
                            <a:t>Replace the index </a:t>
                          </a:r>
                          <a14:m>
                            <m:oMath xmlns:m="http://schemas.openxmlformats.org/officeDocument/2006/math">
                              <m:r>
                                <a:rPr sz="2400" b="0" i="1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sz="2400" b="0" dirty="0"/>
                            <a:t> with the numbers </a:t>
                          </a:r>
                          <a:r>
                            <a:rPr sz="2400" b="0" dirty="0">
                              <a:latin typeface="Cambria Math"/>
                            </a:rPr>
                            <a:t>3</a:t>
                          </a:r>
                          <a:r>
                            <a:rPr sz="2400" b="0" dirty="0"/>
                            <a:t>, </a:t>
                          </a:r>
                          <a:r>
                            <a:rPr sz="2400" b="0" dirty="0">
                              <a:latin typeface="Cambria Math"/>
                            </a:rPr>
                            <a:t>4</a:t>
                          </a:r>
                          <a:r>
                            <a:rPr sz="2400" b="0" dirty="0"/>
                            <a:t>, and </a:t>
                          </a:r>
                          <a:r>
                            <a:rPr sz="2400" b="0" dirty="0">
                              <a:latin typeface="Cambria Math"/>
                            </a:rPr>
                            <a:t>5</a:t>
                          </a:r>
                          <a:r>
                            <a:rPr lang="en-US" sz="2400" b="0" dirty="0">
                              <a:latin typeface="+mn-lt"/>
                            </a:rPr>
                            <a:t>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7903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=9+16+25</m:t>
                                </m:r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=50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Replace the index i with the numbers 3, 4, and 5.&#10;Three squared plus four squared plus five squared&#10;equals nine plus sixteen plus twenty five&#10;equals fifty.">
                <a:extLst>
                  <a:ext uri="{FF2B5EF4-FFF2-40B4-BE49-F238E27FC236}">
                    <a16:creationId xmlns:a16="http://schemas.microsoft.com/office/drawing/2014/main" id="{F75FBF62-224D-4D43-8C84-7A676C47C8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79256488"/>
                  </p:ext>
                </p:extLst>
              </p:nvPr>
            </p:nvGraphicFramePr>
            <p:xfrm>
              <a:off x="1828800" y="1228344"/>
              <a:ext cx="6934200" cy="19649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286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r="-139579" b="-130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71644" b="-130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80000" r="-139579" b="-1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80000" r="-139579" b="-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Properties of Sigma Notation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600" dirty="0"/>
              <a:t>Let 		</a:t>
            </a:r>
          </a:p>
          <a:p>
            <a:pPr>
              <a:defRPr sz="2800"/>
            </a:pPr>
            <a:endParaRPr lang="en-US" sz="2600" dirty="0"/>
          </a:p>
          <a:p>
            <a:pPr>
              <a:defRPr sz="2800"/>
            </a:pPr>
            <a:endParaRPr lang="ar-AE" sz="2600" dirty="0"/>
          </a:p>
          <a:p>
            <a:pPr>
              <a:defRPr sz="2800"/>
            </a:pPr>
            <a:endParaRPr lang="en-US" sz="2600" dirty="0"/>
          </a:p>
          <a:p>
            <a:pPr>
              <a:defRPr sz="2800"/>
            </a:pPr>
            <a:endParaRPr lang="en-US" sz="2600" dirty="0"/>
          </a:p>
          <a:p>
            <a:pPr>
              <a:defRPr sz="2800"/>
            </a:pPr>
            <a:endParaRPr lang="ar-AE" sz="2600" dirty="0"/>
          </a:p>
          <a:p>
            <a:pPr algn="ctr">
              <a:defRPr sz="2800"/>
            </a:pPr>
            <a:endParaRPr lang="en-IN" sz="2600" dirty="0"/>
          </a:p>
          <a:p>
            <a:pPr algn="ctr">
              <a:defRPr sz="2800"/>
            </a:pPr>
            <a:endParaRPr lang="en-IN" sz="2600" dirty="0"/>
          </a:p>
          <a:p>
            <a:pPr algn="ctr">
              <a:defRPr sz="2800"/>
            </a:pPr>
            <a:endParaRPr lang="en-IN" sz="2600" dirty="0"/>
          </a:p>
        </p:txBody>
      </p:sp>
      <p:pic>
        <p:nvPicPr>
          <p:cNvPr id="7" name="Picture 6" descr="open curly brace, a sub n, close curly brace and open curly brace, b sub n, close curly brace.">
            <a:extLst>
              <a:ext uri="{FF2B5EF4-FFF2-40B4-BE49-F238E27FC236}">
                <a16:creationId xmlns:a16="http://schemas.microsoft.com/office/drawing/2014/main" id="{271C4BE5-8D0D-49D4-EFF0-AFB94568F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325" y="1125315"/>
            <a:ext cx="1666875" cy="4667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56C7786-96B3-5B7D-4ED0-13F6FC4A4A76}"/>
              </a:ext>
            </a:extLst>
          </p:cNvPr>
          <p:cNvSpPr txBox="1"/>
          <p:nvPr/>
        </p:nvSpPr>
        <p:spPr>
          <a:xfrm>
            <a:off x="2758930" y="1097883"/>
            <a:ext cx="592787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600" dirty="0">
                <a:solidFill>
                  <a:srgbClr val="000000"/>
                </a:solidFill>
              </a:rPr>
              <a:t>be two sequences, and let </a:t>
            </a:r>
            <a:r>
              <a:rPr lang="en-IN" sz="2600" i="1" dirty="0">
                <a:solidFill>
                  <a:srgbClr val="000000"/>
                </a:solidFill>
              </a:rPr>
              <a:t>c</a:t>
            </a:r>
            <a:r>
              <a:rPr lang="en-IN" sz="2600" dirty="0">
                <a:solidFill>
                  <a:srgbClr val="000000"/>
                </a:solidFill>
              </a:rPr>
              <a:t> be a constant.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1FFAC7F-166B-4490-8C2F-47C67A56884C}"/>
              </a:ext>
            </a:extLst>
          </p:cNvPr>
          <p:cNvSpPr txBox="1"/>
          <p:nvPr/>
        </p:nvSpPr>
        <p:spPr>
          <a:xfrm>
            <a:off x="1023943" y="1828800"/>
            <a:ext cx="7146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1.</a:t>
            </a:r>
            <a:endParaRPr lang="en-IN" sz="2600" dirty="0">
              <a:solidFill>
                <a:srgbClr val="000000"/>
              </a:solidFill>
            </a:endParaRPr>
          </a:p>
        </p:txBody>
      </p:sp>
      <p:pic>
        <p:nvPicPr>
          <p:cNvPr id="11" name="Picture 10" descr="The summation from i equals 1 to n of open parenthesis a sub i plus b sub i close parenthesis is equal to the summation from i equals 1 to n of a sub i plus the summation from i equals 1 to n of b sub i.">
            <a:extLst>
              <a:ext uri="{FF2B5EF4-FFF2-40B4-BE49-F238E27FC236}">
                <a16:creationId xmlns:a16="http://schemas.microsoft.com/office/drawing/2014/main" id="{2F29388B-5F63-3E6F-04DC-F7DA95E04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2559" y="1592040"/>
            <a:ext cx="3733800" cy="9810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E69C180-DCC6-62D6-2A21-9FCB648E8807}"/>
              </a:ext>
            </a:extLst>
          </p:cNvPr>
          <p:cNvSpPr txBox="1"/>
          <p:nvPr/>
        </p:nvSpPr>
        <p:spPr>
          <a:xfrm>
            <a:off x="1371600" y="2444305"/>
            <a:ext cx="5867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IN" sz="2600" dirty="0">
                <a:solidFill>
                  <a:srgbClr val="000000"/>
                </a:solidFill>
              </a:rPr>
              <a:t>the terms of a sum can be rearranged)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5AFC09-24E5-1EF0-6397-02461B6958E5}"/>
              </a:ext>
            </a:extLst>
          </p:cNvPr>
          <p:cNvSpPr txBox="1"/>
          <p:nvPr/>
        </p:nvSpPr>
        <p:spPr>
          <a:xfrm>
            <a:off x="1008703" y="3124200"/>
            <a:ext cx="7146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2.</a:t>
            </a:r>
            <a:endParaRPr lang="en-IN" sz="2600" dirty="0">
              <a:solidFill>
                <a:srgbClr val="000000"/>
              </a:solidFill>
            </a:endParaRPr>
          </a:p>
        </p:txBody>
      </p:sp>
      <p:pic>
        <p:nvPicPr>
          <p:cNvPr id="14" name="Picture 13" descr="The summation from i equals 1 to n of c times a sub i is equal to c times the summation from i equals 1 to n of a sub i.">
            <a:extLst>
              <a:ext uri="{FF2B5EF4-FFF2-40B4-BE49-F238E27FC236}">
                <a16:creationId xmlns:a16="http://schemas.microsoft.com/office/drawing/2014/main" id="{3EE2577F-F59D-D69E-6894-2A3E2438DA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5361" y="2938462"/>
            <a:ext cx="2162175" cy="9810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9BDAE5D-B59B-6D51-BD82-7DD430ED198D}"/>
              </a:ext>
            </a:extLst>
          </p:cNvPr>
          <p:cNvSpPr txBox="1"/>
          <p:nvPr/>
        </p:nvSpPr>
        <p:spPr>
          <a:xfrm>
            <a:off x="1486145" y="3841900"/>
            <a:ext cx="592787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IN" sz="2600" dirty="0">
                <a:solidFill>
                  <a:srgbClr val="000000"/>
                </a:solidFill>
              </a:rPr>
              <a:t>constants can be factored out of a sum)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961595-ACC3-3D34-56FF-A5CE4BCAC9C5}"/>
              </a:ext>
            </a:extLst>
          </p:cNvPr>
          <p:cNvSpPr txBox="1"/>
          <p:nvPr/>
        </p:nvSpPr>
        <p:spPr>
          <a:xfrm>
            <a:off x="1037980" y="4536757"/>
            <a:ext cx="7146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3.</a:t>
            </a:r>
            <a:endParaRPr lang="en-IN" sz="2600" dirty="0">
              <a:solidFill>
                <a:srgbClr val="000000"/>
              </a:solidFill>
            </a:endParaRPr>
          </a:p>
        </p:txBody>
      </p:sp>
      <p:pic>
        <p:nvPicPr>
          <p:cNvPr id="17" name="Picture 16" descr="The summation from i equals 1 to n of a sub i is equal to the summation from i equals 1 to k of a sub i plus the summation from i equals k plus 1 to n of a sub i, for any k such that 1 is less than or equal to k and k is less than or equal to n minus 1.">
            <a:extLst>
              <a:ext uri="{FF2B5EF4-FFF2-40B4-BE49-F238E27FC236}">
                <a16:creationId xmlns:a16="http://schemas.microsoft.com/office/drawing/2014/main" id="{41FDFDD3-A13D-3915-842F-45CE9E2D7F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2095" y="4284884"/>
            <a:ext cx="6153150" cy="9810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ADA03A83-3411-412B-6D0C-49B5B54C97F6}"/>
              </a:ext>
            </a:extLst>
          </p:cNvPr>
          <p:cNvSpPr txBox="1"/>
          <p:nvPr/>
        </p:nvSpPr>
        <p:spPr>
          <a:xfrm>
            <a:off x="1566162" y="5264643"/>
            <a:ext cx="705714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(a sum can be broken apart into two smaller sums)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There are many statements that look similar to the properties of sigma notation but are not true. For instance, it is not generally true that </a:t>
            </a:r>
            <a:br>
              <a:rPr lang="en-US" sz="2800" dirty="0"/>
            </a:b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The summation from i equals 1 to n of a sub i times b sub i is equal to the summation from i equals 1 to n of a sub i multiplied by the summation from i equals 1 to n of b sub i.">
            <a:extLst>
              <a:ext uri="{FF2B5EF4-FFF2-40B4-BE49-F238E27FC236}">
                <a16:creationId xmlns:a16="http://schemas.microsoft.com/office/drawing/2014/main" id="{F0AA2B04-2662-D119-8AFD-AC7797E21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569845"/>
            <a:ext cx="296227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Four Summation Formulas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</p:spPr>
        <p:txBody>
          <a:bodyPr>
            <a:normAutofit/>
          </a:bodyPr>
          <a:lstStyle/>
          <a:p>
            <a:pPr marL="2286000">
              <a:defRPr sz="2800"/>
            </a:pPr>
            <a:endParaRPr lang="en-US" i="1" dirty="0">
              <a:latin typeface="Cambria Math" panose="02040503050406030204" pitchFamily="18" charset="0"/>
            </a:endParaRPr>
          </a:p>
          <a:p>
            <a:pPr marL="2286000">
              <a:defRPr sz="2800"/>
            </a:pPr>
            <a:endParaRPr lang="en-US" i="1" dirty="0">
              <a:latin typeface="Cambria Math" panose="02040503050406030204" pitchFamily="18" charset="0"/>
            </a:endParaRPr>
          </a:p>
        </p:txBody>
      </p:sp>
      <p:pic>
        <p:nvPicPr>
          <p:cNvPr id="7" name="Picture 6" descr="1. The summation from i equals 1 to n of, 1 is equal to n.">
            <a:extLst>
              <a:ext uri="{FF2B5EF4-FFF2-40B4-BE49-F238E27FC236}">
                <a16:creationId xmlns:a16="http://schemas.microsoft.com/office/drawing/2014/main" id="{8F4BD91F-5873-C703-CAFD-5E541215F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016" y="1279560"/>
            <a:ext cx="1743075" cy="981075"/>
          </a:xfrm>
          <a:prstGeom prst="rect">
            <a:avLst/>
          </a:prstGeom>
        </p:spPr>
      </p:pic>
      <p:pic>
        <p:nvPicPr>
          <p:cNvPr id="10" name="Picture 9" descr="2. The summation from i equals 1 to n of, i, is equal to n times open parenthesis n plus 1 close parenthesis, divided by 2.">
            <a:extLst>
              <a:ext uri="{FF2B5EF4-FFF2-40B4-BE49-F238E27FC236}">
                <a16:creationId xmlns:a16="http://schemas.microsoft.com/office/drawing/2014/main" id="{B12B4DD5-AC9A-8A1C-8951-DD902D8CB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0924" y="2363857"/>
            <a:ext cx="2733675" cy="1028700"/>
          </a:xfrm>
          <a:prstGeom prst="rect">
            <a:avLst/>
          </a:prstGeom>
        </p:spPr>
      </p:pic>
      <p:pic>
        <p:nvPicPr>
          <p:cNvPr id="14" name="Picture 13" descr="3. The summation from i equals 1 to n of i squared is equal to n times open parenthesis n plus 1 times close parenthesis open parenthesis 2n plus 1 close parenthesis, all divided by 6.">
            <a:extLst>
              <a:ext uri="{FF2B5EF4-FFF2-40B4-BE49-F238E27FC236}">
                <a16:creationId xmlns:a16="http://schemas.microsoft.com/office/drawing/2014/main" id="{4F0A8D9B-83AB-9EB9-3F60-11C5EE85F5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3429000"/>
            <a:ext cx="4057650" cy="1028700"/>
          </a:xfrm>
          <a:prstGeom prst="rect">
            <a:avLst/>
          </a:prstGeom>
        </p:spPr>
      </p:pic>
      <p:pic>
        <p:nvPicPr>
          <p:cNvPr id="17" name="Picture 16" descr="4. The summation from i equals 1 to n of i cubed is equal to n squared times open parenthesis n plus 1 close parenthesis squared, all divided by 4.">
            <a:extLst>
              <a:ext uri="{FF2B5EF4-FFF2-40B4-BE49-F238E27FC236}">
                <a16:creationId xmlns:a16="http://schemas.microsoft.com/office/drawing/2014/main" id="{7AC04687-4194-4644-72ED-1C67192ACC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4533900"/>
            <a:ext cx="3181350" cy="11049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Evaluating Sums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Use the above properties and formulas to evaluate the following sums.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pPr>
              <a:defRPr sz="2800"/>
            </a:pPr>
            <a:endParaRPr lang="ar-AE" dirty="0"/>
          </a:p>
        </p:txBody>
      </p:sp>
      <p:pic>
        <p:nvPicPr>
          <p:cNvPr id="7" name="Picture 6" descr="Example a. The summation from i equals 1 to 9 of open parenthesis 7i minus 3 close parenthesis.">
            <a:extLst>
              <a:ext uri="{FF2B5EF4-FFF2-40B4-BE49-F238E27FC236}">
                <a16:creationId xmlns:a16="http://schemas.microsoft.com/office/drawing/2014/main" id="{3A9803F7-A403-3A50-AF14-960783B5D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063750"/>
            <a:ext cx="2066925" cy="981075"/>
          </a:xfrm>
          <a:prstGeom prst="rect">
            <a:avLst/>
          </a:prstGeom>
        </p:spPr>
      </p:pic>
      <p:pic>
        <p:nvPicPr>
          <p:cNvPr id="10" name="Picture 9" descr="Example b. The summation from i equals 4 to 6 of 3 times i squared.">
            <a:extLst>
              <a:ext uri="{FF2B5EF4-FFF2-40B4-BE49-F238E27FC236}">
                <a16:creationId xmlns:a16="http://schemas.microsoft.com/office/drawing/2014/main" id="{10049E40-E942-FDE7-853E-BC5BA034EC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276600"/>
            <a:ext cx="142875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good strategy is to break the sum into the simplest parts possible using the properties of sigma notation, then apply the known formulas.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Evaluating Sums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endParaRPr lang="en-US" sz="2800" b="1" dirty="0"/>
          </a:p>
          <a:p>
            <a:endParaRPr sz="1800" b="1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summation from i equals 1 to 9 of the expression open parenthesis 7i minus 3  close parenthesis&#10;Apply the first property to split the given sum into two sums.&#10;equals to the summation from i equals 1 to 9 of 7i&#10;minus the summation from i equals 1 to 9 of 3.&#10;Apply the second property to factor the constants out of each sum.&#10;This equals 7 times the summation from i equals 1 to 9 of i&#10;minus 3 times the summation from i equals 1 to 9 of 1.&#10;Then, using summation formulas:&#10;7 times open parenthesis 9 times 10 divided by 2 close parenthesis&#10;minus 3 times 9&#10;equals 315 minus 27,&#10;which equals 288.">
                <a:extLst>
                  <a:ext uri="{FF2B5EF4-FFF2-40B4-BE49-F238E27FC236}">
                    <a16:creationId xmlns:a16="http://schemas.microsoft.com/office/drawing/2014/main" id="{C569C168-3C60-4C83-8D9B-B3DCB9CE834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35441983"/>
                  </p:ext>
                </p:extLst>
              </p:nvPr>
            </p:nvGraphicFramePr>
            <p:xfrm>
              <a:off x="861759" y="1508696"/>
              <a:ext cx="8119695" cy="4367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25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983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877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d>
                                      <m:dPr>
                                        <m:ctrlPr>
                                          <a:rPr lang="ar-AE" sz="2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7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𝑖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d>
                                  </m:e>
                                </m:nary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lang="en-US" sz="2600" smtClean="0">
                                        <a:latin typeface="Cambria Math"/>
                                      </a:rPr>
                                      <m:t>7</m:t>
                                    </m:r>
                                    <m:r>
                                      <a:rPr lang="en-US" sz="2600" smtClean="0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</m:nary>
                                <m:r>
                                  <a:rPr sz="2600">
                                    <a:latin typeface="Cambria Math"/>
                                  </a:rPr>
                                  <m:t>−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sz="2600"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first property to split the given sum into two sums.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7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</m:nary>
                                <m:r>
                                  <a:rPr sz="26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second property to factor the constants out of each sum.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7</m:t>
                                </m:r>
                                <m:d>
                                  <m:dPr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9</m:t>
                                        </m:r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10</m:t>
                                        </m:r>
                                      </m:num>
                                      <m:den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sz="26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the summation formulas.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600">
                                  <a:latin typeface="Cambria Math"/>
                                </a:rPr>
                                <m:t>=</m:t>
                              </m:r>
                              <m:r>
                                <a:rPr sz="2600">
                                  <a:latin typeface="Cambria Math"/>
                                </a:rPr>
                                <m:t>315</m:t>
                              </m:r>
                              <m:r>
                                <a:rPr sz="2600">
                                  <a:latin typeface="Cambria Math"/>
                                </a:rPr>
                                <m:t>−</m:t>
                              </m:r>
                              <m:r>
                                <a:rPr sz="2600">
                                  <a:latin typeface="Cambria Math"/>
                                </a:rPr>
                                <m:t>27</m:t>
                              </m:r>
                            </m:oMath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600">
                                  <a:latin typeface="Cambria Math"/>
                                </a:rPr>
                                <m:t>=</m:t>
                              </m:r>
                              <m:r>
                                <a:rPr sz="2600">
                                  <a:latin typeface="Cambria Math"/>
                                </a:rPr>
                                <m:t>288</m:t>
                              </m:r>
                            </m:oMath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summation from i equals 1 to 9 of the expression open parenthesis 7i minus 3  close parenthesis&#10;Apply the first property to split the given sum into two sums.&#10;equals to the summation from i equals 1 to 9 of 7i&#10;minus the summation from i equals 1 to 9 of 3.&#10;Apply the second property to factor the constants out of each sum.&#10;This equals 7 times the summation from i equals 1 to 9 of i&#10;minus 3 times the summation from i equals 1 to 9 of 1.&#10;Then, using summation formulas:&#10;7 times open parenthesis 9 times 10 divided by 2 close parenthesis&#10;minus 3 times 9&#10;equals 315 minus 27,&#10;which equals 288.">
                <a:extLst>
                  <a:ext uri="{FF2B5EF4-FFF2-40B4-BE49-F238E27FC236}">
                    <a16:creationId xmlns:a16="http://schemas.microsoft.com/office/drawing/2014/main" id="{C569C168-3C60-4C83-8D9B-B3DCB9CE834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35441983"/>
                  </p:ext>
                </p:extLst>
              </p:nvPr>
            </p:nvGraphicFramePr>
            <p:xfrm>
              <a:off x="861759" y="1508696"/>
              <a:ext cx="8119695" cy="4367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25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983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877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053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341391" b="-27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r="-109128" b="-27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first property to split the given sum into two sums.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05357">
                    <a:tc>
                      <a:txBody>
                        <a:bodyPr/>
                        <a:lstStyle/>
                        <a:p>
                          <a:pPr algn="l"/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100000" r="-109128" b="-17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second property to factor the constants out of each sum.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81774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245963" r="-109128" b="-1155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the summation formulas.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696250" r="-109128" b="-1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796250" r="-109128" b="-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Evaluating Sums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371600"/>
            <a:ext cx="8229600" cy="46247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summation from i equals 4 to 6 of 3 times i squared&#10;Use the second property to factor out the 3.&#10;equals to 3 times the summation from i equals 4 to 6 of i squared.&#10;Apply the third property of sigma notation to obtain two sums that begin with i equal to 1.&#10;This is equal to&#10;3 times the summation from i equals 1 to 6 of i squared&#10;minus 3 times the summation from i equals 1 to 3 of i squared.&#10;Then we apply the summation formula:&#10;3 times open parenthesis open parenthesis 6 times 7 times 13 close parenthesis divided by 6 close parenthesis&#10;minus 3 times open parenthesis open parenthesis 3 times 4 times 7 close parenthesis divided by 6 close parenthesis&#10;Which simplifies to:&#10;273 minus 42,&#10;equals 231.">
                <a:extLst>
                  <a:ext uri="{FF2B5EF4-FFF2-40B4-BE49-F238E27FC236}">
                    <a16:creationId xmlns:a16="http://schemas.microsoft.com/office/drawing/2014/main" id="{F2F04B8F-5909-40AD-A276-FF693971397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30072490"/>
                  </p:ext>
                </p:extLst>
              </p:nvPr>
            </p:nvGraphicFramePr>
            <p:xfrm>
              <a:off x="838200" y="1057656"/>
              <a:ext cx="7951280" cy="425799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27951">
                      <a:extLst>
                        <a:ext uri="{9D8B030D-6E8A-4147-A177-3AD203B41FA5}">
                          <a16:colId xmlns:a16="http://schemas.microsoft.com/office/drawing/2014/main" val="1949362686"/>
                        </a:ext>
                      </a:extLst>
                    </a:gridCol>
                    <a:gridCol w="412584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974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lang="ar-AE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ar-AE"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ar-AE"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lang="ar-AE" sz="2400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ar-AE" sz="2400">
                                        <a:latin typeface="Cambria Math"/>
                                      </a:rPr>
                                      <m:t>6</m:t>
                                    </m:r>
                                  </m:sup>
                                  <m:e>
                                    <m:r>
                                      <a:rPr lang="ar-AE" sz="2400" smtClean="0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ar-AE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sz="2400">
                                        <a:latin typeface="Cambria Math"/>
                                      </a:rPr>
                                      <m:t>6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ar-AE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Use the second property to factor out the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400">
                                        <a:latin typeface="Cambria Math"/>
                                      </a:rPr>
                                      <m:t>6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ar-AE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sz="24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40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ar-AE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Apply the third property of sigma notation to obtain two sums that begin with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000" b="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7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13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sz="24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7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a summation formula.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273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42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231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summation from i equals 4 to 6 of 3 times i squared&#10;Use the second property to factor out the 3.&#10;equals to 3 times the summation from i equals 4 to 6 of i squared.&#10;Apply the third property of sigma notation to obtain two sums that begin with i equal to 1.&#10;This is equal to&#10;3 times the summation from i equals 1 to 6 of i squared&#10;minus 3 times the summation from i equals 1 to 3 of i squared.&#10;Then we apply the summation formula:&#10;3 times open parenthesis open parenthesis 6 times 7 times 13 close parenthesis divided by 6 close parenthesis&#10;minus 3 times open parenthesis open parenthesis 3 times 4 times 7 close parenthesis divided by 6 close parenthesis&#10;Which simplifies to:&#10;273 minus 42,&#10;equals 231.">
                <a:extLst>
                  <a:ext uri="{FF2B5EF4-FFF2-40B4-BE49-F238E27FC236}">
                    <a16:creationId xmlns:a16="http://schemas.microsoft.com/office/drawing/2014/main" id="{F2F04B8F-5909-40AD-A276-FF693971397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30072490"/>
                  </p:ext>
                </p:extLst>
              </p:nvPr>
            </p:nvGraphicFramePr>
            <p:xfrm>
              <a:off x="838200" y="1057656"/>
              <a:ext cx="7951280" cy="425799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27951">
                      <a:extLst>
                        <a:ext uri="{9D8B030D-6E8A-4147-A177-3AD203B41FA5}">
                          <a16:colId xmlns:a16="http://schemas.microsoft.com/office/drawing/2014/main" val="1949362686"/>
                        </a:ext>
                      </a:extLst>
                    </a:gridCol>
                    <a:gridCol w="412584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974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1196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605405" b="-2798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r="-65436" b="-2798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Use the second property to factor out the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106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85581" r="-65436" b="-1395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4582" t="-85581" b="-1395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1325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266000" r="-6543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a summation formula.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732000" r="-6543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832000" r="-654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05438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Partial Sums and Series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Given an infinite sequence	</a:t>
            </a: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ar-A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						</a:t>
            </a: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set of, a sub n">
            <a:extLst>
              <a:ext uri="{FF2B5EF4-FFF2-40B4-BE49-F238E27FC236}">
                <a16:creationId xmlns:a16="http://schemas.microsoft.com/office/drawing/2014/main" id="{ECE7ACD3-2AE1-0BB6-3D91-455C68363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093086"/>
            <a:ext cx="704850" cy="4667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9ACF06C-D8EB-6BC1-A9CC-0F6845A2074A}"/>
              </a:ext>
            </a:extLst>
          </p:cNvPr>
          <p:cNvSpPr txBox="1"/>
          <p:nvPr/>
        </p:nvSpPr>
        <p:spPr>
          <a:xfrm>
            <a:off x="5105400" y="1062987"/>
            <a:ext cx="327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b="1" baseline="30000" dirty="0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partial sum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3" name="Picture 12" descr="S sub n equals the summation from i equals 1 to n of a sub i.">
            <a:extLst>
              <a:ext uri="{FF2B5EF4-FFF2-40B4-BE49-F238E27FC236}">
                <a16:creationId xmlns:a16="http://schemas.microsoft.com/office/drawing/2014/main" id="{9451E856-2D71-87A5-9A7A-A9334ED4D8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712" y="1612602"/>
            <a:ext cx="1552575" cy="9810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7FDFE31-2EF2-2B83-BA6F-8EA29E43905C}"/>
              </a:ext>
            </a:extLst>
          </p:cNvPr>
          <p:cNvSpPr txBox="1"/>
          <p:nvPr/>
        </p:nvSpPr>
        <p:spPr>
          <a:xfrm>
            <a:off x="490537" y="2465377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S</a:t>
            </a:r>
            <a:r>
              <a:rPr lang="en-US" sz="2800" i="1" baseline="-25000" dirty="0">
                <a:solidFill>
                  <a:srgbClr val="000000"/>
                </a:solidFill>
              </a:rPr>
              <a:t>n</a:t>
            </a:r>
            <a:r>
              <a:rPr lang="ar-AE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example of a </a:t>
            </a:r>
            <a:r>
              <a:rPr lang="en-US" sz="2800" b="1" dirty="0">
                <a:solidFill>
                  <a:srgbClr val="000000"/>
                </a:solidFill>
              </a:rPr>
              <a:t>finite series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CDE76B-06CC-17A3-2B8D-4677B219C5E0}"/>
              </a:ext>
            </a:extLst>
          </p:cNvPr>
          <p:cNvSpPr txBox="1"/>
          <p:nvPr/>
        </p:nvSpPr>
        <p:spPr>
          <a:xfrm>
            <a:off x="469391" y="2885051"/>
            <a:ext cx="518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infinite series</a:t>
            </a:r>
            <a:r>
              <a:rPr lang="en-US" sz="2800" dirty="0">
                <a:solidFill>
                  <a:srgbClr val="000000"/>
                </a:solidFill>
              </a:rPr>
              <a:t> associated with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7" name="Picture 16" descr="set of, a sub n">
            <a:extLst>
              <a:ext uri="{FF2B5EF4-FFF2-40B4-BE49-F238E27FC236}">
                <a16:creationId xmlns:a16="http://schemas.microsoft.com/office/drawing/2014/main" id="{B742814E-1831-0A2A-5F5A-9895C399DA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5687" y="2884396"/>
            <a:ext cx="676275" cy="5238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8BA99C6-EC2C-0A13-0127-C2DEEC368097}"/>
              </a:ext>
            </a:extLst>
          </p:cNvPr>
          <p:cNvSpPr txBox="1"/>
          <p:nvPr/>
        </p:nvSpPr>
        <p:spPr>
          <a:xfrm>
            <a:off x="6147650" y="2862458"/>
            <a:ext cx="17097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the sum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4" name="Picture 3" descr="The summation from i equals 1 to infinity of a sub i.">
            <a:extLst>
              <a:ext uri="{FF2B5EF4-FFF2-40B4-BE49-F238E27FC236}">
                <a16:creationId xmlns:a16="http://schemas.microsoft.com/office/drawing/2014/main" id="{56EDED47-1F5B-9361-21B5-2795AA3178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3385678"/>
            <a:ext cx="838200" cy="9810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A79095F-D8F0-99E7-9ECB-D176889D7B78}"/>
              </a:ext>
            </a:extLst>
          </p:cNvPr>
          <p:cNvSpPr txBox="1"/>
          <p:nvPr/>
        </p:nvSpPr>
        <p:spPr>
          <a:xfrm>
            <a:off x="480964" y="4462866"/>
            <a:ext cx="80534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Note that the adjective </a:t>
            </a:r>
            <a:r>
              <a:rPr lang="en-US" sz="2800" i="1" dirty="0">
                <a:solidFill>
                  <a:srgbClr val="000000"/>
                </a:solidFill>
              </a:rPr>
              <a:t>infinite</a:t>
            </a:r>
            <a:r>
              <a:rPr lang="en-US" sz="2800" dirty="0">
                <a:solidFill>
                  <a:srgbClr val="000000"/>
                </a:solidFill>
              </a:rPr>
              <a:t> refers to the infinite number of terms that appear in the sum and does not imply that the sum itself is infinite.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Sequences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first five terms of the following sequences.</a:t>
            </a:r>
            <a:r>
              <a:rPr lang="en-US" sz="2800" dirty="0"/>
              <a:t>	</a:t>
            </a:r>
          </a:p>
          <a:p>
            <a:endParaRPr sz="2800" dirty="0"/>
          </a:p>
        </p:txBody>
      </p:sp>
      <p:pic>
        <p:nvPicPr>
          <p:cNvPr id="6" name="Picture 5" descr="Example a. is a sub n equals 5 n minus 2.">
            <a:extLst>
              <a:ext uri="{FF2B5EF4-FFF2-40B4-BE49-F238E27FC236}">
                <a16:creationId xmlns:a16="http://schemas.microsoft.com/office/drawing/2014/main" id="{D5289610-A778-E508-98C9-213988C65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23769"/>
            <a:ext cx="2219325" cy="466725"/>
          </a:xfrm>
          <a:prstGeom prst="rect">
            <a:avLst/>
          </a:prstGeom>
        </p:spPr>
      </p:pic>
      <p:pic>
        <p:nvPicPr>
          <p:cNvPr id="9" name="Picture 8" descr="Example b. is b sub n equals open parenthesis negative one close parenthesis raised to the power n, plus one, all divided by two.">
            <a:extLst>
              <a:ext uri="{FF2B5EF4-FFF2-40B4-BE49-F238E27FC236}">
                <a16:creationId xmlns:a16="http://schemas.microsoft.com/office/drawing/2014/main" id="{909A7542-C845-18CB-2C9D-08014912E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523832"/>
            <a:ext cx="2647950" cy="1038225"/>
          </a:xfrm>
          <a:prstGeom prst="rect">
            <a:avLst/>
          </a:prstGeom>
        </p:spPr>
      </p:pic>
      <p:pic>
        <p:nvPicPr>
          <p:cNvPr id="12" name="Picture 11" descr="Example c. is c sub n equals n divided by open parenthesis n plus 1 close parenthesis.">
            <a:extLst>
              <a:ext uri="{FF2B5EF4-FFF2-40B4-BE49-F238E27FC236}">
                <a16:creationId xmlns:a16="http://schemas.microsoft.com/office/drawing/2014/main" id="{78D73B23-4923-9499-4A38-EA12471568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609975"/>
            <a:ext cx="1990725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Evaluating Partial Sums and Series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Examine the partial sums associated with each infinite series to determine if the series converges or diverges.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pPr>
              <a:defRPr sz="2800"/>
            </a:pPr>
            <a:endParaRPr lang="ar-AE" dirty="0"/>
          </a:p>
        </p:txBody>
      </p:sp>
      <p:pic>
        <p:nvPicPr>
          <p:cNvPr id="5" name="Picture 4" descr="Example a. The summation from i equals 1 to infinity of open parenthesis 1 over i minus 1 over open parenthesis i plus 1 close parenthesis close parenthesis">
            <a:extLst>
              <a:ext uri="{FF2B5EF4-FFF2-40B4-BE49-F238E27FC236}">
                <a16:creationId xmlns:a16="http://schemas.microsoft.com/office/drawing/2014/main" id="{0F711AA5-5C03-863A-750F-5414AEC27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168" y="2133600"/>
            <a:ext cx="2447925" cy="1009650"/>
          </a:xfrm>
          <a:prstGeom prst="rect">
            <a:avLst/>
          </a:prstGeom>
        </p:spPr>
      </p:pic>
      <p:pic>
        <p:nvPicPr>
          <p:cNvPr id="7" name="Picture 6" descr="Example b. The summation from i equals 1 to infinity of open parenthesis negative one close parenthesis raised to the power i.">
            <a:extLst>
              <a:ext uri="{FF2B5EF4-FFF2-40B4-BE49-F238E27FC236}">
                <a16:creationId xmlns:a16="http://schemas.microsoft.com/office/drawing/2014/main" id="{4D5EF101-0348-52BB-8044-7BFA5E27D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588726"/>
            <a:ext cx="168592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Evaluating Partial Sums and Series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dirty="0"/>
              <a:t>​</a:t>
            </a:r>
          </a:p>
        </p:txBody>
      </p:sp>
      <p:pic>
        <p:nvPicPr>
          <p:cNvPr id="12" name="Picture 11" descr="Part a. S sub 1 equals 1 minus one half which equals 1 minus 1 over open parenthesis 1 plus 1 close parenthesis.&#10;&#10;S sub 2 equals open parenthesis 1 minus one half close parenthesis plus open parenthesis one half minus one third close parenthesis.&#10;Equals 1 minus one half plus one half minus one third,&#10;equals 1 minus one third,&#10;equals 1 minus 1 over 2 plus 1,&#10;which is 1 minus 1 over 3.&#10;&#10;S sub 3 equals open parenthesis 1 minus one half close parenthesis plus open parenthesis one half minus one third close parenthesis plus open parenthesis one third minus one fourth close parenthesis.&#10;Equals 1 minus one half plus one half minus one third plus one third minus one fourth,&#10;equals 1 minus one fourth,&#10;equals 1 minus 1 over 3 plus 1,&#10;which is 1 minus 1 over 4.&#10;And so on, continuing the pattern.&#10;&#10;The nth partial sum is given by:&#10;S sub n equals 1 minus 1 over open parenthesis n plus 1 close parenthesis.&#10;">
            <a:extLst>
              <a:ext uri="{FF2B5EF4-FFF2-40B4-BE49-F238E27FC236}">
                <a16:creationId xmlns:a16="http://schemas.microsoft.com/office/drawing/2014/main" id="{33AD1B90-2074-7F33-84BA-E969849960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52" y="1162333"/>
            <a:ext cx="8438095" cy="4533333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Evaluating Partial Sums and Series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​</a:t>
            </a:r>
            <a:r>
              <a:rPr lang="en-US" sz="2800" dirty="0"/>
              <a:t>The partial sums approach 1 as </a:t>
            </a:r>
            <a:r>
              <a:rPr lang="en-US" sz="2800" i="1" dirty="0"/>
              <a:t>n</a:t>
            </a:r>
            <a:r>
              <a:rPr lang="en-US" sz="2800" dirty="0"/>
              <a:t> gets larger and larger, therefore the series converges. In fact, </a:t>
            </a:r>
          </a:p>
          <a:p>
            <a:pPr>
              <a:defRPr sz="2800"/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The summation from i equals 1 to infinity of open parenthesis 1 over i minus 1 over open parenthesis  i plus 1 close parenthesis  close parenthesis equals 1">
            <a:extLst>
              <a:ext uri="{FF2B5EF4-FFF2-40B4-BE49-F238E27FC236}">
                <a16:creationId xmlns:a16="http://schemas.microsoft.com/office/drawing/2014/main" id="{B7B8606A-952E-6CDB-96FE-06BA3C5B6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462" y="2209800"/>
            <a:ext cx="2638425" cy="100965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Evaluating Partial Sums and Series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S sub 1 equals negative 1 to the power 1, which equals negative 1.&#10;Again, begin by calculating the first few partial sums to look for a pattern.&#10;&#10;S sub 2 equals negative 1 to the power 1 plus negative 1 to the power 2, which equals negative 1 plus 1, equals 0.&#10;&#10;S sub 3 equals negative 1 to the power 1 plus negative 1 to the power 2 plus negative 1 to the power 3, which equals negative 1 plus 1 plus open parenthesis negative 1 close parenthesis, equals negative 1.&#10;&#10;S sub 4 equals negative 1 to the power 1 plus negative 1 to the power 2 plus negative 1 to the power 3 plus negative 1 to the power 4, which equals negative 1 plus 1 plus open parenthesis negative 1 close parenthesis plus 1, equals 0.&#10;&#10;And so on.&#10;&#10;S sub n equals:&#10;negative 1 if n is odd,&#10;0 if n is even.&#10;A pattern emerges based on whether n is even or odd.">
                <a:extLst>
                  <a:ext uri="{FF2B5EF4-FFF2-40B4-BE49-F238E27FC236}">
                    <a16:creationId xmlns:a16="http://schemas.microsoft.com/office/drawing/2014/main" id="{3A623CA8-0785-4792-A570-85927924D9C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71333675"/>
                  </p:ext>
                </p:extLst>
              </p:nvPr>
            </p:nvGraphicFramePr>
            <p:xfrm>
              <a:off x="838200" y="1143000"/>
              <a:ext cx="7772400" cy="459506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5091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Again, begin by calculating the first few partial sums to look for a pattern.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=−1+1=0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=−1+1+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=−1+1+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+1=0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⋮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869336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ar-AE" sz="180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ar-AE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ar-AE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ar-AE" sz="18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   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if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is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odd</m:t>
                                      </m:r>
                                    </m:e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  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      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if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is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even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A pattern emerges based on whether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US" sz="1800" b="0" dirty="0"/>
                            <a:t> is even or odd.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S sub 1 equals negative 1 to the power 1, which equals negative 1.&#10;Again, begin by calculating the first few partial sums to look for a pattern.&#10;&#10;S sub 2 equals negative 1 to the power 1 plus negative 1 to the power 2, which equals negative 1 plus 1, equals 0.&#10;&#10;S sub 3 equals negative 1 to the power 1 plus negative 1 to the power 2 plus negative 1 to the power 3, which equals negative 1 plus 1 plus open parenthesis negative 1 close parenthesis, equals negative 1.&#10;&#10;S sub 4 equals negative 1 to the power 1 plus negative 1 to the power 2 plus negative 1 to the power 3 plus negative 1 to the power 4, which equals negative 1 plus 1 plus open parenthesis negative 1 close parenthesis plus 1, equals 0.&#10;&#10;And so on.&#10;&#10;S sub n equals:&#10;negative 1 if n is odd,&#10;0 if n is even.&#10;A pattern emerges based on whether n is even or odd.">
                <a:extLst>
                  <a:ext uri="{FF2B5EF4-FFF2-40B4-BE49-F238E27FC236}">
                    <a16:creationId xmlns:a16="http://schemas.microsoft.com/office/drawing/2014/main" id="{3A623CA8-0785-4792-A570-85927924D9C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71333675"/>
                  </p:ext>
                </p:extLst>
              </p:nvPr>
            </p:nvGraphicFramePr>
            <p:xfrm>
              <a:off x="838200" y="1143000"/>
              <a:ext cx="7772400" cy="459506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762" r="-92459" b="-6190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Again, begin by calculating the first few partial sums to look for a pattern.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52778" r="-92459" b="-8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52778" r="-92459" b="-7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52778" r="-92459" b="-6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52778" r="-92459" b="-5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30667" r="-92459" b="-38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56944" r="-92459" b="-298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56944" r="-92459" b="-198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869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31469" r="-9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8157" t="-4314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Evaluating Partial Sums and Series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partial sums of this series oscillate between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−1</a:t>
            </a:r>
            <a:r>
              <a:rPr sz="2800" dirty="0"/>
              <a:t> and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and do not approach a fixed number as </a:t>
            </a:r>
            <a:r>
              <a:rPr lang="en-US" sz="2800" i="1" dirty="0"/>
              <a:t>n</a:t>
            </a:r>
            <a:r>
              <a:rPr sz="2800" dirty="0"/>
              <a:t> gets large. Therefore, this series diverges.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Sequences often have distinct patterns. As you write out the terms for each sequence, see if you can predict the next term before calculating 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Sequences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​Replacing </a:t>
            </a:r>
            <a:r>
              <a:rPr lang="en-US" i="1" dirty="0"/>
              <a:t>n</a:t>
            </a:r>
            <a:r>
              <a:rPr dirty="0"/>
              <a:t> in the formula for the general term with the first f</a:t>
            </a:r>
            <a:r>
              <a:rPr lang="en-US" dirty="0"/>
              <a:t>	</a:t>
            </a:r>
            <a:r>
              <a:rPr dirty="0" err="1"/>
              <a:t>ive</a:t>
            </a:r>
            <a:r>
              <a:rPr dirty="0"/>
              <a:t> positive integers, we obtain</a:t>
            </a:r>
          </a:p>
          <a:p>
            <a:pPr marL="512064" algn="ctr">
              <a:defRPr sz="2800"/>
            </a:pPr>
            <a:endParaRPr lang="en-US" dirty="0"/>
          </a:p>
          <a:p>
            <a:pPr marL="512064" algn="ctr">
              <a:defRPr sz="2800"/>
            </a:pPr>
            <a:endParaRPr dirty="0"/>
          </a:p>
          <a:p>
            <a:pPr marL="512064">
              <a:defRPr sz="2800"/>
            </a:pPr>
            <a:r>
              <a:rPr dirty="0"/>
              <a:t>​</a:t>
            </a:r>
            <a:r>
              <a:rPr lang="en-US" dirty="0"/>
              <a:t>		</a:t>
            </a:r>
            <a:endParaRPr dirty="0"/>
          </a:p>
        </p:txBody>
      </p:sp>
      <p:pic>
        <p:nvPicPr>
          <p:cNvPr id="15" name="Picture 14" descr="a sub 1 equals 5 times 1 minus 2,&#10;a sub 2 equals 5 times 2 minus 2,&#10;a sub 3 equals 5 times 3 minus 2,&#10;a sub 4 equals 5 times 4 minus 2,&#10;a sub 5 equals 5 times 5 minus 2.">
            <a:extLst>
              <a:ext uri="{FF2B5EF4-FFF2-40B4-BE49-F238E27FC236}">
                <a16:creationId xmlns:a16="http://schemas.microsoft.com/office/drawing/2014/main" id="{62000648-1EBF-20E5-0891-DD0BF183B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514600"/>
            <a:ext cx="6419850" cy="11715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DCB8D99-D7E9-81E8-17FA-0C97998BB8BD}"/>
              </a:ext>
            </a:extLst>
          </p:cNvPr>
          <p:cNvSpPr txBox="1"/>
          <p:nvPr/>
        </p:nvSpPr>
        <p:spPr>
          <a:xfrm>
            <a:off x="990600" y="37439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the sequence starts out as</a:t>
            </a:r>
            <a:endParaRPr lang="en-IN" sz="2800" dirty="0"/>
          </a:p>
        </p:txBody>
      </p:sp>
      <p:pic>
        <p:nvPicPr>
          <p:cNvPr id="19" name="Picture 18" descr="hree, eight, thirteen, eighteen, twenty-three, and so on.">
            <a:extLst>
              <a:ext uri="{FF2B5EF4-FFF2-40B4-BE49-F238E27FC236}">
                <a16:creationId xmlns:a16="http://schemas.microsoft.com/office/drawing/2014/main" id="{57A4148D-9B2A-488B-A791-8ABCB49B5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673" y="3855841"/>
            <a:ext cx="2508504" cy="3535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Sequences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Again, we replace </a:t>
            </a:r>
            <a:r>
              <a:rPr lang="en-US" sz="2800" i="1" dirty="0"/>
              <a:t>n</a:t>
            </a:r>
            <a:r>
              <a:rPr sz="2800" dirty="0"/>
              <a:t> with the first five positive integers to determine the first five terms of the sequence.</a:t>
            </a: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b sub 1 equals open parenthesis negative 1 close parenthesis to the power of 1 plus 1 all divided by 2 equals 0 divided by 2 equals 0.&#10;b sub 2 equals open parenthesis negative 1 close parenthesis to the power of 2 plus 1 all divided by 2 equals 2 divided by 2 equals 1.&#10;b sub 3 equals open parenthesis negative 1 close parenthesis to the power of 3 plus 1, all divided by 2, equals 0 divided by 2, equals 0.&#10;b sub 4 equals open parenthesis negative 1 close parenthesis to the power of 4 plus 1, all divided by 2, equals 2 divided by 2, equals 1.&#10;b sub 5 equals open parenthesis negative 1 close parenthesis to the power of 5 plus 1, all divided by 2, equals 0 divided by 2, equals 0.&#10;This example illustrates the fact that a given value may appear more than once in a sequence.">
                <a:extLst>
                  <a:ext uri="{FF2B5EF4-FFF2-40B4-BE49-F238E27FC236}">
                    <a16:creationId xmlns:a16="http://schemas.microsoft.com/office/drawing/2014/main" id="{17453B87-91FB-40E6-9E99-A455759833C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28910087"/>
                  </p:ext>
                </p:extLst>
              </p:nvPr>
            </p:nvGraphicFramePr>
            <p:xfrm>
              <a:off x="990600" y="2362200"/>
              <a:ext cx="7696200" cy="355593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217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744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Note that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 is equal to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sz="1800" b="0" dirty="0"/>
                            <a:t> if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𝑛</m:t>
                              </m:r>
                            </m:oMath>
                          </a14:m>
                          <a:r>
                            <a:rPr sz="1800" b="0" dirty="0"/>
                            <a:t> is odd and is equal to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 if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𝑛</m:t>
                              </m:r>
                            </m:oMath>
                          </a14:m>
                          <a:r>
                            <a:rPr sz="1800" b="0" dirty="0"/>
                            <a:t> is even.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When we add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 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 and divide the result by </a:t>
                          </a:r>
                          <a:r>
                            <a:rPr sz="1800" b="0" dirty="0">
                              <a:latin typeface="Cambria Math"/>
                            </a:rPr>
                            <a:t>2</a:t>
                          </a:r>
                          <a:r>
                            <a:rPr sz="1800" b="0" dirty="0"/>
                            <a:t>, we obtain either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 or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, so the sequence begins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smtClean="0">
                                  <a:latin typeface="Cambria Math"/>
                                </a:rPr>
                                <m:t>…</m:t>
                              </m:r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This example illustrates the fact that a given value may appear more than once in a sequence.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b sub 1 equals open parenthesis negative 1 close parenthesis to the power of 1 plus 1 all divided by 2 equals 0 divided by 2 equals 0.&#10;b sub 2 equals open parenthesis negative 1 close parenthesis to the power of 2 plus 1 all divided by 2 equals 2 divided by 2 equals 1.&#10;b sub 3 equals open parenthesis negative 1 close parenthesis to the power of 3 plus 1, all divided by 2, equals 0 divided by 2, equals 0.&#10;b sub 4 equals open parenthesis negative 1 close parenthesis to the power of 4 plus 1, all divided by 2, equals 2 divided by 2, equals 1.&#10;b sub 5 equals open parenthesis negative 1 close parenthesis to the power of 5 plus 1, all divided by 2, equals 0 divided by 2, equals 0.&#10;This example illustrates the fact that a given value may appear more than once in a sequence.">
                <a:extLst>
                  <a:ext uri="{FF2B5EF4-FFF2-40B4-BE49-F238E27FC236}">
                    <a16:creationId xmlns:a16="http://schemas.microsoft.com/office/drawing/2014/main" id="{17453B87-91FB-40E6-9E99-A455759833C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28910087"/>
                  </p:ext>
                </p:extLst>
              </p:nvPr>
            </p:nvGraphicFramePr>
            <p:xfrm>
              <a:off x="990600" y="2362200"/>
              <a:ext cx="7696200" cy="355593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217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744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591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778" r="-163674" b="-45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097" t="-2778" b="-4537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74000" r="-163674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097" t="-74000" b="-2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599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39450" r="-163674" b="-211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584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42593" r="-163674" b="-113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639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38532" r="-163674" b="-12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This example illustrates the fact that a given value may appear more than once in a sequence.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Sequences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Replacing </a:t>
            </a:r>
            <a:r>
              <a:rPr lang="en-US" sz="2800" i="1" dirty="0"/>
              <a:t>n</a:t>
            </a:r>
            <a:r>
              <a:rPr sz="2800" dirty="0"/>
              <a:t> in the formula for the general term with the first five positive integers, we obtain</a:t>
            </a:r>
          </a:p>
          <a:p>
            <a:pPr marL="512064">
              <a:defRPr sz="2800"/>
            </a:pPr>
            <a:endParaRPr lang="en-US" dirty="0"/>
          </a:p>
          <a:p>
            <a:pPr marL="512064">
              <a:defRPr sz="2800"/>
            </a:pPr>
            <a:endParaRPr lang="en-IN" dirty="0"/>
          </a:p>
          <a:p>
            <a:pPr marL="512064"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6" name="Picture 5" descr="c sub 1 equals 1 divided by open parenthesis 1 plus 1 close parenthesis,&#10;c sub 2 equals 2 divided by open parenthesis 2 plus 1 close parenthesis,&#10;c sub 3 equals 3 divided by open parenthesis 3 plus 1 close parenthesis,&#10;c sub 4 equals 4 divided by open parenthesis 4 plus 1 close parenthesis,&#10;c sub 5 equals 5 divided by open parenthesis 5 plus 1 close parenthesis.">
            <a:extLst>
              <a:ext uri="{FF2B5EF4-FFF2-40B4-BE49-F238E27FC236}">
                <a16:creationId xmlns:a16="http://schemas.microsoft.com/office/drawing/2014/main" id="{35658498-BB9C-5C6E-47A4-6E63D0DD8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057400"/>
            <a:ext cx="7534275" cy="790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C445E09-2915-E52D-2D53-44073ED2901F}"/>
              </a:ext>
            </a:extLst>
          </p:cNvPr>
          <p:cNvSpPr txBox="1"/>
          <p:nvPr/>
        </p:nvSpPr>
        <p:spPr>
          <a:xfrm>
            <a:off x="990600" y="3095291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the sequence starts out as</a:t>
            </a:r>
            <a:endParaRPr lang="en-IN" sz="2800" dirty="0"/>
          </a:p>
        </p:txBody>
      </p:sp>
      <p:pic>
        <p:nvPicPr>
          <p:cNvPr id="9" name="Picture 8" descr="One half comma two thirds comma three fourths comma four fifths comma five sixths comma and so on.">
            <a:extLst>
              <a:ext uri="{FF2B5EF4-FFF2-40B4-BE49-F238E27FC236}">
                <a16:creationId xmlns:a16="http://schemas.microsoft.com/office/drawing/2014/main" id="{241ED9B0-E661-E7AA-2FB1-427D070E5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625" y="2971800"/>
            <a:ext cx="2085975" cy="7905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Recursively Defined Sequences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first five terms of the following recursively defined sequences.</a:t>
            </a:r>
          </a:p>
        </p:txBody>
      </p:sp>
      <p:pic>
        <p:nvPicPr>
          <p:cNvPr id="7" name="Picture 6" descr="a sub 1 equals 3 and a sub n equals a sub open parenthesis n minus 1 close parenthesis plus 5 for n greater than or equal to 2.">
            <a:extLst>
              <a:ext uri="{FF2B5EF4-FFF2-40B4-BE49-F238E27FC236}">
                <a16:creationId xmlns:a16="http://schemas.microsoft.com/office/drawing/2014/main" id="{DF97061C-11B6-727D-0B26-460C85954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51780"/>
            <a:ext cx="5238750" cy="466725"/>
          </a:xfrm>
          <a:prstGeom prst="rect">
            <a:avLst/>
          </a:prstGeom>
        </p:spPr>
      </p:pic>
      <p:pic>
        <p:nvPicPr>
          <p:cNvPr id="10" name="Picture 9" descr="b. a sub 1 equals 2 and a sub n equals 3 times a sub open parenthesis n minus 1 close parenthesis plus 1 for n greater than or equal to 2.">
            <a:extLst>
              <a:ext uri="{FF2B5EF4-FFF2-40B4-BE49-F238E27FC236}">
                <a16:creationId xmlns:a16="http://schemas.microsoft.com/office/drawing/2014/main" id="{07C8FA93-5BBC-9898-5396-444934CE0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667000"/>
            <a:ext cx="540067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Recursively Defined Sequences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sz="22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sz="2200" dirty="0"/>
              <a:t>We find the first five terms by replacing </a:t>
            </a:r>
            <a:r>
              <a:rPr lang="en-US" sz="2200" i="1" dirty="0"/>
              <a:t>n</a:t>
            </a:r>
            <a:r>
              <a:rPr sz="2200" dirty="0"/>
              <a:t> with the first five positive integers, just as in Example 1. Note that in using the recursive definition we must determine the elements of the sequence in order; that is, to determine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₅</a:t>
            </a:r>
            <a:r>
              <a:rPr lang="en-IN" sz="2200" dirty="0"/>
              <a:t>,</a:t>
            </a:r>
            <a:r>
              <a:rPr sz="2200" dirty="0"/>
              <a:t> we need to first know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₄</a:t>
            </a:r>
            <a:r>
              <a:rPr sz="2200" dirty="0"/>
              <a:t>. And to determine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₄</a:t>
            </a:r>
            <a:r>
              <a:rPr sz="2200" dirty="0"/>
              <a:t>, we need to first know </a:t>
            </a:r>
            <a:r>
              <a:rPr lang="en-US" sz="2200" i="1" dirty="0"/>
              <a:t>a</a:t>
            </a:r>
            <a:r>
              <a:rPr lang="en-US" sz="2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₃</a:t>
            </a:r>
            <a:r>
              <a:rPr sz="2200" dirty="0"/>
              <a:t>, and so on back to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sz="2200" dirty="0"/>
              <a:t>.</a:t>
            </a:r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</p:txBody>
      </p:sp>
      <p:pic>
        <p:nvPicPr>
          <p:cNvPr id="7" name="Picture 6" descr="a sub 1 equals 3.&#10;a sub 2 equals a sub 1 plus 5 which is 3 plus 5 equals 8.&#10;a sub 3 equals a sub 2 plus 5, which is 8 plus 5 equals 13.&#10;a sub 4 equals a sub 3 plus 5 which is 13 plus 5 equals 18.&#10;a sub 5 equals a sub 4 plus 5 which is 18 plus 5 equals 23.&#10;">
            <a:extLst>
              <a:ext uri="{FF2B5EF4-FFF2-40B4-BE49-F238E27FC236}">
                <a16:creationId xmlns:a16="http://schemas.microsoft.com/office/drawing/2014/main" id="{01015586-196D-5FE8-9EB0-A60B5124B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3276600"/>
            <a:ext cx="2743200" cy="21621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1BEA5A-B906-F8EB-419D-3AAB722266D3}"/>
              </a:ext>
            </a:extLst>
          </p:cNvPr>
          <p:cNvSpPr txBox="1"/>
          <p:nvPr/>
        </p:nvSpPr>
        <p:spPr>
          <a:xfrm>
            <a:off x="457200" y="5523457"/>
            <a:ext cx="636727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>
              <a:defRPr sz="2800"/>
            </a:pPr>
            <a:r>
              <a:rPr lang="en-US" sz="2200" dirty="0"/>
              <a:t>​Thus, the first five terms of the sequence are</a:t>
            </a:r>
          </a:p>
        </p:txBody>
      </p:sp>
      <p:pic>
        <p:nvPicPr>
          <p:cNvPr id="10" name="Picture 9" descr="Three comma eight comma  thirteen comma  eighteen comma  twenty-three comma  and so on.">
            <a:extLst>
              <a:ext uri="{FF2B5EF4-FFF2-40B4-BE49-F238E27FC236}">
                <a16:creationId xmlns:a16="http://schemas.microsoft.com/office/drawing/2014/main" id="{E48D90C9-4239-071E-DE94-08CA36523C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9350" y="5610225"/>
            <a:ext cx="2152650" cy="333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1601</Words>
  <Application>Microsoft Office PowerPoint</Application>
  <PresentationFormat>On-screen Show (4:3)</PresentationFormat>
  <Paragraphs>190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Calibri</vt:lpstr>
      <vt:lpstr>Courier New</vt:lpstr>
      <vt:lpstr>Cambria Math</vt:lpstr>
      <vt:lpstr>Arial</vt:lpstr>
      <vt:lpstr>Office Theme</vt:lpstr>
      <vt:lpstr>Section 10.1</vt:lpstr>
      <vt:lpstr>Definition: Sequences</vt:lpstr>
      <vt:lpstr>Example 1: Sequences1</vt:lpstr>
      <vt:lpstr>Note1</vt:lpstr>
      <vt:lpstr>Example 1: Sequences2</vt:lpstr>
      <vt:lpstr>Example 1: Sequences3</vt:lpstr>
      <vt:lpstr>Example 1: Sequences4</vt:lpstr>
      <vt:lpstr>Example 2: Recursively Defined Sequences1</vt:lpstr>
      <vt:lpstr>Example 2: Recursively Defined Sequences2</vt:lpstr>
      <vt:lpstr>Example 2: Recursively Defined Sequences3</vt:lpstr>
      <vt:lpstr>Example 2: Recursively Defined Sequences4</vt:lpstr>
      <vt:lpstr>Example 3: Finding the Formula for a Sequence1</vt:lpstr>
      <vt:lpstr>Example 3: Finding the Formula for a Sequence2</vt:lpstr>
      <vt:lpstr>Example 3: Finding the Formula for a Sequence3</vt:lpstr>
      <vt:lpstr>Example 3: Finding the Formula for a Sequence4</vt:lpstr>
      <vt:lpstr>Example 3: Finding the Formula for a Sequence5</vt:lpstr>
      <vt:lpstr>Example 3: Finding the Formula for a Sequence6</vt:lpstr>
      <vt:lpstr>Definition: Summation Notation</vt:lpstr>
      <vt:lpstr>Example 4: Evaluating Sums1</vt:lpstr>
      <vt:lpstr>Example 4: Evaluating Sums2</vt:lpstr>
      <vt:lpstr>Example 4: Evaluating Sums3</vt:lpstr>
      <vt:lpstr>Properties: Properties of Sigma Notation</vt:lpstr>
      <vt:lpstr>CAUTION!</vt:lpstr>
      <vt:lpstr>Formula: Four Summation Formulas</vt:lpstr>
      <vt:lpstr>Example 5: Evaluating Sums1</vt:lpstr>
      <vt:lpstr>Note2</vt:lpstr>
      <vt:lpstr>Example 5: Evaluating Sums2</vt:lpstr>
      <vt:lpstr>Example 5: Evaluating Sums4</vt:lpstr>
      <vt:lpstr>Definition: Partial Sums and Series</vt:lpstr>
      <vt:lpstr>Example 6: Evaluating Partial Sums and Series1</vt:lpstr>
      <vt:lpstr>Example 6: Evaluating Partial Sums and Series2</vt:lpstr>
      <vt:lpstr>Example 6: Evaluating Partial Sums and Series3</vt:lpstr>
      <vt:lpstr>Example 6: Evaluating Partial Sums and Series4</vt:lpstr>
      <vt:lpstr>Example 6: Evaluating Partial Sums and Series5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Allison Conger</cp:lastModifiedBy>
  <cp:revision>198</cp:revision>
  <dcterms:created xsi:type="dcterms:W3CDTF">2013-04-26T14:43:13Z</dcterms:created>
  <dcterms:modified xsi:type="dcterms:W3CDTF">2025-07-08T16:09:13Z</dcterms:modified>
</cp:coreProperties>
</file>