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81" r:id="rId6"/>
    <p:sldId id="261" r:id="rId7"/>
    <p:sldId id="262" r:id="rId8"/>
    <p:sldId id="263" r:id="rId9"/>
    <p:sldId id="264" r:id="rId10"/>
    <p:sldId id="265" r:id="rId11"/>
    <p:sldId id="266" r:id="rId12"/>
    <p:sldId id="267" r:id="rId13"/>
    <p:sldId id="268" r:id="rId14"/>
    <p:sldId id="282" r:id="rId15"/>
    <p:sldId id="283" r:id="rId16"/>
    <p:sldId id="269" r:id="rId17"/>
    <p:sldId id="271" r:id="rId18"/>
    <p:sldId id="272" r:id="rId19"/>
    <p:sldId id="289" r:id="rId20"/>
    <p:sldId id="284" r:id="rId21"/>
    <p:sldId id="285" r:id="rId22"/>
    <p:sldId id="273" r:id="rId23"/>
    <p:sldId id="274" r:id="rId24"/>
    <p:sldId id="275" r:id="rId25"/>
    <p:sldId id="276" r:id="rId26"/>
    <p:sldId id="286" r:id="rId27"/>
    <p:sldId id="287" r:id="rId28"/>
    <p:sldId id="288" r:id="rId29"/>
    <p:sldId id="277" r:id="rId30"/>
    <p:sldId id="278" r:id="rId31"/>
    <p:sldId id="279" r:id="rId32"/>
  </p:sldIdLst>
  <p:sldSz cx="9144000" cy="6858000" type="screen4x3"/>
  <p:notesSz cx="6858000" cy="9144000"/>
  <p:embeddedFontLst>
    <p:embeddedFont>
      <p:font typeface="Angsana New" panose="02020603050405020304" pitchFamily="18" charset="-34"/>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hiteesha" initials="h" lastIdx="9" clrIdx="1">
    <p:extLst>
      <p:ext uri="{19B8F6BF-5375-455C-9EA6-DF929625EA0E}">
        <p15:presenceInfo xmlns:p15="http://schemas.microsoft.com/office/powerpoint/2012/main" userId="S-1-5-21-1666015839-3846122634-945917319-1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1" d="100"/>
          <a:sy n="111" d="100"/>
        </p:scale>
        <p:origin x="1092"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a:t>
            </a:r>
            <a:r>
              <a:rPr lang="en-US" dirty="0"/>
              <a:t>9.7</a:t>
            </a:r>
            <a:endParaRPr dirty="0"/>
          </a:p>
        </p:txBody>
      </p:sp>
      <p:sp>
        <p:nvSpPr>
          <p:cNvPr id="2" name="Text Placeholder 1"/>
          <p:cNvSpPr>
            <a:spLocks noGrp="1"/>
          </p:cNvSpPr>
          <p:nvPr>
            <p:ph type="body" sz="quarter" idx="10"/>
          </p:nvPr>
        </p:nvSpPr>
        <p:spPr/>
        <p:txBody>
          <a:bodyPr/>
          <a:lstStyle/>
          <a:p>
            <a:pPr algn="ctr"/>
            <a:r>
              <a:rPr dirty="0"/>
              <a:t>Systems of Nonlinear Equations and Inequalities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Solving Systems of Nonlinear Equations Algebraically</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lang="en-US" sz="2800" dirty="0"/>
              <a:t>Solve the following system of nonlinear equations.</a:t>
            </a:r>
          </a:p>
          <a:p>
            <a:pPr algn="ctr">
              <a:defRPr sz="2800"/>
            </a:pPr>
            <a:endParaRPr sz="2800" dirty="0"/>
          </a:p>
        </p:txBody>
      </p:sp>
      <p:pic>
        <p:nvPicPr>
          <p:cNvPr id="5" name="Picture 4" descr="Equation 1: x plus 4 equals y squared.&#10;&#10;Equation 2: x squared plus y squared equals 4.&#10;">
            <a:extLst>
              <a:ext uri="{FF2B5EF4-FFF2-40B4-BE49-F238E27FC236}">
                <a16:creationId xmlns:a16="http://schemas.microsoft.com/office/drawing/2014/main" id="{08314199-5A22-D01F-C7E2-6A6DE92811D3}"/>
              </a:ext>
            </a:extLst>
          </p:cNvPr>
          <p:cNvPicPr>
            <a:picLocks noChangeAspect="1"/>
          </p:cNvPicPr>
          <p:nvPr/>
        </p:nvPicPr>
        <p:blipFill>
          <a:blip r:embed="rId2"/>
          <a:stretch>
            <a:fillRect/>
          </a:stretch>
        </p:blipFill>
        <p:spPr>
          <a:xfrm>
            <a:off x="3674971" y="1939205"/>
            <a:ext cx="1794058" cy="1044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Solving Systems of Nonlinear Equations Algebraically</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only difference between this system and the one in Example 2 is that the vertex of the parabola is at </a:t>
                </a:r>
                <a14:m>
                  <m:oMath xmlns:m="http://schemas.openxmlformats.org/officeDocument/2006/math">
                    <m:d>
                      <m:dPr>
                        <m:ctrlPr>
                          <a:rPr lang="ar-AE" i="1">
                            <a:latin typeface="Cambria Math" panose="02040503050406030204" pitchFamily="18" charset="0"/>
                          </a:rPr>
                        </m:ctrlPr>
                      </m:dPr>
                      <m:e>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m:t>
                        </m:r>
                      </m:e>
                    </m:d>
                  </m:oMath>
                </a14:m>
                <a:r>
                  <a:rPr lang="en-US" sz="2800" dirty="0"/>
                  <a:t>. The graph of the system is shown in Figure 3.</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IN">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Solving Systems of Nonlinear Equations Algebraically</a:t>
            </a:r>
            <a:r>
              <a:rPr lang="en-US" baseline="-25000" dirty="0"/>
              <a:t>3</a:t>
            </a:r>
            <a:endParaRPr dirty="0"/>
          </a:p>
        </p:txBody>
      </p:sp>
      <p:pic>
        <p:nvPicPr>
          <p:cNvPr id="5" name="Content Placeholder 4" descr="The graph shows a circle centered at the origin with radius 2, and a parabola intersecting the circle at two points, which are: open parentheses 0 comma 2 close parentheses, and open parentheses 0 comma minus 2 close parentheses. The parabola opens to the right and extends beyond the circle.">
            <a:extLst>
              <a:ext uri="{FF2B5EF4-FFF2-40B4-BE49-F238E27FC236}">
                <a16:creationId xmlns:a16="http://schemas.microsoft.com/office/drawing/2014/main" id="{B95B72EA-E65C-45A3-9F82-B971EE63CB1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55261C98-66D8-4764-8192-3EE7CDA559D9}"/>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Solving Systems of Nonlinear Equations Algebraically</a:t>
            </a:r>
            <a:r>
              <a:rPr lang="en-US" baseline="-25000" dirty="0"/>
              <a:t>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dirty="0"/>
                  <a:t>Looking at Figure 3, it isn’t clear exactly how many intersections exist or where those intersections are. A reasonable approximation might be the two points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m:t>
                        </m:r>
                        <m:r>
                          <a:rPr lang="en-US">
                            <a:latin typeface="Cambria Math" panose="02040503050406030204" pitchFamily="18" charset="0"/>
                          </a:rPr>
                          <m:t>2</m:t>
                        </m:r>
                      </m:e>
                    </m:d>
                  </m:oMath>
                </a14:m>
                <a:r>
                  <a:rPr lang="en-US" sz="2800" dirty="0"/>
                  <a:t>, and it can be verified that these two points do indeed lie on both equations. But if we were to conclude that these are the only two solutions, we would be wrong.</a:t>
                </a:r>
              </a:p>
              <a:p>
                <a:r>
                  <a:rPr lang="en-US" sz="2800" dirty="0"/>
                  <a:t>We need a more reliable method for this example, and algebra comes to the rescue. While we can’t apply the matrix-based solution methods to nonlinear systems, we can use the methods of substitution and elimination.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370"/>
                </a:stretch>
              </a:blipFill>
            </p:spPr>
            <p:txBody>
              <a:bodyPr/>
              <a:lstStyle/>
              <a:p>
                <a:r>
                  <a:rPr lang="en-IN">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Solving Systems of Nonlinear Equations Algebraically</a:t>
            </a:r>
            <a:r>
              <a:rPr lang="en-US" baseline="-25000" dirty="0"/>
              <a:t>5</a:t>
            </a:r>
            <a:endParaRPr dirty="0"/>
          </a:p>
        </p:txBody>
      </p:sp>
      <p:sp>
        <p:nvSpPr>
          <p:cNvPr id="3" name="Text Placeholder 2"/>
          <p:cNvSpPr>
            <a:spLocks noGrp="1"/>
          </p:cNvSpPr>
          <p:nvPr>
            <p:ph type="body" sz="quarter" idx="10"/>
          </p:nvPr>
        </p:nvSpPr>
        <p:spPr/>
        <p:txBody>
          <a:bodyPr>
            <a:normAutofit/>
          </a:bodyPr>
          <a:lstStyle/>
          <a:p>
            <a:r>
              <a:rPr lang="en-US" sz="2500" dirty="0"/>
              <a:t>For the system</a:t>
            </a:r>
            <a:endParaRPr lang="ar-AE" sz="2500" dirty="0"/>
          </a:p>
        </p:txBody>
      </p:sp>
      <p:pic>
        <p:nvPicPr>
          <p:cNvPr id="9" name="Picture 8" descr="Equation 1: x plus 4 equals y squared.&#10;&#10;Equation 2: x squared plus y squared equals 4.">
            <a:extLst>
              <a:ext uri="{FF2B5EF4-FFF2-40B4-BE49-F238E27FC236}">
                <a16:creationId xmlns:a16="http://schemas.microsoft.com/office/drawing/2014/main" id="{4C43AC10-1C94-7F77-1F05-F1B7931FDEC8}"/>
              </a:ext>
            </a:extLst>
          </p:cNvPr>
          <p:cNvPicPr>
            <a:picLocks noChangeAspect="1"/>
          </p:cNvPicPr>
          <p:nvPr/>
        </p:nvPicPr>
        <p:blipFill>
          <a:blip r:embed="rId2"/>
          <a:stretch>
            <a:fillRect/>
          </a:stretch>
        </p:blipFill>
        <p:spPr>
          <a:xfrm>
            <a:off x="3729037" y="1533525"/>
            <a:ext cx="1685925" cy="981075"/>
          </a:xfrm>
          <a:prstGeom prst="rect">
            <a:avLst/>
          </a:prstGeom>
        </p:spPr>
      </p:pic>
      <p:sp>
        <p:nvSpPr>
          <p:cNvPr id="7" name="TextBox 6">
            <a:extLst>
              <a:ext uri="{FF2B5EF4-FFF2-40B4-BE49-F238E27FC236}">
                <a16:creationId xmlns:a16="http://schemas.microsoft.com/office/drawing/2014/main" id="{E991A7F0-C9C2-06EC-ED89-13B9AB7E7545}"/>
              </a:ext>
            </a:extLst>
          </p:cNvPr>
          <p:cNvSpPr txBox="1"/>
          <p:nvPr/>
        </p:nvSpPr>
        <p:spPr>
          <a:xfrm>
            <a:off x="457200" y="2514600"/>
            <a:ext cx="8229600" cy="861774"/>
          </a:xfrm>
          <a:prstGeom prst="rect">
            <a:avLst/>
          </a:prstGeom>
          <a:noFill/>
        </p:spPr>
        <p:txBody>
          <a:bodyPr wrap="square">
            <a:spAutoFit/>
          </a:bodyPr>
          <a:lstStyle/>
          <a:p>
            <a:pPr>
              <a:defRPr sz="2800"/>
            </a:pPr>
            <a:r>
              <a:rPr lang="en-US" sz="2500" dirty="0"/>
              <a:t>the method of substitution works well if we solve both equations for </a:t>
            </a:r>
            <a:r>
              <a:rPr lang="en-IN" sz="2500" i="1" dirty="0"/>
              <a:t>y</a:t>
            </a:r>
            <a:r>
              <a:rPr lang="en-IN" sz="1050" i="1" dirty="0"/>
              <a:t> </a:t>
            </a:r>
            <a:r>
              <a:rPr lang="en-IN" sz="2500" dirty="0"/>
              <a:t>²</a:t>
            </a:r>
            <a:r>
              <a:rPr lang="ar-AE" sz="2500" dirty="0"/>
              <a:t>.</a:t>
            </a:r>
          </a:p>
        </p:txBody>
      </p:sp>
      <p:pic>
        <p:nvPicPr>
          <p:cNvPr id="11" name="Picture 10" descr="Equation 1 as: x plus 4 equals y squared &#10;&#10;and Equation 2 as: y squared equals 4 minus x squared.">
            <a:extLst>
              <a:ext uri="{FF2B5EF4-FFF2-40B4-BE49-F238E27FC236}">
                <a16:creationId xmlns:a16="http://schemas.microsoft.com/office/drawing/2014/main" id="{0BEB1F90-D027-6BEA-0E4A-ADD1DD0175D8}"/>
              </a:ext>
            </a:extLst>
          </p:cNvPr>
          <p:cNvPicPr>
            <a:picLocks noChangeAspect="1"/>
          </p:cNvPicPr>
          <p:nvPr/>
        </p:nvPicPr>
        <p:blipFill>
          <a:blip r:embed="rId3"/>
          <a:stretch>
            <a:fillRect/>
          </a:stretch>
        </p:blipFill>
        <p:spPr>
          <a:xfrm>
            <a:off x="3633786" y="3381176"/>
            <a:ext cx="1876425" cy="981075"/>
          </a:xfrm>
          <a:prstGeom prst="rect">
            <a:avLst/>
          </a:prstGeom>
        </p:spPr>
      </p:pic>
      <p:sp>
        <p:nvSpPr>
          <p:cNvPr id="5" name="TextBox 4">
            <a:extLst>
              <a:ext uri="{FF2B5EF4-FFF2-40B4-BE49-F238E27FC236}">
                <a16:creationId xmlns:a16="http://schemas.microsoft.com/office/drawing/2014/main" id="{87BB1A42-90F6-EA29-3A2A-85447CE27A92}"/>
              </a:ext>
            </a:extLst>
          </p:cNvPr>
          <p:cNvSpPr txBox="1"/>
          <p:nvPr/>
        </p:nvSpPr>
        <p:spPr>
          <a:xfrm>
            <a:off x="457200" y="4327029"/>
            <a:ext cx="8229600" cy="1692771"/>
          </a:xfrm>
          <a:prstGeom prst="rect">
            <a:avLst/>
          </a:prstGeom>
          <a:noFill/>
        </p:spPr>
        <p:txBody>
          <a:bodyPr wrap="square">
            <a:spAutoFit/>
          </a:bodyPr>
          <a:lstStyle/>
          <a:p>
            <a:pPr>
              <a:defRPr sz="2800"/>
            </a:pPr>
            <a:r>
              <a:rPr lang="en-IN" sz="2500" dirty="0"/>
              <a:t>The two expressions equal to </a:t>
            </a:r>
            <a:r>
              <a:rPr lang="en-IN" sz="2500" i="1" dirty="0"/>
              <a:t>y</a:t>
            </a:r>
            <a:r>
              <a:rPr lang="en-IN" sz="1050" i="1" dirty="0"/>
              <a:t> </a:t>
            </a:r>
            <a:r>
              <a:rPr lang="en-IN" sz="2500" dirty="0"/>
              <a:t>² both contain only the variable </a:t>
            </a:r>
            <a:r>
              <a:rPr lang="en-IN" sz="2500" i="1" dirty="0"/>
              <a:t>x</a:t>
            </a:r>
            <a:r>
              <a:rPr lang="en-IN" sz="2500" dirty="0"/>
              <a:t>, so if we equate the expressions we will have a single equation in one variable. The resulting equation is solved as follows.</a:t>
            </a:r>
          </a:p>
        </p:txBody>
      </p:sp>
    </p:spTree>
    <p:extLst>
      <p:ext uri="{BB962C8B-B14F-4D97-AF65-F5344CB8AC3E}">
        <p14:creationId xmlns:p14="http://schemas.microsoft.com/office/powerpoint/2010/main" val="154664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Solving Systems of Nonlinear Equations Algebraically</a:t>
            </a:r>
            <a:r>
              <a:rPr lang="en-US" baseline="-25000" dirty="0"/>
              <a:t>6</a:t>
            </a:r>
            <a:endParaRPr dirty="0"/>
          </a:p>
        </p:txBody>
      </p:sp>
      <p:pic>
        <p:nvPicPr>
          <p:cNvPr id="14" name="Picture 13" descr="x plus 4 equals 4 minus x squared.&#10;x equals negative x squared.&#10;x squared plus x equals 0.&#10;x open parentheses x plus 1 close parentheses equals 0.&#10;x equals 0 comma negative 1.">
            <a:extLst>
              <a:ext uri="{FF2B5EF4-FFF2-40B4-BE49-F238E27FC236}">
                <a16:creationId xmlns:a16="http://schemas.microsoft.com/office/drawing/2014/main" id="{8EF9BFAE-5215-4ADF-42C2-BE06F2C7CA75}"/>
              </a:ext>
            </a:extLst>
          </p:cNvPr>
          <p:cNvPicPr>
            <a:picLocks noChangeAspect="1"/>
          </p:cNvPicPr>
          <p:nvPr/>
        </p:nvPicPr>
        <p:blipFill>
          <a:blip r:embed="rId2"/>
          <a:stretch>
            <a:fillRect/>
          </a:stretch>
        </p:blipFill>
        <p:spPr>
          <a:xfrm>
            <a:off x="3336617" y="1124903"/>
            <a:ext cx="2085975" cy="2505075"/>
          </a:xfrm>
          <a:prstGeom prst="rect">
            <a:avLst/>
          </a:prstGeom>
        </p:spPr>
      </p:pic>
      <p:sp>
        <p:nvSpPr>
          <p:cNvPr id="3" name="TextBox 2">
            <a:extLst>
              <a:ext uri="{FF2B5EF4-FFF2-40B4-BE49-F238E27FC236}">
                <a16:creationId xmlns:a16="http://schemas.microsoft.com/office/drawing/2014/main" id="{9D75E502-BBEE-A868-029A-6AC8F1DD6ABB}"/>
              </a:ext>
            </a:extLst>
          </p:cNvPr>
          <p:cNvSpPr txBox="1"/>
          <p:nvPr/>
        </p:nvSpPr>
        <p:spPr>
          <a:xfrm>
            <a:off x="419099" y="3602356"/>
            <a:ext cx="8568000" cy="2677656"/>
          </a:xfrm>
          <a:prstGeom prst="rect">
            <a:avLst/>
          </a:prstGeom>
          <a:noFill/>
        </p:spPr>
        <p:txBody>
          <a:bodyPr wrap="square" rtlCol="0">
            <a:spAutoFit/>
          </a:bodyPr>
          <a:lstStyle/>
          <a:p>
            <a:r>
              <a:rPr lang="en-US" sz="2400" dirty="0">
                <a:solidFill>
                  <a:srgbClr val="366092"/>
                </a:solidFill>
              </a:rPr>
              <a:t>We already know that </a:t>
            </a:r>
            <a:r>
              <a:rPr lang="en-US" sz="2400" dirty="0">
                <a:solidFill>
                  <a:srgbClr val="366092"/>
                </a:solidFill>
                <a:latin typeface="Cambria Math"/>
              </a:rPr>
              <a:t>0</a:t>
            </a:r>
            <a:r>
              <a:rPr lang="en-US" sz="2400" dirty="0">
                <a:solidFill>
                  <a:srgbClr val="366092"/>
                </a:solidFill>
              </a:rPr>
              <a:t> is one possible value for </a:t>
            </a:r>
            <a:r>
              <a:rPr lang="en-US" sz="2400" i="1" dirty="0">
                <a:solidFill>
                  <a:srgbClr val="366092"/>
                </a:solidFill>
              </a:rPr>
              <a:t>x</a:t>
            </a:r>
            <a:r>
              <a:rPr lang="en-US" sz="2400" dirty="0">
                <a:solidFill>
                  <a:srgbClr val="366092"/>
                </a:solidFill>
              </a:rPr>
              <a:t>, as we have verified that (0, 2) and (0, </a:t>
            </a:r>
            <a:r>
              <a:rPr lang="en-US" sz="2400" dirty="0">
                <a:solidFill>
                  <a:srgbClr val="366092"/>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366092"/>
                </a:solidFill>
              </a:rPr>
              <a:t>2) are solutions of the system. But the value of </a:t>
            </a:r>
            <a:r>
              <a:rPr lang="en-US" sz="2400" dirty="0">
                <a:solidFill>
                  <a:srgbClr val="366092"/>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366092"/>
                </a:solidFill>
              </a:rPr>
              <a:t>1 is new, and if we substitute </a:t>
            </a:r>
            <a:r>
              <a:rPr lang="en-US" sz="2400" i="1" dirty="0">
                <a:solidFill>
                  <a:srgbClr val="366092"/>
                </a:solidFill>
              </a:rPr>
              <a:t>x </a:t>
            </a:r>
            <a:r>
              <a:rPr lang="en-US" sz="2400" dirty="0">
                <a:solidFill>
                  <a:srgbClr val="366092"/>
                </a:solidFill>
              </a:rPr>
              <a:t>= </a:t>
            </a:r>
            <a:r>
              <a:rPr lang="en-US" sz="2400" dirty="0">
                <a:solidFill>
                  <a:srgbClr val="366092"/>
                </a:solidFill>
                <a:latin typeface="Calibri" panose="020F0502020204030204" pitchFamily="34" charset="0"/>
                <a:ea typeface="Calibri" panose="020F0502020204030204" pitchFamily="34" charset="0"/>
                <a:cs typeface="Calibri" panose="020F0502020204030204" pitchFamily="34" charset="0"/>
              </a:rPr>
              <a:t>−1</a:t>
            </a:r>
            <a:r>
              <a:rPr lang="en-US" sz="2400" i="1" dirty="0">
                <a:solidFill>
                  <a:srgbClr val="366092"/>
                </a:solidFill>
              </a:rPr>
              <a:t> </a:t>
            </a:r>
            <a:r>
              <a:rPr lang="en-US" sz="2400" dirty="0">
                <a:solidFill>
                  <a:srgbClr val="366092"/>
                </a:solidFill>
              </a:rPr>
              <a:t>into either</a:t>
            </a:r>
            <a:r>
              <a:rPr lang="en-IN" sz="2400" dirty="0"/>
              <a:t> </a:t>
            </a:r>
            <a:r>
              <a:rPr lang="en-US" sz="2400" dirty="0"/>
              <a:t>equation, we find that (</a:t>
            </a:r>
            <a:r>
              <a:rPr lang="en-US" sz="2400" dirty="0">
                <a:solidFill>
                  <a:srgbClr val="366092"/>
                </a:solidFill>
                <a:latin typeface="Calibri" panose="020F0502020204030204" pitchFamily="34" charset="0"/>
                <a:ea typeface="Calibri" panose="020F0502020204030204" pitchFamily="34" charset="0"/>
                <a:cs typeface="Calibri" panose="020F0502020204030204" pitchFamily="34" charset="0"/>
              </a:rPr>
              <a:t>−</a:t>
            </a:r>
            <a:r>
              <a:rPr lang="en-US" sz="2400" dirty="0"/>
              <a:t>1, </a:t>
            </a:r>
            <a:r>
              <a:rPr lang="en-US" sz="2400" dirty="0">
                <a:solidFill>
                  <a:srgbClr val="366092"/>
                </a:solidFill>
                <a:latin typeface="Calibri" panose="020F0502020204030204" pitchFamily="34" charset="0"/>
                <a:ea typeface="Calibri" panose="020F0502020204030204" pitchFamily="34" charset="0"/>
                <a:cs typeface="Calibri" panose="020F0502020204030204" pitchFamily="34" charset="0"/>
              </a:rPr>
              <a:t>√3)</a:t>
            </a:r>
            <a:r>
              <a:rPr lang="en-US" sz="2400" dirty="0"/>
              <a:t> and (</a:t>
            </a:r>
            <a:r>
              <a:rPr lang="en-US" sz="2400" dirty="0">
                <a:solidFill>
                  <a:srgbClr val="366092"/>
                </a:solidFill>
                <a:latin typeface="Calibri" panose="020F0502020204030204" pitchFamily="34" charset="0"/>
                <a:ea typeface="Calibri" panose="020F0502020204030204" pitchFamily="34" charset="0"/>
                <a:cs typeface="Calibri" panose="020F0502020204030204" pitchFamily="34" charset="0"/>
              </a:rPr>
              <a:t>−</a:t>
            </a:r>
            <a:r>
              <a:rPr lang="en-US" sz="2400" dirty="0"/>
              <a:t>1, </a:t>
            </a:r>
            <a:r>
              <a:rPr lang="en-US" sz="2400" dirty="0">
                <a:solidFill>
                  <a:srgbClr val="366092"/>
                </a:solidFill>
                <a:latin typeface="Calibri" panose="020F0502020204030204" pitchFamily="34" charset="0"/>
                <a:ea typeface="Calibri" panose="020F0502020204030204" pitchFamily="34" charset="0"/>
                <a:cs typeface="Calibri" panose="020F0502020204030204" pitchFamily="34" charset="0"/>
              </a:rPr>
              <a:t>−√3)</a:t>
            </a:r>
            <a:r>
              <a:rPr lang="ar-AE" sz="2400" dirty="0"/>
              <a:t> </a:t>
            </a:r>
            <a:r>
              <a:rPr lang="en-US" sz="2400" dirty="0"/>
              <a:t>are also solutions. So the system has a total of four solutions, which we now indicate on the graph in Figure 4.</a:t>
            </a:r>
          </a:p>
          <a:p>
            <a:endParaRPr lang="en-IN" sz="2400" dirty="0"/>
          </a:p>
        </p:txBody>
      </p:sp>
    </p:spTree>
    <p:extLst>
      <p:ext uri="{BB962C8B-B14F-4D97-AF65-F5344CB8AC3E}">
        <p14:creationId xmlns:p14="http://schemas.microsoft.com/office/powerpoint/2010/main" val="2302344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Solving Systems of Nonlinear Equations Algebraically</a:t>
            </a:r>
            <a:r>
              <a:rPr lang="en-US" baseline="-25000" dirty="0"/>
              <a:t>7</a:t>
            </a:r>
            <a:endParaRPr dirty="0"/>
          </a:p>
        </p:txBody>
      </p:sp>
      <p:pic>
        <p:nvPicPr>
          <p:cNvPr id="5" name="Content Placeholder 4" descr="The graph shows a circle and a parabola plotted on a coordinate grid. &#10;The circle is centered at the origin with a radius of 2, intersecting the y-axis at the points open parentheses 0 comma 2 close parentheses, and open parentheses 0 comma negative 2 close parentheses. &#10;The parabola opens to the right and has its vertex at open parentheses negative 4 comma 0 close parentheses.&#10;The parabola intersects the circle at four distinct points: two along the y axis at open parentheses 0 comma 2 close parentheses, and open parentheses 0 comma negative 2 close parentheses, also the other two points are at open parentheses negative 1 comma square root of 3 close parentheses, and open parentheses negative 1 comma negative square root of 3 close parentheses. ">
            <a:extLst>
              <a:ext uri="{FF2B5EF4-FFF2-40B4-BE49-F238E27FC236}">
                <a16:creationId xmlns:a16="http://schemas.microsoft.com/office/drawing/2014/main" id="{D590BEA2-D670-4F13-98AA-1E6D62B6854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2C1F6E2B-6DA0-4912-AD6C-5E98310CA906}"/>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Solving Systems of Nonlinear Equations Algebraically</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lang="en-US" sz="2800" dirty="0"/>
              <a:t>Solve the following system of nonlinear equations.</a:t>
            </a:r>
          </a:p>
          <a:p>
            <a:pPr algn="ctr">
              <a:defRPr sz="2800"/>
            </a:pPr>
            <a:endParaRPr lang="ar-AE" sz="2800" dirty="0"/>
          </a:p>
        </p:txBody>
      </p:sp>
      <p:pic>
        <p:nvPicPr>
          <p:cNvPr id="5" name="Picture 4" descr="Equation 1: y plus 1 equals open parentheses x minus 2 close parentheses squared.&#10;Equation 2: 3 minus y equals open parentheses x minus 1 close parentheses squared.">
            <a:extLst>
              <a:ext uri="{FF2B5EF4-FFF2-40B4-BE49-F238E27FC236}">
                <a16:creationId xmlns:a16="http://schemas.microsoft.com/office/drawing/2014/main" id="{E660291D-D073-04A1-2FAF-5F19C06B01A3}"/>
              </a:ext>
            </a:extLst>
          </p:cNvPr>
          <p:cNvPicPr>
            <a:picLocks noChangeAspect="1"/>
          </p:cNvPicPr>
          <p:nvPr/>
        </p:nvPicPr>
        <p:blipFill>
          <a:blip r:embed="rId2"/>
          <a:stretch>
            <a:fillRect/>
          </a:stretch>
        </p:blipFill>
        <p:spPr>
          <a:xfrm>
            <a:off x="3492293" y="1676820"/>
            <a:ext cx="2159414" cy="1224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Solving Systems of Nonlinear Equations Algebraically</a:t>
            </a:r>
            <a:r>
              <a:rPr lang="en-US" baseline="-25000" dirty="0"/>
              <a:t>2</a:t>
            </a:r>
            <a:endParaRPr dirty="0"/>
          </a:p>
        </p:txBody>
      </p:sp>
      <p:sp>
        <p:nvSpPr>
          <p:cNvPr id="3" name="Text Placeholder 2"/>
          <p:cNvSpPr>
            <a:spLocks noGrp="1"/>
          </p:cNvSpPr>
          <p:nvPr>
            <p:ph type="body" sz="quarter" idx="10"/>
          </p:nvPr>
        </p:nvSpPr>
        <p:spPr>
          <a:xfrm>
            <a:off x="457200" y="999744"/>
            <a:ext cx="8229600" cy="5142913"/>
          </a:xfrm>
        </p:spPr>
        <p:txBody>
          <a:bodyPr>
            <a:normAutofit/>
          </a:bodyPr>
          <a:lstStyle/>
          <a:p>
            <a:r>
              <a:rPr b="1" dirty="0"/>
              <a:t>Solution</a:t>
            </a:r>
          </a:p>
          <a:p>
            <a:r>
              <a:rPr dirty="0"/>
              <a:t>Before solving the system algebraically, you may want to graph these two vertically oriented parabolas to get some idea of what to expect.</a:t>
            </a:r>
          </a:p>
          <a:p>
            <a:pPr>
              <a:defRPr sz="2800"/>
            </a:pPr>
            <a:r>
              <a:rPr dirty="0"/>
              <a:t>We can eliminate the variable</a:t>
            </a:r>
            <a:r>
              <a:rPr lang="en-IN" dirty="0"/>
              <a:t> </a:t>
            </a:r>
            <a:r>
              <a:rPr lang="en-IN" i="1" dirty="0"/>
              <a:t>y</a:t>
            </a:r>
            <a:r>
              <a:rPr dirty="0"/>
              <a:t> by adding the two equations, leaving the quadratic equation</a:t>
            </a:r>
            <a:br>
              <a:rPr lang="en-US" dirty="0"/>
            </a:br>
            <a:r>
              <a:rPr lang="en-US" dirty="0"/>
              <a:t>	</a:t>
            </a:r>
            <a:br>
              <a:rPr lang="en-US" dirty="0"/>
            </a:br>
            <a:r>
              <a:rPr lang="en-US" dirty="0"/>
              <a:t>	</a:t>
            </a:r>
            <a:endParaRPr dirty="0"/>
          </a:p>
        </p:txBody>
      </p:sp>
      <p:pic>
        <p:nvPicPr>
          <p:cNvPr id="5" name="Picture 4" descr="Four equals open parentheses x minus two close parentheses squared plus open parentheses x minus one close parentheses squared.">
            <a:extLst>
              <a:ext uri="{FF2B5EF4-FFF2-40B4-BE49-F238E27FC236}">
                <a16:creationId xmlns:a16="http://schemas.microsoft.com/office/drawing/2014/main" id="{19383D6D-1B3C-3D1B-E9BC-963F728E6E62}"/>
              </a:ext>
            </a:extLst>
          </p:cNvPr>
          <p:cNvPicPr>
            <a:picLocks noChangeAspect="1"/>
          </p:cNvPicPr>
          <p:nvPr/>
        </p:nvPicPr>
        <p:blipFill>
          <a:blip r:embed="rId2"/>
          <a:stretch>
            <a:fillRect/>
          </a:stretch>
        </p:blipFill>
        <p:spPr>
          <a:xfrm>
            <a:off x="1647824" y="3886200"/>
            <a:ext cx="3060000" cy="593384"/>
          </a:xfrm>
          <a:prstGeom prst="rect">
            <a:avLst/>
          </a:prstGeom>
        </p:spPr>
      </p:pic>
      <p:sp>
        <p:nvSpPr>
          <p:cNvPr id="6" name="TextBox 5">
            <a:extLst>
              <a:ext uri="{FF2B5EF4-FFF2-40B4-BE49-F238E27FC236}">
                <a16:creationId xmlns:a16="http://schemas.microsoft.com/office/drawing/2014/main" id="{D85A8CEF-92CD-49A4-CF1C-B59E51942E0F}"/>
              </a:ext>
            </a:extLst>
          </p:cNvPr>
          <p:cNvSpPr txBox="1"/>
          <p:nvPr/>
        </p:nvSpPr>
        <p:spPr>
          <a:xfrm>
            <a:off x="472440" y="4550554"/>
            <a:ext cx="7391400" cy="523220"/>
          </a:xfrm>
          <a:prstGeom prst="rect">
            <a:avLst/>
          </a:prstGeom>
          <a:noFill/>
        </p:spPr>
        <p:txBody>
          <a:bodyPr wrap="square" rtlCol="0">
            <a:spAutoFit/>
          </a:bodyPr>
          <a:lstStyle/>
          <a:p>
            <a:r>
              <a:rPr lang="en-IN" sz="2800" dirty="0"/>
              <a:t>We can now solve the single-variable equation.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589B9-B6FF-C8C8-18A8-15A93030D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AC134-4FA8-A613-4389-F3E1E60FE1DF}"/>
              </a:ext>
            </a:extLst>
          </p:cNvPr>
          <p:cNvSpPr>
            <a:spLocks noGrp="1"/>
          </p:cNvSpPr>
          <p:nvPr>
            <p:ph type="title"/>
          </p:nvPr>
        </p:nvSpPr>
        <p:spPr/>
        <p:txBody>
          <a:bodyPr>
            <a:normAutofit/>
          </a:bodyPr>
          <a:lstStyle/>
          <a:p>
            <a:pPr>
              <a:defRPr sz="3200"/>
            </a:pPr>
            <a:r>
              <a:rPr dirty="0"/>
              <a:t>Example 4: Solving Systems of Nonlinear Equations Algebraically</a:t>
            </a:r>
            <a:r>
              <a:rPr lang="en-US" baseline="-25000" dirty="0"/>
              <a:t>3</a:t>
            </a:r>
            <a:endParaRPr dirty="0"/>
          </a:p>
        </p:txBody>
      </p:sp>
      <p:pic>
        <p:nvPicPr>
          <p:cNvPr id="8" name="Picture 7" descr="4 equals open parentheses x minus 2 close parentheses squared plus open parentheses x minus 1 close parentheses squared.&#10;That implies, 4 equals x squared minus 4x plus 4 plus x squared minus 2x plus 1.&#10;0 equals 2x squared minus 6x plus 1.&#10;By applying the quadratic formula, we get the expression as, &#10;x equals open parentheses 6 plus or minus square root of 36 minus 8 close parentheses divided by 4.&#10;Simplifying this, we get,&#10;x equals open parentheses 3 plus or minus square root of 7 close parentheses divided by 2.">
            <a:extLst>
              <a:ext uri="{FF2B5EF4-FFF2-40B4-BE49-F238E27FC236}">
                <a16:creationId xmlns:a16="http://schemas.microsoft.com/office/drawing/2014/main" id="{38CFFD0F-2529-D2A3-ABC6-ADDB345F6B33}"/>
              </a:ext>
            </a:extLst>
          </p:cNvPr>
          <p:cNvPicPr>
            <a:picLocks noChangeAspect="1"/>
          </p:cNvPicPr>
          <p:nvPr/>
        </p:nvPicPr>
        <p:blipFill>
          <a:blip r:embed="rId2"/>
          <a:stretch>
            <a:fillRect/>
          </a:stretch>
        </p:blipFill>
        <p:spPr>
          <a:xfrm>
            <a:off x="2838450" y="1324157"/>
            <a:ext cx="4032000" cy="4009843"/>
          </a:xfrm>
          <a:prstGeom prst="rect">
            <a:avLst/>
          </a:prstGeom>
        </p:spPr>
      </p:pic>
    </p:spTree>
    <p:extLst>
      <p:ext uri="{BB962C8B-B14F-4D97-AF65-F5344CB8AC3E}">
        <p14:creationId xmlns:p14="http://schemas.microsoft.com/office/powerpoint/2010/main" val="385891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Solving Systems of Nonlinear Equations by Graphing</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Use graphing to approximate the real solution(s) of the following system, and then verify that your answer is correct.</a:t>
            </a:r>
          </a:p>
        </p:txBody>
      </p:sp>
      <p:pic>
        <p:nvPicPr>
          <p:cNvPr id="5" name="Picture 4" descr="Equation 1: x plus y equals 2.&#10;&#10;Equation 2: x squared plus y squared equals 4.">
            <a:extLst>
              <a:ext uri="{FF2B5EF4-FFF2-40B4-BE49-F238E27FC236}">
                <a16:creationId xmlns:a16="http://schemas.microsoft.com/office/drawing/2014/main" id="{6DCAAB2B-6F7B-900B-BEC1-D1BF1F842243}"/>
              </a:ext>
            </a:extLst>
          </p:cNvPr>
          <p:cNvPicPr>
            <a:picLocks noChangeAspect="1"/>
          </p:cNvPicPr>
          <p:nvPr/>
        </p:nvPicPr>
        <p:blipFill>
          <a:blip r:embed="rId2"/>
          <a:stretch>
            <a:fillRect/>
          </a:stretch>
        </p:blipFill>
        <p:spPr>
          <a:xfrm>
            <a:off x="3786186" y="2494429"/>
            <a:ext cx="1663200" cy="100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Solving Systems of Nonlinear Equations Algebraically</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sz="2800"/>
            </a:pPr>
            <a:r>
              <a:rPr sz="2200" dirty="0"/>
              <a:t>For each of the two values of</a:t>
            </a:r>
            <a:r>
              <a:rPr lang="en-IN" sz="2200" dirty="0"/>
              <a:t> </a:t>
            </a:r>
            <a:r>
              <a:rPr lang="en-IN" sz="2200" i="1" dirty="0"/>
              <a:t>x</a:t>
            </a:r>
            <a:r>
              <a:rPr sz="2200" dirty="0"/>
              <a:t>, we need to determine the corresponding values of</a:t>
            </a:r>
            <a:r>
              <a:rPr lang="en-IN" sz="2200" dirty="0"/>
              <a:t> </a:t>
            </a:r>
            <a:r>
              <a:rPr lang="en-IN" sz="2200" i="1" dirty="0"/>
              <a:t>y</a:t>
            </a:r>
            <a:r>
              <a:rPr sz="2200" dirty="0"/>
              <a:t>, and we can use either equation to do so. For this example, we will use the first equation.</a:t>
            </a:r>
          </a:p>
        </p:txBody>
      </p:sp>
      <mc:AlternateContent xmlns:mc="http://schemas.openxmlformats.org/markup-compatibility/2006">
        <mc:Choice xmlns:a14="http://schemas.microsoft.com/office/drawing/2010/main" Requires="a14">
          <p:graphicFrame>
            <p:nvGraphicFramePr>
              <p:cNvPr id="5" name="Table 4" descr="For x equals open parentheses 3 plus square root 7 close parentheses whole divided by 2:&#10;y equals open parentheses open fraction 3 plus square root 7 whole divided 2 close fraction minus 2 close parentheses squared minus 1.&#10;y equals open parentheses open fraction negative 1 plus square root 7 whole divided by 2 close fraction close parentheses squared minus 1.&#10;Now, y equals open fraction 8 minus 2 times square root 7 whole divided by 4 close fraction minus 1.&#10;y equals 2 minus open fraction square root 7 divided by 2 close fraction minus 1.&#10;y equals 1 minus open fraction square root 7 divided by 2 close fraction.">
                <a:extLst>
                  <a:ext uri="{FF2B5EF4-FFF2-40B4-BE49-F238E27FC236}">
                    <a16:creationId xmlns:a16="http://schemas.microsoft.com/office/drawing/2014/main" id="{E2DE3E5E-A9D6-4FA8-9046-1500ED4F41DC}"/>
                  </a:ext>
                </a:extLst>
              </p:cNvPr>
              <p:cNvGraphicFramePr>
                <a:graphicFrameLocks noGrp="1"/>
              </p:cNvGraphicFramePr>
              <p:nvPr>
                <p:extLst>
                  <p:ext uri="{D42A27DB-BD31-4B8C-83A1-F6EECF244321}">
                    <p14:modId xmlns:p14="http://schemas.microsoft.com/office/powerpoint/2010/main" val="964171240"/>
                  </p:ext>
                </p:extLst>
              </p:nvPr>
            </p:nvGraphicFramePr>
            <p:xfrm>
              <a:off x="9974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365760">
                    <a:tc>
                      <a:txBody>
                        <a:bodyPr/>
                        <a:lstStyle/>
                        <a:p>
                          <a:pPr algn="r">
                            <a:defRPr sz="1600"/>
                          </a:pPr>
                          <a:r>
                            <a:rPr lang="en-US" sz="2200" dirty="0"/>
                            <a:t>For </a:t>
                          </a:r>
                          <a14:m>
                            <m:oMath xmlns:m="http://schemas.openxmlformats.org/officeDocument/2006/math">
                              <m:r>
                                <a:rPr lang="en-US" sz="2200" smtClean="0">
                                  <a:latin typeface="Cambria Math" panose="02040503050406030204" pitchFamily="18" charset="0"/>
                                </a:rPr>
                                <m:t>𝑥</m:t>
                              </m:r>
                              <m:r>
                                <a:rPr lang="en-US" sz="2200" smtClean="0">
                                  <a:latin typeface="Cambria Math" panose="02040503050406030204" pitchFamily="18" charset="0"/>
                                </a:rPr>
                                <m:t>=</m:t>
                              </m:r>
                            </m:oMath>
                          </a14:m>
                          <a:endParaRPr sz="2200" dirty="0"/>
                        </a:p>
                      </a:txBody>
                      <a:tcPr marL="36576" marR="36576" marT="36576" marB="36576" anchor="ctr"/>
                    </a:tc>
                    <a:tc>
                      <a:txBody>
                        <a:bodyPr/>
                        <a:lstStyle/>
                        <a:p>
                          <a:pPr algn="l">
                            <a:defRPr sz="1600"/>
                          </a:pP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3</m:t>
                                  </m:r>
                                  <m:r>
                                    <a:rPr lang="ar-AE" sz="220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r>
                            <a:rPr lang="en-US" sz="2200" dirty="0"/>
                            <a:t>:</a:t>
                          </a:r>
                          <a:endParaRPr sz="2200" dirty="0"/>
                        </a:p>
                      </a:txBody>
                      <a:tcPr marL="36576" marR="36576" marT="36576" marB="36576"/>
                    </a:tc>
                    <a:extLst>
                      <a:ext uri="{0D108BD9-81ED-4DB2-BD59-A6C34878D82A}">
                        <a16:rowId xmlns:a16="http://schemas.microsoft.com/office/drawing/2014/main" val="2228001891"/>
                      </a:ext>
                    </a:extLst>
                  </a:tr>
                  <a:tr h="365760">
                    <a:tc>
                      <a:txBody>
                        <a:bodyPr/>
                        <a:lstStyle/>
                        <a:p>
                          <a:pPr algn="r">
                            <a:defRPr sz="1600"/>
                          </a:pPr>
                          <a:r>
                            <a:rPr lang="en-US"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3</m:t>
                                          </m:r>
                                          <m:r>
                                            <a:rPr lang="ar-AE" sz="220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2</m:t>
                                      </m:r>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m:t>
                                          </m:r>
                                          <m:r>
                                            <a:rPr lang="ar-AE" sz="2200">
                                              <a:latin typeface="Cambria Math" panose="02040503050406030204" pitchFamily="18" charset="0"/>
                                            </a:rPr>
                                            <m:t>1</m:t>
                                          </m:r>
                                          <m:r>
                                            <a:rPr lang="ar-AE" sz="220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sz="2200" dirty="0"/>
                            <a:t>​</a:t>
                          </a: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8</m:t>
                                  </m:r>
                                  <m:r>
                                    <a:rPr lang="ar-AE" sz="2200">
                                      <a:latin typeface="Cambria Math" panose="02040503050406030204" pitchFamily="18" charset="0"/>
                                    </a:rPr>
                                    <m:t>−</m:t>
                                  </m:r>
                                  <m:r>
                                    <a:rPr lang="ar-AE" sz="2200">
                                      <a:latin typeface="Cambria Math" panose="02040503050406030204" pitchFamily="18" charset="0"/>
                                    </a:rPr>
                                    <m:t>2</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4</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14:m>
                            <m:oMathPara xmlns:m="http://schemas.openxmlformats.org/officeDocument/2006/math">
                              <m:oMathParaPr>
                                <m:jc m:val="right"/>
                              </m:oMathParaPr>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m:oMathPara>
                          </a14:m>
                          <a:endParaRPr sz="2200" dirty="0"/>
                        </a:p>
                      </a:txBody>
                      <a:tcPr marL="36576" marR="36576" marT="36576" marB="36576" anchor="ctr"/>
                    </a:tc>
                    <a:tc>
                      <a:txBody>
                        <a:bodyPr/>
                        <a:lstStyle/>
                        <a:p>
                          <a:pPr algn="l">
                            <a:defRPr sz="1600"/>
                          </a:pPr>
                          <a:r>
                            <a:rPr sz="2200" dirty="0"/>
                            <a:t>​</a:t>
                          </a:r>
                          <a14:m>
                            <m:oMath xmlns:m="http://schemas.openxmlformats.org/officeDocument/2006/math">
                              <m:r>
                                <a:rPr lang="ar-AE" sz="2200" smtClean="0">
                                  <a:latin typeface="Cambria Math" panose="02040503050406030204" pitchFamily="18" charset="0"/>
                                </a:rPr>
                                <m:t>2</m:t>
                              </m:r>
                              <m:r>
                                <a:rPr lang="ar-AE" sz="220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sz="2200" dirty="0"/>
                            <a:t>​</a:t>
                          </a:r>
                          <a14:m>
                            <m:oMath xmlns:m="http://schemas.openxmlformats.org/officeDocument/2006/math">
                              <m:r>
                                <a:rPr lang="ar-AE" sz="2200" smtClean="0">
                                  <a:latin typeface="Cambria Math" panose="02040503050406030204" pitchFamily="18" charset="0"/>
                                </a:rPr>
                                <m:t>1</m:t>
                              </m:r>
                              <m:r>
                                <a:rPr lang="ar-AE" sz="220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endParaRPr sz="2200" dirty="0"/>
                        </a:p>
                      </a:txBody>
                      <a:tcPr marL="36576" marR="36576" marT="36576" marB="36576" anchor="ctr"/>
                    </a:tc>
                    <a:extLst>
                      <a:ext uri="{0D108BD9-81ED-4DB2-BD59-A6C34878D82A}">
                        <a16:rowId xmlns:a16="http://schemas.microsoft.com/office/drawing/2014/main" val="10004"/>
                      </a:ext>
                    </a:extLst>
                  </a:tr>
                </a:tbl>
              </a:graphicData>
            </a:graphic>
          </p:graphicFrame>
        </mc:Choice>
        <mc:Fallback>
          <p:graphicFrame>
            <p:nvGraphicFramePr>
              <p:cNvPr id="5" name="Table 4" descr="For x equals open parentheses 3 plus square root 7 close parentheses whole divided by 2:&#10;y equals open parentheses open fraction 3 plus square root 7 whole divided 2 close fraction minus 2 close parentheses squared minus 1.&#10;y equals open parentheses open fraction negative 1 plus square root 7 whole divided by 2 close fraction close parentheses squared minus 1.&#10;Now, y equals open fraction 8 minus 2 times square root 7 whole divided by 4 close fraction minus 1.&#10;y equals 2 minus open fraction square root 7 divided by 2 close fraction minus 1.&#10;y equals 1 minus open fraction square root 7 divided by 2 close fraction.">
                <a:extLst>
                  <a:ext uri="{FF2B5EF4-FFF2-40B4-BE49-F238E27FC236}">
                    <a16:creationId xmlns:a16="http://schemas.microsoft.com/office/drawing/2014/main" id="{E2DE3E5E-A9D6-4FA8-9046-1500ED4F41DC}"/>
                  </a:ext>
                </a:extLst>
              </p:cNvPr>
              <p:cNvGraphicFramePr>
                <a:graphicFrameLocks noGrp="1"/>
              </p:cNvGraphicFramePr>
              <p:nvPr>
                <p:extLst>
                  <p:ext uri="{D42A27DB-BD31-4B8C-83A1-F6EECF244321}">
                    <p14:modId xmlns:p14="http://schemas.microsoft.com/office/powerpoint/2010/main" val="964171240"/>
                  </p:ext>
                </p:extLst>
              </p:nvPr>
            </p:nvGraphicFramePr>
            <p:xfrm>
              <a:off x="9974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606171">
                    <a:tc>
                      <a:txBody>
                        <a:bodyPr/>
                        <a:lstStyle/>
                        <a:p>
                          <a:endParaRPr lang="en-US"/>
                        </a:p>
                      </a:txBody>
                      <a:tcPr marL="36576" marR="36576" marT="36576" marB="36576" anchor="ctr">
                        <a:blipFill>
                          <a:blip r:embed="rId2"/>
                          <a:stretch>
                            <a:fillRect r="-201205" b="-533000"/>
                          </a:stretch>
                        </a:blipFill>
                      </a:tcPr>
                    </a:tc>
                    <a:tc>
                      <a:txBody>
                        <a:bodyPr/>
                        <a:lstStyle/>
                        <a:p>
                          <a:endParaRPr lang="en-US"/>
                        </a:p>
                      </a:txBody>
                      <a:tcPr marL="36576" marR="36576" marT="36576" marB="36576">
                        <a:blipFill>
                          <a:blip r:embed="rId2"/>
                          <a:stretch>
                            <a:fillRect l="-49701" b="-533000"/>
                          </a:stretch>
                        </a:blipFill>
                      </a:tcPr>
                    </a:tc>
                    <a:extLst>
                      <a:ext uri="{0D108BD9-81ED-4DB2-BD59-A6C34878D82A}">
                        <a16:rowId xmlns:a16="http://schemas.microsoft.com/office/drawing/2014/main" val="2228001891"/>
                      </a:ext>
                    </a:extLst>
                  </a:tr>
                  <a:tr h="682498">
                    <a:tc>
                      <a:txBody>
                        <a:bodyPr/>
                        <a:lstStyle/>
                        <a:p>
                          <a:endParaRPr lang="en-US"/>
                        </a:p>
                      </a:txBody>
                      <a:tcPr marL="36576" marR="36576" marT="36576" marB="36576" anchor="ctr">
                        <a:blipFill>
                          <a:blip r:embed="rId2"/>
                          <a:stretch>
                            <a:fillRect t="-89286" r="-201205" b="-375893"/>
                          </a:stretch>
                        </a:blipFill>
                      </a:tcPr>
                    </a:tc>
                    <a:tc>
                      <a:txBody>
                        <a:bodyPr/>
                        <a:lstStyle/>
                        <a:p>
                          <a:endParaRPr lang="en-US"/>
                        </a:p>
                      </a:txBody>
                      <a:tcPr marL="36576" marR="36576" marT="36576" marB="36576" anchor="ctr">
                        <a:blipFill>
                          <a:blip r:embed="rId2"/>
                          <a:stretch>
                            <a:fillRect l="-49701" t="-89286" b="-375893"/>
                          </a:stretch>
                        </a:blipFill>
                      </a:tcPr>
                    </a:tc>
                    <a:extLst>
                      <a:ext uri="{0D108BD9-81ED-4DB2-BD59-A6C34878D82A}">
                        <a16:rowId xmlns:a16="http://schemas.microsoft.com/office/drawing/2014/main" val="10000"/>
                      </a:ext>
                    </a:extLst>
                  </a:tr>
                  <a:tr h="682498">
                    <a:tc>
                      <a:txBody>
                        <a:bodyPr/>
                        <a:lstStyle/>
                        <a:p>
                          <a:endParaRPr lang="en-US"/>
                        </a:p>
                      </a:txBody>
                      <a:tcPr marL="36576" marR="36576" marT="36576" marB="36576" anchor="ctr">
                        <a:blipFill>
                          <a:blip r:embed="rId2"/>
                          <a:stretch>
                            <a:fillRect t="-189286" r="-201205" b="-275893"/>
                          </a:stretch>
                        </a:blipFill>
                      </a:tcPr>
                    </a:tc>
                    <a:tc>
                      <a:txBody>
                        <a:bodyPr/>
                        <a:lstStyle/>
                        <a:p>
                          <a:endParaRPr lang="en-US"/>
                        </a:p>
                      </a:txBody>
                      <a:tcPr marL="36576" marR="36576" marT="36576" marB="36576" anchor="ctr">
                        <a:blipFill>
                          <a:blip r:embed="rId2"/>
                          <a:stretch>
                            <a:fillRect l="-49701" t="-189286" b="-275893"/>
                          </a:stretch>
                        </a:blipFill>
                      </a:tcPr>
                    </a:tc>
                    <a:extLst>
                      <a:ext uri="{0D108BD9-81ED-4DB2-BD59-A6C34878D82A}">
                        <a16:rowId xmlns:a16="http://schemas.microsoft.com/office/drawing/2014/main" val="10001"/>
                      </a:ext>
                    </a:extLst>
                  </a:tr>
                  <a:tr h="606171">
                    <a:tc>
                      <a:txBody>
                        <a:bodyPr/>
                        <a:lstStyle/>
                        <a:p>
                          <a:endParaRPr lang="en-US"/>
                        </a:p>
                      </a:txBody>
                      <a:tcPr marL="36576" marR="36576" marT="36576" marB="36576" anchor="ctr">
                        <a:blipFill>
                          <a:blip r:embed="rId2"/>
                          <a:stretch>
                            <a:fillRect t="-324000" r="-201205" b="-209000"/>
                          </a:stretch>
                        </a:blipFill>
                      </a:tcPr>
                    </a:tc>
                    <a:tc>
                      <a:txBody>
                        <a:bodyPr/>
                        <a:lstStyle/>
                        <a:p>
                          <a:endParaRPr lang="en-US"/>
                        </a:p>
                      </a:txBody>
                      <a:tcPr marL="36576" marR="36576" marT="36576" marB="36576" anchor="ctr">
                        <a:blipFill>
                          <a:blip r:embed="rId2"/>
                          <a:stretch>
                            <a:fillRect l="-49701" t="-324000" b="-209000"/>
                          </a:stretch>
                        </a:blipFill>
                      </a:tcPr>
                    </a:tc>
                    <a:extLst>
                      <a:ext uri="{0D108BD9-81ED-4DB2-BD59-A6C34878D82A}">
                        <a16:rowId xmlns:a16="http://schemas.microsoft.com/office/drawing/2014/main" val="10002"/>
                      </a:ext>
                    </a:extLst>
                  </a:tr>
                  <a:tr h="606171">
                    <a:tc>
                      <a:txBody>
                        <a:bodyPr/>
                        <a:lstStyle/>
                        <a:p>
                          <a:endParaRPr lang="en-US"/>
                        </a:p>
                      </a:txBody>
                      <a:tcPr marL="36576" marR="36576" marT="36576" marB="36576" anchor="ctr">
                        <a:blipFill>
                          <a:blip r:embed="rId2"/>
                          <a:stretch>
                            <a:fillRect t="-428283" r="-201205" b="-111111"/>
                          </a:stretch>
                        </a:blipFill>
                      </a:tcPr>
                    </a:tc>
                    <a:tc>
                      <a:txBody>
                        <a:bodyPr/>
                        <a:lstStyle/>
                        <a:p>
                          <a:endParaRPr lang="en-US"/>
                        </a:p>
                      </a:txBody>
                      <a:tcPr marL="36576" marR="36576" marT="36576" marB="36576" anchor="ctr">
                        <a:blipFill>
                          <a:blip r:embed="rId2"/>
                          <a:stretch>
                            <a:fillRect l="-49701" t="-428283" b="-111111"/>
                          </a:stretch>
                        </a:blipFill>
                      </a:tcPr>
                    </a:tc>
                    <a:extLst>
                      <a:ext uri="{0D108BD9-81ED-4DB2-BD59-A6C34878D82A}">
                        <a16:rowId xmlns:a16="http://schemas.microsoft.com/office/drawing/2014/main" val="10003"/>
                      </a:ext>
                    </a:extLst>
                  </a:tr>
                  <a:tr h="606171">
                    <a:tc>
                      <a:txBody>
                        <a:bodyPr/>
                        <a:lstStyle/>
                        <a:p>
                          <a:endParaRPr lang="en-US"/>
                        </a:p>
                      </a:txBody>
                      <a:tcPr marL="36576" marR="36576" marT="36576" marB="36576" anchor="ctr">
                        <a:blipFill>
                          <a:blip r:embed="rId2"/>
                          <a:stretch>
                            <a:fillRect t="-523000" r="-201205" b="-10000"/>
                          </a:stretch>
                        </a:blipFill>
                      </a:tcPr>
                    </a:tc>
                    <a:tc>
                      <a:txBody>
                        <a:bodyPr/>
                        <a:lstStyle/>
                        <a:p>
                          <a:endParaRPr lang="en-US"/>
                        </a:p>
                      </a:txBody>
                      <a:tcPr marL="36576" marR="36576" marT="36576" marB="36576" anchor="ctr">
                        <a:blipFill>
                          <a:blip r:embed="rId2"/>
                          <a:stretch>
                            <a:fillRect l="-49701" t="-523000" b="-10000"/>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7" name="Table 6" descr="For x equals open parentheses 3 minus square root 7 close parentheses whole divided by 2:&#10;y equals open parentheses open fraction 3 minus square root 7 whole divided 2 close fraction minus 2 close parentheses squared minus 1.&#10;y equals open parentheses open fraction negative 1 minus square root 7 whole divided by 2 close fraction close parentheses squared minus 1.&#10;Now, y equals open fraction 8 plus 2 times square root 7 whole divided by 4 close fraction minus 1.&#10;y equals 2 plus open fraction square root 7 divided by 2 close fraction minus 1.&#10;y equals 1 plus open fraction square root 7 divided by 2 close fraction.">
                <a:extLst>
                  <a:ext uri="{FF2B5EF4-FFF2-40B4-BE49-F238E27FC236}">
                    <a16:creationId xmlns:a16="http://schemas.microsoft.com/office/drawing/2014/main" id="{4DFC41C6-5216-44AD-95B8-3B057D58D25D}"/>
                  </a:ext>
                </a:extLst>
              </p:cNvPr>
              <p:cNvGraphicFramePr>
                <a:graphicFrameLocks noGrp="1"/>
              </p:cNvGraphicFramePr>
              <p:nvPr>
                <p:extLst>
                  <p:ext uri="{D42A27DB-BD31-4B8C-83A1-F6EECF244321}">
                    <p14:modId xmlns:p14="http://schemas.microsoft.com/office/powerpoint/2010/main" val="3711314413"/>
                  </p:ext>
                </p:extLst>
              </p:nvPr>
            </p:nvGraphicFramePr>
            <p:xfrm>
              <a:off x="49598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365760">
                    <a:tc>
                      <a:txBody>
                        <a:bodyPr/>
                        <a:lstStyle/>
                        <a:p>
                          <a:pPr algn="r">
                            <a:defRPr sz="1600"/>
                          </a:pPr>
                          <a:r>
                            <a:rPr lang="en-US" sz="2200" dirty="0"/>
                            <a:t>For </a:t>
                          </a:r>
                          <a14:m>
                            <m:oMath xmlns:m="http://schemas.openxmlformats.org/officeDocument/2006/math">
                              <m:r>
                                <a:rPr lang="en-US" sz="2200" smtClean="0">
                                  <a:latin typeface="Cambria Math" panose="02040503050406030204" pitchFamily="18" charset="0"/>
                                </a:rPr>
                                <m:t>𝑥</m:t>
                              </m:r>
                              <m:r>
                                <a:rPr lang="en-US" sz="2200" smtClean="0">
                                  <a:latin typeface="Cambria Math" panose="02040503050406030204" pitchFamily="18" charset="0"/>
                                </a:rPr>
                                <m:t>=</m:t>
                              </m:r>
                            </m:oMath>
                          </a14:m>
                          <a:endParaRPr sz="2200" dirty="0"/>
                        </a:p>
                      </a:txBody>
                      <a:tcPr marL="36576" marR="36576" marT="36576" marB="36576" anchor="ctr"/>
                    </a:tc>
                    <a:tc>
                      <a:txBody>
                        <a:bodyPr/>
                        <a:lstStyle/>
                        <a:p>
                          <a:pPr algn="l">
                            <a:defRPr sz="1600"/>
                          </a:pP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3</m:t>
                                  </m:r>
                                  <m:r>
                                    <a:rPr lang="en-US" sz="2200" b="0" i="0" smtClean="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r>
                            <a:rPr lang="en-US" sz="2200" dirty="0"/>
                            <a:t>:</a:t>
                          </a:r>
                          <a:endParaRPr sz="2200" dirty="0"/>
                        </a:p>
                      </a:txBody>
                      <a:tcPr marL="36576" marR="36576" marT="36576" marB="36576"/>
                    </a:tc>
                    <a:extLst>
                      <a:ext uri="{0D108BD9-81ED-4DB2-BD59-A6C34878D82A}">
                        <a16:rowId xmlns:a16="http://schemas.microsoft.com/office/drawing/2014/main" val="2228001891"/>
                      </a:ext>
                    </a:extLst>
                  </a:tr>
                  <a:tr h="365760">
                    <a:tc>
                      <a:txBody>
                        <a:bodyPr/>
                        <a:lstStyle/>
                        <a:p>
                          <a:pPr algn="r">
                            <a:defRPr sz="1600"/>
                          </a:pPr>
                          <a:r>
                            <a:rPr lang="en-US"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3</m:t>
                                          </m:r>
                                          <m:r>
                                            <a:rPr lang="en-US" sz="2200" b="0" i="0" smtClean="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2</m:t>
                                      </m:r>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0"/>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sSup>
                                <m:sSupPr>
                                  <m:ctrlPr>
                                    <a:rPr lang="ar-AE" sz="2200" i="1" smtClean="0">
                                      <a:latin typeface="Cambria Math" panose="02040503050406030204" pitchFamily="18" charset="0"/>
                                    </a:rPr>
                                  </m:ctrlPr>
                                </m:sSupPr>
                                <m:e>
                                  <m:d>
                                    <m:dPr>
                                      <m:ctrlPr>
                                        <a:rPr lang="ar-AE" sz="2200" i="1">
                                          <a:latin typeface="Cambria Math" panose="02040503050406030204" pitchFamily="18" charset="0"/>
                                        </a:rPr>
                                      </m:ctrlPr>
                                    </m:dPr>
                                    <m:e>
                                      <m:f>
                                        <m:fPr>
                                          <m:ctrlPr>
                                            <a:rPr lang="ar-AE" sz="2200" i="1">
                                              <a:latin typeface="Cambria Math" panose="02040503050406030204" pitchFamily="18" charset="0"/>
                                            </a:rPr>
                                          </m:ctrlPr>
                                        </m:fPr>
                                        <m:num>
                                          <m:r>
                                            <a:rPr lang="ar-AE" sz="2200">
                                              <a:latin typeface="Cambria Math" panose="02040503050406030204" pitchFamily="18" charset="0"/>
                                            </a:rPr>
                                            <m:t>−</m:t>
                                          </m:r>
                                          <m:r>
                                            <a:rPr lang="ar-AE" sz="2200">
                                              <a:latin typeface="Cambria Math" panose="02040503050406030204" pitchFamily="18" charset="0"/>
                                            </a:rPr>
                                            <m:t>1</m:t>
                                          </m:r>
                                          <m:r>
                                            <a:rPr lang="ar-AE" sz="2200" b="0" i="0" smtClean="0">
                                              <a:latin typeface="Cambria Math" panose="02040503050406030204" pitchFamily="18" charset="0"/>
                                            </a:rPr>
                                            <m:t>−</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e>
                                  </m:d>
                                </m:e>
                                <m:sup>
                                  <m:r>
                                    <a:rPr lang="ar-AE" sz="2200">
                                      <a:latin typeface="Cambria Math" panose="02040503050406030204" pitchFamily="18" charset="0"/>
                                    </a:rPr>
                                    <m:t>2</m:t>
                                  </m:r>
                                </m:sup>
                              </m:sSup>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1"/>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f>
                                <m:fPr>
                                  <m:ctrlPr>
                                    <a:rPr lang="ar-AE" sz="2200" i="1" smtClean="0">
                                      <a:latin typeface="Cambria Math" panose="02040503050406030204" pitchFamily="18" charset="0"/>
                                    </a:rPr>
                                  </m:ctrlPr>
                                </m:fPr>
                                <m:num>
                                  <m:r>
                                    <a:rPr lang="ar-AE" sz="2200">
                                      <a:latin typeface="Cambria Math" panose="02040503050406030204" pitchFamily="18" charset="0"/>
                                    </a:rPr>
                                    <m:t>8</m:t>
                                  </m:r>
                                  <m:r>
                                    <a:rPr lang="ar-AE" sz="2200" b="0" i="0" smtClean="0">
                                      <a:latin typeface="Cambria Math" panose="02040503050406030204" pitchFamily="18" charset="0"/>
                                    </a:rPr>
                                    <m:t>+</m:t>
                                  </m:r>
                                  <m:r>
                                    <a:rPr lang="ar-AE" sz="2200">
                                      <a:latin typeface="Cambria Math" panose="02040503050406030204" pitchFamily="18" charset="0"/>
                                    </a:rPr>
                                    <m:t>2</m:t>
                                  </m:r>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4</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2"/>
                      </a:ext>
                    </a:extLst>
                  </a:tr>
                  <a:tr h="365760">
                    <a:tc>
                      <a:txBody>
                        <a:bodyPr/>
                        <a:lstStyle/>
                        <a:p>
                          <a:pPr algn="r">
                            <a:defRPr sz="1600"/>
                          </a:pPr>
                          <a14:m>
                            <m:oMathPara xmlns:m="http://schemas.openxmlformats.org/officeDocument/2006/math">
                              <m:oMathParaPr>
                                <m:jc m:val="right"/>
                              </m:oMathParaPr>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m:oMathPara>
                          </a14:m>
                          <a:endParaRPr sz="2200" dirty="0"/>
                        </a:p>
                      </a:txBody>
                      <a:tcPr marL="36576" marR="36576" marT="36576" marB="36576" anchor="ctr"/>
                    </a:tc>
                    <a:tc>
                      <a:txBody>
                        <a:bodyPr/>
                        <a:lstStyle/>
                        <a:p>
                          <a:pPr algn="l">
                            <a:defRPr sz="1600"/>
                          </a:pPr>
                          <a:r>
                            <a:rPr lang="ar-AE" sz="2200" dirty="0"/>
                            <a:t>​</a:t>
                          </a:r>
                          <a14:m>
                            <m:oMath xmlns:m="http://schemas.openxmlformats.org/officeDocument/2006/math">
                              <m:r>
                                <a:rPr lang="ar-AE" sz="2200" smtClean="0">
                                  <a:latin typeface="Cambria Math" panose="02040503050406030204" pitchFamily="18" charset="0"/>
                                </a:rPr>
                                <m:t>2</m:t>
                              </m:r>
                              <m:r>
                                <a:rPr lang="ar-AE" sz="2200" b="0" i="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r>
                                <a:rPr lang="ar-AE" sz="2200">
                                  <a:latin typeface="Cambria Math" panose="02040503050406030204" pitchFamily="18" charset="0"/>
                                </a:rPr>
                                <m:t>−</m:t>
                              </m:r>
                              <m:r>
                                <a:rPr lang="ar-AE" sz="2200">
                                  <a:latin typeface="Cambria Math" panose="02040503050406030204" pitchFamily="18" charset="0"/>
                                </a:rPr>
                                <m:t>1</m:t>
                              </m:r>
                            </m:oMath>
                          </a14:m>
                          <a:endParaRPr sz="2200" dirty="0"/>
                        </a:p>
                      </a:txBody>
                      <a:tcPr marL="36576" marR="36576" marT="36576" marB="36576" anchor="ctr"/>
                    </a:tc>
                    <a:extLst>
                      <a:ext uri="{0D108BD9-81ED-4DB2-BD59-A6C34878D82A}">
                        <a16:rowId xmlns:a16="http://schemas.microsoft.com/office/drawing/2014/main" val="10003"/>
                      </a:ext>
                    </a:extLst>
                  </a:tr>
                  <a:tr h="365760">
                    <a:tc>
                      <a:txBody>
                        <a:bodyPr/>
                        <a:lstStyle/>
                        <a:p>
                          <a:pPr algn="r">
                            <a:defRPr sz="1600"/>
                          </a:pPr>
                          <a:r>
                            <a:rPr sz="2200" dirty="0"/>
                            <a:t>​</a:t>
                          </a:r>
                          <a14:m>
                            <m:oMath xmlns:m="http://schemas.openxmlformats.org/officeDocument/2006/math">
                              <m:r>
                                <a:rPr lang="en-US" sz="2200" b="0" i="1" smtClean="0">
                                  <a:latin typeface="Cambria Math" panose="02040503050406030204" pitchFamily="18" charset="0"/>
                                </a:rPr>
                                <m:t>𝑦</m:t>
                              </m:r>
                              <m:r>
                                <a:rPr lang="en-US" sz="2200" b="0" i="0" smtClean="0">
                                  <a:latin typeface="Cambria Math" panose="02040503050406030204" pitchFamily="18" charset="0"/>
                                </a:rPr>
                                <m:t>=</m:t>
                              </m:r>
                            </m:oMath>
                          </a14:m>
                          <a:endParaRPr sz="2200" dirty="0"/>
                        </a:p>
                      </a:txBody>
                      <a:tcPr marL="36576" marR="36576" marT="36576" marB="36576" anchor="ctr"/>
                    </a:tc>
                    <a:tc>
                      <a:txBody>
                        <a:bodyPr/>
                        <a:lstStyle/>
                        <a:p>
                          <a:pPr algn="l">
                            <a:defRPr sz="1600"/>
                          </a:pPr>
                          <a:r>
                            <a:rPr lang="ar-AE" sz="2200" dirty="0"/>
                            <a:t>​</a:t>
                          </a:r>
                          <a14:m>
                            <m:oMath xmlns:m="http://schemas.openxmlformats.org/officeDocument/2006/math">
                              <m:r>
                                <a:rPr lang="ar-AE" sz="2200" smtClean="0">
                                  <a:latin typeface="Cambria Math" panose="02040503050406030204" pitchFamily="18" charset="0"/>
                                </a:rPr>
                                <m:t>1</m:t>
                              </m:r>
                              <m:r>
                                <a:rPr lang="ar-AE" sz="2200" b="0" i="0" smtClean="0">
                                  <a:latin typeface="Cambria Math" panose="02040503050406030204" pitchFamily="18" charset="0"/>
                                </a:rPr>
                                <m:t>+</m:t>
                              </m:r>
                              <m:f>
                                <m:fPr>
                                  <m:ctrlPr>
                                    <a:rPr lang="ar-AE" sz="2200" i="1">
                                      <a:latin typeface="Cambria Math" panose="02040503050406030204" pitchFamily="18" charset="0"/>
                                    </a:rPr>
                                  </m:ctrlPr>
                                </m:fPr>
                                <m:num>
                                  <m:rad>
                                    <m:radPr>
                                      <m:degHide m:val="on"/>
                                      <m:ctrlPr>
                                        <a:rPr lang="ar-AE" sz="2200" i="1">
                                          <a:latin typeface="Cambria Math" panose="02040503050406030204" pitchFamily="18" charset="0"/>
                                        </a:rPr>
                                      </m:ctrlPr>
                                    </m:radPr>
                                    <m:deg/>
                                    <m:e>
                                      <m:r>
                                        <a:rPr lang="ar-AE" sz="2200">
                                          <a:latin typeface="Cambria Math" panose="02040503050406030204" pitchFamily="18" charset="0"/>
                                        </a:rPr>
                                        <m:t>7</m:t>
                                      </m:r>
                                    </m:e>
                                  </m:rad>
                                </m:num>
                                <m:den>
                                  <m:r>
                                    <a:rPr lang="ar-AE" sz="2200">
                                      <a:latin typeface="Cambria Math" panose="02040503050406030204" pitchFamily="18" charset="0"/>
                                    </a:rPr>
                                    <m:t>2</m:t>
                                  </m:r>
                                </m:den>
                              </m:f>
                            </m:oMath>
                          </a14:m>
                          <a:endParaRPr sz="2200" dirty="0"/>
                        </a:p>
                      </a:txBody>
                      <a:tcPr marL="36576" marR="36576" marT="36576" marB="36576" anchor="ctr"/>
                    </a:tc>
                    <a:extLst>
                      <a:ext uri="{0D108BD9-81ED-4DB2-BD59-A6C34878D82A}">
                        <a16:rowId xmlns:a16="http://schemas.microsoft.com/office/drawing/2014/main" val="10004"/>
                      </a:ext>
                    </a:extLst>
                  </a:tr>
                </a:tbl>
              </a:graphicData>
            </a:graphic>
          </p:graphicFrame>
        </mc:Choice>
        <mc:Fallback>
          <p:graphicFrame>
            <p:nvGraphicFramePr>
              <p:cNvPr id="7" name="Table 6" descr="For x equals open parentheses 3 minus square root 7 close parentheses whole divided by 2:&#10;y equals open parentheses open fraction 3 minus square root 7 whole divided 2 close fraction minus 2 close parentheses squared minus 1.&#10;y equals open parentheses open fraction negative 1 minus square root 7 whole divided by 2 close fraction close parentheses squared minus 1.&#10;Now, y equals open fraction 8 plus 2 times square root 7 whole divided by 4 close fraction minus 1.&#10;y equals 2 plus open fraction square root 7 divided by 2 close fraction minus 1.&#10;y equals 1 plus open fraction square root 7 divided by 2 close fraction.">
                <a:extLst>
                  <a:ext uri="{FF2B5EF4-FFF2-40B4-BE49-F238E27FC236}">
                    <a16:creationId xmlns:a16="http://schemas.microsoft.com/office/drawing/2014/main" id="{4DFC41C6-5216-44AD-95B8-3B057D58D25D}"/>
                  </a:ext>
                </a:extLst>
              </p:cNvPr>
              <p:cNvGraphicFramePr>
                <a:graphicFrameLocks noGrp="1"/>
              </p:cNvGraphicFramePr>
              <p:nvPr>
                <p:extLst>
                  <p:ext uri="{D42A27DB-BD31-4B8C-83A1-F6EECF244321}">
                    <p14:modId xmlns:p14="http://schemas.microsoft.com/office/powerpoint/2010/main" val="3711314413"/>
                  </p:ext>
                </p:extLst>
              </p:nvPr>
            </p:nvGraphicFramePr>
            <p:xfrm>
              <a:off x="4959857" y="2077720"/>
              <a:ext cx="3041143" cy="3789680"/>
            </p:xfrm>
            <a:graphic>
              <a:graphicData uri="http://schemas.openxmlformats.org/drawingml/2006/table">
                <a:tbl>
                  <a:tblPr firstRow="1" bandRow="1">
                    <a:tableStyleId>{2D5ABB26-0587-4C30-8999-92F81FD0307C}</a:tableStyleId>
                  </a:tblPr>
                  <a:tblGrid>
                    <a:gridCol w="1012635">
                      <a:extLst>
                        <a:ext uri="{9D8B030D-6E8A-4147-A177-3AD203B41FA5}">
                          <a16:colId xmlns:a16="http://schemas.microsoft.com/office/drawing/2014/main" val="20000"/>
                        </a:ext>
                      </a:extLst>
                    </a:gridCol>
                    <a:gridCol w="2028508">
                      <a:extLst>
                        <a:ext uri="{9D8B030D-6E8A-4147-A177-3AD203B41FA5}">
                          <a16:colId xmlns:a16="http://schemas.microsoft.com/office/drawing/2014/main" val="20001"/>
                        </a:ext>
                      </a:extLst>
                    </a:gridCol>
                  </a:tblGrid>
                  <a:tr h="606171">
                    <a:tc>
                      <a:txBody>
                        <a:bodyPr/>
                        <a:lstStyle/>
                        <a:p>
                          <a:endParaRPr lang="en-US"/>
                        </a:p>
                      </a:txBody>
                      <a:tcPr marL="36576" marR="36576" marT="36576" marB="36576" anchor="ctr">
                        <a:blipFill>
                          <a:blip r:embed="rId3"/>
                          <a:stretch>
                            <a:fillRect r="-201205" b="-528000"/>
                          </a:stretch>
                        </a:blipFill>
                      </a:tcPr>
                    </a:tc>
                    <a:tc>
                      <a:txBody>
                        <a:bodyPr/>
                        <a:lstStyle/>
                        <a:p>
                          <a:endParaRPr lang="en-US"/>
                        </a:p>
                      </a:txBody>
                      <a:tcPr marL="36576" marR="36576" marT="36576" marB="36576">
                        <a:blipFill>
                          <a:blip r:embed="rId3"/>
                          <a:stretch>
                            <a:fillRect l="-49701" b="-528000"/>
                          </a:stretch>
                        </a:blipFill>
                      </a:tcPr>
                    </a:tc>
                    <a:extLst>
                      <a:ext uri="{0D108BD9-81ED-4DB2-BD59-A6C34878D82A}">
                        <a16:rowId xmlns:a16="http://schemas.microsoft.com/office/drawing/2014/main" val="2228001891"/>
                      </a:ext>
                    </a:extLst>
                  </a:tr>
                  <a:tr h="682498">
                    <a:tc>
                      <a:txBody>
                        <a:bodyPr/>
                        <a:lstStyle/>
                        <a:p>
                          <a:endParaRPr lang="en-US"/>
                        </a:p>
                      </a:txBody>
                      <a:tcPr marL="36576" marR="36576" marT="36576" marB="36576" anchor="ctr">
                        <a:blipFill>
                          <a:blip r:embed="rId3"/>
                          <a:stretch>
                            <a:fillRect t="-89286" r="-201205" b="-371429"/>
                          </a:stretch>
                        </a:blipFill>
                      </a:tcPr>
                    </a:tc>
                    <a:tc>
                      <a:txBody>
                        <a:bodyPr/>
                        <a:lstStyle/>
                        <a:p>
                          <a:endParaRPr lang="en-US"/>
                        </a:p>
                      </a:txBody>
                      <a:tcPr marL="36576" marR="36576" marT="36576" marB="36576" anchor="ctr">
                        <a:blipFill>
                          <a:blip r:embed="rId3"/>
                          <a:stretch>
                            <a:fillRect l="-49701" t="-89286" b="-371429"/>
                          </a:stretch>
                        </a:blipFill>
                      </a:tcPr>
                    </a:tc>
                    <a:extLst>
                      <a:ext uri="{0D108BD9-81ED-4DB2-BD59-A6C34878D82A}">
                        <a16:rowId xmlns:a16="http://schemas.microsoft.com/office/drawing/2014/main" val="10000"/>
                      </a:ext>
                    </a:extLst>
                  </a:tr>
                  <a:tr h="682498">
                    <a:tc>
                      <a:txBody>
                        <a:bodyPr/>
                        <a:lstStyle/>
                        <a:p>
                          <a:endParaRPr lang="en-US"/>
                        </a:p>
                      </a:txBody>
                      <a:tcPr marL="36576" marR="36576" marT="36576" marB="36576" anchor="ctr">
                        <a:blipFill>
                          <a:blip r:embed="rId3"/>
                          <a:stretch>
                            <a:fillRect t="-189286" r="-201205" b="-271429"/>
                          </a:stretch>
                        </a:blipFill>
                      </a:tcPr>
                    </a:tc>
                    <a:tc>
                      <a:txBody>
                        <a:bodyPr/>
                        <a:lstStyle/>
                        <a:p>
                          <a:endParaRPr lang="en-US"/>
                        </a:p>
                      </a:txBody>
                      <a:tcPr marL="36576" marR="36576" marT="36576" marB="36576" anchor="ctr">
                        <a:blipFill>
                          <a:blip r:embed="rId3"/>
                          <a:stretch>
                            <a:fillRect l="-49701" t="-189286" b="-271429"/>
                          </a:stretch>
                        </a:blipFill>
                      </a:tcPr>
                    </a:tc>
                    <a:extLst>
                      <a:ext uri="{0D108BD9-81ED-4DB2-BD59-A6C34878D82A}">
                        <a16:rowId xmlns:a16="http://schemas.microsoft.com/office/drawing/2014/main" val="10001"/>
                      </a:ext>
                    </a:extLst>
                  </a:tr>
                  <a:tr h="606171">
                    <a:tc>
                      <a:txBody>
                        <a:bodyPr/>
                        <a:lstStyle/>
                        <a:p>
                          <a:endParaRPr lang="en-US"/>
                        </a:p>
                      </a:txBody>
                      <a:tcPr marL="36576" marR="36576" marT="36576" marB="36576" anchor="ctr">
                        <a:blipFill>
                          <a:blip r:embed="rId3"/>
                          <a:stretch>
                            <a:fillRect t="-324000" r="-201205" b="-204000"/>
                          </a:stretch>
                        </a:blipFill>
                      </a:tcPr>
                    </a:tc>
                    <a:tc>
                      <a:txBody>
                        <a:bodyPr/>
                        <a:lstStyle/>
                        <a:p>
                          <a:endParaRPr lang="en-US"/>
                        </a:p>
                      </a:txBody>
                      <a:tcPr marL="36576" marR="36576" marT="36576" marB="36576" anchor="ctr">
                        <a:blipFill>
                          <a:blip r:embed="rId3"/>
                          <a:stretch>
                            <a:fillRect l="-49701" t="-324000" b="-204000"/>
                          </a:stretch>
                        </a:blipFill>
                      </a:tcPr>
                    </a:tc>
                    <a:extLst>
                      <a:ext uri="{0D108BD9-81ED-4DB2-BD59-A6C34878D82A}">
                        <a16:rowId xmlns:a16="http://schemas.microsoft.com/office/drawing/2014/main" val="10002"/>
                      </a:ext>
                    </a:extLst>
                  </a:tr>
                  <a:tr h="606171">
                    <a:tc>
                      <a:txBody>
                        <a:bodyPr/>
                        <a:lstStyle/>
                        <a:p>
                          <a:endParaRPr lang="en-US"/>
                        </a:p>
                      </a:txBody>
                      <a:tcPr marL="36576" marR="36576" marT="36576" marB="36576" anchor="ctr">
                        <a:blipFill>
                          <a:blip r:embed="rId3"/>
                          <a:stretch>
                            <a:fillRect t="-428283" r="-201205" b="-106061"/>
                          </a:stretch>
                        </a:blipFill>
                      </a:tcPr>
                    </a:tc>
                    <a:tc>
                      <a:txBody>
                        <a:bodyPr/>
                        <a:lstStyle/>
                        <a:p>
                          <a:endParaRPr lang="en-US"/>
                        </a:p>
                      </a:txBody>
                      <a:tcPr marL="36576" marR="36576" marT="36576" marB="36576" anchor="ctr">
                        <a:blipFill>
                          <a:blip r:embed="rId3"/>
                          <a:stretch>
                            <a:fillRect l="-49701" t="-428283" b="-106061"/>
                          </a:stretch>
                        </a:blipFill>
                      </a:tcPr>
                    </a:tc>
                    <a:extLst>
                      <a:ext uri="{0D108BD9-81ED-4DB2-BD59-A6C34878D82A}">
                        <a16:rowId xmlns:a16="http://schemas.microsoft.com/office/drawing/2014/main" val="10003"/>
                      </a:ext>
                    </a:extLst>
                  </a:tr>
                  <a:tr h="606171">
                    <a:tc>
                      <a:txBody>
                        <a:bodyPr/>
                        <a:lstStyle/>
                        <a:p>
                          <a:endParaRPr lang="en-US"/>
                        </a:p>
                      </a:txBody>
                      <a:tcPr marL="36576" marR="36576" marT="36576" marB="36576" anchor="ctr">
                        <a:blipFill>
                          <a:blip r:embed="rId3"/>
                          <a:stretch>
                            <a:fillRect t="-523000" r="-201205" b="-5000"/>
                          </a:stretch>
                        </a:blipFill>
                      </a:tcPr>
                    </a:tc>
                    <a:tc>
                      <a:txBody>
                        <a:bodyPr/>
                        <a:lstStyle/>
                        <a:p>
                          <a:endParaRPr lang="en-US"/>
                        </a:p>
                      </a:txBody>
                      <a:tcPr marL="36576" marR="36576" marT="36576" marB="36576" anchor="ctr">
                        <a:blipFill>
                          <a:blip r:embed="rId3"/>
                          <a:stretch>
                            <a:fillRect l="-49701" t="-523000" b="-5000"/>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4218286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Solving Systems of Nonlinear Equations Algebraically</a:t>
            </a:r>
            <a:r>
              <a:rPr lang="en-US" baseline="-25000" dirty="0"/>
              <a:t>5</a:t>
            </a:r>
            <a:endParaRPr dirty="0"/>
          </a:p>
        </p:txBody>
      </p:sp>
      <p:sp>
        <p:nvSpPr>
          <p:cNvPr id="3" name="Text Placeholder 2"/>
          <p:cNvSpPr>
            <a:spLocks noGrp="1"/>
          </p:cNvSpPr>
          <p:nvPr>
            <p:ph type="body" sz="quarter" idx="10"/>
          </p:nvPr>
        </p:nvSpPr>
        <p:spPr/>
        <p:txBody>
          <a:bodyPr>
            <a:normAutofit/>
          </a:bodyPr>
          <a:lstStyle/>
          <a:p>
            <a:r>
              <a:rPr lang="en-US" sz="2800" dirty="0"/>
              <a:t>Thus, the two solutions of the system are as follows.</a:t>
            </a:r>
          </a:p>
        </p:txBody>
      </p:sp>
      <p:pic>
        <p:nvPicPr>
          <p:cNvPr id="9" name="Picture 8" descr="open parentheses open fraction 3 plus square root of 7 whole divided by 2 close fraction, comma 1 minus open fraction square root of 7 divided by 2 close fraction close parentheses and open parentheses open fraction 3 minus square root of 7 whole divided by 2 close fraction, comma 1 plus open fraction square root of 7 divided by 2 close fraction close parentheses.">
            <a:extLst>
              <a:ext uri="{FF2B5EF4-FFF2-40B4-BE49-F238E27FC236}">
                <a16:creationId xmlns:a16="http://schemas.microsoft.com/office/drawing/2014/main" id="{023E60DE-9DFB-F49D-3AC2-52FE8276387B}"/>
              </a:ext>
            </a:extLst>
          </p:cNvPr>
          <p:cNvPicPr>
            <a:picLocks noChangeAspect="1"/>
          </p:cNvPicPr>
          <p:nvPr/>
        </p:nvPicPr>
        <p:blipFill>
          <a:blip r:embed="rId2"/>
          <a:stretch>
            <a:fillRect/>
          </a:stretch>
        </p:blipFill>
        <p:spPr>
          <a:xfrm>
            <a:off x="1966912" y="1828800"/>
            <a:ext cx="5210175" cy="1009650"/>
          </a:xfrm>
          <a:prstGeom prst="rect">
            <a:avLst/>
          </a:prstGeom>
        </p:spPr>
      </p:pic>
    </p:spTree>
    <p:extLst>
      <p:ext uri="{BB962C8B-B14F-4D97-AF65-F5344CB8AC3E}">
        <p14:creationId xmlns:p14="http://schemas.microsoft.com/office/powerpoint/2010/main" val="277868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Solving Systems of Nonlinear Equations Algebraically</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lang="en-US" sz="2800" dirty="0"/>
              <a:t>Solve the following system of nonlinear equations.</a:t>
            </a:r>
          </a:p>
          <a:p>
            <a:pPr algn="ctr">
              <a:defRPr sz="2800"/>
            </a:pPr>
            <a:endParaRPr sz="2800" dirty="0"/>
          </a:p>
        </p:txBody>
      </p:sp>
      <p:pic>
        <p:nvPicPr>
          <p:cNvPr id="5" name="Picture 4" descr="Equation 1: open fraction open parentheses x plus 1 close parentheses squared divided by 9 close fraction plus y squared equals 1.&#10;&#10;Equation 2: y squared equals x plus 2.">
            <a:extLst>
              <a:ext uri="{FF2B5EF4-FFF2-40B4-BE49-F238E27FC236}">
                <a16:creationId xmlns:a16="http://schemas.microsoft.com/office/drawing/2014/main" id="{21FC35B9-2210-DCEE-15C5-953EA670E438}"/>
              </a:ext>
            </a:extLst>
          </p:cNvPr>
          <p:cNvPicPr>
            <a:picLocks noChangeAspect="1"/>
          </p:cNvPicPr>
          <p:nvPr/>
        </p:nvPicPr>
        <p:blipFill>
          <a:blip r:embed="rId2"/>
          <a:stretch>
            <a:fillRect/>
          </a:stretch>
        </p:blipFill>
        <p:spPr>
          <a:xfrm>
            <a:off x="3159474" y="1676400"/>
            <a:ext cx="2825052" cy="1512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Solving Systems of Nonlinear Equations Algebraically</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r>
              <a:rPr sz="2800" dirty="0"/>
              <a:t>The first equation describes an ellipse, and the second describes a parabola opening to the right. The graph of the system </a:t>
            </a:r>
            <a:r>
              <a:rPr lang="en-US" sz="2800" dirty="0"/>
              <a:t>in Figure 5 </a:t>
            </a:r>
            <a:r>
              <a:rPr sz="2800" dirty="0"/>
              <a:t>indicates that we should expect two real solutions.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Solving Systems of Nonlinear Equations Algebraically</a:t>
            </a:r>
            <a:r>
              <a:rPr lang="en-US" baseline="-25000" dirty="0"/>
              <a:t>3</a:t>
            </a:r>
            <a:endParaRPr dirty="0"/>
          </a:p>
        </p:txBody>
      </p:sp>
      <p:pic>
        <p:nvPicPr>
          <p:cNvPr id="5" name="Content Placeholder 4" descr="Graphs of a horizontally oriented ellipse and rightward opening parabola. The vertices of the ellipse are open parentheses negative 4 comma 0 close parentheses, and open parentheses 2 comma 0 close parentheses and the vertex of the parabola is open parentheses negative 2, 0 close parentheses. The graphs intersect at the marked points open parentheses negative 1 comma 1 close parentheses and open parentheses negative 1 comma negative 1 close parentheses.">
            <a:extLst>
              <a:ext uri="{FF2B5EF4-FFF2-40B4-BE49-F238E27FC236}">
                <a16:creationId xmlns:a16="http://schemas.microsoft.com/office/drawing/2014/main" id="{3CDDDA24-8534-453A-8841-174783BC4CD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3" name="Text Placeholder 2">
            <a:extLst>
              <a:ext uri="{FF2B5EF4-FFF2-40B4-BE49-F238E27FC236}">
                <a16:creationId xmlns:a16="http://schemas.microsoft.com/office/drawing/2014/main" id="{070A12EE-1F2B-439B-A16A-02DFF4AFDA68}"/>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Solving Systems of Nonlinear Equations Algebraically</a:t>
            </a:r>
            <a:r>
              <a:rPr lang="en-US" baseline="-25000" dirty="0"/>
              <a:t>4</a:t>
            </a:r>
            <a:endParaRPr dirty="0"/>
          </a:p>
        </p:txBody>
      </p:sp>
      <p:sp>
        <p:nvSpPr>
          <p:cNvPr id="3" name="Text Placeholder 2"/>
          <p:cNvSpPr>
            <a:spLocks noGrp="1"/>
          </p:cNvSpPr>
          <p:nvPr>
            <p:ph type="body" sz="quarter" idx="10"/>
          </p:nvPr>
        </p:nvSpPr>
        <p:spPr/>
        <p:txBody>
          <a:bodyPr>
            <a:normAutofit/>
          </a:bodyPr>
          <a:lstStyle/>
          <a:p>
            <a:r>
              <a:rPr sz="2800" dirty="0"/>
              <a:t>If we solve this system algebraically, we discover that there is more to this problem.</a:t>
            </a:r>
          </a:p>
          <a:p>
            <a:pPr>
              <a:defRPr sz="2800"/>
            </a:pPr>
            <a:r>
              <a:rPr sz="2800" dirty="0"/>
              <a:t>Since the second equation is already solved for</a:t>
            </a:r>
            <a:r>
              <a:rPr lang="en-IN" sz="2800" dirty="0"/>
              <a:t> </a:t>
            </a:r>
            <a:r>
              <a:rPr lang="en-IN" sz="2800" i="1" dirty="0"/>
              <a:t>y</a:t>
            </a:r>
            <a:r>
              <a:rPr lang="en-IN" sz="1100" i="1" dirty="0"/>
              <a:t> </a:t>
            </a:r>
            <a:r>
              <a:rPr lang="en-IN" sz="2800" dirty="0"/>
              <a:t>²</a:t>
            </a:r>
            <a:r>
              <a:rPr sz="2800" dirty="0"/>
              <a:t>, the method of substitution is a good option. Substituting in the first equation, we obtain</a:t>
            </a:r>
          </a:p>
        </p:txBody>
      </p:sp>
      <p:pic>
        <p:nvPicPr>
          <p:cNvPr id="5" name="Picture 4" descr="open fraction open parentheses x plus 1 close parentheses squared whole divided by 9 close fraction plus x plus 2 equals 1.">
            <a:extLst>
              <a:ext uri="{FF2B5EF4-FFF2-40B4-BE49-F238E27FC236}">
                <a16:creationId xmlns:a16="http://schemas.microsoft.com/office/drawing/2014/main" id="{32295A61-7644-F8AF-97F8-CDAA93F2C23C}"/>
              </a:ext>
            </a:extLst>
          </p:cNvPr>
          <p:cNvPicPr>
            <a:picLocks noChangeAspect="1"/>
          </p:cNvPicPr>
          <p:nvPr/>
        </p:nvPicPr>
        <p:blipFill>
          <a:blip r:embed="rId2"/>
          <a:stretch>
            <a:fillRect/>
          </a:stretch>
        </p:blipFill>
        <p:spPr>
          <a:xfrm>
            <a:off x="3338512" y="3429000"/>
            <a:ext cx="2466975" cy="914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Solving Systems of Nonlinear Equations Algebraically</a:t>
            </a:r>
            <a:r>
              <a:rPr lang="en-US" baseline="-25000" dirty="0"/>
              <a:t>5</a:t>
            </a:r>
            <a:endParaRPr dirty="0"/>
          </a:p>
        </p:txBody>
      </p:sp>
      <p:sp>
        <p:nvSpPr>
          <p:cNvPr id="3" name="Text Placeholder 2"/>
          <p:cNvSpPr>
            <a:spLocks noGrp="1"/>
          </p:cNvSpPr>
          <p:nvPr>
            <p:ph type="body" sz="quarter" idx="10"/>
          </p:nvPr>
        </p:nvSpPr>
        <p:spPr/>
        <p:txBody>
          <a:bodyPr>
            <a:normAutofit/>
          </a:bodyPr>
          <a:lstStyle/>
          <a:p>
            <a:pPr>
              <a:defRPr sz="2800"/>
            </a:pPr>
            <a:r>
              <a:rPr sz="2800" dirty="0"/>
              <a:t>We solve this second-degree equation in</a:t>
            </a:r>
            <a:r>
              <a:rPr lang="en-IN" sz="2800" dirty="0"/>
              <a:t> </a:t>
            </a:r>
            <a:r>
              <a:rPr lang="en-IN" sz="2800" i="1" dirty="0"/>
              <a:t>x</a:t>
            </a:r>
            <a:r>
              <a:rPr sz="2800" dirty="0"/>
              <a:t> the usual way</a:t>
            </a:r>
            <a:r>
              <a:rPr lang="en-US" sz="2800" dirty="0"/>
              <a:t>.</a:t>
            </a:r>
            <a:endParaRPr sz="2800" dirty="0"/>
          </a:p>
        </p:txBody>
      </p:sp>
      <mc:AlternateContent xmlns:mc="http://schemas.openxmlformats.org/markup-compatibility/2006">
        <mc:Choice xmlns:a14="http://schemas.microsoft.com/office/drawing/2010/main" Requires="a14">
          <p:graphicFrame>
            <p:nvGraphicFramePr>
              <p:cNvPr id="4" name="Table 3" descr="open fraction open parentheses x plus 1 close parentheses squared whole divided by 9 close fraction plus x plus 2 equals 1.&#10;open fraction open parentheses x plus 1 close parentheses squared whole divided by 9 close fraction plus x plus 1 equals 0.&#10;Open parentheses x plus one close parentheses squared plus nine x plus nine equals zero.&#10;x squared plus eleven x plus ten equals zero.&#10;By factorizing the equation, we get, &#10;Open parentheses x plus ten close parentheses times open parentheses x plus one close parentheses equals zero.&#10;x equals negative ten negative one."/>
              <p:cNvGraphicFramePr>
                <a:graphicFrameLocks noGrp="1"/>
              </p:cNvGraphicFramePr>
              <p:nvPr>
                <p:extLst>
                  <p:ext uri="{D42A27DB-BD31-4B8C-83A1-F6EECF244321}">
                    <p14:modId xmlns:p14="http://schemas.microsoft.com/office/powerpoint/2010/main" val="136582987"/>
                  </p:ext>
                </p:extLst>
              </p:nvPr>
            </p:nvGraphicFramePr>
            <p:xfrm>
              <a:off x="2249424" y="2133600"/>
              <a:ext cx="4645152" cy="3476498"/>
            </p:xfrm>
            <a:graphic>
              <a:graphicData uri="http://schemas.openxmlformats.org/drawingml/2006/table">
                <a:tbl>
                  <a:tblPr firstRow="1" bandRow="1">
                    <a:tableStyleId>{2D5ABB26-0587-4C30-8999-92F81FD0307C}</a:tableStyleId>
                  </a:tblPr>
                  <a:tblGrid>
                    <a:gridCol w="2874073">
                      <a:extLst>
                        <a:ext uri="{9D8B030D-6E8A-4147-A177-3AD203B41FA5}">
                          <a16:colId xmlns:a16="http://schemas.microsoft.com/office/drawing/2014/main" val="20000"/>
                        </a:ext>
                      </a:extLst>
                    </a:gridCol>
                    <a:gridCol w="1771079">
                      <a:extLst>
                        <a:ext uri="{9D8B030D-6E8A-4147-A177-3AD203B41FA5}">
                          <a16:colId xmlns:a16="http://schemas.microsoft.com/office/drawing/2014/main" val="20001"/>
                        </a:ext>
                      </a:extLst>
                    </a:gridCol>
                  </a:tblGrid>
                  <a:tr h="3048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panose="02040503050406030204" pitchFamily="18" charset="0"/>
                                            </a:rPr>
                                            <m:t>𝑥</m:t>
                                          </m:r>
                                          <m:r>
                                            <a:rPr sz="2800">
                                              <a:latin typeface="Cambria Math" panose="02040503050406030204" pitchFamily="18" charset="0"/>
                                            </a:rPr>
                                            <m:t>+1</m:t>
                                          </m:r>
                                        </m:e>
                                      </m:d>
                                    </m:e>
                                    <m:sup>
                                      <m:r>
                                        <a:rPr sz="2800">
                                          <a:latin typeface="Cambria Math" panose="02040503050406030204" pitchFamily="18" charset="0"/>
                                        </a:rPr>
                                        <m:t>2</m:t>
                                      </m:r>
                                    </m:sup>
                                  </m:sSup>
                                </m:num>
                                <m:den>
                                  <m:r>
                                    <a:rPr sz="2800">
                                      <a:latin typeface="Cambria Math" panose="02040503050406030204" pitchFamily="18" charset="0"/>
                                    </a:rPr>
                                    <m:t>9</m:t>
                                  </m:r>
                                </m:den>
                              </m:f>
                              <m:r>
                                <a:rPr sz="2800">
                                  <a:latin typeface="Cambria Math" panose="02040503050406030204" pitchFamily="18" charset="0"/>
                                </a:rPr>
                                <m:t>+</m:t>
                              </m:r>
                              <m:r>
                                <a:rPr sz="2800">
                                  <a:latin typeface="Cambria Math" panose="02040503050406030204" pitchFamily="18" charset="0"/>
                                </a:rPr>
                                <m:t>𝑥</m:t>
                              </m:r>
                              <m:r>
                                <a:rPr sz="2800">
                                  <a:latin typeface="Cambria Math" panose="02040503050406030204" pitchFamily="18" charset="0"/>
                                </a:rPr>
                                <m:t>+2</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panose="02040503050406030204" pitchFamily="18" charset="0"/>
                                </a:rPr>
                                <m:t>=1</m:t>
                              </m:r>
                            </m:oMath>
                          </a14:m>
                          <a:endParaRPr sz="2800" dirty="0"/>
                        </a:p>
                      </a:txBody>
                      <a:tcPr marL="36576" marR="36576" marT="36576" marB="36576" anchor="ctr"/>
                    </a:tc>
                    <a:extLst>
                      <a:ext uri="{0D108BD9-81ED-4DB2-BD59-A6C34878D82A}">
                        <a16:rowId xmlns:a16="http://schemas.microsoft.com/office/drawing/2014/main" val="10000"/>
                      </a:ext>
                    </a:extLst>
                  </a:tr>
                  <a:tr h="3048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panose="02040503050406030204" pitchFamily="18" charset="0"/>
                                            </a:rPr>
                                            <m:t>𝑥</m:t>
                                          </m:r>
                                          <m:r>
                                            <a:rPr sz="2800">
                                              <a:latin typeface="Cambria Math" panose="02040503050406030204" pitchFamily="18" charset="0"/>
                                            </a:rPr>
                                            <m:t>+1</m:t>
                                          </m:r>
                                        </m:e>
                                      </m:d>
                                    </m:e>
                                    <m:sup>
                                      <m:r>
                                        <a:rPr sz="2800">
                                          <a:latin typeface="Cambria Math" panose="02040503050406030204" pitchFamily="18" charset="0"/>
                                        </a:rPr>
                                        <m:t>2</m:t>
                                      </m:r>
                                    </m:sup>
                                  </m:sSup>
                                </m:num>
                                <m:den>
                                  <m:r>
                                    <a:rPr sz="2800">
                                      <a:latin typeface="Cambria Math" panose="02040503050406030204" pitchFamily="18" charset="0"/>
                                    </a:rPr>
                                    <m:t>9</m:t>
                                  </m:r>
                                </m:den>
                              </m:f>
                              <m:r>
                                <a:rPr sz="2800">
                                  <a:latin typeface="Cambria Math" panose="02040503050406030204" pitchFamily="18" charset="0"/>
                                </a:rPr>
                                <m:t>+</m:t>
                              </m:r>
                              <m:r>
                                <a:rPr sz="2800">
                                  <a:latin typeface="Cambria Math" panose="02040503050406030204" pitchFamily="18" charset="0"/>
                                </a:rPr>
                                <m:t>𝑥</m:t>
                              </m:r>
                              <m:r>
                                <a:rPr sz="2800">
                                  <a:latin typeface="Cambria Math" panose="02040503050406030204" pitchFamily="18" charset="0"/>
                                </a:rPr>
                                <m:t>+1</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panose="02040503050406030204" pitchFamily="18" charset="0"/>
                                </a:rPr>
                                <m:t>=0</m:t>
                              </m:r>
                            </m:oMath>
                          </a14:m>
                          <a:endParaRPr sz="2800" dirty="0"/>
                        </a:p>
                      </a:txBody>
                      <a:tcPr marL="36576" marR="36576" marT="36576" marB="36576" anchor="ctr"/>
                    </a:tc>
                    <a:extLst>
                      <a:ext uri="{0D108BD9-81ED-4DB2-BD59-A6C34878D82A}">
                        <a16:rowId xmlns:a16="http://schemas.microsoft.com/office/drawing/2014/main" val="10001"/>
                      </a:ext>
                    </a:extLst>
                  </a:tr>
                  <a:tr h="304800">
                    <a:tc>
                      <a:txBody>
                        <a:bodyPr/>
                        <a:lstStyle/>
                        <a:p>
                          <a:pPr algn="r">
                            <a:defRPr sz="1600"/>
                          </a:pPr>
                          <a:r>
                            <a:rPr sz="2800" dirty="0"/>
                            <a:t>​</a:t>
                          </a:r>
                          <a14:m>
                            <m:oMath xmlns:m="http://schemas.openxmlformats.org/officeDocument/2006/math">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panose="02040503050406030204" pitchFamily="18" charset="0"/>
                                        </a:rPr>
                                        <m:t>𝑥</m:t>
                                      </m:r>
                                      <m:r>
                                        <a:rPr sz="2800">
                                          <a:latin typeface="Cambria Math" panose="02040503050406030204" pitchFamily="18" charset="0"/>
                                        </a:rPr>
                                        <m:t>+1</m:t>
                                      </m:r>
                                    </m:e>
                                  </m:d>
                                </m:e>
                                <m:sup>
                                  <m:r>
                                    <a:rPr sz="2800">
                                      <a:latin typeface="Cambria Math" panose="02040503050406030204" pitchFamily="18" charset="0"/>
                                    </a:rPr>
                                    <m:t>2</m:t>
                                  </m:r>
                                </m:sup>
                              </m:sSup>
                              <m:r>
                                <a:rPr sz="2800">
                                  <a:latin typeface="Cambria Math" panose="02040503050406030204" pitchFamily="18" charset="0"/>
                                </a:rPr>
                                <m:t>+9</m:t>
                              </m:r>
                              <m:r>
                                <a:rPr sz="2800">
                                  <a:latin typeface="Cambria Math" panose="02040503050406030204" pitchFamily="18" charset="0"/>
                                </a:rPr>
                                <m:t>𝑥</m:t>
                              </m:r>
                              <m:r>
                                <a:rPr sz="2800">
                                  <a:latin typeface="Cambria Math" panose="02040503050406030204" pitchFamily="18" charset="0"/>
                                </a:rPr>
                                <m:t>+9</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panose="02040503050406030204" pitchFamily="18" charset="0"/>
                                </a:rPr>
                                <m:t>=0</m:t>
                              </m:r>
                            </m:oMath>
                          </a14:m>
                          <a:endParaRPr sz="2800"/>
                        </a:p>
                      </a:txBody>
                      <a:tcPr marL="36576" marR="36576" marT="36576" marB="36576" anchor="ctr"/>
                    </a:tc>
                    <a:extLst>
                      <a:ext uri="{0D108BD9-81ED-4DB2-BD59-A6C34878D82A}">
                        <a16:rowId xmlns:a16="http://schemas.microsoft.com/office/drawing/2014/main" val="10002"/>
                      </a:ext>
                    </a:extLst>
                  </a:tr>
                  <a:tr h="304800">
                    <a:tc>
                      <a:txBody>
                        <a:bodyPr/>
                        <a:lstStyle/>
                        <a:p>
                          <a:pPr algn="r">
                            <a:defRPr sz="16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panose="02040503050406030204" pitchFamily="18" charset="0"/>
                                    </a:rPr>
                                    <m:t>𝑥</m:t>
                                  </m:r>
                                </m:e>
                                <m:sup>
                                  <m:r>
                                    <a:rPr sz="2800">
                                      <a:latin typeface="Cambria Math" panose="02040503050406030204" pitchFamily="18" charset="0"/>
                                    </a:rPr>
                                    <m:t>2</m:t>
                                  </m:r>
                                </m:sup>
                              </m:sSup>
                              <m:r>
                                <a:rPr sz="2800">
                                  <a:latin typeface="Cambria Math" panose="02040503050406030204" pitchFamily="18" charset="0"/>
                                </a:rPr>
                                <m:t>+11</m:t>
                              </m:r>
                              <m:r>
                                <a:rPr sz="2800">
                                  <a:latin typeface="Cambria Math" panose="02040503050406030204" pitchFamily="18" charset="0"/>
                                </a:rPr>
                                <m:t>𝑥</m:t>
                              </m:r>
                              <m:r>
                                <a:rPr sz="2800">
                                  <a:latin typeface="Cambria Math" panose="02040503050406030204" pitchFamily="18" charset="0"/>
                                </a:rPr>
                                <m:t>+10</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panose="02040503050406030204" pitchFamily="18" charset="0"/>
                                </a:rPr>
                                <m:t>=0</m:t>
                              </m:r>
                            </m:oMath>
                          </a14:m>
                          <a:endParaRPr sz="2800" dirty="0"/>
                        </a:p>
                      </a:txBody>
                      <a:tcPr marL="36576" marR="36576" marT="36576" marB="36576" anchor="ctr"/>
                    </a:tc>
                    <a:extLst>
                      <a:ext uri="{0D108BD9-81ED-4DB2-BD59-A6C34878D82A}">
                        <a16:rowId xmlns:a16="http://schemas.microsoft.com/office/drawing/2014/main" val="10003"/>
                      </a:ext>
                    </a:extLst>
                  </a:tr>
                  <a:tr h="304800">
                    <a:tc>
                      <a:txBody>
                        <a:bodyPr/>
                        <a:lstStyle/>
                        <a:p>
                          <a:pPr algn="r">
                            <a:defRPr sz="16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panose="02040503050406030204" pitchFamily="18" charset="0"/>
                                    </a:rPr>
                                    <m:t>𝑥</m:t>
                                  </m:r>
                                  <m:r>
                                    <a:rPr sz="2800">
                                      <a:latin typeface="Cambria Math" panose="02040503050406030204" pitchFamily="18" charset="0"/>
                                    </a:rPr>
                                    <m:t>+10</m:t>
                                  </m:r>
                                </m:e>
                              </m:d>
                              <m:d>
                                <m:dPr>
                                  <m:ctrlPr>
                                    <a:rPr sz="2800" i="1">
                                      <a:latin typeface="Cambria Math" panose="02040503050406030204" pitchFamily="18" charset="0"/>
                                    </a:rPr>
                                  </m:ctrlPr>
                                </m:dPr>
                                <m:e>
                                  <m:r>
                                    <a:rPr sz="2800">
                                      <a:latin typeface="Cambria Math" panose="02040503050406030204" pitchFamily="18" charset="0"/>
                                    </a:rPr>
                                    <m:t>𝑥</m:t>
                                  </m:r>
                                  <m:r>
                                    <a:rPr sz="2800">
                                      <a:latin typeface="Cambria Math" panose="02040503050406030204" pitchFamily="18" charset="0"/>
                                    </a:rPr>
                                    <m:t>+1</m:t>
                                  </m:r>
                                </m:e>
                              </m:d>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panose="02040503050406030204" pitchFamily="18" charset="0"/>
                                </a:rPr>
                                <m:t>=0</m:t>
                              </m:r>
                            </m:oMath>
                          </a14:m>
                          <a:endParaRPr sz="2800" dirty="0"/>
                        </a:p>
                      </a:txBody>
                      <a:tcPr marL="36576" marR="36576" marT="36576" marB="36576" anchor="ctr"/>
                    </a:tc>
                    <a:extLst>
                      <a:ext uri="{0D108BD9-81ED-4DB2-BD59-A6C34878D82A}">
                        <a16:rowId xmlns:a16="http://schemas.microsoft.com/office/drawing/2014/main" val="10004"/>
                      </a:ext>
                    </a:extLst>
                  </a:tr>
                  <a:tr h="304800">
                    <a:tc>
                      <a:txBody>
                        <a:bodyPr/>
                        <a:lstStyle/>
                        <a:p>
                          <a:pPr algn="r">
                            <a:defRPr sz="1600"/>
                          </a:pPr>
                          <a:r>
                            <a:rPr sz="2800"/>
                            <a:t>​</a:t>
                          </a:r>
                          <a14:m>
                            <m:oMath xmlns:m="http://schemas.openxmlformats.org/officeDocument/2006/math">
                              <m:r>
                                <a:rPr sz="2800">
                                  <a:latin typeface="Cambria Math" panose="02040503050406030204" pitchFamily="18" charset="0"/>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panose="02040503050406030204" pitchFamily="18" charset="0"/>
                                </a:rPr>
                                <m:t>=−10,−1</m:t>
                              </m:r>
                            </m:oMath>
                          </a14:m>
                          <a:endParaRPr sz="2800" dirty="0"/>
                        </a:p>
                      </a:txBody>
                      <a:tcPr marL="36576" marR="36576" marT="36576" marB="36576" anchor="ctr"/>
                    </a:tc>
                    <a:extLst>
                      <a:ext uri="{0D108BD9-81ED-4DB2-BD59-A6C34878D82A}">
                        <a16:rowId xmlns:a16="http://schemas.microsoft.com/office/drawing/2014/main" val="10005"/>
                      </a:ext>
                    </a:extLst>
                  </a:tr>
                </a:tbl>
              </a:graphicData>
            </a:graphic>
          </p:graphicFrame>
        </mc:Choice>
        <mc:Fallback>
          <p:graphicFrame>
            <p:nvGraphicFramePr>
              <p:cNvPr id="4" name="Table 3" descr="open fraction open parentheses x plus 1 close parentheses squared whole divided by 9 close fraction plus x plus 2 equals 1.&#10;open fraction open parentheses x plus 1 close parentheses squared whole divided by 9 close fraction plus x plus 1 equals 0.&#10;Open parentheses x plus one close parentheses squared plus nine x plus nine equals zero.&#10;x squared plus eleven x plus ten equals zero.&#10;By factorizing the equation, we get, &#10;Open parentheses x plus ten close parentheses times open parentheses x plus one close parentheses equals zero.&#10;x equals negative ten negative one."/>
              <p:cNvGraphicFramePr>
                <a:graphicFrameLocks noGrp="1"/>
              </p:cNvGraphicFramePr>
              <p:nvPr>
                <p:extLst>
                  <p:ext uri="{D42A27DB-BD31-4B8C-83A1-F6EECF244321}">
                    <p14:modId xmlns:p14="http://schemas.microsoft.com/office/powerpoint/2010/main" val="136582987"/>
                  </p:ext>
                </p:extLst>
              </p:nvPr>
            </p:nvGraphicFramePr>
            <p:xfrm>
              <a:off x="2249424" y="2133600"/>
              <a:ext cx="4645152" cy="3476498"/>
            </p:xfrm>
            <a:graphic>
              <a:graphicData uri="http://schemas.openxmlformats.org/drawingml/2006/table">
                <a:tbl>
                  <a:tblPr firstRow="1" bandRow="1">
                    <a:tableStyleId>{2D5ABB26-0587-4C30-8999-92F81FD0307C}</a:tableStyleId>
                  </a:tblPr>
                  <a:tblGrid>
                    <a:gridCol w="2874073">
                      <a:extLst>
                        <a:ext uri="{9D8B030D-6E8A-4147-A177-3AD203B41FA5}">
                          <a16:colId xmlns:a16="http://schemas.microsoft.com/office/drawing/2014/main" val="20000"/>
                        </a:ext>
                      </a:extLst>
                    </a:gridCol>
                    <a:gridCol w="1771079">
                      <a:extLst>
                        <a:ext uri="{9D8B030D-6E8A-4147-A177-3AD203B41FA5}">
                          <a16:colId xmlns:a16="http://schemas.microsoft.com/office/drawing/2014/main" val="20001"/>
                        </a:ext>
                      </a:extLst>
                    </a:gridCol>
                  </a:tblGrid>
                  <a:tr h="738505">
                    <a:tc>
                      <a:txBody>
                        <a:bodyPr/>
                        <a:lstStyle/>
                        <a:p>
                          <a:endParaRPr lang="en-US"/>
                        </a:p>
                      </a:txBody>
                      <a:tcPr marL="36576" marR="36576" marT="36576" marB="36576" anchor="ctr">
                        <a:blipFill>
                          <a:blip r:embed="rId2"/>
                          <a:stretch>
                            <a:fillRect r="-61783" b="-396694"/>
                          </a:stretch>
                        </a:blipFill>
                      </a:tcPr>
                    </a:tc>
                    <a:tc>
                      <a:txBody>
                        <a:bodyPr/>
                        <a:lstStyle/>
                        <a:p>
                          <a:endParaRPr lang="en-US"/>
                        </a:p>
                      </a:txBody>
                      <a:tcPr marL="36576" marR="36576" marT="36576" marB="36576" anchor="ctr">
                        <a:blipFill>
                          <a:blip r:embed="rId2"/>
                          <a:stretch>
                            <a:fillRect l="-161856" b="-396694"/>
                          </a:stretch>
                        </a:blipFill>
                      </a:tcPr>
                    </a:tc>
                    <a:extLst>
                      <a:ext uri="{0D108BD9-81ED-4DB2-BD59-A6C34878D82A}">
                        <a16:rowId xmlns:a16="http://schemas.microsoft.com/office/drawing/2014/main" val="10000"/>
                      </a:ext>
                    </a:extLst>
                  </a:tr>
                  <a:tr h="738505">
                    <a:tc>
                      <a:txBody>
                        <a:bodyPr/>
                        <a:lstStyle/>
                        <a:p>
                          <a:endParaRPr lang="en-US"/>
                        </a:p>
                      </a:txBody>
                      <a:tcPr marL="36576" marR="36576" marT="36576" marB="36576" anchor="ctr">
                        <a:blipFill>
                          <a:blip r:embed="rId2"/>
                          <a:stretch>
                            <a:fillRect t="-99180" r="-61783" b="-293443"/>
                          </a:stretch>
                        </a:blipFill>
                      </a:tcPr>
                    </a:tc>
                    <a:tc>
                      <a:txBody>
                        <a:bodyPr/>
                        <a:lstStyle/>
                        <a:p>
                          <a:endParaRPr lang="en-US"/>
                        </a:p>
                      </a:txBody>
                      <a:tcPr marL="36576" marR="36576" marT="36576" marB="36576" anchor="ctr">
                        <a:blipFill>
                          <a:blip r:embed="rId2"/>
                          <a:stretch>
                            <a:fillRect l="-161856" t="-99180" b="-293443"/>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2"/>
                          <a:stretch>
                            <a:fillRect t="-296341" r="-61783" b="-336585"/>
                          </a:stretch>
                        </a:blipFill>
                      </a:tcPr>
                    </a:tc>
                    <a:tc>
                      <a:txBody>
                        <a:bodyPr/>
                        <a:lstStyle/>
                        <a:p>
                          <a:endParaRPr lang="en-US"/>
                        </a:p>
                      </a:txBody>
                      <a:tcPr marL="36576" marR="36576" marT="36576" marB="36576" anchor="ctr">
                        <a:blipFill>
                          <a:blip r:embed="rId2"/>
                          <a:stretch>
                            <a:fillRect l="-161856" t="-296341" b="-3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2"/>
                          <a:stretch>
                            <a:fillRect t="-396341" r="-61783" b="-236585"/>
                          </a:stretch>
                        </a:blipFill>
                      </a:tcPr>
                    </a:tc>
                    <a:tc>
                      <a:txBody>
                        <a:bodyPr/>
                        <a:lstStyle/>
                        <a:p>
                          <a:endParaRPr lang="en-US"/>
                        </a:p>
                      </a:txBody>
                      <a:tcPr marL="36576" marR="36576" marT="36576" marB="36576" anchor="ctr">
                        <a:blipFill>
                          <a:blip r:embed="rId2"/>
                          <a:stretch>
                            <a:fillRect l="-161856" t="-396341" b="-236585"/>
                          </a:stretch>
                        </a:blipFill>
                      </a:tcPr>
                    </a:tc>
                    <a:extLst>
                      <a:ext uri="{0D108BD9-81ED-4DB2-BD59-A6C34878D82A}">
                        <a16:rowId xmlns:a16="http://schemas.microsoft.com/office/drawing/2014/main" val="10003"/>
                      </a:ext>
                    </a:extLst>
                  </a:tr>
                  <a:tr h="499872">
                    <a:tc>
                      <a:txBody>
                        <a:bodyPr/>
                        <a:lstStyle/>
                        <a:p>
                          <a:endParaRPr lang="en-US"/>
                        </a:p>
                      </a:txBody>
                      <a:tcPr marL="36576" marR="36576" marT="36576" marB="36576" anchor="ctr">
                        <a:blipFill>
                          <a:blip r:embed="rId2"/>
                          <a:stretch>
                            <a:fillRect t="-496341" r="-61783" b="-136585"/>
                          </a:stretch>
                        </a:blipFill>
                      </a:tcPr>
                    </a:tc>
                    <a:tc>
                      <a:txBody>
                        <a:bodyPr/>
                        <a:lstStyle/>
                        <a:p>
                          <a:endParaRPr lang="en-US"/>
                        </a:p>
                      </a:txBody>
                      <a:tcPr marL="36576" marR="36576" marT="36576" marB="36576" anchor="ctr">
                        <a:blipFill>
                          <a:blip r:embed="rId2"/>
                          <a:stretch>
                            <a:fillRect l="-161856" t="-496341" b="-136585"/>
                          </a:stretch>
                        </a:blipFill>
                      </a:tcPr>
                    </a:tc>
                    <a:extLst>
                      <a:ext uri="{0D108BD9-81ED-4DB2-BD59-A6C34878D82A}">
                        <a16:rowId xmlns:a16="http://schemas.microsoft.com/office/drawing/2014/main" val="10004"/>
                      </a:ext>
                    </a:extLst>
                  </a:tr>
                  <a:tr h="499872">
                    <a:tc>
                      <a:txBody>
                        <a:bodyPr/>
                        <a:lstStyle/>
                        <a:p>
                          <a:endParaRPr lang="en-US"/>
                        </a:p>
                      </a:txBody>
                      <a:tcPr marL="36576" marR="36576" marT="36576" marB="36576" anchor="ctr">
                        <a:blipFill>
                          <a:blip r:embed="rId2"/>
                          <a:stretch>
                            <a:fillRect t="-596341" r="-61783" b="-36585"/>
                          </a:stretch>
                        </a:blipFill>
                      </a:tcPr>
                    </a:tc>
                    <a:tc>
                      <a:txBody>
                        <a:bodyPr/>
                        <a:lstStyle/>
                        <a:p>
                          <a:endParaRPr lang="en-US"/>
                        </a:p>
                      </a:txBody>
                      <a:tcPr marL="36576" marR="36576" marT="36576" marB="36576" anchor="ctr">
                        <a:blipFill>
                          <a:blip r:embed="rId2"/>
                          <a:stretch>
                            <a:fillRect l="-161856" t="-596341" b="-36585"/>
                          </a:stretch>
                        </a:blipFill>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2159155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Solving Systems of Nonlinear Equations Algebraically</a:t>
            </a:r>
            <a:r>
              <a:rPr lang="en-US" baseline="-25000" dirty="0"/>
              <a:t>6</a:t>
            </a:r>
            <a:endParaRPr dirty="0"/>
          </a:p>
        </p:txBody>
      </p:sp>
      <p:sp>
        <p:nvSpPr>
          <p:cNvPr id="3" name="Text Placeholder 2"/>
          <p:cNvSpPr>
            <a:spLocks noGrp="1"/>
          </p:cNvSpPr>
          <p:nvPr>
            <p:ph type="body" sz="quarter" idx="10"/>
          </p:nvPr>
        </p:nvSpPr>
        <p:spPr/>
        <p:txBody>
          <a:bodyPr>
            <a:normAutofit/>
          </a:bodyPr>
          <a:lstStyle/>
          <a:p>
            <a:pPr>
              <a:defRPr sz="2800"/>
            </a:pPr>
            <a:r>
              <a:rPr sz="2600" dirty="0"/>
              <a:t>The solution</a:t>
            </a:r>
            <a:r>
              <a:rPr lang="en-IN" sz="2600" dirty="0"/>
              <a:t> </a:t>
            </a:r>
            <a:r>
              <a:rPr lang="en-IN" sz="2600" i="1" dirty="0"/>
              <a:t>x</a:t>
            </a:r>
            <a:r>
              <a:rPr lang="en-IN" sz="2600" dirty="0"/>
              <a:t> = </a:t>
            </a:r>
            <a:r>
              <a:rPr lang="en-US" sz="24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IN" sz="2600" dirty="0"/>
              <a:t>1</a:t>
            </a:r>
            <a:r>
              <a:rPr sz="2600" dirty="0"/>
              <a:t> is</a:t>
            </a:r>
            <a:r>
              <a:rPr lang="en-US" sz="2600" dirty="0"/>
              <a:t>n’t</a:t>
            </a:r>
            <a:r>
              <a:rPr sz="2600" dirty="0"/>
              <a:t> surprising, since our graph certainly suggested this value, but the solution</a:t>
            </a:r>
            <a:r>
              <a:rPr lang="en-IN" sz="2600" dirty="0"/>
              <a:t> </a:t>
            </a:r>
            <a:r>
              <a:rPr lang="en-IN" sz="2600" i="1" dirty="0"/>
              <a:t>x</a:t>
            </a:r>
            <a:r>
              <a:rPr lang="en-IN" sz="2600" dirty="0"/>
              <a:t> = </a:t>
            </a:r>
            <a:r>
              <a:rPr lang="en-US" sz="2400"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IN" sz="2600" dirty="0"/>
              <a:t>10</a:t>
            </a:r>
            <a:r>
              <a:rPr sz="2600" dirty="0"/>
              <a:t> does</a:t>
            </a:r>
            <a:r>
              <a:rPr lang="en-US" sz="2600" dirty="0"/>
              <a:t>n’t</a:t>
            </a:r>
            <a:r>
              <a:rPr sz="2600" dirty="0"/>
              <a:t> seem to relate to the picture at all. But remember, these are only the</a:t>
            </a:r>
            <a:r>
              <a:rPr lang="en-IN" sz="2600" dirty="0"/>
              <a:t> </a:t>
            </a:r>
            <a:r>
              <a:rPr lang="en-IN" sz="2600" i="1" dirty="0"/>
              <a:t>x</a:t>
            </a:r>
            <a:r>
              <a:rPr sz="2600" dirty="0"/>
              <a:t>-coordinates of the ordered pairs that solve the system, and we still need to determine the corresponding </a:t>
            </a:r>
            <a:r>
              <a:rPr lang="en-US" sz="2600" i="1" dirty="0"/>
              <a:t>y</a:t>
            </a:r>
            <a:r>
              <a:rPr sz="2600" dirty="0"/>
              <a:t>-coordinates. We will use the second equation to do this.</a:t>
            </a:r>
          </a:p>
        </p:txBody>
      </p:sp>
      <mc:AlternateContent xmlns:mc="http://schemas.openxmlformats.org/markup-compatibility/2006">
        <mc:Choice xmlns:a14="http://schemas.microsoft.com/office/drawing/2010/main" Requires="a14">
          <p:graphicFrame>
            <p:nvGraphicFramePr>
              <p:cNvPr id="5" name="Table 4" descr="For x equals negative ten:&#10;y squared equals negative ten plus two.&#10;y squared equals negative eight.&#10;Simplifying this we get, &#10;y equals plus or minus two i square root of two."/>
              <p:cNvGraphicFramePr>
                <a:graphicFrameLocks noGrp="1"/>
              </p:cNvGraphicFramePr>
              <p:nvPr>
                <p:extLst>
                  <p:ext uri="{D42A27DB-BD31-4B8C-83A1-F6EECF244321}">
                    <p14:modId xmlns:p14="http://schemas.microsoft.com/office/powerpoint/2010/main" val="1587684152"/>
                  </p:ext>
                </p:extLst>
              </p:nvPr>
            </p:nvGraphicFramePr>
            <p:xfrm>
              <a:off x="1443291" y="3962400"/>
              <a:ext cx="2519109" cy="1916176"/>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672146">
                      <a:extLst>
                        <a:ext uri="{9D8B030D-6E8A-4147-A177-3AD203B41FA5}">
                          <a16:colId xmlns:a16="http://schemas.microsoft.com/office/drawing/2014/main" val="20001"/>
                        </a:ext>
                      </a:extLst>
                    </a:gridCol>
                  </a:tblGrid>
                  <a:tr h="457200">
                    <a:tc>
                      <a:txBody>
                        <a:bodyPr/>
                        <a:lstStyle/>
                        <a:p>
                          <a:pPr algn="r">
                            <a:defRPr sz="1600"/>
                          </a:pPr>
                          <a:r>
                            <a:rPr lang="en-US" sz="2600" dirty="0"/>
                            <a:t>For </a:t>
                          </a:r>
                          <a:r>
                            <a:rPr sz="2600" dirty="0"/>
                            <a:t>​</a:t>
                          </a:r>
                          <a14:m>
                            <m:oMath xmlns:m="http://schemas.openxmlformats.org/officeDocument/2006/math">
                              <m:r>
                                <a:rPr sz="2600">
                                  <a:latin typeface="Cambria Math"/>
                                </a:rPr>
                                <m:t>𝑥</m:t>
                              </m:r>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=−10</m:t>
                              </m:r>
                            </m:oMath>
                          </a14:m>
                          <a:r>
                            <a:rPr lang="en-US" sz="2600" dirty="0">
                              <a:latin typeface="+mn-lt"/>
                            </a:rPr>
                            <a:t>:</a:t>
                          </a:r>
                          <a:endParaRPr sz="26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600" dirty="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=−10+2</m:t>
                              </m:r>
                            </m:oMath>
                          </a14:m>
                          <a:endParaRPr sz="26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600" dirty="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=−8</m:t>
                              </m:r>
                            </m:oMath>
                          </a14:m>
                          <a:endParaRPr sz="26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600"/>
                            <a:t>​</a:t>
                          </a:r>
                          <a14:m>
                            <m:oMath xmlns:m="http://schemas.openxmlformats.org/officeDocument/2006/math">
                              <m:r>
                                <a:rPr sz="2600">
                                  <a:latin typeface="Cambria Math"/>
                                </a:rPr>
                                <m:t>𝑦</m:t>
                              </m:r>
                            </m:oMath>
                          </a14:m>
                          <a:endParaRPr sz="260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=±2</m:t>
                              </m:r>
                              <m:r>
                                <a:rPr sz="2600">
                                  <a:latin typeface="Cambria Math"/>
                                </a:rPr>
                                <m:t>𝑖</m:t>
                              </m:r>
                              <m:rad>
                                <m:radPr>
                                  <m:degHide m:val="on"/>
                                  <m:ctrlPr>
                                    <a:rPr sz="2600" i="1">
                                      <a:latin typeface="Cambria Math" panose="02040503050406030204" pitchFamily="18" charset="0"/>
                                    </a:rPr>
                                  </m:ctrlPr>
                                </m:radPr>
                                <m:deg/>
                                <m:e>
                                  <m:r>
                                    <a:rPr sz="2600">
                                      <a:latin typeface="Cambria Math"/>
                                    </a:rPr>
                                    <m:t>2</m:t>
                                  </m:r>
                                </m:e>
                              </m:rad>
                            </m:oMath>
                          </a14:m>
                          <a:endParaRPr sz="2600" dirty="0"/>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5" name="Table 4" descr="For x equals negative ten:&#10;y squared equals negative ten plus two.&#10;y squared equals negative eight.&#10;Simplifying this we get, &#10;y equals plus or minus two i square root of two."/>
              <p:cNvGraphicFramePr>
                <a:graphicFrameLocks noGrp="1"/>
              </p:cNvGraphicFramePr>
              <p:nvPr>
                <p:extLst>
                  <p:ext uri="{D42A27DB-BD31-4B8C-83A1-F6EECF244321}">
                    <p14:modId xmlns:p14="http://schemas.microsoft.com/office/powerpoint/2010/main" val="1587684152"/>
                  </p:ext>
                </p:extLst>
              </p:nvPr>
            </p:nvGraphicFramePr>
            <p:xfrm>
              <a:off x="1443291" y="3962400"/>
              <a:ext cx="2519109" cy="1916176"/>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672146">
                      <a:extLst>
                        <a:ext uri="{9D8B030D-6E8A-4147-A177-3AD203B41FA5}">
                          <a16:colId xmlns:a16="http://schemas.microsoft.com/office/drawing/2014/main" val="20001"/>
                        </a:ext>
                      </a:extLst>
                    </a:gridCol>
                  </a:tblGrid>
                  <a:tr h="469392">
                    <a:tc>
                      <a:txBody>
                        <a:bodyPr/>
                        <a:lstStyle/>
                        <a:p>
                          <a:endParaRPr lang="en-US"/>
                        </a:p>
                      </a:txBody>
                      <a:tcPr marL="36576" marR="36576" marT="36576" marB="36576" anchor="ctr">
                        <a:blipFill>
                          <a:blip r:embed="rId2"/>
                          <a:stretch>
                            <a:fillRect t="-12987" r="-197842" b="-344156"/>
                          </a:stretch>
                        </a:blipFill>
                      </a:tcPr>
                    </a:tc>
                    <a:tc>
                      <a:txBody>
                        <a:bodyPr/>
                        <a:lstStyle/>
                        <a:p>
                          <a:endParaRPr lang="en-US"/>
                        </a:p>
                      </a:txBody>
                      <a:tcPr marL="36576" marR="36576" marT="36576" marB="36576" anchor="ctr">
                        <a:blipFill>
                          <a:blip r:embed="rId2"/>
                          <a:stretch>
                            <a:fillRect l="-50545" t="-12987" b="-344156"/>
                          </a:stretch>
                        </a:blipFill>
                      </a:tcPr>
                    </a:tc>
                    <a:extLst>
                      <a:ext uri="{0D108BD9-81ED-4DB2-BD59-A6C34878D82A}">
                        <a16:rowId xmlns:a16="http://schemas.microsoft.com/office/drawing/2014/main" val="10000"/>
                      </a:ext>
                    </a:extLst>
                  </a:tr>
                  <a:tr h="469392">
                    <a:tc>
                      <a:txBody>
                        <a:bodyPr/>
                        <a:lstStyle/>
                        <a:p>
                          <a:endParaRPr lang="en-US"/>
                        </a:p>
                      </a:txBody>
                      <a:tcPr marL="36576" marR="36576" marT="36576" marB="36576" anchor="ctr">
                        <a:blipFill>
                          <a:blip r:embed="rId2"/>
                          <a:stretch>
                            <a:fillRect t="-112987" r="-197842" b="-244156"/>
                          </a:stretch>
                        </a:blipFill>
                      </a:tcPr>
                    </a:tc>
                    <a:tc>
                      <a:txBody>
                        <a:bodyPr/>
                        <a:lstStyle/>
                        <a:p>
                          <a:endParaRPr lang="en-US"/>
                        </a:p>
                      </a:txBody>
                      <a:tcPr marL="36576" marR="36576" marT="36576" marB="36576" anchor="ctr">
                        <a:blipFill>
                          <a:blip r:embed="rId2"/>
                          <a:stretch>
                            <a:fillRect l="-50545" t="-112987" b="-244156"/>
                          </a:stretch>
                        </a:blipFill>
                      </a:tcPr>
                    </a:tc>
                    <a:extLst>
                      <a:ext uri="{0D108BD9-81ED-4DB2-BD59-A6C34878D82A}">
                        <a16:rowId xmlns:a16="http://schemas.microsoft.com/office/drawing/2014/main" val="10001"/>
                      </a:ext>
                    </a:extLst>
                  </a:tr>
                  <a:tr h="469392">
                    <a:tc>
                      <a:txBody>
                        <a:bodyPr/>
                        <a:lstStyle/>
                        <a:p>
                          <a:endParaRPr lang="en-US"/>
                        </a:p>
                      </a:txBody>
                      <a:tcPr marL="36576" marR="36576" marT="36576" marB="36576" anchor="ctr">
                        <a:blipFill>
                          <a:blip r:embed="rId2"/>
                          <a:stretch>
                            <a:fillRect t="-212987" r="-197842" b="-144156"/>
                          </a:stretch>
                        </a:blipFill>
                      </a:tcPr>
                    </a:tc>
                    <a:tc>
                      <a:txBody>
                        <a:bodyPr/>
                        <a:lstStyle/>
                        <a:p>
                          <a:endParaRPr lang="en-US"/>
                        </a:p>
                      </a:txBody>
                      <a:tcPr marL="36576" marR="36576" marT="36576" marB="36576" anchor="ctr">
                        <a:blipFill>
                          <a:blip r:embed="rId2"/>
                          <a:stretch>
                            <a:fillRect l="-50545" t="-212987" b="-144156"/>
                          </a:stretch>
                        </a:blipFill>
                      </a:tcPr>
                    </a:tc>
                    <a:extLst>
                      <a:ext uri="{0D108BD9-81ED-4DB2-BD59-A6C34878D82A}">
                        <a16:rowId xmlns:a16="http://schemas.microsoft.com/office/drawing/2014/main" val="10002"/>
                      </a:ext>
                    </a:extLst>
                  </a:tr>
                  <a:tr h="508000">
                    <a:tc>
                      <a:txBody>
                        <a:bodyPr/>
                        <a:lstStyle/>
                        <a:p>
                          <a:endParaRPr lang="en-US"/>
                        </a:p>
                      </a:txBody>
                      <a:tcPr marL="36576" marR="36576" marT="36576" marB="36576" anchor="ctr">
                        <a:blipFill>
                          <a:blip r:embed="rId2"/>
                          <a:stretch>
                            <a:fillRect t="-286905" r="-197842" b="-32143"/>
                          </a:stretch>
                        </a:blipFill>
                      </a:tcPr>
                    </a:tc>
                    <a:tc>
                      <a:txBody>
                        <a:bodyPr/>
                        <a:lstStyle/>
                        <a:p>
                          <a:endParaRPr lang="en-US"/>
                        </a:p>
                      </a:txBody>
                      <a:tcPr marL="36576" marR="36576" marT="36576" marB="36576" anchor="ctr">
                        <a:blipFill>
                          <a:blip r:embed="rId2"/>
                          <a:stretch>
                            <a:fillRect l="-50545" t="-286905" b="-32143"/>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descr="For x equals negative one:&#10;y squared equals negative one plus two.&#10;y squared equals one.&#10;y equals plus or minus one."/>
              <p:cNvGraphicFramePr>
                <a:graphicFrameLocks noGrp="1"/>
              </p:cNvGraphicFramePr>
              <p:nvPr>
                <p:extLst>
                  <p:ext uri="{D42A27DB-BD31-4B8C-83A1-F6EECF244321}">
                    <p14:modId xmlns:p14="http://schemas.microsoft.com/office/powerpoint/2010/main" val="2426182066"/>
                  </p:ext>
                </p:extLst>
              </p:nvPr>
            </p:nvGraphicFramePr>
            <p:xfrm>
              <a:off x="5283454" y="3962400"/>
              <a:ext cx="2336546" cy="1877568"/>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489583">
                      <a:extLst>
                        <a:ext uri="{9D8B030D-6E8A-4147-A177-3AD203B41FA5}">
                          <a16:colId xmlns:a16="http://schemas.microsoft.com/office/drawing/2014/main" val="20001"/>
                        </a:ext>
                      </a:extLst>
                    </a:gridCol>
                  </a:tblGrid>
                  <a:tr h="457200">
                    <a:tc>
                      <a:txBody>
                        <a:bodyPr/>
                        <a:lstStyle/>
                        <a:p>
                          <a:pPr algn="r">
                            <a:defRPr sz="1600"/>
                          </a:pPr>
                          <a:r>
                            <a:rPr lang="en-US" sz="2600" dirty="0"/>
                            <a:t>For </a:t>
                          </a:r>
                          <a:r>
                            <a:rPr sz="2600" dirty="0"/>
                            <a:t>​</a:t>
                          </a:r>
                          <a14:m>
                            <m:oMath xmlns:m="http://schemas.openxmlformats.org/officeDocument/2006/math">
                              <m:r>
                                <a:rPr sz="2600">
                                  <a:latin typeface="Cambria Math"/>
                                </a:rPr>
                                <m:t>𝑥</m:t>
                              </m:r>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m:t>
                              </m:r>
                            </m:oMath>
                          </a14:m>
                          <a:r>
                            <a:rPr lang="en-US" sz="2600" dirty="0">
                              <a:latin typeface="+mn-lt"/>
                            </a:rPr>
                            <a:t>:</a:t>
                          </a:r>
                          <a:endParaRPr sz="26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600" dirty="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=−1+2</m:t>
                              </m:r>
                            </m:oMath>
                          </a14:m>
                          <a:endParaRPr sz="26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600"/>
                            <a:t>​</a:t>
                          </a:r>
                          <a14:m>
                            <m:oMath xmlns:m="http://schemas.openxmlformats.org/officeDocument/2006/math">
                              <m:sSup>
                                <m:sSupPr>
                                  <m:ctrlPr>
                                    <a:rPr sz="2600" i="1">
                                      <a:latin typeface="Cambria Math" panose="02040503050406030204" pitchFamily="18" charset="0"/>
                                    </a:rPr>
                                  </m:ctrlPr>
                                </m:sSupPr>
                                <m:e>
                                  <m:r>
                                    <a:rPr sz="2600">
                                      <a:latin typeface="Cambria Math"/>
                                    </a:rPr>
                                    <m:t>𝑦</m:t>
                                  </m:r>
                                </m:e>
                                <m:sup>
                                  <m:r>
                                    <a:rPr sz="2600">
                                      <a:latin typeface="Cambria Math"/>
                                    </a:rPr>
                                    <m:t>2</m:t>
                                  </m:r>
                                </m:sup>
                              </m:sSup>
                            </m:oMath>
                          </a14:m>
                          <a:endParaRPr sz="260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m:t>
                              </m:r>
                            </m:oMath>
                          </a14:m>
                          <a:endParaRPr sz="26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600" dirty="0"/>
                            <a:t>​</a:t>
                          </a:r>
                          <a14:m>
                            <m:oMath xmlns:m="http://schemas.openxmlformats.org/officeDocument/2006/math">
                              <m:r>
                                <a:rPr sz="2600">
                                  <a:latin typeface="Cambria Math"/>
                                </a:rPr>
                                <m:t>𝑦</m:t>
                              </m:r>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=±1</m:t>
                              </m:r>
                            </m:oMath>
                          </a14:m>
                          <a:endParaRPr sz="26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6" name="Table 5" descr="For x equals negative one:&#10;y squared equals negative one plus two.&#10;y squared equals one.&#10;y equals plus or minus one."/>
              <p:cNvGraphicFramePr>
                <a:graphicFrameLocks noGrp="1"/>
              </p:cNvGraphicFramePr>
              <p:nvPr>
                <p:extLst>
                  <p:ext uri="{D42A27DB-BD31-4B8C-83A1-F6EECF244321}">
                    <p14:modId xmlns:p14="http://schemas.microsoft.com/office/powerpoint/2010/main" val="2426182066"/>
                  </p:ext>
                </p:extLst>
              </p:nvPr>
            </p:nvGraphicFramePr>
            <p:xfrm>
              <a:off x="5283454" y="3962400"/>
              <a:ext cx="2336546" cy="1877568"/>
            </p:xfrm>
            <a:graphic>
              <a:graphicData uri="http://schemas.openxmlformats.org/drawingml/2006/table">
                <a:tbl>
                  <a:tblPr firstRow="1" bandRow="1">
                    <a:tableStyleId>{2D5ABB26-0587-4C30-8999-92F81FD0307C}</a:tableStyleId>
                  </a:tblPr>
                  <a:tblGrid>
                    <a:gridCol w="846963">
                      <a:extLst>
                        <a:ext uri="{9D8B030D-6E8A-4147-A177-3AD203B41FA5}">
                          <a16:colId xmlns:a16="http://schemas.microsoft.com/office/drawing/2014/main" val="20000"/>
                        </a:ext>
                      </a:extLst>
                    </a:gridCol>
                    <a:gridCol w="1489583">
                      <a:extLst>
                        <a:ext uri="{9D8B030D-6E8A-4147-A177-3AD203B41FA5}">
                          <a16:colId xmlns:a16="http://schemas.microsoft.com/office/drawing/2014/main" val="20001"/>
                        </a:ext>
                      </a:extLst>
                    </a:gridCol>
                  </a:tblGrid>
                  <a:tr h="469392">
                    <a:tc>
                      <a:txBody>
                        <a:bodyPr/>
                        <a:lstStyle/>
                        <a:p>
                          <a:endParaRPr lang="en-US"/>
                        </a:p>
                      </a:txBody>
                      <a:tcPr marL="36576" marR="36576" marT="36576" marB="36576" anchor="ctr">
                        <a:blipFill>
                          <a:blip r:embed="rId3"/>
                          <a:stretch>
                            <a:fillRect t="-12987" r="-176259" b="-336364"/>
                          </a:stretch>
                        </a:blipFill>
                      </a:tcPr>
                    </a:tc>
                    <a:tc>
                      <a:txBody>
                        <a:bodyPr/>
                        <a:lstStyle/>
                        <a:p>
                          <a:endParaRPr lang="en-US"/>
                        </a:p>
                      </a:txBody>
                      <a:tcPr marL="36576" marR="36576" marT="36576" marB="36576" anchor="ctr">
                        <a:blipFill>
                          <a:blip r:embed="rId3"/>
                          <a:stretch>
                            <a:fillRect l="-56735" t="-12987" b="-336364"/>
                          </a:stretch>
                        </a:blipFill>
                      </a:tcPr>
                    </a:tc>
                    <a:extLst>
                      <a:ext uri="{0D108BD9-81ED-4DB2-BD59-A6C34878D82A}">
                        <a16:rowId xmlns:a16="http://schemas.microsoft.com/office/drawing/2014/main" val="10000"/>
                      </a:ext>
                    </a:extLst>
                  </a:tr>
                  <a:tr h="469392">
                    <a:tc>
                      <a:txBody>
                        <a:bodyPr/>
                        <a:lstStyle/>
                        <a:p>
                          <a:endParaRPr lang="en-US"/>
                        </a:p>
                      </a:txBody>
                      <a:tcPr marL="36576" marR="36576" marT="36576" marB="36576" anchor="ctr">
                        <a:blipFill>
                          <a:blip r:embed="rId3"/>
                          <a:stretch>
                            <a:fillRect t="-112987" r="-176259" b="-236364"/>
                          </a:stretch>
                        </a:blipFill>
                      </a:tcPr>
                    </a:tc>
                    <a:tc>
                      <a:txBody>
                        <a:bodyPr/>
                        <a:lstStyle/>
                        <a:p>
                          <a:endParaRPr lang="en-US"/>
                        </a:p>
                      </a:txBody>
                      <a:tcPr marL="36576" marR="36576" marT="36576" marB="36576" anchor="ctr">
                        <a:blipFill>
                          <a:blip r:embed="rId3"/>
                          <a:stretch>
                            <a:fillRect l="-56735" t="-112987" b="-236364"/>
                          </a:stretch>
                        </a:blipFill>
                      </a:tcPr>
                    </a:tc>
                    <a:extLst>
                      <a:ext uri="{0D108BD9-81ED-4DB2-BD59-A6C34878D82A}">
                        <a16:rowId xmlns:a16="http://schemas.microsoft.com/office/drawing/2014/main" val="10001"/>
                      </a:ext>
                    </a:extLst>
                  </a:tr>
                  <a:tr h="469392">
                    <a:tc>
                      <a:txBody>
                        <a:bodyPr/>
                        <a:lstStyle/>
                        <a:p>
                          <a:endParaRPr lang="en-US"/>
                        </a:p>
                      </a:txBody>
                      <a:tcPr marL="36576" marR="36576" marT="36576" marB="36576" anchor="ctr">
                        <a:blipFill>
                          <a:blip r:embed="rId3"/>
                          <a:stretch>
                            <a:fillRect t="-212987" r="-176259" b="-136364"/>
                          </a:stretch>
                        </a:blipFill>
                      </a:tcPr>
                    </a:tc>
                    <a:tc>
                      <a:txBody>
                        <a:bodyPr/>
                        <a:lstStyle/>
                        <a:p>
                          <a:endParaRPr lang="en-US"/>
                        </a:p>
                      </a:txBody>
                      <a:tcPr marL="36576" marR="36576" marT="36576" marB="36576" anchor="ctr">
                        <a:blipFill>
                          <a:blip r:embed="rId3"/>
                          <a:stretch>
                            <a:fillRect l="-56735" t="-212987" b="-136364"/>
                          </a:stretch>
                        </a:blipFill>
                      </a:tcPr>
                    </a:tc>
                    <a:extLst>
                      <a:ext uri="{0D108BD9-81ED-4DB2-BD59-A6C34878D82A}">
                        <a16:rowId xmlns:a16="http://schemas.microsoft.com/office/drawing/2014/main" val="10002"/>
                      </a:ext>
                    </a:extLst>
                  </a:tr>
                  <a:tr h="469392">
                    <a:tc>
                      <a:txBody>
                        <a:bodyPr/>
                        <a:lstStyle/>
                        <a:p>
                          <a:endParaRPr lang="en-US"/>
                        </a:p>
                      </a:txBody>
                      <a:tcPr marL="36576" marR="36576" marT="36576" marB="36576" anchor="ctr">
                        <a:blipFill>
                          <a:blip r:embed="rId3"/>
                          <a:stretch>
                            <a:fillRect t="-312987" r="-176259" b="-36364"/>
                          </a:stretch>
                        </a:blipFill>
                      </a:tcPr>
                    </a:tc>
                    <a:tc>
                      <a:txBody>
                        <a:bodyPr/>
                        <a:lstStyle/>
                        <a:p>
                          <a:endParaRPr lang="en-US"/>
                        </a:p>
                      </a:txBody>
                      <a:tcPr marL="36576" marR="36576" marT="36576" marB="36576" anchor="ctr">
                        <a:blipFill>
                          <a:blip r:embed="rId3"/>
                          <a:stretch>
                            <a:fillRect l="-56735" t="-312987" b="-36364"/>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559936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Solving Systems of Nonlinear Equations Algebraically</a:t>
            </a:r>
            <a:r>
              <a:rPr lang="en-US" baseline="-25000" dirty="0"/>
              <a:t>7</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Now we know that the two real solutions are </a:t>
                </a:r>
                <a14:m>
                  <m:oMath xmlns:m="http://schemas.openxmlformats.org/officeDocument/2006/math">
                    <m:d>
                      <m:dPr>
                        <m:ctrlPr>
                          <a:rPr lang="ar-AE" i="1">
                            <a:latin typeface="Cambria Math" panose="02040503050406030204" pitchFamily="18" charset="0"/>
                          </a:rPr>
                        </m:ctrlPr>
                      </m:dPr>
                      <m:e>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m:t>
                        </m:r>
                        <m:r>
                          <a:rPr lang="ar-AE">
                            <a:latin typeface="Cambria Math" panose="02040503050406030204" pitchFamily="18" charset="0"/>
                          </a:rPr>
                          <m:t>1</m:t>
                        </m:r>
                        <m:r>
                          <a:rPr lang="ar-AE">
                            <a:latin typeface="Cambria Math" panose="02040503050406030204" pitchFamily="18" charset="0"/>
                          </a:rPr>
                          <m:t>,</m:t>
                        </m:r>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m:t>
                        </m:r>
                        <m:r>
                          <a:rPr lang="ar-AE">
                            <a:latin typeface="Cambria Math" panose="02040503050406030204" pitchFamily="18" charset="0"/>
                          </a:rPr>
                          <m:t>1</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e>
                    </m:d>
                  </m:oMath>
                </a14:m>
                <a:r>
                  <a:rPr lang="en-US" sz="2800" dirty="0"/>
                  <a:t>, as was suggested by our graph, and that the two ordered pairs </a:t>
                </a:r>
                <a14:m>
                  <m:oMath xmlns:m="http://schemas.openxmlformats.org/officeDocument/2006/math">
                    <m:d>
                      <m:dPr>
                        <m:ctrlPr>
                          <a:rPr lang="en-US" i="1">
                            <a:latin typeface="Cambria Math" panose="02040503050406030204" pitchFamily="18" charset="0"/>
                          </a:rPr>
                        </m:ctrlPr>
                      </m:dPr>
                      <m:e>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m:t>
                        </m:r>
                        <m:r>
                          <a:rPr lang="en-US">
                            <a:latin typeface="Cambria Math" panose="02040503050406030204" pitchFamily="18" charset="0"/>
                          </a:rPr>
                          <m:t>10</m:t>
                        </m:r>
                        <m:r>
                          <a:rPr lang="en-US">
                            <a:latin typeface="Cambria Math" panose="02040503050406030204" pitchFamily="18" charset="0"/>
                          </a:rPr>
                          <m:t>,</m:t>
                        </m:r>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m:t>
                        </m:r>
                        <m:r>
                          <a:rPr lang="en-US">
                            <a:latin typeface="Cambria Math" panose="02040503050406030204" pitchFamily="18" charset="0"/>
                          </a:rPr>
                          <m:t>2</m:t>
                        </m:r>
                        <m:r>
                          <m:rPr>
                            <m:nor/>
                          </m:rPr>
                          <a:rPr lang="en-US" b="0" i="1" smtClean="0">
                            <a:latin typeface="Calibri" panose="020F0502020204030204" pitchFamily="34" charset="0"/>
                            <a:ea typeface="Calibri" panose="020F0502020204030204" pitchFamily="34" charset="0"/>
                            <a:cs typeface="Calibri" panose="020F0502020204030204" pitchFamily="34" charset="0"/>
                          </a:rPr>
                          <m:t>i</m:t>
                        </m:r>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m:t>
                        </m:r>
                        <m:r>
                          <m:rPr>
                            <m:nor/>
                          </m:rPr>
                          <a:rPr lang="en-IN" b="0" i="0" dirty="0" smtClean="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2</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m:t>
                        </m:r>
                        <m:r>
                          <a:rPr lang="en-US" smtClean="0">
                            <a:latin typeface="Cambria Math" panose="02040503050406030204" pitchFamily="18" charset="0"/>
                          </a:rPr>
                          <m:t>1</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r>
                          <m:rPr>
                            <m:nor/>
                          </m:rPr>
                          <a:rPr lang="en-US" b="0" i="1" smtClean="0">
                            <a:latin typeface="Calibri" panose="020F0502020204030204" pitchFamily="34" charset="0"/>
                            <a:ea typeface="Calibri" panose="020F0502020204030204" pitchFamily="34" charset="0"/>
                            <a:cs typeface="Calibri" panose="020F0502020204030204" pitchFamily="34" charset="0"/>
                          </a:rPr>
                          <m:t>i</m:t>
                        </m:r>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m:t>
                        </m:r>
                        <m:r>
                          <m:rPr>
                            <m:nor/>
                          </m:rPr>
                          <a:rPr lang="en-IN" b="0" i="0" dirty="0" smtClean="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2</m:t>
                        </m:r>
                      </m:e>
                    </m:d>
                  </m:oMath>
                </a14:m>
                <a:r>
                  <a:rPr lang="ar-AE" sz="2800" dirty="0"/>
                  <a:t> </a:t>
                </a:r>
                <a:r>
                  <a:rPr lang="en-US" sz="2800" dirty="0"/>
                  <a:t>also solve the system. These last two solutions don’t appear on the graph because of their nonreal second coordinates.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926"/>
                </a:stretch>
              </a:blipFill>
            </p:spPr>
            <p:txBody>
              <a:bodyPr/>
              <a:lstStyle/>
              <a:p>
                <a:r>
                  <a:rPr lang="en-IN">
                    <a:noFill/>
                  </a:rPr>
                  <a:t> </a:t>
                </a:r>
              </a:p>
            </p:txBody>
          </p:sp>
        </mc:Fallback>
      </mc:AlternateContent>
    </p:spTree>
    <p:extLst>
      <p:ext uri="{BB962C8B-B14F-4D97-AF65-F5344CB8AC3E}">
        <p14:creationId xmlns:p14="http://schemas.microsoft.com/office/powerpoint/2010/main" val="3738196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Solving Systems of Nonlinear Inequalities by Graphing</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Graph the solution of the following system of nonlinear inequalities.</a:t>
            </a:r>
          </a:p>
          <a:p>
            <a:pPr algn="ctr">
              <a:defRPr sz="2800"/>
            </a:pPr>
            <a:endParaRPr sz="2800" dirty="0"/>
          </a:p>
        </p:txBody>
      </p:sp>
      <p:pic>
        <p:nvPicPr>
          <p:cNvPr id="5" name="Picture 4" descr="Equation 1: open fraction open parentheses x plus 1 close parentheses squared divided by 9 close fraction plus y squared less than 1.&#10;Equation 2: y squared less than or equals to x plus 2.">
            <a:extLst>
              <a:ext uri="{FF2B5EF4-FFF2-40B4-BE49-F238E27FC236}">
                <a16:creationId xmlns:a16="http://schemas.microsoft.com/office/drawing/2014/main" id="{6CF6F9AC-D251-1F8A-8A6B-684B205ECE71}"/>
              </a:ext>
            </a:extLst>
          </p:cNvPr>
          <p:cNvPicPr>
            <a:picLocks noChangeAspect="1"/>
          </p:cNvPicPr>
          <p:nvPr/>
        </p:nvPicPr>
        <p:blipFill>
          <a:blip r:embed="rId2"/>
          <a:stretch>
            <a:fillRect/>
          </a:stretch>
        </p:blipFill>
        <p:spPr>
          <a:xfrm>
            <a:off x="3381477" y="2057400"/>
            <a:ext cx="2381045" cy="1584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Solving Systems of Nonlinear Equations by Graphing</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first equation describes a line in the plane with an </a:t>
                </a:r>
                <a:r>
                  <a:rPr lang="en-US" sz="2800" i="1" dirty="0"/>
                  <a:t>x</a:t>
                </a:r>
                <a:r>
                  <a:rPr lang="en-US" sz="2800" dirty="0"/>
                  <a:t>-intercept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e>
                    </m:d>
                  </m:oMath>
                </a14:m>
                <a:r>
                  <a:rPr lang="ar-AE" sz="2800" dirty="0"/>
                  <a:t> </a:t>
                </a:r>
                <a:r>
                  <a:rPr lang="en-US" sz="2800" dirty="0"/>
                  <a:t>and a </a:t>
                </a:r>
                <a:r>
                  <a:rPr lang="en-US" sz="2800" i="1" dirty="0"/>
                  <a:t>y</a:t>
                </a:r>
                <a:r>
                  <a:rPr lang="en-US" sz="2800" dirty="0"/>
                  <a:t>-intercept of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e>
                    </m:d>
                  </m:oMath>
                </a14:m>
                <a:r>
                  <a:rPr lang="en-US" sz="2800" dirty="0"/>
                  <a:t>. The second equation describes a circle of radius </a:t>
                </a:r>
                <a:r>
                  <a:rPr lang="en-US" sz="2800" dirty="0">
                    <a:latin typeface="Cambria Math"/>
                  </a:rPr>
                  <a:t>2</a:t>
                </a:r>
                <a:r>
                  <a:rPr lang="en-US" sz="2800" dirty="0"/>
                  <a:t> centered at the origin.</a:t>
                </a:r>
              </a:p>
              <a:p>
                <a:r>
                  <a:rPr lang="en-US" sz="2800" dirty="0"/>
                  <a:t>We are interested in whether any ordered pairs of numbers satisfy both equations simultaneously. Graphically, we are looking for the points of intersection of the two graphs.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IN">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Solving Systems of Nonlinear Inequalities by Graphing</a:t>
            </a:r>
            <a:r>
              <a:rPr lang="en-US" baseline="-25000" dirty="0"/>
              <a:t>2</a:t>
            </a:r>
            <a:endParaRPr dirty="0"/>
          </a:p>
        </p:txBody>
      </p:sp>
      <p:sp>
        <p:nvSpPr>
          <p:cNvPr id="3" name="Text Placeholder 2"/>
          <p:cNvSpPr>
            <a:spLocks noGrp="1"/>
          </p:cNvSpPr>
          <p:nvPr>
            <p:ph type="body" sz="quarter" idx="10"/>
          </p:nvPr>
        </p:nvSpPr>
        <p:spPr/>
        <p:txBody>
          <a:bodyPr>
            <a:normAutofit lnSpcReduction="10000"/>
          </a:bodyPr>
          <a:lstStyle/>
          <a:p>
            <a:r>
              <a:rPr sz="2800" b="1" dirty="0"/>
              <a:t>Solution</a:t>
            </a:r>
          </a:p>
          <a:p>
            <a:r>
              <a:rPr sz="2800" dirty="0"/>
              <a:t>The region solving the first inequality is the interior of an ellipse (with the boundary excluded), while the region solving the second inequality consists of those points on and to the right of a rightward-opening parabola. Thus, the solution of the system consists of all those points in the plane lying in both regions; that is, the intersection of the regions. The graph of this intersection appears shaded in Figure 7 (note the dashed line for the portion of the boundary defined by the ellipse and the solid line for the portion defined by the parabola).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Solving Systems of Nonlinear Inequalities by Graphing</a:t>
            </a:r>
            <a:r>
              <a:rPr lang="en-US" baseline="-25000" dirty="0"/>
              <a:t>3</a:t>
            </a:r>
            <a:endParaRPr dirty="0"/>
          </a:p>
        </p:txBody>
      </p:sp>
      <p:sp>
        <p:nvSpPr>
          <p:cNvPr id="3" name="Text Placeholder 2">
            <a:extLst>
              <a:ext uri="{FF2B5EF4-FFF2-40B4-BE49-F238E27FC236}">
                <a16:creationId xmlns:a16="http://schemas.microsoft.com/office/drawing/2014/main" id="{86F4DD1C-10B3-4C50-B09D-8C977C3C4905}"/>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7</a:t>
            </a:r>
          </a:p>
        </p:txBody>
      </p:sp>
      <p:pic>
        <p:nvPicPr>
          <p:cNvPr id="13" name="Content Placeholder 12" descr="Graph of the region consisting of all points simultaneously on or to the right of the rightward opening parabola y squared equals x plus 2 and inside the ellipse open parenthesis x plus 1 close parenthesis to the power of 2 divided by 9 plus y squared less than 1.">
            <a:extLst>
              <a:ext uri="{FF2B5EF4-FFF2-40B4-BE49-F238E27FC236}">
                <a16:creationId xmlns:a16="http://schemas.microsoft.com/office/drawing/2014/main" id="{FBD21BF6-A467-4AEF-A718-EE27025EE0FB}"/>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Solving Systems of Nonlinear Equations by Graphing</a:t>
            </a:r>
            <a:r>
              <a:rPr lang="en-US" baseline="-25000" dirty="0"/>
              <a:t>3</a:t>
            </a:r>
            <a:endParaRPr dirty="0"/>
          </a:p>
        </p:txBody>
      </p:sp>
      <p:pic>
        <p:nvPicPr>
          <p:cNvPr id="5" name="Content Placeholder 4" descr="Graphs of a circle of radius 2 centered at the origin, and a line with slope  minus 1 and y intercept of 2. The graphs intersect at the marked points  open parentheses 0 comma 2 close parentheses and open parentheses 2 comma 0 close parentheses.">
            <a:extLst>
              <a:ext uri="{FF2B5EF4-FFF2-40B4-BE49-F238E27FC236}">
                <a16:creationId xmlns:a16="http://schemas.microsoft.com/office/drawing/2014/main" id="{5EA58F6F-70E6-4C9E-BC21-DD6FFD7C6F5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
        <p:nvSpPr>
          <p:cNvPr id="4" name="Text Placeholder 2">
            <a:extLst>
              <a:ext uri="{FF2B5EF4-FFF2-40B4-BE49-F238E27FC236}">
                <a16:creationId xmlns:a16="http://schemas.microsoft.com/office/drawing/2014/main" id="{04CF7EBC-7D77-4E68-856D-2BE0C259C000}"/>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Solving Systems of Nonlinear Equations by Graphing</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The graph in Figure 1 suggests that (2, 0) and (0, 2) make up the real solutions of the system. We already know these two points lie on the line, and it can be verified that they also solve the second equation.</a:t>
            </a:r>
          </a:p>
          <a:p>
            <a:pPr algn="ctr">
              <a:defRPr sz="2800"/>
            </a:pPr>
            <a:endParaRPr lang="en-US" dirty="0"/>
          </a:p>
          <a:p>
            <a:pPr algn="ctr">
              <a:defRPr sz="2800"/>
            </a:pPr>
            <a:r>
              <a:rPr lang="en-US" dirty="0"/>
              <a:t>2² + 0²  = 4 and 0² + 2²  = 4.</a:t>
            </a:r>
            <a:endParaRPr lang="en-US" sz="2800" dirty="0"/>
          </a:p>
          <a:p>
            <a:pPr>
              <a:defRPr sz="2800"/>
            </a:pPr>
            <a:endParaRPr lang="en-US" sz="2800" dirty="0"/>
          </a:p>
          <a:p>
            <a:pPr>
              <a:defRPr sz="2800"/>
            </a:pPr>
            <a:endParaRPr lang="en-US" dirty="0"/>
          </a:p>
          <a:p>
            <a:pPr>
              <a:defRPr sz="2800"/>
            </a:pPr>
            <a:endParaRPr lang="en-US" sz="2800" dirty="0"/>
          </a:p>
        </p:txBody>
      </p:sp>
    </p:spTree>
    <p:extLst>
      <p:ext uri="{BB962C8B-B14F-4D97-AF65-F5344CB8AC3E}">
        <p14:creationId xmlns:p14="http://schemas.microsoft.com/office/powerpoint/2010/main" val="217881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Solving Systems of Nonlinear Equations by Graphing</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lang="en-US" sz="2800" dirty="0"/>
              <a:t>Use graphing to approximate the real solution(s) of the following system, and then verify that your answer is correct.</a:t>
            </a:r>
          </a:p>
          <a:p>
            <a:pPr algn="ctr">
              <a:defRPr sz="2800"/>
            </a:pPr>
            <a:endParaRPr sz="2800" dirty="0"/>
          </a:p>
        </p:txBody>
      </p:sp>
      <p:pic>
        <p:nvPicPr>
          <p:cNvPr id="5" name="Picture 4" descr=" Equation 1: x plus 2 equals y squared.&#10;&#10;Equation 2: x squared plus y squared equals 4.&#10;">
            <a:extLst>
              <a:ext uri="{FF2B5EF4-FFF2-40B4-BE49-F238E27FC236}">
                <a16:creationId xmlns:a16="http://schemas.microsoft.com/office/drawing/2014/main" id="{3779AA4C-24DE-DEA1-B01E-16CF47546E02}"/>
              </a:ext>
            </a:extLst>
          </p:cNvPr>
          <p:cNvPicPr>
            <a:picLocks noChangeAspect="1"/>
          </p:cNvPicPr>
          <p:nvPr/>
        </p:nvPicPr>
        <p:blipFill>
          <a:blip r:embed="rId2"/>
          <a:stretch>
            <a:fillRect/>
          </a:stretch>
        </p:blipFill>
        <p:spPr>
          <a:xfrm>
            <a:off x="3674971" y="2667000"/>
            <a:ext cx="1794058" cy="1044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Solving Systems of Nonlinear Equations by Graphing</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first equation represents a horizontally oriented parabola opening to the right, with vertex at (</a:t>
            </a:r>
            <a: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sz="2800" dirty="0"/>
              <a:t>2,0). The second equation is again a circle of radius </a:t>
            </a:r>
            <a:r>
              <a:rPr lang="en-US" sz="2800" dirty="0">
                <a:latin typeface="Cambria Math"/>
              </a:rPr>
              <a:t>2</a:t>
            </a:r>
            <a:r>
              <a:rPr lang="en-US" sz="2800" dirty="0"/>
              <a:t> centered at the origin.</a:t>
            </a:r>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Solving Systems of Nonlinear Equations by Graphing</a:t>
            </a:r>
            <a:r>
              <a:rPr lang="en-US" baseline="-25000" dirty="0"/>
              <a:t>3</a:t>
            </a:r>
            <a:endParaRPr dirty="0"/>
          </a:p>
        </p:txBody>
      </p:sp>
      <p:pic>
        <p:nvPicPr>
          <p:cNvPr id="5" name="Content Placeholder 4" descr="Graphs of a circle of radius 2 centered at the origin and a rightward opening parabola with vertex at open parentheses minus 2 comma 0 close parentheses. The graphs intersect at the marked points open parentheses minus 2 comma 0 close parentheses, open parentheses 1 comma square root of 3 close parentheses, and open parentheses 1 comma minus square root of 3 close parentheses.">
            <a:extLst>
              <a:ext uri="{FF2B5EF4-FFF2-40B4-BE49-F238E27FC236}">
                <a16:creationId xmlns:a16="http://schemas.microsoft.com/office/drawing/2014/main" id="{2EF513F7-E48D-46B4-9E8A-837B2300045B}"/>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29287"/>
            <a:ext cx="4572000" cy="4572000"/>
          </a:xfrm>
        </p:spPr>
      </p:pic>
      <p:sp>
        <p:nvSpPr>
          <p:cNvPr id="3" name="Text Placeholder 2">
            <a:extLst>
              <a:ext uri="{FF2B5EF4-FFF2-40B4-BE49-F238E27FC236}">
                <a16:creationId xmlns:a16="http://schemas.microsoft.com/office/drawing/2014/main" id="{760038CF-3C9A-4BE8-8C5E-C8DC87E8F75D}"/>
              </a:ext>
            </a:extLst>
          </p:cNvPr>
          <p:cNvSpPr txBox="1">
            <a:spLocks/>
          </p:cNvSpPr>
          <p:nvPr/>
        </p:nvSpPr>
        <p:spPr>
          <a:xfrm>
            <a:off x="3886200" y="5562600"/>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Solving Systems of Nonlinear Equations by Graphing</a:t>
            </a:r>
            <a:r>
              <a:rPr lang="en-US" baseline="-25000" dirty="0"/>
              <a:t>4</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This time, the system appears to have three real solutions. The point (</a:t>
                </a:r>
                <a: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en-US" sz="2800" dirty="0"/>
                  <a:t>2,0) is easily verified to be one of them, but the other two are harder to determine just by looking at the graph in Figure 2. Noting that the </a:t>
                </a:r>
                <a:br>
                  <a:rPr lang="en-US" sz="2800" dirty="0"/>
                </a:br>
                <a:r>
                  <a:rPr lang="en-US" sz="2800" i="1" dirty="0"/>
                  <a:t>x</a:t>
                </a:r>
                <a:r>
                  <a:rPr lang="en-US" sz="2800" dirty="0"/>
                  <a:t>-coordinate of the other two points appears to be </a:t>
                </a:r>
                <a:r>
                  <a:rPr lang="en-US" sz="2800" dirty="0">
                    <a:latin typeface="Cambria Math"/>
                  </a:rPr>
                  <a:t>1</a:t>
                </a:r>
                <a:r>
                  <a:rPr lang="en-US" sz="2800" dirty="0"/>
                  <a:t>, we can replace </a:t>
                </a:r>
                <a:r>
                  <a:rPr lang="en-US" sz="2800" i="1" dirty="0"/>
                  <a:t>x</a:t>
                </a:r>
                <a:r>
                  <a:rPr lang="en-US" sz="2800" dirty="0"/>
                  <a:t> with </a:t>
                </a:r>
                <a:r>
                  <a:rPr lang="en-US" sz="2800" dirty="0">
                    <a:latin typeface="Cambria Math"/>
                  </a:rPr>
                  <a:t>1</a:t>
                </a:r>
                <a:r>
                  <a:rPr lang="en-US" sz="2800" dirty="0"/>
                  <a:t> in the two equations to obtain the equation </a:t>
                </a:r>
                <a:r>
                  <a:rPr lang="en-IN" i="1" dirty="0"/>
                  <a:t>y</a:t>
                </a:r>
                <a:r>
                  <a:rPr lang="en-IN" dirty="0">
                    <a:cs typeface="Angsana New" panose="02020603050405020304" pitchFamily="18" charset="-34"/>
                  </a:rPr>
                  <a:t>²</a:t>
                </a:r>
                <a:r>
                  <a:rPr lang="en-US" sz="2800" dirty="0"/>
                  <a:t> = 3</a:t>
                </a:r>
                <a:r>
                  <a:rPr lang="ar-AE" sz="2800" dirty="0"/>
                  <a:t> </a:t>
                </a:r>
                <a:r>
                  <a:rPr lang="en-US" sz="2800" dirty="0"/>
                  <a:t>in both cases. Solving for </a:t>
                </a:r>
                <a:r>
                  <a:rPr lang="en-IN" i="1" dirty="0"/>
                  <a:t>y</a:t>
                </a:r>
                <a:r>
                  <a:rPr lang="en-US" sz="2800" dirty="0"/>
                  <a:t> yields </a:t>
                </a:r>
                <a:br>
                  <a:rPr lang="en-US" sz="2800" dirty="0"/>
                </a:br>
                <a:r>
                  <a:rPr lang="en-IN" i="1" dirty="0"/>
                  <a:t>y</a:t>
                </a:r>
                <a:r>
                  <a:rPr lang="en-IN" dirty="0"/>
                  <a:t> </a:t>
                </a:r>
                <a14:m>
                  <m:oMath xmlns:m="http://schemas.openxmlformats.org/officeDocument/2006/math">
                    <m:r>
                      <a:rPr lang="en-US">
                        <a:latin typeface="Cambria Math" panose="02040503050406030204" pitchFamily="18" charset="0"/>
                      </a:rPr>
                      <m:t>=±</m:t>
                    </m:r>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m:t>
                    </m:r>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3</m:t>
                    </m:r>
                  </m:oMath>
                </a14:m>
                <a:r>
                  <a:rPr lang="en-US" sz="2800" dirty="0"/>
                  <a:t>, which means that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m:t>
                        </m:r>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3</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1</m:t>
                        </m:r>
                        <m:r>
                          <a:rPr lang="en-US">
                            <a:latin typeface="Cambria Math" panose="02040503050406030204" pitchFamily="18" charset="0"/>
                          </a:rPr>
                          <m:t>,−</m:t>
                        </m:r>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m:t>
                        </m:r>
                        <m:r>
                          <m:rPr>
                            <m:nor/>
                          </m:rPr>
                          <a:rPr lang="en-US"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m:t>3</m:t>
                        </m:r>
                      </m:e>
                    </m:d>
                  </m:oMath>
                </a14:m>
                <a:r>
                  <a:rPr lang="ar-AE" sz="2800" dirty="0"/>
                  <a:t> </a:t>
                </a:r>
                <a:r>
                  <a:rPr lang="en-US" sz="2800" dirty="0"/>
                  <a:t>are the other two solutions of the system. Checking these solutions verifies that both ordered pairs solve both equations.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IN">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1776</TotalTime>
  <Words>1606</Words>
  <Application>Microsoft Office PowerPoint</Application>
  <PresentationFormat>On-screen Show (4:3)</PresentationFormat>
  <Paragraphs>129</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Courier New</vt:lpstr>
      <vt:lpstr>Angsana New</vt:lpstr>
      <vt:lpstr>Cambria Math</vt:lpstr>
      <vt:lpstr>Office Theme</vt:lpstr>
      <vt:lpstr>Section 9.7</vt:lpstr>
      <vt:lpstr>Example 1: Solving Systems of Nonlinear Equations by Graphing1</vt:lpstr>
      <vt:lpstr>Example 1: Solving Systems of Nonlinear Equations by Graphing2</vt:lpstr>
      <vt:lpstr>Example 1: Solving Systems of Nonlinear Equations by Graphing3</vt:lpstr>
      <vt:lpstr>Example 1: Solving Systems of Nonlinear Equations by Graphing4</vt:lpstr>
      <vt:lpstr>Example 2: Solving Systems of Nonlinear Equations by Graphing1</vt:lpstr>
      <vt:lpstr>Example 2: Solving Systems of Nonlinear Equations by Graphing2</vt:lpstr>
      <vt:lpstr>Example 2: Solving Systems of Nonlinear Equations by Graphing3</vt:lpstr>
      <vt:lpstr>Example 2: Solving Systems of Nonlinear Equations by Graphing4</vt:lpstr>
      <vt:lpstr>Example 3: Solving Systems of Nonlinear Equations Algebraically1</vt:lpstr>
      <vt:lpstr>Example 3: Solving Systems of Nonlinear Equations Algebraically2</vt:lpstr>
      <vt:lpstr>Example 3: Solving Systems of Nonlinear Equations Algebraically3</vt:lpstr>
      <vt:lpstr>Example 3: Solving Systems of Nonlinear Equations Algebraically4</vt:lpstr>
      <vt:lpstr>Example 3: Solving Systems of Nonlinear Equations Algebraically5</vt:lpstr>
      <vt:lpstr>Example 3: Solving Systems of Nonlinear Equations Algebraically6</vt:lpstr>
      <vt:lpstr>Example 3: Solving Systems of Nonlinear Equations Algebraically7</vt:lpstr>
      <vt:lpstr>Example 4: Solving Systems of Nonlinear Equations Algebraically1</vt:lpstr>
      <vt:lpstr>Example 4: Solving Systems of Nonlinear Equations Algebraically2</vt:lpstr>
      <vt:lpstr>Example 4: Solving Systems of Nonlinear Equations Algebraically3</vt:lpstr>
      <vt:lpstr>Example 4: Solving Systems of Nonlinear Equations Algebraically4</vt:lpstr>
      <vt:lpstr>Example 4: Solving Systems of Nonlinear Equations Algebraically5</vt:lpstr>
      <vt:lpstr>Example 5: Solving Systems of Nonlinear Equations Algebraically1</vt:lpstr>
      <vt:lpstr>Example 5: Solving Systems of Nonlinear Equations Algebraically2</vt:lpstr>
      <vt:lpstr>Example 5: Solving Systems of Nonlinear Equations Algebraically3</vt:lpstr>
      <vt:lpstr>Example 5: Solving Systems of Nonlinear Equations Algebraically4</vt:lpstr>
      <vt:lpstr>Example 5: Solving Systems of Nonlinear Equations Algebraically5</vt:lpstr>
      <vt:lpstr>Example 5: Solving Systems of Nonlinear Equations Algebraically6</vt:lpstr>
      <vt:lpstr>Example 5: Solving Systems of Nonlinear Equations Algebraically7</vt:lpstr>
      <vt:lpstr>Example 6: Solving Systems of Nonlinear Inequalities by Graphing1</vt:lpstr>
      <vt:lpstr>Example 6: Solving Systems of Nonlinear Inequalities by Graphing2</vt:lpstr>
      <vt:lpstr>Example 6: Solving Systems of Nonlinear Inequalities by Graphing3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Kodanda Ram Bade</cp:lastModifiedBy>
  <cp:revision>187</cp:revision>
  <dcterms:created xsi:type="dcterms:W3CDTF">2013-04-26T14:43:13Z</dcterms:created>
  <dcterms:modified xsi:type="dcterms:W3CDTF">2025-06-18T09:38:37Z</dcterms:modified>
</cp:coreProperties>
</file>