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3" r:id="rId8"/>
    <p:sldId id="293" r:id="rId9"/>
    <p:sldId id="265" r:id="rId10"/>
    <p:sldId id="267" r:id="rId11"/>
    <p:sldId id="268" r:id="rId12"/>
    <p:sldId id="294" r:id="rId13"/>
    <p:sldId id="269" r:id="rId14"/>
    <p:sldId id="270" r:id="rId15"/>
    <p:sldId id="271" r:id="rId16"/>
    <p:sldId id="272" r:id="rId17"/>
    <p:sldId id="275" r:id="rId18"/>
    <p:sldId id="276" r:id="rId19"/>
    <p:sldId id="277" r:id="rId20"/>
    <p:sldId id="278" r:id="rId21"/>
    <p:sldId id="295" r:id="rId22"/>
    <p:sldId id="279" r:id="rId23"/>
    <p:sldId id="280" r:id="rId24"/>
    <p:sldId id="296" r:id="rId25"/>
    <p:sldId id="281" r:id="rId26"/>
    <p:sldId id="282" r:id="rId27"/>
    <p:sldId id="283" r:id="rId28"/>
    <p:sldId id="284" r:id="rId29"/>
    <p:sldId id="285" r:id="rId30"/>
    <p:sldId id="286" r:id="rId31"/>
    <p:sldId id="297" r:id="rId32"/>
    <p:sldId id="287" r:id="rId33"/>
    <p:sldId id="288" r:id="rId34"/>
    <p:sldId id="298" r:id="rId35"/>
    <p:sldId id="289" r:id="rId36"/>
    <p:sldId id="292" r:id="rId37"/>
    <p:sldId id="291" r:id="rId38"/>
  </p:sldIdLst>
  <p:sldSz cx="9144000" cy="6858000" type="screen4x3"/>
  <p:notesSz cx="6858000" cy="9144000"/>
  <p:embeddedFontLs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54" d="100"/>
          <a:sy n="54" d="100"/>
        </p:scale>
        <p:origin x="744" y="6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a:t>
            </a:r>
            <a:r>
              <a:rPr lang="en-US"/>
              <a:t>9</a:t>
            </a:r>
            <a:r>
              <a:t>.</a:t>
            </a:r>
            <a:r>
              <a:rPr lang="en-US"/>
              <a:t>6</a:t>
            </a:r>
            <a:endParaRPr/>
          </a:p>
        </p:txBody>
      </p:sp>
      <p:sp>
        <p:nvSpPr>
          <p:cNvPr id="2" name="Text Placeholder 1"/>
          <p:cNvSpPr>
            <a:spLocks noGrp="1"/>
          </p:cNvSpPr>
          <p:nvPr>
            <p:ph type="body" sz="quarter" idx="10"/>
          </p:nvPr>
        </p:nvSpPr>
        <p:spPr/>
        <p:txBody>
          <a:bodyPr/>
          <a:lstStyle/>
          <a:p>
            <a:pPr algn="ctr"/>
            <a:r>
              <a:rPr dirty="0"/>
              <a:t>Systems of Linear Inequalities and Linear Programming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Feasible Regions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A family orchard sells peaches and nectarines. To prevent a pest infestation, the number of nectarine trees in the orchard cannot exceed the number of peach trees. Also, because of the space requirements of each type of tree, the number of nectarine trees plus twice the number of peach trees cannot exceed </a:t>
            </a:r>
            <a:r>
              <a:rPr sz="2800" dirty="0">
                <a:latin typeface="Cambria Math"/>
              </a:rPr>
              <a:t>100</a:t>
            </a:r>
            <a:r>
              <a:rPr sz="2800" dirty="0"/>
              <a:t> trees. Construct the constraints and graph the feasible region for this situation.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Feasible Regions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IN" sz="2800" b="1" dirty="0"/>
              <a:t>Solution</a:t>
            </a:r>
          </a:p>
          <a:p>
            <a:pPr>
              <a:defRPr sz="2800"/>
            </a:pPr>
            <a:r>
              <a:rPr lang="en-IN" sz="2800" dirty="0"/>
              <a:t>Let </a:t>
            </a:r>
            <a:r>
              <a:rPr lang="en-IN" sz="2800" i="1" dirty="0"/>
              <a:t>p</a:t>
            </a:r>
            <a:r>
              <a:rPr lang="en-IN" sz="2800" dirty="0"/>
              <a:t> be the number of peach trees and </a:t>
            </a:r>
            <a:r>
              <a:rPr lang="en-IN" sz="2800" i="1" dirty="0"/>
              <a:t>n</a:t>
            </a:r>
            <a:r>
              <a:rPr lang="en-IN" sz="2800" dirty="0"/>
              <a:t> be the number of nectarine trees. The constraints given in the problem can now be written in terms of </a:t>
            </a:r>
            <a:r>
              <a:rPr lang="en-IN" sz="2800" i="1" dirty="0"/>
              <a:t>p</a:t>
            </a:r>
            <a:r>
              <a:rPr lang="en-IN" sz="2800" dirty="0"/>
              <a:t> and </a:t>
            </a:r>
            <a:r>
              <a:rPr lang="en-IN" sz="2800" i="1" dirty="0"/>
              <a:t>n</a:t>
            </a:r>
            <a:r>
              <a:rPr lang="en-IN" sz="2800" dirty="0"/>
              <a:t>.</a:t>
            </a:r>
          </a:p>
          <a:p>
            <a:pPr>
              <a:defRPr sz="2800"/>
            </a:pPr>
            <a:endParaRPr lang="en-IN" sz="2800" dirty="0"/>
          </a:p>
          <a:p>
            <a:pPr>
              <a:defRPr sz="2800"/>
            </a:pPr>
            <a:r>
              <a:rPr lang="en-IN" sz="2800" dirty="0"/>
              <a:t>The second sentence tells us that </a:t>
            </a:r>
            <a:r>
              <a:rPr lang="en-IN" sz="2800" i="1" dirty="0"/>
              <a:t>n</a:t>
            </a:r>
            <a:r>
              <a:rPr lang="en-IN" sz="2800" dirty="0"/>
              <a:t> ≤</a:t>
            </a:r>
            <a:r>
              <a:rPr lang="en-IN" dirty="0"/>
              <a:t> </a:t>
            </a:r>
            <a:r>
              <a:rPr lang="en-IN" i="1" dirty="0"/>
              <a:t>p</a:t>
            </a:r>
            <a:r>
              <a:rPr lang="en-IN" dirty="0"/>
              <a:t>,</a:t>
            </a:r>
            <a:r>
              <a:rPr lang="en-IN" sz="2800" dirty="0"/>
              <a:t> and the third sentence tells us that </a:t>
            </a:r>
            <a:r>
              <a:rPr lang="en-IN" sz="2800" i="1" dirty="0"/>
              <a:t>n</a:t>
            </a:r>
            <a:r>
              <a:rPr lang="en-IN" sz="2800" dirty="0"/>
              <a:t> + 2</a:t>
            </a:r>
            <a:r>
              <a:rPr lang="en-IN" sz="2800" i="1" dirty="0"/>
              <a:t>p </a:t>
            </a:r>
            <a:r>
              <a:rPr lang="en-IN" sz="2800" dirty="0"/>
              <a:t>≤</a:t>
            </a:r>
            <a:r>
              <a:rPr lang="en-IN" sz="2800" i="1" dirty="0"/>
              <a:t> </a:t>
            </a:r>
            <a:r>
              <a:rPr lang="en-IN" sz="2800" dirty="0"/>
              <a:t>100. Since we can't have a negative number of trees, we also know that </a:t>
            </a:r>
            <a:br>
              <a:rPr lang="en-IN" sz="2800" dirty="0"/>
            </a:br>
            <a:r>
              <a:rPr lang="en-IN" sz="2800" i="1" dirty="0"/>
              <a:t>n </a:t>
            </a:r>
            <a:r>
              <a:rPr lang="en-IN" sz="2800" dirty="0"/>
              <a:t>≥ 0 and </a:t>
            </a:r>
            <a:r>
              <a:rPr lang="en-IN" sz="2800" i="1" dirty="0"/>
              <a:t>p </a:t>
            </a:r>
            <a:r>
              <a:rPr lang="en-IN" dirty="0"/>
              <a:t>≥ 0</a:t>
            </a:r>
            <a:r>
              <a:rPr lang="en-IN" sz="2800" dirty="0"/>
              <a:t>.</a:t>
            </a:r>
            <a:endParaRP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Feasible Regions</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sz="2800" dirty="0"/>
              <a:t>Letting the horizontal axis represent</a:t>
            </a:r>
            <a:r>
              <a:rPr lang="en-IN" sz="2800" dirty="0"/>
              <a:t> </a:t>
            </a:r>
            <a:r>
              <a:rPr lang="en-IN" sz="2800" i="1" dirty="0"/>
              <a:t>p</a:t>
            </a:r>
            <a:r>
              <a:rPr sz="2800" dirty="0"/>
              <a:t> and the vertical axis represent</a:t>
            </a:r>
            <a:r>
              <a:rPr lang="en-IN" sz="2800" dirty="0"/>
              <a:t> </a:t>
            </a:r>
            <a:r>
              <a:rPr lang="en-IN" sz="2800" i="1" dirty="0"/>
              <a:t>n</a:t>
            </a:r>
            <a:r>
              <a:rPr sz="2800" dirty="0"/>
              <a:t>, we can graph the feasible region defined by these constraints.</a:t>
            </a:r>
          </a:p>
        </p:txBody>
      </p:sp>
    </p:spTree>
    <p:extLst>
      <p:ext uri="{BB962C8B-B14F-4D97-AF65-F5344CB8AC3E}">
        <p14:creationId xmlns:p14="http://schemas.microsoft.com/office/powerpoint/2010/main" val="273161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Feasible Regions</a:t>
            </a:r>
            <a:r>
              <a:rPr lang="en-US" baseline="-25000" dirty="0"/>
              <a:t>4</a:t>
            </a:r>
            <a:endParaRPr dirty="0"/>
          </a:p>
        </p:txBody>
      </p:sp>
      <p:pic>
        <p:nvPicPr>
          <p:cNvPr id="4" name="Picture 3" descr="Figure 6">
            <a:extLst>
              <a:ext uri="{FF2B5EF4-FFF2-40B4-BE49-F238E27FC236}">
                <a16:creationId xmlns:a16="http://schemas.microsoft.com/office/drawing/2014/main" id="{39526784-0912-40E7-812C-6B44E72EF36E}"/>
              </a:ext>
            </a:extLst>
          </p:cNvPr>
          <p:cNvPicPr>
            <a:picLocks noChangeAspect="1"/>
          </p:cNvPicPr>
          <p:nvPr/>
        </p:nvPicPr>
        <p:blipFill>
          <a:blip r:embed="rId2"/>
          <a:stretch>
            <a:fillRect/>
          </a:stretch>
        </p:blipFill>
        <p:spPr>
          <a:xfrm>
            <a:off x="3581400" y="5422327"/>
            <a:ext cx="1579001" cy="749873"/>
          </a:xfrm>
          <a:prstGeom prst="rect">
            <a:avLst/>
          </a:prstGeom>
        </p:spPr>
      </p:pic>
      <p:pic>
        <p:nvPicPr>
          <p:cNvPr id="5" name="Content Placeholder 4" descr="Cartesian plane with horizontal axis labeled p and vertical axis labeled n. A shaded triangular region in the plane consists of the points simultaneously on or below n equals p, on or below n plus 2p equals 100, and on or above n equals 0.">
            <a:extLst>
              <a:ext uri="{FF2B5EF4-FFF2-40B4-BE49-F238E27FC236}">
                <a16:creationId xmlns:a16="http://schemas.microsoft.com/office/drawing/2014/main" id="{E22D1112-9B09-46A1-BFED-444A1EB5265C}"/>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0955" y="1082676"/>
            <a:ext cx="4911845" cy="440372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Feasible Regions</a:t>
            </a:r>
            <a:r>
              <a:rPr lang="en-US" baseline="-25000" dirty="0"/>
              <a:t>5</a:t>
            </a:r>
            <a:endParaRPr dirty="0"/>
          </a:p>
        </p:txBody>
      </p:sp>
      <p:sp>
        <p:nvSpPr>
          <p:cNvPr id="3" name="Text Placeholder 2"/>
          <p:cNvSpPr>
            <a:spLocks noGrp="1"/>
          </p:cNvSpPr>
          <p:nvPr>
            <p:ph type="body" sz="quarter" idx="10"/>
          </p:nvPr>
        </p:nvSpPr>
        <p:spPr/>
        <p:txBody>
          <a:bodyPr>
            <a:normAutofit/>
          </a:bodyPr>
          <a:lstStyle/>
          <a:p>
            <a:r>
              <a:rPr sz="2800" dirty="0"/>
              <a:t>Any point (with integer coordinates) in the shaded feasible region corresponds to a certain number of peach trees and nectarine trees, and all such points meet the stated conditions.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Bounded and Unbounded Regions</a:t>
            </a:r>
          </a:p>
        </p:txBody>
      </p:sp>
      <p:sp>
        <p:nvSpPr>
          <p:cNvPr id="3" name="Tex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sz="2800" dirty="0"/>
              <a:t>A </a:t>
            </a:r>
            <a:r>
              <a:rPr sz="2800" b="1" dirty="0"/>
              <a:t>bounded</a:t>
            </a:r>
            <a:r>
              <a:rPr sz="2800" dirty="0"/>
              <a:t> region is one in which all the points lie within some finite distance of the origin. </a:t>
            </a:r>
            <a:endParaRPr lang="en-US" sz="2800" dirty="0"/>
          </a:p>
          <a:p>
            <a:pPr marL="457200" indent="-457200">
              <a:buFont typeface="Arial" panose="020B0604020202020204" pitchFamily="34" charset="0"/>
              <a:buChar char="•"/>
            </a:pPr>
            <a:r>
              <a:rPr sz="2800" dirty="0"/>
              <a:t>An </a:t>
            </a:r>
            <a:r>
              <a:rPr sz="2800" b="1" dirty="0"/>
              <a:t>unbounded</a:t>
            </a:r>
            <a:r>
              <a:rPr sz="2800" dirty="0"/>
              <a:t> region has points that are arbitrarily far away from the origin.</a:t>
            </a:r>
          </a:p>
          <a:p>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Procedure: </a:t>
            </a:r>
            <a:r>
              <a:rPr dirty="0"/>
              <a:t>Linear Programming</a:t>
            </a:r>
          </a:p>
        </p:txBody>
      </p:sp>
      <p:sp>
        <p:nvSpPr>
          <p:cNvPr id="3" name="Text Placeholder 2"/>
          <p:cNvSpPr>
            <a:spLocks noGrp="1"/>
          </p:cNvSpPr>
          <p:nvPr>
            <p:ph type="body" sz="quarter" idx="10"/>
          </p:nvPr>
        </p:nvSpPr>
        <p:spPr/>
        <p:txBody>
          <a:bodyPr>
            <a:normAutofit fontScale="92500" lnSpcReduction="10000"/>
          </a:bodyPr>
          <a:lstStyle/>
          <a:p>
            <a:r>
              <a:rPr lang="en-IN" sz="2800" b="1" dirty="0">
                <a:solidFill>
                  <a:srgbClr val="000000"/>
                </a:solidFill>
              </a:rPr>
              <a:t>Step 1: </a:t>
            </a:r>
            <a:r>
              <a:rPr lang="en-IN" sz="2800" dirty="0">
                <a:solidFill>
                  <a:srgbClr val="000000"/>
                </a:solidFill>
              </a:rPr>
              <a:t>Identify the variables to be considered in the problem, determine all the constraints on the variables imposed by the problem, and sketch the feasible region described by the constraints.</a:t>
            </a:r>
          </a:p>
          <a:p>
            <a:r>
              <a:rPr lang="en-IN" sz="2800" b="1" dirty="0">
                <a:solidFill>
                  <a:srgbClr val="000000"/>
                </a:solidFill>
              </a:rPr>
              <a:t>Step 2: </a:t>
            </a:r>
            <a:r>
              <a:rPr lang="en-IN" sz="2800" dirty="0">
                <a:solidFill>
                  <a:srgbClr val="000000"/>
                </a:solidFill>
              </a:rPr>
              <a:t>Determine the function that is to be either maximized or minimized. This function is called the </a:t>
            </a:r>
            <a:r>
              <a:rPr lang="en-IN" sz="2800" b="1" dirty="0">
                <a:solidFill>
                  <a:srgbClr val="000000"/>
                </a:solidFill>
              </a:rPr>
              <a:t>objective function</a:t>
            </a:r>
            <a:r>
              <a:rPr lang="en-IN" sz="2800" dirty="0">
                <a:solidFill>
                  <a:srgbClr val="000000"/>
                </a:solidFill>
              </a:rPr>
              <a:t>.</a:t>
            </a:r>
          </a:p>
          <a:p>
            <a:r>
              <a:rPr lang="en-IN" sz="2800" b="1" dirty="0">
                <a:solidFill>
                  <a:srgbClr val="000000"/>
                </a:solidFill>
              </a:rPr>
              <a:t>Step 3: </a:t>
            </a:r>
            <a:r>
              <a:rPr lang="en-IN" sz="2800" dirty="0">
                <a:solidFill>
                  <a:srgbClr val="000000"/>
                </a:solidFill>
              </a:rPr>
              <a:t>Evaluate the function at each of the vertices of the feasible region and compare the values found. If the feasible region is bounded, the optimum value of the function will occur at a vertex. If the feasible region is unbounded, the optimum value of the function </a:t>
            </a:r>
            <a:r>
              <a:rPr lang="en-IN" sz="2800" b="0" dirty="0">
                <a:solidFill>
                  <a:srgbClr val="000000"/>
                </a:solidFill>
              </a:rPr>
              <a:t>may not exist</a:t>
            </a:r>
            <a:r>
              <a:rPr lang="en-IN" sz="2800" dirty="0">
                <a:solidFill>
                  <a:srgbClr val="000000"/>
                </a:solidFill>
              </a:rPr>
              <a:t>, but if it does exist, it will occur at a vertex.</a:t>
            </a:r>
          </a:p>
          <a:p>
            <a:endParaRPr lang="en-IN" sz="2800" b="1" dirty="0">
              <a:solidFill>
                <a:srgbClr val="000000"/>
              </a:solidFill>
            </a:endParaRPr>
          </a:p>
          <a:p>
            <a:endParaRPr lang="en-IN" sz="2800" b="1" dirty="0">
              <a:solidFill>
                <a:srgbClr val="000000"/>
              </a:solidFill>
            </a:endParaRPr>
          </a:p>
          <a:p>
            <a:endParaRPr lang="en-IN" sz="2800" dirty="0">
              <a:solidFill>
                <a:srgbClr val="000000"/>
              </a:solidFill>
            </a:endParaRPr>
          </a:p>
          <a:p>
            <a:endParaRPr lang="en-IN" sz="2800" b="1" dirty="0">
              <a:solidFill>
                <a:srgbClr val="000000"/>
              </a:solidFill>
            </a:endParaRPr>
          </a:p>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Linear Programming</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a:t>
            </a:r>
          </a:p>
          <a:p>
            <a:pPr algn="ctr">
              <a:defRPr sz="2800"/>
            </a:pPr>
            <a:endParaRPr sz="2800" dirty="0"/>
          </a:p>
        </p:txBody>
      </p:sp>
      <p:pic>
        <p:nvPicPr>
          <p:cNvPr id="6" name="Picture 5" descr="f of open parenthesis x comma y close parenthesis equals 3x plus two y">
            <a:extLst>
              <a:ext uri="{FF2B5EF4-FFF2-40B4-BE49-F238E27FC236}">
                <a16:creationId xmlns:a16="http://schemas.microsoft.com/office/drawing/2014/main" id="{0F52B4CF-98F0-8F8D-6B90-E792FFEEA615}"/>
              </a:ext>
            </a:extLst>
          </p:cNvPr>
          <p:cNvPicPr>
            <a:picLocks noChangeAspect="1"/>
          </p:cNvPicPr>
          <p:nvPr/>
        </p:nvPicPr>
        <p:blipFill>
          <a:blip r:embed="rId2"/>
          <a:stretch>
            <a:fillRect/>
          </a:stretch>
        </p:blipFill>
        <p:spPr>
          <a:xfrm>
            <a:off x="497182" y="1524000"/>
            <a:ext cx="2169818" cy="468000"/>
          </a:xfrm>
          <a:prstGeom prst="rect">
            <a:avLst/>
          </a:prstGeom>
        </p:spPr>
      </p:pic>
      <p:sp>
        <p:nvSpPr>
          <p:cNvPr id="8" name="TextBox 7">
            <a:extLst>
              <a:ext uri="{FF2B5EF4-FFF2-40B4-BE49-F238E27FC236}">
                <a16:creationId xmlns:a16="http://schemas.microsoft.com/office/drawing/2014/main" id="{D19A39D6-FA44-B86E-AF7C-01A04B41B02C}"/>
              </a:ext>
            </a:extLst>
          </p:cNvPr>
          <p:cNvSpPr txBox="1"/>
          <p:nvPr/>
        </p:nvSpPr>
        <p:spPr>
          <a:xfrm>
            <a:off x="2667000" y="1466633"/>
            <a:ext cx="5410200" cy="612000"/>
          </a:xfrm>
          <a:prstGeom prst="rect">
            <a:avLst/>
          </a:prstGeom>
          <a:noFill/>
        </p:spPr>
        <p:txBody>
          <a:bodyPr wrap="square" rtlCol="0">
            <a:spAutoFit/>
          </a:bodyPr>
          <a:lstStyle/>
          <a:p>
            <a:r>
              <a:rPr lang="en-US" sz="2800" dirty="0"/>
              <a:t>subject to the following constraints.</a:t>
            </a:r>
          </a:p>
          <a:p>
            <a:endParaRPr lang="en-IN" sz="2800" dirty="0"/>
          </a:p>
        </p:txBody>
      </p:sp>
      <p:pic>
        <p:nvPicPr>
          <p:cNvPr id="7" name="Picture 6" descr="x greater than or equal to 0&#10;&#10;y greater than or equal to 0&#10;&#10;y greater than or equal to 3 minus 3 times x&#10;&#10;2 times x plus y less than or equal to 10&#10;&#10;x plus y less than or equal to 7&#10;&#10;y greater than or equal to x minus 2">
            <a:extLst>
              <a:ext uri="{FF2B5EF4-FFF2-40B4-BE49-F238E27FC236}">
                <a16:creationId xmlns:a16="http://schemas.microsoft.com/office/drawing/2014/main" id="{7560D730-7C0D-0E04-90ED-035A029C84F7}"/>
              </a:ext>
            </a:extLst>
          </p:cNvPr>
          <p:cNvPicPr>
            <a:picLocks noChangeAspect="1"/>
          </p:cNvPicPr>
          <p:nvPr/>
        </p:nvPicPr>
        <p:blipFill>
          <a:blip r:embed="rId3"/>
          <a:stretch>
            <a:fillRect/>
          </a:stretch>
        </p:blipFill>
        <p:spPr>
          <a:xfrm>
            <a:off x="3744118" y="2133600"/>
            <a:ext cx="1655763" cy="302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r>
              <a:rPr sz="2800"/>
              <a:t>The two variables are given to us, as are the constraints; all we must do to complete the first step is sketch the region defined by the constraints. The following graph contains the sketch, with selected boundaries identified by their corresponding equations.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3</a:t>
            </a:r>
            <a:endParaRPr dirty="0"/>
          </a:p>
        </p:txBody>
      </p:sp>
      <p:pic>
        <p:nvPicPr>
          <p:cNvPr id="4" name="Picture 3" descr="Figure 7">
            <a:extLst>
              <a:ext uri="{FF2B5EF4-FFF2-40B4-BE49-F238E27FC236}">
                <a16:creationId xmlns:a16="http://schemas.microsoft.com/office/drawing/2014/main" id="{AD4EFD46-1A88-489F-A774-F64866C93D6A}"/>
              </a:ext>
            </a:extLst>
          </p:cNvPr>
          <p:cNvPicPr>
            <a:picLocks noChangeAspect="1"/>
          </p:cNvPicPr>
          <p:nvPr/>
        </p:nvPicPr>
        <p:blipFill>
          <a:blip r:embed="rId2"/>
          <a:stretch>
            <a:fillRect/>
          </a:stretch>
        </p:blipFill>
        <p:spPr>
          <a:xfrm>
            <a:off x="3895285" y="5464743"/>
            <a:ext cx="1353429" cy="640135"/>
          </a:xfrm>
          <a:prstGeom prst="rect">
            <a:avLst/>
          </a:prstGeom>
        </p:spPr>
      </p:pic>
      <p:pic>
        <p:nvPicPr>
          <p:cNvPr id="5" name="Content Placeholder 4" descr="Graph of the six sided region of the Cartesian plane consisting of the points simultaneously on or to the right of x equals 0, on or below x plus y equals 7, on or below 2x plus y equals 10, on or above y equals x minus 2, on or above y equals 0, and on or to the right of y equals 3 minus 3x.">
            <a:extLst>
              <a:ext uri="{FF2B5EF4-FFF2-40B4-BE49-F238E27FC236}">
                <a16:creationId xmlns:a16="http://schemas.microsoft.com/office/drawing/2014/main" id="{9060D974-F0F3-406C-B872-AD555B5B8A4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2200" y="1066800"/>
            <a:ext cx="4556124" cy="455612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Graphing the Solution of a System of Linear Inequalities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800" dirty="0"/>
              <a:t>Graph the solution set to the following system of linear inequalities.</a:t>
            </a:r>
          </a:p>
          <a:p>
            <a:pPr algn="ctr">
              <a:defRPr sz="2800"/>
            </a:pPr>
            <a:endParaRPr lang="en-US" dirty="0"/>
          </a:p>
          <a:p>
            <a:pPr algn="ctr">
              <a:defRPr sz="2800"/>
            </a:pPr>
            <a:endParaRPr sz="2800" dirty="0"/>
          </a:p>
        </p:txBody>
      </p:sp>
      <p:pic>
        <p:nvPicPr>
          <p:cNvPr id="5" name="Picture 4" descr="x less than 2&#10;&#10;y less than or equal to open fraction x divided by 2 close fraction plus 1&#10;&#10;x plus y greater than or equal to minus 3">
            <a:extLst>
              <a:ext uri="{FF2B5EF4-FFF2-40B4-BE49-F238E27FC236}">
                <a16:creationId xmlns:a16="http://schemas.microsoft.com/office/drawing/2014/main" id="{80BA62D9-46F8-573E-CC89-2912D9167FA4}"/>
              </a:ext>
            </a:extLst>
          </p:cNvPr>
          <p:cNvPicPr>
            <a:picLocks noChangeAspect="1"/>
          </p:cNvPicPr>
          <p:nvPr/>
        </p:nvPicPr>
        <p:blipFill>
          <a:blip r:embed="rId2"/>
          <a:stretch>
            <a:fillRect/>
          </a:stretch>
        </p:blipFill>
        <p:spPr>
          <a:xfrm>
            <a:off x="3886200" y="2057400"/>
            <a:ext cx="1457325" cy="18478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The function to be optimized is also given to us in this problem, so step two is complete. According to the linear programming method, the only remaining task is to evaluate the function at the vertices of the feasible region. Why should we expect the maximum and minimum values of</a:t>
            </a:r>
            <a:r>
              <a:rPr lang="en-IN" sz="2800" dirty="0"/>
              <a:t> </a:t>
            </a:r>
            <a:r>
              <a:rPr lang="en-IN" sz="2800" i="1" dirty="0"/>
              <a:t>f</a:t>
            </a:r>
            <a:r>
              <a:rPr sz="2800" dirty="0"/>
              <a:t> to occur at vertices, and not in the interior of the region?</a:t>
            </a:r>
          </a:p>
          <a:p>
            <a:pPr>
              <a:defRPr sz="2800"/>
            </a:pP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sz="2800"/>
            </a:pPr>
            <a:r>
              <a:rPr sz="2800" dirty="0"/>
              <a:t>Another diagram will answer this question. </a:t>
            </a:r>
            <a:endParaRPr lang="en-US" sz="2800" dirty="0"/>
          </a:p>
          <a:p>
            <a:pPr>
              <a:defRPr sz="2800"/>
            </a:pPr>
            <a:r>
              <a:rPr sz="2800" dirty="0"/>
              <a:t>The function</a:t>
            </a:r>
          </a:p>
        </p:txBody>
      </p:sp>
      <p:pic>
        <p:nvPicPr>
          <p:cNvPr id="5" name="Picture 4" descr="f of open parenthesis x comma y close parenthesis ">
            <a:extLst>
              <a:ext uri="{FF2B5EF4-FFF2-40B4-BE49-F238E27FC236}">
                <a16:creationId xmlns:a16="http://schemas.microsoft.com/office/drawing/2014/main" id="{F8BAE68D-36F8-EC37-9D1D-184E3BEF6271}"/>
              </a:ext>
            </a:extLst>
          </p:cNvPr>
          <p:cNvPicPr>
            <a:picLocks noChangeAspect="1"/>
          </p:cNvPicPr>
          <p:nvPr/>
        </p:nvPicPr>
        <p:blipFill>
          <a:blip r:embed="rId2"/>
          <a:stretch>
            <a:fillRect/>
          </a:stretch>
        </p:blipFill>
        <p:spPr>
          <a:xfrm>
            <a:off x="2365783" y="1610958"/>
            <a:ext cx="946636" cy="468000"/>
          </a:xfrm>
          <a:prstGeom prst="rect">
            <a:avLst/>
          </a:prstGeom>
        </p:spPr>
      </p:pic>
      <p:sp>
        <p:nvSpPr>
          <p:cNvPr id="6" name="TextBox 5">
            <a:extLst>
              <a:ext uri="{FF2B5EF4-FFF2-40B4-BE49-F238E27FC236}">
                <a16:creationId xmlns:a16="http://schemas.microsoft.com/office/drawing/2014/main" id="{991C13FA-BFB7-7D98-8519-583E3F9B8FA7}"/>
              </a:ext>
            </a:extLst>
          </p:cNvPr>
          <p:cNvSpPr txBox="1"/>
          <p:nvPr/>
        </p:nvSpPr>
        <p:spPr>
          <a:xfrm>
            <a:off x="3255084" y="1555738"/>
            <a:ext cx="4495800" cy="523220"/>
          </a:xfrm>
          <a:prstGeom prst="rect">
            <a:avLst/>
          </a:prstGeom>
          <a:noFill/>
        </p:spPr>
        <p:txBody>
          <a:bodyPr wrap="square" rtlCol="0">
            <a:spAutoFit/>
          </a:bodyPr>
          <a:lstStyle/>
          <a:p>
            <a:r>
              <a:rPr lang="en-US" sz="2800" dirty="0"/>
              <a:t>takes on a variety of values at</a:t>
            </a:r>
            <a:endParaRPr lang="en-IN" sz="2800" dirty="0"/>
          </a:p>
        </p:txBody>
      </p:sp>
      <p:sp>
        <p:nvSpPr>
          <p:cNvPr id="7" name="TextBox 6">
            <a:extLst>
              <a:ext uri="{FF2B5EF4-FFF2-40B4-BE49-F238E27FC236}">
                <a16:creationId xmlns:a16="http://schemas.microsoft.com/office/drawing/2014/main" id="{C313DF9B-C2A9-E309-9897-FFBED27787F2}"/>
              </a:ext>
            </a:extLst>
          </p:cNvPr>
          <p:cNvSpPr txBox="1"/>
          <p:nvPr/>
        </p:nvSpPr>
        <p:spPr>
          <a:xfrm>
            <a:off x="457198" y="1956503"/>
            <a:ext cx="8284285" cy="954107"/>
          </a:xfrm>
          <a:prstGeom prst="rect">
            <a:avLst/>
          </a:prstGeom>
          <a:noFill/>
        </p:spPr>
        <p:txBody>
          <a:bodyPr wrap="square" rtlCol="0">
            <a:spAutoFit/>
          </a:bodyPr>
          <a:lstStyle/>
          <a:p>
            <a:r>
              <a:rPr lang="en-US" sz="2800" dirty="0"/>
              <a:t>different ordered pairs (</a:t>
            </a:r>
            <a:r>
              <a:rPr lang="en-US" sz="2800" i="1" dirty="0"/>
              <a:t>x</a:t>
            </a:r>
            <a:r>
              <a:rPr lang="en-US" sz="2800" dirty="0"/>
              <a:t>, </a:t>
            </a:r>
            <a:r>
              <a:rPr lang="en-US" sz="2800" i="1" dirty="0"/>
              <a:t>y</a:t>
            </a:r>
            <a:r>
              <a:rPr lang="en-US" sz="2800" dirty="0"/>
              <a:t>). But for any particular value, say </a:t>
            </a:r>
            <a:r>
              <a:rPr lang="en-US" sz="2800" i="1" dirty="0"/>
              <a:t>k</a:t>
            </a:r>
            <a:r>
              <a:rPr lang="en-US" sz="2800" dirty="0"/>
              <a:t>, there will be a line of ordered pairs in the</a:t>
            </a:r>
            <a:endParaRPr lang="en-IN" sz="2800" dirty="0"/>
          </a:p>
        </p:txBody>
      </p:sp>
      <p:sp>
        <p:nvSpPr>
          <p:cNvPr id="8" name="TextBox 7">
            <a:extLst>
              <a:ext uri="{FF2B5EF4-FFF2-40B4-BE49-F238E27FC236}">
                <a16:creationId xmlns:a16="http://schemas.microsoft.com/office/drawing/2014/main" id="{5600A258-E788-76D2-3B79-68C8612277E7}"/>
              </a:ext>
            </a:extLst>
          </p:cNvPr>
          <p:cNvSpPr txBox="1"/>
          <p:nvPr/>
        </p:nvSpPr>
        <p:spPr>
          <a:xfrm>
            <a:off x="468814" y="2831187"/>
            <a:ext cx="2840916" cy="523220"/>
          </a:xfrm>
          <a:prstGeom prst="rect">
            <a:avLst/>
          </a:prstGeom>
          <a:noFill/>
        </p:spPr>
        <p:txBody>
          <a:bodyPr wrap="square" rtlCol="0">
            <a:spAutoFit/>
          </a:bodyPr>
          <a:lstStyle/>
          <a:p>
            <a:r>
              <a:rPr lang="en-IN" sz="2800" dirty="0"/>
              <a:t>plane such that</a:t>
            </a:r>
          </a:p>
        </p:txBody>
      </p:sp>
      <p:pic>
        <p:nvPicPr>
          <p:cNvPr id="10" name="Picture 9" descr="f of open parenthesis x comma y close parenthesis equals k.,">
            <a:extLst>
              <a:ext uri="{FF2B5EF4-FFF2-40B4-BE49-F238E27FC236}">
                <a16:creationId xmlns:a16="http://schemas.microsoft.com/office/drawing/2014/main" id="{10B7D4D1-AD38-B472-6535-46FF3AD79AF3}"/>
              </a:ext>
            </a:extLst>
          </p:cNvPr>
          <p:cNvPicPr>
            <a:picLocks noChangeAspect="1"/>
          </p:cNvPicPr>
          <p:nvPr/>
        </p:nvPicPr>
        <p:blipFill>
          <a:blip r:embed="rId3"/>
          <a:stretch>
            <a:fillRect/>
          </a:stretch>
        </p:blipFill>
        <p:spPr>
          <a:xfrm>
            <a:off x="2819400" y="2898509"/>
            <a:ext cx="1478454" cy="468000"/>
          </a:xfrm>
          <a:prstGeom prst="rect">
            <a:avLst/>
          </a:prstGeom>
        </p:spPr>
      </p:pic>
      <p:sp>
        <p:nvSpPr>
          <p:cNvPr id="11" name="TextBox 10">
            <a:extLst>
              <a:ext uri="{FF2B5EF4-FFF2-40B4-BE49-F238E27FC236}">
                <a16:creationId xmlns:a16="http://schemas.microsoft.com/office/drawing/2014/main" id="{635B644F-B1D9-BA87-2126-645F873A4AA8}"/>
              </a:ext>
            </a:extLst>
          </p:cNvPr>
          <p:cNvSpPr txBox="1"/>
          <p:nvPr/>
        </p:nvSpPr>
        <p:spPr>
          <a:xfrm>
            <a:off x="4265580" y="2827867"/>
            <a:ext cx="3962400" cy="523220"/>
          </a:xfrm>
          <a:prstGeom prst="rect">
            <a:avLst/>
          </a:prstGeom>
          <a:noFill/>
        </p:spPr>
        <p:txBody>
          <a:bodyPr wrap="square" rtlCol="0">
            <a:spAutoFit/>
          </a:bodyPr>
          <a:lstStyle/>
          <a:p>
            <a:r>
              <a:rPr lang="en-IN" sz="2800" dirty="0"/>
              <a:t>Such lines for different</a:t>
            </a:r>
          </a:p>
        </p:txBody>
      </p:sp>
      <p:sp>
        <p:nvSpPr>
          <p:cNvPr id="12" name="TextBox 11">
            <a:extLst>
              <a:ext uri="{FF2B5EF4-FFF2-40B4-BE49-F238E27FC236}">
                <a16:creationId xmlns:a16="http://schemas.microsoft.com/office/drawing/2014/main" id="{33678D2A-1F35-E68E-212F-6BE8A2E7560E}"/>
              </a:ext>
            </a:extLst>
          </p:cNvPr>
          <p:cNvSpPr txBox="1"/>
          <p:nvPr/>
        </p:nvSpPr>
        <p:spPr>
          <a:xfrm>
            <a:off x="458056" y="3250853"/>
            <a:ext cx="7913186" cy="1384995"/>
          </a:xfrm>
          <a:prstGeom prst="rect">
            <a:avLst/>
          </a:prstGeom>
          <a:noFill/>
        </p:spPr>
        <p:txBody>
          <a:bodyPr wrap="square" rtlCol="0">
            <a:spAutoFit/>
          </a:bodyPr>
          <a:lstStyle/>
          <a:p>
            <a:r>
              <a:rPr lang="en-US" sz="2800" dirty="0"/>
              <a:t>values of </a:t>
            </a:r>
            <a:r>
              <a:rPr lang="en-US" sz="2800" i="1" dirty="0"/>
              <a:t>k</a:t>
            </a:r>
            <a:r>
              <a:rPr lang="en-US" sz="2800" dirty="0"/>
              <a:t> will be parallel. Two particular values for </a:t>
            </a:r>
            <a:r>
              <a:rPr lang="en-US" sz="2800" i="1" dirty="0"/>
              <a:t>k</a:t>
            </a:r>
            <a:r>
              <a:rPr lang="en-US" sz="2800" dirty="0"/>
              <a:t> are labeled in Figure 8, and these values are the minimum and maximum values of </a:t>
            </a:r>
            <a:r>
              <a:rPr lang="en-US" sz="2800" i="1" dirty="0"/>
              <a:t>f</a:t>
            </a:r>
            <a:r>
              <a:rPr lang="en-US" sz="2800" dirty="0"/>
              <a:t>.</a:t>
            </a:r>
            <a:endParaRPr lang="en-IN" sz="2800" dirty="0"/>
          </a:p>
        </p:txBody>
      </p:sp>
    </p:spTree>
    <p:extLst>
      <p:ext uri="{BB962C8B-B14F-4D97-AF65-F5344CB8AC3E}">
        <p14:creationId xmlns:p14="http://schemas.microsoft.com/office/powerpoint/2010/main" val="49452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6</a:t>
            </a:r>
            <a:endParaRPr dirty="0"/>
          </a:p>
        </p:txBody>
      </p:sp>
      <p:pic>
        <p:nvPicPr>
          <p:cNvPr id="4" name="Picture 3" descr="Figure 8">
            <a:extLst>
              <a:ext uri="{FF2B5EF4-FFF2-40B4-BE49-F238E27FC236}">
                <a16:creationId xmlns:a16="http://schemas.microsoft.com/office/drawing/2014/main" id="{7F724F97-4A15-47D0-A3AE-458004183141}"/>
              </a:ext>
            </a:extLst>
          </p:cNvPr>
          <p:cNvPicPr>
            <a:picLocks noChangeAspect="1"/>
          </p:cNvPicPr>
          <p:nvPr/>
        </p:nvPicPr>
        <p:blipFill>
          <a:blip r:embed="rId2"/>
          <a:stretch>
            <a:fillRect/>
          </a:stretch>
        </p:blipFill>
        <p:spPr>
          <a:xfrm>
            <a:off x="3782500" y="5346127"/>
            <a:ext cx="1579001" cy="749873"/>
          </a:xfrm>
          <a:prstGeom prst="rect">
            <a:avLst/>
          </a:prstGeom>
        </p:spPr>
      </p:pic>
      <p:pic>
        <p:nvPicPr>
          <p:cNvPr id="5" name="Content Placeholder 4" descr="The feasible region of the previous figure, along with a number of parallel dashed lines representing the graphs of 3x plus 2y equals k for different values of k. Two of the dashed lines intersect the feasible region in exactly one point, which is a vertex of the region. The line intersecting the region at open parenthesis 1, 0 close parenthesis is labeled with k equals 3 and the line intersecting the region at open parenthesis 3, 4 close parenthesis is labeled with k equals 17.">
            <a:extLst>
              <a:ext uri="{FF2B5EF4-FFF2-40B4-BE49-F238E27FC236}">
                <a16:creationId xmlns:a16="http://schemas.microsoft.com/office/drawing/2014/main" id="{1EB873AA-F389-4666-9865-AD9540D43E61}"/>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7047" y="1082675"/>
            <a:ext cx="4329907" cy="432990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7</a:t>
            </a:r>
            <a:endParaRPr dirty="0"/>
          </a:p>
        </p:txBody>
      </p:sp>
      <p:sp>
        <p:nvSpPr>
          <p:cNvPr id="3" name="Text Placeholder 2"/>
          <p:cNvSpPr>
            <a:spLocks noGrp="1"/>
          </p:cNvSpPr>
          <p:nvPr>
            <p:ph type="body" sz="quarter" idx="10"/>
          </p:nvPr>
        </p:nvSpPr>
        <p:spPr/>
        <p:txBody>
          <a:bodyPr>
            <a:normAutofit/>
          </a:bodyPr>
          <a:lstStyle/>
          <a:p>
            <a:r>
              <a:rPr sz="2800" dirty="0"/>
              <a:t>The extreme values will thus occur where a line of constant value </a:t>
            </a:r>
            <a:r>
              <a:rPr sz="2800" i="1" dirty="0"/>
              <a:t>just touches</a:t>
            </a:r>
            <a:r>
              <a:rPr sz="2800" dirty="0"/>
              <a:t> the region. This will be at a vertex or one of the edges of the region, if the edge is parallel to the line of constant value. Thus, evaluating the function at the vertices of the feasible region will suffice to identify the extreme 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8</a:t>
            </a:r>
            <a:endParaRPr dirty="0"/>
          </a:p>
        </p:txBody>
      </p:sp>
      <p:sp>
        <p:nvSpPr>
          <p:cNvPr id="3" name="Text Placeholder 2"/>
          <p:cNvSpPr>
            <a:spLocks noGrp="1"/>
          </p:cNvSpPr>
          <p:nvPr>
            <p:ph type="body" sz="quarter" idx="10"/>
          </p:nvPr>
        </p:nvSpPr>
        <p:spPr/>
        <p:txBody>
          <a:bodyPr>
            <a:normAutofit/>
          </a:bodyPr>
          <a:lstStyle/>
          <a:p>
            <a:r>
              <a:rPr sz="2800" dirty="0"/>
              <a:t>Each vertex of a feasible region is the intersection of two edges, so the coordinates of each vertex are found by solving a system of two equations. The six vertices of the region in this problem are determined by the following six systems</a:t>
            </a:r>
            <a:r>
              <a:rPr lang="en-US" sz="2800" dirty="0"/>
              <a:t>.</a:t>
            </a:r>
            <a:endParaRPr sz="2800" dirty="0"/>
          </a:p>
        </p:txBody>
      </p:sp>
    </p:spTree>
    <p:extLst>
      <p:ext uri="{BB962C8B-B14F-4D97-AF65-F5344CB8AC3E}">
        <p14:creationId xmlns:p14="http://schemas.microsoft.com/office/powerpoint/2010/main" val="167219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9</a:t>
            </a:r>
            <a:endParaRPr dirty="0"/>
          </a:p>
        </p:txBody>
      </p:sp>
      <mc:AlternateContent xmlns:mc="http://schemas.openxmlformats.org/markup-compatibility/2006" xmlns:a14="http://schemas.microsoft.com/office/drawing/2010/main">
        <mc:Choice Requires="a14">
          <p:graphicFrame>
            <p:nvGraphicFramePr>
              <p:cNvPr id="3" name="Table Placeholder 2" descr="A set of six 2 by 2 systems of linear equations.&#10;&#10;System 1 &#10;&#10;Equation 1: x plus y equals 7&#10;&#10;Equation 2: 2x plus y equals 10&#10;&#10;System 2 &#10;&#10;Equation 1: 2x plus y equals 10&#10;&#10;Equation 2: y equals x minus 2&#10;&#10;System 3 &#10;&#10;Equation 1: y equals x minus 2&#10;&#10;Equation 2: y equals 0&#10;&#10;System 4 &#10;&#10;Equation 1: y equals 0&#10;&#10;Equation 2: y equals 3 minus 3x&#10;&#10;System 5 &#10;&#10;Equation 1: y equals 3 minus 3x&#10;&#10;Equation 2: x equals 0&#10;&#10;System 6 &#10;&#10;Equation 1: x equals 0&#10;&#10;Equation 2: x plus y equals 7"/>
              <p:cNvGraphicFramePr>
                <a:graphicFrameLocks noGrp="1"/>
              </p:cNvGraphicFramePr>
              <p:nvPr>
                <p:ph type="tbl" sz="quarter" idx="10"/>
                <p:extLst>
                  <p:ext uri="{D42A27DB-BD31-4B8C-83A1-F6EECF244321}">
                    <p14:modId xmlns:p14="http://schemas.microsoft.com/office/powerpoint/2010/main" val="2425732629"/>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7</m:t>
                                          </m:r>
                                        </m:e>
                                      </m:m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en-US" sz="2600" b="0" smtClean="0">
                                              <a:latin typeface="Cambria Math" panose="02040503050406030204" pitchFamily="18" charset="0"/>
                                            </a:rPr>
                                            <m:t>−</m:t>
                                          </m:r>
                                          <m:r>
                                            <a:rPr lang="en-US" sz="2600" b="0" smtClean="0">
                                              <a:latin typeface="Cambria Math" panose="02040503050406030204" pitchFamily="18" charset="0"/>
                                            </a:rPr>
                                            <m:t>2</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ar-AE" sz="2600" smtClean="0">
                                              <a:latin typeface="Cambria Math" panose="02040503050406030204" pitchFamily="18" charset="0"/>
                                            </a:rPr>
                                            <m:t>−</m:t>
                                          </m:r>
                                          <m:r>
                                            <a:rPr lang="en-US" sz="2600" b="0" smtClean="0">
                                              <a:latin typeface="Cambria Math" panose="02040503050406030204" pitchFamily="18" charset="0"/>
                                            </a:rPr>
                                            <m:t>2</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smtClean="0">
                                                    <a:latin typeface="Cambria Math" panose="02040503050406030204" pitchFamily="18" charset="0"/>
                                                  </a:rPr>
                                                  <m:t>𝑦</m:t>
                                                </m:r>
                                                <m:r>
                                                  <a:rPr lang="en-US" sz="2600" b="0" smtClean="0">
                                                    <a:latin typeface="Cambria Math" panose="02040503050406030204" pitchFamily="18" charset="0"/>
                                                  </a:rPr>
                                                  <m:t>=</m:t>
                                                </m:r>
                                                <m:r>
                                                  <m:rPr>
                                                    <m:brk m:alnAt="7"/>
                                                  </m:rPr>
                                                  <a:rPr lang="en-US" sz="2600" b="0" smtClean="0">
                                                    <a:latin typeface="Cambria Math" panose="02040503050406030204" pitchFamily="18" charset="0"/>
                                                  </a:rPr>
                                                  <m:t>0</m:t>
                                                </m:r>
                                              </m:e>
                                              <m:e/>
                                            </m:mr>
                                          </m:m>
                                        </m:e>
                                      </m:mr>
                                    </m:m>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m>
                                            <m:mPr>
                                              <m:mcs>
                                                <m:mc>
                                                  <m:mcPr>
                                                    <m:count m:val="2"/>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0</m:t>
                                                </m:r>
                                              </m:e>
                                              <m:e/>
                                            </m:mr>
                                          </m:m>
                                        </m:e>
                                      </m:mr>
                                      <m:mr>
                                        <m:e>
                                          <m:r>
                                            <a:rPr lang="en-US" sz="2600" b="0" smtClean="0">
                                              <a:latin typeface="Cambria Math" panose="02040503050406030204" pitchFamily="18" charset="0"/>
                                            </a:rPr>
                                            <m:t>𝑦</m:t>
                                          </m:r>
                                          <m:r>
                                            <a:rPr lang="en-US" sz="2600" b="0" smtClean="0">
                                              <a:latin typeface="Cambria Math" panose="02040503050406030204" pitchFamily="18" charset="0"/>
                                            </a:rPr>
                                            <m:t>=</m:t>
                                          </m:r>
                                          <m:r>
                                            <a:rPr lang="en-US" sz="2600" b="0" smtClean="0">
                                              <a:latin typeface="Cambria Math" panose="02040503050406030204" pitchFamily="18" charset="0"/>
                                            </a:rPr>
                                            <m:t>3</m:t>
                                          </m:r>
                                          <m:r>
                                            <a:rPr lang="en-US" sz="2600" b="0" smtClean="0">
                                              <a:latin typeface="Cambria Math" panose="02040503050406030204" pitchFamily="18" charset="0"/>
                                            </a:rPr>
                                            <m:t>−</m:t>
                                          </m:r>
                                          <m:r>
                                            <a:rPr lang="en-US" sz="2600" b="0" smtClean="0">
                                              <a:latin typeface="Cambria Math" panose="02040503050406030204" pitchFamily="18" charset="0"/>
                                            </a:rPr>
                                            <m:t>3</m:t>
                                          </m:r>
                                          <m:r>
                                            <a:rPr lang="en-US" sz="2600" b="0" smtClean="0">
                                              <a:latin typeface="Cambria Math" panose="02040503050406030204" pitchFamily="18" charset="0"/>
                                            </a:rPr>
                                            <m:t>𝑥</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𝑥</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smtClean="0">
                                                    <a:latin typeface="Cambria Math" panose="02040503050406030204" pitchFamily="18" charset="0"/>
                                                  </a:rPr>
                                                  <m:t>𝑥</m:t>
                                                </m:r>
                                                <m:r>
                                                  <a:rPr lang="en-US" sz="2600" b="0" smtClean="0">
                                                    <a:latin typeface="Cambria Math" panose="02040503050406030204" pitchFamily="18" charset="0"/>
                                                  </a:rPr>
                                                  <m:t>=</m:t>
                                                </m:r>
                                                <m:r>
                                                  <m:rPr>
                                                    <m:brk m:alnAt="7"/>
                                                  </m:rPr>
                                                  <a:rPr lang="en-US" sz="2600" b="0" smtClean="0">
                                                    <a:latin typeface="Cambria Math" panose="02040503050406030204" pitchFamily="18" charset="0"/>
                                                  </a:rPr>
                                                  <m:t>0</m:t>
                                                </m:r>
                                              </m:e>
                                              <m:e/>
                                            </m:mr>
                                          </m:m>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eqArr>
                                      <m:eqArrPr>
                                        <m:ctrlPr>
                                          <a:rPr lang="ar-AE" sz="2600" i="1" smtClean="0">
                                            <a:latin typeface="Cambria Math" panose="02040503050406030204" pitchFamily="18" charset="0"/>
                                          </a:rPr>
                                        </m:ctrlPr>
                                      </m:eqArrPr>
                                      <m:e>
                                        <m:phant>
                                          <m:phantPr>
                                            <m:show m:val="off"/>
                                            <m:ctrlPr>
                                              <a:rPr lang="ar-AE" sz="2600" i="1">
                                                <a:latin typeface="Cambria Math" panose="02040503050406030204" pitchFamily="18" charset="0"/>
                                              </a:rPr>
                                            </m:ctrlPr>
                                          </m:phantPr>
                                          <m:e>
                                            <m:r>
                                              <a:rPr lang="ar-AE" sz="2600">
                                                <a:latin typeface="Cambria Math" panose="02040503050406030204" pitchFamily="18" charset="0"/>
                                              </a:rPr>
                                              <m:t>𝑦</m:t>
                                            </m:r>
                                            <m:r>
                                              <a:rPr lang="ar-AE" sz="2600">
                                                <a:latin typeface="Cambria Math" panose="02040503050406030204" pitchFamily="18" charset="0"/>
                                              </a:rPr>
                                              <m:t>+</m:t>
                                            </m:r>
                                          </m:e>
                                        </m:phant>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0</m:t>
                                        </m:r>
                                      </m:e>
                                      <m:e>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𝑦</m:t>
                                        </m:r>
                                        <m:r>
                                          <a:rPr lang="ar-AE" sz="2600">
                                            <a:latin typeface="Cambria Math" panose="02040503050406030204" pitchFamily="18" charset="0"/>
                                          </a:rPr>
                                          <m:t>=</m:t>
                                        </m:r>
                                        <m:r>
                                          <a:rPr lang="ar-AE" sz="2600">
                                            <a:latin typeface="Cambria Math" panose="02040503050406030204" pitchFamily="18" charset="0"/>
                                          </a:rPr>
                                          <m:t>7</m:t>
                                        </m:r>
                                      </m:e>
                                    </m:eqArr>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Choice>
        <mc:Fallback xmlns="">
          <p:graphicFrame>
            <p:nvGraphicFramePr>
              <p:cNvPr id="3" name="Table Placeholder 2" descr="A set of six 2 by 2 systems of linear equations.&#10;&#10;System 1 &#10;&#10;Equation 1: x plus y equals 7&#10;&#10;Equation 2: 2x plus y equals 10&#10;&#10;System 2 &#10;&#10;Equation 1: 2x plus y equals 10&#10;&#10;Equation 2: y equals x minus 2&#10;&#10;System 3 &#10;&#10;Equation 1: y equals x minus 2&#10;&#10;Equation 2: y equals 0&#10;&#10;System 4 &#10;&#10;Equation 1: y equals 0&#10;&#10;Equation 2: y equals 3 minus 3x&#10;&#10;System 5 &#10;&#10;Equation 1: y equals 3 minus 3x&#10;&#10;Equation 2: x equals 0&#10;&#10;System 6 &#10;&#10;Equation 1: x equals 0&#10;&#10;Equation 2: x plus y equals 7"/>
              <p:cNvGraphicFramePr>
                <a:graphicFrameLocks noGrp="1"/>
              </p:cNvGraphicFramePr>
              <p:nvPr>
                <p:ph type="tbl" sz="quarter" idx="10"/>
                <p:extLst>
                  <p:ext uri="{D42A27DB-BD31-4B8C-83A1-F6EECF244321}">
                    <p14:modId xmlns:p14="http://schemas.microsoft.com/office/powerpoint/2010/main" val="2425732629"/>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endParaRPr lang="en-US"/>
                        </a:p>
                      </a:txBody>
                      <a:tcPr>
                        <a:blipFill>
                          <a:blip r:embed="rId2"/>
                          <a:stretch>
                            <a:fillRect r="-196610" b="-68966"/>
                          </a:stretch>
                        </a:blipFill>
                      </a:tcPr>
                    </a:tc>
                    <a:tc>
                      <a:txBody>
                        <a:bodyPr/>
                        <a:lstStyle/>
                        <a:p>
                          <a:endParaRPr lang="en-US"/>
                        </a:p>
                      </a:txBody>
                      <a:tcPr>
                        <a:blipFill>
                          <a:blip r:embed="rId2"/>
                          <a:stretch>
                            <a:fillRect l="-89394" r="-75758" b="-68966"/>
                          </a:stretch>
                        </a:blipFill>
                      </a:tcPr>
                    </a:tc>
                    <a:tc>
                      <a:txBody>
                        <a:bodyPr/>
                        <a:lstStyle/>
                        <a:p>
                          <a:endParaRPr lang="en-US"/>
                        </a:p>
                      </a:txBody>
                      <a:tcPr>
                        <a:blipFill>
                          <a:blip r:embed="rId2"/>
                          <a:stretch>
                            <a:fillRect l="-279553" r="-11821" b="-68966"/>
                          </a:stretch>
                        </a:blipFill>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endParaRPr lang="en-US"/>
                        </a:p>
                      </a:txBody>
                      <a:tcPr>
                        <a:blipFill>
                          <a:blip r:embed="rId2"/>
                          <a:stretch>
                            <a:fillRect t="-145000" r="-196610"/>
                          </a:stretch>
                        </a:blipFill>
                      </a:tcPr>
                    </a:tc>
                    <a:tc>
                      <a:txBody>
                        <a:bodyPr/>
                        <a:lstStyle/>
                        <a:p>
                          <a:endParaRPr lang="en-US"/>
                        </a:p>
                      </a:txBody>
                      <a:tcPr>
                        <a:blipFill>
                          <a:blip r:embed="rId2"/>
                          <a:stretch>
                            <a:fillRect l="-89394" t="-145000" r="-75758"/>
                          </a:stretch>
                        </a:blipFill>
                      </a:tcPr>
                    </a:tc>
                    <a:tc>
                      <a:txBody>
                        <a:bodyPr/>
                        <a:lstStyle/>
                        <a:p>
                          <a:endParaRPr lang="en-US"/>
                        </a:p>
                      </a:txBody>
                      <a:tcPr>
                        <a:blipFill>
                          <a:blip r:embed="rId2"/>
                          <a:stretch>
                            <a:fillRect l="-279553" t="-145000" r="-11821"/>
                          </a:stretch>
                        </a:blipFill>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Linear Programming</a:t>
            </a:r>
            <a:r>
              <a:rPr lang="en-US" baseline="-25000" dirty="0"/>
              <a:t>10</a:t>
            </a:r>
            <a:endParaRPr dirty="0"/>
          </a:p>
        </p:txBody>
      </p:sp>
      <p:sp>
        <p:nvSpPr>
          <p:cNvPr id="3" name="Text Placeholder 2"/>
          <p:cNvSpPr>
            <a:spLocks noGrp="1"/>
          </p:cNvSpPr>
          <p:nvPr>
            <p:ph type="body" sz="quarter" idx="10"/>
          </p:nvPr>
        </p:nvSpPr>
        <p:spPr/>
        <p:txBody>
          <a:bodyPr>
            <a:normAutofit/>
          </a:bodyPr>
          <a:lstStyle/>
          <a:p>
            <a:pPr>
              <a:defRPr sz="2800"/>
            </a:pPr>
            <a:r>
              <a:rPr sz="2800" dirty="0"/>
              <a:t>Solving each of these systems, we find the vertices to be</a:t>
            </a:r>
            <a:r>
              <a:rPr lang="en-US" sz="2800" dirty="0"/>
              <a:t> (3, 4), (4, 2), (2, 0), (1, 0), (0, 3), </a:t>
            </a:r>
            <a:r>
              <a:rPr sz="2800" dirty="0"/>
              <a:t>and</a:t>
            </a:r>
            <a:r>
              <a:rPr lang="en-US" sz="2800" dirty="0"/>
              <a:t> (0, 7).</a:t>
            </a:r>
            <a:r>
              <a:rPr sz="2800" dirty="0"/>
              <a:t> Substituting each of these ordered pairs into</a:t>
            </a:r>
          </a:p>
        </p:txBody>
      </p:sp>
      <p:pic>
        <p:nvPicPr>
          <p:cNvPr id="7" name="Picture 6" descr="f of open parenthesis x comma y close parenthesis equals 3x plus two y,">
            <a:extLst>
              <a:ext uri="{FF2B5EF4-FFF2-40B4-BE49-F238E27FC236}">
                <a16:creationId xmlns:a16="http://schemas.microsoft.com/office/drawing/2014/main" id="{088F18CD-5DE5-C7FF-546E-586F11FD8BF6}"/>
              </a:ext>
            </a:extLst>
          </p:cNvPr>
          <p:cNvPicPr>
            <a:picLocks noChangeAspect="1"/>
          </p:cNvPicPr>
          <p:nvPr/>
        </p:nvPicPr>
        <p:blipFill>
          <a:blip r:embed="rId2"/>
          <a:stretch>
            <a:fillRect/>
          </a:stretch>
        </p:blipFill>
        <p:spPr>
          <a:xfrm>
            <a:off x="521747" y="2383716"/>
            <a:ext cx="2244272" cy="468000"/>
          </a:xfrm>
          <a:prstGeom prst="rect">
            <a:avLst/>
          </a:prstGeom>
        </p:spPr>
      </p:pic>
      <p:sp>
        <p:nvSpPr>
          <p:cNvPr id="8" name="TextBox 7">
            <a:extLst>
              <a:ext uri="{FF2B5EF4-FFF2-40B4-BE49-F238E27FC236}">
                <a16:creationId xmlns:a16="http://schemas.microsoft.com/office/drawing/2014/main" id="{3CEFDA69-CEDD-266E-8E3D-099FD42F65EF}"/>
              </a:ext>
            </a:extLst>
          </p:cNvPr>
          <p:cNvSpPr txBox="1"/>
          <p:nvPr/>
        </p:nvSpPr>
        <p:spPr>
          <a:xfrm>
            <a:off x="2731057" y="2328496"/>
            <a:ext cx="5334000" cy="523220"/>
          </a:xfrm>
          <a:prstGeom prst="rect">
            <a:avLst/>
          </a:prstGeom>
          <a:noFill/>
        </p:spPr>
        <p:txBody>
          <a:bodyPr wrap="square" rtlCol="0">
            <a:spAutoFit/>
          </a:bodyPr>
          <a:lstStyle/>
          <a:p>
            <a:r>
              <a:rPr lang="en-US" sz="2800" dirty="0"/>
              <a:t>we find the maximum value of </a:t>
            </a:r>
            <a:r>
              <a:rPr lang="en-US" sz="2800" dirty="0">
                <a:latin typeface="Cambria Math"/>
              </a:rPr>
              <a:t>17</a:t>
            </a:r>
            <a:endParaRPr lang="en-IN" sz="2800" dirty="0"/>
          </a:p>
        </p:txBody>
      </p:sp>
      <p:sp>
        <p:nvSpPr>
          <p:cNvPr id="9" name="TextBox 8">
            <a:extLst>
              <a:ext uri="{FF2B5EF4-FFF2-40B4-BE49-F238E27FC236}">
                <a16:creationId xmlns:a16="http://schemas.microsoft.com/office/drawing/2014/main" id="{0F5E8FB6-1D29-5EC1-D515-BD897820E7F8}"/>
              </a:ext>
            </a:extLst>
          </p:cNvPr>
          <p:cNvSpPr txBox="1"/>
          <p:nvPr/>
        </p:nvSpPr>
        <p:spPr>
          <a:xfrm>
            <a:off x="457200" y="2739516"/>
            <a:ext cx="8165053" cy="990600"/>
          </a:xfrm>
          <a:prstGeom prst="rect">
            <a:avLst/>
          </a:prstGeom>
          <a:noFill/>
        </p:spPr>
        <p:txBody>
          <a:bodyPr wrap="square" rtlCol="0">
            <a:spAutoFit/>
          </a:bodyPr>
          <a:lstStyle/>
          <a:p>
            <a:r>
              <a:rPr lang="en-US" sz="2800" dirty="0"/>
              <a:t>occurs at the vertex (3, 4), and the minimum value of </a:t>
            </a:r>
            <a:r>
              <a:rPr lang="en-US" sz="2800" dirty="0">
                <a:latin typeface="Cambria Math"/>
              </a:rPr>
              <a:t>3</a:t>
            </a:r>
            <a:r>
              <a:rPr lang="en-US" sz="2800" dirty="0"/>
              <a:t> occurs at the vertex (1, 0).</a:t>
            </a:r>
            <a:endParaRPr lang="en-IN"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Linear Programming</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a:t>
            </a:r>
          </a:p>
          <a:p>
            <a:pPr algn="ctr">
              <a:defRPr sz="2800"/>
            </a:pPr>
            <a:endParaRPr sz="2800" dirty="0"/>
          </a:p>
        </p:txBody>
      </p:sp>
      <p:pic>
        <p:nvPicPr>
          <p:cNvPr id="6" name="Picture 5" descr="f of open parenthesis x comma y close parenthesis equals x plus two y.">
            <a:extLst>
              <a:ext uri="{FF2B5EF4-FFF2-40B4-BE49-F238E27FC236}">
                <a16:creationId xmlns:a16="http://schemas.microsoft.com/office/drawing/2014/main" id="{EA1A9978-E671-B97D-2F0E-864772B5F50C}"/>
              </a:ext>
            </a:extLst>
          </p:cNvPr>
          <p:cNvPicPr>
            <a:picLocks noChangeAspect="1"/>
          </p:cNvPicPr>
          <p:nvPr/>
        </p:nvPicPr>
        <p:blipFill>
          <a:blip r:embed="rId2"/>
          <a:stretch>
            <a:fillRect/>
          </a:stretch>
        </p:blipFill>
        <p:spPr>
          <a:xfrm>
            <a:off x="554915" y="1522445"/>
            <a:ext cx="2020910" cy="468000"/>
          </a:xfrm>
          <a:prstGeom prst="rect">
            <a:avLst/>
          </a:prstGeom>
        </p:spPr>
      </p:pic>
      <p:sp>
        <p:nvSpPr>
          <p:cNvPr id="7" name="TextBox 6">
            <a:extLst>
              <a:ext uri="{FF2B5EF4-FFF2-40B4-BE49-F238E27FC236}">
                <a16:creationId xmlns:a16="http://schemas.microsoft.com/office/drawing/2014/main" id="{83E7BDE6-0DDD-668E-9C96-DB0D45651289}"/>
              </a:ext>
            </a:extLst>
          </p:cNvPr>
          <p:cNvSpPr txBox="1"/>
          <p:nvPr/>
        </p:nvSpPr>
        <p:spPr>
          <a:xfrm>
            <a:off x="2570180" y="1436327"/>
            <a:ext cx="6019800" cy="540000"/>
          </a:xfrm>
          <a:prstGeom prst="rect">
            <a:avLst/>
          </a:prstGeom>
          <a:noFill/>
        </p:spPr>
        <p:txBody>
          <a:bodyPr wrap="square" rtlCol="0">
            <a:spAutoFit/>
          </a:bodyPr>
          <a:lstStyle/>
          <a:p>
            <a:r>
              <a:rPr lang="en-US" sz="2800" dirty="0"/>
              <a:t>subject to the following constraints.</a:t>
            </a:r>
          </a:p>
          <a:p>
            <a:endParaRPr lang="en-IN" sz="2800" dirty="0"/>
          </a:p>
        </p:txBody>
      </p:sp>
      <p:pic>
        <p:nvPicPr>
          <p:cNvPr id="5" name="Picture 4" descr="x greater than or equal to 0&#10;&#10;y greater than or equal to 3 minus x&#10;&#10;x minus y less than or equal to 1&#10;&#10;y less than or equal to 2 times x plus 4">
            <a:extLst>
              <a:ext uri="{FF2B5EF4-FFF2-40B4-BE49-F238E27FC236}">
                <a16:creationId xmlns:a16="http://schemas.microsoft.com/office/drawing/2014/main" id="{7B46746B-6D3D-4828-70B4-8B429D84AA53}"/>
              </a:ext>
            </a:extLst>
          </p:cNvPr>
          <p:cNvPicPr>
            <a:picLocks noChangeAspect="1"/>
          </p:cNvPicPr>
          <p:nvPr/>
        </p:nvPicPr>
        <p:blipFill>
          <a:blip r:embed="rId3"/>
          <a:stretch>
            <a:fillRect/>
          </a:stretch>
        </p:blipFill>
        <p:spPr>
          <a:xfrm>
            <a:off x="3817241" y="2133600"/>
            <a:ext cx="1509518" cy="2016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Linear Programming</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The feasible region defined by the constraints is unbounded; a portion of its sketch appears </a:t>
            </a:r>
            <a:r>
              <a:rPr lang="en-US" sz="2800" dirty="0"/>
              <a:t>in Figure 9</a:t>
            </a:r>
            <a:r>
              <a:rPr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Linear Programming</a:t>
            </a:r>
            <a:r>
              <a:rPr lang="en-US" baseline="-25000" dirty="0"/>
              <a:t>3</a:t>
            </a:r>
            <a:endParaRPr dirty="0"/>
          </a:p>
        </p:txBody>
      </p:sp>
      <p:pic>
        <p:nvPicPr>
          <p:cNvPr id="4" name="Picture 3" descr="Figure 9">
            <a:extLst>
              <a:ext uri="{FF2B5EF4-FFF2-40B4-BE49-F238E27FC236}">
                <a16:creationId xmlns:a16="http://schemas.microsoft.com/office/drawing/2014/main" id="{0ABAC156-A566-4779-98DA-39FA193B3245}"/>
              </a:ext>
            </a:extLst>
          </p:cNvPr>
          <p:cNvPicPr>
            <a:picLocks noChangeAspect="1"/>
          </p:cNvPicPr>
          <p:nvPr/>
        </p:nvPicPr>
        <p:blipFill>
          <a:blip r:embed="rId2"/>
          <a:stretch>
            <a:fillRect/>
          </a:stretch>
        </p:blipFill>
        <p:spPr>
          <a:xfrm>
            <a:off x="3810000" y="5471099"/>
            <a:ext cx="1475360" cy="701101"/>
          </a:xfrm>
          <a:prstGeom prst="rect">
            <a:avLst/>
          </a:prstGeom>
        </p:spPr>
      </p:pic>
      <p:pic>
        <p:nvPicPr>
          <p:cNvPr id="9" name="Content Placeholder 8" descr="Graph showing a shaded feasible region bounded by four lines:&#10;&#10;y equals 2x plus 4 (upper left diagonal boundary),&#10;&#10;y equals 3 minus x (lower diagonal boundary),&#10;&#10;x equals 0 (vertical boundary on the y axis), and&#10;&#10;x minus y equals 1 (diagonal boundary sloping upwards to the right).&#10;&#10;The graph features x  and y axes with visible gridlines ranging from 0 to 9 on the x axis and 0 to 9 on the y axis. The shaded region forms a quadrilateral located in the first quadrant, indicating the solution space that satisfies all the inequalities derived from the boundary lines.">
            <a:extLst>
              <a:ext uri="{FF2B5EF4-FFF2-40B4-BE49-F238E27FC236}">
                <a16:creationId xmlns:a16="http://schemas.microsoft.com/office/drawing/2014/main" id="{A0F4761A-4538-454E-BE64-D5A3DB00DC1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3938" y="1066800"/>
            <a:ext cx="4556124" cy="455612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the Solution of a System of Linear Inequalities</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pPr>
                  <a:defRPr sz="2800"/>
                </a:pPr>
                <a:r>
                  <a:rPr lang="en-IN" sz="2800" dirty="0"/>
                  <a:t>The boundary of the solution set of the first inequality is the vertical line </a:t>
                </a:r>
                <a:r>
                  <a:rPr lang="en-IN" sz="2800" i="1" dirty="0"/>
                  <a:t>x </a:t>
                </a:r>
                <a:r>
                  <a:rPr lang="en-IN" sz="2800" dirty="0"/>
                  <a:t>= 2,</a:t>
                </a:r>
                <a14:m>
                  <m:oMath xmlns:m="http://schemas.openxmlformats.org/officeDocument/2006/math">
                    <m:r>
                      <a:rPr lang="en-IN" b="0" i="0" smtClean="0">
                        <a:latin typeface="Cambria Math" panose="02040503050406030204" pitchFamily="18" charset="0"/>
                      </a:rPr>
                      <m:t> </m:t>
                    </m:r>
                  </m:oMath>
                </a14:m>
                <a:r>
                  <a:rPr lang="en-IN" sz="2800" dirty="0"/>
                  <a:t>which we draw as a dashed line as shown in Figure 1, to reflect the fact that the inequality is strict. For this inequality, the region to the left of the boundary constitutes the solution set, since the </a:t>
                </a:r>
                <a:r>
                  <a:rPr lang="en-IN" i="1" dirty="0"/>
                  <a:t>x</a:t>
                </a:r>
                <a:r>
                  <a:rPr lang="en-IN" sz="2800" dirty="0"/>
                  <a:t>-coordinate of any solution point must be less than </a:t>
                </a:r>
                <a:r>
                  <a:rPr lang="en-IN" sz="2800" dirty="0">
                    <a:latin typeface="Cambria Math"/>
                  </a:rPr>
                  <a:t>2</a:t>
                </a:r>
                <a:r>
                  <a:rPr lang="en-IN"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Linear Programming</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Because the region is unbounded, the function</a:t>
            </a:r>
            <a:r>
              <a:rPr lang="en-IN" sz="2800" dirty="0"/>
              <a:t> </a:t>
            </a:r>
            <a:r>
              <a:rPr lang="en-IN" sz="2800" i="1" dirty="0"/>
              <a:t>f</a:t>
            </a:r>
            <a:r>
              <a:rPr sz="2800" dirty="0"/>
              <a:t> may not have a maximum or a minimum value over the region. In this case,</a:t>
            </a:r>
            <a:r>
              <a:rPr lang="en-IN" sz="2800" dirty="0"/>
              <a:t> </a:t>
            </a:r>
            <a:r>
              <a:rPr lang="en-IN" sz="2800" i="1" dirty="0"/>
              <a:t>f</a:t>
            </a:r>
            <a:r>
              <a:rPr sz="2800" dirty="0"/>
              <a:t> has no maximum value. </a:t>
            </a:r>
            <a:endParaRPr lang="en-US" sz="2800" dirty="0"/>
          </a:p>
          <a:p>
            <a:pPr>
              <a:defRPr sz="2800"/>
            </a:pPr>
            <a:r>
              <a:rPr sz="2800" dirty="0"/>
              <a:t>One way to see this is to note that ordered pairs of the </a:t>
            </a:r>
            <a:endParaRPr lang="en-IN" sz="2800" dirty="0"/>
          </a:p>
          <a:p>
            <a:pPr>
              <a:defRPr sz="2800"/>
            </a:pPr>
            <a:r>
              <a:rPr sz="2800" dirty="0"/>
              <a:t>form</a:t>
            </a:r>
            <a:r>
              <a:rPr lang="en-IN" sz="2800" dirty="0"/>
              <a:t> (</a:t>
            </a:r>
            <a:r>
              <a:rPr lang="en-IN" sz="2800" i="1" dirty="0"/>
              <a:t>x</a:t>
            </a:r>
            <a:r>
              <a:rPr lang="en-IN" sz="2800" dirty="0"/>
              <a:t>, </a:t>
            </a:r>
            <a:r>
              <a:rPr lang="en-IN" sz="2800" i="1" dirty="0"/>
              <a:t>x</a:t>
            </a:r>
            <a:r>
              <a:rPr lang="en-IN" sz="2800" dirty="0"/>
              <a:t>)</a:t>
            </a:r>
            <a:r>
              <a:rPr sz="2800" dirty="0"/>
              <a:t> lie in the region for all</a:t>
            </a:r>
          </a:p>
        </p:txBody>
      </p:sp>
      <p:pic>
        <p:nvPicPr>
          <p:cNvPr id="9" name="Picture 8" descr="x greater than or equals to 3 divided by 2,">
            <a:extLst>
              <a:ext uri="{FF2B5EF4-FFF2-40B4-BE49-F238E27FC236}">
                <a16:creationId xmlns:a16="http://schemas.microsoft.com/office/drawing/2014/main" id="{559E0E7C-2F74-C1B1-DC31-8D5D55BA6860}"/>
              </a:ext>
            </a:extLst>
          </p:cNvPr>
          <p:cNvPicPr>
            <a:picLocks noChangeAspect="1"/>
          </p:cNvPicPr>
          <p:nvPr/>
        </p:nvPicPr>
        <p:blipFill>
          <a:blip r:embed="rId2"/>
          <a:stretch>
            <a:fillRect/>
          </a:stretch>
        </p:blipFill>
        <p:spPr>
          <a:xfrm>
            <a:off x="5353050" y="2757586"/>
            <a:ext cx="864000" cy="823814"/>
          </a:xfrm>
          <a:prstGeom prst="rect">
            <a:avLst/>
          </a:prstGeom>
        </p:spPr>
      </p:pic>
      <p:sp>
        <p:nvSpPr>
          <p:cNvPr id="7" name="TextBox 6">
            <a:extLst>
              <a:ext uri="{FF2B5EF4-FFF2-40B4-BE49-F238E27FC236}">
                <a16:creationId xmlns:a16="http://schemas.microsoft.com/office/drawing/2014/main" id="{88AC1C8A-5CAD-48A0-9228-CD6D1BE68AFC}"/>
              </a:ext>
            </a:extLst>
          </p:cNvPr>
          <p:cNvSpPr txBox="1"/>
          <p:nvPr/>
        </p:nvSpPr>
        <p:spPr>
          <a:xfrm>
            <a:off x="6212540" y="2908158"/>
            <a:ext cx="762000" cy="523220"/>
          </a:xfrm>
          <a:prstGeom prst="rect">
            <a:avLst/>
          </a:prstGeom>
          <a:noFill/>
        </p:spPr>
        <p:txBody>
          <a:bodyPr wrap="square">
            <a:spAutoFit/>
          </a:bodyPr>
          <a:lstStyle/>
          <a:p>
            <a:r>
              <a:rPr lang="en-IN" sz="2800" dirty="0"/>
              <a:t>and</a:t>
            </a:r>
          </a:p>
        </p:txBody>
      </p:sp>
      <p:pic>
        <p:nvPicPr>
          <p:cNvPr id="6" name="Picture 5" descr="f of open parenthesis x comma x close parenthesis equals x plus two x equals three x.">
            <a:extLst>
              <a:ext uri="{FF2B5EF4-FFF2-40B4-BE49-F238E27FC236}">
                <a16:creationId xmlns:a16="http://schemas.microsoft.com/office/drawing/2014/main" id="{6DD8ABA1-DA62-BB47-8D18-E7084E3C8EC7}"/>
              </a:ext>
            </a:extLst>
          </p:cNvPr>
          <p:cNvPicPr>
            <a:picLocks noChangeAspect="1"/>
          </p:cNvPicPr>
          <p:nvPr/>
        </p:nvPicPr>
        <p:blipFill>
          <a:blip r:embed="rId3"/>
          <a:stretch>
            <a:fillRect/>
          </a:stretch>
        </p:blipFill>
        <p:spPr>
          <a:xfrm>
            <a:off x="533399" y="3619500"/>
            <a:ext cx="2648454" cy="468000"/>
          </a:xfrm>
          <a:prstGeom prst="rect">
            <a:avLst/>
          </a:prstGeom>
        </p:spPr>
      </p:pic>
      <p:sp>
        <p:nvSpPr>
          <p:cNvPr id="5" name="TextBox 4">
            <a:extLst>
              <a:ext uri="{FF2B5EF4-FFF2-40B4-BE49-F238E27FC236}">
                <a16:creationId xmlns:a16="http://schemas.microsoft.com/office/drawing/2014/main" id="{BF063038-1AA3-42C6-BC48-8483B4CF555E}"/>
              </a:ext>
            </a:extLst>
          </p:cNvPr>
          <p:cNvSpPr txBox="1"/>
          <p:nvPr/>
        </p:nvSpPr>
        <p:spPr>
          <a:xfrm>
            <a:off x="762000" y="3512820"/>
            <a:ext cx="8229600" cy="523220"/>
          </a:xfrm>
          <a:prstGeom prst="rect">
            <a:avLst/>
          </a:prstGeom>
          <a:noFill/>
        </p:spPr>
        <p:txBody>
          <a:bodyPr wrap="square">
            <a:spAutoFit/>
          </a:bodyPr>
          <a:lstStyle/>
          <a:p>
            <a:pPr>
              <a:defRPr sz="2800"/>
            </a:pPr>
            <a:r>
              <a:rPr lang="en-IN" sz="2800" dirty="0"/>
              <a:t>                              grows without bound as </a:t>
            </a:r>
            <a:r>
              <a:rPr lang="en-IN" sz="2800" i="1" dirty="0"/>
              <a:t>x</a:t>
            </a:r>
            <a:r>
              <a:rPr lang="en-IN" sz="2800" dirty="0"/>
              <a:t> increases.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Linear Programming</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sz="2800"/>
            </a:pPr>
            <a:r>
              <a:rPr sz="2800" dirty="0"/>
              <a:t>On the other hand,</a:t>
            </a:r>
            <a:r>
              <a:rPr lang="en-IN" sz="2800" dirty="0"/>
              <a:t> </a:t>
            </a:r>
            <a:r>
              <a:rPr lang="en-IN" sz="2800" i="1" dirty="0"/>
              <a:t>f</a:t>
            </a:r>
            <a:r>
              <a:rPr sz="2800" dirty="0"/>
              <a:t> does have a minimum value over the feasible region. The three vertices are</a:t>
            </a:r>
            <a:r>
              <a:rPr lang="en-US" sz="2800" dirty="0"/>
              <a:t> (0, 4), (0, 3), </a:t>
            </a:r>
            <a:r>
              <a:rPr sz="2800" dirty="0"/>
              <a:t>and</a:t>
            </a:r>
            <a:r>
              <a:rPr lang="en-US" sz="2800" dirty="0"/>
              <a:t> (2, 1)</a:t>
            </a:r>
            <a:r>
              <a:rPr sz="2800" dirty="0"/>
              <a:t>. Evaluating the function at these points, we obtain</a:t>
            </a:r>
          </a:p>
        </p:txBody>
      </p:sp>
      <p:pic>
        <p:nvPicPr>
          <p:cNvPr id="5" name="Picture 4" descr="f of open parenthesis  zero comma four close parenthesis equals eight.&#10;f of  open parenthesis zero comma three close parenthesis equals six.&#10;f of open parenthesis two comma one close parenthesis equals four.">
            <a:extLst>
              <a:ext uri="{FF2B5EF4-FFF2-40B4-BE49-F238E27FC236}">
                <a16:creationId xmlns:a16="http://schemas.microsoft.com/office/drawing/2014/main" id="{762156A6-D2E1-7423-0517-02EC4A5B7E20}"/>
              </a:ext>
            </a:extLst>
          </p:cNvPr>
          <p:cNvPicPr>
            <a:picLocks noChangeAspect="1"/>
          </p:cNvPicPr>
          <p:nvPr/>
        </p:nvPicPr>
        <p:blipFill>
          <a:blip r:embed="rId2"/>
          <a:stretch>
            <a:fillRect/>
          </a:stretch>
        </p:blipFill>
        <p:spPr>
          <a:xfrm>
            <a:off x="1523999" y="2351396"/>
            <a:ext cx="5184000" cy="498030"/>
          </a:xfrm>
          <a:prstGeom prst="rect">
            <a:avLst/>
          </a:prstGeom>
        </p:spPr>
      </p:pic>
      <p:sp>
        <p:nvSpPr>
          <p:cNvPr id="6" name="TextBox 5">
            <a:extLst>
              <a:ext uri="{FF2B5EF4-FFF2-40B4-BE49-F238E27FC236}">
                <a16:creationId xmlns:a16="http://schemas.microsoft.com/office/drawing/2014/main" id="{92389704-D9C2-C098-1226-5994631CC53F}"/>
              </a:ext>
            </a:extLst>
          </p:cNvPr>
          <p:cNvSpPr txBox="1"/>
          <p:nvPr/>
        </p:nvSpPr>
        <p:spPr>
          <a:xfrm>
            <a:off x="457200" y="2727990"/>
            <a:ext cx="4343400" cy="523220"/>
          </a:xfrm>
          <a:prstGeom prst="rect">
            <a:avLst/>
          </a:prstGeom>
          <a:noFill/>
        </p:spPr>
        <p:txBody>
          <a:bodyPr wrap="square" rtlCol="0">
            <a:spAutoFit/>
          </a:bodyPr>
          <a:lstStyle/>
          <a:p>
            <a:r>
              <a:rPr lang="en-US" sz="2800" dirty="0"/>
              <a:t>so the minimum value is </a:t>
            </a:r>
            <a:r>
              <a:rPr lang="en-US" sz="2800" dirty="0">
                <a:latin typeface="Cambria Math"/>
              </a:rPr>
              <a:t>4</a:t>
            </a:r>
            <a:r>
              <a:rPr lang="en-US" sz="2800" dirty="0"/>
              <a:t>.</a:t>
            </a:r>
            <a:endParaRPr lang="en-IN" sz="2800" dirty="0"/>
          </a:p>
        </p:txBody>
      </p:sp>
    </p:spTree>
    <p:extLst>
      <p:ext uri="{BB962C8B-B14F-4D97-AF65-F5344CB8AC3E}">
        <p14:creationId xmlns:p14="http://schemas.microsoft.com/office/powerpoint/2010/main" val="172131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Linear Programming</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manufacturer makes two models of a certain electronic device. Model</a:t>
                </a:r>
                <a:r>
                  <a:rPr lang="en-IN" sz="2800" dirty="0"/>
                  <a:t> </a:t>
                </a:r>
                <a:r>
                  <a:rPr lang="en-IN" sz="2800" i="1" dirty="0"/>
                  <a:t>A</a:t>
                </a:r>
                <a:r>
                  <a:rPr sz="2800" dirty="0"/>
                  <a:t> requires </a:t>
                </a:r>
                <a:r>
                  <a:rPr sz="2800" dirty="0">
                    <a:latin typeface="Cambria Math"/>
                  </a:rPr>
                  <a:t>3</a:t>
                </a:r>
                <a:r>
                  <a:rPr sz="2800" dirty="0"/>
                  <a:t> minutes to assemble, </a:t>
                </a:r>
                <a:r>
                  <a:rPr sz="2800" dirty="0">
                    <a:latin typeface="Cambria Math"/>
                  </a:rPr>
                  <a:t>4</a:t>
                </a:r>
                <a:r>
                  <a:rPr sz="2800" dirty="0"/>
                  <a:t> minutes to test, and </a:t>
                </a:r>
                <a:r>
                  <a:rPr sz="2800" dirty="0">
                    <a:latin typeface="Cambria Math"/>
                  </a:rPr>
                  <a:t>1</a:t>
                </a:r>
                <a:r>
                  <a:rPr sz="2800" dirty="0"/>
                  <a:t> minute to package. Model</a:t>
                </a:r>
                <a:r>
                  <a:rPr lang="en-IN" sz="2800" dirty="0"/>
                  <a:t> </a:t>
                </a:r>
                <a:r>
                  <a:rPr lang="en-IN" i="1" dirty="0"/>
                  <a:t>B</a:t>
                </a:r>
                <a:r>
                  <a:rPr sz="2800" dirty="0"/>
                  <a:t> requires </a:t>
                </a:r>
                <a:r>
                  <a:rPr sz="2800" dirty="0">
                    <a:latin typeface="Cambria Math"/>
                  </a:rPr>
                  <a:t>4</a:t>
                </a:r>
                <a:r>
                  <a:rPr sz="2800" dirty="0"/>
                  <a:t> minutes to assemble, </a:t>
                </a:r>
                <a:r>
                  <a:rPr sz="2800" dirty="0">
                    <a:latin typeface="Cambria Math"/>
                  </a:rPr>
                  <a:t>3</a:t>
                </a:r>
                <a:r>
                  <a:rPr sz="2800" dirty="0"/>
                  <a:t> minutes to test, and </a:t>
                </a:r>
                <a:r>
                  <a:rPr sz="2800" dirty="0">
                    <a:latin typeface="Cambria Math"/>
                  </a:rPr>
                  <a:t>6</a:t>
                </a:r>
                <a:r>
                  <a:rPr sz="2800" dirty="0"/>
                  <a:t> minutes to package. The manufacturer can allot </a:t>
                </a:r>
                <a:r>
                  <a:rPr sz="2800" dirty="0">
                    <a:latin typeface="Cambria Math"/>
                  </a:rPr>
                  <a:t>7400</a:t>
                </a:r>
                <a:r>
                  <a:rPr sz="2800" dirty="0"/>
                  <a:t> minutes total for assembly, </a:t>
                </a:r>
                <a:r>
                  <a:rPr sz="2800" dirty="0">
                    <a:latin typeface="Cambria Math"/>
                  </a:rPr>
                  <a:t>8000</a:t>
                </a:r>
                <a:r>
                  <a:rPr sz="2800" dirty="0"/>
                  <a:t> minutes for testing, and </a:t>
                </a:r>
                <a:r>
                  <a:rPr sz="2800" dirty="0">
                    <a:latin typeface="Cambria Math"/>
                  </a:rPr>
                  <a:t>9000</a:t>
                </a:r>
                <a:r>
                  <a:rPr sz="2800" dirty="0"/>
                  <a:t> minutes for packaging. Model </a:t>
                </a:r>
                <a:r>
                  <a:rPr lang="en-IN" i="1" dirty="0"/>
                  <a:t>A</a:t>
                </a:r>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00</m:t>
                    </m:r>
                  </m:oMath>
                </a14:m>
                <a:r>
                  <a:rPr sz="2800" dirty="0"/>
                  <a:t> and </a:t>
                </a:r>
                <a:r>
                  <a:rPr lang="en-US" sz="2800" dirty="0"/>
                  <a:t>M</a:t>
                </a:r>
                <a:r>
                  <a:rPr sz="2800" dirty="0"/>
                  <a:t>odel</a:t>
                </a:r>
                <a:r>
                  <a:rPr lang="en-IN" sz="2800" dirty="0"/>
                  <a:t> </a:t>
                </a:r>
                <a:r>
                  <a:rPr lang="en-IN" i="1" dirty="0"/>
                  <a:t>B</a:t>
                </a:r>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00</m:t>
                    </m:r>
                  </m:oMath>
                </a14:m>
                <a:r>
                  <a:rPr sz="2800" dirty="0"/>
                  <a:t>. How many of each model should be made in order to maximize profit?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Linear Programming</a:t>
            </a:r>
            <a:r>
              <a:rPr lang="en-US" baseline="-25000" dirty="0"/>
              <a:t>2</a:t>
            </a:r>
            <a:endParaRPr dirty="0"/>
          </a:p>
        </p:txBody>
      </p:sp>
      <p:sp>
        <p:nvSpPr>
          <p:cNvPr id="3" name="Text Placeholder 2"/>
          <p:cNvSpPr>
            <a:spLocks noGrp="1"/>
          </p:cNvSpPr>
          <p:nvPr>
            <p:ph type="body" sz="quarter" idx="10"/>
          </p:nvPr>
        </p:nvSpPr>
        <p:spPr>
          <a:xfrm>
            <a:off x="457200" y="1029287"/>
            <a:ext cx="8382000" cy="4967067"/>
          </a:xfrm>
        </p:spPr>
        <p:txBody>
          <a:bodyPr>
            <a:normAutofit/>
          </a:bodyPr>
          <a:lstStyle/>
          <a:p>
            <a:r>
              <a:rPr lang="en-US" sz="2800" b="1" dirty="0"/>
              <a:t>Solution</a:t>
            </a:r>
          </a:p>
          <a:p>
            <a:pPr>
              <a:defRPr sz="2800"/>
            </a:pPr>
            <a:r>
              <a:rPr lang="en-US" sz="2800" dirty="0"/>
              <a:t>If we let </a:t>
            </a:r>
            <a:r>
              <a:rPr lang="en-US" sz="2800" i="1" dirty="0"/>
              <a:t>x</a:t>
            </a:r>
            <a:r>
              <a:rPr lang="en-US" sz="2800" dirty="0"/>
              <a:t> denote the number of Model </a:t>
            </a:r>
            <a:r>
              <a:rPr lang="en-IN" i="1" dirty="0"/>
              <a:t>A</a:t>
            </a:r>
            <a:r>
              <a:rPr lang="en-US" sz="2800" dirty="0"/>
              <a:t> devices made and </a:t>
            </a:r>
            <a:r>
              <a:rPr lang="en-US" sz="2800" i="1" dirty="0"/>
              <a:t>y</a:t>
            </a:r>
            <a:r>
              <a:rPr lang="en-US" sz="2800" dirty="0"/>
              <a:t> the number of Model </a:t>
            </a:r>
            <a:r>
              <a:rPr lang="en-IN" i="1" dirty="0"/>
              <a:t>B</a:t>
            </a:r>
            <a:r>
              <a:rPr lang="en-US" sz="2800" dirty="0"/>
              <a:t> devices made, the constraint inequalities are as follows.</a:t>
            </a:r>
          </a:p>
          <a:p>
            <a:pPr algn="ctr">
              <a:defRPr sz="2800"/>
            </a:pPr>
            <a:endParaRPr lang="ar-AE" sz="2800" dirty="0"/>
          </a:p>
        </p:txBody>
      </p:sp>
      <p:pic>
        <p:nvPicPr>
          <p:cNvPr id="7" name="Picture 6" descr="x greater than or equal to 0, y greater than or equal to 0&#10;&#10;3x plus 4y less than or equal to 7400&#10;&#10;4x plus 3y less than or equal to 8000&#10;&#10;x plus 6y less than or equal to 9000">
            <a:extLst>
              <a:ext uri="{FF2B5EF4-FFF2-40B4-BE49-F238E27FC236}">
                <a16:creationId xmlns:a16="http://schemas.microsoft.com/office/drawing/2014/main" id="{22DB50D2-9B5D-B28B-B94A-8513B1C73048}"/>
              </a:ext>
            </a:extLst>
          </p:cNvPr>
          <p:cNvPicPr>
            <a:picLocks noChangeAspect="1"/>
          </p:cNvPicPr>
          <p:nvPr/>
        </p:nvPicPr>
        <p:blipFill>
          <a:blip r:embed="rId2"/>
          <a:stretch>
            <a:fillRect/>
          </a:stretch>
        </p:blipFill>
        <p:spPr>
          <a:xfrm>
            <a:off x="3600450" y="2953405"/>
            <a:ext cx="2095500" cy="1933575"/>
          </a:xfrm>
          <a:prstGeom prst="rect">
            <a:avLst/>
          </a:prstGeom>
        </p:spPr>
      </p:pic>
      <p:sp>
        <p:nvSpPr>
          <p:cNvPr id="5" name="TextBox 4">
            <a:extLst>
              <a:ext uri="{FF2B5EF4-FFF2-40B4-BE49-F238E27FC236}">
                <a16:creationId xmlns:a16="http://schemas.microsoft.com/office/drawing/2014/main" id="{08585DF6-4E3C-BC50-AF9B-91A76BB91A2A}"/>
              </a:ext>
            </a:extLst>
          </p:cNvPr>
          <p:cNvSpPr txBox="1"/>
          <p:nvPr/>
        </p:nvSpPr>
        <p:spPr>
          <a:xfrm>
            <a:off x="457200" y="4886980"/>
            <a:ext cx="8229600" cy="523220"/>
          </a:xfrm>
          <a:prstGeom prst="rect">
            <a:avLst/>
          </a:prstGeom>
          <a:noFill/>
        </p:spPr>
        <p:txBody>
          <a:bodyPr wrap="square">
            <a:spAutoFit/>
          </a:bodyPr>
          <a:lstStyle/>
          <a:p>
            <a:r>
              <a:rPr lang="en-IN" sz="2800" dirty="0"/>
              <a:t>The sketch of the feasible region appears in Figure 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Linear Programming</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sz="2800" dirty="0"/>
              <a:t>The profit function in this situation is</a:t>
            </a:r>
            <a:br>
              <a:rPr lang="en-US" sz="2800" dirty="0"/>
            </a:br>
            <a:endParaRPr sz="2800" dirty="0"/>
          </a:p>
        </p:txBody>
      </p:sp>
      <p:pic>
        <p:nvPicPr>
          <p:cNvPr id="11" name="Picture 10" descr="f off x comma y is equals 7 times x plus 8 times y">
            <a:extLst>
              <a:ext uri="{FF2B5EF4-FFF2-40B4-BE49-F238E27FC236}">
                <a16:creationId xmlns:a16="http://schemas.microsoft.com/office/drawing/2014/main" id="{ED6B8545-ECF3-9969-E739-40C02B8F0D8F}"/>
              </a:ext>
            </a:extLst>
          </p:cNvPr>
          <p:cNvPicPr>
            <a:picLocks noChangeAspect="1"/>
          </p:cNvPicPr>
          <p:nvPr/>
        </p:nvPicPr>
        <p:blipFill>
          <a:blip r:embed="rId2"/>
          <a:stretch>
            <a:fillRect/>
          </a:stretch>
        </p:blipFill>
        <p:spPr>
          <a:xfrm>
            <a:off x="5909096" y="1134374"/>
            <a:ext cx="2333625" cy="405848"/>
          </a:xfrm>
          <a:prstGeom prst="rect">
            <a:avLst/>
          </a:prstGeom>
        </p:spPr>
      </p:pic>
      <p:sp>
        <p:nvSpPr>
          <p:cNvPr id="5" name="TextBox 4">
            <a:extLst>
              <a:ext uri="{FF2B5EF4-FFF2-40B4-BE49-F238E27FC236}">
                <a16:creationId xmlns:a16="http://schemas.microsoft.com/office/drawing/2014/main" id="{DFEB8053-040F-7E90-7A6B-855EB5323B19}"/>
              </a:ext>
            </a:extLst>
          </p:cNvPr>
          <p:cNvSpPr txBox="1"/>
          <p:nvPr/>
        </p:nvSpPr>
        <p:spPr>
          <a:xfrm>
            <a:off x="457200" y="1571324"/>
            <a:ext cx="8229600" cy="2677656"/>
          </a:xfrm>
          <a:prstGeom prst="rect">
            <a:avLst/>
          </a:prstGeom>
          <a:noFill/>
        </p:spPr>
        <p:txBody>
          <a:bodyPr wrap="square">
            <a:spAutoFit/>
          </a:bodyPr>
          <a:lstStyle/>
          <a:p>
            <a:r>
              <a:rPr lang="en-US" sz="2800" dirty="0"/>
              <a:t>and our goal is to maximize this function. The vertices of the feasible region are (0, 1500), (600, 1400), </a:t>
            </a:r>
            <a:br>
              <a:rPr lang="en-US" sz="2800" dirty="0"/>
            </a:br>
            <a:r>
              <a:rPr lang="en-US" sz="2800" dirty="0"/>
              <a:t>(1400, 800), (2000, 0), and (0, 0). Manufacturing </a:t>
            </a:r>
            <a:r>
              <a:rPr lang="en-US" sz="2800" dirty="0">
                <a:latin typeface="Cambria Math"/>
              </a:rPr>
              <a:t>0</a:t>
            </a:r>
            <a:r>
              <a:rPr lang="en-US" sz="2800" dirty="0"/>
              <a:t> units of Model </a:t>
            </a:r>
            <a:r>
              <a:rPr lang="en-US" sz="2800" i="1" dirty="0"/>
              <a:t>A</a:t>
            </a:r>
            <a:r>
              <a:rPr lang="en-US" sz="2800" dirty="0"/>
              <a:t> and 0 units of  Model </a:t>
            </a:r>
            <a:r>
              <a:rPr lang="en-US" sz="2800" i="1" dirty="0"/>
              <a:t>B</a:t>
            </a:r>
            <a:r>
              <a:rPr lang="en-US" sz="2800" dirty="0"/>
              <a:t> is not going to be profitable, so we really only need to evaluate </a:t>
            </a:r>
            <a:r>
              <a:rPr lang="en-US" sz="2800" i="1" dirty="0"/>
              <a:t>f</a:t>
            </a:r>
            <a:r>
              <a:rPr lang="en-US" sz="2800" dirty="0"/>
              <a:t> at four vertices:</a:t>
            </a:r>
            <a:endParaRPr lang="en-IN" sz="2800" dirty="0"/>
          </a:p>
        </p:txBody>
      </p:sp>
    </p:spTree>
    <p:extLst>
      <p:ext uri="{BB962C8B-B14F-4D97-AF65-F5344CB8AC3E}">
        <p14:creationId xmlns:p14="http://schemas.microsoft.com/office/powerpoint/2010/main" val="1140582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Linear Programming</a:t>
            </a:r>
            <a:r>
              <a:rPr lang="en-US" baseline="-25000" dirty="0"/>
              <a:t>4</a:t>
            </a:r>
            <a:endParaRPr dirty="0"/>
          </a:p>
        </p:txBody>
      </p:sp>
      <mc:AlternateContent xmlns:mc="http://schemas.openxmlformats.org/markup-compatibility/2006" xmlns:a14="http://schemas.microsoft.com/office/drawing/2010/main">
        <mc:Choice Requires="a14">
          <p:graphicFrame>
            <p:nvGraphicFramePr>
              <p:cNvPr id="3" name="Table Placeholder 2" descr="f of open parenthesis 0, 1500 close parenthesis equals 12,000&#10;&#10;f of open parenthesis 600, 1400 close parenthesis equals 15,400&#10;&#10;f  of open parenthesis 1400, 800 close parenthesis equals 16,200&#10;&#10;f of  open parenthesis 2000, 0 close parenthesis equals 14,000"/>
              <p:cNvGraphicFramePr>
                <a:graphicFrameLocks noGrp="1"/>
              </p:cNvGraphicFramePr>
              <p:nvPr>
                <p:ph type="tbl" sz="quarter" idx="10"/>
                <p:extLst>
                  <p:ext uri="{D42A27DB-BD31-4B8C-83A1-F6EECF244321}">
                    <p14:modId xmlns:p14="http://schemas.microsoft.com/office/powerpoint/2010/main" val="4032112406"/>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i="1">
                                        <a:latin typeface="Cambria Math" panose="02040503050406030204" pitchFamily="18" charset="0"/>
                                      </a:rPr>
                                    </m:ctrlPr>
                                  </m:funcPr>
                                  <m:fName>
                                    <m:r>
                                      <a:rPr sz="2800">
                                        <a:latin typeface="Cambria Math" panose="02040503050406030204" pitchFamily="18" charset="0"/>
                                      </a:rPr>
                                      <m:t>𝑓</m:t>
                                    </m:r>
                                  </m:fName>
                                  <m:e>
                                    <m:d>
                                      <m:dPr>
                                        <m:ctrlPr>
                                          <a:rPr sz="2800" i="1">
                                            <a:latin typeface="Cambria Math" panose="02040503050406030204" pitchFamily="18" charset="0"/>
                                          </a:rPr>
                                        </m:ctrlPr>
                                      </m:dPr>
                                      <m:e>
                                        <m:r>
                                          <a:rPr sz="2800">
                                            <a:latin typeface="Cambria Math" panose="02040503050406030204" pitchFamily="18" charset="0"/>
                                          </a:rPr>
                                          <m:t>0</m:t>
                                        </m:r>
                                        <m:r>
                                          <m:rPr>
                                            <m:nor/>
                                          </m:rPr>
                                          <a:rPr sz="2800"/>
                                          <m:t>,</m:t>
                                        </m:r>
                                        <m:r>
                                          <a:rPr sz="2800">
                                            <a:latin typeface="Cambria Math" panose="02040503050406030204" pitchFamily="18" charset="0"/>
                                          </a:rPr>
                                          <m:t>1500</m:t>
                                        </m:r>
                                      </m:e>
                                    </m:d>
                                  </m:e>
                                </m:func>
                                <m:r>
                                  <a:rPr sz="2800">
                                    <a:latin typeface="Cambria Math" panose="02040503050406030204" pitchFamily="18" charset="0"/>
                                  </a:rPr>
                                  <m:t>=12,000</m:t>
                                </m:r>
                              </m:oMath>
                            </m:oMathPara>
                          </a14:m>
                          <a:endParaRPr sz="2800" dirty="0"/>
                        </a:p>
                      </a:txBody>
                      <a:tcPr/>
                    </a:tc>
                    <a:extLst>
                      <a:ext uri="{0D108BD9-81ED-4DB2-BD59-A6C34878D82A}">
                        <a16:rowId xmlns:a16="http://schemas.microsoft.com/office/drawing/2014/main" val="10000"/>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i="1">
                                        <a:latin typeface="Cambria Math" panose="02040503050406030204" pitchFamily="18" charset="0"/>
                                      </a:rPr>
                                    </m:ctrlPr>
                                  </m:funcPr>
                                  <m:fName>
                                    <m:r>
                                      <a:rPr sz="2800">
                                        <a:latin typeface="Cambria Math" panose="02040503050406030204" pitchFamily="18" charset="0"/>
                                      </a:rPr>
                                      <m:t>𝑓</m:t>
                                    </m:r>
                                  </m:fName>
                                  <m:e>
                                    <m:d>
                                      <m:dPr>
                                        <m:ctrlPr>
                                          <a:rPr sz="2800" i="1">
                                            <a:latin typeface="Cambria Math" panose="02040503050406030204" pitchFamily="18" charset="0"/>
                                          </a:rPr>
                                        </m:ctrlPr>
                                      </m:dPr>
                                      <m:e>
                                        <m:r>
                                          <a:rPr sz="2800">
                                            <a:latin typeface="Cambria Math" panose="02040503050406030204" pitchFamily="18" charset="0"/>
                                          </a:rPr>
                                          <m:t>600</m:t>
                                        </m:r>
                                        <m:r>
                                          <m:rPr>
                                            <m:nor/>
                                          </m:rPr>
                                          <a:rPr sz="2800"/>
                                          <m:t>,</m:t>
                                        </m:r>
                                        <m:r>
                                          <a:rPr sz="2800">
                                            <a:latin typeface="Cambria Math" panose="02040503050406030204" pitchFamily="18" charset="0"/>
                                          </a:rPr>
                                          <m:t>1400</m:t>
                                        </m:r>
                                      </m:e>
                                    </m:d>
                                  </m:e>
                                </m:func>
                                <m:r>
                                  <a:rPr sz="2800">
                                    <a:latin typeface="Cambria Math" panose="02040503050406030204" pitchFamily="18" charset="0"/>
                                  </a:rPr>
                                  <m:t>=15,400</m:t>
                                </m:r>
                              </m:oMath>
                            </m:oMathPara>
                          </a14:m>
                          <a:endParaRPr sz="2800" dirty="0"/>
                        </a:p>
                      </a:txBody>
                      <a:tcPr/>
                    </a:tc>
                    <a:extLst>
                      <a:ext uri="{0D108BD9-81ED-4DB2-BD59-A6C34878D82A}">
                        <a16:rowId xmlns:a16="http://schemas.microsoft.com/office/drawing/2014/main" val="10001"/>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i="1" smtClean="0">
                                        <a:latin typeface="Cambria Math" panose="02040503050406030204" pitchFamily="18" charset="0"/>
                                      </a:rPr>
                                    </m:ctrlPr>
                                  </m:funcPr>
                                  <m:fName>
                                    <m:r>
                                      <a:rPr lang="ar-AE" sz="2800">
                                        <a:latin typeface="Cambria Math" panose="02040503050406030204" pitchFamily="18" charset="0"/>
                                      </a:rPr>
                                      <m:t>𝒇</m:t>
                                    </m:r>
                                  </m:fName>
                                  <m:e>
                                    <m:d>
                                      <m:dPr>
                                        <m:ctrlPr>
                                          <a:rPr lang="ar-AE" sz="2800" i="1">
                                            <a:latin typeface="Cambria Math" panose="02040503050406030204" pitchFamily="18" charset="0"/>
                                          </a:rPr>
                                        </m:ctrlPr>
                                      </m:dPr>
                                      <m:e>
                                        <m:r>
                                          <a:rPr lang="ar-AE" sz="2800">
                                            <a:latin typeface="Cambria Math" panose="02040503050406030204" pitchFamily="18" charset="0"/>
                                          </a:rPr>
                                          <m:t>𝟏𝟒𝟎𝟎</m:t>
                                        </m:r>
                                        <m:r>
                                          <a:rPr lang="en-US" sz="2800" b="0" i="0" smtClean="0">
                                            <a:latin typeface="Cambria Math" panose="02040503050406030204" pitchFamily="18" charset="0"/>
                                          </a:rPr>
                                          <m:t>,</m:t>
                                        </m:r>
                                        <m:r>
                                          <a:rPr lang="ar-AE" sz="2800">
                                            <a:latin typeface="Cambria Math" panose="02040503050406030204" pitchFamily="18" charset="0"/>
                                          </a:rPr>
                                          <m:t>𝟖𝟎𝟎</m:t>
                                        </m:r>
                                      </m:e>
                                    </m:d>
                                  </m:e>
                                </m:func>
                                <m:r>
                                  <a:rPr lang="ar-AE" sz="2800">
                                    <a:latin typeface="Cambria Math" panose="02040503050406030204" pitchFamily="18" charset="0"/>
                                  </a:rPr>
                                  <m:t>=</m:t>
                                </m:r>
                                <m:r>
                                  <a:rPr lang="ar-AE" sz="2800">
                                    <a:latin typeface="Cambria Math" panose="02040503050406030204" pitchFamily="18" charset="0"/>
                                  </a:rPr>
                                  <m:t>𝟏𝟔</m:t>
                                </m:r>
                                <m:r>
                                  <a:rPr lang="ar-AE" sz="2800" b="0" i="0" smtClean="0">
                                    <a:latin typeface="Cambria Math" panose="02040503050406030204" pitchFamily="18" charset="0"/>
                                  </a:rPr>
                                  <m:t>,</m:t>
                                </m:r>
                                <m:r>
                                  <a:rPr lang="ar-AE" sz="2800">
                                    <a:latin typeface="Cambria Math" panose="02040503050406030204" pitchFamily="18" charset="0"/>
                                  </a:rPr>
                                  <m:t>𝟐𝟎𝟎</m:t>
                                </m:r>
                              </m:oMath>
                            </m:oMathPara>
                          </a14:m>
                          <a:endParaRPr sz="2800" dirty="0"/>
                        </a:p>
                      </a:txBody>
                      <a:tcPr/>
                    </a:tc>
                    <a:extLst>
                      <a:ext uri="{0D108BD9-81ED-4DB2-BD59-A6C34878D82A}">
                        <a16:rowId xmlns:a16="http://schemas.microsoft.com/office/drawing/2014/main" val="10002"/>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i="1" smtClean="0">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2000</m:t>
                                        </m:r>
                                        <m:r>
                                          <m:rPr>
                                            <m:nor/>
                                          </m:rPr>
                                          <a:rPr lang="en-US" sz="2800" b="0" i="0" smtClean="0"/>
                                          <m:t>,</m:t>
                                        </m:r>
                                        <m:r>
                                          <a:rPr lang="ar-AE" sz="2800">
                                            <a:latin typeface="Cambria Math" panose="02040503050406030204" pitchFamily="18" charset="0"/>
                                          </a:rPr>
                                          <m:t>0</m:t>
                                        </m:r>
                                      </m:e>
                                    </m:d>
                                  </m:e>
                                </m:func>
                                <m:r>
                                  <a:rPr lang="ar-AE" sz="2800">
                                    <a:latin typeface="Cambria Math" panose="02040503050406030204" pitchFamily="18" charset="0"/>
                                  </a:rPr>
                                  <m:t>=</m:t>
                                </m:r>
                                <m:r>
                                  <a:rPr lang="ar-AE" sz="2800">
                                    <a:latin typeface="Cambria Math" panose="02040503050406030204" pitchFamily="18" charset="0"/>
                                  </a:rPr>
                                  <m:t>14</m:t>
                                </m:r>
                                <m:r>
                                  <a:rPr lang="ar-AE" sz="2800">
                                    <a:latin typeface="Cambria Math" panose="02040503050406030204" pitchFamily="18" charset="0"/>
                                  </a:rPr>
                                  <m:t>,</m:t>
                                </m:r>
                                <m:r>
                                  <a:rPr lang="ar-AE" sz="2800">
                                    <a:latin typeface="Cambria Math" panose="02040503050406030204" pitchFamily="18" charset="0"/>
                                  </a:rPr>
                                  <m:t>000</m:t>
                                </m:r>
                              </m:oMath>
                            </m:oMathPara>
                          </a14:m>
                          <a:endParaRPr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descr="f of open parenthesis 0, 1500 close parenthesis equals 12,000&#10;&#10;f of open parenthesis 600, 1400 close parenthesis equals 15,400&#10;&#10;f  of open parenthesis 1400, 800 close parenthesis equals 16,200&#10;&#10;f of  open parenthesis 2000, 0 close parenthesis equals 14,000"/>
              <p:cNvGraphicFramePr>
                <a:graphicFrameLocks noGrp="1"/>
              </p:cNvGraphicFramePr>
              <p:nvPr>
                <p:ph type="tbl" sz="quarter" idx="10"/>
                <p:extLst>
                  <p:ext uri="{D42A27DB-BD31-4B8C-83A1-F6EECF244321}">
                    <p14:modId xmlns:p14="http://schemas.microsoft.com/office/powerpoint/2010/main" val="4032112406"/>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endParaRPr lang="en-US"/>
                        </a:p>
                      </a:txBody>
                      <a:tcPr>
                        <a:blipFill>
                          <a:blip r:embed="rId2"/>
                          <a:stretch>
                            <a:fillRect b="-300000"/>
                          </a:stretch>
                        </a:blipFill>
                      </a:tcPr>
                    </a:tc>
                    <a:extLst>
                      <a:ext uri="{0D108BD9-81ED-4DB2-BD59-A6C34878D82A}">
                        <a16:rowId xmlns:a16="http://schemas.microsoft.com/office/drawing/2014/main" val="10000"/>
                      </a:ext>
                    </a:extLst>
                  </a:tr>
                  <a:tr h="700781">
                    <a:tc>
                      <a:txBody>
                        <a:bodyPr/>
                        <a:lstStyle/>
                        <a:p>
                          <a:endParaRPr lang="en-US"/>
                        </a:p>
                      </a:txBody>
                      <a:tcPr>
                        <a:blipFill>
                          <a:blip r:embed="rId2"/>
                          <a:stretch>
                            <a:fillRect t="-100000" b="-200000"/>
                          </a:stretch>
                        </a:blipFill>
                      </a:tcPr>
                    </a:tc>
                    <a:extLst>
                      <a:ext uri="{0D108BD9-81ED-4DB2-BD59-A6C34878D82A}">
                        <a16:rowId xmlns:a16="http://schemas.microsoft.com/office/drawing/2014/main" val="10001"/>
                      </a:ext>
                    </a:extLst>
                  </a:tr>
                  <a:tr h="700781">
                    <a:tc>
                      <a:txBody>
                        <a:bodyPr/>
                        <a:lstStyle/>
                        <a:p>
                          <a:endParaRPr lang="en-US"/>
                        </a:p>
                      </a:txBody>
                      <a:tcPr>
                        <a:blipFill>
                          <a:blip r:embed="rId2"/>
                          <a:stretch>
                            <a:fillRect t="-200000" b="-100000"/>
                          </a:stretch>
                        </a:blipFill>
                      </a:tcPr>
                    </a:tc>
                    <a:extLst>
                      <a:ext uri="{0D108BD9-81ED-4DB2-BD59-A6C34878D82A}">
                        <a16:rowId xmlns:a16="http://schemas.microsoft.com/office/drawing/2014/main" val="10002"/>
                      </a:ext>
                    </a:extLst>
                  </a:tr>
                  <a:tr h="700781">
                    <a:tc>
                      <a:txBody>
                        <a:bodyPr/>
                        <a:lstStyle/>
                        <a:p>
                          <a:endParaRPr lang="en-US"/>
                        </a:p>
                      </a:txBody>
                      <a:tcPr>
                        <a:blipFill>
                          <a:blip r:embed="rId2"/>
                          <a:stretch>
                            <a:fillRect t="-300000"/>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Linear Programming</a:t>
            </a:r>
            <a:r>
              <a:rPr lang="en-US" baseline="-25000" dirty="0"/>
              <a:t>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From these calculations, we conclude that the maximum profit is generated from making </a:t>
                </a:r>
                <a:r>
                  <a:rPr lang="en-US" sz="2800" dirty="0">
                    <a:latin typeface="Cambria Math"/>
                  </a:rPr>
                  <a:t>1400</a:t>
                </a:r>
                <a:r>
                  <a:rPr lang="en-US" sz="2800" dirty="0"/>
                  <a:t> units of Model </a:t>
                </a:r>
                <a:r>
                  <a:rPr lang="en-IN" i="1" dirty="0"/>
                  <a:t>A</a:t>
                </a:r>
                <a:r>
                  <a:rPr lang="en-US" sz="2800" dirty="0"/>
                  <a:t> and </a:t>
                </a:r>
                <a:r>
                  <a:rPr lang="en-US" sz="2800" dirty="0">
                    <a:latin typeface="Cambria Math"/>
                  </a:rPr>
                  <a:t>800</a:t>
                </a:r>
                <a:r>
                  <a:rPr lang="en-US" sz="2800" dirty="0"/>
                  <a:t> units of Model </a:t>
                </a:r>
                <a:r>
                  <a:rPr lang="en-IN" i="1" dirty="0"/>
                  <a:t>B</a:t>
                </a:r>
                <a:r>
                  <a:rPr lang="en-US" sz="2800" dirty="0"/>
                  <a:t>. The maximum profit would be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16</m:t>
                    </m:r>
                    <m:r>
                      <a:rPr lang="en-US">
                        <a:latin typeface="Cambria Math" panose="02040503050406030204" pitchFamily="18" charset="0"/>
                      </a:rPr>
                      <m:t>,</m:t>
                    </m:r>
                    <m:r>
                      <a:rPr lang="en-US">
                        <a:latin typeface="Cambria Math" panose="02040503050406030204" pitchFamily="18" charset="0"/>
                      </a:rPr>
                      <m:t>200</m:t>
                    </m:r>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Linear Programming</a:t>
            </a:r>
            <a:r>
              <a:rPr lang="en-US" baseline="-25000" dirty="0"/>
              <a:t>6</a:t>
            </a:r>
            <a:endParaRPr dirty="0"/>
          </a:p>
        </p:txBody>
      </p:sp>
      <p:pic>
        <p:nvPicPr>
          <p:cNvPr id="7" name="Picture 6" descr="Figure 10">
            <a:extLst>
              <a:ext uri="{FF2B5EF4-FFF2-40B4-BE49-F238E27FC236}">
                <a16:creationId xmlns:a16="http://schemas.microsoft.com/office/drawing/2014/main" id="{931D3813-400C-418A-9EE2-1FDFCA6B3054}"/>
              </a:ext>
            </a:extLst>
          </p:cNvPr>
          <p:cNvPicPr>
            <a:picLocks noChangeAspect="1"/>
          </p:cNvPicPr>
          <p:nvPr/>
        </p:nvPicPr>
        <p:blipFill>
          <a:blip r:embed="rId2"/>
          <a:stretch>
            <a:fillRect/>
          </a:stretch>
        </p:blipFill>
        <p:spPr>
          <a:xfrm>
            <a:off x="3806800" y="5422327"/>
            <a:ext cx="1755800" cy="749873"/>
          </a:xfrm>
          <a:prstGeom prst="rect">
            <a:avLst/>
          </a:prstGeom>
        </p:spPr>
      </p:pic>
      <p:pic>
        <p:nvPicPr>
          <p:cNvPr id="5" name="Content Placeholder 4" descr="The x axis and y axis range from 0 to 2000. The feasible region is shaded in light blue and enclosed by the intersection of the lines, forming a polygon. A red point labeled open parenthesis 1400, 800 close parenthesis is plotted on the line 4x plus 3y equal 8000,  indicating a key intersection point or potential optimal solution. The arrow beside 4x plus 3y equals 8000  suggests the direction of optimization.">
            <a:extLst>
              <a:ext uri="{FF2B5EF4-FFF2-40B4-BE49-F238E27FC236}">
                <a16:creationId xmlns:a16="http://schemas.microsoft.com/office/drawing/2014/main" id="{5BD05E51-A23E-4F8C-B9DF-F5E13323C887}"/>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9800" y="1082676"/>
            <a:ext cx="4724400" cy="4724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the Solution of a System of Linear Inequalities</a:t>
            </a:r>
            <a:r>
              <a:rPr lang="en-US" baseline="-25000" dirty="0"/>
              <a:t>3</a:t>
            </a:r>
            <a:endParaRPr dirty="0"/>
          </a:p>
        </p:txBody>
      </p:sp>
      <p:pic>
        <p:nvPicPr>
          <p:cNvPr id="4" name="Picture 3" descr="Figure 1">
            <a:extLst>
              <a:ext uri="{FF2B5EF4-FFF2-40B4-BE49-F238E27FC236}">
                <a16:creationId xmlns:a16="http://schemas.microsoft.com/office/drawing/2014/main" id="{6D734723-E0FC-4DE9-BDD6-A80DE777F3ED}"/>
              </a:ext>
            </a:extLst>
          </p:cNvPr>
          <p:cNvPicPr>
            <a:picLocks noChangeAspect="1"/>
          </p:cNvPicPr>
          <p:nvPr/>
        </p:nvPicPr>
        <p:blipFill>
          <a:blip r:embed="rId2"/>
          <a:stretch>
            <a:fillRect/>
          </a:stretch>
        </p:blipFill>
        <p:spPr>
          <a:xfrm>
            <a:off x="3895286" y="5455865"/>
            <a:ext cx="1353429" cy="640135"/>
          </a:xfrm>
          <a:prstGeom prst="rect">
            <a:avLst/>
          </a:prstGeom>
        </p:spPr>
      </p:pic>
      <p:pic>
        <p:nvPicPr>
          <p:cNvPr id="17" name="Content Placeholder 16" descr="A dashed vertical line passing through x equals 2 in the Cartesian plane, with the region left of the dashed line shaded.">
            <a:extLst>
              <a:ext uri="{FF2B5EF4-FFF2-40B4-BE49-F238E27FC236}">
                <a16:creationId xmlns:a16="http://schemas.microsoft.com/office/drawing/2014/main" id="{47054114-70FA-49C6-B678-9CB2F2D8A693}"/>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5"/>
            <a:ext cx="4558507" cy="455850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the Solution of a System of Linear Inequalities</a:t>
            </a:r>
            <a:r>
              <a:rPr lang="en-US" baseline="-25000" dirty="0"/>
              <a:t>4</a:t>
            </a:r>
            <a:endParaRPr dirty="0"/>
          </a:p>
        </p:txBody>
      </p:sp>
      <p:sp>
        <p:nvSpPr>
          <p:cNvPr id="3" name="Text Placeholder 2"/>
          <p:cNvSpPr>
            <a:spLocks noGrp="1"/>
          </p:cNvSpPr>
          <p:nvPr>
            <p:ph type="body" sz="quarter" idx="10"/>
          </p:nvPr>
        </p:nvSpPr>
        <p:spPr>
          <a:xfrm>
            <a:off x="457200" y="1066800"/>
            <a:ext cx="8229600" cy="4609513"/>
          </a:xfrm>
        </p:spPr>
        <p:txBody>
          <a:bodyPr>
            <a:normAutofit/>
          </a:bodyPr>
          <a:lstStyle/>
          <a:p>
            <a:pPr>
              <a:defRPr sz="2800"/>
            </a:pPr>
            <a:r>
              <a:rPr sz="2800" dirty="0"/>
              <a:t>We similarly draw the lines</a:t>
            </a:r>
          </a:p>
        </p:txBody>
      </p:sp>
      <p:pic>
        <p:nvPicPr>
          <p:cNvPr id="9" name="Picture 8" descr="y equals open parenthesis x divided by 2 close parenthesis plus 1">
            <a:extLst>
              <a:ext uri="{FF2B5EF4-FFF2-40B4-BE49-F238E27FC236}">
                <a16:creationId xmlns:a16="http://schemas.microsoft.com/office/drawing/2014/main" id="{A1CD6313-BA8B-CCFF-F3E6-06A4D1D41BB8}"/>
              </a:ext>
            </a:extLst>
          </p:cNvPr>
          <p:cNvPicPr>
            <a:picLocks noChangeAspect="1"/>
          </p:cNvPicPr>
          <p:nvPr/>
        </p:nvPicPr>
        <p:blipFill>
          <a:blip r:embed="rId2"/>
          <a:stretch>
            <a:fillRect/>
          </a:stretch>
        </p:blipFill>
        <p:spPr>
          <a:xfrm>
            <a:off x="4495800" y="963669"/>
            <a:ext cx="1152525" cy="781050"/>
          </a:xfrm>
          <a:prstGeom prst="rect">
            <a:avLst/>
          </a:prstGeom>
        </p:spPr>
      </p:pic>
      <p:sp>
        <p:nvSpPr>
          <p:cNvPr id="7" name="TextBox 6">
            <a:extLst>
              <a:ext uri="{FF2B5EF4-FFF2-40B4-BE49-F238E27FC236}">
                <a16:creationId xmlns:a16="http://schemas.microsoft.com/office/drawing/2014/main" id="{5655321E-8E65-266E-8434-4AB649AA2652}"/>
              </a:ext>
            </a:extLst>
          </p:cNvPr>
          <p:cNvSpPr txBox="1"/>
          <p:nvPr/>
        </p:nvSpPr>
        <p:spPr>
          <a:xfrm>
            <a:off x="5670120" y="1092584"/>
            <a:ext cx="2286000" cy="523220"/>
          </a:xfrm>
          <a:prstGeom prst="rect">
            <a:avLst/>
          </a:prstGeom>
          <a:noFill/>
        </p:spPr>
        <p:txBody>
          <a:bodyPr wrap="square">
            <a:spAutoFit/>
          </a:bodyPr>
          <a:lstStyle/>
          <a:p>
            <a:r>
              <a:rPr lang="en-IN" sz="2800" dirty="0"/>
              <a:t>and </a:t>
            </a:r>
            <a:r>
              <a:rPr lang="en-IN" sz="2800" i="1" dirty="0"/>
              <a:t>x</a:t>
            </a:r>
            <a:r>
              <a:rPr lang="en-IN" sz="2800" dirty="0"/>
              <a:t> + </a:t>
            </a:r>
            <a:r>
              <a:rPr lang="en-IN" sz="2800" i="1" dirty="0"/>
              <a:t>y</a:t>
            </a:r>
            <a:r>
              <a:rPr lang="en-IN" sz="2800" dirty="0"/>
              <a:t> = </a:t>
            </a:r>
            <a:r>
              <a:rPr lang="en-IN" sz="28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IN" sz="2800" dirty="0"/>
              <a:t>3</a:t>
            </a:r>
          </a:p>
        </p:txBody>
      </p:sp>
      <p:sp>
        <p:nvSpPr>
          <p:cNvPr id="5" name="TextBox 4">
            <a:extLst>
              <a:ext uri="{FF2B5EF4-FFF2-40B4-BE49-F238E27FC236}">
                <a16:creationId xmlns:a16="http://schemas.microsoft.com/office/drawing/2014/main" id="{40543ED7-062A-EB57-868A-17C257F3B208}"/>
              </a:ext>
            </a:extLst>
          </p:cNvPr>
          <p:cNvSpPr txBox="1"/>
          <p:nvPr/>
        </p:nvSpPr>
        <p:spPr>
          <a:xfrm>
            <a:off x="457200" y="1641587"/>
            <a:ext cx="8229600" cy="3539430"/>
          </a:xfrm>
          <a:prstGeom prst="rect">
            <a:avLst/>
          </a:prstGeom>
          <a:noFill/>
        </p:spPr>
        <p:txBody>
          <a:bodyPr wrap="square">
            <a:spAutoFit/>
          </a:bodyPr>
          <a:lstStyle/>
          <a:p>
            <a:r>
              <a:rPr lang="en-IN" sz="2800" dirty="0"/>
              <a:t>for the boundaries of the second and third inequalities, respectively, this time using solid lines, as the inequalities are not strict. Figures 2 and 3 show the solution sets of the two inequalities. Recall that one way to determine which side of a boundary constitutes the solution set of a given inequality is to use a convenient test point on one side or the other. For both of these inequalities, the test point (0, 0) is convenient.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the Solution of a System of Linear Inequalities</a:t>
            </a:r>
            <a:r>
              <a:rPr lang="en-US" baseline="-25000" dirty="0"/>
              <a:t>5</a:t>
            </a:r>
            <a:endParaRPr dirty="0"/>
          </a:p>
        </p:txBody>
      </p:sp>
      <p:pic>
        <p:nvPicPr>
          <p:cNvPr id="4" name="Picture 3" descr="Figure 2">
            <a:extLst>
              <a:ext uri="{FF2B5EF4-FFF2-40B4-BE49-F238E27FC236}">
                <a16:creationId xmlns:a16="http://schemas.microsoft.com/office/drawing/2014/main" id="{C52A8C31-2FC8-45D1-85A2-1293BEE19E0F}"/>
              </a:ext>
            </a:extLst>
          </p:cNvPr>
          <p:cNvPicPr>
            <a:picLocks noChangeAspect="1"/>
          </p:cNvPicPr>
          <p:nvPr/>
        </p:nvPicPr>
        <p:blipFill>
          <a:blip r:embed="rId2"/>
          <a:stretch>
            <a:fillRect/>
          </a:stretch>
        </p:blipFill>
        <p:spPr>
          <a:xfrm>
            <a:off x="3886200" y="5422327"/>
            <a:ext cx="1579001" cy="749873"/>
          </a:xfrm>
          <a:prstGeom prst="rect">
            <a:avLst/>
          </a:prstGeom>
        </p:spPr>
      </p:pic>
      <p:pic>
        <p:nvPicPr>
          <p:cNvPr id="13" name="Content Placeholder 12" descr="Graph of y equals open parenthesis x divided by 2 close parenthesis plus 1 as a solid line in the Cartesian plane, with the region below the line shaded.">
            <a:extLst>
              <a:ext uri="{FF2B5EF4-FFF2-40B4-BE49-F238E27FC236}">
                <a16:creationId xmlns:a16="http://schemas.microsoft.com/office/drawing/2014/main" id="{1FC11B07-5DA0-4441-B814-BCFBB65D85EF}"/>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6"/>
            <a:ext cx="4558506" cy="455850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the Solution of a System of Linear Inequalities</a:t>
            </a:r>
            <a:r>
              <a:rPr lang="en-US" baseline="-25000" dirty="0"/>
              <a:t>6</a:t>
            </a:r>
            <a:endParaRPr dirty="0"/>
          </a:p>
        </p:txBody>
      </p:sp>
      <p:pic>
        <p:nvPicPr>
          <p:cNvPr id="4" name="Picture 3" descr="Figure 3">
            <a:extLst>
              <a:ext uri="{FF2B5EF4-FFF2-40B4-BE49-F238E27FC236}">
                <a16:creationId xmlns:a16="http://schemas.microsoft.com/office/drawing/2014/main" id="{A9BFAE47-3C4B-4093-AB61-C270461CA4CF}"/>
              </a:ext>
            </a:extLst>
          </p:cNvPr>
          <p:cNvPicPr>
            <a:picLocks noChangeAspect="1"/>
          </p:cNvPicPr>
          <p:nvPr/>
        </p:nvPicPr>
        <p:blipFill>
          <a:blip r:embed="rId2"/>
          <a:stretch>
            <a:fillRect/>
          </a:stretch>
        </p:blipFill>
        <p:spPr>
          <a:xfrm>
            <a:off x="3791378" y="5440083"/>
            <a:ext cx="1579001" cy="749873"/>
          </a:xfrm>
          <a:prstGeom prst="rect">
            <a:avLst/>
          </a:prstGeom>
        </p:spPr>
      </p:pic>
      <p:pic>
        <p:nvPicPr>
          <p:cNvPr id="13" name="Content Placeholder 12" descr="Graph of y equals minus x minus 3 as a solid line in the Cartesian plane, with the region above the line shaded.">
            <a:extLst>
              <a:ext uri="{FF2B5EF4-FFF2-40B4-BE49-F238E27FC236}">
                <a16:creationId xmlns:a16="http://schemas.microsoft.com/office/drawing/2014/main" id="{EB8A0B7D-9C7B-49B5-B343-4A07C0A58CCC}"/>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66800"/>
            <a:ext cx="4632324" cy="463232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the Solution of a System of Linear Inequalities</a:t>
            </a:r>
            <a:r>
              <a:rPr lang="en-US" baseline="-25000" dirty="0"/>
              <a:t>7</a:t>
            </a:r>
            <a:endParaRPr dirty="0"/>
          </a:p>
        </p:txBody>
      </p:sp>
      <p:sp>
        <p:nvSpPr>
          <p:cNvPr id="3" name="Text Placeholder 2"/>
          <p:cNvSpPr>
            <a:spLocks noGrp="1"/>
          </p:cNvSpPr>
          <p:nvPr>
            <p:ph type="body" sz="quarter" idx="10"/>
          </p:nvPr>
        </p:nvSpPr>
        <p:spPr/>
        <p:txBody>
          <a:bodyPr>
            <a:normAutofit/>
          </a:bodyPr>
          <a:lstStyle/>
          <a:p>
            <a:pPr>
              <a:defRPr sz="2800"/>
            </a:pPr>
            <a:endParaRPr lang="en-IN" sz="300" dirty="0"/>
          </a:p>
          <a:p>
            <a:pPr>
              <a:defRPr sz="2800"/>
            </a:pPr>
            <a:r>
              <a:rPr sz="2800" dirty="0"/>
              <a:t>Alternatively, the inequality</a:t>
            </a:r>
          </a:p>
        </p:txBody>
      </p:sp>
      <p:pic>
        <p:nvPicPr>
          <p:cNvPr id="4" name="Picture 3" descr="y less than or equal to open fraction x divided by 2 close fraction plus 1">
            <a:extLst>
              <a:ext uri="{FF2B5EF4-FFF2-40B4-BE49-F238E27FC236}">
                <a16:creationId xmlns:a16="http://schemas.microsoft.com/office/drawing/2014/main" id="{65BA66F1-4541-DF2C-E1EB-168B386BCCF5}"/>
              </a:ext>
            </a:extLst>
          </p:cNvPr>
          <p:cNvPicPr>
            <a:picLocks noChangeAspect="1"/>
          </p:cNvPicPr>
          <p:nvPr/>
        </p:nvPicPr>
        <p:blipFill>
          <a:blip r:embed="rId2"/>
          <a:stretch>
            <a:fillRect/>
          </a:stretch>
        </p:blipFill>
        <p:spPr>
          <a:xfrm>
            <a:off x="4622007" y="1049085"/>
            <a:ext cx="1170432" cy="794004"/>
          </a:xfrm>
          <a:prstGeom prst="rect">
            <a:avLst/>
          </a:prstGeom>
        </p:spPr>
      </p:pic>
      <p:sp>
        <p:nvSpPr>
          <p:cNvPr id="15" name="TextBox 14">
            <a:extLst>
              <a:ext uri="{FF2B5EF4-FFF2-40B4-BE49-F238E27FC236}">
                <a16:creationId xmlns:a16="http://schemas.microsoft.com/office/drawing/2014/main" id="{4E1150EC-B5E3-0947-45D8-AA759E593764}"/>
              </a:ext>
            </a:extLst>
          </p:cNvPr>
          <p:cNvSpPr txBox="1"/>
          <p:nvPr/>
        </p:nvSpPr>
        <p:spPr>
          <a:xfrm>
            <a:off x="5840505" y="1162145"/>
            <a:ext cx="2438400" cy="523220"/>
          </a:xfrm>
          <a:prstGeom prst="rect">
            <a:avLst/>
          </a:prstGeom>
          <a:noFill/>
        </p:spPr>
        <p:txBody>
          <a:bodyPr wrap="square">
            <a:spAutoFit/>
          </a:bodyPr>
          <a:lstStyle/>
          <a:p>
            <a:r>
              <a:rPr lang="en-IN" sz="2800" dirty="0"/>
              <a:t>explicitly states</a:t>
            </a:r>
          </a:p>
        </p:txBody>
      </p:sp>
      <p:sp>
        <p:nvSpPr>
          <p:cNvPr id="13" name="TextBox 12">
            <a:extLst>
              <a:ext uri="{FF2B5EF4-FFF2-40B4-BE49-F238E27FC236}">
                <a16:creationId xmlns:a16="http://schemas.microsoft.com/office/drawing/2014/main" id="{49C62A83-1651-158B-8B26-79153EEAAAA3}"/>
              </a:ext>
            </a:extLst>
          </p:cNvPr>
          <p:cNvSpPr txBox="1"/>
          <p:nvPr/>
        </p:nvSpPr>
        <p:spPr>
          <a:xfrm>
            <a:off x="457200" y="1712893"/>
            <a:ext cx="8229600" cy="954107"/>
          </a:xfrm>
          <a:prstGeom prst="rect">
            <a:avLst/>
          </a:prstGeom>
          <a:noFill/>
        </p:spPr>
        <p:txBody>
          <a:bodyPr wrap="square">
            <a:spAutoFit/>
          </a:bodyPr>
          <a:lstStyle/>
          <a:p>
            <a:pPr>
              <a:defRPr sz="2800"/>
            </a:pPr>
            <a:r>
              <a:rPr lang="en-IN" sz="2800" dirty="0"/>
              <a:t>that the </a:t>
            </a:r>
            <a:r>
              <a:rPr lang="en-IN" sz="2800" i="1" dirty="0"/>
              <a:t>y</a:t>
            </a:r>
            <a:r>
              <a:rPr lang="en-IN" sz="2800" dirty="0"/>
              <a:t>-coordinate of any solution point must lie on </a:t>
            </a:r>
          </a:p>
          <a:p>
            <a:pPr>
              <a:defRPr sz="2800"/>
            </a:pPr>
            <a:r>
              <a:rPr lang="en-IN" sz="2800" dirty="0"/>
              <a:t>or below the line</a:t>
            </a:r>
          </a:p>
        </p:txBody>
      </p:sp>
      <p:pic>
        <p:nvPicPr>
          <p:cNvPr id="17" name="Picture 16" descr="y equals open fraction x divided by 2 close fraction plus 1;">
            <a:extLst>
              <a:ext uri="{FF2B5EF4-FFF2-40B4-BE49-F238E27FC236}">
                <a16:creationId xmlns:a16="http://schemas.microsoft.com/office/drawing/2014/main" id="{B5C13B3A-5258-7407-8B30-36537C871637}"/>
              </a:ext>
            </a:extLst>
          </p:cNvPr>
          <p:cNvPicPr>
            <a:picLocks noChangeAspect="1"/>
          </p:cNvPicPr>
          <p:nvPr/>
        </p:nvPicPr>
        <p:blipFill>
          <a:blip r:embed="rId3"/>
          <a:stretch>
            <a:fillRect/>
          </a:stretch>
        </p:blipFill>
        <p:spPr>
          <a:xfrm>
            <a:off x="3114675" y="2036093"/>
            <a:ext cx="1228725" cy="781050"/>
          </a:xfrm>
          <a:prstGeom prst="rect">
            <a:avLst/>
          </a:prstGeom>
        </p:spPr>
      </p:pic>
      <p:sp>
        <p:nvSpPr>
          <p:cNvPr id="7" name="TextBox 6">
            <a:extLst>
              <a:ext uri="{FF2B5EF4-FFF2-40B4-BE49-F238E27FC236}">
                <a16:creationId xmlns:a16="http://schemas.microsoft.com/office/drawing/2014/main" id="{FDD4D40D-70F2-3610-7DD3-D6940EB28B9C}"/>
              </a:ext>
            </a:extLst>
          </p:cNvPr>
          <p:cNvSpPr txBox="1"/>
          <p:nvPr/>
        </p:nvSpPr>
        <p:spPr>
          <a:xfrm>
            <a:off x="4401670" y="2143791"/>
            <a:ext cx="3048000" cy="523220"/>
          </a:xfrm>
          <a:prstGeom prst="rect">
            <a:avLst/>
          </a:prstGeom>
          <a:noFill/>
        </p:spPr>
        <p:txBody>
          <a:bodyPr wrap="square">
            <a:spAutoFit/>
          </a:bodyPr>
          <a:lstStyle/>
          <a:p>
            <a:r>
              <a:rPr lang="en-IN" sz="2800" dirty="0"/>
              <a:t>and the inequality </a:t>
            </a:r>
          </a:p>
        </p:txBody>
      </p:sp>
      <p:sp>
        <p:nvSpPr>
          <p:cNvPr id="5" name="TextBox 4">
            <a:extLst>
              <a:ext uri="{FF2B5EF4-FFF2-40B4-BE49-F238E27FC236}">
                <a16:creationId xmlns:a16="http://schemas.microsoft.com/office/drawing/2014/main" id="{87EAD0CF-70F7-76FD-CB41-23167B5A7774}"/>
              </a:ext>
            </a:extLst>
          </p:cNvPr>
          <p:cNvSpPr txBox="1"/>
          <p:nvPr/>
        </p:nvSpPr>
        <p:spPr>
          <a:xfrm>
            <a:off x="457200" y="2667000"/>
            <a:ext cx="8229600" cy="2246769"/>
          </a:xfrm>
          <a:prstGeom prst="rect">
            <a:avLst/>
          </a:prstGeom>
          <a:noFill/>
        </p:spPr>
        <p:txBody>
          <a:bodyPr wrap="square">
            <a:spAutoFit/>
          </a:bodyPr>
          <a:lstStyle/>
          <a:p>
            <a:r>
              <a:rPr lang="en-IN" sz="2800" i="1" dirty="0"/>
              <a:t>x</a:t>
            </a:r>
            <a:r>
              <a:rPr lang="en-IN" sz="2800" dirty="0"/>
              <a:t> + </a:t>
            </a:r>
            <a:r>
              <a:rPr lang="en-IN" sz="2800" i="1" dirty="0"/>
              <a:t>y</a:t>
            </a:r>
            <a:r>
              <a:rPr lang="en-IN" sz="2800" dirty="0"/>
              <a:t> ≥ </a:t>
            </a:r>
            <a:r>
              <a:rPr lang="en-IN" sz="28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IN" sz="2800" dirty="0"/>
              <a:t>3, when rewritten as </a:t>
            </a:r>
            <a:r>
              <a:rPr lang="en-IN" sz="2800" i="1" dirty="0"/>
              <a:t>y</a:t>
            </a:r>
            <a:r>
              <a:rPr lang="en-IN" sz="2800" dirty="0"/>
              <a:t> ≥ </a:t>
            </a:r>
            <a:r>
              <a:rPr lang="en-IN" sz="28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IN" sz="2800" i="1" dirty="0"/>
              <a:t>x</a:t>
            </a:r>
            <a:r>
              <a:rPr lang="en-IN" sz="2800" dirty="0"/>
              <a:t> </a:t>
            </a:r>
            <a:r>
              <a:rPr lang="en-IN" sz="28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IN" sz="2800" dirty="0"/>
              <a:t> 3, says that the </a:t>
            </a:r>
            <a:br>
              <a:rPr lang="en-IN" sz="2800" dirty="0"/>
            </a:br>
            <a:r>
              <a:rPr lang="en-IN" sz="2800" i="1" dirty="0"/>
              <a:t>y</a:t>
            </a:r>
            <a:r>
              <a:rPr lang="en-IN" sz="2800" dirty="0"/>
              <a:t>-coordinate of any solution point must lie on or above the boundary line. Figure 4 is the solution region for the system of inequalities since it satisfies all of them at once.</a:t>
            </a:r>
          </a:p>
        </p:txBody>
      </p:sp>
    </p:spTree>
    <p:extLst>
      <p:ext uri="{BB962C8B-B14F-4D97-AF65-F5344CB8AC3E}">
        <p14:creationId xmlns:p14="http://schemas.microsoft.com/office/powerpoint/2010/main" val="121382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the Solution of a System of Linear Inequalities</a:t>
            </a:r>
            <a:r>
              <a:rPr lang="en-US" baseline="-25000" dirty="0"/>
              <a:t>8</a:t>
            </a:r>
            <a:endParaRPr dirty="0"/>
          </a:p>
        </p:txBody>
      </p:sp>
      <p:pic>
        <p:nvPicPr>
          <p:cNvPr id="4" name="Picture 3" descr="Figure 4">
            <a:extLst>
              <a:ext uri="{FF2B5EF4-FFF2-40B4-BE49-F238E27FC236}">
                <a16:creationId xmlns:a16="http://schemas.microsoft.com/office/drawing/2014/main" id="{6BF77021-C400-40EA-937A-7C1F4FC60372}"/>
              </a:ext>
            </a:extLst>
          </p:cNvPr>
          <p:cNvPicPr>
            <a:picLocks noChangeAspect="1"/>
          </p:cNvPicPr>
          <p:nvPr/>
        </p:nvPicPr>
        <p:blipFill>
          <a:blip r:embed="rId2"/>
          <a:stretch>
            <a:fillRect/>
          </a:stretch>
        </p:blipFill>
        <p:spPr>
          <a:xfrm>
            <a:off x="3733800" y="5422327"/>
            <a:ext cx="1579001" cy="749873"/>
          </a:xfrm>
          <a:prstGeom prst="rect">
            <a:avLst/>
          </a:prstGeom>
        </p:spPr>
      </p:pic>
      <p:pic>
        <p:nvPicPr>
          <p:cNvPr id="9" name="Content Placeholder 8" descr="Graph of the intersection of the regions of the three previous figures. The intersection is a triangular region consisting of the points simultaneously on or below the line y equals to open parenthesis x divided by 2 close parenthesis plus 1, on or above the line y equals minus x minus 3, and to the left of the line x equals 2.">
            <a:extLst>
              <a:ext uri="{FF2B5EF4-FFF2-40B4-BE49-F238E27FC236}">
                <a16:creationId xmlns:a16="http://schemas.microsoft.com/office/drawing/2014/main" id="{2441DFE1-6663-4ECF-8677-C84BEADAB542}"/>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647" y="1073798"/>
            <a:ext cx="4565002" cy="4565002"/>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1748</Words>
  <Application>Microsoft Office PowerPoint</Application>
  <PresentationFormat>On-screen Show (4:3)</PresentationFormat>
  <Paragraphs>111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Cambria Math</vt:lpstr>
      <vt:lpstr>Arial</vt:lpstr>
      <vt:lpstr>Calibri</vt:lpstr>
      <vt:lpstr>Courier New</vt:lpstr>
      <vt:lpstr>Office Theme</vt:lpstr>
      <vt:lpstr>Section 9.6</vt:lpstr>
      <vt:lpstr>Example 1: Graphing the Solution of a System of Linear Inequalities1</vt:lpstr>
      <vt:lpstr>Example 1: Graphing the Solution of a System of Linear Inequalities2</vt:lpstr>
      <vt:lpstr>Example 1: Graphing the Solution of a System of Linear Inequalities3</vt:lpstr>
      <vt:lpstr>Example 1: Graphing the Solution of a System of Linear Inequalities4</vt:lpstr>
      <vt:lpstr>Example 1: Graphing the Solution of a System of Linear Inequalities5</vt:lpstr>
      <vt:lpstr>Example 1: Graphing the Solution of a System of Linear Inequalities6</vt:lpstr>
      <vt:lpstr>Example 1: Graphing the Solution of a System of Linear Inequalities7</vt:lpstr>
      <vt:lpstr>Example 1: Graphing the Solution of a System of Linear Inequalities8</vt:lpstr>
      <vt:lpstr>Example 2: Feasible Regions1</vt:lpstr>
      <vt:lpstr>Example 2: Feasible Regions2</vt:lpstr>
      <vt:lpstr>Example 2: Feasible Regions3</vt:lpstr>
      <vt:lpstr>Example 2: Feasible Regions4</vt:lpstr>
      <vt:lpstr>Example 2: Feasible Regions5</vt:lpstr>
      <vt:lpstr>Definition: Bounded and Unbounded Regions</vt:lpstr>
      <vt:lpstr>Procedure: Linear Programming</vt:lpstr>
      <vt:lpstr>Example 3: Linear Programming1</vt:lpstr>
      <vt:lpstr>Example 3: Linear Programming2</vt:lpstr>
      <vt:lpstr>Example 3: Linear Programming3</vt:lpstr>
      <vt:lpstr>Example 3: Linear Programming4</vt:lpstr>
      <vt:lpstr>Example 3: Linear Programming5</vt:lpstr>
      <vt:lpstr>Example 3: Linear Programming6</vt:lpstr>
      <vt:lpstr>Example 3: Linear Programming7</vt:lpstr>
      <vt:lpstr>Example 3: Linear Programming8</vt:lpstr>
      <vt:lpstr>Example 3: Linear Programming9</vt:lpstr>
      <vt:lpstr>Example 3: Linear Programming10</vt:lpstr>
      <vt:lpstr>Example 4: Linear Programming1</vt:lpstr>
      <vt:lpstr>Example 4: Linear Programming2</vt:lpstr>
      <vt:lpstr>Example 4: Linear Programming3</vt:lpstr>
      <vt:lpstr>Example 4: Linear Programming4</vt:lpstr>
      <vt:lpstr>Example 4: Linear Programming5</vt:lpstr>
      <vt:lpstr>Example 5: Linear Programming1</vt:lpstr>
      <vt:lpstr>Example 5: Linear Programming2</vt:lpstr>
      <vt:lpstr>Example 5: Linear Programming3</vt:lpstr>
      <vt:lpstr>Example 5: Linear Programming4</vt:lpstr>
      <vt:lpstr>Example 5: Linear Programming5</vt:lpstr>
      <vt:lpstr>Example 5: Linear Programming6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Sankar</cp:lastModifiedBy>
  <cp:revision>204</cp:revision>
  <dcterms:created xsi:type="dcterms:W3CDTF">2013-04-26T14:43:13Z</dcterms:created>
  <dcterms:modified xsi:type="dcterms:W3CDTF">2025-06-18T10:57:39Z</dcterms:modified>
</cp:coreProperties>
</file>