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1"/>
  </p:notesMasterIdLst>
  <p:handoutMasterIdLst>
    <p:handoutMasterId r:id="rId42"/>
  </p:handoutMasterIdLst>
  <p:sldIdLst>
    <p:sldId id="256" r:id="rId2"/>
    <p:sldId id="257" r:id="rId3"/>
    <p:sldId id="258" r:id="rId4"/>
    <p:sldId id="289" r:id="rId5"/>
    <p:sldId id="259" r:id="rId6"/>
    <p:sldId id="260" r:id="rId7"/>
    <p:sldId id="261" r:id="rId8"/>
    <p:sldId id="290" r:id="rId9"/>
    <p:sldId id="298" r:id="rId10"/>
    <p:sldId id="262" r:id="rId11"/>
    <p:sldId id="286" r:id="rId12"/>
    <p:sldId id="291" r:id="rId13"/>
    <p:sldId id="292" r:id="rId14"/>
    <p:sldId id="287" r:id="rId15"/>
    <p:sldId id="263" r:id="rId16"/>
    <p:sldId id="266" r:id="rId17"/>
    <p:sldId id="267" r:id="rId18"/>
    <p:sldId id="268" r:id="rId19"/>
    <p:sldId id="269" r:id="rId20"/>
    <p:sldId id="270" r:id="rId21"/>
    <p:sldId id="297" r:id="rId22"/>
    <p:sldId id="288" r:id="rId23"/>
    <p:sldId id="293" r:id="rId24"/>
    <p:sldId id="271" r:id="rId25"/>
    <p:sldId id="272" r:id="rId26"/>
    <p:sldId id="273" r:id="rId27"/>
    <p:sldId id="274" r:id="rId28"/>
    <p:sldId id="275" r:id="rId29"/>
    <p:sldId id="277" r:id="rId30"/>
    <p:sldId id="278" r:id="rId31"/>
    <p:sldId id="279" r:id="rId32"/>
    <p:sldId id="281" r:id="rId33"/>
    <p:sldId id="282" r:id="rId34"/>
    <p:sldId id="283" r:id="rId35"/>
    <p:sldId id="284" r:id="rId36"/>
    <p:sldId id="295" r:id="rId37"/>
    <p:sldId id="296" r:id="rId38"/>
    <p:sldId id="285" r:id="rId39"/>
    <p:sldId id="299" r:id="rId40"/>
  </p:sldIdLst>
  <p:sldSz cx="9144000" cy="6858000" type="screen4x3"/>
  <p:notesSz cx="6858000" cy="9144000"/>
  <p:embeddedFontLst>
    <p:embeddedFont>
      <p:font typeface="Cambria Math" panose="02040503050406030204" pitchFamily="18" charset="0"/>
      <p:regular r:id="rId4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p:scale>
          <a:sx n="110" d="100"/>
          <a:sy n="110" d="100"/>
        </p:scale>
        <p:origin x="858" y="3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1.fntdata"/><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25.emf"/></Relationships>
</file>

<file path=ppt/slides/_rels/slide16.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image" Target="../media/image27.emf"/><Relationship Id="rId7" Type="http://schemas.openxmlformats.org/officeDocument/2006/relationships/image" Target="../media/image31.emf"/><Relationship Id="rId2" Type="http://schemas.openxmlformats.org/officeDocument/2006/relationships/image" Target="../media/image26.emf"/><Relationship Id="rId1" Type="http://schemas.openxmlformats.org/officeDocument/2006/relationships/slideLayout" Target="../slideLayouts/slideLayout7.xml"/><Relationship Id="rId6" Type="http://schemas.openxmlformats.org/officeDocument/2006/relationships/image" Target="../media/image30.emf"/><Relationship Id="rId5" Type="http://schemas.openxmlformats.org/officeDocument/2006/relationships/image" Target="../media/image29.emf"/><Relationship Id="rId4" Type="http://schemas.openxmlformats.org/officeDocument/2006/relationships/image" Target="../media/image28.emf"/></Relationships>
</file>

<file path=ppt/slides/_rels/slide17.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3.xml"/><Relationship Id="rId4" Type="http://schemas.openxmlformats.org/officeDocument/2006/relationships/image" Target="../media/image38.emf"/></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image" Target="../media/image45.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45.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46.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52.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57.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image" Target="../media/image52.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7.xml"/><Relationship Id="rId5" Type="http://schemas.openxmlformats.org/officeDocument/2006/relationships/image" Target="../media/image9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 Id="rId5" Type="http://schemas.openxmlformats.org/officeDocument/2006/relationships/image" Target="../media/image17.emf"/><Relationship Id="rId4" Type="http://schemas.openxmlformats.org/officeDocument/2006/relationships/image" Target="../media/image16.emf"/></Relationships>
</file>

<file path=ppt/slides/_rels/slide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9</a:t>
            </a:r>
            <a:r>
              <a:rPr dirty="0"/>
              <a:t>.5</a:t>
            </a:r>
          </a:p>
        </p:txBody>
      </p:sp>
      <p:sp>
        <p:nvSpPr>
          <p:cNvPr id="2" name="Text Placeholder 1"/>
          <p:cNvSpPr>
            <a:spLocks noGrp="1"/>
          </p:cNvSpPr>
          <p:nvPr>
            <p:ph type="body" sz="quarter" idx="10"/>
          </p:nvPr>
        </p:nvSpPr>
        <p:spPr/>
        <p:txBody>
          <a:bodyPr/>
          <a:lstStyle/>
          <a:p>
            <a:pPr algn="ctr"/>
            <a:r>
              <a:rPr dirty="0"/>
              <a:t>Inverses of Matrices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the Inverse of a Matrix</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lang="en-US" sz="2400" dirty="0"/>
              <a:t>We have covered many methods for solving such systems. If we write the augmented matrix for each system, we get</a:t>
            </a:r>
            <a:endParaRPr lang="ar-AE" sz="2400" dirty="0"/>
          </a:p>
          <a:p>
            <a:endParaRPr lang="en-US" sz="2400" dirty="0"/>
          </a:p>
          <a:p>
            <a:endParaRPr lang="en-US" sz="2400" dirty="0"/>
          </a:p>
        </p:txBody>
      </p:sp>
      <p:pic>
        <p:nvPicPr>
          <p:cNvPr id="5" name="Picture 4" descr="Two by two matrix: row one: two, negative three, Augmented by 1; row two: negative one, two. Augmented by  zero. and &#10;Two by two matrix: row one: two, negative three, Augmented by 0; row two: negative one, two, Augmented by 1.&#10;&#10;">
            <a:extLst>
              <a:ext uri="{FF2B5EF4-FFF2-40B4-BE49-F238E27FC236}">
                <a16:creationId xmlns:a16="http://schemas.microsoft.com/office/drawing/2014/main" id="{EB2BB73B-1006-A35F-7714-74FA959CCF77}"/>
              </a:ext>
            </a:extLst>
          </p:cNvPr>
          <p:cNvPicPr>
            <a:picLocks noChangeAspect="1"/>
          </p:cNvPicPr>
          <p:nvPr/>
        </p:nvPicPr>
        <p:blipFill>
          <a:blip r:embed="rId2"/>
          <a:stretch>
            <a:fillRect/>
          </a:stretch>
        </p:blipFill>
        <p:spPr>
          <a:xfrm>
            <a:off x="2414587" y="2002836"/>
            <a:ext cx="4104000" cy="905960"/>
          </a:xfrm>
          <a:prstGeom prst="rect">
            <a:avLst/>
          </a:prstGeom>
        </p:spPr>
      </p:pic>
      <p:sp>
        <p:nvSpPr>
          <p:cNvPr id="11" name="TextBox 10">
            <a:extLst>
              <a:ext uri="{FF2B5EF4-FFF2-40B4-BE49-F238E27FC236}">
                <a16:creationId xmlns:a16="http://schemas.microsoft.com/office/drawing/2014/main" id="{7471C7CE-1843-298A-8376-FE02B447E1E3}"/>
              </a:ext>
            </a:extLst>
          </p:cNvPr>
          <p:cNvSpPr txBox="1"/>
          <p:nvPr/>
        </p:nvSpPr>
        <p:spPr>
          <a:xfrm>
            <a:off x="457200" y="2971800"/>
            <a:ext cx="8229600" cy="1569660"/>
          </a:xfrm>
          <a:prstGeom prst="rect">
            <a:avLst/>
          </a:prstGeom>
          <a:noFill/>
        </p:spPr>
        <p:txBody>
          <a:bodyPr wrap="square">
            <a:spAutoFit/>
          </a:bodyPr>
          <a:lstStyle/>
          <a:p>
            <a:r>
              <a:rPr lang="en-US" sz="2400" dirty="0"/>
              <a:t>Note that the left-hand sides of these matrices are the same. This allows us to combine them into a new kind of augmented matrix so we can use Gauss-Jordan elimination to solve the systems at the same time. Combining the matrices, we get</a:t>
            </a:r>
            <a:endParaRPr lang="en-IN" sz="2400" dirty="0"/>
          </a:p>
        </p:txBody>
      </p:sp>
      <p:pic>
        <p:nvPicPr>
          <p:cNvPr id="7" name="Picture 6" descr="Two by two matrix: row one: two, negative three; row two: negative one, two. Augmented with two by two identity matrix: row one: one, zero; row two: zero, one.">
            <a:extLst>
              <a:ext uri="{FF2B5EF4-FFF2-40B4-BE49-F238E27FC236}">
                <a16:creationId xmlns:a16="http://schemas.microsoft.com/office/drawing/2014/main" id="{856E6A55-E260-32FE-8F18-BB621D40A2A0}"/>
              </a:ext>
            </a:extLst>
          </p:cNvPr>
          <p:cNvPicPr>
            <a:picLocks noChangeAspect="1"/>
          </p:cNvPicPr>
          <p:nvPr/>
        </p:nvPicPr>
        <p:blipFill>
          <a:blip r:embed="rId3"/>
          <a:stretch>
            <a:fillRect/>
          </a:stretch>
        </p:blipFill>
        <p:spPr>
          <a:xfrm>
            <a:off x="3400425" y="4648200"/>
            <a:ext cx="2232000" cy="90731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the Inverse of a Matrix</a:t>
            </a:r>
            <a:r>
              <a:rPr lang="en-US" baseline="-25000" dirty="0"/>
              <a:t>5</a:t>
            </a:r>
            <a:endParaRPr dirty="0"/>
          </a:p>
        </p:txBody>
      </p:sp>
      <p:sp>
        <p:nvSpPr>
          <p:cNvPr id="3" name="Text Placeholder 2"/>
          <p:cNvSpPr>
            <a:spLocks noGrp="1"/>
          </p:cNvSpPr>
          <p:nvPr>
            <p:ph type="body" sz="quarter" idx="10"/>
          </p:nvPr>
        </p:nvSpPr>
        <p:spPr/>
        <p:txBody>
          <a:bodyPr>
            <a:normAutofit/>
          </a:bodyPr>
          <a:lstStyle/>
          <a:p>
            <a:r>
              <a:rPr lang="en-US" sz="2800" dirty="0"/>
              <a:t>When we change this new matrix into reduced row echelon form, we will have solved the first system with the numbers in the third column and the second system with the numbers in the fourth column.</a:t>
            </a:r>
          </a:p>
        </p:txBody>
      </p:sp>
    </p:spTree>
    <p:extLst>
      <p:ext uri="{BB962C8B-B14F-4D97-AF65-F5344CB8AC3E}">
        <p14:creationId xmlns:p14="http://schemas.microsoft.com/office/powerpoint/2010/main" val="3221299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the Inverse of a Matrix</a:t>
            </a:r>
            <a:r>
              <a:rPr lang="en-US" baseline="-25000" dirty="0"/>
              <a:t>6</a:t>
            </a:r>
            <a:endParaRPr dirty="0"/>
          </a:p>
        </p:txBody>
      </p:sp>
      <mc:AlternateContent xmlns:mc="http://schemas.openxmlformats.org/markup-compatibility/2006" xmlns:a14="http://schemas.microsoft.com/office/drawing/2010/main">
        <mc:Choice Requires="a14">
          <p:graphicFrame>
            <p:nvGraphicFramePr>
              <p:cNvPr id="7" name="Table 4" descr="Two by two matrix: row one: two, negative three; row two: negative one, two. Augmented with two by two identity matrix: row one: one, zero; row two: zero, one.&#10;&#10;swap row 1 with row 2&#10;&#10;row one: negative 1, 2; row two: 2, negative 3. Augmented with matrix: row one: 0, 1; row two: 1, 0.&#10;&#10;2 times row 1 plus row 2&#10;&#10;row one: negative 1, 2; row two: 0, 1. Augmented with matrix: row one: 0, 1; row two: 1, 2.&#10;&#10;Multiply first row by minus 1&#10;&#10;row one: 1, negative 2; row two: 0, 1. Augmented with matrix: row one: 0, negative 1; row two: 1, 2.&#10;&#10;2 times row 2 plus row 1&#10;&#10;​row one: 1, 0; row two: 0, 1. Augmented with matrix: row one: 2, 3; row two: 1, 2.&#10;">
                <a:extLst>
                  <a:ext uri="{FF2B5EF4-FFF2-40B4-BE49-F238E27FC236}">
                    <a16:creationId xmlns:a16="http://schemas.microsoft.com/office/drawing/2014/main" id="{C16CC8E8-B5D2-4623-8298-95638FBB645C}"/>
                  </a:ext>
                </a:extLst>
              </p:cNvPr>
              <p:cNvGraphicFramePr>
                <a:graphicFrameLocks noGrp="1"/>
              </p:cNvGraphicFramePr>
              <p:nvPr>
                <p:extLst>
                  <p:ext uri="{D42A27DB-BD31-4B8C-83A1-F6EECF244321}">
                    <p14:modId xmlns:p14="http://schemas.microsoft.com/office/powerpoint/2010/main" val="921159217"/>
                  </p:ext>
                </p:extLst>
              </p:nvPr>
            </p:nvGraphicFramePr>
            <p:xfrm>
              <a:off x="647700" y="1219200"/>
              <a:ext cx="7848600" cy="4572000"/>
            </p:xfrm>
            <a:graphic>
              <a:graphicData uri="http://schemas.openxmlformats.org/drawingml/2006/table">
                <a:tbl>
                  <a:tblPr firstRow="1" bandRow="1">
                    <a:tableStyleId>{2D5ABB26-0587-4C30-8999-92F81FD0307C}</a:tableStyleId>
                  </a:tblPr>
                  <a:tblGrid>
                    <a:gridCol w="3521808">
                      <a:extLst>
                        <a:ext uri="{9D8B030D-6E8A-4147-A177-3AD203B41FA5}">
                          <a16:colId xmlns:a16="http://schemas.microsoft.com/office/drawing/2014/main" val="3574450796"/>
                        </a:ext>
                      </a:extLst>
                    </a:gridCol>
                    <a:gridCol w="4326792">
                      <a:extLst>
                        <a:ext uri="{9D8B030D-6E8A-4147-A177-3AD203B41FA5}">
                          <a16:colId xmlns:a16="http://schemas.microsoft.com/office/drawing/2014/main" val="1449671085"/>
                        </a:ext>
                      </a:extLst>
                    </a:gridCol>
                  </a:tblGrid>
                  <a:tr h="11687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right"/>
                              </m:oMathParaPr>
                              <m:oMath xmlns:m="http://schemas.openxmlformats.org/officeDocument/2006/math">
                                <m:d>
                                  <m:dPr>
                                    <m:begChr m:val="["/>
                                    <m:endChr m:val="]"/>
                                    <m:ctrlPr>
                                      <a:rPr lang="en-US" sz="2800" i="1" kern="1200" smtClean="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2</m:t>
                                          </m:r>
                                        </m:e>
                                        <m:e>
                                          <m:r>
                                            <a:rPr lang="en-US" sz="2800" kern="1200">
                                              <a:solidFill>
                                                <a:schemeClr val="tx1"/>
                                              </a:solidFill>
                                              <a:effectLst/>
                                              <a:latin typeface="Cambria Math" panose="02040503050406030204" pitchFamily="18" charset="0"/>
                                            </a:rPr>
                                            <m:t>−3</m:t>
                                          </m:r>
                                        </m:e>
                                      </m:m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
                                    <m:d>
                                      <m:dPr>
                                        <m:begChr m:val="|"/>
                                        <m:endChr m:val=""/>
                                        <m:ctrlPr>
                                          <a:rPr lang="en-US" sz="2800" i="1" kern="120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0</m:t>
                                              </m:r>
                                            </m:e>
                                          </m:m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
                                      </m:e>
                                    </m:d>
                                  </m:e>
                                </m:d>
                              </m:oMath>
                            </m:oMathPara>
                          </a14:m>
                          <a:endParaRPr lang="en-US" sz="280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400" i="1" kern="1200" smtClean="0">
                                      <a:solidFill>
                                        <a:schemeClr val="tx1"/>
                                      </a:solidFill>
                                      <a:effectLst/>
                                      <a:latin typeface="Cambria Math" panose="02040503050406030204" pitchFamily="18" charset="0"/>
                                    </a:rPr>
                                  </m:ctrlPr>
                                </m:groupChrPr>
                                <m:e>
                                  <m:sSub>
                                    <m:sSubPr>
                                      <m:ctrlPr>
                                        <a:rPr lang="en-US" sz="2400" i="1" kern="1200">
                                          <a:solidFill>
                                            <a:schemeClr val="tx1"/>
                                          </a:solidFill>
                                          <a:effectLst/>
                                          <a:latin typeface="Cambria Math" panose="02040503050406030204" pitchFamily="18" charset="0"/>
                                        </a:rPr>
                                      </m:ctrlPr>
                                    </m:sSubPr>
                                    <m:e>
                                      <m:r>
                                        <a:rPr lang="en-US" sz="2400" b="0" kern="1200" smtClean="0">
                                          <a:solidFill>
                                            <a:schemeClr val="tx1"/>
                                          </a:solidFill>
                                          <a:effectLst/>
                                          <a:latin typeface="Cambria Math" panose="02040503050406030204" pitchFamily="18" charset="0"/>
                                        </a:rPr>
                                        <m:t> </m:t>
                                      </m:r>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1</m:t>
                                      </m:r>
                                    </m:sub>
                                  </m:sSub>
                                  <m:r>
                                    <a:rPr lang="en-US" sz="2400" kern="1200">
                                      <a:solidFill>
                                        <a:schemeClr val="tx1"/>
                                      </a:solidFill>
                                      <a:effectLst/>
                                      <a:latin typeface="Cambria Math" panose="02040503050406030204" pitchFamily="18" charset="0"/>
                                    </a:rPr>
                                    <m:t>↔</m:t>
                                  </m:r>
                                  <m:sSub>
                                    <m:sSubPr>
                                      <m:ctrlPr>
                                        <a:rPr lang="en-US" sz="2400" i="1" kern="1200">
                                          <a:solidFill>
                                            <a:schemeClr val="tx1"/>
                                          </a:solidFill>
                                          <a:effectLst/>
                                          <a:latin typeface="Cambria Math" panose="02040503050406030204" pitchFamily="18" charset="0"/>
                                        </a:rPr>
                                      </m:ctrlPr>
                                    </m:sSubPr>
                                    <m:e>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2</m:t>
                                      </m:r>
                                      <m:r>
                                        <a:rPr lang="en-US" sz="2400" b="0" kern="1200" smtClean="0">
                                          <a:solidFill>
                                            <a:schemeClr val="tx1"/>
                                          </a:solidFill>
                                          <a:effectLst/>
                                          <a:latin typeface="Cambria Math" panose="02040503050406030204" pitchFamily="18" charset="0"/>
                                        </a:rPr>
                                        <m:t> </m:t>
                                      </m:r>
                                    </m:sub>
                                  </m:sSub>
                                </m:e>
                              </m:groupChr>
                            </m:oMath>
                          </a14:m>
                          <a:r>
                            <a:rPr lang="en-US" sz="2400" kern="1200" dirty="0">
                              <a:solidFill>
                                <a:schemeClr val="tx1"/>
                              </a:solidFill>
                              <a:effectLst/>
                            </a:rPr>
                            <a:t>  </a:t>
                          </a:r>
                          <a14:m>
                            <m:oMath xmlns:m="http://schemas.openxmlformats.org/officeDocument/2006/math">
                              <m:d>
                                <m:dPr>
                                  <m:begChr m:val="["/>
                                  <m:endChr m:val="]"/>
                                  <m:ctrlPr>
                                    <a:rPr lang="en-US" sz="2800" i="1" kern="1200" smtClean="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r>
                                      <m:e>
                                        <m:r>
                                          <a:rPr lang="en-US" sz="2800" kern="1200">
                                            <a:solidFill>
                                              <a:schemeClr val="tx1"/>
                                            </a:solidFill>
                                            <a:effectLst/>
                                            <a:latin typeface="Cambria Math" panose="02040503050406030204" pitchFamily="18" charset="0"/>
                                          </a:rPr>
                                          <m:t>2</m:t>
                                        </m:r>
                                      </m:e>
                                      <m:e>
                                        <m:r>
                                          <a:rPr lang="en-US" sz="2800" kern="1200">
                                            <a:solidFill>
                                              <a:schemeClr val="tx1"/>
                                            </a:solidFill>
                                            <a:effectLst/>
                                            <a:latin typeface="Cambria Math" panose="02040503050406030204" pitchFamily="18" charset="0"/>
                                          </a:rPr>
                                          <m:t>−3</m:t>
                                        </m:r>
                                      </m:e>
                                    </m:mr>
                                  </m:m>
                                  <m:d>
                                    <m:dPr>
                                      <m:begChr m:val="|"/>
                                      <m:endChr m:val=""/>
                                      <m:ctrlPr>
                                        <a:rPr lang="en-US" sz="2800" i="1" kern="120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0</m:t>
                                            </m:r>
                                          </m:e>
                                        </m:mr>
                                      </m:m>
                                    </m:e>
                                  </m:d>
                                </m:e>
                              </m:d>
                            </m:oMath>
                          </a14:m>
                          <a:endParaRPr lang="en-US" sz="2800" kern="1200" dirty="0">
                            <a:solidFill>
                              <a:schemeClr val="tx1"/>
                            </a:solidFill>
                            <a:effectLst/>
                            <a:latin typeface="+mn-lt"/>
                            <a:ea typeface="+mn-ea"/>
                            <a:cs typeface="+mn-cs"/>
                          </a:endParaRPr>
                        </a:p>
                      </a:txBody>
                      <a:tcPr/>
                    </a:tc>
                    <a:extLst>
                      <a:ext uri="{0D108BD9-81ED-4DB2-BD59-A6C34878D82A}">
                        <a16:rowId xmlns:a16="http://schemas.microsoft.com/office/drawing/2014/main" val="2086178089"/>
                      </a:ext>
                    </a:extLst>
                  </a:tr>
                  <a:tr h="1143000">
                    <a:tc>
                      <a:txBody>
                        <a:bodyPr/>
                        <a:lstStyle/>
                        <a:p>
                          <a:endParaRPr 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400" i="1" kern="1200" smtClean="0">
                                      <a:solidFill>
                                        <a:schemeClr val="tx1"/>
                                      </a:solidFill>
                                      <a:effectLst/>
                                      <a:latin typeface="Cambria Math" panose="02040503050406030204" pitchFamily="18" charset="0"/>
                                    </a:rPr>
                                  </m:ctrlPr>
                                </m:groupChrPr>
                                <m:e>
                                  <m:r>
                                    <m:rPr>
                                      <m:brk m:alnAt="2"/>
                                    </m:rPr>
                                    <a:rPr lang="en-US" sz="2400" b="0" kern="1200" smtClean="0">
                                      <a:solidFill>
                                        <a:schemeClr val="tx1"/>
                                      </a:solidFill>
                                      <a:effectLst/>
                                      <a:latin typeface="Cambria Math" panose="02040503050406030204" pitchFamily="18" charset="0"/>
                                    </a:rPr>
                                    <m:t> </m:t>
                                  </m:r>
                                  <m:r>
                                    <a:rPr lang="en-US" sz="2400" kern="1200">
                                      <a:solidFill>
                                        <a:schemeClr val="tx1"/>
                                      </a:solidFill>
                                      <a:effectLst/>
                                      <a:latin typeface="Cambria Math" panose="02040503050406030204" pitchFamily="18" charset="0"/>
                                    </a:rPr>
                                    <m:t>2</m:t>
                                  </m:r>
                                  <m:sSub>
                                    <m:sSubPr>
                                      <m:ctrlPr>
                                        <a:rPr lang="en-US" sz="2400" i="1" kern="1200">
                                          <a:solidFill>
                                            <a:schemeClr val="tx1"/>
                                          </a:solidFill>
                                          <a:effectLst/>
                                          <a:latin typeface="Cambria Math" panose="02040503050406030204" pitchFamily="18" charset="0"/>
                                        </a:rPr>
                                      </m:ctrlPr>
                                    </m:sSubPr>
                                    <m:e>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1</m:t>
                                      </m:r>
                                    </m:sub>
                                  </m:sSub>
                                  <m:r>
                                    <a:rPr lang="en-US" sz="2400" kern="1200">
                                      <a:solidFill>
                                        <a:schemeClr val="tx1"/>
                                      </a:solidFill>
                                      <a:effectLst/>
                                      <a:latin typeface="Cambria Math" panose="02040503050406030204" pitchFamily="18" charset="0"/>
                                    </a:rPr>
                                    <m:t>+</m:t>
                                  </m:r>
                                  <m:sSub>
                                    <m:sSubPr>
                                      <m:ctrlPr>
                                        <a:rPr lang="en-US" sz="2400" i="1" kern="1200">
                                          <a:solidFill>
                                            <a:schemeClr val="tx1"/>
                                          </a:solidFill>
                                          <a:effectLst/>
                                          <a:latin typeface="Cambria Math" panose="02040503050406030204" pitchFamily="18" charset="0"/>
                                        </a:rPr>
                                      </m:ctrlPr>
                                    </m:sSubPr>
                                    <m:e>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2</m:t>
                                      </m:r>
                                      <m:r>
                                        <a:rPr lang="en-US" sz="2400" b="0" kern="1200" smtClean="0">
                                          <a:solidFill>
                                            <a:schemeClr val="tx1"/>
                                          </a:solidFill>
                                          <a:effectLst/>
                                          <a:latin typeface="Cambria Math" panose="02040503050406030204" pitchFamily="18" charset="0"/>
                                        </a:rPr>
                                        <m:t> </m:t>
                                      </m:r>
                                    </m:sub>
                                  </m:sSub>
                                </m:e>
                              </m:groupChr>
                            </m:oMath>
                          </a14:m>
                          <a:r>
                            <a:rPr lang="en-US" sz="2400" kern="1200" dirty="0">
                              <a:solidFill>
                                <a:schemeClr val="tx1"/>
                              </a:solidFill>
                              <a:effectLst/>
                            </a:rPr>
                            <a:t>  </a:t>
                          </a:r>
                          <a14:m>
                            <m:oMath xmlns:m="http://schemas.openxmlformats.org/officeDocument/2006/math">
                              <m:d>
                                <m:dPr>
                                  <m:begChr m:val="["/>
                                  <m:endChr m:val="]"/>
                                  <m:ctrlPr>
                                    <a:rPr lang="en-US" sz="2800" i="1" kern="1200" smtClean="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
                                  <m:d>
                                    <m:dPr>
                                      <m:begChr m:val="|"/>
                                      <m:endChr m:val=""/>
                                      <m:ctrlPr>
                                        <a:rPr lang="en-US" sz="2800" i="1" kern="120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
                                    </m:e>
                                  </m:d>
                                </m:e>
                              </m:d>
                            </m:oMath>
                          </a14:m>
                          <a:endParaRPr lang="en-US" sz="28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1015095357"/>
                      </a:ext>
                    </a:extLst>
                  </a:tr>
                  <a:tr h="1219200">
                    <a:tc>
                      <a:txBody>
                        <a:bodyPr/>
                        <a:lstStyle/>
                        <a:p>
                          <a:endParaRPr 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400" i="1" kern="1200" smtClean="0">
                                      <a:solidFill>
                                        <a:schemeClr val="tx1"/>
                                      </a:solidFill>
                                      <a:effectLst/>
                                      <a:latin typeface="Cambria Math" panose="02040503050406030204" pitchFamily="18" charset="0"/>
                                    </a:rPr>
                                  </m:ctrlPr>
                                </m:groupChrPr>
                                <m:e>
                                  <m:r>
                                    <m:rPr>
                                      <m:brk m:alnAt="2"/>
                                    </m:rPr>
                                    <a:rPr lang="en-US" sz="2400" b="0" kern="1200" smtClean="0">
                                      <a:solidFill>
                                        <a:schemeClr val="tx1"/>
                                      </a:solidFill>
                                      <a:effectLst/>
                                      <a:latin typeface="Cambria Math" panose="02040503050406030204" pitchFamily="18" charset="0"/>
                                    </a:rPr>
                                    <m:t> </m:t>
                                  </m:r>
                                  <m:r>
                                    <a:rPr lang="en-US" sz="2400" kern="1200">
                                      <a:solidFill>
                                        <a:schemeClr val="tx1"/>
                                      </a:solidFill>
                                      <a:effectLst/>
                                      <a:latin typeface="Cambria Math" panose="02040503050406030204" pitchFamily="18" charset="0"/>
                                    </a:rPr>
                                    <m:t>−</m:t>
                                  </m:r>
                                  <m:sSub>
                                    <m:sSubPr>
                                      <m:ctrlPr>
                                        <a:rPr lang="en-US" sz="2400" i="1" kern="1200">
                                          <a:solidFill>
                                            <a:schemeClr val="tx1"/>
                                          </a:solidFill>
                                          <a:effectLst/>
                                          <a:latin typeface="Cambria Math" panose="02040503050406030204" pitchFamily="18" charset="0"/>
                                        </a:rPr>
                                      </m:ctrlPr>
                                    </m:sSubPr>
                                    <m:e>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1</m:t>
                                      </m:r>
                                      <m:r>
                                        <a:rPr lang="en-US" sz="2400" b="0" kern="1200" smtClean="0">
                                          <a:solidFill>
                                            <a:schemeClr val="tx1"/>
                                          </a:solidFill>
                                          <a:effectLst/>
                                          <a:latin typeface="Cambria Math" panose="02040503050406030204" pitchFamily="18" charset="0"/>
                                        </a:rPr>
                                        <m:t> </m:t>
                                      </m:r>
                                    </m:sub>
                                  </m:sSub>
                                </m:e>
                              </m:groupChr>
                            </m:oMath>
                          </a14:m>
                          <a:r>
                            <a:rPr lang="en-US" sz="2400" kern="1200" dirty="0">
                              <a:solidFill>
                                <a:schemeClr val="tx1"/>
                              </a:solidFill>
                              <a:effectLst/>
                            </a:rPr>
                            <a:t>  </a:t>
                          </a:r>
                          <a14:m>
                            <m:oMath xmlns:m="http://schemas.openxmlformats.org/officeDocument/2006/math">
                              <m:d>
                                <m:dPr>
                                  <m:begChr m:val="["/>
                                  <m:endChr m:val="]"/>
                                  <m:ctrlPr>
                                    <a:rPr lang="en-US" sz="2800" i="1" kern="1200" smtClean="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
                                  <m:d>
                                    <m:dPr>
                                      <m:begChr m:val="|"/>
                                      <m:endChr m:val=""/>
                                      <m:ctrlPr>
                                        <a:rPr lang="en-US" sz="2800" i="1" kern="120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
                                    </m:e>
                                  </m:d>
                                </m:e>
                              </m:d>
                            </m:oMath>
                          </a14:m>
                          <a:endParaRPr lang="en-US" sz="2800" kern="1200" dirty="0">
                            <a:solidFill>
                              <a:schemeClr val="tx1"/>
                            </a:solidFill>
                            <a:effectLst/>
                            <a:latin typeface="+mn-lt"/>
                            <a:ea typeface="+mn-ea"/>
                            <a:cs typeface="+mn-cs"/>
                          </a:endParaRPr>
                        </a:p>
                      </a:txBody>
                      <a:tcPr/>
                    </a:tc>
                    <a:extLst>
                      <a:ext uri="{0D108BD9-81ED-4DB2-BD59-A6C34878D82A}">
                        <a16:rowId xmlns:a16="http://schemas.microsoft.com/office/drawing/2014/main" val="358729547"/>
                      </a:ext>
                    </a:extLst>
                  </a:tr>
                  <a:tr h="990600">
                    <a:tc>
                      <a:txBody>
                        <a:bodyPr/>
                        <a:lstStyle/>
                        <a:p>
                          <a:endParaRPr lang="en-US"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400" i="1" kern="1200" smtClean="0">
                                      <a:solidFill>
                                        <a:schemeClr val="tx1"/>
                                      </a:solidFill>
                                      <a:effectLst/>
                                      <a:latin typeface="Cambria Math" panose="02040503050406030204" pitchFamily="18" charset="0"/>
                                    </a:rPr>
                                  </m:ctrlPr>
                                </m:groupChrPr>
                                <m:e>
                                  <m:r>
                                    <m:rPr>
                                      <m:brk m:alnAt="2"/>
                                    </m:rPr>
                                    <a:rPr lang="en-US" sz="2400" b="0" kern="1200" smtClean="0">
                                      <a:solidFill>
                                        <a:schemeClr val="tx1"/>
                                      </a:solidFill>
                                      <a:effectLst/>
                                      <a:latin typeface="Cambria Math" panose="02040503050406030204" pitchFamily="18" charset="0"/>
                                    </a:rPr>
                                    <m:t> </m:t>
                                  </m:r>
                                  <m:r>
                                    <a:rPr lang="en-US" sz="2400" kern="1200">
                                      <a:solidFill>
                                        <a:schemeClr val="tx1"/>
                                      </a:solidFill>
                                      <a:effectLst/>
                                      <a:latin typeface="Cambria Math" panose="02040503050406030204" pitchFamily="18" charset="0"/>
                                    </a:rPr>
                                    <m:t>2</m:t>
                                  </m:r>
                                  <m:sSub>
                                    <m:sSubPr>
                                      <m:ctrlPr>
                                        <a:rPr lang="en-US" sz="2400" i="1" kern="1200">
                                          <a:solidFill>
                                            <a:schemeClr val="tx1"/>
                                          </a:solidFill>
                                          <a:effectLst/>
                                          <a:latin typeface="Cambria Math" panose="02040503050406030204" pitchFamily="18" charset="0"/>
                                        </a:rPr>
                                      </m:ctrlPr>
                                    </m:sSubPr>
                                    <m:e>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2</m:t>
                                      </m:r>
                                    </m:sub>
                                  </m:sSub>
                                  <m:r>
                                    <a:rPr lang="en-US" sz="2400" kern="1200">
                                      <a:solidFill>
                                        <a:schemeClr val="tx1"/>
                                      </a:solidFill>
                                      <a:effectLst/>
                                      <a:latin typeface="Cambria Math" panose="02040503050406030204" pitchFamily="18" charset="0"/>
                                    </a:rPr>
                                    <m:t>+</m:t>
                                  </m:r>
                                  <m:sSub>
                                    <m:sSubPr>
                                      <m:ctrlPr>
                                        <a:rPr lang="en-US" sz="2400" i="1" kern="1200">
                                          <a:solidFill>
                                            <a:schemeClr val="tx1"/>
                                          </a:solidFill>
                                          <a:effectLst/>
                                          <a:latin typeface="Cambria Math" panose="02040503050406030204" pitchFamily="18" charset="0"/>
                                        </a:rPr>
                                      </m:ctrlPr>
                                    </m:sSubPr>
                                    <m:e>
                                      <m:r>
                                        <a:rPr lang="en-US" sz="2400" kern="1200">
                                          <a:solidFill>
                                            <a:schemeClr val="tx1"/>
                                          </a:solidFill>
                                          <a:effectLst/>
                                          <a:latin typeface="Cambria Math" panose="02040503050406030204" pitchFamily="18" charset="0"/>
                                        </a:rPr>
                                        <m:t>𝑅</m:t>
                                      </m:r>
                                    </m:e>
                                    <m:sub>
                                      <m:r>
                                        <a:rPr lang="en-US" sz="2400" kern="1200">
                                          <a:solidFill>
                                            <a:schemeClr val="tx1"/>
                                          </a:solidFill>
                                          <a:effectLst/>
                                          <a:latin typeface="Cambria Math" panose="02040503050406030204" pitchFamily="18" charset="0"/>
                                        </a:rPr>
                                        <m:t>1</m:t>
                                      </m:r>
                                      <m:r>
                                        <a:rPr lang="en-US" sz="2400" b="0" kern="1200" smtClean="0">
                                          <a:solidFill>
                                            <a:schemeClr val="tx1"/>
                                          </a:solidFill>
                                          <a:effectLst/>
                                          <a:latin typeface="Cambria Math" panose="02040503050406030204" pitchFamily="18" charset="0"/>
                                        </a:rPr>
                                        <m:t> </m:t>
                                      </m:r>
                                    </m:sub>
                                  </m:sSub>
                                </m:e>
                              </m:groupChr>
                            </m:oMath>
                          </a14:m>
                          <a:r>
                            <a:rPr lang="en-US" sz="2800" kern="1200" dirty="0">
                              <a:solidFill>
                                <a:schemeClr val="tx1"/>
                              </a:solidFill>
                              <a:effectLst/>
                            </a:rPr>
                            <a:t>  </a:t>
                          </a:r>
                          <a14:m>
                            <m:oMath xmlns:m="http://schemas.openxmlformats.org/officeDocument/2006/math">
                              <m:d>
                                <m:dPr>
                                  <m:begChr m:val="["/>
                                  <m:endChr m:val="]"/>
                                  <m:ctrlPr>
                                    <a:rPr lang="en-US" sz="2800" i="1" kern="1200" smtClean="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0</m:t>
                                        </m:r>
                                      </m:e>
                                    </m:mr>
                                    <m:mr>
                                      <m:e>
                                        <m:r>
                                          <a:rPr lang="en-US" sz="2800" kern="1200">
                                            <a:solidFill>
                                              <a:schemeClr val="tx1"/>
                                            </a:solidFill>
                                            <a:effectLst/>
                                            <a:latin typeface="Cambria Math" panose="02040503050406030204" pitchFamily="18" charset="0"/>
                                          </a:rPr>
                                          <m:t>0</m:t>
                                        </m:r>
                                      </m:e>
                                      <m:e>
                                        <m:r>
                                          <a:rPr lang="en-US" sz="2800" kern="1200">
                                            <a:solidFill>
                                              <a:schemeClr val="tx1"/>
                                            </a:solidFill>
                                            <a:effectLst/>
                                            <a:latin typeface="Cambria Math" panose="02040503050406030204" pitchFamily="18" charset="0"/>
                                          </a:rPr>
                                          <m:t>1</m:t>
                                        </m:r>
                                      </m:e>
                                    </m:mr>
                                  </m:m>
                                  <m:d>
                                    <m:dPr>
                                      <m:begChr m:val="|"/>
                                      <m:endChr m:val=""/>
                                      <m:ctrlPr>
                                        <a:rPr lang="en-US" sz="2800" i="1" kern="1200">
                                          <a:solidFill>
                                            <a:schemeClr val="tx1"/>
                                          </a:solidFill>
                                          <a:effectLst/>
                                          <a:latin typeface="Cambria Math" panose="02040503050406030204" pitchFamily="18" charset="0"/>
                                        </a:rPr>
                                      </m:ctrlPr>
                                    </m:dPr>
                                    <m:e>
                                      <m:m>
                                        <m:mPr>
                                          <m:mcs>
                                            <m:mc>
                                              <m:mcPr>
                                                <m:count m:val="2"/>
                                                <m:mcJc m:val="center"/>
                                              </m:mcPr>
                                            </m:mc>
                                          </m:mcs>
                                          <m:ctrlPr>
                                            <a:rPr lang="en-US" sz="2800" i="1" kern="1200">
                                              <a:solidFill>
                                                <a:schemeClr val="tx1"/>
                                              </a:solidFill>
                                              <a:effectLst/>
                                              <a:latin typeface="Cambria Math" panose="02040503050406030204" pitchFamily="18" charset="0"/>
                                            </a:rPr>
                                          </m:ctrlPr>
                                        </m:mPr>
                                        <m:mr>
                                          <m:e>
                                            <m:r>
                                              <a:rPr lang="en-US" sz="2800" kern="1200">
                                                <a:solidFill>
                                                  <a:schemeClr val="tx1"/>
                                                </a:solidFill>
                                                <a:effectLst/>
                                                <a:latin typeface="Cambria Math" panose="02040503050406030204" pitchFamily="18" charset="0"/>
                                              </a:rPr>
                                              <m:t>2</m:t>
                                            </m:r>
                                          </m:e>
                                          <m:e>
                                            <m:r>
                                              <a:rPr lang="en-US" sz="2800" kern="1200">
                                                <a:solidFill>
                                                  <a:schemeClr val="tx1"/>
                                                </a:solidFill>
                                                <a:effectLst/>
                                                <a:latin typeface="Cambria Math" panose="02040503050406030204" pitchFamily="18" charset="0"/>
                                              </a:rPr>
                                              <m:t>3</m:t>
                                            </m:r>
                                          </m:e>
                                        </m:mr>
                                        <m:mr>
                                          <m:e>
                                            <m:r>
                                              <a:rPr lang="en-US" sz="2800" kern="1200">
                                                <a:solidFill>
                                                  <a:schemeClr val="tx1"/>
                                                </a:solidFill>
                                                <a:effectLst/>
                                                <a:latin typeface="Cambria Math" panose="02040503050406030204" pitchFamily="18" charset="0"/>
                                              </a:rPr>
                                              <m:t>1</m:t>
                                            </m:r>
                                          </m:e>
                                          <m:e>
                                            <m:r>
                                              <a:rPr lang="en-US" sz="2800" kern="1200">
                                                <a:solidFill>
                                                  <a:schemeClr val="tx1"/>
                                                </a:solidFill>
                                                <a:effectLst/>
                                                <a:latin typeface="Cambria Math" panose="02040503050406030204" pitchFamily="18" charset="0"/>
                                              </a:rPr>
                                              <m:t>2</m:t>
                                            </m:r>
                                          </m:e>
                                        </m:mr>
                                      </m:m>
                                    </m:e>
                                  </m:d>
                                </m:e>
                              </m:d>
                            </m:oMath>
                          </a14:m>
                          <a:endParaRPr lang="en-US" sz="2800" kern="1200" dirty="0">
                            <a:solidFill>
                              <a:schemeClr val="tx1"/>
                            </a:solidFill>
                            <a:effectLst/>
                            <a:latin typeface="+mn-lt"/>
                            <a:ea typeface="+mn-ea"/>
                            <a:cs typeface="+mn-cs"/>
                          </a:endParaRPr>
                        </a:p>
                      </a:txBody>
                      <a:tcPr/>
                    </a:tc>
                    <a:extLst>
                      <a:ext uri="{0D108BD9-81ED-4DB2-BD59-A6C34878D82A}">
                        <a16:rowId xmlns:a16="http://schemas.microsoft.com/office/drawing/2014/main" val="705792712"/>
                      </a:ext>
                    </a:extLst>
                  </a:tr>
                </a:tbl>
              </a:graphicData>
            </a:graphic>
          </p:graphicFrame>
        </mc:Choice>
        <mc:Fallback xmlns="">
          <p:graphicFrame>
            <p:nvGraphicFramePr>
              <p:cNvPr id="7" name="Table 4" descr="Two by two matrix: row one: two, negative three; row two: negative one, two. Augmented with two by two identity matrix: row one: one, zero; row two: zero, one.&#10;&#10;swap row 1 with row 2&#10;&#10;row one: negative 1, 2; row two: 2, negative 3. Augmented with matrix: row one: 0, 1; row two: 1, 0.&#10;&#10;2 times row 1 plus row 2&#10;&#10;row one: negative 1, 2; row two: 0, 1. Augmented with matrix: row one: 0, 1; row two: 1, 2.&#10;&#10;Multiply first row by minus 1&#10;&#10;row one: 1, negative 2; row two: 0, 1. Augmented with matrix: row one: 0, negative 1; row two: 1, 2.&#10;&#10;2 times row 2 plus row 1&#10;&#10;​row one: 1, 0; row two: 0, 1. Augmented with matrix: row one: 2, 3; row two: 1, 2.&#10;">
                <a:extLst>
                  <a:ext uri="{FF2B5EF4-FFF2-40B4-BE49-F238E27FC236}">
                    <a16:creationId xmlns:a16="http://schemas.microsoft.com/office/drawing/2014/main" id="{C16CC8E8-B5D2-4623-8298-95638FBB645C}"/>
                  </a:ext>
                </a:extLst>
              </p:cNvPr>
              <p:cNvGraphicFramePr>
                <a:graphicFrameLocks noGrp="1"/>
              </p:cNvGraphicFramePr>
              <p:nvPr>
                <p:extLst>
                  <p:ext uri="{D42A27DB-BD31-4B8C-83A1-F6EECF244321}">
                    <p14:modId xmlns:p14="http://schemas.microsoft.com/office/powerpoint/2010/main" val="921159217"/>
                  </p:ext>
                </p:extLst>
              </p:nvPr>
            </p:nvGraphicFramePr>
            <p:xfrm>
              <a:off x="647700" y="1219200"/>
              <a:ext cx="7848600" cy="4572000"/>
            </p:xfrm>
            <a:graphic>
              <a:graphicData uri="http://schemas.openxmlformats.org/drawingml/2006/table">
                <a:tbl>
                  <a:tblPr firstRow="1" bandRow="1">
                    <a:tableStyleId>{2D5ABB26-0587-4C30-8999-92F81FD0307C}</a:tableStyleId>
                  </a:tblPr>
                  <a:tblGrid>
                    <a:gridCol w="3521808">
                      <a:extLst>
                        <a:ext uri="{9D8B030D-6E8A-4147-A177-3AD203B41FA5}">
                          <a16:colId xmlns:a16="http://schemas.microsoft.com/office/drawing/2014/main" val="3574450796"/>
                        </a:ext>
                      </a:extLst>
                    </a:gridCol>
                    <a:gridCol w="4326792">
                      <a:extLst>
                        <a:ext uri="{9D8B030D-6E8A-4147-A177-3AD203B41FA5}">
                          <a16:colId xmlns:a16="http://schemas.microsoft.com/office/drawing/2014/main" val="1449671085"/>
                        </a:ext>
                      </a:extLst>
                    </a:gridCol>
                  </a:tblGrid>
                  <a:tr h="1168781">
                    <a:tc>
                      <a:txBody>
                        <a:bodyPr/>
                        <a:lstStyle/>
                        <a:p>
                          <a:endParaRPr lang="en-US"/>
                        </a:p>
                      </a:txBody>
                      <a:tcPr>
                        <a:blipFill>
                          <a:blip r:embed="rId2"/>
                          <a:stretch>
                            <a:fillRect r="-122837" b="-290625"/>
                          </a:stretch>
                        </a:blipFill>
                      </a:tcPr>
                    </a:tc>
                    <a:tc>
                      <a:txBody>
                        <a:bodyPr/>
                        <a:lstStyle/>
                        <a:p>
                          <a:endParaRPr lang="en-US"/>
                        </a:p>
                      </a:txBody>
                      <a:tcPr>
                        <a:blipFill>
                          <a:blip r:embed="rId2"/>
                          <a:stretch>
                            <a:fillRect l="-81408" b="-290625"/>
                          </a:stretch>
                        </a:blipFill>
                      </a:tcPr>
                    </a:tc>
                    <a:extLst>
                      <a:ext uri="{0D108BD9-81ED-4DB2-BD59-A6C34878D82A}">
                        <a16:rowId xmlns:a16="http://schemas.microsoft.com/office/drawing/2014/main" val="2086178089"/>
                      </a:ext>
                    </a:extLst>
                  </a:tr>
                  <a:tr h="1143000">
                    <a:tc>
                      <a:txBody>
                        <a:bodyPr/>
                        <a:lstStyle/>
                        <a:p>
                          <a:endParaRPr lang="en-US" sz="2800" dirty="0"/>
                        </a:p>
                      </a:txBody>
                      <a:tcPr/>
                    </a:tc>
                    <a:tc>
                      <a:txBody>
                        <a:bodyPr/>
                        <a:lstStyle/>
                        <a:p>
                          <a:endParaRPr lang="en-US"/>
                        </a:p>
                      </a:txBody>
                      <a:tcPr anchor="ctr">
                        <a:blipFill>
                          <a:blip r:embed="rId2"/>
                          <a:stretch>
                            <a:fillRect l="-81408" t="-102674" b="-198396"/>
                          </a:stretch>
                        </a:blipFill>
                      </a:tcPr>
                    </a:tc>
                    <a:extLst>
                      <a:ext uri="{0D108BD9-81ED-4DB2-BD59-A6C34878D82A}">
                        <a16:rowId xmlns:a16="http://schemas.microsoft.com/office/drawing/2014/main" val="1015095357"/>
                      </a:ext>
                    </a:extLst>
                  </a:tr>
                  <a:tr h="1219200">
                    <a:tc>
                      <a:txBody>
                        <a:bodyPr/>
                        <a:lstStyle/>
                        <a:p>
                          <a:endParaRPr lang="en-US" sz="2800" dirty="0"/>
                        </a:p>
                      </a:txBody>
                      <a:tcPr/>
                    </a:tc>
                    <a:tc>
                      <a:txBody>
                        <a:bodyPr/>
                        <a:lstStyle/>
                        <a:p>
                          <a:endParaRPr lang="en-US"/>
                        </a:p>
                      </a:txBody>
                      <a:tcPr>
                        <a:blipFill>
                          <a:blip r:embed="rId2"/>
                          <a:stretch>
                            <a:fillRect l="-81408" t="-189500" b="-85500"/>
                          </a:stretch>
                        </a:blipFill>
                      </a:tcPr>
                    </a:tc>
                    <a:extLst>
                      <a:ext uri="{0D108BD9-81ED-4DB2-BD59-A6C34878D82A}">
                        <a16:rowId xmlns:a16="http://schemas.microsoft.com/office/drawing/2014/main" val="358729547"/>
                      </a:ext>
                    </a:extLst>
                  </a:tr>
                  <a:tr h="1041019">
                    <a:tc>
                      <a:txBody>
                        <a:bodyPr/>
                        <a:lstStyle/>
                        <a:p>
                          <a:endParaRPr lang="en-US" sz="2800"/>
                        </a:p>
                      </a:txBody>
                      <a:tcPr/>
                    </a:tc>
                    <a:tc>
                      <a:txBody>
                        <a:bodyPr/>
                        <a:lstStyle/>
                        <a:p>
                          <a:endParaRPr lang="en-US"/>
                        </a:p>
                      </a:txBody>
                      <a:tcPr>
                        <a:blipFill>
                          <a:blip r:embed="rId2"/>
                          <a:stretch>
                            <a:fillRect l="-81408" t="-338596"/>
                          </a:stretch>
                        </a:blipFill>
                      </a:tcPr>
                    </a:tc>
                    <a:extLst>
                      <a:ext uri="{0D108BD9-81ED-4DB2-BD59-A6C34878D82A}">
                        <a16:rowId xmlns:a16="http://schemas.microsoft.com/office/drawing/2014/main" val="705792712"/>
                      </a:ext>
                    </a:extLst>
                  </a:tr>
                </a:tbl>
              </a:graphicData>
            </a:graphic>
          </p:graphicFrame>
        </mc:Fallback>
      </mc:AlternateContent>
    </p:spTree>
    <p:extLst>
      <p:ext uri="{BB962C8B-B14F-4D97-AF65-F5344CB8AC3E}">
        <p14:creationId xmlns:p14="http://schemas.microsoft.com/office/powerpoint/2010/main" val="16093774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the Inverse of a Matrix</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This tells us that </a:t>
            </a:r>
            <a:r>
              <a:rPr lang="en-IN" sz="2800" i="1" dirty="0"/>
              <a:t>w </a:t>
            </a:r>
            <a:r>
              <a:rPr lang="en-IN" sz="2800" dirty="0"/>
              <a:t>= 2 and </a:t>
            </a:r>
            <a:r>
              <a:rPr lang="en-IN" sz="2800" i="1" dirty="0"/>
              <a:t>y </a:t>
            </a:r>
            <a:r>
              <a:rPr lang="en-IN" sz="2800" dirty="0"/>
              <a:t>= 1 (from the third column) and </a:t>
            </a:r>
            <a:r>
              <a:rPr lang="en-IN" sz="2800" i="1" dirty="0"/>
              <a:t>x </a:t>
            </a:r>
            <a:r>
              <a:rPr lang="en-IN" dirty="0"/>
              <a:t>= 3</a:t>
            </a:r>
            <a:r>
              <a:rPr lang="en-IN" sz="2800" dirty="0"/>
              <a:t> and </a:t>
            </a:r>
            <a:r>
              <a:rPr lang="en-IN" sz="2800" i="1" dirty="0"/>
              <a:t>z </a:t>
            </a:r>
            <a:r>
              <a:rPr lang="en-IN" dirty="0"/>
              <a:t>= 2</a:t>
            </a:r>
            <a:r>
              <a:rPr lang="en-IN" sz="2800" dirty="0"/>
              <a:t> (from the fourth column). So</a:t>
            </a:r>
          </a:p>
        </p:txBody>
      </p:sp>
      <p:pic>
        <p:nvPicPr>
          <p:cNvPr id="5" name="Picture 4" descr="A inverse equal to 2 by 2 matrix with&#10;&#10;row 1: 2 and 3&#10;&#10;row 2: 1 and 2&#10;">
            <a:extLst>
              <a:ext uri="{FF2B5EF4-FFF2-40B4-BE49-F238E27FC236}">
                <a16:creationId xmlns:a16="http://schemas.microsoft.com/office/drawing/2014/main" id="{195CB434-4B25-40C4-2AD7-BCA45FE50E80}"/>
              </a:ext>
            </a:extLst>
          </p:cNvPr>
          <p:cNvPicPr>
            <a:picLocks noChangeAspect="1"/>
          </p:cNvPicPr>
          <p:nvPr/>
        </p:nvPicPr>
        <p:blipFill>
          <a:blip r:embed="rId2"/>
          <a:stretch>
            <a:fillRect/>
          </a:stretch>
        </p:blipFill>
        <p:spPr>
          <a:xfrm>
            <a:off x="3601080" y="2590800"/>
            <a:ext cx="1941840" cy="1044000"/>
          </a:xfrm>
          <a:prstGeom prst="rect">
            <a:avLst/>
          </a:prstGeom>
        </p:spPr>
      </p:pic>
    </p:spTree>
    <p:extLst>
      <p:ext uri="{BB962C8B-B14F-4D97-AF65-F5344CB8AC3E}">
        <p14:creationId xmlns:p14="http://schemas.microsoft.com/office/powerpoint/2010/main" val="1915803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the Inverse of a Matrix</a:t>
            </a:r>
            <a:r>
              <a:rPr lang="en-US" baseline="-25000" dirty="0"/>
              <a:t>8</a:t>
            </a:r>
            <a:endParaRPr dirty="0"/>
          </a:p>
        </p:txBody>
      </p:sp>
      <p:sp>
        <p:nvSpPr>
          <p:cNvPr id="3" name="Text Placeholder 2"/>
          <p:cNvSpPr>
            <a:spLocks noGrp="1"/>
          </p:cNvSpPr>
          <p:nvPr>
            <p:ph type="body" sz="quarter" idx="10"/>
          </p:nvPr>
        </p:nvSpPr>
        <p:spPr/>
        <p:txBody>
          <a:bodyPr>
            <a:normAutofit/>
          </a:bodyPr>
          <a:lstStyle/>
          <a:p>
            <a:r>
              <a:rPr sz="2800" dirty="0"/>
              <a:t>We can now verify that</a:t>
            </a:r>
            <a:endParaRPr lang="en-US" sz="2800" dirty="0"/>
          </a:p>
        </p:txBody>
      </p:sp>
      <p:pic>
        <p:nvPicPr>
          <p:cNvPr id="7" name="Picture 6" descr="Two by two matrix: row one: two, negative three; row two: negative one, two.&#10;Multiplied by two by two matrix: row one: two, three; row two: one, two.&#10;Equals two by two identity matrix: row one: one, zero; row two: zero, one.&#10; and also &#10;Two by two matrix: row one: two, three; row two: one, two.&#10;Multiplied by two by two matrix: row one: two, negative three; row two: negative one, two.&#10;Equals two by two identity matrix: row one: one, zero; row two: zero, one.&#10;">
            <a:extLst>
              <a:ext uri="{FF2B5EF4-FFF2-40B4-BE49-F238E27FC236}">
                <a16:creationId xmlns:a16="http://schemas.microsoft.com/office/drawing/2014/main" id="{5CC27F0C-E01E-8C54-46AA-330237A8D4CA}"/>
              </a:ext>
            </a:extLst>
          </p:cNvPr>
          <p:cNvPicPr>
            <a:picLocks noChangeAspect="1"/>
          </p:cNvPicPr>
          <p:nvPr/>
        </p:nvPicPr>
        <p:blipFill>
          <a:blip r:embed="rId2"/>
          <a:stretch>
            <a:fillRect/>
          </a:stretch>
        </p:blipFill>
        <p:spPr>
          <a:xfrm>
            <a:off x="2228850" y="1666875"/>
            <a:ext cx="4686300" cy="1990725"/>
          </a:xfrm>
          <a:prstGeom prst="rect">
            <a:avLst/>
          </a:prstGeom>
        </p:spPr>
      </p:pic>
      <p:sp>
        <p:nvSpPr>
          <p:cNvPr id="5" name="TextBox 4">
            <a:extLst>
              <a:ext uri="{FF2B5EF4-FFF2-40B4-BE49-F238E27FC236}">
                <a16:creationId xmlns:a16="http://schemas.microsoft.com/office/drawing/2014/main" id="{B79028B5-676B-0478-9546-B2A9829D02FC}"/>
              </a:ext>
            </a:extLst>
          </p:cNvPr>
          <p:cNvSpPr txBox="1"/>
          <p:nvPr/>
        </p:nvSpPr>
        <p:spPr>
          <a:xfrm>
            <a:off x="457200" y="3810000"/>
            <a:ext cx="3962400" cy="523220"/>
          </a:xfrm>
          <a:prstGeom prst="rect">
            <a:avLst/>
          </a:prstGeom>
          <a:noFill/>
        </p:spPr>
        <p:txBody>
          <a:bodyPr wrap="square">
            <a:spAutoFit/>
          </a:bodyPr>
          <a:lstStyle/>
          <a:p>
            <a:pPr>
              <a:defRPr sz="2800"/>
            </a:pPr>
            <a:r>
              <a:rPr lang="en-IN" sz="2800" dirty="0"/>
              <a:t>so we have indeed found</a:t>
            </a:r>
          </a:p>
        </p:txBody>
      </p:sp>
      <p:pic>
        <p:nvPicPr>
          <p:cNvPr id="9" name="Picture 8" descr="A Inverse.">
            <a:extLst>
              <a:ext uri="{FF2B5EF4-FFF2-40B4-BE49-F238E27FC236}">
                <a16:creationId xmlns:a16="http://schemas.microsoft.com/office/drawing/2014/main" id="{84FA9431-C6F9-9C62-8554-3A90E52A441C}"/>
              </a:ext>
            </a:extLst>
          </p:cNvPr>
          <p:cNvPicPr>
            <a:picLocks noChangeAspect="1"/>
          </p:cNvPicPr>
          <p:nvPr/>
        </p:nvPicPr>
        <p:blipFill>
          <a:blip r:embed="rId3"/>
          <a:stretch>
            <a:fillRect/>
          </a:stretch>
        </p:blipFill>
        <p:spPr>
          <a:xfrm>
            <a:off x="4207667" y="3857628"/>
            <a:ext cx="552450" cy="361950"/>
          </a:xfrm>
          <a:prstGeom prst="rect">
            <a:avLst/>
          </a:prstGeom>
        </p:spPr>
      </p:pic>
    </p:spTree>
    <p:extLst>
      <p:ext uri="{BB962C8B-B14F-4D97-AF65-F5344CB8AC3E}">
        <p14:creationId xmlns:p14="http://schemas.microsoft.com/office/powerpoint/2010/main" val="3420326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Finding the Inverse of a Matrix</a:t>
            </a:r>
          </a:p>
        </p:txBody>
      </p:sp>
      <p:sp>
        <p:nvSpPr>
          <p:cNvPr id="3" name="Text Placeholder 2"/>
          <p:cNvSpPr>
            <a:spLocks noGrp="1"/>
          </p:cNvSpPr>
          <p:nvPr>
            <p:ph type="body" sz="quarter" idx="10"/>
          </p:nvPr>
        </p:nvSpPr>
        <p:spPr/>
        <p:txBody>
          <a:bodyPr>
            <a:normAutofit/>
          </a:bodyPr>
          <a:lstStyle/>
          <a:p>
            <a:pPr>
              <a:defRPr sz="2800"/>
            </a:pPr>
            <a:r>
              <a:rPr sz="2200" dirty="0"/>
              <a:t>Let</a:t>
            </a:r>
            <a:r>
              <a:rPr lang="en-IN" sz="2200" dirty="0"/>
              <a:t> </a:t>
            </a:r>
            <a:r>
              <a:rPr lang="en-IN" sz="2200" i="1" dirty="0"/>
              <a:t>A</a:t>
            </a:r>
            <a:r>
              <a:rPr sz="2200" dirty="0"/>
              <a:t> be an</a:t>
            </a:r>
            <a:endParaRPr lang="en-US" sz="2800" dirty="0"/>
          </a:p>
          <a:p>
            <a:endParaRPr lang="en-US" dirty="0"/>
          </a:p>
          <a:p>
            <a:endParaRPr lang="en-US" sz="2800" dirty="0"/>
          </a:p>
          <a:p>
            <a:endParaRPr lang="en-US" dirty="0"/>
          </a:p>
          <a:p>
            <a:pPr>
              <a:defRPr sz="2800"/>
            </a:pPr>
            <a:endParaRPr lang="en-US" sz="2200" dirty="0"/>
          </a:p>
          <a:p>
            <a:endParaRPr lang="en-US" sz="2800" dirty="0"/>
          </a:p>
        </p:txBody>
      </p:sp>
      <p:pic>
        <p:nvPicPr>
          <p:cNvPr id="8" name="Picture 7" descr="n by n">
            <a:extLst>
              <a:ext uri="{FF2B5EF4-FFF2-40B4-BE49-F238E27FC236}">
                <a16:creationId xmlns:a16="http://schemas.microsoft.com/office/drawing/2014/main" id="{2AB9C6B0-71E4-0B19-E0CF-FE558647A5B8}"/>
              </a:ext>
            </a:extLst>
          </p:cNvPr>
          <p:cNvPicPr>
            <a:picLocks noChangeAspect="1"/>
          </p:cNvPicPr>
          <p:nvPr/>
        </p:nvPicPr>
        <p:blipFill>
          <a:blip r:embed="rId2"/>
          <a:stretch>
            <a:fillRect/>
          </a:stretch>
        </p:blipFill>
        <p:spPr>
          <a:xfrm>
            <a:off x="1866132" y="1208195"/>
            <a:ext cx="610262" cy="221304"/>
          </a:xfrm>
          <a:prstGeom prst="rect">
            <a:avLst/>
          </a:prstGeom>
        </p:spPr>
      </p:pic>
      <p:sp>
        <p:nvSpPr>
          <p:cNvPr id="5" name="TextBox 4">
            <a:extLst>
              <a:ext uri="{FF2B5EF4-FFF2-40B4-BE49-F238E27FC236}">
                <a16:creationId xmlns:a16="http://schemas.microsoft.com/office/drawing/2014/main" id="{62A44B97-213F-302C-907C-14C395F970AB}"/>
              </a:ext>
            </a:extLst>
          </p:cNvPr>
          <p:cNvSpPr txBox="1"/>
          <p:nvPr/>
        </p:nvSpPr>
        <p:spPr>
          <a:xfrm>
            <a:off x="2476394" y="1068196"/>
            <a:ext cx="5257800" cy="430887"/>
          </a:xfrm>
          <a:prstGeom prst="rect">
            <a:avLst/>
          </a:prstGeom>
          <a:noFill/>
        </p:spPr>
        <p:txBody>
          <a:bodyPr wrap="square" rtlCol="0">
            <a:spAutoFit/>
          </a:bodyPr>
          <a:lstStyle/>
          <a:p>
            <a:r>
              <a:rPr lang="en-US" sz="2200" dirty="0">
                <a:solidFill>
                  <a:srgbClr val="000000"/>
                </a:solidFill>
              </a:rPr>
              <a:t>matrix. The inverse of </a:t>
            </a:r>
            <a:r>
              <a:rPr lang="en-US" sz="2200" i="1" dirty="0">
                <a:solidFill>
                  <a:srgbClr val="000000"/>
                </a:solidFill>
              </a:rPr>
              <a:t>A</a:t>
            </a:r>
            <a:r>
              <a:rPr lang="en-US" sz="2200" dirty="0">
                <a:solidFill>
                  <a:srgbClr val="000000"/>
                </a:solidFill>
              </a:rPr>
              <a:t> can be found by</a:t>
            </a:r>
            <a:endParaRPr lang="en-IN" sz="2200" dirty="0">
              <a:solidFill>
                <a:srgbClr val="000000"/>
              </a:solidFill>
            </a:endParaRPr>
          </a:p>
        </p:txBody>
      </p:sp>
      <p:graphicFrame>
        <p:nvGraphicFramePr>
          <p:cNvPr id="4" name="Table Placeholder 2" descr="Step one: Forming the augmented matrix open bracket A augmented with I close bracket where I is the n by n identity matrix.&#10;&#10;Step two: Using Gauss–Jordan elimination to put, open bracket A augmented with I close bracket into the form open bracket I augmented with B close bracket, if possible.">
            <a:extLst>
              <a:ext uri="{FF2B5EF4-FFF2-40B4-BE49-F238E27FC236}">
                <a16:creationId xmlns:a16="http://schemas.microsoft.com/office/drawing/2014/main" id="{28CAFB2A-BF4D-4619-9675-00ACA4624ACF}"/>
              </a:ext>
            </a:extLst>
          </p:cNvPr>
          <p:cNvGraphicFramePr>
            <a:graphicFrameLocks/>
          </p:cNvGraphicFramePr>
          <p:nvPr>
            <p:extLst>
              <p:ext uri="{D42A27DB-BD31-4B8C-83A1-F6EECF244321}">
                <p14:modId xmlns:p14="http://schemas.microsoft.com/office/powerpoint/2010/main" val="4294373397"/>
              </p:ext>
            </p:extLst>
          </p:nvPr>
        </p:nvGraphicFramePr>
        <p:xfrm>
          <a:off x="457200" y="1600200"/>
          <a:ext cx="8229600" cy="1554480"/>
        </p:xfrm>
        <a:graphic>
          <a:graphicData uri="http://schemas.openxmlformats.org/drawingml/2006/table">
            <a:tbl>
              <a:tblPr firstRow="1" bandRow="1">
                <a:tableStyleId>{2D5ABB26-0587-4C30-8999-92F81FD0307C}</a:tableStyleId>
              </a:tblPr>
              <a:tblGrid>
                <a:gridCol w="1143000">
                  <a:extLst>
                    <a:ext uri="{9D8B030D-6E8A-4147-A177-3AD203B41FA5}">
                      <a16:colId xmlns:a16="http://schemas.microsoft.com/office/drawing/2014/main" val="20000"/>
                    </a:ext>
                  </a:extLst>
                </a:gridCol>
                <a:gridCol w="7086600">
                  <a:extLst>
                    <a:ext uri="{9D8B030D-6E8A-4147-A177-3AD203B41FA5}">
                      <a16:colId xmlns:a16="http://schemas.microsoft.com/office/drawing/2014/main" val="20001"/>
                    </a:ext>
                  </a:extLst>
                </a:gridCol>
              </a:tblGrid>
              <a:tr h="370840">
                <a:tc>
                  <a:txBody>
                    <a:bodyPr/>
                    <a:lstStyle/>
                    <a:p>
                      <a:pPr algn="ctr"/>
                      <a:r>
                        <a:rPr sz="2200" b="1" dirty="0">
                          <a:solidFill>
                            <a:srgbClr val="000000"/>
                          </a:solidFill>
                        </a:rPr>
                        <a:t>Step 1:</a:t>
                      </a:r>
                    </a:p>
                  </a:txBody>
                  <a:tcPr/>
                </a:tc>
                <a:tc>
                  <a:txBody>
                    <a:bodyPr/>
                    <a:lstStyle/>
                    <a:p>
                      <a:pPr algn="l">
                        <a:defRPr sz="1800"/>
                      </a:pPr>
                      <a:r>
                        <a:rPr lang="en-US" sz="2200" dirty="0">
                          <a:solidFill>
                            <a:srgbClr val="000000"/>
                          </a:solidFill>
                        </a:rPr>
                        <a:t>Forming the augmented matrix [</a:t>
                      </a:r>
                      <a:r>
                        <a:rPr lang="en-US" sz="2200" i="1" dirty="0">
                          <a:solidFill>
                            <a:srgbClr val="000000"/>
                          </a:solidFill>
                        </a:rPr>
                        <a:t>A</a:t>
                      </a:r>
                      <a:r>
                        <a:rPr lang="en-US" sz="2200" dirty="0">
                          <a:solidFill>
                            <a:srgbClr val="000000"/>
                          </a:solidFill>
                        </a:rPr>
                        <a:t>|</a:t>
                      </a:r>
                      <a:r>
                        <a:rPr lang="en-US" sz="2200" i="1" dirty="0">
                          <a:solidFill>
                            <a:srgbClr val="000000"/>
                          </a:solidFill>
                        </a:rPr>
                        <a:t>I</a:t>
                      </a:r>
                      <a:r>
                        <a:rPr lang="en-US" sz="2200" dirty="0">
                          <a:solidFill>
                            <a:srgbClr val="000000"/>
                          </a:solidFill>
                        </a:rPr>
                        <a:t>], where </a:t>
                      </a:r>
                      <a:r>
                        <a:rPr lang="en-US" sz="2200" i="1" dirty="0">
                          <a:solidFill>
                            <a:srgbClr val="000000"/>
                          </a:solidFill>
                        </a:rPr>
                        <a:t>I</a:t>
                      </a:r>
                      <a:r>
                        <a:rPr lang="en-US" sz="2200" dirty="0">
                          <a:solidFill>
                            <a:srgbClr val="000000"/>
                          </a:solidFill>
                        </a:rPr>
                        <a:t> is the </a:t>
                      </a:r>
                      <a:r>
                        <a:rPr lang="en-IN" sz="2400" i="1" dirty="0">
                          <a:solidFill>
                            <a:srgbClr val="000000"/>
                          </a:solidFill>
                        </a:rPr>
                        <a:t>n </a:t>
                      </a:r>
                      <a:r>
                        <a:rPr kumimoji="0" lang="en-IN" sz="2400" b="0" i="0" u="none" strike="noStrike" kern="1200" cap="none" spc="0" normalizeH="0" baseline="0" noProof="0" dirty="0">
                          <a:ln>
                            <a:noFill/>
                          </a:ln>
                          <a:solidFill>
                            <a:srgbClr val="000000"/>
                          </a:solidFill>
                          <a:effectLst/>
                          <a:uLnTx/>
                          <a:uFillTx/>
                          <a:latin typeface="+mn-lt"/>
                          <a:ea typeface="+mn-ea"/>
                          <a:cs typeface="+mn-cs"/>
                        </a:rPr>
                        <a:t>×</a:t>
                      </a:r>
                      <a:r>
                        <a:rPr lang="en-IN" sz="2400" i="1" dirty="0">
                          <a:solidFill>
                            <a:srgbClr val="000000"/>
                          </a:solidFill>
                        </a:rPr>
                        <a:t> n</a:t>
                      </a:r>
                      <a:r>
                        <a:rPr lang="en-US" sz="2200" dirty="0">
                          <a:solidFill>
                            <a:srgbClr val="000000"/>
                          </a:solidFill>
                        </a:rPr>
                        <a:t> identity matrix.</a:t>
                      </a:r>
                    </a:p>
                  </a:txBody>
                  <a:tcPr/>
                </a:tc>
                <a:extLst>
                  <a:ext uri="{0D108BD9-81ED-4DB2-BD59-A6C34878D82A}">
                    <a16:rowId xmlns:a16="http://schemas.microsoft.com/office/drawing/2014/main" val="10000"/>
                  </a:ext>
                </a:extLst>
              </a:tr>
              <a:tr h="370840">
                <a:tc>
                  <a:txBody>
                    <a:bodyPr/>
                    <a:lstStyle/>
                    <a:p>
                      <a:pPr algn="ctr"/>
                      <a:r>
                        <a:rPr sz="2200" b="1" dirty="0">
                          <a:solidFill>
                            <a:srgbClr val="000000"/>
                          </a:solidFill>
                        </a:rPr>
                        <a:t>Step 2:</a:t>
                      </a:r>
                    </a:p>
                  </a:txBody>
                  <a:tcPr/>
                </a:tc>
                <a:tc>
                  <a:txBody>
                    <a:bodyPr/>
                    <a:lstStyle/>
                    <a:p>
                      <a:pPr algn="l">
                        <a:defRPr sz="1800"/>
                      </a:pPr>
                      <a:r>
                        <a:rPr lang="en-US" sz="2200" dirty="0">
                          <a:solidFill>
                            <a:srgbClr val="000000"/>
                          </a:solidFill>
                        </a:rPr>
                        <a:t>Using Gauss-Jordan elimination to put [</a:t>
                      </a:r>
                      <a:r>
                        <a:rPr lang="en-US" sz="2200" i="1" dirty="0">
                          <a:solidFill>
                            <a:srgbClr val="000000"/>
                          </a:solidFill>
                        </a:rPr>
                        <a:t>A</a:t>
                      </a:r>
                      <a:r>
                        <a:rPr lang="en-US" sz="2200" dirty="0">
                          <a:solidFill>
                            <a:srgbClr val="000000"/>
                          </a:solidFill>
                        </a:rPr>
                        <a:t>|</a:t>
                      </a:r>
                      <a:r>
                        <a:rPr lang="en-US" sz="2200" i="1" dirty="0">
                          <a:solidFill>
                            <a:srgbClr val="000000"/>
                          </a:solidFill>
                        </a:rPr>
                        <a:t>I</a:t>
                      </a:r>
                      <a:r>
                        <a:rPr lang="en-US" sz="2200" dirty="0">
                          <a:solidFill>
                            <a:srgbClr val="000000"/>
                          </a:solidFill>
                        </a:rPr>
                        <a:t>]</a:t>
                      </a:r>
                      <a:r>
                        <a:rPr lang="ar-AE" sz="2200" dirty="0">
                          <a:solidFill>
                            <a:srgbClr val="000000"/>
                          </a:solidFill>
                        </a:rPr>
                        <a:t> </a:t>
                      </a:r>
                      <a:r>
                        <a:rPr lang="en-US" sz="2200" dirty="0">
                          <a:solidFill>
                            <a:srgbClr val="000000"/>
                          </a:solidFill>
                        </a:rPr>
                        <a:t>into the form [</a:t>
                      </a:r>
                      <a:r>
                        <a:rPr lang="en-US" sz="2200" i="1" dirty="0">
                          <a:solidFill>
                            <a:srgbClr val="000000"/>
                          </a:solidFill>
                        </a:rPr>
                        <a:t>I</a:t>
                      </a:r>
                      <a:r>
                        <a:rPr lang="en-US" sz="2200" i="0" dirty="0">
                          <a:solidFill>
                            <a:srgbClr val="000000"/>
                          </a:solidFill>
                        </a:rPr>
                        <a:t>|</a:t>
                      </a:r>
                      <a:r>
                        <a:rPr lang="en-US" sz="2200" i="1" dirty="0">
                          <a:solidFill>
                            <a:srgbClr val="000000"/>
                          </a:solidFill>
                        </a:rPr>
                        <a:t>B</a:t>
                      </a:r>
                      <a:r>
                        <a:rPr lang="en-US" sz="2200" dirty="0">
                          <a:solidFill>
                            <a:srgbClr val="000000"/>
                          </a:solidFill>
                        </a:rPr>
                        <a:t>],</a:t>
                      </a:r>
                      <a:r>
                        <a:rPr lang="ar-AE" sz="2200" dirty="0">
                          <a:solidFill>
                            <a:srgbClr val="000000"/>
                          </a:solidFill>
                        </a:rPr>
                        <a:t> </a:t>
                      </a:r>
                      <a:r>
                        <a:rPr lang="en-US" sz="2200" dirty="0">
                          <a:solidFill>
                            <a:srgbClr val="000000"/>
                          </a:solidFill>
                        </a:rPr>
                        <a:t>if possible.</a:t>
                      </a:r>
                    </a:p>
                  </a:txBody>
                  <a:tcPr/>
                </a:tc>
                <a:extLst>
                  <a:ext uri="{0D108BD9-81ED-4DB2-BD59-A6C34878D82A}">
                    <a16:rowId xmlns:a16="http://schemas.microsoft.com/office/drawing/2014/main" val="10001"/>
                  </a:ext>
                </a:extLst>
              </a:tr>
            </a:tbl>
          </a:graphicData>
        </a:graphic>
      </p:graphicFrame>
      <p:sp>
        <p:nvSpPr>
          <p:cNvPr id="10" name="TextBox 9">
            <a:extLst>
              <a:ext uri="{FF2B5EF4-FFF2-40B4-BE49-F238E27FC236}">
                <a16:creationId xmlns:a16="http://schemas.microsoft.com/office/drawing/2014/main" id="{5626553F-A676-5B98-EDF7-177F5F2D6981}"/>
              </a:ext>
            </a:extLst>
          </p:cNvPr>
          <p:cNvSpPr txBox="1"/>
          <p:nvPr/>
        </p:nvSpPr>
        <p:spPr>
          <a:xfrm>
            <a:off x="419100" y="3154746"/>
            <a:ext cx="121920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200" b="1" i="0" u="none" strike="noStrike" kern="1200" cap="none" spc="0" normalizeH="0" baseline="0" noProof="0" dirty="0">
                <a:ln>
                  <a:noFill/>
                </a:ln>
                <a:solidFill>
                  <a:srgbClr val="000000"/>
                </a:solidFill>
                <a:effectLst/>
                <a:uLnTx/>
                <a:uFillTx/>
                <a:latin typeface="Calibri"/>
                <a:ea typeface="+mn-ea"/>
                <a:cs typeface="+mn-cs"/>
              </a:rPr>
              <a:t>Step 3:</a:t>
            </a:r>
            <a:endParaRPr lang="en-IN" dirty="0"/>
          </a:p>
        </p:txBody>
      </p:sp>
      <p:pic>
        <p:nvPicPr>
          <p:cNvPr id="7" name="Picture 6" descr="Step 3: Defining A Inverse to be B.&#10;">
            <a:extLst>
              <a:ext uri="{FF2B5EF4-FFF2-40B4-BE49-F238E27FC236}">
                <a16:creationId xmlns:a16="http://schemas.microsoft.com/office/drawing/2014/main" id="{7F2C3977-19D2-EE13-6BE6-6C73BFF44B92}"/>
              </a:ext>
            </a:extLst>
          </p:cNvPr>
          <p:cNvPicPr>
            <a:picLocks noChangeAspect="1"/>
          </p:cNvPicPr>
          <p:nvPr/>
        </p:nvPicPr>
        <p:blipFill>
          <a:blip r:embed="rId3"/>
          <a:stretch>
            <a:fillRect/>
          </a:stretch>
        </p:blipFill>
        <p:spPr>
          <a:xfrm>
            <a:off x="1681165" y="3190399"/>
            <a:ext cx="2288000" cy="360000"/>
          </a:xfrm>
          <a:prstGeom prst="rect">
            <a:avLst/>
          </a:prstGeom>
        </p:spPr>
      </p:pic>
      <p:sp>
        <p:nvSpPr>
          <p:cNvPr id="9" name="TextBox 8">
            <a:extLst>
              <a:ext uri="{FF2B5EF4-FFF2-40B4-BE49-F238E27FC236}">
                <a16:creationId xmlns:a16="http://schemas.microsoft.com/office/drawing/2014/main" id="{1A3D3280-84CF-7107-55FD-239F30013646}"/>
              </a:ext>
            </a:extLst>
          </p:cNvPr>
          <p:cNvSpPr txBox="1"/>
          <p:nvPr/>
        </p:nvSpPr>
        <p:spPr>
          <a:xfrm>
            <a:off x="457200" y="3744754"/>
            <a:ext cx="3163068" cy="430887"/>
          </a:xfrm>
          <a:prstGeom prst="rect">
            <a:avLst/>
          </a:prstGeom>
          <a:noFill/>
        </p:spPr>
        <p:txBody>
          <a:bodyPr wrap="square" rtlCol="0">
            <a:spAutoFit/>
          </a:bodyPr>
          <a:lstStyle/>
          <a:p>
            <a:r>
              <a:rPr lang="en-US" sz="2200" dirty="0">
                <a:solidFill>
                  <a:srgbClr val="000000"/>
                </a:solidFill>
              </a:rPr>
              <a:t>If it is not possible to put</a:t>
            </a:r>
            <a:endParaRPr lang="en-IN" sz="2200" dirty="0"/>
          </a:p>
        </p:txBody>
      </p:sp>
      <p:pic>
        <p:nvPicPr>
          <p:cNvPr id="14" name="Picture 13" descr=" open bracket A augmented with I close bracket">
            <a:extLst>
              <a:ext uri="{FF2B5EF4-FFF2-40B4-BE49-F238E27FC236}">
                <a16:creationId xmlns:a16="http://schemas.microsoft.com/office/drawing/2014/main" id="{2FC99912-31FB-25DC-AD61-E29D8C8CA9A6}"/>
              </a:ext>
            </a:extLst>
          </p:cNvPr>
          <p:cNvPicPr>
            <a:picLocks noChangeAspect="1"/>
          </p:cNvPicPr>
          <p:nvPr/>
        </p:nvPicPr>
        <p:blipFill>
          <a:blip r:embed="rId4"/>
          <a:stretch>
            <a:fillRect/>
          </a:stretch>
        </p:blipFill>
        <p:spPr>
          <a:xfrm>
            <a:off x="3432238" y="3855504"/>
            <a:ext cx="590550" cy="323850"/>
          </a:xfrm>
          <a:prstGeom prst="rect">
            <a:avLst/>
          </a:prstGeom>
        </p:spPr>
      </p:pic>
      <p:sp>
        <p:nvSpPr>
          <p:cNvPr id="11" name="TextBox 10">
            <a:extLst>
              <a:ext uri="{FF2B5EF4-FFF2-40B4-BE49-F238E27FC236}">
                <a16:creationId xmlns:a16="http://schemas.microsoft.com/office/drawing/2014/main" id="{96E51126-6D41-656B-E5D8-FC37DF453C51}"/>
              </a:ext>
            </a:extLst>
          </p:cNvPr>
          <p:cNvSpPr txBox="1"/>
          <p:nvPr/>
        </p:nvSpPr>
        <p:spPr>
          <a:xfrm>
            <a:off x="3931357" y="3733800"/>
            <a:ext cx="4679244" cy="430887"/>
          </a:xfrm>
          <a:prstGeom prst="rect">
            <a:avLst/>
          </a:prstGeom>
          <a:noFill/>
        </p:spPr>
        <p:txBody>
          <a:bodyPr wrap="square" rtlCol="0">
            <a:spAutoFit/>
          </a:bodyPr>
          <a:lstStyle/>
          <a:p>
            <a:r>
              <a:rPr lang="en-US" sz="2200" dirty="0">
                <a:solidFill>
                  <a:srgbClr val="000000"/>
                </a:solidFill>
              </a:rPr>
              <a:t>into reduced row echelon form, then </a:t>
            </a:r>
            <a:r>
              <a:rPr lang="en-IN" sz="2200" i="1" dirty="0">
                <a:solidFill>
                  <a:srgbClr val="000000"/>
                </a:solidFill>
              </a:rPr>
              <a:t>A</a:t>
            </a:r>
            <a:endParaRPr lang="en-IN" sz="2200" dirty="0"/>
          </a:p>
        </p:txBody>
      </p:sp>
      <p:sp>
        <p:nvSpPr>
          <p:cNvPr id="12" name="TextBox 11">
            <a:extLst>
              <a:ext uri="{FF2B5EF4-FFF2-40B4-BE49-F238E27FC236}">
                <a16:creationId xmlns:a16="http://schemas.microsoft.com/office/drawing/2014/main" id="{149D0583-43E7-9848-4D1B-B7A8D26A8E97}"/>
              </a:ext>
            </a:extLst>
          </p:cNvPr>
          <p:cNvSpPr txBox="1"/>
          <p:nvPr/>
        </p:nvSpPr>
        <p:spPr>
          <a:xfrm>
            <a:off x="441679" y="4074089"/>
            <a:ext cx="8245122" cy="1446550"/>
          </a:xfrm>
          <a:prstGeom prst="rect">
            <a:avLst/>
          </a:prstGeom>
          <a:noFill/>
        </p:spPr>
        <p:txBody>
          <a:bodyPr wrap="square" rtlCol="0">
            <a:spAutoFit/>
          </a:bodyPr>
          <a:lstStyle/>
          <a:p>
            <a:pPr>
              <a:defRPr sz="2800"/>
            </a:pPr>
            <a:r>
              <a:rPr lang="en-US" sz="2200" dirty="0">
                <a:solidFill>
                  <a:srgbClr val="000000"/>
                </a:solidFill>
              </a:rPr>
              <a:t>doesn't have an inverse, and we say </a:t>
            </a:r>
            <a:r>
              <a:rPr lang="en-IN" sz="2200" i="1" dirty="0">
                <a:solidFill>
                  <a:srgbClr val="000000"/>
                </a:solidFill>
              </a:rPr>
              <a:t>A</a:t>
            </a:r>
            <a:r>
              <a:rPr lang="en-US" sz="2200" dirty="0">
                <a:solidFill>
                  <a:srgbClr val="000000"/>
                </a:solidFill>
              </a:rPr>
              <a:t> is </a:t>
            </a:r>
            <a:r>
              <a:rPr lang="en-US" sz="2200" b="1" dirty="0">
                <a:solidFill>
                  <a:srgbClr val="000000"/>
                </a:solidFill>
              </a:rPr>
              <a:t>not invertible</a:t>
            </a:r>
            <a:r>
              <a:rPr lang="en-US" sz="2200" dirty="0">
                <a:solidFill>
                  <a:srgbClr val="000000"/>
                </a:solidFill>
              </a:rPr>
              <a:t>.</a:t>
            </a:r>
          </a:p>
          <a:p>
            <a:r>
              <a:rPr lang="en-US" sz="2200" dirty="0">
                <a:solidFill>
                  <a:srgbClr val="000000"/>
                </a:solidFill>
              </a:rPr>
              <a:t>If the coefficient matrix of a system of equations is not invertible, it means that the system either has an infinite number of solutions or has no solution.</a:t>
            </a:r>
            <a:endParaRPr lang="en-IN" sz="2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6400800" cy="914400"/>
          </a:xfrm>
        </p:spPr>
        <p:txBody>
          <a:bodyPr>
            <a:normAutofit/>
          </a:bodyPr>
          <a:lstStyle/>
          <a:p>
            <a:pPr>
              <a:defRPr sz="3200"/>
            </a:pPr>
            <a:r>
              <a:rPr lang="en-IN" dirty="0"/>
              <a:t>Formula: </a:t>
            </a:r>
            <a:r>
              <a:rPr dirty="0"/>
              <a:t>Inverse of a</a:t>
            </a:r>
          </a:p>
        </p:txBody>
      </p:sp>
      <p:pic>
        <p:nvPicPr>
          <p:cNvPr id="7" name="Picture 6" descr="2 by 2 matrix">
            <a:extLst>
              <a:ext uri="{FF2B5EF4-FFF2-40B4-BE49-F238E27FC236}">
                <a16:creationId xmlns:a16="http://schemas.microsoft.com/office/drawing/2014/main" id="{205DED32-F20A-14C0-62C3-2965FB812448}"/>
              </a:ext>
            </a:extLst>
          </p:cNvPr>
          <p:cNvPicPr>
            <a:picLocks noChangeAspect="1"/>
          </p:cNvPicPr>
          <p:nvPr/>
        </p:nvPicPr>
        <p:blipFill>
          <a:blip r:embed="rId2"/>
          <a:stretch>
            <a:fillRect/>
          </a:stretch>
        </p:blipFill>
        <p:spPr>
          <a:xfrm>
            <a:off x="5476875" y="381000"/>
            <a:ext cx="1762125" cy="419100"/>
          </a:xfrm>
          <a:prstGeom prst="rect">
            <a:avLst/>
          </a:prstGeom>
        </p:spPr>
      </p:pic>
      <p:sp>
        <p:nvSpPr>
          <p:cNvPr id="3" name="Text Placeholder 2"/>
          <p:cNvSpPr>
            <a:spLocks noGrp="1"/>
          </p:cNvSpPr>
          <p:nvPr>
            <p:ph type="body" sz="quarter" idx="10"/>
          </p:nvPr>
        </p:nvSpPr>
        <p:spPr/>
        <p:txBody>
          <a:bodyPr>
            <a:normAutofit/>
          </a:bodyPr>
          <a:lstStyle/>
          <a:p>
            <a:pPr>
              <a:defRPr sz="2800"/>
            </a:pPr>
            <a:endParaRPr lang="en-IN" sz="1000" dirty="0"/>
          </a:p>
          <a:p>
            <a:pPr>
              <a:defRPr sz="2800"/>
            </a:pPr>
            <a:r>
              <a:rPr sz="2800" dirty="0"/>
              <a:t>Let </a:t>
            </a:r>
          </a:p>
        </p:txBody>
      </p:sp>
      <p:pic>
        <p:nvPicPr>
          <p:cNvPr id="15" name="Picture 14" descr="Matrix A equals two by two matrix: row 1: a, b; row 2: c, d.">
            <a:extLst>
              <a:ext uri="{FF2B5EF4-FFF2-40B4-BE49-F238E27FC236}">
                <a16:creationId xmlns:a16="http://schemas.microsoft.com/office/drawing/2014/main" id="{E8D56FF8-52F8-4215-522B-E235FBFC2C32}"/>
              </a:ext>
            </a:extLst>
          </p:cNvPr>
          <p:cNvPicPr>
            <a:picLocks noChangeAspect="1"/>
          </p:cNvPicPr>
          <p:nvPr/>
        </p:nvPicPr>
        <p:blipFill>
          <a:blip r:embed="rId3"/>
          <a:stretch>
            <a:fillRect/>
          </a:stretch>
        </p:blipFill>
        <p:spPr>
          <a:xfrm>
            <a:off x="1093695" y="1143000"/>
            <a:ext cx="1581150" cy="952500"/>
          </a:xfrm>
          <a:prstGeom prst="rect">
            <a:avLst/>
          </a:prstGeom>
        </p:spPr>
      </p:pic>
      <p:sp>
        <p:nvSpPr>
          <p:cNvPr id="13" name="TextBox 12">
            <a:extLst>
              <a:ext uri="{FF2B5EF4-FFF2-40B4-BE49-F238E27FC236}">
                <a16:creationId xmlns:a16="http://schemas.microsoft.com/office/drawing/2014/main" id="{783E3469-A248-3ADA-D3AB-E08663FB2630}"/>
              </a:ext>
            </a:extLst>
          </p:cNvPr>
          <p:cNvSpPr txBox="1"/>
          <p:nvPr/>
        </p:nvSpPr>
        <p:spPr>
          <a:xfrm>
            <a:off x="2675965" y="1353717"/>
            <a:ext cx="1107140" cy="523220"/>
          </a:xfrm>
          <a:prstGeom prst="rect">
            <a:avLst/>
          </a:prstGeom>
          <a:noFill/>
        </p:spPr>
        <p:txBody>
          <a:bodyPr wrap="square">
            <a:spAutoFit/>
          </a:bodyPr>
          <a:lstStyle/>
          <a:p>
            <a:r>
              <a:rPr lang="en-IN" sz="2800" dirty="0">
                <a:solidFill>
                  <a:srgbClr val="000000"/>
                </a:solidFill>
              </a:rPr>
              <a:t>Then </a:t>
            </a:r>
          </a:p>
        </p:txBody>
      </p:sp>
      <p:pic>
        <p:nvPicPr>
          <p:cNvPr id="11" name="Picture 10" descr="A inverse equals one divided by the determinant of A, multiplied by two by two matrix: row 1: d, negative b; row 2: negative c, a.">
            <a:extLst>
              <a:ext uri="{FF2B5EF4-FFF2-40B4-BE49-F238E27FC236}">
                <a16:creationId xmlns:a16="http://schemas.microsoft.com/office/drawing/2014/main" id="{316E9DE8-68BB-B8E7-576A-7828CADF58B9}"/>
              </a:ext>
            </a:extLst>
          </p:cNvPr>
          <p:cNvPicPr>
            <a:picLocks noChangeAspect="1"/>
          </p:cNvPicPr>
          <p:nvPr/>
        </p:nvPicPr>
        <p:blipFill>
          <a:blip r:embed="rId4"/>
          <a:stretch>
            <a:fillRect/>
          </a:stretch>
        </p:blipFill>
        <p:spPr>
          <a:xfrm>
            <a:off x="3608295" y="1174377"/>
            <a:ext cx="2562225" cy="971550"/>
          </a:xfrm>
          <a:prstGeom prst="rect">
            <a:avLst/>
          </a:prstGeom>
        </p:spPr>
      </p:pic>
      <p:sp>
        <p:nvSpPr>
          <p:cNvPr id="5" name="TextBox 4">
            <a:extLst>
              <a:ext uri="{FF2B5EF4-FFF2-40B4-BE49-F238E27FC236}">
                <a16:creationId xmlns:a16="http://schemas.microsoft.com/office/drawing/2014/main" id="{04DC569C-E004-36C7-E96C-4B314DDB00E9}"/>
              </a:ext>
            </a:extLst>
          </p:cNvPr>
          <p:cNvSpPr txBox="1"/>
          <p:nvPr/>
        </p:nvSpPr>
        <p:spPr>
          <a:xfrm>
            <a:off x="457200" y="2653605"/>
            <a:ext cx="1165014" cy="523220"/>
          </a:xfrm>
          <a:prstGeom prst="rect">
            <a:avLst/>
          </a:prstGeom>
          <a:noFill/>
        </p:spPr>
        <p:txBody>
          <a:bodyPr wrap="square">
            <a:spAutoFit/>
          </a:bodyPr>
          <a:lstStyle/>
          <a:p>
            <a:pPr>
              <a:defRPr sz="2800"/>
            </a:pPr>
            <a:r>
              <a:rPr lang="en-IN" sz="2800" dirty="0">
                <a:solidFill>
                  <a:srgbClr val="000000"/>
                </a:solidFill>
              </a:rPr>
              <a:t>Where</a:t>
            </a:r>
            <a:endParaRPr lang="ar-AE" sz="2800" dirty="0">
              <a:solidFill>
                <a:srgbClr val="000000"/>
              </a:solidFill>
            </a:endParaRPr>
          </a:p>
        </p:txBody>
      </p:sp>
      <p:pic>
        <p:nvPicPr>
          <p:cNvPr id="6" name="Picture 5" descr="determinant of A equals a times d minus b times c">
            <a:extLst>
              <a:ext uri="{FF2B5EF4-FFF2-40B4-BE49-F238E27FC236}">
                <a16:creationId xmlns:a16="http://schemas.microsoft.com/office/drawing/2014/main" id="{E31567FB-1900-DFA0-EB14-67A03F01BA66}"/>
              </a:ext>
            </a:extLst>
          </p:cNvPr>
          <p:cNvPicPr>
            <a:picLocks noChangeAspect="1"/>
          </p:cNvPicPr>
          <p:nvPr/>
        </p:nvPicPr>
        <p:blipFill>
          <a:blip r:embed="rId5"/>
          <a:stretch>
            <a:fillRect/>
          </a:stretch>
        </p:blipFill>
        <p:spPr>
          <a:xfrm>
            <a:off x="1622214" y="2700951"/>
            <a:ext cx="1692000" cy="499449"/>
          </a:xfrm>
          <a:prstGeom prst="rect">
            <a:avLst/>
          </a:prstGeom>
        </p:spPr>
      </p:pic>
      <p:sp>
        <p:nvSpPr>
          <p:cNvPr id="16" name="TextBox 15">
            <a:extLst>
              <a:ext uri="{FF2B5EF4-FFF2-40B4-BE49-F238E27FC236}">
                <a16:creationId xmlns:a16="http://schemas.microsoft.com/office/drawing/2014/main" id="{91189D91-2388-2B10-E609-79D1EB41DB4D}"/>
              </a:ext>
            </a:extLst>
          </p:cNvPr>
          <p:cNvSpPr txBox="1"/>
          <p:nvPr/>
        </p:nvSpPr>
        <p:spPr>
          <a:xfrm>
            <a:off x="3224098" y="2657308"/>
            <a:ext cx="3862502" cy="523220"/>
          </a:xfrm>
          <a:prstGeom prst="rect">
            <a:avLst/>
          </a:prstGeom>
          <a:noFill/>
        </p:spPr>
        <p:txBody>
          <a:bodyPr wrap="square" rtlCol="0">
            <a:spAutoFit/>
          </a:bodyPr>
          <a:lstStyle/>
          <a:p>
            <a:r>
              <a:rPr kumimoji="0" lang="ar-AE" sz="2800" b="0" i="0" u="none" strike="noStrike" kern="1200" cap="none" spc="0" normalizeH="0" baseline="0" noProof="0" dirty="0">
                <a:ln>
                  <a:noFill/>
                </a:ln>
                <a:solidFill>
                  <a:srgbClr val="000000"/>
                </a:solidFill>
                <a:effectLst/>
                <a:uLnTx/>
                <a:uFillTx/>
                <a:latin typeface="Calibri"/>
                <a:ea typeface="+mn-ea"/>
                <a:cs typeface="Arial" panose="020B0604020202020204" pitchFamily="34" charset="0"/>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is the determinant of </a:t>
            </a:r>
            <a:r>
              <a:rPr kumimoji="0" lang="en-IN" sz="2800" b="0" i="1" u="none" strike="noStrike" kern="1200" cap="none" spc="0" normalizeH="0" baseline="0" noProof="0" dirty="0">
                <a:ln>
                  <a:noFill/>
                </a:ln>
                <a:solidFill>
                  <a:srgbClr val="000000"/>
                </a:solidFill>
                <a:effectLst/>
                <a:uLnTx/>
                <a:uFillTx/>
                <a:latin typeface="Calibri"/>
                <a:ea typeface="+mn-ea"/>
                <a:cs typeface="+mn-cs"/>
              </a:rPr>
              <a:t>A</a:t>
            </a:r>
            <a:r>
              <a:rPr kumimoji="0" lang="en-IN" sz="2800" b="0" i="0" u="none" strike="noStrike" kern="1200" cap="none" spc="0" normalizeH="0" baseline="0" noProof="0" dirty="0">
                <a:ln>
                  <a:noFill/>
                </a:ln>
                <a:solidFill>
                  <a:srgbClr val="000000"/>
                </a:solidFill>
                <a:effectLst/>
                <a:uLnTx/>
                <a:uFillTx/>
                <a:latin typeface="Calibri"/>
                <a:ea typeface="+mn-ea"/>
                <a:cs typeface="+mn-cs"/>
              </a:rPr>
              <a:t>.</a:t>
            </a:r>
            <a:endParaRPr lang="en-IN" dirty="0"/>
          </a:p>
        </p:txBody>
      </p:sp>
      <p:pic>
        <p:nvPicPr>
          <p:cNvPr id="8" name="Picture 7" descr="Since determinant of A">
            <a:extLst>
              <a:ext uri="{FF2B5EF4-FFF2-40B4-BE49-F238E27FC236}">
                <a16:creationId xmlns:a16="http://schemas.microsoft.com/office/drawing/2014/main" id="{33C791D5-2921-CE75-7B49-4DBED4512F4A}"/>
              </a:ext>
            </a:extLst>
          </p:cNvPr>
          <p:cNvPicPr>
            <a:picLocks noChangeAspect="1"/>
          </p:cNvPicPr>
          <p:nvPr/>
        </p:nvPicPr>
        <p:blipFill>
          <a:blip r:embed="rId6"/>
          <a:stretch>
            <a:fillRect/>
          </a:stretch>
        </p:blipFill>
        <p:spPr>
          <a:xfrm>
            <a:off x="529339" y="3184678"/>
            <a:ext cx="1254857" cy="504000"/>
          </a:xfrm>
          <a:prstGeom prst="rect">
            <a:avLst/>
          </a:prstGeom>
        </p:spPr>
      </p:pic>
      <p:sp>
        <p:nvSpPr>
          <p:cNvPr id="17" name="TextBox 16">
            <a:extLst>
              <a:ext uri="{FF2B5EF4-FFF2-40B4-BE49-F238E27FC236}">
                <a16:creationId xmlns:a16="http://schemas.microsoft.com/office/drawing/2014/main" id="{5FFB2279-C9F9-53C1-AB45-8EDC250B8DFF}"/>
              </a:ext>
            </a:extLst>
          </p:cNvPr>
          <p:cNvSpPr txBox="1"/>
          <p:nvPr/>
        </p:nvSpPr>
        <p:spPr>
          <a:xfrm>
            <a:off x="1752600" y="3140865"/>
            <a:ext cx="6257223"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appears in the denominator of a fraction,</a:t>
            </a:r>
            <a:endParaRPr lang="en-IN" dirty="0"/>
          </a:p>
        </p:txBody>
      </p:sp>
      <p:pic>
        <p:nvPicPr>
          <p:cNvPr id="14" name="Picture 13" descr="A Inverse">
            <a:extLst>
              <a:ext uri="{FF2B5EF4-FFF2-40B4-BE49-F238E27FC236}">
                <a16:creationId xmlns:a16="http://schemas.microsoft.com/office/drawing/2014/main" id="{CC4DC652-CEE3-F7A8-7194-FD50D89F0435}"/>
              </a:ext>
            </a:extLst>
          </p:cNvPr>
          <p:cNvPicPr>
            <a:picLocks noChangeAspect="1"/>
          </p:cNvPicPr>
          <p:nvPr/>
        </p:nvPicPr>
        <p:blipFill>
          <a:blip r:embed="rId7"/>
          <a:stretch>
            <a:fillRect/>
          </a:stretch>
        </p:blipFill>
        <p:spPr>
          <a:xfrm>
            <a:off x="7848600" y="3191410"/>
            <a:ext cx="457200" cy="361950"/>
          </a:xfrm>
          <a:prstGeom prst="rect">
            <a:avLst/>
          </a:prstGeom>
        </p:spPr>
      </p:pic>
      <p:pic>
        <p:nvPicPr>
          <p:cNvPr id="10" name="Picture 9" descr="fails to exist if determinant of A equals 0.">
            <a:extLst>
              <a:ext uri="{FF2B5EF4-FFF2-40B4-BE49-F238E27FC236}">
                <a16:creationId xmlns:a16="http://schemas.microsoft.com/office/drawing/2014/main" id="{DEEE9627-16C9-3CD3-F97D-379C85F781F9}"/>
              </a:ext>
            </a:extLst>
          </p:cNvPr>
          <p:cNvPicPr>
            <a:picLocks noChangeAspect="1"/>
          </p:cNvPicPr>
          <p:nvPr/>
        </p:nvPicPr>
        <p:blipFill>
          <a:blip r:embed="rId8"/>
          <a:stretch>
            <a:fillRect/>
          </a:stretch>
        </p:blipFill>
        <p:spPr>
          <a:xfrm>
            <a:off x="524577" y="3610800"/>
            <a:ext cx="3054857" cy="504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Theorem: </a:t>
            </a:r>
            <a:r>
              <a:rPr dirty="0"/>
              <a:t>Invertible Matrices</a:t>
            </a:r>
          </a:p>
        </p:txBody>
      </p:sp>
      <p:sp>
        <p:nvSpPr>
          <p:cNvPr id="3" name="Text Placeholder 2"/>
          <p:cNvSpPr>
            <a:spLocks noGrp="1"/>
          </p:cNvSpPr>
          <p:nvPr>
            <p:ph type="body" sz="quarter" idx="10"/>
          </p:nvPr>
        </p:nvSpPr>
        <p:spPr/>
        <p:txBody>
          <a:bodyPr>
            <a:normAutofit/>
          </a:bodyPr>
          <a:lstStyle/>
          <a:p>
            <a:pPr>
              <a:defRPr sz="2800"/>
            </a:pPr>
            <a:r>
              <a:rPr sz="2800" dirty="0"/>
              <a:t>A square matrix</a:t>
            </a:r>
            <a:r>
              <a:rPr lang="en-IN" sz="2800" dirty="0"/>
              <a:t> </a:t>
            </a:r>
            <a:r>
              <a:rPr lang="en-IN" sz="2800" i="1" dirty="0"/>
              <a:t>A</a:t>
            </a:r>
            <a:r>
              <a:rPr sz="2800" dirty="0"/>
              <a:t> is </a:t>
            </a:r>
            <a:r>
              <a:rPr sz="2800" b="1" dirty="0"/>
              <a:t>invertible</a:t>
            </a:r>
            <a:r>
              <a:rPr sz="2800" dirty="0"/>
              <a:t> if and only if</a:t>
            </a:r>
          </a:p>
          <a:p>
            <a:endParaRPr sz="2800" dirty="0"/>
          </a:p>
        </p:txBody>
      </p:sp>
      <p:pic>
        <p:nvPicPr>
          <p:cNvPr id="5" name="Picture 4" descr="determinant of A not equals to 0.">
            <a:extLst>
              <a:ext uri="{FF2B5EF4-FFF2-40B4-BE49-F238E27FC236}">
                <a16:creationId xmlns:a16="http://schemas.microsoft.com/office/drawing/2014/main" id="{DD11197D-DCDE-9F15-B2AC-CB271FAAB02C}"/>
              </a:ext>
            </a:extLst>
          </p:cNvPr>
          <p:cNvPicPr>
            <a:picLocks noChangeAspect="1"/>
          </p:cNvPicPr>
          <p:nvPr/>
        </p:nvPicPr>
        <p:blipFill>
          <a:blip r:embed="rId2"/>
          <a:stretch>
            <a:fillRect/>
          </a:stretch>
        </p:blipFill>
        <p:spPr>
          <a:xfrm>
            <a:off x="6858000" y="1131094"/>
            <a:ext cx="956572" cy="5040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Finding the Inverse of a Matrix</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Find the inverses of the following matrices, if possible.</a:t>
            </a:r>
          </a:p>
          <a:p>
            <a:pPr>
              <a:defRPr sz="2800"/>
            </a:pPr>
            <a:endParaRPr dirty="0"/>
          </a:p>
        </p:txBody>
      </p:sp>
      <p:pic>
        <p:nvPicPr>
          <p:cNvPr id="5" name="Picture 4" descr="a. Matrix A equals two by two matrix: row 1: three, negative five; row 2: two, one.">
            <a:extLst>
              <a:ext uri="{FF2B5EF4-FFF2-40B4-BE49-F238E27FC236}">
                <a16:creationId xmlns:a16="http://schemas.microsoft.com/office/drawing/2014/main" id="{FCF56521-AE30-A55D-6E70-784FFE1D9712}"/>
              </a:ext>
            </a:extLst>
          </p:cNvPr>
          <p:cNvPicPr>
            <a:picLocks noChangeAspect="1"/>
          </p:cNvPicPr>
          <p:nvPr/>
        </p:nvPicPr>
        <p:blipFill>
          <a:blip r:embed="rId2"/>
          <a:stretch>
            <a:fillRect/>
          </a:stretch>
        </p:blipFill>
        <p:spPr>
          <a:xfrm>
            <a:off x="609600" y="1600200"/>
            <a:ext cx="2019300" cy="952500"/>
          </a:xfrm>
          <a:prstGeom prst="rect">
            <a:avLst/>
          </a:prstGeom>
        </p:spPr>
      </p:pic>
      <p:pic>
        <p:nvPicPr>
          <p:cNvPr id="7" name="Picture 6" descr="b. Matrix B equals three by three matrix:&#10;row 1: two, four, two;&#10;row 2: negative one, five, negative one;&#10;row 3: three, one, three.">
            <a:extLst>
              <a:ext uri="{FF2B5EF4-FFF2-40B4-BE49-F238E27FC236}">
                <a16:creationId xmlns:a16="http://schemas.microsoft.com/office/drawing/2014/main" id="{B2D8EF45-E058-9DCE-A6E0-9D8264469CFA}"/>
              </a:ext>
            </a:extLst>
          </p:cNvPr>
          <p:cNvPicPr>
            <a:picLocks noChangeAspect="1"/>
          </p:cNvPicPr>
          <p:nvPr/>
        </p:nvPicPr>
        <p:blipFill>
          <a:blip r:embed="rId3"/>
          <a:stretch>
            <a:fillRect/>
          </a:stretch>
        </p:blipFill>
        <p:spPr>
          <a:xfrm>
            <a:off x="609600" y="2819400"/>
            <a:ext cx="2667000" cy="14478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Inverse of a Matrix</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Since</a:t>
            </a:r>
            <a:r>
              <a:rPr lang="en-IN" sz="2800" dirty="0"/>
              <a:t> </a:t>
            </a:r>
            <a:r>
              <a:rPr lang="en-IN" sz="2800" i="1" dirty="0"/>
              <a:t>A</a:t>
            </a:r>
            <a:r>
              <a:rPr sz="2800" dirty="0"/>
              <a:t> is</a:t>
            </a:r>
          </a:p>
          <a:p>
            <a:pPr algn="ctr">
              <a:defRPr sz="2800"/>
            </a:pPr>
            <a:r>
              <a:rPr dirty="0"/>
              <a:t>​</a:t>
            </a:r>
            <a:endParaRPr sz="2800" dirty="0"/>
          </a:p>
        </p:txBody>
      </p:sp>
      <p:pic>
        <p:nvPicPr>
          <p:cNvPr id="10" name="Picture 9" descr="2 by 2,">
            <a:extLst>
              <a:ext uri="{FF2B5EF4-FFF2-40B4-BE49-F238E27FC236}">
                <a16:creationId xmlns:a16="http://schemas.microsoft.com/office/drawing/2014/main" id="{59518359-DF68-D99B-1551-F7A6DAA50A1E}"/>
              </a:ext>
            </a:extLst>
          </p:cNvPr>
          <p:cNvPicPr>
            <a:picLocks noChangeAspect="1"/>
          </p:cNvPicPr>
          <p:nvPr/>
        </p:nvPicPr>
        <p:blipFill>
          <a:blip r:embed="rId2"/>
          <a:stretch>
            <a:fillRect/>
          </a:stretch>
        </p:blipFill>
        <p:spPr>
          <a:xfrm>
            <a:off x="2514599" y="1654593"/>
            <a:ext cx="708750" cy="360000"/>
          </a:xfrm>
          <a:prstGeom prst="rect">
            <a:avLst/>
          </a:prstGeom>
        </p:spPr>
      </p:pic>
      <p:sp>
        <p:nvSpPr>
          <p:cNvPr id="11" name="TextBox 10">
            <a:extLst>
              <a:ext uri="{FF2B5EF4-FFF2-40B4-BE49-F238E27FC236}">
                <a16:creationId xmlns:a16="http://schemas.microsoft.com/office/drawing/2014/main" id="{2943CBDD-CA04-4017-2430-77D65FDFFF53}"/>
              </a:ext>
            </a:extLst>
          </p:cNvPr>
          <p:cNvSpPr txBox="1"/>
          <p:nvPr/>
        </p:nvSpPr>
        <p:spPr>
          <a:xfrm>
            <a:off x="3276599" y="1544742"/>
            <a:ext cx="4538661" cy="954107"/>
          </a:xfrm>
          <a:prstGeom prst="rect">
            <a:avLst/>
          </a:prstGeom>
          <a:noFill/>
        </p:spPr>
        <p:txBody>
          <a:bodyPr wrap="square" rtlCol="0">
            <a:spAutoFit/>
          </a:bodyPr>
          <a:lstStyle/>
          <a:p>
            <a:r>
              <a:rPr lang="en-US" sz="2800" dirty="0"/>
              <a:t>we can use the shortcut,</a:t>
            </a:r>
          </a:p>
          <a:p>
            <a:endParaRPr lang="en-IN" sz="2800" dirty="0"/>
          </a:p>
        </p:txBody>
      </p:sp>
      <p:pic>
        <p:nvPicPr>
          <p:cNvPr id="5" name="Picture 4" descr="A inverse equals one divided by open parenthesis three minus of negative ten close parenthesis, multiplied by two by two matrix: row one: one, five; row two: negative two, three.&#10;Equals two by two matrix: &#10;row one: one over thirteen, five over thirteen; &#10;row two: negative two over thirteen, three over thirteen.">
            <a:extLst>
              <a:ext uri="{FF2B5EF4-FFF2-40B4-BE49-F238E27FC236}">
                <a16:creationId xmlns:a16="http://schemas.microsoft.com/office/drawing/2014/main" id="{56D747B2-3428-1966-34D0-4E2BC6A728C6}"/>
              </a:ext>
            </a:extLst>
          </p:cNvPr>
          <p:cNvPicPr>
            <a:picLocks noChangeAspect="1"/>
          </p:cNvPicPr>
          <p:nvPr/>
        </p:nvPicPr>
        <p:blipFill>
          <a:blip r:embed="rId3"/>
          <a:stretch>
            <a:fillRect/>
          </a:stretch>
        </p:blipFill>
        <p:spPr>
          <a:xfrm>
            <a:off x="2128837" y="2062490"/>
            <a:ext cx="4886325" cy="1714500"/>
          </a:xfrm>
          <a:prstGeom prst="rect">
            <a:avLst/>
          </a:prstGeom>
        </p:spPr>
      </p:pic>
      <p:sp>
        <p:nvSpPr>
          <p:cNvPr id="7" name="TextBox 6">
            <a:extLst>
              <a:ext uri="{FF2B5EF4-FFF2-40B4-BE49-F238E27FC236}">
                <a16:creationId xmlns:a16="http://schemas.microsoft.com/office/drawing/2014/main" id="{7CAAA36E-F3FA-A8ED-9C24-FB10204B70A8}"/>
              </a:ext>
            </a:extLst>
          </p:cNvPr>
          <p:cNvSpPr txBox="1"/>
          <p:nvPr/>
        </p:nvSpPr>
        <p:spPr>
          <a:xfrm>
            <a:off x="457200" y="3697940"/>
            <a:ext cx="8229600" cy="523220"/>
          </a:xfrm>
          <a:prstGeom prst="rect">
            <a:avLst/>
          </a:prstGeom>
          <a:noFill/>
        </p:spPr>
        <p:txBody>
          <a:bodyPr wrap="square">
            <a:spAutoFit/>
          </a:bodyPr>
          <a:lstStyle/>
          <a:p>
            <a:r>
              <a:rPr lang="en-IN" sz="2800" dirty="0"/>
              <a:t>​We can verify our work as follows:</a:t>
            </a:r>
          </a:p>
        </p:txBody>
      </p:sp>
      <p:pic>
        <p:nvPicPr>
          <p:cNvPr id="9" name="Picture 8" descr="Two by two matrix: &#10;row one: three, negative five,&#10;row two: two, one.&#10;Multiplied by two by two matrix: &#10;row one: one over thirteen, five over thirteen; &#10;row two: negative two over thirteen, three over thirteen.&#10;Equals two by two identity matrix: row one: one, zero; row two: zero, one.&#10;Equals two by two matrix: row one: one over thirteen, five over thirteen; row two: negative two over thirteen, three over thirteen.&#10;Multiplied by two by two matrix: row one: three, negative five; row two: two, one.">
            <a:extLst>
              <a:ext uri="{FF2B5EF4-FFF2-40B4-BE49-F238E27FC236}">
                <a16:creationId xmlns:a16="http://schemas.microsoft.com/office/drawing/2014/main" id="{AD34E62E-BEA6-05CB-D743-C6CD2614F609}"/>
              </a:ext>
            </a:extLst>
          </p:cNvPr>
          <p:cNvPicPr>
            <a:picLocks noChangeAspect="1"/>
          </p:cNvPicPr>
          <p:nvPr/>
        </p:nvPicPr>
        <p:blipFill>
          <a:blip r:embed="rId4"/>
          <a:stretch>
            <a:fillRect/>
          </a:stretch>
        </p:blipFill>
        <p:spPr>
          <a:xfrm>
            <a:off x="1328736" y="4246839"/>
            <a:ext cx="6486525" cy="17145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Matrix Equation</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Write each linear system as a matrix equation.</a:t>
            </a:r>
          </a:p>
        </p:txBody>
      </p:sp>
      <p:pic>
        <p:nvPicPr>
          <p:cNvPr id="6" name="Picture 5" descr="a.  equation 1 is Negative 3 x plus 5 y equals 2&#10;equation 2 is x minus 4 y equals negative 1">
            <a:extLst>
              <a:ext uri="{FF2B5EF4-FFF2-40B4-BE49-F238E27FC236}">
                <a16:creationId xmlns:a16="http://schemas.microsoft.com/office/drawing/2014/main" id="{D58B664F-7005-FEB1-1317-32554DA21D07}"/>
              </a:ext>
            </a:extLst>
          </p:cNvPr>
          <p:cNvPicPr>
            <a:picLocks noChangeAspect="1"/>
          </p:cNvPicPr>
          <p:nvPr/>
        </p:nvPicPr>
        <p:blipFill>
          <a:blip r:embed="rId2"/>
          <a:stretch>
            <a:fillRect/>
          </a:stretch>
        </p:blipFill>
        <p:spPr>
          <a:xfrm>
            <a:off x="591670" y="1676400"/>
            <a:ext cx="2324100" cy="952500"/>
          </a:xfrm>
          <a:prstGeom prst="rect">
            <a:avLst/>
          </a:prstGeom>
        </p:spPr>
      </p:pic>
      <p:pic>
        <p:nvPicPr>
          <p:cNvPr id="8" name="Picture 7" descr="b.  equation 1 is 3y minus x equals minus 2&#10;equation 2 is 4 minus z plus y equals 5&#10;equation 3 is z minus 3x plus 3 equals y minus x">
            <a:extLst>
              <a:ext uri="{FF2B5EF4-FFF2-40B4-BE49-F238E27FC236}">
                <a16:creationId xmlns:a16="http://schemas.microsoft.com/office/drawing/2014/main" id="{56D33DB1-6304-47A4-6980-5ECD1D11AAD2}"/>
              </a:ext>
            </a:extLst>
          </p:cNvPr>
          <p:cNvPicPr>
            <a:picLocks noChangeAspect="1"/>
          </p:cNvPicPr>
          <p:nvPr/>
        </p:nvPicPr>
        <p:blipFill>
          <a:blip r:embed="rId3"/>
          <a:stretch>
            <a:fillRect/>
          </a:stretch>
        </p:blipFill>
        <p:spPr>
          <a:xfrm>
            <a:off x="591670" y="2971800"/>
            <a:ext cx="2676525" cy="14478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Inverse of a Matrix</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Since</a:t>
            </a:r>
            <a:r>
              <a:rPr lang="en-IN" sz="2800" dirty="0"/>
              <a:t> </a:t>
            </a:r>
            <a:r>
              <a:rPr lang="en-IN" sz="2800" i="1" dirty="0"/>
              <a:t>B</a:t>
            </a:r>
            <a:r>
              <a:rPr sz="2800" dirty="0"/>
              <a:t> is a</a:t>
            </a:r>
          </a:p>
        </p:txBody>
      </p:sp>
      <p:pic>
        <p:nvPicPr>
          <p:cNvPr id="6" name="Picture 5" descr="3 by 3">
            <a:extLst>
              <a:ext uri="{FF2B5EF4-FFF2-40B4-BE49-F238E27FC236}">
                <a16:creationId xmlns:a16="http://schemas.microsoft.com/office/drawing/2014/main" id="{670E9E11-645A-617F-5267-A16553ADE96D}"/>
              </a:ext>
            </a:extLst>
          </p:cNvPr>
          <p:cNvPicPr>
            <a:picLocks noChangeAspect="1"/>
          </p:cNvPicPr>
          <p:nvPr/>
        </p:nvPicPr>
        <p:blipFill>
          <a:blip r:embed="rId2"/>
          <a:stretch>
            <a:fillRect/>
          </a:stretch>
        </p:blipFill>
        <p:spPr>
          <a:xfrm>
            <a:off x="2743200" y="1116026"/>
            <a:ext cx="648000" cy="324000"/>
          </a:xfrm>
          <a:prstGeom prst="rect">
            <a:avLst/>
          </a:prstGeom>
        </p:spPr>
      </p:pic>
      <p:sp>
        <p:nvSpPr>
          <p:cNvPr id="7" name="TextBox 6">
            <a:extLst>
              <a:ext uri="{FF2B5EF4-FFF2-40B4-BE49-F238E27FC236}">
                <a16:creationId xmlns:a16="http://schemas.microsoft.com/office/drawing/2014/main" id="{82E8D274-3B73-3232-47F4-FA32F7BD5F64}"/>
              </a:ext>
            </a:extLst>
          </p:cNvPr>
          <p:cNvSpPr txBox="1"/>
          <p:nvPr/>
        </p:nvSpPr>
        <p:spPr>
          <a:xfrm>
            <a:off x="3425067" y="1021633"/>
            <a:ext cx="4648200" cy="523220"/>
          </a:xfrm>
          <a:prstGeom prst="rect">
            <a:avLst/>
          </a:prstGeom>
          <a:noFill/>
        </p:spPr>
        <p:txBody>
          <a:bodyPr wrap="square" rtlCol="0">
            <a:spAutoFit/>
          </a:bodyPr>
          <a:lstStyle/>
          <a:p>
            <a:r>
              <a:rPr lang="en-US" sz="2800" dirty="0"/>
              <a:t>matrix, we use the augmented</a:t>
            </a:r>
            <a:endParaRPr lang="en-IN" sz="2800" dirty="0"/>
          </a:p>
        </p:txBody>
      </p:sp>
      <p:sp>
        <p:nvSpPr>
          <p:cNvPr id="8" name="TextBox 7">
            <a:extLst>
              <a:ext uri="{FF2B5EF4-FFF2-40B4-BE49-F238E27FC236}">
                <a16:creationId xmlns:a16="http://schemas.microsoft.com/office/drawing/2014/main" id="{B6BDF6E6-E486-1D50-A29D-021E6F25F5A2}"/>
              </a:ext>
            </a:extLst>
          </p:cNvPr>
          <p:cNvSpPr txBox="1"/>
          <p:nvPr/>
        </p:nvSpPr>
        <p:spPr>
          <a:xfrm>
            <a:off x="979311" y="1452570"/>
            <a:ext cx="3962400" cy="523220"/>
          </a:xfrm>
          <a:prstGeom prst="rect">
            <a:avLst/>
          </a:prstGeom>
          <a:noFill/>
        </p:spPr>
        <p:txBody>
          <a:bodyPr wrap="square" rtlCol="0">
            <a:spAutoFit/>
          </a:bodyPr>
          <a:lstStyle/>
          <a:p>
            <a:r>
              <a:rPr lang="en-IN" sz="2800" dirty="0"/>
              <a:t>identity matrix process.</a:t>
            </a:r>
          </a:p>
        </p:txBody>
      </p:sp>
      <mc:AlternateContent xmlns:mc="http://schemas.openxmlformats.org/markup-compatibility/2006" xmlns:a14="http://schemas.microsoft.com/office/drawing/2010/main">
        <mc:Choice Requires="a14">
          <p:graphicFrame>
            <p:nvGraphicFramePr>
              <p:cNvPr id="4" name="Table 3" descr="3 by 3 matrix &#10;&#10;Row 1: 2, 4, 2&#10;&#10;Row 2: negative 1, 5, negative 1&#10;&#10;Row 3: 3, 1, 3 augmented by the 3 by 3 Identity matrix&#10;&#10;Row 1: 1, 0, 0&#10;Row 2: 0, 1, 0&#10;Row 3: 0, 0, 1 &#10;&#10;By applying Row operation, 2 times row 2 plus row 1 and 3 times row 2 plus row 3 the result is 3 by 3 matrix &#10;&#10;Row 1: 0, 14, 0, &#10;&#10;Row 2: negative 1, 5, negative 1,&#10;&#10;Row 3: 0, 16, 0 augmented by 3 by 3 matrix&#10;&#10;Row 1: 1, 2, 0,&#10;Row 2: 0, 1, 0&#10;Row 3: 0, 3, 1 &#10;&#10;&#10;Then the rows 1 and 2 are swapped, yielding the matrix:&#10;&#10;Row 1: negative 1, 5, negative 1, &#10;&#10;Row 2: 0, 14, 0, &#10;&#10;Row 3: 0, 16, 0, &#10;&#10;augmented by 3 by 3 matrix&#10;&#10;Row 1: 0,1, 0,&#10;Row 2: 1,2,0,&#10;Row 3: 0, 3, 1 ">
                <a:extLst>
                  <a:ext uri="{FF2B5EF4-FFF2-40B4-BE49-F238E27FC236}">
                    <a16:creationId xmlns:a16="http://schemas.microsoft.com/office/drawing/2014/main" id="{7DFE4928-EDBC-4940-A3D4-F690C9AA9F21}"/>
                  </a:ext>
                </a:extLst>
              </p:cNvPr>
              <p:cNvGraphicFramePr>
                <a:graphicFrameLocks noGrp="1"/>
              </p:cNvGraphicFramePr>
              <p:nvPr>
                <p:extLst>
                  <p:ext uri="{D42A27DB-BD31-4B8C-83A1-F6EECF244321}">
                    <p14:modId xmlns:p14="http://schemas.microsoft.com/office/powerpoint/2010/main" val="4256774552"/>
                  </p:ext>
                </p:extLst>
              </p:nvPr>
            </p:nvGraphicFramePr>
            <p:xfrm>
              <a:off x="609600" y="2064131"/>
              <a:ext cx="8382000" cy="3876973"/>
            </p:xfrm>
            <a:graphic>
              <a:graphicData uri="http://schemas.openxmlformats.org/drawingml/2006/table">
                <a:tbl>
                  <a:tblPr firstRow="1" bandRow="1">
                    <a:tableStyleId>{2D5ABB26-0587-4C30-8999-92F81FD0307C}</a:tableStyleId>
                  </a:tblPr>
                  <a:tblGrid>
                    <a:gridCol w="3627664">
                      <a:extLst>
                        <a:ext uri="{9D8B030D-6E8A-4147-A177-3AD203B41FA5}">
                          <a16:colId xmlns:a16="http://schemas.microsoft.com/office/drawing/2014/main" val="286221110"/>
                        </a:ext>
                      </a:extLst>
                    </a:gridCol>
                    <a:gridCol w="4754336">
                      <a:extLst>
                        <a:ext uri="{9D8B030D-6E8A-4147-A177-3AD203B41FA5}">
                          <a16:colId xmlns:a16="http://schemas.microsoft.com/office/drawing/2014/main" val="1108810442"/>
                        </a:ext>
                      </a:extLst>
                    </a:gridCol>
                  </a:tblGrid>
                  <a:tr h="11915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right"/>
                              </m:oMathParaPr>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4</m:t>
                                          </m:r>
                                        </m:e>
                                        <m:e>
                                          <m:r>
                                            <a:rPr lang="en-US" sz="2400" kern="1200">
                                              <a:solidFill>
                                                <a:schemeClr val="tx1"/>
                                              </a:solidFill>
                                              <a:effectLst/>
                                              <a:latin typeface="Cambria Math" panose="02040503050406030204" pitchFamily="18" charset="0"/>
                                            </a:rPr>
                                            <m:t>2</m:t>
                                          </m:r>
                                        </m:e>
                                      </m:m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5</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3</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mr>
                                        </m:m>
                                      </m:e>
                                    </m:d>
                                  </m:e>
                                </m:d>
                              </m:oMath>
                            </m:oMathPara>
                          </a14:m>
                          <a:endParaRPr lang="en-US" sz="2400" kern="1200" dirty="0">
                            <a:solidFill>
                              <a:schemeClr val="tx1"/>
                            </a:solidFill>
                            <a:effectLst/>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left"/>
                              </m:oMathParaPr>
                              <m:oMath xmlns:m="http://schemas.openxmlformats.org/officeDocument/2006/math">
                                <m:limUpp>
                                  <m:limUppPr>
                                    <m:ctrlPr>
                                      <a:rPr lang="en-US" sz="2000" i="1" kern="1200" smtClean="0">
                                        <a:solidFill>
                                          <a:schemeClr val="tx1"/>
                                        </a:solidFill>
                                        <a:effectLst/>
                                        <a:latin typeface="Cambria Math" panose="02040503050406030204" pitchFamily="18" charset="0"/>
                                      </a:rPr>
                                    </m:ctrlPr>
                                  </m:limUppPr>
                                  <m:e>
                                    <m:box>
                                      <m:boxPr>
                                        <m:ctrlPr>
                                          <a:rPr lang="en-US" sz="2000" i="1" kern="1200">
                                            <a:solidFill>
                                              <a:schemeClr val="tx1"/>
                                            </a:solidFill>
                                            <a:effectLst/>
                                            <a:latin typeface="Cambria Math" panose="02040503050406030204" pitchFamily="18" charset="0"/>
                                          </a:rPr>
                                        </m:ctrlPr>
                                      </m:boxPr>
                                      <m:e>
                                        <m:groupChr>
                                          <m:groupChrPr>
                                            <m:chr m:val="→"/>
                                            <m:pos m:val="top"/>
                                            <m:ctrlPr>
                                              <a:rPr lang="en-US" sz="2000" i="1" kern="1200">
                                                <a:solidFill>
                                                  <a:schemeClr val="tx1"/>
                                                </a:solidFill>
                                                <a:effectLst/>
                                                <a:latin typeface="Cambria Math" panose="02040503050406030204" pitchFamily="18" charset="0"/>
                                              </a:rPr>
                                            </m:ctrlPr>
                                          </m:groupChrPr>
                                          <m:e>
                                            <m:r>
                                              <a:rPr lang="en-US" sz="2000" kern="1200">
                                                <a:solidFill>
                                                  <a:schemeClr val="tx1"/>
                                                </a:solidFill>
                                                <a:effectLst/>
                                                <a:latin typeface="Cambria Math" panose="02040503050406030204" pitchFamily="18" charset="0"/>
                                              </a:rPr>
                                              <m:t>3</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2</m:t>
                                                </m:r>
                                              </m:sub>
                                            </m:sSub>
                                            <m:r>
                                              <a:rPr lang="en-US" sz="2000" kern="1200">
                                                <a:solidFill>
                                                  <a:schemeClr val="tx1"/>
                                                </a:solidFill>
                                                <a:effectLst/>
                                                <a:latin typeface="Cambria Math" panose="02040503050406030204" pitchFamily="18" charset="0"/>
                                              </a:rPr>
                                              <m:t>+</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3</m:t>
                                                </m:r>
                                              </m:sub>
                                            </m:sSub>
                                          </m:e>
                                        </m:groupChr>
                                      </m:e>
                                    </m:box>
                                  </m:e>
                                  <m:lim>
                                    <m:r>
                                      <a:rPr lang="en-US" sz="2000" kern="1200">
                                        <a:solidFill>
                                          <a:schemeClr val="tx1"/>
                                        </a:solidFill>
                                        <a:effectLst/>
                                        <a:latin typeface="Cambria Math" panose="02040503050406030204" pitchFamily="18" charset="0"/>
                                      </a:rPr>
                                      <m:t>2</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2</m:t>
                                        </m:r>
                                      </m:sub>
                                    </m:sSub>
                                    <m:r>
                                      <a:rPr lang="en-US" sz="2000" kern="1200">
                                        <a:solidFill>
                                          <a:schemeClr val="tx1"/>
                                        </a:solidFill>
                                        <a:effectLst/>
                                        <a:latin typeface="Cambria Math" panose="02040503050406030204" pitchFamily="18" charset="0"/>
                                      </a:rPr>
                                      <m:t>+</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1</m:t>
                                        </m:r>
                                        <m:r>
                                          <a:rPr lang="en-US" sz="2000" b="0" kern="1200" smtClean="0">
                                            <a:solidFill>
                                              <a:schemeClr val="tx1"/>
                                            </a:solidFill>
                                            <a:effectLst/>
                                            <a:latin typeface="Cambria Math" panose="02040503050406030204" pitchFamily="18" charset="0"/>
                                          </a:rPr>
                                          <m:t> </m:t>
                                        </m:r>
                                      </m:sub>
                                    </m:sSub>
                                  </m:lim>
                                </m:limUpp>
                                <m:r>
                                  <a:rPr lang="en-US" sz="2000" b="0" kern="1200" smtClean="0">
                                    <a:solidFill>
                                      <a:schemeClr val="tx1"/>
                                    </a:solidFill>
                                    <a:effectLst/>
                                    <a:latin typeface="Cambria Math" panose="02040503050406030204" pitchFamily="18" charset="0"/>
                                  </a:rPr>
                                  <m:t> </m:t>
                                </m:r>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14</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5</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16</m:t>
                                          </m:r>
                                        </m:e>
                                        <m:e>
                                          <m:r>
                                            <a:rPr lang="en-US" sz="2400" kern="1200">
                                              <a:solidFill>
                                                <a:schemeClr val="tx1"/>
                                              </a:solidFill>
                                              <a:effectLst/>
                                              <a:latin typeface="Cambria Math" panose="02040503050406030204" pitchFamily="18" charset="0"/>
                                            </a:rPr>
                                            <m:t>0</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1</m:t>
                                              </m:r>
                                            </m:e>
                                          </m:mr>
                                        </m:m>
                                      </m:e>
                                    </m:d>
                                  </m:e>
                                </m:d>
                              </m:oMath>
                            </m:oMathPara>
                          </a14:m>
                          <a:endParaRPr lang="en-US" sz="24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3871082594"/>
                      </a:ext>
                    </a:extLst>
                  </a:tr>
                  <a:tr h="1191557">
                    <a:tc>
                      <a:txBody>
                        <a:bodyPr/>
                        <a:lstStyle/>
                        <a:p>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000" i="1" kern="1200" smtClean="0">
                                      <a:solidFill>
                                        <a:schemeClr val="tx1"/>
                                      </a:solidFill>
                                      <a:effectLst/>
                                      <a:latin typeface="Cambria Math" panose="02040503050406030204" pitchFamily="18" charset="0"/>
                                    </a:rPr>
                                  </m:ctrlPr>
                                </m:groupChrPr>
                                <m:e>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1</m:t>
                                      </m:r>
                                    </m:sub>
                                  </m:sSub>
                                  <m:r>
                                    <a:rPr lang="en-US" sz="2000" kern="1200">
                                      <a:solidFill>
                                        <a:schemeClr val="tx1"/>
                                      </a:solidFill>
                                      <a:effectLst/>
                                      <a:latin typeface="Cambria Math" panose="02040503050406030204" pitchFamily="18" charset="0"/>
                                    </a:rPr>
                                    <m:t>↔</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2</m:t>
                                      </m:r>
                                    </m:sub>
                                  </m:sSub>
                                </m:e>
                              </m:groupChr>
                            </m:oMath>
                          </a14:m>
                          <a:r>
                            <a:rPr lang="en-US" sz="24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5</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14</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16</m:t>
                                        </m:r>
                                      </m:e>
                                      <m:e>
                                        <m:r>
                                          <a:rPr lang="en-US" sz="2400" kern="1200">
                                            <a:solidFill>
                                              <a:schemeClr val="tx1"/>
                                            </a:solidFill>
                                            <a:effectLst/>
                                            <a:latin typeface="Cambria Math" panose="02040503050406030204" pitchFamily="18" charset="0"/>
                                          </a:rPr>
                                          <m:t>0</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1</m:t>
                                            </m:r>
                                          </m:e>
                                        </m:mr>
                                      </m:m>
                                    </m:e>
                                  </m:d>
                                </m:e>
                              </m:d>
                            </m:oMath>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1507329681"/>
                      </a:ext>
                    </a:extLst>
                  </a:tr>
                  <a:tr h="1191557">
                    <a:tc>
                      <a:txBody>
                        <a:bodyPr/>
                        <a:lstStyle/>
                        <a:p>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4178050341"/>
                      </a:ext>
                    </a:extLst>
                  </a:tr>
                </a:tbl>
              </a:graphicData>
            </a:graphic>
          </p:graphicFrame>
        </mc:Choice>
        <mc:Fallback xmlns="">
          <p:graphicFrame>
            <p:nvGraphicFramePr>
              <p:cNvPr id="4" name="Table 3" descr="3 by 3 matrix &#10;&#10;Row 1: 2, 4, 2&#10;&#10;Row 2: negative 1, 5, negative 1&#10;&#10;Row 3: 3, 1, 3 augmented by the 3 by 3 Identity matrix&#10;&#10;Row 1: 1, 0, 0&#10;Row 2: 0, 1, 0&#10;Row 3: 0, 0, 1 &#10;&#10;By applying Row operation, 2 times row 2 plus row 1 and 3 times row 2 plus row 3 the result is 3 by 3 matrix &#10;&#10;Row 1: 0, 14, 0, &#10;&#10;Row 2: negative 1, 5, negative 1,&#10;&#10;Row 3: 0, 16, 0 augmented by 3 by 3 matrix&#10;&#10;Row 1: 1, 2, 0,&#10;Row 2: 0, 1, 0&#10;Row 3: 0, 3, 1 &#10;&#10;&#10;Then the rows 1 and 2 are swapped, yielding the matrix:&#10;&#10;Row 1: negative 1, 5, negative 1, &#10;&#10;Row 2: 0, 14, 0, &#10;&#10;Row 3: 0, 16, 0, &#10;&#10;augmented by 3 by 3 matrix&#10;&#10;Row 1: 0,1, 0,&#10;Row 2: 1,2,0,&#10;Row 3: 0, 3, 1 ">
                <a:extLst>
                  <a:ext uri="{FF2B5EF4-FFF2-40B4-BE49-F238E27FC236}">
                    <a16:creationId xmlns:a16="http://schemas.microsoft.com/office/drawing/2014/main" id="{7DFE4928-EDBC-4940-A3D4-F690C9AA9F21}"/>
                  </a:ext>
                </a:extLst>
              </p:cNvPr>
              <p:cNvGraphicFramePr>
                <a:graphicFrameLocks noGrp="1"/>
              </p:cNvGraphicFramePr>
              <p:nvPr>
                <p:extLst>
                  <p:ext uri="{D42A27DB-BD31-4B8C-83A1-F6EECF244321}">
                    <p14:modId xmlns:p14="http://schemas.microsoft.com/office/powerpoint/2010/main" val="4256774552"/>
                  </p:ext>
                </p:extLst>
              </p:nvPr>
            </p:nvGraphicFramePr>
            <p:xfrm>
              <a:off x="609600" y="2064131"/>
              <a:ext cx="8382000" cy="3876973"/>
            </p:xfrm>
            <a:graphic>
              <a:graphicData uri="http://schemas.openxmlformats.org/drawingml/2006/table">
                <a:tbl>
                  <a:tblPr firstRow="1" bandRow="1">
                    <a:tableStyleId>{2D5ABB26-0587-4C30-8999-92F81FD0307C}</a:tableStyleId>
                  </a:tblPr>
                  <a:tblGrid>
                    <a:gridCol w="3627664">
                      <a:extLst>
                        <a:ext uri="{9D8B030D-6E8A-4147-A177-3AD203B41FA5}">
                          <a16:colId xmlns:a16="http://schemas.microsoft.com/office/drawing/2014/main" val="286221110"/>
                        </a:ext>
                      </a:extLst>
                    </a:gridCol>
                    <a:gridCol w="4754336">
                      <a:extLst>
                        <a:ext uri="{9D8B030D-6E8A-4147-A177-3AD203B41FA5}">
                          <a16:colId xmlns:a16="http://schemas.microsoft.com/office/drawing/2014/main" val="1108810442"/>
                        </a:ext>
                      </a:extLst>
                    </a:gridCol>
                  </a:tblGrid>
                  <a:tr h="1431481">
                    <a:tc>
                      <a:txBody>
                        <a:bodyPr/>
                        <a:lstStyle/>
                        <a:p>
                          <a:endParaRPr lang="en-US"/>
                        </a:p>
                      </a:txBody>
                      <a:tcPr anchor="ctr">
                        <a:blipFill>
                          <a:blip r:embed="rId3"/>
                          <a:stretch>
                            <a:fillRect r="-131092" b="-171064"/>
                          </a:stretch>
                        </a:blipFill>
                      </a:tcPr>
                    </a:tc>
                    <a:tc>
                      <a:txBody>
                        <a:bodyPr/>
                        <a:lstStyle/>
                        <a:p>
                          <a:endParaRPr lang="en-US"/>
                        </a:p>
                      </a:txBody>
                      <a:tcPr anchor="ctr">
                        <a:blipFill>
                          <a:blip r:embed="rId3"/>
                          <a:stretch>
                            <a:fillRect l="-76282" b="-171064"/>
                          </a:stretch>
                        </a:blipFill>
                      </a:tcPr>
                    </a:tc>
                    <a:extLst>
                      <a:ext uri="{0D108BD9-81ED-4DB2-BD59-A6C34878D82A}">
                        <a16:rowId xmlns:a16="http://schemas.microsoft.com/office/drawing/2014/main" val="3871082594"/>
                      </a:ext>
                    </a:extLst>
                  </a:tr>
                  <a:tr h="1253935">
                    <a:tc>
                      <a:txBody>
                        <a:bodyPr/>
                        <a:lstStyle/>
                        <a:p>
                          <a:endParaRPr lang="en-US" sz="2400" dirty="0"/>
                        </a:p>
                      </a:txBody>
                      <a:tcPr/>
                    </a:tc>
                    <a:tc>
                      <a:txBody>
                        <a:bodyPr/>
                        <a:lstStyle/>
                        <a:p>
                          <a:endParaRPr lang="en-US"/>
                        </a:p>
                      </a:txBody>
                      <a:tcPr>
                        <a:blipFill>
                          <a:blip r:embed="rId3"/>
                          <a:stretch>
                            <a:fillRect l="-76282" t="-114078" b="-95146"/>
                          </a:stretch>
                        </a:blipFill>
                      </a:tcPr>
                    </a:tc>
                    <a:extLst>
                      <a:ext uri="{0D108BD9-81ED-4DB2-BD59-A6C34878D82A}">
                        <a16:rowId xmlns:a16="http://schemas.microsoft.com/office/drawing/2014/main" val="1507329681"/>
                      </a:ext>
                    </a:extLst>
                  </a:tr>
                  <a:tr h="1191557">
                    <a:tc>
                      <a:txBody>
                        <a:bodyPr/>
                        <a:lstStyle/>
                        <a:p>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4178050341"/>
                      </a:ext>
                    </a:extLst>
                  </a:tr>
                </a:tbl>
              </a:graphicData>
            </a:graphic>
          </p:graphicFrame>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Inverse of a Matrix</a:t>
            </a:r>
            <a:r>
              <a:rPr lang="en-US" baseline="-25000" dirty="0"/>
              <a:t>4</a:t>
            </a:r>
            <a:endParaRPr dirty="0"/>
          </a:p>
        </p:txBody>
      </p:sp>
      <mc:AlternateContent xmlns:mc="http://schemas.openxmlformats.org/markup-compatibility/2006" xmlns:a14="http://schemas.microsoft.com/office/drawing/2010/main">
        <mc:Choice Requires="a14">
          <p:graphicFrame>
            <p:nvGraphicFramePr>
              <p:cNvPr id="5" name="Table 4" descr="3 by 3 matrix&#10;&#10;Row 1: minus 1, 5, minus 1&#10;Row 2: 0, 14, 0&#10;Row 3: 0, 16, 0&#10;&#10;Augmented by 3 by 3 matrix&#10;&#10;Row 1: 0, 1, 0&#10;Row 2: 1, 2, 0&#10;Row 3: 0, 3, 1&#10;&#10;By applying the row operations &#10;&#10;Multiply row 1 by minus 1 and multiply row 2 by 1 divided by 14&#10;&#10;Resulting in&#10;&#10;Row 1: 1, minus 5, 1 &#10;Row 2: 0, 1, 0&#10;Row 3: 0, 16, 0 &#10;augmented by 3 by 3 matrix&#10;Row 1: 0, minus 1, 0&#10;Row 2: 1 divided by 14, 1 divided by 7, 0&#10;Row 3: 0, 3, 1&#10;&#10;By applying the row operations &#10;minus 16 times row 2 plus row 3&#10;&#10;Resulting in:&#10;&#10;Row 1: 1, minus 5,  1, &#10;Row 2: 0, 1, 0, &#10;Row 3: 0, 0, 0, &#10;Augmented by 3 by 3 matrix&#10;&#10;Row 1: 0, minus 1, 0&#10;Row 2: 1 divided by 14, 1 divided by 7, 0&#10;Row 3; minus 8 divided by 7, 5 divided by 7, 1&#10;">
                <a:extLst>
                  <a:ext uri="{FF2B5EF4-FFF2-40B4-BE49-F238E27FC236}">
                    <a16:creationId xmlns:a16="http://schemas.microsoft.com/office/drawing/2014/main" id="{F29EB145-10F8-4E1D-B3B9-236886066299}"/>
                  </a:ext>
                </a:extLst>
              </p:cNvPr>
              <p:cNvGraphicFramePr>
                <a:graphicFrameLocks noGrp="1"/>
              </p:cNvGraphicFramePr>
              <p:nvPr>
                <p:extLst>
                  <p:ext uri="{D42A27DB-BD31-4B8C-83A1-F6EECF244321}">
                    <p14:modId xmlns:p14="http://schemas.microsoft.com/office/powerpoint/2010/main" val="1720888068"/>
                  </p:ext>
                </p:extLst>
              </p:nvPr>
            </p:nvGraphicFramePr>
            <p:xfrm>
              <a:off x="457200" y="1228724"/>
              <a:ext cx="8534400" cy="3571876"/>
            </p:xfrm>
            <a:graphic>
              <a:graphicData uri="http://schemas.openxmlformats.org/drawingml/2006/table">
                <a:tbl>
                  <a:tblPr firstRow="1" bandRow="1">
                    <a:tableStyleId>{2D5ABB26-0587-4C30-8999-92F81FD0307C}</a:tableStyleId>
                  </a:tblPr>
                  <a:tblGrid>
                    <a:gridCol w="3429000">
                      <a:extLst>
                        <a:ext uri="{9D8B030D-6E8A-4147-A177-3AD203B41FA5}">
                          <a16:colId xmlns:a16="http://schemas.microsoft.com/office/drawing/2014/main" val="1323795051"/>
                        </a:ext>
                      </a:extLst>
                    </a:gridCol>
                    <a:gridCol w="5105400">
                      <a:extLst>
                        <a:ext uri="{9D8B030D-6E8A-4147-A177-3AD203B41FA5}">
                          <a16:colId xmlns:a16="http://schemas.microsoft.com/office/drawing/2014/main" val="3358286340"/>
                        </a:ext>
                      </a:extLst>
                    </a:gridCol>
                  </a:tblGrid>
                  <a:tr h="1710970">
                    <a:tc>
                      <a:txBody>
                        <a:bodyPr/>
                        <a:lstStyle/>
                        <a:p>
                          <a:pPr/>
                          <a14:m>
                            <m:oMathPara xmlns:m="http://schemas.openxmlformats.org/officeDocument/2006/math">
                              <m:oMathParaPr>
                                <m:jc m:val="centerGroup"/>
                              </m:oMathParaPr>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5</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14</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16</m:t>
                                          </m:r>
                                        </m:e>
                                        <m:e>
                                          <m:r>
                                            <a:rPr lang="en-US" sz="2400" kern="1200">
                                              <a:solidFill>
                                                <a:schemeClr val="tx1"/>
                                              </a:solidFill>
                                              <a:effectLst/>
                                              <a:latin typeface="Cambria Math" panose="02040503050406030204" pitchFamily="18" charset="0"/>
                                            </a:rPr>
                                            <m:t>0</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1</m:t>
                                              </m:r>
                                            </m:e>
                                          </m:mr>
                                        </m:m>
                                      </m:e>
                                    </m:d>
                                  </m:e>
                                </m:d>
                              </m:oMath>
                            </m:oMathPara>
                          </a14:m>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limUpp>
                                <m:limUppPr>
                                  <m:ctrlPr>
                                    <a:rPr lang="en-US" sz="2000" i="1" kern="1200" smtClean="0">
                                      <a:solidFill>
                                        <a:schemeClr val="tx1"/>
                                      </a:solidFill>
                                      <a:effectLst/>
                                      <a:latin typeface="Cambria Math" panose="02040503050406030204" pitchFamily="18" charset="0"/>
                                    </a:rPr>
                                  </m:ctrlPr>
                                </m:limUppPr>
                                <m:e>
                                  <m:box>
                                    <m:boxPr>
                                      <m:ctrlPr>
                                        <a:rPr lang="en-US" sz="2000" i="1" kern="1200">
                                          <a:solidFill>
                                            <a:schemeClr val="tx1"/>
                                          </a:solidFill>
                                          <a:effectLst/>
                                          <a:latin typeface="Cambria Math" panose="02040503050406030204" pitchFamily="18" charset="0"/>
                                        </a:rPr>
                                      </m:ctrlPr>
                                    </m:boxPr>
                                    <m:e>
                                      <m:groupChr>
                                        <m:groupChrPr>
                                          <m:chr m:val="→"/>
                                          <m:pos m:val="top"/>
                                          <m:ctrlPr>
                                            <a:rPr lang="en-US" sz="2000" i="1" kern="1200">
                                              <a:solidFill>
                                                <a:schemeClr val="tx1"/>
                                              </a:solidFill>
                                              <a:effectLst/>
                                              <a:latin typeface="Cambria Math" panose="02040503050406030204" pitchFamily="18" charset="0"/>
                                            </a:rPr>
                                          </m:ctrlPr>
                                        </m:groupChrPr>
                                        <m:e>
                                          <m:r>
                                            <m:rPr>
                                              <m:brk m:alnAt="1"/>
                                            </m:rPr>
                                            <a:rPr lang="en-US" sz="2000" b="0" kern="1200" smtClean="0">
                                              <a:solidFill>
                                                <a:schemeClr val="tx1"/>
                                              </a:solidFill>
                                              <a:effectLst/>
                                              <a:latin typeface="Cambria Math" panose="02040503050406030204" pitchFamily="18" charset="0"/>
                                            </a:rPr>
                                            <m:t> </m:t>
                                          </m:r>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1</m:t>
                                              </m:r>
                                            </m:num>
                                            <m:den>
                                              <m:r>
                                                <a:rPr lang="en-US" sz="2000" kern="1200">
                                                  <a:solidFill>
                                                    <a:schemeClr val="tx1"/>
                                                  </a:solidFill>
                                                  <a:effectLst/>
                                                  <a:latin typeface="Cambria Math" panose="02040503050406030204" pitchFamily="18" charset="0"/>
                                                </a:rPr>
                                                <m:t>14</m:t>
                                              </m:r>
                                            </m:den>
                                          </m:f>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2</m:t>
                                              </m:r>
                                            </m:sub>
                                          </m:sSub>
                                          <m:r>
                                            <a:rPr lang="en-US" sz="2000" b="0" kern="1200" smtClean="0">
                                              <a:solidFill>
                                                <a:schemeClr val="tx1"/>
                                              </a:solidFill>
                                              <a:effectLst/>
                                              <a:latin typeface="Cambria Math" panose="02040503050406030204" pitchFamily="18" charset="0"/>
                                            </a:rPr>
                                            <m:t> </m:t>
                                          </m:r>
                                        </m:e>
                                      </m:groupChr>
                                    </m:e>
                                  </m:box>
                                </m:e>
                                <m:lim>
                                  <m:r>
                                    <a:rPr lang="en-US" sz="2000" kern="1200">
                                      <a:solidFill>
                                        <a:schemeClr val="tx1"/>
                                      </a:solidFill>
                                      <a:effectLst/>
                                      <a:latin typeface="Cambria Math" panose="02040503050406030204" pitchFamily="18" charset="0"/>
                                    </a:rPr>
                                    <m:t>−</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1</m:t>
                                      </m:r>
                                    </m:sub>
                                  </m:sSub>
                                  <m:r>
                                    <a:rPr lang="en-US" sz="2000" b="0" kern="1200" smtClean="0">
                                      <a:solidFill>
                                        <a:schemeClr val="tx1"/>
                                      </a:solidFill>
                                      <a:effectLst/>
                                      <a:latin typeface="Cambria Math" panose="02040503050406030204" pitchFamily="18" charset="0"/>
                                    </a:rPr>
                                    <m:t> </m:t>
                                  </m:r>
                                </m:lim>
                              </m:limUpp>
                            </m:oMath>
                          </a14:m>
                          <a:r>
                            <a:rPr lang="en-US" sz="20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−5</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16</m:t>
                                        </m:r>
                                      </m:e>
                                      <m:e>
                                        <m:r>
                                          <a:rPr lang="en-US" sz="2400" kern="1200">
                                            <a:solidFill>
                                              <a:schemeClr val="tx1"/>
                                            </a:solidFill>
                                            <a:effectLst/>
                                            <a:latin typeface="Cambria Math" panose="02040503050406030204" pitchFamily="18" charset="0"/>
                                          </a:rPr>
                                          <m:t>0</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f>
                                              <m:fPr>
                                                <m:type m:val="lin"/>
                                                <m:ctrlPr>
                                                  <a:rPr lang="en-US" sz="2400" i="1" kern="1200" smtClean="0">
                                                    <a:solidFill>
                                                      <a:schemeClr val="tx1"/>
                                                    </a:solidFill>
                                                    <a:effectLst/>
                                                    <a:latin typeface="Cambria Math" panose="02040503050406030204" pitchFamily="18" charset="0"/>
                                                  </a:rPr>
                                                </m:ctrlPr>
                                              </m:fPr>
                                              <m:num>
                                                <m:r>
                                                  <a:rPr lang="en-US" sz="2400" b="0" kern="1200" smtClean="0">
                                                    <a:solidFill>
                                                      <a:schemeClr val="tx1"/>
                                                    </a:solidFill>
                                                    <a:effectLst/>
                                                    <a:latin typeface="Cambria Math" panose="02040503050406030204" pitchFamily="18" charset="0"/>
                                                  </a:rPr>
                                                  <m:t>1</m:t>
                                                </m:r>
                                              </m:num>
                                              <m:den>
                                                <m:r>
                                                  <a:rPr lang="en-US" sz="2400" b="0" kern="1200" smtClean="0">
                                                    <a:solidFill>
                                                      <a:schemeClr val="tx1"/>
                                                    </a:solidFill>
                                                    <a:effectLst/>
                                                    <a:latin typeface="Cambria Math" panose="02040503050406030204" pitchFamily="18" charset="0"/>
                                                  </a:rPr>
                                                  <m:t>14</m:t>
                                                </m:r>
                                              </m:den>
                                            </m:f>
                                          </m:e>
                                          <m:e>
                                            <m:f>
                                              <m:fPr>
                                                <m:type m:val="lin"/>
                                                <m:ctrlPr>
                                                  <a:rPr lang="en-US" sz="2400" i="1" kern="1200" smtClean="0">
                                                    <a:solidFill>
                                                      <a:schemeClr val="tx1"/>
                                                    </a:solidFill>
                                                    <a:effectLst/>
                                                    <a:latin typeface="Cambria Math" panose="02040503050406030204" pitchFamily="18" charset="0"/>
                                                  </a:rPr>
                                                </m:ctrlPr>
                                              </m:fPr>
                                              <m:num>
                                                <m:r>
                                                  <a:rPr lang="en-US" sz="2400" b="0" kern="1200" smtClean="0">
                                                    <a:solidFill>
                                                      <a:schemeClr val="tx1"/>
                                                    </a:solidFill>
                                                    <a:effectLst/>
                                                    <a:latin typeface="Cambria Math" panose="02040503050406030204" pitchFamily="18" charset="0"/>
                                                  </a:rPr>
                                                  <m:t>1</m:t>
                                                </m:r>
                                              </m:num>
                                              <m:den>
                                                <m:r>
                                                  <a:rPr lang="en-US" sz="2400" b="0" kern="1200" smtClean="0">
                                                    <a:solidFill>
                                                      <a:schemeClr val="tx1"/>
                                                    </a:solidFill>
                                                    <a:effectLst/>
                                                    <a:latin typeface="Cambria Math" panose="02040503050406030204" pitchFamily="18" charset="0"/>
                                                  </a:rPr>
                                                  <m:t>7</m:t>
                                                </m:r>
                                              </m:den>
                                            </m:f>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1</m:t>
                                            </m:r>
                                          </m:e>
                                        </m:mr>
                                      </m:m>
                                    </m:e>
                                  </m:d>
                                </m:e>
                              </m:d>
                            </m:oMath>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1884522870"/>
                      </a:ext>
                    </a:extLst>
                  </a:tr>
                  <a:tr h="1860906">
                    <a:tc>
                      <a:txBody>
                        <a:bodyPr/>
                        <a:lstStyle/>
                        <a:p>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000" i="1" kern="1200" smtClean="0">
                                      <a:solidFill>
                                        <a:schemeClr val="tx1"/>
                                      </a:solidFill>
                                      <a:effectLst/>
                                      <a:latin typeface="Cambria Math" panose="02040503050406030204" pitchFamily="18" charset="0"/>
                                    </a:rPr>
                                  </m:ctrlPr>
                                </m:groupChrPr>
                                <m:e>
                                  <m:r>
                                    <a:rPr lang="en-US" sz="2000" kern="1200">
                                      <a:solidFill>
                                        <a:schemeClr val="tx1"/>
                                      </a:solidFill>
                                      <a:effectLst/>
                                      <a:latin typeface="Cambria Math" panose="02040503050406030204" pitchFamily="18" charset="0"/>
                                    </a:rPr>
                                    <m:t>−16</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2</m:t>
                                      </m:r>
                                    </m:sub>
                                  </m:sSub>
                                  <m:r>
                                    <a:rPr lang="en-US" sz="2000" kern="1200">
                                      <a:solidFill>
                                        <a:schemeClr val="tx1"/>
                                      </a:solidFill>
                                      <a:effectLst/>
                                      <a:latin typeface="Cambria Math" panose="02040503050406030204" pitchFamily="18" charset="0"/>
                                    </a:rPr>
                                    <m:t>+</m:t>
                                  </m:r>
                                  <m:sSub>
                                    <m:sSubPr>
                                      <m:ctrlPr>
                                        <a:rPr lang="en-US" sz="2000" i="1" kern="1200">
                                          <a:solidFill>
                                            <a:schemeClr val="tx1"/>
                                          </a:solidFill>
                                          <a:effectLst/>
                                          <a:latin typeface="Cambria Math" panose="02040503050406030204" pitchFamily="18" charset="0"/>
                                        </a:rPr>
                                      </m:ctrlPr>
                                    </m:sSubPr>
                                    <m:e>
                                      <m:r>
                                        <a:rPr lang="en-US" sz="2000" kern="1200">
                                          <a:solidFill>
                                            <a:schemeClr val="tx1"/>
                                          </a:solidFill>
                                          <a:effectLst/>
                                          <a:latin typeface="Cambria Math" panose="02040503050406030204" pitchFamily="18" charset="0"/>
                                        </a:rPr>
                                        <m:t>𝑅</m:t>
                                      </m:r>
                                    </m:e>
                                    <m:sub>
                                      <m:r>
                                        <a:rPr lang="en-US" sz="2000" kern="1200">
                                          <a:solidFill>
                                            <a:schemeClr val="tx1"/>
                                          </a:solidFill>
                                          <a:effectLst/>
                                          <a:latin typeface="Cambria Math" panose="02040503050406030204" pitchFamily="18" charset="0"/>
                                        </a:rPr>
                                        <m:t>3</m:t>
                                      </m:r>
                                    </m:sub>
                                  </m:sSub>
                                </m:e>
                              </m:groupChr>
                            </m:oMath>
                          </a14:m>
                          <a:r>
                            <a:rPr lang="en-US" sz="24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−5</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f>
                                              <m:fPr>
                                                <m:type m:val="lin"/>
                                                <m:ctrlPr>
                                                  <a:rPr lang="en-US" sz="2400" i="1" kern="1200" smtClean="0">
                                                    <a:solidFill>
                                                      <a:schemeClr val="tx1"/>
                                                    </a:solidFill>
                                                    <a:effectLst/>
                                                    <a:latin typeface="Cambria Math" panose="02040503050406030204" pitchFamily="18" charset="0"/>
                                                  </a:rPr>
                                                </m:ctrlPr>
                                              </m:fPr>
                                              <m:num>
                                                <m:r>
                                                  <a:rPr lang="en-US" sz="2400" b="0" kern="1200" smtClean="0">
                                                    <a:solidFill>
                                                      <a:schemeClr val="tx1"/>
                                                    </a:solidFill>
                                                    <a:effectLst/>
                                                    <a:latin typeface="Cambria Math" panose="02040503050406030204" pitchFamily="18" charset="0"/>
                                                  </a:rPr>
                                                  <m:t>1</m:t>
                                                </m:r>
                                              </m:num>
                                              <m:den>
                                                <m:r>
                                                  <a:rPr lang="en-US" sz="2400" b="0" kern="1200" smtClean="0">
                                                    <a:solidFill>
                                                      <a:schemeClr val="tx1"/>
                                                    </a:solidFill>
                                                    <a:effectLst/>
                                                    <a:latin typeface="Cambria Math" panose="02040503050406030204" pitchFamily="18" charset="0"/>
                                                  </a:rPr>
                                                  <m:t>14</m:t>
                                                </m:r>
                                              </m:den>
                                            </m:f>
                                          </m:e>
                                          <m:e>
                                            <m:f>
                                              <m:fPr>
                                                <m:type m:val="lin"/>
                                                <m:ctrlPr>
                                                  <a:rPr lang="en-US" sz="2400" i="1" kern="1200" smtClean="0">
                                                    <a:solidFill>
                                                      <a:schemeClr val="tx1"/>
                                                    </a:solidFill>
                                                    <a:effectLst/>
                                                    <a:latin typeface="Cambria Math" panose="02040503050406030204" pitchFamily="18" charset="0"/>
                                                  </a:rPr>
                                                </m:ctrlPr>
                                              </m:fPr>
                                              <m:num>
                                                <m:r>
                                                  <a:rPr lang="en-US" sz="2400" b="0" kern="1200" smtClean="0">
                                                    <a:solidFill>
                                                      <a:schemeClr val="tx1"/>
                                                    </a:solidFill>
                                                    <a:effectLst/>
                                                    <a:latin typeface="Cambria Math" panose="02040503050406030204" pitchFamily="18" charset="0"/>
                                                  </a:rPr>
                                                  <m:t>1</m:t>
                                                </m:r>
                                              </m:num>
                                              <m:den>
                                                <m:r>
                                                  <a:rPr lang="en-US" sz="2400" b="0" kern="1200" smtClean="0">
                                                    <a:solidFill>
                                                      <a:schemeClr val="tx1"/>
                                                    </a:solidFill>
                                                    <a:effectLst/>
                                                    <a:latin typeface="Cambria Math" panose="02040503050406030204" pitchFamily="18" charset="0"/>
                                                  </a:rPr>
                                                  <m:t>7</m:t>
                                                </m:r>
                                              </m:den>
                                            </m:f>
                                          </m:e>
                                          <m:e>
                                            <m:r>
                                              <a:rPr lang="en-US" sz="2400" kern="1200">
                                                <a:solidFill>
                                                  <a:schemeClr val="tx1"/>
                                                </a:solidFill>
                                                <a:effectLst/>
                                                <a:latin typeface="Cambria Math" panose="02040503050406030204" pitchFamily="18" charset="0"/>
                                              </a:rPr>
                                              <m:t>0</m:t>
                                            </m:r>
                                          </m:e>
                                        </m:mr>
                                        <m:mr>
                                          <m:e>
                                            <m:f>
                                              <m:fPr>
                                                <m:type m:val="lin"/>
                                                <m:ctrlPr>
                                                  <a:rPr lang="en-US" sz="2400" i="1" kern="1200" smtClean="0">
                                                    <a:solidFill>
                                                      <a:schemeClr val="tx1"/>
                                                    </a:solidFill>
                                                    <a:effectLst/>
                                                    <a:latin typeface="Cambria Math" panose="02040503050406030204" pitchFamily="18" charset="0"/>
                                                  </a:rPr>
                                                </m:ctrlPr>
                                              </m:fPr>
                                              <m:num>
                                                <m:r>
                                                  <a:rPr lang="en-US" sz="2400" b="0" kern="1200" smtClean="0">
                                                    <a:solidFill>
                                                      <a:schemeClr val="tx1"/>
                                                    </a:solidFill>
                                                    <a:effectLst/>
                                                    <a:latin typeface="Cambria Math" panose="02040503050406030204" pitchFamily="18" charset="0"/>
                                                  </a:rPr>
                                                  <m:t>−8</m:t>
                                                </m:r>
                                              </m:num>
                                              <m:den>
                                                <m:r>
                                                  <a:rPr lang="en-US" sz="2400" b="0" kern="1200" smtClean="0">
                                                    <a:solidFill>
                                                      <a:schemeClr val="tx1"/>
                                                    </a:solidFill>
                                                    <a:effectLst/>
                                                    <a:latin typeface="Cambria Math" panose="02040503050406030204" pitchFamily="18" charset="0"/>
                                                  </a:rPr>
                                                  <m:t>7</m:t>
                                                </m:r>
                                              </m:den>
                                            </m:f>
                                          </m:e>
                                          <m:e>
                                            <m:f>
                                              <m:fPr>
                                                <m:type m:val="lin"/>
                                                <m:ctrlPr>
                                                  <a:rPr lang="en-US" sz="2400" i="1" kern="1200" smtClean="0">
                                                    <a:solidFill>
                                                      <a:schemeClr val="tx1"/>
                                                    </a:solidFill>
                                                    <a:effectLst/>
                                                    <a:latin typeface="Cambria Math" panose="02040503050406030204" pitchFamily="18" charset="0"/>
                                                  </a:rPr>
                                                </m:ctrlPr>
                                              </m:fPr>
                                              <m:num>
                                                <m:r>
                                                  <a:rPr lang="en-US" sz="2400" b="0" kern="1200" smtClean="0">
                                                    <a:solidFill>
                                                      <a:schemeClr val="tx1"/>
                                                    </a:solidFill>
                                                    <a:effectLst/>
                                                    <a:latin typeface="Cambria Math" panose="02040503050406030204" pitchFamily="18" charset="0"/>
                                                  </a:rPr>
                                                  <m:t>5</m:t>
                                                </m:r>
                                              </m:num>
                                              <m:den>
                                                <m:r>
                                                  <a:rPr lang="en-US" sz="2400" b="0" kern="1200" smtClean="0">
                                                    <a:solidFill>
                                                      <a:schemeClr val="tx1"/>
                                                    </a:solidFill>
                                                    <a:effectLst/>
                                                    <a:latin typeface="Cambria Math" panose="02040503050406030204" pitchFamily="18" charset="0"/>
                                                  </a:rPr>
                                                  <m:t>7</m:t>
                                                </m:r>
                                              </m:den>
                                            </m:f>
                                          </m:e>
                                          <m:e>
                                            <m:r>
                                              <a:rPr lang="en-US" sz="2400" kern="1200">
                                                <a:solidFill>
                                                  <a:schemeClr val="tx1"/>
                                                </a:solidFill>
                                                <a:effectLst/>
                                                <a:latin typeface="Cambria Math" panose="02040503050406030204" pitchFamily="18" charset="0"/>
                                              </a:rPr>
                                              <m:t>1</m:t>
                                            </m:r>
                                          </m:e>
                                        </m:mr>
                                      </m:m>
                                    </m:e>
                                  </m:d>
                                </m:e>
                              </m:d>
                            </m:oMath>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2429608850"/>
                      </a:ext>
                    </a:extLst>
                  </a:tr>
                </a:tbl>
              </a:graphicData>
            </a:graphic>
          </p:graphicFrame>
        </mc:Choice>
        <mc:Fallback xmlns="">
          <p:graphicFrame>
            <p:nvGraphicFramePr>
              <p:cNvPr id="5" name="Table 4" descr="3 by 3 matrix&#10;&#10;Row 1: minus 1, 5, minus 1&#10;Row 2: 0, 14, 0&#10;Row 3: 0, 16, 0&#10;&#10;Augmented by 3 by 3 matrix&#10;&#10;Row 1: 0, 1, 0&#10;Row 2: 1, 2, 0&#10;Row 3: 0, 3, 1&#10;&#10;By applying the row operations &#10;&#10;Multiply row 1 by minus 1 and multiply row 2 by 1 divided by 14&#10;&#10;Resulting in&#10;&#10;Row 1: 1, minus 5, 1 &#10;Row 2: 0, 1, 0&#10;Row 3: 0, 16, 0 &#10;augmented by 3 by 3 matrix&#10;Row 1: 0, minus 1, 0&#10;Row 2: 1 divided by 14, 1 divided by 7, 0&#10;Row 3: 0, 3, 1&#10;&#10;By applying the row operations &#10;minus 16 times row 2 plus row 3&#10;&#10;Resulting in:&#10;&#10;Row 1: 1, minus 5,  1, &#10;Row 2: 0, 1, 0, &#10;Row 3: 0, 0, 0, &#10;Augmented by 3 by 3 matrix&#10;&#10;Row 1: 0, minus 1, 0&#10;Row 2: 1 divided by 14, 1 divided by 7, 0&#10;Row 3; minus 8 divided by 7, 5 divided by 7, 1&#10;">
                <a:extLst>
                  <a:ext uri="{FF2B5EF4-FFF2-40B4-BE49-F238E27FC236}">
                    <a16:creationId xmlns:a16="http://schemas.microsoft.com/office/drawing/2014/main" id="{F29EB145-10F8-4E1D-B3B9-236886066299}"/>
                  </a:ext>
                </a:extLst>
              </p:cNvPr>
              <p:cNvGraphicFramePr>
                <a:graphicFrameLocks noGrp="1"/>
              </p:cNvGraphicFramePr>
              <p:nvPr>
                <p:extLst>
                  <p:ext uri="{D42A27DB-BD31-4B8C-83A1-F6EECF244321}">
                    <p14:modId xmlns:p14="http://schemas.microsoft.com/office/powerpoint/2010/main" val="1720888068"/>
                  </p:ext>
                </p:extLst>
              </p:nvPr>
            </p:nvGraphicFramePr>
            <p:xfrm>
              <a:off x="457200" y="1228724"/>
              <a:ext cx="8534400" cy="3571876"/>
            </p:xfrm>
            <a:graphic>
              <a:graphicData uri="http://schemas.openxmlformats.org/drawingml/2006/table">
                <a:tbl>
                  <a:tblPr firstRow="1" bandRow="1">
                    <a:tableStyleId>{2D5ABB26-0587-4C30-8999-92F81FD0307C}</a:tableStyleId>
                  </a:tblPr>
                  <a:tblGrid>
                    <a:gridCol w="3429000">
                      <a:extLst>
                        <a:ext uri="{9D8B030D-6E8A-4147-A177-3AD203B41FA5}">
                          <a16:colId xmlns:a16="http://schemas.microsoft.com/office/drawing/2014/main" val="1323795051"/>
                        </a:ext>
                      </a:extLst>
                    </a:gridCol>
                    <a:gridCol w="5105400">
                      <a:extLst>
                        <a:ext uri="{9D8B030D-6E8A-4147-A177-3AD203B41FA5}">
                          <a16:colId xmlns:a16="http://schemas.microsoft.com/office/drawing/2014/main" val="3358286340"/>
                        </a:ext>
                      </a:extLst>
                    </a:gridCol>
                  </a:tblGrid>
                  <a:tr h="1710970">
                    <a:tc>
                      <a:txBody>
                        <a:bodyPr/>
                        <a:lstStyle/>
                        <a:p>
                          <a:endParaRPr lang="en-US"/>
                        </a:p>
                      </a:txBody>
                      <a:tcPr>
                        <a:blipFill>
                          <a:blip r:embed="rId2"/>
                          <a:stretch>
                            <a:fillRect r="-148668" b="-108897"/>
                          </a:stretch>
                        </a:blipFill>
                      </a:tcPr>
                    </a:tc>
                    <a:tc>
                      <a:txBody>
                        <a:bodyPr/>
                        <a:lstStyle/>
                        <a:p>
                          <a:endParaRPr lang="en-US"/>
                        </a:p>
                      </a:txBody>
                      <a:tcPr>
                        <a:blipFill>
                          <a:blip r:embed="rId2"/>
                          <a:stretch>
                            <a:fillRect l="-67264" b="-108897"/>
                          </a:stretch>
                        </a:blipFill>
                      </a:tcPr>
                    </a:tc>
                    <a:extLst>
                      <a:ext uri="{0D108BD9-81ED-4DB2-BD59-A6C34878D82A}">
                        <a16:rowId xmlns:a16="http://schemas.microsoft.com/office/drawing/2014/main" val="1884522870"/>
                      </a:ext>
                    </a:extLst>
                  </a:tr>
                  <a:tr h="1860906">
                    <a:tc>
                      <a:txBody>
                        <a:bodyPr/>
                        <a:lstStyle/>
                        <a:p>
                          <a:endParaRPr lang="en-US" sz="2400" dirty="0"/>
                        </a:p>
                      </a:txBody>
                      <a:tcPr/>
                    </a:tc>
                    <a:tc>
                      <a:txBody>
                        <a:bodyPr/>
                        <a:lstStyle/>
                        <a:p>
                          <a:endParaRPr lang="en-US"/>
                        </a:p>
                      </a:txBody>
                      <a:tcPr>
                        <a:blipFill>
                          <a:blip r:embed="rId2"/>
                          <a:stretch>
                            <a:fillRect l="-67264" t="-91830"/>
                          </a:stretch>
                        </a:blipFill>
                      </a:tcPr>
                    </a:tc>
                    <a:extLst>
                      <a:ext uri="{0D108BD9-81ED-4DB2-BD59-A6C34878D82A}">
                        <a16:rowId xmlns:a16="http://schemas.microsoft.com/office/drawing/2014/main" val="2429608850"/>
                      </a:ext>
                    </a:extLst>
                  </a:tr>
                </a:tbl>
              </a:graphicData>
            </a:graphic>
          </p:graphicFrame>
        </mc:Fallback>
      </mc:AlternateContent>
    </p:spTree>
    <p:extLst>
      <p:ext uri="{BB962C8B-B14F-4D97-AF65-F5344CB8AC3E}">
        <p14:creationId xmlns:p14="http://schemas.microsoft.com/office/powerpoint/2010/main" val="3216137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Inverse of a Matrix</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sz="2800" dirty="0"/>
              <a:t>At this point, we can stop. Once the first three entries of any row are </a:t>
            </a:r>
            <a:r>
              <a:rPr sz="2800" dirty="0">
                <a:latin typeface="Cambria Math"/>
              </a:rPr>
              <a:t>0</a:t>
            </a:r>
            <a:r>
              <a:rPr sz="2800" dirty="0"/>
              <a:t> in the</a:t>
            </a:r>
          </a:p>
          <a:p>
            <a:pPr>
              <a:defRPr sz="2800"/>
            </a:pPr>
            <a:r>
              <a:rPr dirty="0"/>
              <a:t>​</a:t>
            </a:r>
            <a:endParaRPr sz="2800" dirty="0"/>
          </a:p>
        </p:txBody>
      </p:sp>
      <p:pic>
        <p:nvPicPr>
          <p:cNvPr id="5" name="Picture 4" descr="3 by 3">
            <a:extLst>
              <a:ext uri="{FF2B5EF4-FFF2-40B4-BE49-F238E27FC236}">
                <a16:creationId xmlns:a16="http://schemas.microsoft.com/office/drawing/2014/main" id="{D0AF5D80-0EB8-6442-5E59-7BD0CD88999B}"/>
              </a:ext>
            </a:extLst>
          </p:cNvPr>
          <p:cNvPicPr>
            <a:picLocks noChangeAspect="1"/>
          </p:cNvPicPr>
          <p:nvPr/>
        </p:nvPicPr>
        <p:blipFill>
          <a:blip r:embed="rId2"/>
          <a:stretch>
            <a:fillRect/>
          </a:stretch>
        </p:blipFill>
        <p:spPr>
          <a:xfrm>
            <a:off x="3886200" y="1600200"/>
            <a:ext cx="648000" cy="324000"/>
          </a:xfrm>
          <a:prstGeom prst="rect">
            <a:avLst/>
          </a:prstGeom>
        </p:spPr>
      </p:pic>
      <p:sp>
        <p:nvSpPr>
          <p:cNvPr id="6" name="TextBox 5">
            <a:extLst>
              <a:ext uri="{FF2B5EF4-FFF2-40B4-BE49-F238E27FC236}">
                <a16:creationId xmlns:a16="http://schemas.microsoft.com/office/drawing/2014/main" id="{4B801685-DD0E-D21D-A87E-6D3E110234D1}"/>
              </a:ext>
            </a:extLst>
          </p:cNvPr>
          <p:cNvSpPr txBox="1"/>
          <p:nvPr/>
        </p:nvSpPr>
        <p:spPr>
          <a:xfrm>
            <a:off x="4579611" y="1465623"/>
            <a:ext cx="4114800" cy="523220"/>
          </a:xfrm>
          <a:prstGeom prst="rect">
            <a:avLst/>
          </a:prstGeom>
          <a:noFill/>
        </p:spPr>
        <p:txBody>
          <a:bodyPr wrap="square" rtlCol="0">
            <a:spAutoFit/>
          </a:bodyPr>
          <a:lstStyle/>
          <a:p>
            <a:r>
              <a:rPr lang="en-US" sz="2800" dirty="0"/>
              <a:t>matrix, there is no way to</a:t>
            </a:r>
            <a:endParaRPr lang="en-IN" sz="2800" dirty="0"/>
          </a:p>
        </p:txBody>
      </p:sp>
      <p:sp>
        <p:nvSpPr>
          <p:cNvPr id="7" name="TextBox 6">
            <a:extLst>
              <a:ext uri="{FF2B5EF4-FFF2-40B4-BE49-F238E27FC236}">
                <a16:creationId xmlns:a16="http://schemas.microsoft.com/office/drawing/2014/main" id="{4D5EF4F5-6AD7-B742-CE39-0D8D5B81B129}"/>
              </a:ext>
            </a:extLst>
          </p:cNvPr>
          <p:cNvSpPr txBox="1"/>
          <p:nvPr/>
        </p:nvSpPr>
        <p:spPr>
          <a:xfrm>
            <a:off x="465965" y="1885606"/>
            <a:ext cx="8438145" cy="1384995"/>
          </a:xfrm>
          <a:prstGeom prst="rect">
            <a:avLst/>
          </a:prstGeom>
          <a:noFill/>
        </p:spPr>
        <p:txBody>
          <a:bodyPr wrap="square" rtlCol="0">
            <a:spAutoFit/>
          </a:bodyPr>
          <a:lstStyle/>
          <a:p>
            <a:r>
              <a:rPr lang="en-US" sz="2800" dirty="0"/>
              <a:t>put the matrix into reduced row echelon form. Thus, </a:t>
            </a:r>
            <a:r>
              <a:rPr lang="en-US" sz="2800" i="1" dirty="0"/>
              <a:t>B</a:t>
            </a:r>
            <a:r>
              <a:rPr lang="en-US" sz="2800" dirty="0"/>
              <a:t> has no inverse.</a:t>
            </a:r>
          </a:p>
          <a:p>
            <a:endParaRPr lang="en-IN" sz="2800" dirty="0"/>
          </a:p>
        </p:txBody>
      </p:sp>
    </p:spTree>
    <p:extLst>
      <p:ext uri="{BB962C8B-B14F-4D97-AF65-F5344CB8AC3E}">
        <p14:creationId xmlns:p14="http://schemas.microsoft.com/office/powerpoint/2010/main" val="19331391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Finding the Inverse of a Matrix</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lang="en-IN" dirty="0"/>
              <a:t>​</a:t>
            </a:r>
            <a:r>
              <a:rPr lang="en-IN" sz="2800" dirty="0"/>
              <a:t>We could have seen this fact earlier by considering the determinant of </a:t>
            </a:r>
            <a:r>
              <a:rPr lang="en-IN" sz="2800" i="1" dirty="0"/>
              <a:t>B</a:t>
            </a:r>
            <a:r>
              <a:rPr lang="en-IN" sz="2800" dirty="0"/>
              <a:t>, which is </a:t>
            </a:r>
            <a:r>
              <a:rPr lang="en-IN" sz="2800" dirty="0">
                <a:latin typeface="Cambria Math"/>
              </a:rPr>
              <a:t>0</a:t>
            </a:r>
            <a:r>
              <a:rPr lang="en-IN" sz="2800" dirty="0"/>
              <a:t>, meaning </a:t>
            </a:r>
            <a:r>
              <a:rPr lang="en-IN" sz="2800" i="1" dirty="0"/>
              <a:t>B</a:t>
            </a:r>
            <a:r>
              <a:rPr lang="en-IN" sz="2800" dirty="0"/>
              <a:t> has no inverse.</a:t>
            </a:r>
            <a:endParaRPr sz="2800" dirty="0"/>
          </a:p>
        </p:txBody>
      </p:sp>
      <p:pic>
        <p:nvPicPr>
          <p:cNvPr id="6" name="Picture 5" descr="To quickly see that the determinant of B equals 0, note that B has two">
            <a:extLst>
              <a:ext uri="{FF2B5EF4-FFF2-40B4-BE49-F238E27FC236}">
                <a16:creationId xmlns:a16="http://schemas.microsoft.com/office/drawing/2014/main" id="{B11C0794-A148-0687-7EEC-17630365C38A}"/>
              </a:ext>
            </a:extLst>
          </p:cNvPr>
          <p:cNvPicPr>
            <a:picLocks noChangeAspect="1"/>
          </p:cNvPicPr>
          <p:nvPr/>
        </p:nvPicPr>
        <p:blipFill>
          <a:blip r:embed="rId2"/>
          <a:stretch>
            <a:fillRect/>
          </a:stretch>
        </p:blipFill>
        <p:spPr>
          <a:xfrm>
            <a:off x="525372" y="1921668"/>
            <a:ext cx="6644571" cy="504000"/>
          </a:xfrm>
          <a:prstGeom prst="rect">
            <a:avLst/>
          </a:prstGeom>
        </p:spPr>
      </p:pic>
      <p:sp>
        <p:nvSpPr>
          <p:cNvPr id="4" name="TextBox 3">
            <a:extLst>
              <a:ext uri="{FF2B5EF4-FFF2-40B4-BE49-F238E27FC236}">
                <a16:creationId xmlns:a16="http://schemas.microsoft.com/office/drawing/2014/main" id="{0BA6EB72-9768-645F-7AFA-A57D0C2A0CF2}"/>
              </a:ext>
            </a:extLst>
          </p:cNvPr>
          <p:cNvSpPr txBox="1"/>
          <p:nvPr/>
        </p:nvSpPr>
        <p:spPr>
          <a:xfrm>
            <a:off x="457200" y="2311878"/>
            <a:ext cx="8229600" cy="1815882"/>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identical columns. Recall that switching two columns changes the sign of the determinant, but if we switch identical columns, the determinant must remain the same! The only way this is possible is if</a:t>
            </a:r>
            <a:endParaRPr lang="en-IN" dirty="0"/>
          </a:p>
        </p:txBody>
      </p:sp>
      <p:pic>
        <p:nvPicPr>
          <p:cNvPr id="7" name="Picture 6" descr="determinant of B equal to 0.">
            <a:extLst>
              <a:ext uri="{FF2B5EF4-FFF2-40B4-BE49-F238E27FC236}">
                <a16:creationId xmlns:a16="http://schemas.microsoft.com/office/drawing/2014/main" id="{CE9AB76B-F876-4965-D438-553BEE5378E7}"/>
              </a:ext>
            </a:extLst>
          </p:cNvPr>
          <p:cNvPicPr>
            <a:picLocks noChangeAspect="1"/>
          </p:cNvPicPr>
          <p:nvPr/>
        </p:nvPicPr>
        <p:blipFill>
          <a:blip r:embed="rId3"/>
          <a:stretch>
            <a:fillRect/>
          </a:stretch>
        </p:blipFill>
        <p:spPr>
          <a:xfrm>
            <a:off x="6216416" y="3633788"/>
            <a:ext cx="915429" cy="504000"/>
          </a:xfrm>
          <a:prstGeom prst="rect">
            <a:avLst/>
          </a:prstGeom>
        </p:spPr>
      </p:pic>
    </p:spTree>
    <p:extLst>
      <p:ext uri="{BB962C8B-B14F-4D97-AF65-F5344CB8AC3E}">
        <p14:creationId xmlns:p14="http://schemas.microsoft.com/office/powerpoint/2010/main" val="423771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The Inverse Matrix Method</a:t>
            </a:r>
          </a:p>
        </p:txBody>
      </p:sp>
      <p:sp>
        <p:nvSpPr>
          <p:cNvPr id="3" name="Text Placeholder 2"/>
          <p:cNvSpPr>
            <a:spLocks noGrp="1"/>
          </p:cNvSpPr>
          <p:nvPr>
            <p:ph type="body" sz="quarter" idx="10"/>
          </p:nvPr>
        </p:nvSpPr>
        <p:spPr/>
        <p:txBody>
          <a:bodyPr>
            <a:normAutofit/>
          </a:bodyPr>
          <a:lstStyle/>
          <a:p>
            <a:pPr>
              <a:defRPr sz="2800"/>
            </a:pPr>
            <a:r>
              <a:rPr sz="2200" dirty="0"/>
              <a:t>To solve a linear system of</a:t>
            </a:r>
            <a:r>
              <a:rPr lang="en-IN" sz="2200" dirty="0"/>
              <a:t> </a:t>
            </a:r>
            <a:r>
              <a:rPr lang="en-IN" sz="2200" i="1" dirty="0"/>
              <a:t>n</a:t>
            </a:r>
            <a:r>
              <a:rPr sz="2200" dirty="0"/>
              <a:t> equations in</a:t>
            </a:r>
            <a:r>
              <a:rPr lang="en-IN" sz="2200" dirty="0"/>
              <a:t> </a:t>
            </a:r>
            <a:r>
              <a:rPr lang="en-IN" sz="2200" i="1" dirty="0"/>
              <a:t>n</a:t>
            </a:r>
            <a:r>
              <a:rPr sz="2200" dirty="0"/>
              <a:t> variables</a:t>
            </a:r>
          </a:p>
          <a:p>
            <a:endParaRPr sz="2200" dirty="0"/>
          </a:p>
        </p:txBody>
      </p:sp>
      <p:pic>
        <p:nvPicPr>
          <p:cNvPr id="4" name="Picture 3" descr="Step 1: Write the system in matrix form as AX equals B comma where A is the n by n matrix of coefficients, X is the n by 1 matrix of variables, and B is the n by 1 matrix of constants.&#10;&#10;Step 2: Calculate A Inverse comma if it exists. If A Inverse does not exist, the system either has an infinite number of solutions, or no solution, and a different method is required.&#10;&#10;Step 3: Multiply both sides of the equation AX equals B by A Inverse. We obtain&#10;A Inverse AX equals A Inverse B&#10;I X equals A Inverse B&#10;X equals A Inverse B&#10;&#10;Step 4: The entries in the n by 1 matrix formed by A inverse multiplied by B are the solutions for the variables in the n by 1 matrix X.&#10;">
            <a:extLst>
              <a:ext uri="{FF2B5EF4-FFF2-40B4-BE49-F238E27FC236}">
                <a16:creationId xmlns:a16="http://schemas.microsoft.com/office/drawing/2014/main" id="{C207A287-85B0-79A2-E793-AE2899A3ED52}"/>
              </a:ext>
            </a:extLst>
          </p:cNvPr>
          <p:cNvPicPr>
            <a:picLocks noChangeAspect="1"/>
          </p:cNvPicPr>
          <p:nvPr/>
        </p:nvPicPr>
        <p:blipFill>
          <a:blip r:embed="rId2"/>
          <a:stretch>
            <a:fillRect/>
          </a:stretch>
        </p:blipFill>
        <p:spPr>
          <a:xfrm>
            <a:off x="476956" y="1457251"/>
            <a:ext cx="8236410" cy="4163929"/>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endParaRPr dirty="0"/>
          </a:p>
        </p:txBody>
      </p:sp>
      <p:sp>
        <p:nvSpPr>
          <p:cNvPr id="3" name="Text Placeholder 2"/>
          <p:cNvSpPr>
            <a:spLocks noGrp="1"/>
          </p:cNvSpPr>
          <p:nvPr>
            <p:ph type="body" sz="quarter" idx="10"/>
          </p:nvPr>
        </p:nvSpPr>
        <p:spPr/>
        <p:txBody>
          <a:bodyPr>
            <a:normAutofit/>
          </a:bodyPr>
          <a:lstStyle/>
          <a:p>
            <a:pPr>
              <a:defRPr sz="2800"/>
            </a:pPr>
            <a:r>
              <a:rPr sz="2800" dirty="0"/>
              <a:t>It is crucial to multiply both sides of the equation</a:t>
            </a:r>
          </a:p>
        </p:txBody>
      </p:sp>
      <p:pic>
        <p:nvPicPr>
          <p:cNvPr id="6" name="Picture 5" descr="AX equals B by A Inverse">
            <a:extLst>
              <a:ext uri="{FF2B5EF4-FFF2-40B4-BE49-F238E27FC236}">
                <a16:creationId xmlns:a16="http://schemas.microsoft.com/office/drawing/2014/main" id="{A1B082EC-0DE9-88AB-3935-7F9607469C5D}"/>
              </a:ext>
            </a:extLst>
          </p:cNvPr>
          <p:cNvPicPr>
            <a:picLocks noChangeAspect="1"/>
          </p:cNvPicPr>
          <p:nvPr/>
        </p:nvPicPr>
        <p:blipFill>
          <a:blip r:embed="rId2"/>
          <a:stretch>
            <a:fillRect/>
          </a:stretch>
        </p:blipFill>
        <p:spPr>
          <a:xfrm>
            <a:off x="512757" y="1561771"/>
            <a:ext cx="1781175" cy="428625"/>
          </a:xfrm>
          <a:prstGeom prst="rect">
            <a:avLst/>
          </a:prstGeom>
        </p:spPr>
      </p:pic>
      <p:sp>
        <p:nvSpPr>
          <p:cNvPr id="4" name="TextBox 3">
            <a:extLst>
              <a:ext uri="{FF2B5EF4-FFF2-40B4-BE49-F238E27FC236}">
                <a16:creationId xmlns:a16="http://schemas.microsoft.com/office/drawing/2014/main" id="{478D1221-F0F2-4ECC-33C1-706158C8E3BE}"/>
              </a:ext>
            </a:extLst>
          </p:cNvPr>
          <p:cNvSpPr txBox="1"/>
          <p:nvPr/>
        </p:nvSpPr>
        <p:spPr>
          <a:xfrm>
            <a:off x="2278380" y="1514475"/>
            <a:ext cx="59436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on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left-hand side</a:t>
            </a:r>
            <a:r>
              <a:rPr kumimoji="0" lang="en-US" sz="2800" b="0" i="0" u="none" strike="noStrike" kern="1200" cap="none" spc="0" normalizeH="0" baseline="0" noProof="0" dirty="0">
                <a:ln>
                  <a:noFill/>
                </a:ln>
                <a:solidFill>
                  <a:srgbClr val="366092"/>
                </a:solidFill>
                <a:effectLst/>
                <a:uLnTx/>
                <a:uFillTx/>
                <a:latin typeface="Calibri"/>
                <a:ea typeface="+mn-ea"/>
                <a:cs typeface="+mn-cs"/>
              </a:rPr>
              <a:t>. Recall that matrix</a:t>
            </a:r>
            <a:endParaRPr lang="en-IN" dirty="0"/>
          </a:p>
        </p:txBody>
      </p:sp>
      <p:sp>
        <p:nvSpPr>
          <p:cNvPr id="7" name="TextBox 6">
            <a:extLst>
              <a:ext uri="{FF2B5EF4-FFF2-40B4-BE49-F238E27FC236}">
                <a16:creationId xmlns:a16="http://schemas.microsoft.com/office/drawing/2014/main" id="{D97B0281-E0A8-7AEC-D27A-6128ED8E5284}"/>
              </a:ext>
            </a:extLst>
          </p:cNvPr>
          <p:cNvSpPr txBox="1"/>
          <p:nvPr/>
        </p:nvSpPr>
        <p:spPr>
          <a:xfrm>
            <a:off x="457200" y="1935480"/>
            <a:ext cx="82296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multiplication is not commutative, so failing to do this can result in an incorrect answer, and often the multiplication will not even be defined.</a:t>
            </a:r>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Inverse Matrix Method</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Solve the following systems by the inverse matrix method.</a:t>
            </a:r>
          </a:p>
        </p:txBody>
      </p:sp>
      <p:pic>
        <p:nvPicPr>
          <p:cNvPr id="5" name="Picture 4" descr="a. Four x minus five y equals three.&#10;&#10;Negative three x plus seven y equals one.">
            <a:extLst>
              <a:ext uri="{FF2B5EF4-FFF2-40B4-BE49-F238E27FC236}">
                <a16:creationId xmlns:a16="http://schemas.microsoft.com/office/drawing/2014/main" id="{100C328D-5CD1-61B6-C1BA-D81B3D237A08}"/>
              </a:ext>
            </a:extLst>
          </p:cNvPr>
          <p:cNvPicPr>
            <a:picLocks noChangeAspect="1"/>
          </p:cNvPicPr>
          <p:nvPr/>
        </p:nvPicPr>
        <p:blipFill>
          <a:blip r:embed="rId2"/>
          <a:stretch>
            <a:fillRect/>
          </a:stretch>
        </p:blipFill>
        <p:spPr>
          <a:xfrm>
            <a:off x="533400" y="2209800"/>
            <a:ext cx="2181225" cy="952500"/>
          </a:xfrm>
          <a:prstGeom prst="rect">
            <a:avLst/>
          </a:prstGeom>
        </p:spPr>
      </p:pic>
      <p:pic>
        <p:nvPicPr>
          <p:cNvPr id="7" name="Picture 6" descr="b.  Negative x plus 2 y equals 3.&#10;&#10;Three x minus 6 y equals negative 5.">
            <a:extLst>
              <a:ext uri="{FF2B5EF4-FFF2-40B4-BE49-F238E27FC236}">
                <a16:creationId xmlns:a16="http://schemas.microsoft.com/office/drawing/2014/main" id="{C2015A18-819C-1507-352B-0255D35D1CA9}"/>
              </a:ext>
            </a:extLst>
          </p:cNvPr>
          <p:cNvPicPr>
            <a:picLocks noChangeAspect="1"/>
          </p:cNvPicPr>
          <p:nvPr/>
        </p:nvPicPr>
        <p:blipFill>
          <a:blip r:embed="rId3"/>
          <a:stretch>
            <a:fillRect/>
          </a:stretch>
        </p:blipFill>
        <p:spPr>
          <a:xfrm>
            <a:off x="542365" y="3429000"/>
            <a:ext cx="2219325" cy="9525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Inverse Matrix Method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a:defRPr sz="2800"/>
            </a:pPr>
            <a:endParaRPr lang="ar-AE" dirty="0"/>
          </a:p>
          <a:p>
            <a:r>
              <a:rPr lang="ar-AE" dirty="0"/>
              <a:t>​</a:t>
            </a:r>
            <a:endParaRPr dirty="0"/>
          </a:p>
        </p:txBody>
      </p:sp>
      <p:pic>
        <p:nvPicPr>
          <p:cNvPr id="4" name="Picture 3" descr="a. Four x minus five y equals three.&#10;&#10;Negative three x plus seven y equals one.">
            <a:extLst>
              <a:ext uri="{FF2B5EF4-FFF2-40B4-BE49-F238E27FC236}">
                <a16:creationId xmlns:a16="http://schemas.microsoft.com/office/drawing/2014/main" id="{A4EBBC84-A2B4-8270-B4C8-A51B0546F461}"/>
              </a:ext>
            </a:extLst>
          </p:cNvPr>
          <p:cNvPicPr>
            <a:picLocks noChangeAspect="1"/>
          </p:cNvPicPr>
          <p:nvPr/>
        </p:nvPicPr>
        <p:blipFill>
          <a:blip r:embed="rId2"/>
          <a:stretch>
            <a:fillRect/>
          </a:stretch>
        </p:blipFill>
        <p:spPr>
          <a:xfrm>
            <a:off x="533400" y="1676400"/>
            <a:ext cx="2181225" cy="952500"/>
          </a:xfrm>
          <a:prstGeom prst="rect">
            <a:avLst/>
          </a:prstGeom>
        </p:spPr>
      </p:pic>
      <p:pic>
        <p:nvPicPr>
          <p:cNvPr id="9" name="Picture 8" descr="2 by 2 matrix: row one: four, negative five; row two: negative three, seven.&#10;Multiplied by 2 by 1 column matrix: x, y.&#10;Equals 2 by 1 column matrix: three, one. ">
            <a:extLst>
              <a:ext uri="{FF2B5EF4-FFF2-40B4-BE49-F238E27FC236}">
                <a16:creationId xmlns:a16="http://schemas.microsoft.com/office/drawing/2014/main" id="{EABC535B-2540-485C-4FC4-C42BF8C9C8DC}"/>
              </a:ext>
            </a:extLst>
          </p:cNvPr>
          <p:cNvPicPr>
            <a:picLocks noChangeAspect="1"/>
          </p:cNvPicPr>
          <p:nvPr/>
        </p:nvPicPr>
        <p:blipFill>
          <a:blip r:embed="rId3"/>
          <a:stretch>
            <a:fillRect/>
          </a:stretch>
        </p:blipFill>
        <p:spPr>
          <a:xfrm>
            <a:off x="990600" y="2952750"/>
            <a:ext cx="2562225" cy="952500"/>
          </a:xfrm>
          <a:prstGeom prst="rect">
            <a:avLst/>
          </a:prstGeom>
        </p:spPr>
      </p:pic>
      <p:sp>
        <p:nvSpPr>
          <p:cNvPr id="6" name="TextBox 5">
            <a:extLst>
              <a:ext uri="{FF2B5EF4-FFF2-40B4-BE49-F238E27FC236}">
                <a16:creationId xmlns:a16="http://schemas.microsoft.com/office/drawing/2014/main" id="{1138FA8B-EEDC-FB5A-7E73-3BB41B0B3E4E}"/>
              </a:ext>
            </a:extLst>
          </p:cNvPr>
          <p:cNvSpPr txBox="1"/>
          <p:nvPr/>
        </p:nvSpPr>
        <p:spPr>
          <a:xfrm>
            <a:off x="4419600" y="3127571"/>
            <a:ext cx="4191000" cy="461665"/>
          </a:xfrm>
          <a:prstGeom prst="rect">
            <a:avLst/>
          </a:prstGeom>
          <a:noFill/>
        </p:spPr>
        <p:txBody>
          <a:bodyPr wrap="square">
            <a:spAutoFit/>
          </a:bodyPr>
          <a:lstStyle/>
          <a:p>
            <a:r>
              <a:rPr lang="en-US" sz="2400" dirty="0"/>
              <a:t>Write the system in matrix form.</a:t>
            </a:r>
            <a:endParaRPr lang="en-IN"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Inverse Matrix Method</a:t>
            </a:r>
            <a:r>
              <a:rPr lang="en-US" baseline="-25000" dirty="0"/>
              <a:t>3</a:t>
            </a:r>
            <a:endParaRPr dirty="0"/>
          </a:p>
        </p:txBody>
      </p:sp>
      <mc:AlternateContent xmlns:mc="http://schemas.openxmlformats.org/markup-compatibility/2006" xmlns:a14="http://schemas.microsoft.com/office/drawing/2010/main">
        <mc:Choice Requires="a14">
          <p:graphicFrame>
            <p:nvGraphicFramePr>
              <p:cNvPr id="3" name="Table Placeholder 2" descr="inverse of a 2 by 2 matrix &#10;&#10;Row 1: 4, minus 5&#10;Row 2: minus 3, 7&#10;&#10;Since the matrix is of order 2 by 2, we can use the shortcut to obtain the inverse quickly.&#10;results&#10;1 divided by open parenthesis 28 minus 15 close parenthesis times 2 by 2 matrix&#10;&#10;Row 1: 7, 5&#10;Row 2: 3, 4&#10;Equals 2 by 2 matrix &#10;Row 1: 7 divided by 13, 5 divided by 13&#10;&#10;Row 2: 3 divided by 13, 4 divided by 13&#10;"/>
              <p:cNvGraphicFramePr>
                <a:graphicFrameLocks noGrp="1"/>
              </p:cNvGraphicFramePr>
              <p:nvPr>
                <p:ph type="tbl" sz="quarter" idx="10"/>
                <p:extLst>
                  <p:ext uri="{D42A27DB-BD31-4B8C-83A1-F6EECF244321}">
                    <p14:modId xmlns:p14="http://schemas.microsoft.com/office/powerpoint/2010/main" val="2686928042"/>
                  </p:ext>
                </p:extLst>
              </p:nvPr>
            </p:nvGraphicFramePr>
            <p:xfrm>
              <a:off x="457200" y="1249807"/>
              <a:ext cx="8229600" cy="2941193"/>
            </p:xfrm>
            <a:graphic>
              <a:graphicData uri="http://schemas.openxmlformats.org/drawingml/2006/table">
                <a:tbl>
                  <a:tblPr firstRow="1" bandRow="1">
                    <a:tableStyleId>{2D5ABB26-0587-4C30-8999-92F81FD0307C}</a:tableStyleId>
                  </a:tblPr>
                  <a:tblGrid>
                    <a:gridCol w="47244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tblGrid>
                  <a:tr h="1326151">
                    <a:tc>
                      <a:txBody>
                        <a:bodyPr/>
                        <a:lstStyle/>
                        <a:p>
                          <a:pPr algn="l">
                            <a:defRPr sz="1800"/>
                          </a:pPr>
                          <a:r>
                            <a:rPr sz="2800" dirty="0"/>
                            <a:t>​</a:t>
                          </a:r>
                          <a14:m>
                            <m:oMath xmlns:m="http://schemas.openxmlformats.org/officeDocument/2006/math">
                              <m:sSup>
                                <m:sSupPr>
                                  <m:ctrlPr>
                                    <a:rPr sz="2800" i="1">
                                      <a:latin typeface="Cambria Math" panose="02040503050406030204" pitchFamily="18" charset="0"/>
                                    </a:rPr>
                                  </m:ctrlPr>
                                </m:sSupPr>
                                <m:e>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r>
                                              <a:rPr sz="2800">
                                                <a:latin typeface="Cambria Math" panose="02040503050406030204" pitchFamily="18" charset="0"/>
                                              </a:rPr>
                                              <m:t>4</m:t>
                                            </m:r>
                                          </m:e>
                                          <m:e>
                                            <m:r>
                                              <a:rPr sz="2800">
                                                <a:latin typeface="Cambria Math" panose="02040503050406030204" pitchFamily="18" charset="0"/>
                                              </a:rPr>
                                              <m:t>−5</m:t>
                                            </m:r>
                                          </m:e>
                                        </m:mr>
                                        <m:mr>
                                          <m:e>
                                            <m:r>
                                              <a:rPr sz="2800">
                                                <a:latin typeface="Cambria Math" panose="02040503050406030204" pitchFamily="18" charset="0"/>
                                              </a:rPr>
                                              <m:t>−3</m:t>
                                            </m:r>
                                          </m:e>
                                          <m:e>
                                            <m:r>
                                              <a:rPr sz="2800">
                                                <a:latin typeface="Cambria Math" panose="02040503050406030204" pitchFamily="18" charset="0"/>
                                              </a:rPr>
                                              <m:t>7</m:t>
                                            </m:r>
                                          </m:e>
                                        </m:mr>
                                      </m:m>
                                    </m:e>
                                  </m:d>
                                </m:e>
                                <m:sup>
                                  <m:r>
                                    <a:rPr sz="2800">
                                      <a:latin typeface="Cambria Math" panose="02040503050406030204" pitchFamily="18" charset="0"/>
                                    </a:rPr>
                                    <m:t>−1</m:t>
                                  </m:r>
                                </m:sup>
                              </m:sSup>
                              <m:r>
                                <a:rPr sz="2800">
                                  <a:latin typeface="Cambria Math" panose="02040503050406030204" pitchFamily="18" charset="0"/>
                                </a:rPr>
                                <m:t>=</m:t>
                              </m:r>
                              <m:f>
                                <m:fPr>
                                  <m:ctrlPr>
                                    <a:rPr sz="2800" i="1">
                                      <a:latin typeface="Cambria Math" panose="02040503050406030204" pitchFamily="18" charset="0"/>
                                    </a:rPr>
                                  </m:ctrlPr>
                                </m:fPr>
                                <m:num>
                                  <m:r>
                                    <a:rPr sz="2800">
                                      <a:latin typeface="Cambria Math" panose="02040503050406030204" pitchFamily="18" charset="0"/>
                                    </a:rPr>
                                    <m:t>1</m:t>
                                  </m:r>
                                </m:num>
                                <m:den>
                                  <m:r>
                                    <a:rPr sz="2800">
                                      <a:latin typeface="Cambria Math" panose="02040503050406030204" pitchFamily="18" charset="0"/>
                                    </a:rPr>
                                    <m:t>28−15</m:t>
                                  </m:r>
                                </m:den>
                              </m:f>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r>
                                          <a:rPr sz="2800">
                                            <a:latin typeface="Cambria Math" panose="02040503050406030204" pitchFamily="18" charset="0"/>
                                          </a:rPr>
                                          <m:t>7</m:t>
                                        </m:r>
                                      </m:e>
                                      <m:e>
                                        <m:r>
                                          <a:rPr sz="2800">
                                            <a:latin typeface="Cambria Math" panose="02040503050406030204" pitchFamily="18" charset="0"/>
                                          </a:rPr>
                                          <m:t>5</m:t>
                                        </m:r>
                                      </m:e>
                                    </m:mr>
                                    <m:mr>
                                      <m:e>
                                        <m:r>
                                          <a:rPr sz="2800">
                                            <a:latin typeface="Cambria Math" panose="02040503050406030204" pitchFamily="18" charset="0"/>
                                          </a:rPr>
                                          <m:t>3</m:t>
                                        </m:r>
                                      </m:e>
                                      <m:e>
                                        <m:r>
                                          <a:rPr sz="2800">
                                            <a:latin typeface="Cambria Math" panose="02040503050406030204" pitchFamily="18" charset="0"/>
                                          </a:rPr>
                                          <m:t>4</m:t>
                                        </m:r>
                                      </m:e>
                                    </m:mr>
                                  </m:m>
                                </m:e>
                              </m:d>
                            </m:oMath>
                          </a14:m>
                          <a:endParaRPr sz="2800" dirty="0"/>
                        </a:p>
                      </a:txBody>
                      <a:tcPr/>
                    </a:tc>
                    <a:tc>
                      <a:txBody>
                        <a:bodyPr/>
                        <a:lstStyle/>
                        <a:p>
                          <a:pPr algn="l">
                            <a:defRPr sz="1100" b="1"/>
                          </a:pPr>
                          <a:r>
                            <a:rPr sz="1800" b="0" dirty="0"/>
                            <a:t>Find the inverse of the coefficient matrix. Since the matrix is of order </a:t>
                          </a:r>
                          <a14:m>
                            <m:oMath xmlns:m="http://schemas.openxmlformats.org/officeDocument/2006/math">
                              <m:r>
                                <a:rPr sz="1800" b="0">
                                  <a:latin typeface="Cambria Math" panose="02040503050406030204" pitchFamily="18" charset="0"/>
                                </a:rPr>
                                <m:t>2×2</m:t>
                              </m:r>
                            </m:oMath>
                          </a14:m>
                          <a:r>
                            <a:rPr sz="1800" b="0" dirty="0"/>
                            <a:t>, we can use the shortcut to obtain the inverse quickly.</a:t>
                          </a:r>
                        </a:p>
                      </a:txBody>
                      <a:tcPr/>
                    </a:tc>
                    <a:extLst>
                      <a:ext uri="{0D108BD9-81ED-4DB2-BD59-A6C34878D82A}">
                        <a16:rowId xmlns:a16="http://schemas.microsoft.com/office/drawing/2014/main" val="10000"/>
                      </a:ext>
                    </a:extLst>
                  </a:tr>
                  <a:tr h="1615042">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sSup>
                                    <m:sSupPr>
                                      <m:ctrlPr>
                                        <a:rPr sz="2800" i="1">
                                          <a:latin typeface="Cambria Math" panose="02040503050406030204" pitchFamily="18" charset="0"/>
                                        </a:rPr>
                                      </m:ctrlPr>
                                    </m:sSupPr>
                                    <m:e>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r>
                                                  <a:rPr sz="2800">
                                                    <a:latin typeface="Cambria Math" panose="02040503050406030204" pitchFamily="18" charset="0"/>
                                                  </a:rPr>
                                                  <m:t>4</m:t>
                                                </m:r>
                                              </m:e>
                                              <m:e>
                                                <m:r>
                                                  <a:rPr sz="2800">
                                                    <a:latin typeface="Cambria Math" panose="02040503050406030204" pitchFamily="18" charset="0"/>
                                                  </a:rPr>
                                                  <m:t>−5</m:t>
                                                </m:r>
                                              </m:e>
                                            </m:mr>
                                            <m:mr>
                                              <m:e>
                                                <m:r>
                                                  <a:rPr sz="2800">
                                                    <a:latin typeface="Cambria Math" panose="02040503050406030204" pitchFamily="18" charset="0"/>
                                                  </a:rPr>
                                                  <m:t>−3</m:t>
                                                </m:r>
                                              </m:e>
                                              <m:e>
                                                <m:r>
                                                  <a:rPr sz="2800">
                                                    <a:latin typeface="Cambria Math" panose="02040503050406030204" pitchFamily="18" charset="0"/>
                                                  </a:rPr>
                                                  <m:t>7</m:t>
                                                </m:r>
                                              </m:e>
                                            </m:mr>
                                          </m:m>
                                        </m:e>
                                      </m:d>
                                    </m:e>
                                    <m:sup>
                                      <m:r>
                                        <a:rPr sz="2800">
                                          <a:latin typeface="Cambria Math" panose="02040503050406030204" pitchFamily="18" charset="0"/>
                                        </a:rPr>
                                        <m:t>−1</m:t>
                                      </m:r>
                                    </m:sup>
                                  </m:sSup>
                                </m:e>
                              </m:phant>
                              <m:r>
                                <a:rPr sz="2800">
                                  <a:latin typeface="Cambria Math" panose="02040503050406030204" pitchFamily="18" charset="0"/>
                                </a:rPr>
                                <m:t>=</m:t>
                              </m:r>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f>
                                          <m:fPr>
                                            <m:ctrlPr>
                                              <a:rPr sz="2800" i="1">
                                                <a:latin typeface="Cambria Math" panose="02040503050406030204" pitchFamily="18" charset="0"/>
                                              </a:rPr>
                                            </m:ctrlPr>
                                          </m:fPr>
                                          <m:num>
                                            <m:r>
                                              <a:rPr sz="2800">
                                                <a:latin typeface="Cambria Math" panose="02040503050406030204" pitchFamily="18" charset="0"/>
                                              </a:rPr>
                                              <m:t>7</m:t>
                                            </m:r>
                                          </m:num>
                                          <m:den>
                                            <m:r>
                                              <a:rPr sz="2800">
                                                <a:latin typeface="Cambria Math" panose="02040503050406030204" pitchFamily="18" charset="0"/>
                                              </a:rPr>
                                              <m:t>13</m:t>
                                            </m:r>
                                          </m:den>
                                        </m:f>
                                      </m:e>
                                      <m:e>
                                        <m:f>
                                          <m:fPr>
                                            <m:ctrlPr>
                                              <a:rPr sz="2800" i="1">
                                                <a:latin typeface="Cambria Math" panose="02040503050406030204" pitchFamily="18" charset="0"/>
                                              </a:rPr>
                                            </m:ctrlPr>
                                          </m:fPr>
                                          <m:num>
                                            <m:r>
                                              <a:rPr sz="2800">
                                                <a:latin typeface="Cambria Math" panose="02040503050406030204" pitchFamily="18" charset="0"/>
                                              </a:rPr>
                                              <m:t>5</m:t>
                                            </m:r>
                                          </m:num>
                                          <m:den>
                                            <m:r>
                                              <a:rPr sz="2800">
                                                <a:latin typeface="Cambria Math" panose="02040503050406030204" pitchFamily="18" charset="0"/>
                                              </a:rPr>
                                              <m:t>13</m:t>
                                            </m:r>
                                          </m:den>
                                        </m:f>
                                      </m:e>
                                    </m:mr>
                                    <m:mr>
                                      <m:e>
                                        <m:f>
                                          <m:fPr>
                                            <m:ctrlPr>
                                              <a:rPr sz="2800" i="1">
                                                <a:latin typeface="Cambria Math" panose="02040503050406030204" pitchFamily="18" charset="0"/>
                                              </a:rPr>
                                            </m:ctrlPr>
                                          </m:fPr>
                                          <m:num>
                                            <m:r>
                                              <a:rPr sz="2800">
                                                <a:latin typeface="Cambria Math" panose="02040503050406030204" pitchFamily="18" charset="0"/>
                                              </a:rPr>
                                              <m:t>3</m:t>
                                            </m:r>
                                          </m:num>
                                          <m:den>
                                            <m:r>
                                              <a:rPr sz="2800">
                                                <a:latin typeface="Cambria Math" panose="02040503050406030204" pitchFamily="18" charset="0"/>
                                              </a:rPr>
                                              <m:t>13</m:t>
                                            </m:r>
                                          </m:den>
                                        </m:f>
                                      </m:e>
                                      <m:e>
                                        <m:f>
                                          <m:fPr>
                                            <m:ctrlPr>
                                              <a:rPr sz="2800" i="1">
                                                <a:latin typeface="Cambria Math" panose="02040503050406030204" pitchFamily="18" charset="0"/>
                                              </a:rPr>
                                            </m:ctrlPr>
                                          </m:fPr>
                                          <m:num>
                                            <m:r>
                                              <a:rPr sz="2800">
                                                <a:latin typeface="Cambria Math" panose="02040503050406030204" pitchFamily="18" charset="0"/>
                                              </a:rPr>
                                              <m:t>4</m:t>
                                            </m:r>
                                          </m:num>
                                          <m:den>
                                            <m:r>
                                              <a:rPr sz="2800">
                                                <a:latin typeface="Cambria Math" panose="02040503050406030204" pitchFamily="18" charset="0"/>
                                              </a:rPr>
                                              <m:t>13</m:t>
                                            </m:r>
                                          </m:den>
                                        </m:f>
                                      </m:e>
                                    </m:mr>
                                  </m:m>
                                </m:e>
                              </m:d>
                            </m:oMath>
                          </a14:m>
                          <a:endParaRPr sz="2800" dirty="0"/>
                        </a:p>
                      </a:txBody>
                      <a:tcPr/>
                    </a:tc>
                    <a:tc>
                      <a:txBody>
                        <a:bodyPr/>
                        <a:lstStyle/>
                        <a:p>
                          <a:pPr algn="l"/>
                          <a:endParaRPr dirty="0"/>
                        </a:p>
                      </a:txBody>
                      <a:tcPr/>
                    </a:tc>
                    <a:extLst>
                      <a:ext uri="{0D108BD9-81ED-4DB2-BD59-A6C34878D82A}">
                        <a16:rowId xmlns:a16="http://schemas.microsoft.com/office/drawing/2014/main" val="10001"/>
                      </a:ext>
                    </a:extLst>
                  </a:tr>
                </a:tbl>
              </a:graphicData>
            </a:graphic>
          </p:graphicFrame>
        </mc:Choice>
        <mc:Fallback xmlns="">
          <p:graphicFrame>
            <p:nvGraphicFramePr>
              <p:cNvPr id="3" name="Table Placeholder 2" descr="inverse of a 2 by 2 matrix &#10;&#10;Row 1: 4, minus 5&#10;Row 2: minus 3, 7&#10;&#10;Since the matrix is of order 2 by 2, we can use the shortcut to obtain the inverse quickly.&#10;results&#10;1 divided by open parenthesis 28 minus 15 close parenthesis times 2 by 2 matrix&#10;&#10;Row 1: 7, 5&#10;Row 2: 3, 4&#10;Equals 2 by 2 matrix &#10;Row 1: 7 divided by 13, 5 divided by 13&#10;&#10;Row 2: 3 divided by 13, 4 divided by 13&#10;"/>
              <p:cNvGraphicFramePr>
                <a:graphicFrameLocks noGrp="1"/>
              </p:cNvGraphicFramePr>
              <p:nvPr>
                <p:ph type="tbl" sz="quarter" idx="10"/>
                <p:extLst>
                  <p:ext uri="{D42A27DB-BD31-4B8C-83A1-F6EECF244321}">
                    <p14:modId xmlns:p14="http://schemas.microsoft.com/office/powerpoint/2010/main" val="2686928042"/>
                  </p:ext>
                </p:extLst>
              </p:nvPr>
            </p:nvGraphicFramePr>
            <p:xfrm>
              <a:off x="457200" y="1249807"/>
              <a:ext cx="8229600" cy="2941193"/>
            </p:xfrm>
            <a:graphic>
              <a:graphicData uri="http://schemas.openxmlformats.org/drawingml/2006/table">
                <a:tbl>
                  <a:tblPr firstRow="1" bandRow="1">
                    <a:tableStyleId>{2D5ABB26-0587-4C30-8999-92F81FD0307C}</a:tableStyleId>
                  </a:tblPr>
                  <a:tblGrid>
                    <a:gridCol w="47244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tblGrid>
                  <a:tr h="1326151">
                    <a:tc>
                      <a:txBody>
                        <a:bodyPr/>
                        <a:lstStyle/>
                        <a:p>
                          <a:endParaRPr lang="en-US"/>
                        </a:p>
                      </a:txBody>
                      <a:tcPr>
                        <a:blipFill>
                          <a:blip r:embed="rId2"/>
                          <a:stretch>
                            <a:fillRect t="-2294" r="-74194" b="-121560"/>
                          </a:stretch>
                        </a:blipFill>
                      </a:tcPr>
                    </a:tc>
                    <a:tc>
                      <a:txBody>
                        <a:bodyPr/>
                        <a:lstStyle/>
                        <a:p>
                          <a:endParaRPr lang="en-US"/>
                        </a:p>
                      </a:txBody>
                      <a:tcPr>
                        <a:blipFill>
                          <a:blip r:embed="rId2"/>
                          <a:stretch>
                            <a:fillRect l="-134783" t="-2294" b="-121560"/>
                          </a:stretch>
                        </a:blipFill>
                      </a:tcPr>
                    </a:tc>
                    <a:extLst>
                      <a:ext uri="{0D108BD9-81ED-4DB2-BD59-A6C34878D82A}">
                        <a16:rowId xmlns:a16="http://schemas.microsoft.com/office/drawing/2014/main" val="10000"/>
                      </a:ext>
                    </a:extLst>
                  </a:tr>
                  <a:tr h="1615042">
                    <a:tc>
                      <a:txBody>
                        <a:bodyPr/>
                        <a:lstStyle/>
                        <a:p>
                          <a:endParaRPr lang="en-US"/>
                        </a:p>
                      </a:txBody>
                      <a:tcPr>
                        <a:blipFill>
                          <a:blip r:embed="rId2"/>
                          <a:stretch>
                            <a:fillRect t="-84151" r="-74194"/>
                          </a:stretch>
                        </a:blipFill>
                      </a:tcPr>
                    </a:tc>
                    <a:tc>
                      <a:txBody>
                        <a:bodyPr/>
                        <a:lstStyle/>
                        <a:p>
                          <a:pPr algn="l"/>
                          <a:endParaRPr dirty="0"/>
                        </a:p>
                      </a:txBody>
                      <a:tcP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Inverse Matrix Method</a:t>
            </a:r>
            <a:r>
              <a:rPr lang="en-US" baseline="-25000" dirty="0"/>
              <a:t>4</a:t>
            </a:r>
            <a:endParaRPr dirty="0"/>
          </a:p>
        </p:txBody>
      </p:sp>
      <mc:AlternateContent xmlns:mc="http://schemas.openxmlformats.org/markup-compatibility/2006" xmlns:a14="http://schemas.microsoft.com/office/drawing/2010/main">
        <mc:Choice Requires="a14">
          <p:graphicFrame>
            <p:nvGraphicFramePr>
              <p:cNvPr id="3" name="Table Placeholder 2" descr="It is a good idea to check your work at this stage by making sure that the product of the original matrix and its inverse is the identity matrix.&#10;&#10;2 by 1 column matrix x y equals 2 by 2 matrix&#10;&#10;Row 1 is 7 over 13 and 5 over 13&#10;Row 2 is 3 over 13 and 4 over 13&#10;&#10;Multiplied by 2 by 1 column matrix 3 1&#10;&#10;Rewrite the equation AX equals B in the form x equals A inverse times B and carry out the matrix multiplication.&#10;&#10;The resulting product is a 2 by 1 matrix:&#10;Row 1 is 21 over 13 plus 5 over 13&#10;Row 2 is 9 over 13 plus 4 over 13&#10;Which simplifies to:&#10;Row 1 is 2&#10;Row 2 is 1"/>
              <p:cNvGraphicFramePr>
                <a:graphicFrameLocks noGrp="1"/>
              </p:cNvGraphicFramePr>
              <p:nvPr>
                <p:ph type="tbl" sz="quarter" idx="10"/>
                <p:extLst>
                  <p:ext uri="{D42A27DB-BD31-4B8C-83A1-F6EECF244321}">
                    <p14:modId xmlns:p14="http://schemas.microsoft.com/office/powerpoint/2010/main" val="3260217249"/>
                  </p:ext>
                </p:extLst>
              </p:nvPr>
            </p:nvGraphicFramePr>
            <p:xfrm>
              <a:off x="609600" y="1334123"/>
              <a:ext cx="8229600" cy="4228477"/>
            </p:xfrm>
            <a:graphic>
              <a:graphicData uri="http://schemas.openxmlformats.org/drawingml/2006/table">
                <a:tbl>
                  <a:tblPr firstRow="1" bandRow="1">
                    <a:tableStyleId>{2D5ABB26-0587-4C30-8999-92F81FD0307C}</a:tableStyleId>
                  </a:tblPr>
                  <a:tblGrid>
                    <a:gridCol w="396240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1654268">
                    <a:tc>
                      <a:txBody>
                        <a:bodyPr/>
                        <a:lstStyle/>
                        <a:p>
                          <a:pPr algn="l">
                            <a:defRPr sz="1800"/>
                          </a:pPr>
                          <a:r>
                            <a:rPr sz="2800" dirty="0"/>
                            <a:t>​</a:t>
                          </a:r>
                          <a14:m>
                            <m:oMath xmlns:m="http://schemas.openxmlformats.org/officeDocument/2006/math">
                              <m:d>
                                <m:dPr>
                                  <m:begChr m:val="["/>
                                  <m:endChr m:val="]"/>
                                  <m:ctrlPr>
                                    <a:rPr sz="2800" i="1">
                                      <a:latin typeface="Cambria Math" panose="02040503050406030204" pitchFamily="18" charset="0"/>
                                    </a:rPr>
                                  </m:ctrlPr>
                                </m:dPr>
                                <m:e>
                                  <m:eqArr>
                                    <m:eqArrPr>
                                      <m:ctrlPr>
                                        <a:rPr sz="2800" i="1">
                                          <a:latin typeface="Cambria Math" panose="02040503050406030204" pitchFamily="18" charset="0"/>
                                        </a:rPr>
                                      </m:ctrlPr>
                                    </m:eqArrPr>
                                    <m:e>
                                      <m:r>
                                        <a:rPr sz="2800">
                                          <a:latin typeface="Cambria Math" panose="02040503050406030204" pitchFamily="18" charset="0"/>
                                        </a:rPr>
                                        <m:t>𝑥</m:t>
                                      </m:r>
                                    </m:e>
                                    <m:e>
                                      <m:r>
                                        <a:rPr sz="2800">
                                          <a:latin typeface="Cambria Math" panose="02040503050406030204" pitchFamily="18" charset="0"/>
                                        </a:rPr>
                                        <m:t>𝑦</m:t>
                                      </m:r>
                                    </m:e>
                                  </m:eqArr>
                                </m:e>
                              </m:d>
                              <m:r>
                                <a:rPr sz="2800">
                                  <a:latin typeface="Cambria Math" panose="02040503050406030204" pitchFamily="18" charset="0"/>
                                </a:rPr>
                                <m:t>=</m:t>
                              </m:r>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f>
                                          <m:fPr>
                                            <m:ctrlPr>
                                              <a:rPr sz="2800" i="1">
                                                <a:latin typeface="Cambria Math" panose="02040503050406030204" pitchFamily="18" charset="0"/>
                                              </a:rPr>
                                            </m:ctrlPr>
                                          </m:fPr>
                                          <m:num>
                                            <m:r>
                                              <a:rPr sz="2800">
                                                <a:latin typeface="Cambria Math" panose="02040503050406030204" pitchFamily="18" charset="0"/>
                                              </a:rPr>
                                              <m:t>7</m:t>
                                            </m:r>
                                          </m:num>
                                          <m:den>
                                            <m:r>
                                              <a:rPr sz="2800">
                                                <a:latin typeface="Cambria Math" panose="02040503050406030204" pitchFamily="18" charset="0"/>
                                              </a:rPr>
                                              <m:t>13</m:t>
                                            </m:r>
                                          </m:den>
                                        </m:f>
                                      </m:e>
                                      <m:e>
                                        <m:f>
                                          <m:fPr>
                                            <m:ctrlPr>
                                              <a:rPr sz="2800" i="1">
                                                <a:latin typeface="Cambria Math" panose="02040503050406030204" pitchFamily="18" charset="0"/>
                                              </a:rPr>
                                            </m:ctrlPr>
                                          </m:fPr>
                                          <m:num>
                                            <m:r>
                                              <a:rPr sz="2800">
                                                <a:latin typeface="Cambria Math" panose="02040503050406030204" pitchFamily="18" charset="0"/>
                                              </a:rPr>
                                              <m:t>5</m:t>
                                            </m:r>
                                          </m:num>
                                          <m:den>
                                            <m:r>
                                              <a:rPr sz="2800">
                                                <a:latin typeface="Cambria Math" panose="02040503050406030204" pitchFamily="18" charset="0"/>
                                              </a:rPr>
                                              <m:t>13</m:t>
                                            </m:r>
                                          </m:den>
                                        </m:f>
                                      </m:e>
                                    </m:mr>
                                    <m:mr>
                                      <m:e>
                                        <m:f>
                                          <m:fPr>
                                            <m:ctrlPr>
                                              <a:rPr sz="2800" i="1">
                                                <a:latin typeface="Cambria Math" panose="02040503050406030204" pitchFamily="18" charset="0"/>
                                              </a:rPr>
                                            </m:ctrlPr>
                                          </m:fPr>
                                          <m:num>
                                            <m:r>
                                              <a:rPr sz="2800">
                                                <a:latin typeface="Cambria Math" panose="02040503050406030204" pitchFamily="18" charset="0"/>
                                              </a:rPr>
                                              <m:t>3</m:t>
                                            </m:r>
                                          </m:num>
                                          <m:den>
                                            <m:r>
                                              <a:rPr sz="2800">
                                                <a:latin typeface="Cambria Math" panose="02040503050406030204" pitchFamily="18" charset="0"/>
                                              </a:rPr>
                                              <m:t>13</m:t>
                                            </m:r>
                                          </m:den>
                                        </m:f>
                                      </m:e>
                                      <m:e>
                                        <m:f>
                                          <m:fPr>
                                            <m:ctrlPr>
                                              <a:rPr sz="2800" i="1">
                                                <a:latin typeface="Cambria Math" panose="02040503050406030204" pitchFamily="18" charset="0"/>
                                              </a:rPr>
                                            </m:ctrlPr>
                                          </m:fPr>
                                          <m:num>
                                            <m:r>
                                              <a:rPr sz="2800">
                                                <a:latin typeface="Cambria Math" panose="02040503050406030204" pitchFamily="18" charset="0"/>
                                              </a:rPr>
                                              <m:t>4</m:t>
                                            </m:r>
                                          </m:num>
                                          <m:den>
                                            <m:r>
                                              <a:rPr sz="2800">
                                                <a:latin typeface="Cambria Math" panose="02040503050406030204" pitchFamily="18" charset="0"/>
                                              </a:rPr>
                                              <m:t>13</m:t>
                                            </m:r>
                                          </m:den>
                                        </m:f>
                                      </m:e>
                                    </m:mr>
                                  </m:m>
                                </m:e>
                              </m:d>
                              <m:d>
                                <m:dPr>
                                  <m:begChr m:val="["/>
                                  <m:endChr m:val="]"/>
                                  <m:ctrlPr>
                                    <a:rPr sz="2800" i="1">
                                      <a:latin typeface="Cambria Math" panose="02040503050406030204" pitchFamily="18" charset="0"/>
                                    </a:rPr>
                                  </m:ctrlPr>
                                </m:dPr>
                                <m:e>
                                  <m:eqArr>
                                    <m:eqArrPr>
                                      <m:ctrlPr>
                                        <a:rPr sz="2800" i="1">
                                          <a:latin typeface="Cambria Math" panose="02040503050406030204" pitchFamily="18" charset="0"/>
                                        </a:rPr>
                                      </m:ctrlPr>
                                    </m:eqArrPr>
                                    <m:e>
                                      <m:r>
                                        <a:rPr sz="2800">
                                          <a:latin typeface="Cambria Math" panose="02040503050406030204" pitchFamily="18" charset="0"/>
                                        </a:rPr>
                                        <m:t>3</m:t>
                                      </m:r>
                                    </m:e>
                                    <m:e>
                                      <m:r>
                                        <a:rPr sz="2800">
                                          <a:latin typeface="Cambria Math" panose="02040503050406030204" pitchFamily="18" charset="0"/>
                                        </a:rPr>
                                        <m:t>1</m:t>
                                      </m:r>
                                    </m:e>
                                  </m:eqArr>
                                </m:e>
                              </m:d>
                            </m:oMath>
                          </a14:m>
                          <a:endParaRPr sz="2800" dirty="0"/>
                        </a:p>
                      </a:txBody>
                      <a:tcPr/>
                    </a:tc>
                    <a:tc>
                      <a:txBody>
                        <a:bodyPr/>
                        <a:lstStyle/>
                        <a:p>
                          <a:r>
                            <a:rPr lang="en-US" sz="2000" b="0" u="none" strike="noStrike" kern="1200" baseline="0" dirty="0">
                              <a:solidFill>
                                <a:schemeClr val="tx1"/>
                              </a:solidFill>
                            </a:rPr>
                            <a:t>It is a good idea to check your work at this stage by making sure that the product of the original matrix and its inverse is the identity matrix.</a:t>
                          </a:r>
                          <a:endParaRPr sz="2000" dirty="0"/>
                        </a:p>
                      </a:txBody>
                      <a:tcPr/>
                    </a:tc>
                    <a:extLst>
                      <a:ext uri="{0D108BD9-81ED-4DB2-BD59-A6C34878D82A}">
                        <a16:rowId xmlns:a16="http://schemas.microsoft.com/office/drawing/2014/main" val="10000"/>
                      </a:ext>
                    </a:extLst>
                  </a:tr>
                  <a:tr h="1654268">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r>
                                    <a:rPr sz="2800">
                                      <a:latin typeface="Cambria Math" panose="02040503050406030204" pitchFamily="18" charset="0"/>
                                    </a:rPr>
                                    <m:t>[</m:t>
                                  </m:r>
                                  <m:eqArr>
                                    <m:eqArrPr>
                                      <m:ctrlPr>
                                        <a:rPr sz="2800" i="1">
                                          <a:latin typeface="Cambria Math" panose="02040503050406030204" pitchFamily="18" charset="0"/>
                                        </a:rPr>
                                      </m:ctrlPr>
                                    </m:eqArrPr>
                                    <m:e>
                                      <m:r>
                                        <a:rPr sz="2800">
                                          <a:latin typeface="Cambria Math" panose="02040503050406030204" pitchFamily="18" charset="0"/>
                                        </a:rPr>
                                        <m:t>𝑥</m:t>
                                      </m:r>
                                    </m:e>
                                    <m:e>
                                      <m:r>
                                        <a:rPr sz="2800">
                                          <a:latin typeface="Cambria Math" panose="02040503050406030204" pitchFamily="18" charset="0"/>
                                        </a:rPr>
                                        <m:t>𝑦</m:t>
                                      </m:r>
                                    </m:e>
                                  </m:eqArr>
                                  <m:r>
                                    <a:rPr sz="2800">
                                      <a:latin typeface="Cambria Math" panose="02040503050406030204" pitchFamily="18" charset="0"/>
                                    </a:rPr>
                                    <m:t>]</m:t>
                                  </m:r>
                                </m:e>
                              </m:phant>
                              <m:r>
                                <a:rPr sz="2800">
                                  <a:latin typeface="Cambria Math" panose="02040503050406030204" pitchFamily="18" charset="0"/>
                                </a:rPr>
                                <m:t>=</m:t>
                              </m:r>
                              <m:d>
                                <m:dPr>
                                  <m:begChr m:val="["/>
                                  <m:endChr m:val="]"/>
                                  <m:ctrlPr>
                                    <a:rPr sz="2800" i="1">
                                      <a:latin typeface="Cambria Math" panose="02040503050406030204" pitchFamily="18" charset="0"/>
                                    </a:rPr>
                                  </m:ctrlPr>
                                </m:dPr>
                                <m:e>
                                  <m:eqArr>
                                    <m:eqArrPr>
                                      <m:ctrlPr>
                                        <a:rPr sz="2800" i="1">
                                          <a:latin typeface="Cambria Math" panose="02040503050406030204" pitchFamily="18" charset="0"/>
                                        </a:rPr>
                                      </m:ctrlPr>
                                    </m:eqArrPr>
                                    <m:e>
                                      <m:f>
                                        <m:fPr>
                                          <m:ctrlPr>
                                            <a:rPr sz="2800" i="1">
                                              <a:latin typeface="Cambria Math" panose="02040503050406030204" pitchFamily="18" charset="0"/>
                                            </a:rPr>
                                          </m:ctrlPr>
                                        </m:fPr>
                                        <m:num>
                                          <m:r>
                                            <a:rPr sz="2800">
                                              <a:latin typeface="Cambria Math" panose="02040503050406030204" pitchFamily="18" charset="0"/>
                                            </a:rPr>
                                            <m:t>21</m:t>
                                          </m:r>
                                        </m:num>
                                        <m:den>
                                          <m:r>
                                            <a:rPr sz="2800">
                                              <a:latin typeface="Cambria Math" panose="02040503050406030204" pitchFamily="18" charset="0"/>
                                            </a:rPr>
                                            <m:t>13</m:t>
                                          </m:r>
                                        </m:den>
                                      </m:f>
                                      <m:r>
                                        <a:rPr sz="2800">
                                          <a:latin typeface="Cambria Math" panose="02040503050406030204" pitchFamily="18" charset="0"/>
                                        </a:rPr>
                                        <m:t>+</m:t>
                                      </m:r>
                                      <m:f>
                                        <m:fPr>
                                          <m:ctrlPr>
                                            <a:rPr sz="2800" i="1">
                                              <a:latin typeface="Cambria Math" panose="02040503050406030204" pitchFamily="18" charset="0"/>
                                            </a:rPr>
                                          </m:ctrlPr>
                                        </m:fPr>
                                        <m:num>
                                          <m:r>
                                            <a:rPr sz="2800">
                                              <a:latin typeface="Cambria Math" panose="02040503050406030204" pitchFamily="18" charset="0"/>
                                            </a:rPr>
                                            <m:t>5</m:t>
                                          </m:r>
                                        </m:num>
                                        <m:den>
                                          <m:r>
                                            <a:rPr sz="2800">
                                              <a:latin typeface="Cambria Math" panose="02040503050406030204" pitchFamily="18" charset="0"/>
                                            </a:rPr>
                                            <m:t>13</m:t>
                                          </m:r>
                                        </m:den>
                                      </m:f>
                                    </m:e>
                                    <m:e>
                                      <m:f>
                                        <m:fPr>
                                          <m:ctrlPr>
                                            <a:rPr sz="2800" i="1">
                                              <a:latin typeface="Cambria Math" panose="02040503050406030204" pitchFamily="18" charset="0"/>
                                            </a:rPr>
                                          </m:ctrlPr>
                                        </m:fPr>
                                        <m:num>
                                          <m:r>
                                            <a:rPr sz="2800">
                                              <a:latin typeface="Cambria Math" panose="02040503050406030204" pitchFamily="18" charset="0"/>
                                            </a:rPr>
                                            <m:t>9</m:t>
                                          </m:r>
                                        </m:num>
                                        <m:den>
                                          <m:r>
                                            <a:rPr sz="2800">
                                              <a:latin typeface="Cambria Math" panose="02040503050406030204" pitchFamily="18" charset="0"/>
                                            </a:rPr>
                                            <m:t>13</m:t>
                                          </m:r>
                                        </m:den>
                                      </m:f>
                                      <m:r>
                                        <a:rPr sz="2800">
                                          <a:latin typeface="Cambria Math" panose="02040503050406030204" pitchFamily="18" charset="0"/>
                                        </a:rPr>
                                        <m:t>+</m:t>
                                      </m:r>
                                      <m:f>
                                        <m:fPr>
                                          <m:ctrlPr>
                                            <a:rPr sz="2800" i="1">
                                              <a:latin typeface="Cambria Math" panose="02040503050406030204" pitchFamily="18" charset="0"/>
                                            </a:rPr>
                                          </m:ctrlPr>
                                        </m:fPr>
                                        <m:num>
                                          <m:r>
                                            <a:rPr sz="2800">
                                              <a:latin typeface="Cambria Math" panose="02040503050406030204" pitchFamily="18" charset="0"/>
                                            </a:rPr>
                                            <m:t>4</m:t>
                                          </m:r>
                                        </m:num>
                                        <m:den>
                                          <m:r>
                                            <a:rPr sz="2800">
                                              <a:latin typeface="Cambria Math" panose="02040503050406030204" pitchFamily="18" charset="0"/>
                                            </a:rPr>
                                            <m:t>13</m:t>
                                          </m:r>
                                        </m:den>
                                      </m:f>
                                    </m:e>
                                  </m:eqArr>
                                </m:e>
                              </m:d>
                            </m:oMath>
                          </a14:m>
                          <a:endParaRPr sz="2800" dirty="0"/>
                        </a:p>
                      </a:txBody>
                      <a:tcPr/>
                    </a:tc>
                    <a:tc>
                      <a:txBody>
                        <a:bodyPr/>
                        <a:lstStyle/>
                        <a:p>
                          <a:pPr algn="l">
                            <a:defRPr sz="1100" b="1"/>
                          </a:pPr>
                          <a:r>
                            <a:rPr sz="2000" b="0" dirty="0"/>
                            <a:t>Rewrite the equation</a:t>
                          </a:r>
                          <a:r>
                            <a:rPr lang="en-IN" sz="2000" b="0" dirty="0"/>
                            <a:t> </a:t>
                          </a:r>
                          <a:r>
                            <a:rPr lang="en-IN" sz="2000" b="0" i="1" dirty="0"/>
                            <a:t>AX</a:t>
                          </a:r>
                          <a:r>
                            <a:rPr lang="en-IN" sz="2000" b="0" dirty="0"/>
                            <a:t> = </a:t>
                          </a:r>
                          <a:r>
                            <a:rPr lang="en-IN" sz="2000" b="0" i="1" dirty="0"/>
                            <a:t>B</a:t>
                          </a:r>
                          <a:r>
                            <a:rPr sz="2000" b="0" dirty="0"/>
                            <a:t> in the form</a:t>
                          </a:r>
                          <a:r>
                            <a:rPr lang="en-IN" sz="2000" b="0" dirty="0"/>
                            <a:t> </a:t>
                          </a:r>
                          <a:r>
                            <a:rPr lang="en-IN" sz="2000" b="0" i="1" dirty="0"/>
                            <a:t>X</a:t>
                          </a:r>
                          <a:r>
                            <a:rPr lang="en-IN" sz="2000" b="0" dirty="0"/>
                            <a:t> = </a:t>
                          </a:r>
                          <a:r>
                            <a:rPr lang="en-US" sz="2000" b="0" i="1" dirty="0"/>
                            <a:t>A</a:t>
                          </a:r>
                          <a:r>
                            <a:rPr lang="en-IN" sz="1050" b="0" dirty="0"/>
                            <a:t> </a:t>
                          </a:r>
                          <a:r>
                            <a:rPr lang="en-IN" sz="2000" b="0" baseline="30000" dirty="0"/>
                            <a:t>−1</a:t>
                          </a:r>
                          <a:r>
                            <a:rPr lang="en-IN" sz="2000" b="0" dirty="0"/>
                            <a:t>B</a:t>
                          </a:r>
                          <a:r>
                            <a:rPr sz="2000" b="0" dirty="0"/>
                            <a:t> and carry out the matrix multiplication.</a:t>
                          </a:r>
                        </a:p>
                      </a:txBody>
                      <a:tcPr/>
                    </a:tc>
                    <a:extLst>
                      <a:ext uri="{0D108BD9-81ED-4DB2-BD59-A6C34878D82A}">
                        <a16:rowId xmlns:a16="http://schemas.microsoft.com/office/drawing/2014/main" val="10001"/>
                      </a:ext>
                    </a:extLst>
                  </a:tr>
                  <a:tr h="919941">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r>
                                    <a:rPr sz="2800">
                                      <a:latin typeface="Cambria Math" panose="02040503050406030204" pitchFamily="18" charset="0"/>
                                    </a:rPr>
                                    <m:t>[</m:t>
                                  </m:r>
                                  <m:eqArr>
                                    <m:eqArrPr>
                                      <m:ctrlPr>
                                        <a:rPr sz="2800" i="1">
                                          <a:latin typeface="Cambria Math" panose="02040503050406030204" pitchFamily="18" charset="0"/>
                                        </a:rPr>
                                      </m:ctrlPr>
                                    </m:eqArrPr>
                                    <m:e>
                                      <m:r>
                                        <a:rPr sz="2800">
                                          <a:latin typeface="Cambria Math" panose="02040503050406030204" pitchFamily="18" charset="0"/>
                                        </a:rPr>
                                        <m:t>𝑥</m:t>
                                      </m:r>
                                    </m:e>
                                    <m:e>
                                      <m:r>
                                        <a:rPr sz="2800">
                                          <a:latin typeface="Cambria Math" panose="02040503050406030204" pitchFamily="18" charset="0"/>
                                        </a:rPr>
                                        <m:t>𝑦</m:t>
                                      </m:r>
                                    </m:e>
                                  </m:eqArr>
                                  <m:r>
                                    <a:rPr sz="2800">
                                      <a:latin typeface="Cambria Math" panose="02040503050406030204" pitchFamily="18" charset="0"/>
                                    </a:rPr>
                                    <m:t>]</m:t>
                                  </m:r>
                                </m:e>
                              </m:phant>
                              <m:r>
                                <a:rPr sz="2800">
                                  <a:latin typeface="Cambria Math" panose="02040503050406030204" pitchFamily="18" charset="0"/>
                                </a:rPr>
                                <m:t>=</m:t>
                              </m:r>
                              <m:d>
                                <m:dPr>
                                  <m:begChr m:val="["/>
                                  <m:endChr m:val="]"/>
                                  <m:ctrlPr>
                                    <a:rPr sz="2800" i="1">
                                      <a:latin typeface="Cambria Math" panose="02040503050406030204" pitchFamily="18" charset="0"/>
                                    </a:rPr>
                                  </m:ctrlPr>
                                </m:dPr>
                                <m:e>
                                  <m:eqArr>
                                    <m:eqArrPr>
                                      <m:ctrlPr>
                                        <a:rPr sz="2800" i="1">
                                          <a:latin typeface="Cambria Math" panose="02040503050406030204" pitchFamily="18" charset="0"/>
                                        </a:rPr>
                                      </m:ctrlPr>
                                    </m:eqArrPr>
                                    <m:e>
                                      <m:r>
                                        <a:rPr sz="2800">
                                          <a:latin typeface="Cambria Math" panose="02040503050406030204" pitchFamily="18" charset="0"/>
                                        </a:rPr>
                                        <m:t>2</m:t>
                                      </m:r>
                                    </m:e>
                                    <m:e>
                                      <m:r>
                                        <a:rPr sz="2800">
                                          <a:latin typeface="Cambria Math" panose="02040503050406030204" pitchFamily="18" charset="0"/>
                                        </a:rPr>
                                        <m:t>1</m:t>
                                      </m:r>
                                    </m:e>
                                  </m:eqArr>
                                </m:e>
                              </m:d>
                            </m:oMath>
                          </a14:m>
                          <a:endParaRPr sz="2800" dirty="0"/>
                        </a:p>
                      </a:txBody>
                      <a:tcPr/>
                    </a:tc>
                    <a:tc>
                      <a:txBody>
                        <a:bodyPr/>
                        <a:lstStyle/>
                        <a:p>
                          <a:pPr algn="l"/>
                          <a:endParaRPr dirty="0"/>
                        </a:p>
                      </a:txBody>
                      <a:tcPr/>
                    </a:tc>
                    <a:extLst>
                      <a:ext uri="{0D108BD9-81ED-4DB2-BD59-A6C34878D82A}">
                        <a16:rowId xmlns:a16="http://schemas.microsoft.com/office/drawing/2014/main" val="10002"/>
                      </a:ext>
                    </a:extLst>
                  </a:tr>
                </a:tbl>
              </a:graphicData>
            </a:graphic>
          </p:graphicFrame>
        </mc:Choice>
        <mc:Fallback xmlns="">
          <p:graphicFrame>
            <p:nvGraphicFramePr>
              <p:cNvPr id="3" name="Table Placeholder 2" descr="It is a good idea to check your work at this stage by making sure that the product of the original matrix and its inverse is the identity matrix.&#10;&#10;2 by 1 column matrix x y equals 2 by 2 matrix&#10;&#10;Row 1 is 7 over 13 and 5 over 13&#10;Row 2 is 3 over 13 and 4 over 13&#10;&#10;Multiplied by 2 by 1 column matrix 3 1&#10;&#10;Rewrite the equation AX equals B in the form x equals A inverse times B and carry out the matrix multiplication.&#10;&#10;The resulting product is a 2 by 1 matrix:&#10;Row 1 is 21 over 13 plus 5 over 13&#10;Row 2 is 9 over 13 plus 4 over 13&#10;Which simplifies to:&#10;Row 1 is 2&#10;Row 2 is 1"/>
              <p:cNvGraphicFramePr>
                <a:graphicFrameLocks noGrp="1"/>
              </p:cNvGraphicFramePr>
              <p:nvPr>
                <p:ph type="tbl" sz="quarter" idx="10"/>
                <p:extLst>
                  <p:ext uri="{D42A27DB-BD31-4B8C-83A1-F6EECF244321}">
                    <p14:modId xmlns:p14="http://schemas.microsoft.com/office/powerpoint/2010/main" val="3260217249"/>
                  </p:ext>
                </p:extLst>
              </p:nvPr>
            </p:nvGraphicFramePr>
            <p:xfrm>
              <a:off x="609600" y="1334123"/>
              <a:ext cx="8229600" cy="4228477"/>
            </p:xfrm>
            <a:graphic>
              <a:graphicData uri="http://schemas.openxmlformats.org/drawingml/2006/table">
                <a:tbl>
                  <a:tblPr firstRow="1" bandRow="1">
                    <a:tableStyleId>{2D5ABB26-0587-4C30-8999-92F81FD0307C}</a:tableStyleId>
                  </a:tblPr>
                  <a:tblGrid>
                    <a:gridCol w="396240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1654268">
                    <a:tc>
                      <a:txBody>
                        <a:bodyPr/>
                        <a:lstStyle/>
                        <a:p>
                          <a:endParaRPr lang="en-US"/>
                        </a:p>
                      </a:txBody>
                      <a:tcPr>
                        <a:blipFill>
                          <a:blip r:embed="rId2"/>
                          <a:stretch>
                            <a:fillRect t="-1838" r="-107692" b="-155515"/>
                          </a:stretch>
                        </a:blipFill>
                      </a:tcPr>
                    </a:tc>
                    <a:tc>
                      <a:txBody>
                        <a:bodyPr/>
                        <a:lstStyle/>
                        <a:p>
                          <a:r>
                            <a:rPr lang="en-US" sz="2000" b="0" u="none" strike="noStrike" kern="1200" baseline="0" dirty="0">
                              <a:solidFill>
                                <a:schemeClr val="tx1"/>
                              </a:solidFill>
                            </a:rPr>
                            <a:t>It is a good idea to check your work at this stage by making sure that the product of the original matrix and its inverse is the identity matrix.</a:t>
                          </a:r>
                          <a:endParaRPr sz="2000" dirty="0"/>
                        </a:p>
                      </a:txBody>
                      <a:tcPr/>
                    </a:tc>
                    <a:extLst>
                      <a:ext uri="{0D108BD9-81ED-4DB2-BD59-A6C34878D82A}">
                        <a16:rowId xmlns:a16="http://schemas.microsoft.com/office/drawing/2014/main" val="10000"/>
                      </a:ext>
                    </a:extLst>
                  </a:tr>
                  <a:tr h="1654268">
                    <a:tc>
                      <a:txBody>
                        <a:bodyPr/>
                        <a:lstStyle/>
                        <a:p>
                          <a:endParaRPr lang="en-US"/>
                        </a:p>
                      </a:txBody>
                      <a:tcPr>
                        <a:blipFill>
                          <a:blip r:embed="rId2"/>
                          <a:stretch>
                            <a:fillRect t="-101838" r="-107692" b="-55515"/>
                          </a:stretch>
                        </a:blipFill>
                      </a:tcPr>
                    </a:tc>
                    <a:tc>
                      <a:txBody>
                        <a:bodyPr/>
                        <a:lstStyle/>
                        <a:p>
                          <a:pPr algn="l">
                            <a:defRPr sz="1100" b="1"/>
                          </a:pPr>
                          <a:r>
                            <a:rPr sz="2000" b="0" dirty="0"/>
                            <a:t>Rewrite the equation</a:t>
                          </a:r>
                          <a:r>
                            <a:rPr lang="en-IN" sz="2000" b="0" dirty="0"/>
                            <a:t> </a:t>
                          </a:r>
                          <a:r>
                            <a:rPr lang="en-IN" sz="2000" b="0" i="1" dirty="0"/>
                            <a:t>AX</a:t>
                          </a:r>
                          <a:r>
                            <a:rPr lang="en-IN" sz="2000" b="0" dirty="0"/>
                            <a:t> = </a:t>
                          </a:r>
                          <a:r>
                            <a:rPr lang="en-IN" sz="2000" b="0" i="1" dirty="0"/>
                            <a:t>B</a:t>
                          </a:r>
                          <a:r>
                            <a:rPr sz="2000" b="0" dirty="0"/>
                            <a:t> in the form</a:t>
                          </a:r>
                          <a:r>
                            <a:rPr lang="en-IN" sz="2000" b="0" dirty="0"/>
                            <a:t> </a:t>
                          </a:r>
                          <a:r>
                            <a:rPr lang="en-IN" sz="2000" b="0" i="1" dirty="0"/>
                            <a:t>X</a:t>
                          </a:r>
                          <a:r>
                            <a:rPr lang="en-IN" sz="2000" b="0" dirty="0"/>
                            <a:t> = </a:t>
                          </a:r>
                          <a:r>
                            <a:rPr lang="en-US" sz="2000" b="0" i="1" dirty="0"/>
                            <a:t>A</a:t>
                          </a:r>
                          <a:r>
                            <a:rPr lang="en-IN" sz="1050" b="0" dirty="0"/>
                            <a:t> </a:t>
                          </a:r>
                          <a:r>
                            <a:rPr lang="en-IN" sz="2000" b="0" baseline="30000" dirty="0"/>
                            <a:t>−1</a:t>
                          </a:r>
                          <a:r>
                            <a:rPr lang="en-IN" sz="2000" b="0" dirty="0"/>
                            <a:t>B</a:t>
                          </a:r>
                          <a:r>
                            <a:rPr sz="2000" b="0" dirty="0"/>
                            <a:t> and carry out the matrix multiplication.</a:t>
                          </a:r>
                        </a:p>
                      </a:txBody>
                      <a:tcPr/>
                    </a:tc>
                    <a:extLst>
                      <a:ext uri="{0D108BD9-81ED-4DB2-BD59-A6C34878D82A}">
                        <a16:rowId xmlns:a16="http://schemas.microsoft.com/office/drawing/2014/main" val="10001"/>
                      </a:ext>
                    </a:extLst>
                  </a:tr>
                  <a:tr h="919941">
                    <a:tc>
                      <a:txBody>
                        <a:bodyPr/>
                        <a:lstStyle/>
                        <a:p>
                          <a:endParaRPr lang="en-US"/>
                        </a:p>
                      </a:txBody>
                      <a:tcPr>
                        <a:blipFill>
                          <a:blip r:embed="rId2"/>
                          <a:stretch>
                            <a:fillRect t="-363576" r="-107692"/>
                          </a:stretch>
                        </a:blipFill>
                      </a:tcPr>
                    </a:tc>
                    <a:tc>
                      <a:txBody>
                        <a:bodyPr/>
                        <a:lstStyle/>
                        <a:p>
                          <a:pPr algn="l"/>
                          <a:endParaRPr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Matrix Equation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Since the system is in standard form, we can just read off the coefficients of</a:t>
            </a:r>
            <a:r>
              <a:rPr lang="en-IN" sz="2800" dirty="0"/>
              <a:t> </a:t>
            </a:r>
            <a:r>
              <a:rPr lang="en-IN" sz="2800" i="1" dirty="0"/>
              <a:t>x</a:t>
            </a:r>
            <a:r>
              <a:rPr sz="2800" dirty="0"/>
              <a:t> and</a:t>
            </a:r>
            <a:r>
              <a:rPr lang="en-IN" sz="2800" dirty="0"/>
              <a:t> </a:t>
            </a:r>
            <a:r>
              <a:rPr lang="en-IN" sz="2800" i="1" dirty="0"/>
              <a:t>y</a:t>
            </a:r>
            <a:r>
              <a:rPr sz="2800" dirty="0"/>
              <a:t> to form the equation</a:t>
            </a:r>
          </a:p>
          <a:p>
            <a:pPr>
              <a:defRPr sz="2800"/>
            </a:pPr>
            <a:endParaRPr sz="2800" dirty="0"/>
          </a:p>
        </p:txBody>
      </p:sp>
      <p:pic>
        <p:nvPicPr>
          <p:cNvPr id="5" name="Picture 4" descr="Two by two matrix:&#10; row 1: negative three, five; &#10;row 2: one, negative four. &#10;Multiplied by two by one column matrix: x, y. &#10;Equals two by one column matrix: two, negative one.&#10;">
            <a:extLst>
              <a:ext uri="{FF2B5EF4-FFF2-40B4-BE49-F238E27FC236}">
                <a16:creationId xmlns:a16="http://schemas.microsoft.com/office/drawing/2014/main" id="{F219D87B-0AD0-8129-92D7-5742ACEDEA22}"/>
              </a:ext>
            </a:extLst>
          </p:cNvPr>
          <p:cNvPicPr>
            <a:picLocks noChangeAspect="1"/>
          </p:cNvPicPr>
          <p:nvPr/>
        </p:nvPicPr>
        <p:blipFill>
          <a:blip r:embed="rId2"/>
          <a:stretch>
            <a:fillRect/>
          </a:stretch>
        </p:blipFill>
        <p:spPr>
          <a:xfrm>
            <a:off x="3021660" y="3124200"/>
            <a:ext cx="3100680" cy="104400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Inverse Matrix Method</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lang="en-US" dirty="0"/>
              <a:t>​</a:t>
            </a:r>
            <a:r>
              <a:rPr sz="2800" dirty="0"/>
              <a:t>Thus, the solution to the system is</a:t>
            </a:r>
            <a:r>
              <a:rPr lang="en-US" sz="2800" dirty="0"/>
              <a:t> (2, 1).</a:t>
            </a:r>
            <a:endParaRPr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Inverse Matrix Method</a:t>
            </a:r>
            <a:r>
              <a:rPr lang="en-US" baseline="-25000" dirty="0"/>
              <a:t>6</a:t>
            </a:r>
            <a:endParaRPr dirty="0"/>
          </a:p>
        </p:txBody>
      </p:sp>
      <p:pic>
        <p:nvPicPr>
          <p:cNvPr id="7" name="Picture 6" descr="b. Negative x plus 2 y equals 3.&#10;&#10;Three x minus 6 y equals negative 5.">
            <a:extLst>
              <a:ext uri="{FF2B5EF4-FFF2-40B4-BE49-F238E27FC236}">
                <a16:creationId xmlns:a16="http://schemas.microsoft.com/office/drawing/2014/main" id="{4A25DBB6-F3F9-4C54-84AC-CC1FA468C1E1}"/>
              </a:ext>
            </a:extLst>
          </p:cNvPr>
          <p:cNvPicPr>
            <a:picLocks noChangeAspect="1"/>
          </p:cNvPicPr>
          <p:nvPr/>
        </p:nvPicPr>
        <p:blipFill>
          <a:blip r:embed="rId2"/>
          <a:stretch>
            <a:fillRect/>
          </a:stretch>
        </p:blipFill>
        <p:spPr>
          <a:xfrm>
            <a:off x="533399" y="1295400"/>
            <a:ext cx="2516400" cy="1080000"/>
          </a:xfrm>
          <a:prstGeom prst="rect">
            <a:avLst/>
          </a:prstGeom>
        </p:spPr>
      </p:pic>
      <mc:AlternateContent xmlns:mc="http://schemas.openxmlformats.org/markup-compatibility/2006" xmlns:a14="http://schemas.microsoft.com/office/drawing/2010/main">
        <mc:Choice Requires="a14">
          <p:graphicFrame>
            <p:nvGraphicFramePr>
              <p:cNvPr id="4" name="Table Placeholder 2" descr="The first matrix equation shows a system written in matrix form:&#10;Two by two matrix:&#10;Row 1 is negative one and two&#10;Row 2 is three and negative six&#10;is multiplied by a two by one variable matrix:&#10;Row 1 is x&#10;Row 2 is y&#10;and the result equals a two by one matrix:&#10;Row 1 is three&#10;Row 2 is negative five&#10;The inverse of the coefficient matrix is shown as:&#10;Inverse of the matrix with&#10;Row 1: negative one and two&#10;Row 2: three and negative six&#10;equals one divided by the determinant, which is open parentheses six minus six close parentheses, times the matrix:&#10;Row 1 is negative six and negative two&#10;Row 2 is negative three and negative one&#10;Since the determinant is zero, the matrix has no inverse. Therefore, the system has no solution or has infinitely many solutions.">
                <a:extLst>
                  <a:ext uri="{FF2B5EF4-FFF2-40B4-BE49-F238E27FC236}">
                    <a16:creationId xmlns:a16="http://schemas.microsoft.com/office/drawing/2014/main" id="{AE34C080-4942-4E22-A8DE-770E5F06EC74}"/>
                  </a:ext>
                </a:extLst>
              </p:cNvPr>
              <p:cNvGraphicFramePr>
                <a:graphicFrameLocks/>
              </p:cNvGraphicFramePr>
              <p:nvPr>
                <p:extLst>
                  <p:ext uri="{D42A27DB-BD31-4B8C-83A1-F6EECF244321}">
                    <p14:modId xmlns:p14="http://schemas.microsoft.com/office/powerpoint/2010/main" val="427245402"/>
                  </p:ext>
                </p:extLst>
              </p:nvPr>
            </p:nvGraphicFramePr>
            <p:xfrm>
              <a:off x="609599" y="2514600"/>
              <a:ext cx="8305801" cy="3124200"/>
            </p:xfrm>
            <a:graphic>
              <a:graphicData uri="http://schemas.openxmlformats.org/drawingml/2006/table">
                <a:tbl>
                  <a:tblPr firstRow="1" bandRow="1">
                    <a:tableStyleId>{2D5ABB26-0587-4C30-8999-92F81FD0307C}</a:tableStyleId>
                  </a:tblPr>
                  <a:tblGrid>
                    <a:gridCol w="2384073">
                      <a:extLst>
                        <a:ext uri="{9D8B030D-6E8A-4147-A177-3AD203B41FA5}">
                          <a16:colId xmlns:a16="http://schemas.microsoft.com/office/drawing/2014/main" val="20000"/>
                        </a:ext>
                      </a:extLst>
                    </a:gridCol>
                    <a:gridCol w="2922411">
                      <a:extLst>
                        <a:ext uri="{9D8B030D-6E8A-4147-A177-3AD203B41FA5}">
                          <a16:colId xmlns:a16="http://schemas.microsoft.com/office/drawing/2014/main" val="20001"/>
                        </a:ext>
                      </a:extLst>
                    </a:gridCol>
                    <a:gridCol w="2999317">
                      <a:extLst>
                        <a:ext uri="{9D8B030D-6E8A-4147-A177-3AD203B41FA5}">
                          <a16:colId xmlns:a16="http://schemas.microsoft.com/office/drawing/2014/main" val="20002"/>
                        </a:ext>
                      </a:extLst>
                    </a:gridCol>
                  </a:tblGrid>
                  <a:tr h="1343667">
                    <a:tc>
                      <a:txBody>
                        <a:bodyPr/>
                        <a:lstStyle/>
                        <a:p>
                          <a:pPr algn="r">
                            <a:defRPr sz="1800"/>
                          </a:pPr>
                          <a:r>
                            <a:rPr sz="2800" dirty="0"/>
                            <a:t>​</a:t>
                          </a:r>
                          <a14:m>
                            <m:oMath xmlns:m="http://schemas.openxmlformats.org/officeDocument/2006/math">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r>
                                          <a:rPr sz="2800">
                                            <a:latin typeface="Cambria Math" panose="02040503050406030204" pitchFamily="18" charset="0"/>
                                          </a:rPr>
                                          <m:t>−1</m:t>
                                        </m:r>
                                      </m:e>
                                      <m:e>
                                        <m:r>
                                          <a:rPr sz="2800">
                                            <a:latin typeface="Cambria Math" panose="02040503050406030204" pitchFamily="18" charset="0"/>
                                          </a:rPr>
                                          <m:t>2</m:t>
                                        </m:r>
                                      </m:e>
                                    </m:mr>
                                    <m:mr>
                                      <m:e>
                                        <m:r>
                                          <a:rPr sz="2800">
                                            <a:latin typeface="Cambria Math" panose="02040503050406030204" pitchFamily="18" charset="0"/>
                                          </a:rPr>
                                          <m:t>3</m:t>
                                        </m:r>
                                      </m:e>
                                      <m:e>
                                        <m:r>
                                          <a:rPr sz="2800">
                                            <a:latin typeface="Cambria Math" panose="02040503050406030204" pitchFamily="18" charset="0"/>
                                          </a:rPr>
                                          <m:t>−6</m:t>
                                        </m:r>
                                      </m:e>
                                    </m:mr>
                                  </m:m>
                                </m:e>
                              </m:d>
                              <m:d>
                                <m:dPr>
                                  <m:begChr m:val="["/>
                                  <m:endChr m:val="]"/>
                                  <m:ctrlPr>
                                    <a:rPr sz="2800" i="1">
                                      <a:latin typeface="Cambria Math" panose="02040503050406030204" pitchFamily="18" charset="0"/>
                                    </a:rPr>
                                  </m:ctrlPr>
                                </m:dPr>
                                <m:e>
                                  <m:eqArr>
                                    <m:eqArrPr>
                                      <m:ctrlPr>
                                        <a:rPr sz="2800" i="1">
                                          <a:latin typeface="Cambria Math" panose="02040503050406030204" pitchFamily="18" charset="0"/>
                                        </a:rPr>
                                      </m:ctrlPr>
                                    </m:eqArrPr>
                                    <m:e>
                                      <m:r>
                                        <a:rPr sz="2800">
                                          <a:latin typeface="Cambria Math" panose="02040503050406030204" pitchFamily="18" charset="0"/>
                                        </a:rPr>
                                        <m:t>𝑥</m:t>
                                      </m:r>
                                    </m:e>
                                    <m:e>
                                      <m:r>
                                        <a:rPr sz="2800">
                                          <a:latin typeface="Cambria Math" panose="02040503050406030204" pitchFamily="18" charset="0"/>
                                        </a:rPr>
                                        <m:t>𝑦</m:t>
                                      </m:r>
                                    </m:e>
                                  </m:eqArr>
                                </m:e>
                              </m:d>
                            </m:oMath>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m:t>
                              </m:r>
                              <m:d>
                                <m:dPr>
                                  <m:begChr m:val="["/>
                                  <m:endChr m:val="]"/>
                                  <m:ctrlPr>
                                    <a:rPr sz="2800" i="1">
                                      <a:latin typeface="Cambria Math" panose="02040503050406030204" pitchFamily="18" charset="0"/>
                                    </a:rPr>
                                  </m:ctrlPr>
                                </m:dPr>
                                <m:e>
                                  <m:eqArr>
                                    <m:eqArrPr>
                                      <m:ctrlPr>
                                        <a:rPr sz="2800" i="1">
                                          <a:latin typeface="Cambria Math" panose="02040503050406030204" pitchFamily="18" charset="0"/>
                                        </a:rPr>
                                      </m:ctrlPr>
                                    </m:eqArrPr>
                                    <m:e>
                                      <m:r>
                                        <a:rPr sz="2800">
                                          <a:latin typeface="Cambria Math" panose="02040503050406030204" pitchFamily="18" charset="0"/>
                                        </a:rPr>
                                        <m:t>3</m:t>
                                      </m:r>
                                    </m:e>
                                    <m:e>
                                      <m:r>
                                        <a:rPr sz="2800">
                                          <a:latin typeface="Cambria Math" panose="02040503050406030204" pitchFamily="18" charset="0"/>
                                        </a:rPr>
                                        <m:t>−5</m:t>
                                      </m:r>
                                    </m:e>
                                  </m:eqArr>
                                </m:e>
                              </m:d>
                            </m:oMath>
                          </a14:m>
                          <a:endParaRPr sz="2800" dirty="0"/>
                        </a:p>
                      </a:txBody>
                      <a:tcPr/>
                    </a:tc>
                    <a:tc>
                      <a:txBody>
                        <a:bodyPr/>
                        <a:lstStyle/>
                        <a:p>
                          <a:r>
                            <a:rPr lang="en-US" sz="1800" b="0" u="none" strike="noStrike" kern="1200" baseline="0" dirty="0">
                              <a:solidFill>
                                <a:schemeClr val="tx1"/>
                              </a:solidFill>
                            </a:rPr>
                            <a:t>Again, write the system in matrix form.</a:t>
                          </a:r>
                          <a:r>
                            <a:rPr sz="1800" dirty="0"/>
                            <a:t> </a:t>
                          </a:r>
                        </a:p>
                      </a:txBody>
                      <a:tcPr/>
                    </a:tc>
                    <a:extLst>
                      <a:ext uri="{0D108BD9-81ED-4DB2-BD59-A6C34878D82A}">
                        <a16:rowId xmlns:a16="http://schemas.microsoft.com/office/drawing/2014/main" val="10000"/>
                      </a:ext>
                    </a:extLst>
                  </a:tr>
                  <a:tr h="1780533">
                    <a:tc>
                      <a:txBody>
                        <a:bodyPr/>
                        <a:lstStyle/>
                        <a:p>
                          <a:pPr algn="r">
                            <a:defRPr sz="1800"/>
                          </a:pPr>
                          <a:r>
                            <a:rPr sz="2800" dirty="0"/>
                            <a:t>​</a:t>
                          </a:r>
                          <a14:m>
                            <m:oMath xmlns:m="http://schemas.openxmlformats.org/officeDocument/2006/math">
                              <m:sSup>
                                <m:sSupPr>
                                  <m:ctrlPr>
                                    <a:rPr sz="2800" i="1">
                                      <a:latin typeface="Cambria Math" panose="02040503050406030204" pitchFamily="18" charset="0"/>
                                    </a:rPr>
                                  </m:ctrlPr>
                                </m:sSupPr>
                                <m:e>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r>
                                              <a:rPr sz="2800">
                                                <a:latin typeface="Cambria Math" panose="02040503050406030204" pitchFamily="18" charset="0"/>
                                              </a:rPr>
                                              <m:t>−1</m:t>
                                            </m:r>
                                          </m:e>
                                          <m:e>
                                            <m:r>
                                              <a:rPr sz="2800">
                                                <a:latin typeface="Cambria Math" panose="02040503050406030204" pitchFamily="18" charset="0"/>
                                              </a:rPr>
                                              <m:t>2</m:t>
                                            </m:r>
                                          </m:e>
                                        </m:mr>
                                        <m:mr>
                                          <m:e>
                                            <m:r>
                                              <a:rPr sz="2800">
                                                <a:latin typeface="Cambria Math" panose="02040503050406030204" pitchFamily="18" charset="0"/>
                                              </a:rPr>
                                              <m:t>3</m:t>
                                            </m:r>
                                          </m:e>
                                          <m:e>
                                            <m:r>
                                              <a:rPr sz="2800">
                                                <a:latin typeface="Cambria Math" panose="02040503050406030204" pitchFamily="18" charset="0"/>
                                              </a:rPr>
                                              <m:t>−6</m:t>
                                            </m:r>
                                          </m:e>
                                        </m:mr>
                                      </m:m>
                                    </m:e>
                                  </m:d>
                                </m:e>
                                <m:sup>
                                  <m:r>
                                    <a:rPr sz="2800">
                                      <a:latin typeface="Cambria Math" panose="02040503050406030204" pitchFamily="18" charset="0"/>
                                    </a:rPr>
                                    <m:t>−1</m:t>
                                  </m:r>
                                </m:sup>
                              </m:sSup>
                            </m:oMath>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m:t>
                              </m:r>
                              <m:f>
                                <m:fPr>
                                  <m:ctrlPr>
                                    <a:rPr sz="2800" i="1">
                                      <a:latin typeface="Cambria Math" panose="02040503050406030204" pitchFamily="18" charset="0"/>
                                    </a:rPr>
                                  </m:ctrlPr>
                                </m:fPr>
                                <m:num>
                                  <m:r>
                                    <a:rPr sz="2800">
                                      <a:latin typeface="Cambria Math" panose="02040503050406030204" pitchFamily="18" charset="0"/>
                                    </a:rPr>
                                    <m:t>1</m:t>
                                  </m:r>
                                </m:num>
                                <m:den>
                                  <m:r>
                                    <a:rPr sz="2800">
                                      <a:latin typeface="Cambria Math" panose="02040503050406030204" pitchFamily="18" charset="0"/>
                                    </a:rPr>
                                    <m:t>6−6</m:t>
                                  </m:r>
                                </m:den>
                              </m:f>
                              <m:d>
                                <m:dPr>
                                  <m:begChr m:val="["/>
                                  <m:endChr m:val="]"/>
                                  <m:ctrlPr>
                                    <a:rPr sz="2800" i="1">
                                      <a:latin typeface="Cambria Math" panose="02040503050406030204" pitchFamily="18" charset="0"/>
                                    </a:rPr>
                                  </m:ctrlPr>
                                </m:dPr>
                                <m:e>
                                  <m:m>
                                    <m:mPr>
                                      <m:plcHide m:val="on"/>
                                      <m:mcs>
                                        <m:mc>
                                          <m:mcPr>
                                            <m:count m:val="2"/>
                                            <m:mcJc m:val="center"/>
                                          </m:mcPr>
                                        </m:mc>
                                      </m:mcs>
                                      <m:ctrlPr>
                                        <a:rPr sz="2800" i="1">
                                          <a:latin typeface="Cambria Math" panose="02040503050406030204" pitchFamily="18" charset="0"/>
                                        </a:rPr>
                                      </m:ctrlPr>
                                    </m:mPr>
                                    <m:mr>
                                      <m:e>
                                        <m:r>
                                          <a:rPr sz="2800">
                                            <a:latin typeface="Cambria Math" panose="02040503050406030204" pitchFamily="18" charset="0"/>
                                          </a:rPr>
                                          <m:t>−6</m:t>
                                        </m:r>
                                      </m:e>
                                      <m:e>
                                        <m:r>
                                          <a:rPr sz="2800">
                                            <a:latin typeface="Cambria Math" panose="02040503050406030204" pitchFamily="18" charset="0"/>
                                          </a:rPr>
                                          <m:t>−2</m:t>
                                        </m:r>
                                      </m:e>
                                    </m:mr>
                                    <m:mr>
                                      <m:e>
                                        <m:r>
                                          <a:rPr sz="2800">
                                            <a:latin typeface="Cambria Math" panose="02040503050406030204" pitchFamily="18" charset="0"/>
                                          </a:rPr>
                                          <m:t>−3</m:t>
                                        </m:r>
                                      </m:e>
                                      <m:e>
                                        <m:r>
                                          <a:rPr sz="2800">
                                            <a:latin typeface="Cambria Math" panose="02040503050406030204" pitchFamily="18" charset="0"/>
                                          </a:rPr>
                                          <m:t>−1</m:t>
                                        </m:r>
                                      </m:e>
                                    </m:mr>
                                  </m:m>
                                </m:e>
                              </m:d>
                            </m:oMath>
                          </a14:m>
                          <a:endParaRPr sz="2800" dirty="0"/>
                        </a:p>
                      </a:txBody>
                      <a:tcPr/>
                    </a:tc>
                    <a:tc>
                      <a:txBody>
                        <a:bodyPr/>
                        <a:lstStyle/>
                        <a:p>
                          <a:pPr algn="l">
                            <a:defRPr b="1"/>
                          </a:pPr>
                          <a:r>
                            <a:rPr sz="1800" b="0" dirty="0"/>
                            <a:t>The coefficient matrix has no inverse (since its determinant is 0), so the system has no solution or an infinite number of solutions.</a:t>
                          </a:r>
                        </a:p>
                      </a:txBody>
                      <a:tcPr/>
                    </a:tc>
                    <a:extLst>
                      <a:ext uri="{0D108BD9-81ED-4DB2-BD59-A6C34878D82A}">
                        <a16:rowId xmlns:a16="http://schemas.microsoft.com/office/drawing/2014/main" val="10001"/>
                      </a:ext>
                    </a:extLst>
                  </a:tr>
                </a:tbl>
              </a:graphicData>
            </a:graphic>
          </p:graphicFrame>
        </mc:Choice>
        <mc:Fallback xmlns="">
          <p:graphicFrame>
            <p:nvGraphicFramePr>
              <p:cNvPr id="4" name="Table Placeholder 2" descr="The first matrix equation shows a system written in matrix form:&#10;Two by two matrix:&#10;Row 1 is negative one and two&#10;Row 2 is three and negative six&#10;is multiplied by a two by one variable matrix:&#10;Row 1 is x&#10;Row 2 is y&#10;and the result equals a two by one matrix:&#10;Row 1 is three&#10;Row 2 is negative five&#10;The inverse of the coefficient matrix is shown as:&#10;Inverse of the matrix with&#10;Row 1: negative one and two&#10;Row 2: three and negative six&#10;equals one divided by the determinant, which is open parentheses six minus six close parentheses, times the matrix:&#10;Row 1 is negative six and negative two&#10;Row 2 is negative three and negative one&#10;Since the determinant is zero, the matrix has no inverse. Therefore, the system has no solution or has infinitely many solutions.">
                <a:extLst>
                  <a:ext uri="{FF2B5EF4-FFF2-40B4-BE49-F238E27FC236}">
                    <a16:creationId xmlns:a16="http://schemas.microsoft.com/office/drawing/2014/main" id="{AE34C080-4942-4E22-A8DE-770E5F06EC74}"/>
                  </a:ext>
                </a:extLst>
              </p:cNvPr>
              <p:cNvGraphicFramePr>
                <a:graphicFrameLocks/>
              </p:cNvGraphicFramePr>
              <p:nvPr>
                <p:extLst>
                  <p:ext uri="{D42A27DB-BD31-4B8C-83A1-F6EECF244321}">
                    <p14:modId xmlns:p14="http://schemas.microsoft.com/office/powerpoint/2010/main" val="427245402"/>
                  </p:ext>
                </p:extLst>
              </p:nvPr>
            </p:nvGraphicFramePr>
            <p:xfrm>
              <a:off x="609599" y="2514600"/>
              <a:ext cx="8305801" cy="3124200"/>
            </p:xfrm>
            <a:graphic>
              <a:graphicData uri="http://schemas.openxmlformats.org/drawingml/2006/table">
                <a:tbl>
                  <a:tblPr firstRow="1" bandRow="1">
                    <a:tableStyleId>{2D5ABB26-0587-4C30-8999-92F81FD0307C}</a:tableStyleId>
                  </a:tblPr>
                  <a:tblGrid>
                    <a:gridCol w="2384073">
                      <a:extLst>
                        <a:ext uri="{9D8B030D-6E8A-4147-A177-3AD203B41FA5}">
                          <a16:colId xmlns:a16="http://schemas.microsoft.com/office/drawing/2014/main" val="20000"/>
                        </a:ext>
                      </a:extLst>
                    </a:gridCol>
                    <a:gridCol w="2922411">
                      <a:extLst>
                        <a:ext uri="{9D8B030D-6E8A-4147-A177-3AD203B41FA5}">
                          <a16:colId xmlns:a16="http://schemas.microsoft.com/office/drawing/2014/main" val="20001"/>
                        </a:ext>
                      </a:extLst>
                    </a:gridCol>
                    <a:gridCol w="2999317">
                      <a:extLst>
                        <a:ext uri="{9D8B030D-6E8A-4147-A177-3AD203B41FA5}">
                          <a16:colId xmlns:a16="http://schemas.microsoft.com/office/drawing/2014/main" val="20002"/>
                        </a:ext>
                      </a:extLst>
                    </a:gridCol>
                  </a:tblGrid>
                  <a:tr h="1343667">
                    <a:tc>
                      <a:txBody>
                        <a:bodyPr/>
                        <a:lstStyle/>
                        <a:p>
                          <a:endParaRPr lang="en-US"/>
                        </a:p>
                      </a:txBody>
                      <a:tcPr>
                        <a:blipFill>
                          <a:blip r:embed="rId3"/>
                          <a:stretch>
                            <a:fillRect l="255" t="-2262" r="-247959" b="-132127"/>
                          </a:stretch>
                        </a:blipFill>
                      </a:tcPr>
                    </a:tc>
                    <a:tc>
                      <a:txBody>
                        <a:bodyPr/>
                        <a:lstStyle/>
                        <a:p>
                          <a:endParaRPr lang="en-US"/>
                        </a:p>
                      </a:txBody>
                      <a:tcPr>
                        <a:blipFill>
                          <a:blip r:embed="rId3"/>
                          <a:stretch>
                            <a:fillRect l="-81628" t="-2262" r="-102923" b="-132127"/>
                          </a:stretch>
                        </a:blipFill>
                      </a:tcPr>
                    </a:tc>
                    <a:tc>
                      <a:txBody>
                        <a:bodyPr/>
                        <a:lstStyle/>
                        <a:p>
                          <a:r>
                            <a:rPr lang="en-US" sz="1800" b="0" u="none" strike="noStrike" kern="1200" baseline="0" dirty="0">
                              <a:solidFill>
                                <a:schemeClr val="tx1"/>
                              </a:solidFill>
                            </a:rPr>
                            <a:t>Again, write the system in matrix form.</a:t>
                          </a:r>
                          <a:r>
                            <a:rPr sz="1800" dirty="0"/>
                            <a:t> </a:t>
                          </a:r>
                        </a:p>
                      </a:txBody>
                      <a:tcPr/>
                    </a:tc>
                    <a:extLst>
                      <a:ext uri="{0D108BD9-81ED-4DB2-BD59-A6C34878D82A}">
                        <a16:rowId xmlns:a16="http://schemas.microsoft.com/office/drawing/2014/main" val="10000"/>
                      </a:ext>
                    </a:extLst>
                  </a:tr>
                  <a:tr h="1780533">
                    <a:tc>
                      <a:txBody>
                        <a:bodyPr/>
                        <a:lstStyle/>
                        <a:p>
                          <a:endParaRPr lang="en-US"/>
                        </a:p>
                      </a:txBody>
                      <a:tcPr>
                        <a:blipFill>
                          <a:blip r:embed="rId3"/>
                          <a:stretch>
                            <a:fillRect l="255" t="-77397" r="-247959"/>
                          </a:stretch>
                        </a:blipFill>
                      </a:tcPr>
                    </a:tc>
                    <a:tc>
                      <a:txBody>
                        <a:bodyPr/>
                        <a:lstStyle/>
                        <a:p>
                          <a:endParaRPr lang="en-US"/>
                        </a:p>
                      </a:txBody>
                      <a:tcPr>
                        <a:blipFill>
                          <a:blip r:embed="rId3"/>
                          <a:stretch>
                            <a:fillRect l="-81628" t="-77397" r="-102923"/>
                          </a:stretch>
                        </a:blipFill>
                      </a:tcPr>
                    </a:tc>
                    <a:tc>
                      <a:txBody>
                        <a:bodyPr/>
                        <a:lstStyle/>
                        <a:p>
                          <a:pPr algn="l">
                            <a:defRPr b="1"/>
                          </a:pPr>
                          <a:r>
                            <a:rPr sz="1800" b="0" dirty="0"/>
                            <a:t>The coefficient matrix has no inverse (since its determinant is 0), so the system has no solution or an infinite number of solutions.</a:t>
                          </a:r>
                        </a:p>
                      </a:txBody>
                      <a:tcP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Inverse Matrix Method</a:t>
            </a:r>
            <a:r>
              <a:rPr lang="en-US" baseline="-25000" dirty="0"/>
              <a:t>7</a:t>
            </a:r>
            <a:endParaRPr dirty="0"/>
          </a:p>
        </p:txBody>
      </p:sp>
      <p:pic>
        <p:nvPicPr>
          <p:cNvPr id="7" name="Picture 6" descr="D sub x equals the determinant of the two by two matrix: row one: three, two; row two: negative five, negative six.&#10;Equals negative eighteen minus open parenthesis negative ten close parenthesis.&#10;Which is not equal to zero.">
            <a:extLst>
              <a:ext uri="{FF2B5EF4-FFF2-40B4-BE49-F238E27FC236}">
                <a16:creationId xmlns:a16="http://schemas.microsoft.com/office/drawing/2014/main" id="{3B42297D-CB5E-E78D-D739-A8A39AFE3755}"/>
              </a:ext>
            </a:extLst>
          </p:cNvPr>
          <p:cNvPicPr>
            <a:picLocks noChangeAspect="1"/>
          </p:cNvPicPr>
          <p:nvPr/>
        </p:nvPicPr>
        <p:blipFill>
          <a:blip r:embed="rId2"/>
          <a:stretch>
            <a:fillRect/>
          </a:stretch>
        </p:blipFill>
        <p:spPr>
          <a:xfrm>
            <a:off x="525274" y="1371600"/>
            <a:ext cx="4169880" cy="972000"/>
          </a:xfrm>
          <a:prstGeom prst="rect">
            <a:avLst/>
          </a:prstGeom>
        </p:spPr>
      </p:pic>
      <p:pic>
        <p:nvPicPr>
          <p:cNvPr id="8" name="Picture 7" descr="Since D subscript x not equals 0,">
            <a:extLst>
              <a:ext uri="{FF2B5EF4-FFF2-40B4-BE49-F238E27FC236}">
                <a16:creationId xmlns:a16="http://schemas.microsoft.com/office/drawing/2014/main" id="{E5B596B5-AD0A-C04B-106F-357722D1227B}"/>
              </a:ext>
            </a:extLst>
          </p:cNvPr>
          <p:cNvPicPr>
            <a:picLocks noChangeAspect="1"/>
          </p:cNvPicPr>
          <p:nvPr/>
        </p:nvPicPr>
        <p:blipFill>
          <a:blip r:embed="rId3"/>
          <a:stretch>
            <a:fillRect/>
          </a:stretch>
        </p:blipFill>
        <p:spPr>
          <a:xfrm>
            <a:off x="535753" y="2652459"/>
            <a:ext cx="1810227" cy="450000"/>
          </a:xfrm>
          <a:prstGeom prst="rect">
            <a:avLst/>
          </a:prstGeom>
        </p:spPr>
      </p:pic>
      <p:sp>
        <p:nvSpPr>
          <p:cNvPr id="3" name="TextBox 2">
            <a:extLst>
              <a:ext uri="{FF2B5EF4-FFF2-40B4-BE49-F238E27FC236}">
                <a16:creationId xmlns:a16="http://schemas.microsoft.com/office/drawing/2014/main" id="{683A7F24-A0F2-E66C-3E72-42AF5EA8FF36}"/>
              </a:ext>
            </a:extLst>
          </p:cNvPr>
          <p:cNvSpPr txBox="1"/>
          <p:nvPr/>
        </p:nvSpPr>
        <p:spPr>
          <a:xfrm>
            <a:off x="2355850" y="2589083"/>
            <a:ext cx="6180326"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Cramer's Rule tells us the system has no</a:t>
            </a:r>
            <a:endParaRPr lang="en-IN" dirty="0"/>
          </a:p>
        </p:txBody>
      </p:sp>
      <p:sp>
        <p:nvSpPr>
          <p:cNvPr id="4" name="TextBox 3">
            <a:extLst>
              <a:ext uri="{FF2B5EF4-FFF2-40B4-BE49-F238E27FC236}">
                <a16:creationId xmlns:a16="http://schemas.microsoft.com/office/drawing/2014/main" id="{035E46A1-CDE0-D914-D6A9-B723FFBEC474}"/>
              </a:ext>
            </a:extLst>
          </p:cNvPr>
          <p:cNvSpPr txBox="1"/>
          <p:nvPr/>
        </p:nvSpPr>
        <p:spPr>
          <a:xfrm>
            <a:off x="458599" y="3016250"/>
            <a:ext cx="6485126"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solution. Thus, this system has no solution.</a:t>
            </a:r>
            <a:endParaRPr lang="en-IN"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Using the Inverse Matrix Method</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Solve the following three linear systems.</a:t>
            </a:r>
          </a:p>
        </p:txBody>
      </p:sp>
      <p:pic>
        <p:nvPicPr>
          <p:cNvPr id="5" name="Picture 4" descr="First System:&#10;x minus 4y plus z equals negative 6;&#10;negative 2x plus y equals 5;&#10;3y minus z equals 3.&#10;&#10;Second System:&#10;x minus 4y plus z equals negative 17;&#10;negative 2x plus y equals 2;&#10;3y minus z equals 14.&#10;&#10;Third System:&#10;x minus 4y plus z equals 3;&#10;negative 2x plus y equals 5;&#10;3y minus z equals negative 5.&#10;&#10;&#10;&#10;">
            <a:extLst>
              <a:ext uri="{FF2B5EF4-FFF2-40B4-BE49-F238E27FC236}">
                <a16:creationId xmlns:a16="http://schemas.microsoft.com/office/drawing/2014/main" id="{0093758D-B3D8-CA79-6313-96D5246A530B}"/>
              </a:ext>
            </a:extLst>
          </p:cNvPr>
          <p:cNvPicPr>
            <a:picLocks noChangeAspect="1"/>
          </p:cNvPicPr>
          <p:nvPr/>
        </p:nvPicPr>
        <p:blipFill>
          <a:blip r:embed="rId2"/>
          <a:stretch>
            <a:fillRect/>
          </a:stretch>
        </p:blipFill>
        <p:spPr>
          <a:xfrm>
            <a:off x="609600" y="1912311"/>
            <a:ext cx="7439025" cy="144780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Inverse Matrix Method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coefficient matrix is the same for the three systems, and this means we can avoid unnecessary computation if we use the inverse matrix method. We begin by finding the inverse of the coefficient matrix.</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Inverse Matrix Method</a:t>
            </a:r>
            <a:r>
              <a:rPr lang="en-US" baseline="-25000" dirty="0"/>
              <a:t>3</a:t>
            </a:r>
            <a:endParaRPr dirty="0"/>
          </a:p>
        </p:txBody>
      </p:sp>
      <mc:AlternateContent xmlns:mc="http://schemas.openxmlformats.org/markup-compatibility/2006" xmlns:a14="http://schemas.microsoft.com/office/drawing/2010/main">
        <mc:Choice Requires="a14">
          <p:graphicFrame>
            <p:nvGraphicFramePr>
              <p:cNvPr id="5" name="Table 6" descr="Three by three matrix with&#10;Row 1: one, negative four, one&#10;Row 2: negative two, one, zero&#10;Row 3: zero, three, negative one augmented by the identity matrix&#10;Row 1: one, zero, zero&#10;Row 2: zero, one, zero&#10;Row 3: zero, zero, one&#10;&#10;First row operation: add two times Row 1 to Row 2&#10;equals &#10;Row 1: one, negative four, one&#10;Row 2: zero, negative seven, two&#10;Row 3: zero, three, negative one augmented by matrix&#10;Row 1: one, zero, zero&#10;Row 2: two, one, zero&#10;Row 3: zero, zero, one&#10;Second row operation: multiply Row 3 by one-third&#10;equals &#10;Row 1: one, negative four, one&#10;Row 2: zero, negative seven, two&#10;Row 3: zero, one, negative one-third augmented by matrix&#10;Row 1: one, zero, zero&#10;Row 2: two, one, zero&#10;Row 3: zero, zero, one-third&#10;Third operation:&#10;Add four times Row 3 to Row 1&#10;Add seven times Row 3 to Row 2&#10;Resulting matrix:&#10;Row 1: one, zero, minus one thirds&#10;Row 2: zero, zero, minus one thirds&#10;Row 3: zero, one, minus one thirds augmented by matrix&#10;Row 1: one, zero, four thirds&#10;Row 2: two, one, seven thirds&#10;Row 3: zero, zero, one third">
                <a:extLst>
                  <a:ext uri="{FF2B5EF4-FFF2-40B4-BE49-F238E27FC236}">
                    <a16:creationId xmlns:a16="http://schemas.microsoft.com/office/drawing/2014/main" id="{C5212A2D-378C-43BE-8448-6052F124E157}"/>
                  </a:ext>
                </a:extLst>
              </p:cNvPr>
              <p:cNvGraphicFramePr>
                <a:graphicFrameLocks noGrp="1"/>
              </p:cNvGraphicFramePr>
              <p:nvPr>
                <p:extLst>
                  <p:ext uri="{D42A27DB-BD31-4B8C-83A1-F6EECF244321}">
                    <p14:modId xmlns:p14="http://schemas.microsoft.com/office/powerpoint/2010/main" val="2244271435"/>
                  </p:ext>
                </p:extLst>
              </p:nvPr>
            </p:nvGraphicFramePr>
            <p:xfrm>
              <a:off x="609600" y="1130360"/>
              <a:ext cx="8077200" cy="4889440"/>
            </p:xfrm>
            <a:graphic>
              <a:graphicData uri="http://schemas.openxmlformats.org/drawingml/2006/table">
                <a:tbl>
                  <a:tblPr firstRow="1" bandRow="1">
                    <a:tableStyleId>{2D5ABB26-0587-4C30-8999-92F81FD0307C}</a:tableStyleId>
                  </a:tblPr>
                  <a:tblGrid>
                    <a:gridCol w="3657600">
                      <a:extLst>
                        <a:ext uri="{9D8B030D-6E8A-4147-A177-3AD203B41FA5}">
                          <a16:colId xmlns:a16="http://schemas.microsoft.com/office/drawing/2014/main" val="2364011269"/>
                        </a:ext>
                      </a:extLst>
                    </a:gridCol>
                    <a:gridCol w="4419600">
                      <a:extLst>
                        <a:ext uri="{9D8B030D-6E8A-4147-A177-3AD203B41FA5}">
                          <a16:colId xmlns:a16="http://schemas.microsoft.com/office/drawing/2014/main" val="3756181829"/>
                        </a:ext>
                      </a:extLst>
                    </a:gridCol>
                  </a:tblGrid>
                  <a:tr h="13622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right"/>
                              </m:oMathParaPr>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−4</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−1</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mr>
                                        </m:m>
                                      </m:e>
                                    </m:d>
                                  </m:e>
                                </m:d>
                              </m:oMath>
                            </m:oMathPara>
                          </a14:m>
                          <a:endParaRPr lang="en-US" sz="240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200" b="0" kern="1200" smtClean="0">
                                  <a:solidFill>
                                    <a:schemeClr val="tx1"/>
                                  </a:solidFill>
                                  <a:effectLst/>
                                  <a:latin typeface="Cambria Math" panose="02040503050406030204" pitchFamily="18" charset="0"/>
                                </a:rPr>
                                <m:t> </m:t>
                              </m:r>
                              <m:groupChr>
                                <m:groupChrPr>
                                  <m:chr m:val="→"/>
                                  <m:vertJc m:val="bot"/>
                                  <m:ctrlPr>
                                    <a:rPr lang="en-US" sz="2200" i="1" kern="1200" smtClean="0">
                                      <a:solidFill>
                                        <a:schemeClr val="tx1"/>
                                      </a:solidFill>
                                      <a:effectLst/>
                                      <a:latin typeface="Cambria Math" panose="02040503050406030204" pitchFamily="18" charset="0"/>
                                    </a:rPr>
                                  </m:ctrlPr>
                                </m:groupChrPr>
                                <m:e>
                                  <m:r>
                                    <m:rPr>
                                      <m:brk m:alnAt="2"/>
                                    </m:rPr>
                                    <a:rPr lang="en-US" sz="2200" b="0" kern="1200" smtClean="0">
                                      <a:solidFill>
                                        <a:schemeClr val="tx1"/>
                                      </a:solidFill>
                                      <a:effectLst/>
                                      <a:latin typeface="Cambria Math" panose="02040503050406030204" pitchFamily="18" charset="0"/>
                                    </a:rPr>
                                    <m:t> </m:t>
                                  </m:r>
                                  <m:r>
                                    <a:rPr lang="en-US" sz="2200" kern="1200">
                                      <a:solidFill>
                                        <a:schemeClr val="tx1"/>
                                      </a:solidFill>
                                      <a:effectLst/>
                                      <a:latin typeface="Cambria Math" panose="02040503050406030204" pitchFamily="18" charset="0"/>
                                    </a:rPr>
                                    <m:t>2</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ar-AE" sz="2200" kern="1200">
                                          <a:solidFill>
                                            <a:schemeClr val="tx1"/>
                                          </a:solidFill>
                                          <a:effectLst/>
                                          <a:latin typeface="Cambria Math" panose="02040503050406030204" pitchFamily="18" charset="0"/>
                                        </a:rPr>
                                        <m:t>1</m:t>
                                      </m:r>
                                    </m:sub>
                                  </m:sSub>
                                  <m:r>
                                    <a:rPr lang="en-US" sz="2200" kern="1200">
                                      <a:solidFill>
                                        <a:schemeClr val="tx1"/>
                                      </a:solidFill>
                                      <a:effectLst/>
                                      <a:latin typeface="Cambria Math" panose="02040503050406030204" pitchFamily="18" charset="0"/>
                                    </a:rPr>
                                    <m:t>+</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2</m:t>
                                      </m:r>
                                      <m:r>
                                        <a:rPr lang="en-US" sz="2200" b="0" kern="1200" smtClean="0">
                                          <a:solidFill>
                                            <a:schemeClr val="tx1"/>
                                          </a:solidFill>
                                          <a:effectLst/>
                                          <a:latin typeface="Cambria Math" panose="02040503050406030204" pitchFamily="18" charset="0"/>
                                        </a:rPr>
                                        <m:t> </m:t>
                                      </m:r>
                                    </m:sub>
                                  </m:sSub>
                                </m:e>
                              </m:groupChr>
                            </m:oMath>
                          </a14:m>
                          <a:r>
                            <a:rPr lang="en-US" sz="22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m:t>
                                        </m:r>
                                        <m:r>
                                          <a:rPr lang="en-US" sz="2400" kern="1200">
                                            <a:solidFill>
                                              <a:schemeClr val="tx1"/>
                                            </a:solidFill>
                                            <a:effectLst/>
                                            <a:latin typeface="Cambria Math" panose="02040503050406030204" pitchFamily="18" charset="0"/>
                                          </a:rPr>
                                          <m:t>4</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m:t>
                                        </m:r>
                                        <m:r>
                                          <a:rPr lang="en-US" sz="2400" kern="1200">
                                            <a:solidFill>
                                              <a:schemeClr val="tx1"/>
                                            </a:solidFill>
                                            <a:effectLst/>
                                            <a:latin typeface="Cambria Math" panose="02040503050406030204" pitchFamily="18" charset="0"/>
                                          </a:rPr>
                                          <m:t>7</m:t>
                                        </m:r>
                                      </m:e>
                                      <m:e>
                                        <m:r>
                                          <a:rPr lang="en-US" sz="2400" kern="1200">
                                            <a:solidFill>
                                              <a:schemeClr val="tx1"/>
                                            </a:solidFill>
                                            <a:effectLst/>
                                            <a:latin typeface="Cambria Math" panose="02040503050406030204" pitchFamily="18" charset="0"/>
                                          </a:rPr>
                                          <m:t>2</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m:t>
                                        </m:r>
                                        <m:r>
                                          <a:rPr lang="en-US" sz="2400" kern="1200">
                                            <a:solidFill>
                                              <a:schemeClr val="tx1"/>
                                            </a:solidFill>
                                            <a:effectLst/>
                                            <a:latin typeface="Cambria Math" panose="02040503050406030204" pitchFamily="18" charset="0"/>
                                          </a:rPr>
                                          <m:t>1</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mr>
                                      </m:m>
                                    </m:e>
                                  </m:d>
                                </m:e>
                              </m:d>
                            </m:oMath>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1664106018"/>
                      </a:ext>
                    </a:extLst>
                  </a:tr>
                  <a:tr h="1558633">
                    <a:tc>
                      <a:txBody>
                        <a:bodyPr/>
                        <a:lstStyle/>
                        <a:p>
                          <a:pPr algn="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200" i="1" kern="1200" smtClean="0">
                                      <a:solidFill>
                                        <a:schemeClr val="tx1"/>
                                      </a:solidFill>
                                      <a:effectLst/>
                                      <a:latin typeface="Cambria Math" panose="02040503050406030204" pitchFamily="18" charset="0"/>
                                    </a:rPr>
                                  </m:ctrlPr>
                                </m:groupChrPr>
                                <m:e>
                                  <m:r>
                                    <m:rPr>
                                      <m:brk m:alnAt="2"/>
                                    </m:rPr>
                                    <a:rPr lang="en-US" sz="2200" b="1" kern="1200" smtClean="0">
                                      <a:solidFill>
                                        <a:schemeClr val="tx1"/>
                                      </a:solidFill>
                                      <a:effectLst/>
                                      <a:latin typeface="Cambria Math" panose="02040503050406030204" pitchFamily="18" charset="0"/>
                                    </a:rPr>
                                    <m:t> </m:t>
                                  </m:r>
                                  <m:r>
                                    <a:rPr lang="en-US" sz="2200" b="1" kern="1200" smtClean="0">
                                      <a:solidFill>
                                        <a:schemeClr val="tx1"/>
                                      </a:solidFill>
                                      <a:effectLst/>
                                      <a:latin typeface="Cambria Math" panose="02040503050406030204" pitchFamily="18" charset="0"/>
                                    </a:rPr>
                                    <m:t> </m:t>
                                  </m:r>
                                  <m:f>
                                    <m:fPr>
                                      <m:ctrlPr>
                                        <a:rPr lang="en-US" sz="2200" b="1" i="1" kern="1200">
                                          <a:solidFill>
                                            <a:schemeClr val="tx1"/>
                                          </a:solidFill>
                                          <a:effectLst/>
                                          <a:latin typeface="Cambria Math" panose="02040503050406030204" pitchFamily="18" charset="0"/>
                                        </a:rPr>
                                      </m:ctrlPr>
                                    </m:fPr>
                                    <m:num>
                                      <m:r>
                                        <a:rPr lang="en-US" sz="2200" kern="1200">
                                          <a:solidFill>
                                            <a:schemeClr val="tx1"/>
                                          </a:solidFill>
                                          <a:effectLst/>
                                          <a:latin typeface="Cambria Math" panose="02040503050406030204" pitchFamily="18" charset="0"/>
                                        </a:rPr>
                                        <m:t>1</m:t>
                                      </m:r>
                                    </m:num>
                                    <m:den>
                                      <m:r>
                                        <a:rPr lang="en-US" sz="2200" kern="1200">
                                          <a:solidFill>
                                            <a:schemeClr val="tx1"/>
                                          </a:solidFill>
                                          <a:effectLst/>
                                          <a:latin typeface="Cambria Math" panose="02040503050406030204" pitchFamily="18" charset="0"/>
                                        </a:rPr>
                                        <m:t>3</m:t>
                                      </m:r>
                                    </m:den>
                                  </m:f>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3</m:t>
                                      </m:r>
                                      <m:r>
                                        <a:rPr lang="en-US" sz="2200" b="0" kern="1200" smtClean="0">
                                          <a:solidFill>
                                            <a:schemeClr val="tx1"/>
                                          </a:solidFill>
                                          <a:effectLst/>
                                          <a:latin typeface="Cambria Math" panose="02040503050406030204" pitchFamily="18" charset="0"/>
                                        </a:rPr>
                                        <m:t> </m:t>
                                      </m:r>
                                    </m:sub>
                                  </m:sSub>
                                </m:e>
                              </m:groupChr>
                            </m:oMath>
                          </a14:m>
                          <a:r>
                            <a:rPr lang="en-US" sz="22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m:t>
                                        </m:r>
                                        <m:r>
                                          <a:rPr lang="en-US" sz="2400" kern="1200">
                                            <a:solidFill>
                                              <a:schemeClr val="tx1"/>
                                            </a:solidFill>
                                            <a:effectLst/>
                                            <a:latin typeface="Cambria Math" panose="02040503050406030204" pitchFamily="18" charset="0"/>
                                          </a:rPr>
                                          <m:t>4</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m:t>
                                        </m:r>
                                        <m:r>
                                          <a:rPr lang="en-US" sz="2400" kern="1200">
                                            <a:solidFill>
                                              <a:schemeClr val="tx1"/>
                                            </a:solidFill>
                                            <a:effectLst/>
                                            <a:latin typeface="Cambria Math" panose="02040503050406030204" pitchFamily="18" charset="0"/>
                                          </a:rPr>
                                          <m:t>7</m:t>
                                        </m:r>
                                      </m:e>
                                      <m:e>
                                        <m:r>
                                          <a:rPr lang="en-US" sz="2400" kern="1200">
                                            <a:solidFill>
                                              <a:schemeClr val="tx1"/>
                                            </a:solidFill>
                                            <a:effectLst/>
                                            <a:latin typeface="Cambria Math" panose="02040503050406030204" pitchFamily="18" charset="0"/>
                                          </a:rPr>
                                          <m:t>2</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
                                    </m:e>
                                  </m:d>
                                </m:e>
                              </m:d>
                            </m:oMath>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182514897"/>
                      </a:ext>
                    </a:extLst>
                  </a:tr>
                  <a:tr h="1968563">
                    <a:tc>
                      <a:txBody>
                        <a:bodyPr/>
                        <a:lstStyle/>
                        <a:p>
                          <a:pPr algn="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limUpp>
                                <m:limUppPr>
                                  <m:ctrlPr>
                                    <a:rPr lang="en-US" sz="2200" i="1" kern="1200" smtClean="0">
                                      <a:solidFill>
                                        <a:schemeClr val="tx1"/>
                                      </a:solidFill>
                                      <a:effectLst/>
                                      <a:latin typeface="Cambria Math" panose="02040503050406030204" pitchFamily="18" charset="0"/>
                                    </a:rPr>
                                  </m:ctrlPr>
                                </m:limUppPr>
                                <m:e>
                                  <m:box>
                                    <m:boxPr>
                                      <m:ctrlPr>
                                        <a:rPr lang="en-US" sz="2200" i="1" kern="1200">
                                          <a:solidFill>
                                            <a:schemeClr val="tx1"/>
                                          </a:solidFill>
                                          <a:effectLst/>
                                          <a:latin typeface="Cambria Math" panose="02040503050406030204" pitchFamily="18" charset="0"/>
                                        </a:rPr>
                                      </m:ctrlPr>
                                    </m:boxPr>
                                    <m:e>
                                      <m:groupChr>
                                        <m:groupChrPr>
                                          <m:chr m:val="→"/>
                                          <m:pos m:val="top"/>
                                          <m:ctrlPr>
                                            <a:rPr lang="en-US" sz="2200" i="1" kern="1200">
                                              <a:solidFill>
                                                <a:schemeClr val="tx1"/>
                                              </a:solidFill>
                                              <a:effectLst/>
                                              <a:latin typeface="Cambria Math" panose="02040503050406030204" pitchFamily="18" charset="0"/>
                                            </a:rPr>
                                          </m:ctrlPr>
                                        </m:groupChrPr>
                                        <m:e>
                                          <m:r>
                                            <a:rPr lang="en-US" sz="2200" kern="1200">
                                              <a:solidFill>
                                                <a:schemeClr val="tx1"/>
                                              </a:solidFill>
                                              <a:effectLst/>
                                              <a:latin typeface="Cambria Math" panose="02040503050406030204" pitchFamily="18" charset="0"/>
                                            </a:rPr>
                                            <m:t>7</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3</m:t>
                                              </m:r>
                                            </m:sub>
                                          </m:sSub>
                                          <m:r>
                                            <a:rPr lang="en-US" sz="2200" kern="1200">
                                              <a:solidFill>
                                                <a:schemeClr val="tx1"/>
                                              </a:solidFill>
                                              <a:effectLst/>
                                              <a:latin typeface="Cambria Math" panose="02040503050406030204" pitchFamily="18" charset="0"/>
                                            </a:rPr>
                                            <m:t>+</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2</m:t>
                                              </m:r>
                                            </m:sub>
                                          </m:sSub>
                                        </m:e>
                                      </m:groupChr>
                                    </m:e>
                                  </m:box>
                                </m:e>
                                <m:lim>
                                  <m:r>
                                    <a:rPr lang="en-US" sz="2200" b="0" kern="1200" smtClean="0">
                                      <a:solidFill>
                                        <a:schemeClr val="tx1"/>
                                      </a:solidFill>
                                      <a:effectLst/>
                                      <a:latin typeface="Cambria Math" panose="02040503050406030204" pitchFamily="18" charset="0"/>
                                    </a:rPr>
                                    <m:t> </m:t>
                                  </m:r>
                                  <m:r>
                                    <a:rPr lang="en-US" sz="2200" kern="1200">
                                      <a:solidFill>
                                        <a:schemeClr val="tx1"/>
                                      </a:solidFill>
                                      <a:effectLst/>
                                      <a:latin typeface="Cambria Math" panose="02040503050406030204" pitchFamily="18" charset="0"/>
                                    </a:rPr>
                                    <m:t>4</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3</m:t>
                                      </m:r>
                                    </m:sub>
                                  </m:sSub>
                                  <m:r>
                                    <a:rPr lang="en-US" sz="2200" kern="1200">
                                      <a:solidFill>
                                        <a:schemeClr val="tx1"/>
                                      </a:solidFill>
                                      <a:effectLst/>
                                      <a:latin typeface="Cambria Math" panose="02040503050406030204" pitchFamily="18" charset="0"/>
                                    </a:rPr>
                                    <m:t>+</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1</m:t>
                                      </m:r>
                                    </m:sub>
                                  </m:sSub>
                                </m:lim>
                              </m:limUpp>
                            </m:oMath>
                          </a14:m>
                          <a:r>
                            <a:rPr lang="en-US" sz="24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4</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2</m:t>
                                            </m:r>
                                          </m:e>
                                          <m:e>
                                            <m:r>
                                              <a:rPr lang="en-US" sz="2400" kern="1200">
                                                <a:solidFill>
                                                  <a:schemeClr val="tx1"/>
                                                </a:solidFill>
                                                <a:effectLst/>
                                                <a:latin typeface="Cambria Math" panose="02040503050406030204" pitchFamily="18" charset="0"/>
                                              </a:rPr>
                                              <m:t>1</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7</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
                                    </m:e>
                                  </m:d>
                                </m:e>
                              </m:d>
                            </m:oMath>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2039667912"/>
                      </a:ext>
                    </a:extLst>
                  </a:tr>
                </a:tbl>
              </a:graphicData>
            </a:graphic>
          </p:graphicFrame>
        </mc:Choice>
        <mc:Fallback xmlns="">
          <p:graphicFrame>
            <p:nvGraphicFramePr>
              <p:cNvPr id="5" name="Table 6" descr="Three by three matrix with&#10;Row 1: one, negative four, one&#10;Row 2: negative two, one, zero&#10;Row 3: zero, three, negative one augmented by the identity matrix&#10;Row 1: one, zero, zero&#10;Row 2: zero, one, zero&#10;Row 3: zero, zero, one&#10;&#10;First row operation: add two times Row 1 to Row 2&#10;equals &#10;Row 1: one, negative four, one&#10;Row 2: zero, negative seven, two&#10;Row 3: zero, three, negative one augmented by matrix&#10;Row 1: one, zero, zero&#10;Row 2: two, one, zero&#10;Row 3: zero, zero, one&#10;Second row operation: multiply Row 3 by one-third&#10;equals &#10;Row 1: one, negative four, one&#10;Row 2: zero, negative seven, two&#10;Row 3: zero, one, negative one-third augmented by matrix&#10;Row 1: one, zero, zero&#10;Row 2: two, one, zero&#10;Row 3: zero, zero, one-third&#10;Third operation:&#10;Add four times Row 3 to Row 1&#10;Add seven times Row 3 to Row 2&#10;Resulting matrix:&#10;Row 1: one, zero, minus one thirds&#10;Row 2: zero, zero, minus one thirds&#10;Row 3: zero, one, minus one thirds augmented by matrix&#10;Row 1: one, zero, four thirds&#10;Row 2: two, one, seven thirds&#10;Row 3: zero, zero, one third">
                <a:extLst>
                  <a:ext uri="{FF2B5EF4-FFF2-40B4-BE49-F238E27FC236}">
                    <a16:creationId xmlns:a16="http://schemas.microsoft.com/office/drawing/2014/main" id="{C5212A2D-378C-43BE-8448-6052F124E157}"/>
                  </a:ext>
                </a:extLst>
              </p:cNvPr>
              <p:cNvGraphicFramePr>
                <a:graphicFrameLocks noGrp="1"/>
              </p:cNvGraphicFramePr>
              <p:nvPr>
                <p:extLst>
                  <p:ext uri="{D42A27DB-BD31-4B8C-83A1-F6EECF244321}">
                    <p14:modId xmlns:p14="http://schemas.microsoft.com/office/powerpoint/2010/main" val="2244271435"/>
                  </p:ext>
                </p:extLst>
              </p:nvPr>
            </p:nvGraphicFramePr>
            <p:xfrm>
              <a:off x="609600" y="1130360"/>
              <a:ext cx="8077200" cy="4889440"/>
            </p:xfrm>
            <a:graphic>
              <a:graphicData uri="http://schemas.openxmlformats.org/drawingml/2006/table">
                <a:tbl>
                  <a:tblPr firstRow="1" bandRow="1">
                    <a:tableStyleId>{2D5ABB26-0587-4C30-8999-92F81FD0307C}</a:tableStyleId>
                  </a:tblPr>
                  <a:tblGrid>
                    <a:gridCol w="3657600">
                      <a:extLst>
                        <a:ext uri="{9D8B030D-6E8A-4147-A177-3AD203B41FA5}">
                          <a16:colId xmlns:a16="http://schemas.microsoft.com/office/drawing/2014/main" val="2364011269"/>
                        </a:ext>
                      </a:extLst>
                    </a:gridCol>
                    <a:gridCol w="4419600">
                      <a:extLst>
                        <a:ext uri="{9D8B030D-6E8A-4147-A177-3AD203B41FA5}">
                          <a16:colId xmlns:a16="http://schemas.microsoft.com/office/drawing/2014/main" val="3756181829"/>
                        </a:ext>
                      </a:extLst>
                    </a:gridCol>
                  </a:tblGrid>
                  <a:tr h="1362244">
                    <a:tc>
                      <a:txBody>
                        <a:bodyPr/>
                        <a:lstStyle/>
                        <a:p>
                          <a:endParaRPr lang="en-US"/>
                        </a:p>
                      </a:txBody>
                      <a:tcPr>
                        <a:blipFill>
                          <a:blip r:embed="rId2"/>
                          <a:stretch>
                            <a:fillRect r="-120833" b="-258482"/>
                          </a:stretch>
                        </a:blipFill>
                      </a:tcPr>
                    </a:tc>
                    <a:tc>
                      <a:txBody>
                        <a:bodyPr/>
                        <a:lstStyle/>
                        <a:p>
                          <a:endParaRPr lang="en-US"/>
                        </a:p>
                      </a:txBody>
                      <a:tcPr>
                        <a:blipFill>
                          <a:blip r:embed="rId2"/>
                          <a:stretch>
                            <a:fillRect l="-82759" b="-258482"/>
                          </a:stretch>
                        </a:blipFill>
                      </a:tcPr>
                    </a:tc>
                    <a:extLst>
                      <a:ext uri="{0D108BD9-81ED-4DB2-BD59-A6C34878D82A}">
                        <a16:rowId xmlns:a16="http://schemas.microsoft.com/office/drawing/2014/main" val="1664106018"/>
                      </a:ext>
                    </a:extLst>
                  </a:tr>
                  <a:tr h="1558633">
                    <a:tc>
                      <a:txBody>
                        <a:bodyPr/>
                        <a:lstStyle/>
                        <a:p>
                          <a:pPr algn="r"/>
                          <a:endParaRPr lang="en-US" sz="2400" dirty="0"/>
                        </a:p>
                      </a:txBody>
                      <a:tcPr/>
                    </a:tc>
                    <a:tc>
                      <a:txBody>
                        <a:bodyPr/>
                        <a:lstStyle/>
                        <a:p>
                          <a:endParaRPr lang="en-US"/>
                        </a:p>
                      </a:txBody>
                      <a:tcPr>
                        <a:blipFill>
                          <a:blip r:embed="rId2"/>
                          <a:stretch>
                            <a:fillRect l="-82759" t="-87500" b="-126172"/>
                          </a:stretch>
                        </a:blipFill>
                      </a:tcPr>
                    </a:tc>
                    <a:extLst>
                      <a:ext uri="{0D108BD9-81ED-4DB2-BD59-A6C34878D82A}">
                        <a16:rowId xmlns:a16="http://schemas.microsoft.com/office/drawing/2014/main" val="182514897"/>
                      </a:ext>
                    </a:extLst>
                  </a:tr>
                  <a:tr h="1968563">
                    <a:tc>
                      <a:txBody>
                        <a:bodyPr/>
                        <a:lstStyle/>
                        <a:p>
                          <a:pPr algn="r"/>
                          <a:endParaRPr lang="en-US" sz="2400" dirty="0"/>
                        </a:p>
                      </a:txBody>
                      <a:tcPr/>
                    </a:tc>
                    <a:tc>
                      <a:txBody>
                        <a:bodyPr/>
                        <a:lstStyle/>
                        <a:p>
                          <a:endParaRPr lang="en-US"/>
                        </a:p>
                      </a:txBody>
                      <a:tcPr>
                        <a:blipFill>
                          <a:blip r:embed="rId2"/>
                          <a:stretch>
                            <a:fillRect l="-82759" t="-148607"/>
                          </a:stretch>
                        </a:blipFill>
                      </a:tcPr>
                    </a:tc>
                    <a:extLst>
                      <a:ext uri="{0D108BD9-81ED-4DB2-BD59-A6C34878D82A}">
                        <a16:rowId xmlns:a16="http://schemas.microsoft.com/office/drawing/2014/main" val="2039667912"/>
                      </a:ext>
                    </a:extLst>
                  </a:tr>
                </a:tbl>
              </a:graphicData>
            </a:graphic>
          </p:graphicFrame>
        </mc:Fallback>
      </mc:AlternateContent>
    </p:spTree>
    <p:extLst>
      <p:ext uri="{BB962C8B-B14F-4D97-AF65-F5344CB8AC3E}">
        <p14:creationId xmlns:p14="http://schemas.microsoft.com/office/powerpoint/2010/main" val="16874499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Inverse Matrix Method</a:t>
            </a:r>
            <a:r>
              <a:rPr lang="en-US" baseline="-25000" dirty="0"/>
              <a:t>4</a:t>
            </a:r>
            <a:endParaRPr dirty="0"/>
          </a:p>
        </p:txBody>
      </p:sp>
      <mc:AlternateContent xmlns:mc="http://schemas.openxmlformats.org/markup-compatibility/2006" xmlns:a14="http://schemas.microsoft.com/office/drawing/2010/main">
        <mc:Choice Requires="a14">
          <p:graphicFrame>
            <p:nvGraphicFramePr>
              <p:cNvPr id="5" name="Table 6" descr="3 by 3 matrix with &#10;&#10;Row  1: 1, 0, minus 1 over 3&#10;Row 2: 0, 0, minus 1 over  3&#10;Row 3: 0, 1, minus 1 over 3 Augmented by the Matrix&#10;&#10;Row : 1, 0, 4 divided by 3&#10;&#10;Row 2: 2, 1, 7 divided by 3&#10;&#10;Row 3: 0, 0, 1 divided by 3&#10;&#10;&#10;Apply the Row Operation&#10;&#10;Multiply row 2 by minus 3:&#10;&#10;Row 1: 1, 0, minus 1 over 3&#10;&#10;Row 2: 0, 0, 1&#10;&#10;Row 3: 0, 1, minus 1 over 3 Augmented by the Matrix&#10;&#10;Row 1: 1, 0, 4 divided by 3&#10;&#10;Row 2: minus 6, minus 3,  minus 7&#10;&#10;Row 3: 0, 0,  1 divided by 3&#10;&#10;Swap rows 2 and 3:&#10;&#10;Row 1: 1, 0, minus 1 over 3&#10;&#10;Row 2: 0, 1, minus 1 over 3&#10;&#10;Row 3: 0, 0, 1 Augmented by the Matrix&#10;&#10;Row 1: 1, 0, 4 over 3&#10;&#10;Row 2: 0, 0, 1 over 3&#10;&#10;Row 3: minus 6, minus 3, minus 7&#10;">
                <a:extLst>
                  <a:ext uri="{FF2B5EF4-FFF2-40B4-BE49-F238E27FC236}">
                    <a16:creationId xmlns:a16="http://schemas.microsoft.com/office/drawing/2014/main" id="{C5212A2D-378C-43BE-8448-6052F124E157}"/>
                  </a:ext>
                </a:extLst>
              </p:cNvPr>
              <p:cNvGraphicFramePr>
                <a:graphicFrameLocks noGrp="1"/>
              </p:cNvGraphicFramePr>
              <p:nvPr>
                <p:extLst>
                  <p:ext uri="{D42A27DB-BD31-4B8C-83A1-F6EECF244321}">
                    <p14:modId xmlns:p14="http://schemas.microsoft.com/office/powerpoint/2010/main" val="3940192227"/>
                  </p:ext>
                </p:extLst>
              </p:nvPr>
            </p:nvGraphicFramePr>
            <p:xfrm>
              <a:off x="838200" y="1206560"/>
              <a:ext cx="7772400" cy="4064799"/>
            </p:xfrm>
            <a:graphic>
              <a:graphicData uri="http://schemas.openxmlformats.org/drawingml/2006/table">
                <a:tbl>
                  <a:tblPr firstRow="1" bandRow="1">
                    <a:tableStyleId>{2D5ABB26-0587-4C30-8999-92F81FD0307C}</a:tableStyleId>
                  </a:tblPr>
                  <a:tblGrid>
                    <a:gridCol w="2699886">
                      <a:extLst>
                        <a:ext uri="{9D8B030D-6E8A-4147-A177-3AD203B41FA5}">
                          <a16:colId xmlns:a16="http://schemas.microsoft.com/office/drawing/2014/main" val="2364011269"/>
                        </a:ext>
                      </a:extLst>
                    </a:gridCol>
                    <a:gridCol w="5072514">
                      <a:extLst>
                        <a:ext uri="{9D8B030D-6E8A-4147-A177-3AD203B41FA5}">
                          <a16:colId xmlns:a16="http://schemas.microsoft.com/office/drawing/2014/main" val="3756181829"/>
                        </a:ext>
                      </a:extLst>
                    </a:gridCol>
                  </a:tblGrid>
                  <a:tr h="2374840">
                    <a:tc>
                      <a:txBody>
                        <a:bodyPr/>
                        <a:lstStyle/>
                        <a:p>
                          <a:pPr algn="r"/>
                          <a14:m>
                            <m:oMathPara xmlns:m="http://schemas.openxmlformats.org/officeDocument/2006/math">
                              <m:oMathParaPr>
                                <m:jc m:val="centerGroup"/>
                              </m:oMathParaPr>
                              <m:oMath xmlns:m="http://schemas.openxmlformats.org/officeDocument/2006/math">
                                <m:d>
                                  <m:dPr>
                                    <m:begChr m:val="["/>
                                    <m:endChr m:val="]"/>
                                    <m:ctrlPr>
                                      <a:rPr lang="en-US" sz="2000" i="1" kern="1200" smtClean="0">
                                        <a:solidFill>
                                          <a:schemeClr val="tx1"/>
                                        </a:solidFill>
                                        <a:effectLst/>
                                        <a:latin typeface="Cambria Math" panose="02040503050406030204" pitchFamily="18" charset="0"/>
                                      </a:rPr>
                                    </m:ctrlPr>
                                  </m:dPr>
                                  <m:e>
                                    <m:m>
                                      <m:mPr>
                                        <m:mcs>
                                          <m:mc>
                                            <m:mcPr>
                                              <m:count m:val="3"/>
                                              <m:mcJc m:val="center"/>
                                            </m:mcPr>
                                          </m:mc>
                                        </m:mcs>
                                        <m:ctrlPr>
                                          <a:rPr lang="en-US" sz="2000" i="1" kern="1200">
                                            <a:solidFill>
                                              <a:schemeClr val="tx1"/>
                                            </a:solidFill>
                                            <a:effectLst/>
                                            <a:latin typeface="Cambria Math" panose="02040503050406030204" pitchFamily="18" charset="0"/>
                                          </a:rPr>
                                        </m:ctrlPr>
                                      </m:mPr>
                                      <m:mr>
                                        <m:e>
                                          <m:r>
                                            <a:rPr lang="en-US" sz="2000" kern="1200">
                                              <a:solidFill>
                                                <a:schemeClr val="tx1"/>
                                              </a:solidFill>
                                              <a:effectLst/>
                                              <a:latin typeface="Cambria Math" panose="02040503050406030204" pitchFamily="18" charset="0"/>
                                            </a:rPr>
                                            <m:t>1</m:t>
                                          </m:r>
                                        </m:e>
                                        <m:e>
                                          <m:r>
                                            <a:rPr lang="en-US" sz="2000" kern="1200">
                                              <a:solidFill>
                                                <a:schemeClr val="tx1"/>
                                              </a:solidFill>
                                              <a:effectLst/>
                                              <a:latin typeface="Cambria Math" panose="02040503050406030204" pitchFamily="18" charset="0"/>
                                            </a:rPr>
                                            <m:t>0</m:t>
                                          </m:r>
                                        </m:e>
                                        <m:e>
                                          <m:r>
                                            <a:rPr lang="en-US" sz="2000" kern="1200">
                                              <a:solidFill>
                                                <a:schemeClr val="tx1"/>
                                              </a:solidFill>
                                              <a:effectLst/>
                                              <a:latin typeface="Cambria Math" panose="02040503050406030204" pitchFamily="18" charset="0"/>
                                            </a:rPr>
                                            <m:t>−</m:t>
                                          </m:r>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1</m:t>
                                              </m:r>
                                            </m:num>
                                            <m:den>
                                              <m:r>
                                                <a:rPr lang="en-US" sz="2000" kern="1200">
                                                  <a:solidFill>
                                                    <a:schemeClr val="tx1"/>
                                                  </a:solidFill>
                                                  <a:effectLst/>
                                                  <a:latin typeface="Cambria Math" panose="02040503050406030204" pitchFamily="18" charset="0"/>
                                                </a:rPr>
                                                <m:t>3</m:t>
                                              </m:r>
                                            </m:den>
                                          </m:f>
                                        </m:e>
                                      </m:mr>
                                      <m:mr>
                                        <m:e>
                                          <m:r>
                                            <a:rPr lang="en-US" sz="2000" kern="1200">
                                              <a:solidFill>
                                                <a:schemeClr val="tx1"/>
                                              </a:solidFill>
                                              <a:effectLst/>
                                              <a:latin typeface="Cambria Math" panose="02040503050406030204" pitchFamily="18" charset="0"/>
                                            </a:rPr>
                                            <m:t>0</m:t>
                                          </m:r>
                                        </m:e>
                                        <m:e>
                                          <m:r>
                                            <a:rPr lang="en-US" sz="2000" kern="1200">
                                              <a:solidFill>
                                                <a:schemeClr val="tx1"/>
                                              </a:solidFill>
                                              <a:effectLst/>
                                              <a:latin typeface="Cambria Math" panose="02040503050406030204" pitchFamily="18" charset="0"/>
                                            </a:rPr>
                                            <m:t>0</m:t>
                                          </m:r>
                                        </m:e>
                                        <m:e>
                                          <m:r>
                                            <a:rPr lang="en-US" sz="2000" kern="1200">
                                              <a:solidFill>
                                                <a:schemeClr val="tx1"/>
                                              </a:solidFill>
                                              <a:effectLst/>
                                              <a:latin typeface="Cambria Math" panose="02040503050406030204" pitchFamily="18" charset="0"/>
                                            </a:rPr>
                                            <m:t>−</m:t>
                                          </m:r>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1</m:t>
                                              </m:r>
                                            </m:num>
                                            <m:den>
                                              <m:r>
                                                <a:rPr lang="en-US" sz="2000" kern="1200">
                                                  <a:solidFill>
                                                    <a:schemeClr val="tx1"/>
                                                  </a:solidFill>
                                                  <a:effectLst/>
                                                  <a:latin typeface="Cambria Math" panose="02040503050406030204" pitchFamily="18" charset="0"/>
                                                </a:rPr>
                                                <m:t>3</m:t>
                                              </m:r>
                                            </m:den>
                                          </m:f>
                                        </m:e>
                                      </m:mr>
                                      <m:mr>
                                        <m:e>
                                          <m:r>
                                            <a:rPr lang="en-US" sz="2000" kern="1200">
                                              <a:solidFill>
                                                <a:schemeClr val="tx1"/>
                                              </a:solidFill>
                                              <a:effectLst/>
                                              <a:latin typeface="Cambria Math" panose="02040503050406030204" pitchFamily="18" charset="0"/>
                                            </a:rPr>
                                            <m:t>0</m:t>
                                          </m:r>
                                        </m:e>
                                        <m:e>
                                          <m:r>
                                            <a:rPr lang="en-US" sz="2000" kern="1200">
                                              <a:solidFill>
                                                <a:schemeClr val="tx1"/>
                                              </a:solidFill>
                                              <a:effectLst/>
                                              <a:latin typeface="Cambria Math" panose="02040503050406030204" pitchFamily="18" charset="0"/>
                                            </a:rPr>
                                            <m:t>1</m:t>
                                          </m:r>
                                        </m:e>
                                        <m:e>
                                          <m:r>
                                            <a:rPr lang="en-US" sz="2000" kern="1200">
                                              <a:solidFill>
                                                <a:schemeClr val="tx1"/>
                                              </a:solidFill>
                                              <a:effectLst/>
                                              <a:latin typeface="Cambria Math" panose="02040503050406030204" pitchFamily="18" charset="0"/>
                                            </a:rPr>
                                            <m:t>−</m:t>
                                          </m:r>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1</m:t>
                                              </m:r>
                                            </m:num>
                                            <m:den>
                                              <m:r>
                                                <a:rPr lang="en-US" sz="2000" kern="1200">
                                                  <a:solidFill>
                                                    <a:schemeClr val="tx1"/>
                                                  </a:solidFill>
                                                  <a:effectLst/>
                                                  <a:latin typeface="Cambria Math" panose="02040503050406030204" pitchFamily="18" charset="0"/>
                                                </a:rPr>
                                                <m:t>3</m:t>
                                              </m:r>
                                            </m:den>
                                          </m:f>
                                        </m:e>
                                      </m:mr>
                                    </m:m>
                                    <m:d>
                                      <m:dPr>
                                        <m:begChr m:val="|"/>
                                        <m:endChr m:val=""/>
                                        <m:ctrlPr>
                                          <a:rPr lang="en-US" sz="2000" i="1" kern="1200">
                                            <a:solidFill>
                                              <a:schemeClr val="tx1"/>
                                            </a:solidFill>
                                            <a:effectLst/>
                                            <a:latin typeface="Cambria Math" panose="02040503050406030204" pitchFamily="18" charset="0"/>
                                          </a:rPr>
                                        </m:ctrlPr>
                                      </m:dPr>
                                      <m:e>
                                        <m:m>
                                          <m:mPr>
                                            <m:mcs>
                                              <m:mc>
                                                <m:mcPr>
                                                  <m:count m:val="3"/>
                                                  <m:mcJc m:val="center"/>
                                                </m:mcPr>
                                              </m:mc>
                                            </m:mcs>
                                            <m:ctrlPr>
                                              <a:rPr lang="en-US" sz="2000" i="1" kern="1200">
                                                <a:solidFill>
                                                  <a:schemeClr val="tx1"/>
                                                </a:solidFill>
                                                <a:effectLst/>
                                                <a:latin typeface="Cambria Math" panose="02040503050406030204" pitchFamily="18" charset="0"/>
                                              </a:rPr>
                                            </m:ctrlPr>
                                          </m:mPr>
                                          <m:mr>
                                            <m:e>
                                              <m:r>
                                                <a:rPr lang="en-US" sz="2000" kern="1200">
                                                  <a:solidFill>
                                                    <a:schemeClr val="tx1"/>
                                                  </a:solidFill>
                                                  <a:effectLst/>
                                                  <a:latin typeface="Cambria Math" panose="02040503050406030204" pitchFamily="18" charset="0"/>
                                                </a:rPr>
                                                <m:t>1</m:t>
                                              </m:r>
                                            </m:e>
                                            <m:e>
                                              <m:r>
                                                <a:rPr lang="en-US" sz="2000" kern="1200">
                                                  <a:solidFill>
                                                    <a:schemeClr val="tx1"/>
                                                  </a:solidFill>
                                                  <a:effectLst/>
                                                  <a:latin typeface="Cambria Math" panose="02040503050406030204" pitchFamily="18" charset="0"/>
                                                </a:rPr>
                                                <m:t>0</m:t>
                                              </m:r>
                                            </m:e>
                                            <m:e>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4</m:t>
                                                  </m:r>
                                                </m:num>
                                                <m:den>
                                                  <m:r>
                                                    <a:rPr lang="en-US" sz="2000" kern="1200">
                                                      <a:solidFill>
                                                        <a:schemeClr val="tx1"/>
                                                      </a:solidFill>
                                                      <a:effectLst/>
                                                      <a:latin typeface="Cambria Math" panose="02040503050406030204" pitchFamily="18" charset="0"/>
                                                    </a:rPr>
                                                    <m:t>3</m:t>
                                                  </m:r>
                                                </m:den>
                                              </m:f>
                                            </m:e>
                                          </m:mr>
                                          <m:mr>
                                            <m:e>
                                              <m:r>
                                                <a:rPr lang="en-US" sz="2000" kern="1200">
                                                  <a:solidFill>
                                                    <a:schemeClr val="tx1"/>
                                                  </a:solidFill>
                                                  <a:effectLst/>
                                                  <a:latin typeface="Cambria Math" panose="02040503050406030204" pitchFamily="18" charset="0"/>
                                                </a:rPr>
                                                <m:t>2</m:t>
                                              </m:r>
                                            </m:e>
                                            <m:e>
                                              <m:r>
                                                <a:rPr lang="en-US" sz="2000" kern="1200">
                                                  <a:solidFill>
                                                    <a:schemeClr val="tx1"/>
                                                  </a:solidFill>
                                                  <a:effectLst/>
                                                  <a:latin typeface="Cambria Math" panose="02040503050406030204" pitchFamily="18" charset="0"/>
                                                </a:rPr>
                                                <m:t>1</m:t>
                                              </m:r>
                                            </m:e>
                                            <m:e>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7</m:t>
                                                  </m:r>
                                                </m:num>
                                                <m:den>
                                                  <m:r>
                                                    <a:rPr lang="en-US" sz="2000" kern="1200">
                                                      <a:solidFill>
                                                        <a:schemeClr val="tx1"/>
                                                      </a:solidFill>
                                                      <a:effectLst/>
                                                      <a:latin typeface="Cambria Math" panose="02040503050406030204" pitchFamily="18" charset="0"/>
                                                    </a:rPr>
                                                    <m:t>3</m:t>
                                                  </m:r>
                                                </m:den>
                                              </m:f>
                                            </m:e>
                                          </m:mr>
                                          <m:mr>
                                            <m:e>
                                              <m:r>
                                                <a:rPr lang="en-US" sz="2000" kern="1200">
                                                  <a:solidFill>
                                                    <a:schemeClr val="tx1"/>
                                                  </a:solidFill>
                                                  <a:effectLst/>
                                                  <a:latin typeface="Cambria Math" panose="02040503050406030204" pitchFamily="18" charset="0"/>
                                                </a:rPr>
                                                <m:t>0</m:t>
                                              </m:r>
                                            </m:e>
                                            <m:e>
                                              <m:r>
                                                <a:rPr lang="en-US" sz="2000" kern="1200">
                                                  <a:solidFill>
                                                    <a:schemeClr val="tx1"/>
                                                  </a:solidFill>
                                                  <a:effectLst/>
                                                  <a:latin typeface="Cambria Math" panose="02040503050406030204" pitchFamily="18" charset="0"/>
                                                </a:rPr>
                                                <m:t>0</m:t>
                                              </m:r>
                                            </m:e>
                                            <m:e>
                                              <m:f>
                                                <m:fPr>
                                                  <m:ctrlPr>
                                                    <a:rPr lang="en-US" sz="2000" i="1" kern="1200">
                                                      <a:solidFill>
                                                        <a:schemeClr val="tx1"/>
                                                      </a:solidFill>
                                                      <a:effectLst/>
                                                      <a:latin typeface="Cambria Math" panose="02040503050406030204" pitchFamily="18" charset="0"/>
                                                    </a:rPr>
                                                  </m:ctrlPr>
                                                </m:fPr>
                                                <m:num>
                                                  <m:r>
                                                    <a:rPr lang="en-US" sz="2000" kern="1200">
                                                      <a:solidFill>
                                                        <a:schemeClr val="tx1"/>
                                                      </a:solidFill>
                                                      <a:effectLst/>
                                                      <a:latin typeface="Cambria Math" panose="02040503050406030204" pitchFamily="18" charset="0"/>
                                                    </a:rPr>
                                                    <m:t>1</m:t>
                                                  </m:r>
                                                </m:num>
                                                <m:den>
                                                  <m:r>
                                                    <a:rPr lang="en-US" sz="2000" kern="1200">
                                                      <a:solidFill>
                                                        <a:schemeClr val="tx1"/>
                                                      </a:solidFill>
                                                      <a:effectLst/>
                                                      <a:latin typeface="Cambria Math" panose="02040503050406030204" pitchFamily="18" charset="0"/>
                                                    </a:rPr>
                                                    <m:t>3</m:t>
                                                  </m:r>
                                                </m:den>
                                              </m:f>
                                            </m:e>
                                          </m:mr>
                                        </m:m>
                                      </m:e>
                                    </m:d>
                                  </m:e>
                                </m:d>
                              </m:oMath>
                            </m:oMathPara>
                          </a14:m>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200" i="1" kern="1200" smtClean="0">
                                      <a:solidFill>
                                        <a:schemeClr val="tx1"/>
                                      </a:solidFill>
                                      <a:effectLst/>
                                      <a:latin typeface="Cambria Math" panose="02040503050406030204" pitchFamily="18" charset="0"/>
                                    </a:rPr>
                                  </m:ctrlPr>
                                </m:groupChrPr>
                                <m:e>
                                  <m:r>
                                    <a:rPr lang="en-US" sz="2200" kern="1200">
                                      <a:solidFill>
                                        <a:schemeClr val="tx1"/>
                                      </a:solidFill>
                                      <a:effectLst/>
                                      <a:latin typeface="Cambria Math" panose="02040503050406030204" pitchFamily="18" charset="0"/>
                                    </a:rPr>
                                    <m:t>−3</m:t>
                                  </m:r>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2</m:t>
                                      </m:r>
                                    </m:sub>
                                  </m:sSub>
                                </m:e>
                              </m:groupChr>
                            </m:oMath>
                          </a14:m>
                          <a:r>
                            <a:rPr lang="en-US" sz="22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4</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−6</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−7</m:t>
                                            </m:r>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
                                    </m:e>
                                  </m:d>
                                </m:e>
                              </m:d>
                            </m:oMath>
                          </a14:m>
                          <a:endParaRPr lang="en-US" sz="20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3378358824"/>
                      </a:ext>
                    </a:extLst>
                  </a:tr>
                  <a:tr h="1689959">
                    <a:tc>
                      <a:txBody>
                        <a:bodyPr/>
                        <a:lstStyle/>
                        <a:p>
                          <a:pPr algn="r"/>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groupChr>
                                <m:groupChrPr>
                                  <m:chr m:val="→"/>
                                  <m:vertJc m:val="bot"/>
                                  <m:ctrlPr>
                                    <a:rPr lang="en-US" sz="2200" i="1" kern="1200" smtClean="0">
                                      <a:solidFill>
                                        <a:schemeClr val="tx1"/>
                                      </a:solidFill>
                                      <a:effectLst/>
                                      <a:latin typeface="Cambria Math" panose="02040503050406030204" pitchFamily="18" charset="0"/>
                                    </a:rPr>
                                  </m:ctrlPr>
                                </m:groupChrPr>
                                <m:e>
                                  <m:sSub>
                                    <m:sSubPr>
                                      <m:ctrlPr>
                                        <a:rPr lang="en-US" sz="2200" i="1" kern="1200">
                                          <a:solidFill>
                                            <a:schemeClr val="tx1"/>
                                          </a:solidFill>
                                          <a:effectLst/>
                                          <a:latin typeface="Cambria Math" panose="02040503050406030204" pitchFamily="18" charset="0"/>
                                        </a:rPr>
                                      </m:ctrlPr>
                                    </m:sSubPr>
                                    <m:e>
                                      <m:r>
                                        <a:rPr lang="en-US" sz="220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2</m:t>
                                      </m:r>
                                    </m:sub>
                                  </m:sSub>
                                  <m:r>
                                    <a:rPr lang="en-US" sz="2200" kern="1200">
                                      <a:solidFill>
                                        <a:schemeClr val="tx1"/>
                                      </a:solidFill>
                                      <a:effectLst/>
                                      <a:latin typeface="Cambria Math" panose="02040503050406030204" pitchFamily="18" charset="0"/>
                                    </a:rPr>
                                    <m:t>↔</m:t>
                                  </m:r>
                                  <m:sSub>
                                    <m:sSubPr>
                                      <m:ctrlPr>
                                        <a:rPr lang="en-US" sz="2200" i="1" kern="1200">
                                          <a:solidFill>
                                            <a:schemeClr val="tx1"/>
                                          </a:solidFill>
                                          <a:effectLst/>
                                          <a:latin typeface="Cambria Math" panose="02040503050406030204" pitchFamily="18" charset="0"/>
                                        </a:rPr>
                                      </m:ctrlPr>
                                    </m:sSubPr>
                                    <m:e>
                                      <m:r>
                                        <a:rPr lang="en-US" sz="2200" b="0" kern="1200">
                                          <a:solidFill>
                                            <a:schemeClr val="tx1"/>
                                          </a:solidFill>
                                          <a:effectLst/>
                                          <a:latin typeface="Cambria Math" panose="02040503050406030204" pitchFamily="18" charset="0"/>
                                        </a:rPr>
                                        <m:t>𝑅</m:t>
                                      </m:r>
                                    </m:e>
                                    <m:sub>
                                      <m:r>
                                        <a:rPr lang="en-US" sz="2200" kern="1200">
                                          <a:solidFill>
                                            <a:schemeClr val="tx1"/>
                                          </a:solidFill>
                                          <a:effectLst/>
                                          <a:latin typeface="Cambria Math" panose="02040503050406030204" pitchFamily="18" charset="0"/>
                                        </a:rPr>
                                        <m:t>3</m:t>
                                      </m:r>
                                    </m:sub>
                                  </m:sSub>
                                </m:e>
                              </m:groupChr>
                            </m:oMath>
                          </a14:m>
                          <a:r>
                            <a:rPr lang="en-US" sz="2400" kern="1200" dirty="0">
                              <a:solidFill>
                                <a:schemeClr val="tx1"/>
                              </a:solidFill>
                              <a:effectLst/>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m:t>
                                        </m:r>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1</m:t>
                                        </m:r>
                                      </m:e>
                                    </m:mr>
                                  </m:m>
                                  <m:d>
                                    <m:dPr>
                                      <m:begChr m:val="|"/>
                                      <m:endChr m:val=""/>
                                      <m:ctrlPr>
                                        <a:rPr lang="en-US" sz="2400" i="1" kern="1200">
                                          <a:solidFill>
                                            <a:schemeClr val="tx1"/>
                                          </a:solidFill>
                                          <a:effectLst/>
                                          <a:latin typeface="Cambria Math" panose="02040503050406030204" pitchFamily="18" charset="0"/>
                                        </a:rPr>
                                      </m:ctrlPr>
                                    </m:dPr>
                                    <m:e>
                                      <m:m>
                                        <m:mPr>
                                          <m:mcs>
                                            <m:mc>
                                              <m:mcPr>
                                                <m:count m:val="3"/>
                                                <m:mcJc m:val="center"/>
                                              </m:mcPr>
                                            </m:mc>
                                          </m:mcs>
                                          <m:ctrlPr>
                                            <a:rPr lang="en-US" sz="2400" i="1" kern="1200">
                                              <a:solidFill>
                                                <a:schemeClr val="tx1"/>
                                              </a:solidFill>
                                              <a:effectLst/>
                                              <a:latin typeface="Cambria Math" panose="02040503050406030204" pitchFamily="18" charset="0"/>
                                            </a:rPr>
                                          </m:ctrlPr>
                                        </m:mPr>
                                        <m:mr>
                                          <m:e>
                                            <m:r>
                                              <a:rPr lang="en-US" sz="2400" kern="1200">
                                                <a:solidFill>
                                                  <a:schemeClr val="tx1"/>
                                                </a:solidFill>
                                                <a:effectLst/>
                                                <a:latin typeface="Cambria Math" panose="02040503050406030204" pitchFamily="18" charset="0"/>
                                              </a:rPr>
                                              <m:t>1</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4</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0</m:t>
                                            </m:r>
                                          </m:e>
                                          <m:e>
                                            <m:r>
                                              <a:rPr lang="en-US" sz="2400" kern="1200">
                                                <a:solidFill>
                                                  <a:schemeClr val="tx1"/>
                                                </a:solidFill>
                                                <a:effectLst/>
                                                <a:latin typeface="Cambria Math" panose="02040503050406030204" pitchFamily="18" charset="0"/>
                                              </a:rPr>
                                              <m:t>0</m:t>
                                            </m:r>
                                          </m:e>
                                          <m:e>
                                            <m:f>
                                              <m:fPr>
                                                <m:ctrlPr>
                                                  <a:rPr lang="en-US" sz="2400" i="1" kern="1200">
                                                    <a:solidFill>
                                                      <a:schemeClr val="tx1"/>
                                                    </a:solidFill>
                                                    <a:effectLst/>
                                                    <a:latin typeface="Cambria Math" panose="02040503050406030204" pitchFamily="18" charset="0"/>
                                                  </a:rPr>
                                                </m:ctrlPr>
                                              </m:fPr>
                                              <m:num>
                                                <m:r>
                                                  <a:rPr lang="en-US" sz="2400" kern="1200">
                                                    <a:solidFill>
                                                      <a:schemeClr val="tx1"/>
                                                    </a:solidFill>
                                                    <a:effectLst/>
                                                    <a:latin typeface="Cambria Math" panose="02040503050406030204" pitchFamily="18" charset="0"/>
                                                  </a:rPr>
                                                  <m:t>1</m:t>
                                                </m:r>
                                              </m:num>
                                              <m:den>
                                                <m:r>
                                                  <a:rPr lang="en-US" sz="2400" kern="1200">
                                                    <a:solidFill>
                                                      <a:schemeClr val="tx1"/>
                                                    </a:solidFill>
                                                    <a:effectLst/>
                                                    <a:latin typeface="Cambria Math" panose="02040503050406030204" pitchFamily="18" charset="0"/>
                                                  </a:rPr>
                                                  <m:t>3</m:t>
                                                </m:r>
                                              </m:den>
                                            </m:f>
                                          </m:e>
                                        </m:mr>
                                        <m:mr>
                                          <m:e>
                                            <m:r>
                                              <a:rPr lang="en-US" sz="2400" kern="1200">
                                                <a:solidFill>
                                                  <a:schemeClr val="tx1"/>
                                                </a:solidFill>
                                                <a:effectLst/>
                                                <a:latin typeface="Cambria Math" panose="02040503050406030204" pitchFamily="18" charset="0"/>
                                              </a:rPr>
                                              <m:t>−6</m:t>
                                            </m:r>
                                          </m:e>
                                          <m:e>
                                            <m:r>
                                              <a:rPr lang="en-US" sz="2400" kern="1200">
                                                <a:solidFill>
                                                  <a:schemeClr val="tx1"/>
                                                </a:solidFill>
                                                <a:effectLst/>
                                                <a:latin typeface="Cambria Math" panose="02040503050406030204" pitchFamily="18" charset="0"/>
                                              </a:rPr>
                                              <m:t>−3</m:t>
                                            </m:r>
                                          </m:e>
                                          <m:e>
                                            <m:r>
                                              <a:rPr lang="en-US" sz="2400" kern="1200">
                                                <a:solidFill>
                                                  <a:schemeClr val="tx1"/>
                                                </a:solidFill>
                                                <a:effectLst/>
                                                <a:latin typeface="Cambria Math" panose="02040503050406030204" pitchFamily="18" charset="0"/>
                                              </a:rPr>
                                              <m:t>−7</m:t>
                                            </m:r>
                                          </m:e>
                                        </m:mr>
                                      </m:m>
                                    </m:e>
                                  </m:d>
                                </m:e>
                              </m:d>
                            </m:oMath>
                          </a14:m>
                          <a:endParaRPr lang="en-US" sz="2000" kern="1200" dirty="0">
                            <a:solidFill>
                              <a:schemeClr val="tx1"/>
                            </a:solidFill>
                            <a:effectLst/>
                            <a:latin typeface="+mn-lt"/>
                            <a:ea typeface="+mn-ea"/>
                            <a:cs typeface="+mn-cs"/>
                          </a:endParaRPr>
                        </a:p>
                      </a:txBody>
                      <a:tcPr/>
                    </a:tc>
                    <a:extLst>
                      <a:ext uri="{0D108BD9-81ED-4DB2-BD59-A6C34878D82A}">
                        <a16:rowId xmlns:a16="http://schemas.microsoft.com/office/drawing/2014/main" val="1863508152"/>
                      </a:ext>
                    </a:extLst>
                  </a:tr>
                </a:tbl>
              </a:graphicData>
            </a:graphic>
          </p:graphicFrame>
        </mc:Choice>
        <mc:Fallback xmlns="">
          <p:graphicFrame>
            <p:nvGraphicFramePr>
              <p:cNvPr id="5" name="Table 6" descr="3 by 3 matrix with &#10;&#10;Row  1: 1, 0, minus 1 over 3&#10;Row 2: 0, 0, minus 1 over  3&#10;Row 3: 0, 1, minus 1 over 3 Augmented by the Matrix&#10;&#10;Row : 1, 0, 4 divided by 3&#10;&#10;Row 2: 2, 1, 7 divided by 3&#10;&#10;Row 3: 0, 0, 1 divided by 3&#10;&#10;&#10;Apply the Row Operation&#10;&#10;Multiply row 2 by minus 3:&#10;&#10;Row 1: 1, 0, minus 1 over 3&#10;&#10;Row 2: 0, 0, 1&#10;&#10;Row 3: 0, 1, minus 1 over 3 Augmented by the Matrix&#10;&#10;Row 1: 1, 0, 4 divided by 3&#10;&#10;Row 2: minus 6, minus 3,  minus 7&#10;&#10;Row 3: 0, 0,  1 divided by 3&#10;&#10;Swap rows 2 and 3:&#10;&#10;Row 1: 1, 0, minus 1 over 3&#10;&#10;Row 2: 0, 1, minus 1 over 3&#10;&#10;Row 3: 0, 0, 1 Augmented by the Matrix&#10;&#10;Row 1: 1, 0, 4 over 3&#10;&#10;Row 2: 0, 0, 1 over 3&#10;&#10;Row 3: minus 6, minus 3, minus 7&#10;">
                <a:extLst>
                  <a:ext uri="{FF2B5EF4-FFF2-40B4-BE49-F238E27FC236}">
                    <a16:creationId xmlns:a16="http://schemas.microsoft.com/office/drawing/2014/main" id="{C5212A2D-378C-43BE-8448-6052F124E157}"/>
                  </a:ext>
                </a:extLst>
              </p:cNvPr>
              <p:cNvGraphicFramePr>
                <a:graphicFrameLocks noGrp="1"/>
              </p:cNvGraphicFramePr>
              <p:nvPr>
                <p:extLst>
                  <p:ext uri="{D42A27DB-BD31-4B8C-83A1-F6EECF244321}">
                    <p14:modId xmlns:p14="http://schemas.microsoft.com/office/powerpoint/2010/main" val="3940192227"/>
                  </p:ext>
                </p:extLst>
              </p:nvPr>
            </p:nvGraphicFramePr>
            <p:xfrm>
              <a:off x="838200" y="1206560"/>
              <a:ext cx="7772400" cy="4064799"/>
            </p:xfrm>
            <a:graphic>
              <a:graphicData uri="http://schemas.openxmlformats.org/drawingml/2006/table">
                <a:tbl>
                  <a:tblPr firstRow="1" bandRow="1">
                    <a:tableStyleId>{2D5ABB26-0587-4C30-8999-92F81FD0307C}</a:tableStyleId>
                  </a:tblPr>
                  <a:tblGrid>
                    <a:gridCol w="2699886">
                      <a:extLst>
                        <a:ext uri="{9D8B030D-6E8A-4147-A177-3AD203B41FA5}">
                          <a16:colId xmlns:a16="http://schemas.microsoft.com/office/drawing/2014/main" val="2364011269"/>
                        </a:ext>
                      </a:extLst>
                    </a:gridCol>
                    <a:gridCol w="5072514">
                      <a:extLst>
                        <a:ext uri="{9D8B030D-6E8A-4147-A177-3AD203B41FA5}">
                          <a16:colId xmlns:a16="http://schemas.microsoft.com/office/drawing/2014/main" val="3756181829"/>
                        </a:ext>
                      </a:extLst>
                    </a:gridCol>
                  </a:tblGrid>
                  <a:tr h="2374840">
                    <a:tc>
                      <a:txBody>
                        <a:bodyPr/>
                        <a:lstStyle/>
                        <a:p>
                          <a:endParaRPr lang="en-US"/>
                        </a:p>
                      </a:txBody>
                      <a:tcPr>
                        <a:blipFill>
                          <a:blip r:embed="rId2"/>
                          <a:stretch>
                            <a:fillRect r="-188036" b="-71282"/>
                          </a:stretch>
                        </a:blipFill>
                      </a:tcPr>
                    </a:tc>
                    <a:tc>
                      <a:txBody>
                        <a:bodyPr/>
                        <a:lstStyle/>
                        <a:p>
                          <a:endParaRPr lang="en-US"/>
                        </a:p>
                      </a:txBody>
                      <a:tcPr anchor="ctr">
                        <a:blipFill>
                          <a:blip r:embed="rId2"/>
                          <a:stretch>
                            <a:fillRect l="-53181" b="-71282"/>
                          </a:stretch>
                        </a:blipFill>
                      </a:tcPr>
                    </a:tc>
                    <a:extLst>
                      <a:ext uri="{0D108BD9-81ED-4DB2-BD59-A6C34878D82A}">
                        <a16:rowId xmlns:a16="http://schemas.microsoft.com/office/drawing/2014/main" val="3378358824"/>
                      </a:ext>
                    </a:extLst>
                  </a:tr>
                  <a:tr h="1689959">
                    <a:tc>
                      <a:txBody>
                        <a:bodyPr/>
                        <a:lstStyle/>
                        <a:p>
                          <a:pPr algn="r"/>
                          <a:endParaRPr lang="en-US" sz="2000" dirty="0"/>
                        </a:p>
                      </a:txBody>
                      <a:tcPr/>
                    </a:tc>
                    <a:tc>
                      <a:txBody>
                        <a:bodyPr/>
                        <a:lstStyle/>
                        <a:p>
                          <a:endParaRPr lang="en-US"/>
                        </a:p>
                      </a:txBody>
                      <a:tcPr>
                        <a:blipFill>
                          <a:blip r:embed="rId2"/>
                          <a:stretch>
                            <a:fillRect l="-53181" t="-140288"/>
                          </a:stretch>
                        </a:blipFill>
                      </a:tcPr>
                    </a:tc>
                    <a:extLst>
                      <a:ext uri="{0D108BD9-81ED-4DB2-BD59-A6C34878D82A}">
                        <a16:rowId xmlns:a16="http://schemas.microsoft.com/office/drawing/2014/main" val="1863508152"/>
                      </a:ext>
                    </a:extLst>
                  </a:tr>
                </a:tbl>
              </a:graphicData>
            </a:graphic>
          </p:graphicFrame>
        </mc:Fallback>
      </mc:AlternateContent>
    </p:spTree>
    <p:extLst>
      <p:ext uri="{BB962C8B-B14F-4D97-AF65-F5344CB8AC3E}">
        <p14:creationId xmlns:p14="http://schemas.microsoft.com/office/powerpoint/2010/main" val="19136051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Inverse Matrix Method</a:t>
            </a:r>
            <a:r>
              <a:rPr lang="en-US" baseline="-25000" dirty="0"/>
              <a:t>5</a:t>
            </a:r>
            <a:endParaRPr dirty="0"/>
          </a:p>
        </p:txBody>
      </p:sp>
      <mc:AlternateContent xmlns:mc="http://schemas.openxmlformats.org/markup-compatibility/2006" xmlns:a14="http://schemas.microsoft.com/office/drawing/2010/main">
        <mc:Choice Requires="a14">
          <p:graphicFrame>
            <p:nvGraphicFramePr>
              <p:cNvPr id="5" name="Table 6" descr="3 by 3 matrix with rows: &#10;Row one: one, zero, negative one third, &#10;Row two: zero, one, negative one third,&#10;Row three: zero, zero, one, augmented by matrix&#10;&#10;Row one: one, zero, four thirds.&#10;Row two: zero, zero, one third.&#10;Row three: negative six, negative three, negative seven&#10;&#10;Two row operations are applied:&#10;One third of row three is added to row one.&#10;One third of row three is added to row two.&#10;&#10;Equals &#10;Row one: one, zero, zero,&#10;Row two: zero, one, zero,&#10;Row three: zero, zero, one, augmented by matrix&#10;&#10;Row one: negative one, negative one, negative one.&#10;Row two: negative two, negative one, negative two.&#10;Row three: negative six, negative three, negative seven.&#10;&#10;From this, the inverse of matrix A is given as the 3 by 3 matrix with&#10;Row one: negative one, negative one, negative one.&#10;Row two: negative two, negative one, negative two.&#10;Row three: negative six, negative three, negative seven.&#10;Step 1: Augmented Matrix&#10;&#10;A 3×6 matrix with the identity matrix on the left and a 3×3 matrix on the right:&#10;&#10;Row 1: 1, 0, minus 1 divided by 3, 1, 0, 4 divided by 3&#10;&#10;Row 2: 0, 1, minus 1 divided by 3, 0, 0, 1 divided by 3&#10;&#10;Row 3: 0, 0, 1, minus 6, minus 3, minus 7&#10;&#10;Step 2: Row Operations&#10;&#10;Apply the following:&#10;&#10;1 divided by 3 R subscript 3 plus R subscript 1&#10;&#10;1 divided by 3 R subscript 3 plus R subscript 2&#10;&#10;Resulting in:&#10;&#10;Row 1: 1, 0, 0, minus 1, minus 1, minus 1&#10;&#10;Row 2: 0, 1, 0, minus 2, minus 1, minus 2&#10;&#10;Row 3: 0, 0, 1, minus 6, minus 3, minus 7&#10;&#10;Conclusion:&#10;&#10;The left side is now the identity matrix.&#10;&#10;The right side is the inverse of the original matrix.&#10;&#10;Thus, A Inverse is:&#10;&#10;A Inverse equals &#10;&#10;Row 1: minus 1, minus 1, minus 1&#10;&#10;Row 2: minus 2, minus 1, minus 2&#10;&#10;Row 3: minus 6, minus 3, minus 7&#10;&#10;The process verifies that the inverse was correctly found through row operations.">
                <a:extLst>
                  <a:ext uri="{FF2B5EF4-FFF2-40B4-BE49-F238E27FC236}">
                    <a16:creationId xmlns:a16="http://schemas.microsoft.com/office/drawing/2014/main" id="{C5212A2D-378C-43BE-8448-6052F124E157}"/>
                  </a:ext>
                </a:extLst>
              </p:cNvPr>
              <p:cNvGraphicFramePr>
                <a:graphicFrameLocks noGrp="1"/>
              </p:cNvGraphicFramePr>
              <p:nvPr>
                <p:extLst>
                  <p:ext uri="{D42A27DB-BD31-4B8C-83A1-F6EECF244321}">
                    <p14:modId xmlns:p14="http://schemas.microsoft.com/office/powerpoint/2010/main" val="3493861052"/>
                  </p:ext>
                </p:extLst>
              </p:nvPr>
            </p:nvGraphicFramePr>
            <p:xfrm>
              <a:off x="457200" y="1143000"/>
              <a:ext cx="8458200" cy="3429000"/>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364011269"/>
                        </a:ext>
                      </a:extLst>
                    </a:gridCol>
                    <a:gridCol w="4572000">
                      <a:extLst>
                        <a:ext uri="{9D8B030D-6E8A-4147-A177-3AD203B41FA5}">
                          <a16:colId xmlns:a16="http://schemas.microsoft.com/office/drawing/2014/main" val="3756181829"/>
                        </a:ext>
                      </a:extLst>
                    </a:gridCol>
                  </a:tblGrid>
                  <a:tr h="2139422">
                    <a:tc>
                      <a:txBody>
                        <a:bodyPr/>
                        <a:lstStyle/>
                        <a:p>
                          <a:pPr algn="r"/>
                          <a14:m>
                            <m:oMathPara xmlns:m="http://schemas.openxmlformats.org/officeDocument/2006/math">
                              <m:oMathParaPr>
                                <m:jc m:val="centerGroup"/>
                              </m:oMathParaPr>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ea typeface="+mn-ea"/>
                                        <a:cs typeface="+mn-cs"/>
                                      </a:rPr>
                                    </m:ctrlPr>
                                  </m:dPr>
                                  <m:e>
                                    <m:m>
                                      <m:mPr>
                                        <m:mcs>
                                          <m:mc>
                                            <m:mcPr>
                                              <m:count m:val="3"/>
                                              <m:mcJc m:val="center"/>
                                            </m:mcPr>
                                          </m:mc>
                                        </m:mcs>
                                        <m:ctrlPr>
                                          <a:rPr lang="en-US" sz="2400" i="1" kern="1200">
                                            <a:solidFill>
                                              <a:schemeClr val="tx1"/>
                                            </a:solidFill>
                                            <a:effectLst/>
                                            <a:latin typeface="Cambria Math" panose="02040503050406030204" pitchFamily="18" charset="0"/>
                                            <a:ea typeface="+mn-ea"/>
                                            <a:cs typeface="+mn-cs"/>
                                          </a:rPr>
                                        </m:ctrlPr>
                                      </m:mPr>
                                      <m:mr>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m:t>
                                          </m:r>
                                          <m:f>
                                            <m:fPr>
                                              <m:ctrlPr>
                                                <a:rPr lang="en-US" sz="2400" i="1" kern="1200">
                                                  <a:solidFill>
                                                    <a:schemeClr val="tx1"/>
                                                  </a:solidFill>
                                                  <a:effectLst/>
                                                  <a:latin typeface="Cambria Math" panose="02040503050406030204" pitchFamily="18" charset="0"/>
                                                  <a:ea typeface="+mn-ea"/>
                                                  <a:cs typeface="+mn-cs"/>
                                                </a:rPr>
                                              </m:ctrlPr>
                                            </m:fPr>
                                            <m:num>
                                              <m:r>
                                                <a:rPr lang="en-US" sz="2400" i="1" kern="1200">
                                                  <a:solidFill>
                                                    <a:schemeClr val="tx1"/>
                                                  </a:solidFill>
                                                  <a:effectLst/>
                                                  <a:latin typeface="Cambria Math" panose="02040503050406030204" pitchFamily="18" charset="0"/>
                                                  <a:ea typeface="+mn-ea"/>
                                                  <a:cs typeface="+mn-cs"/>
                                                </a:rPr>
                                                <m:t>1</m:t>
                                              </m:r>
                                            </m:num>
                                            <m:den>
                                              <m:r>
                                                <a:rPr lang="en-US" sz="2400" i="1" kern="1200">
                                                  <a:solidFill>
                                                    <a:schemeClr val="tx1"/>
                                                  </a:solidFill>
                                                  <a:effectLst/>
                                                  <a:latin typeface="Cambria Math" panose="02040503050406030204" pitchFamily="18" charset="0"/>
                                                  <a:ea typeface="+mn-ea"/>
                                                  <a:cs typeface="+mn-cs"/>
                                                </a:rPr>
                                                <m:t>3</m:t>
                                              </m:r>
                                            </m:den>
                                          </m:f>
                                        </m:e>
                                      </m:mr>
                                      <m:mr>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m:t>
                                          </m:r>
                                          <m:f>
                                            <m:fPr>
                                              <m:ctrlPr>
                                                <a:rPr lang="en-US" sz="2400" i="1" kern="1200">
                                                  <a:solidFill>
                                                    <a:schemeClr val="tx1"/>
                                                  </a:solidFill>
                                                  <a:effectLst/>
                                                  <a:latin typeface="Cambria Math" panose="02040503050406030204" pitchFamily="18" charset="0"/>
                                                  <a:ea typeface="+mn-ea"/>
                                                  <a:cs typeface="+mn-cs"/>
                                                </a:rPr>
                                              </m:ctrlPr>
                                            </m:fPr>
                                            <m:num>
                                              <m:r>
                                                <a:rPr lang="en-US" sz="2400" i="1" kern="1200">
                                                  <a:solidFill>
                                                    <a:schemeClr val="tx1"/>
                                                  </a:solidFill>
                                                  <a:effectLst/>
                                                  <a:latin typeface="Cambria Math" panose="02040503050406030204" pitchFamily="18" charset="0"/>
                                                  <a:ea typeface="+mn-ea"/>
                                                  <a:cs typeface="+mn-cs"/>
                                                </a:rPr>
                                                <m:t>1</m:t>
                                              </m:r>
                                            </m:num>
                                            <m:den>
                                              <m:r>
                                                <a:rPr lang="en-US" sz="2400" i="1" kern="1200">
                                                  <a:solidFill>
                                                    <a:schemeClr val="tx1"/>
                                                  </a:solidFill>
                                                  <a:effectLst/>
                                                  <a:latin typeface="Cambria Math" panose="02040503050406030204" pitchFamily="18" charset="0"/>
                                                  <a:ea typeface="+mn-ea"/>
                                                  <a:cs typeface="+mn-cs"/>
                                                </a:rPr>
                                                <m:t>3</m:t>
                                              </m:r>
                                            </m:den>
                                          </m:f>
                                        </m:e>
                                      </m:mr>
                                      <m:mr>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1</m:t>
                                          </m:r>
                                        </m:e>
                                      </m:mr>
                                    </m:m>
                                    <m:d>
                                      <m:dPr>
                                        <m:begChr m:val="|"/>
                                        <m:endChr m:val=""/>
                                        <m:ctrlPr>
                                          <a:rPr lang="en-US" sz="2400" i="1" kern="1200">
                                            <a:solidFill>
                                              <a:schemeClr val="tx1"/>
                                            </a:solidFill>
                                            <a:effectLst/>
                                            <a:latin typeface="Cambria Math" panose="02040503050406030204" pitchFamily="18" charset="0"/>
                                            <a:ea typeface="+mn-ea"/>
                                            <a:cs typeface="+mn-cs"/>
                                          </a:rPr>
                                        </m:ctrlPr>
                                      </m:dPr>
                                      <m:e>
                                        <m:m>
                                          <m:mPr>
                                            <m:mcs>
                                              <m:mc>
                                                <m:mcPr>
                                                  <m:count m:val="3"/>
                                                  <m:mcJc m:val="center"/>
                                                </m:mcPr>
                                              </m:mc>
                                            </m:mcs>
                                            <m:ctrlPr>
                                              <a:rPr lang="en-US" sz="2400" i="1" kern="1200">
                                                <a:solidFill>
                                                  <a:schemeClr val="tx1"/>
                                                </a:solidFill>
                                                <a:effectLst/>
                                                <a:latin typeface="Cambria Math" panose="02040503050406030204" pitchFamily="18" charset="0"/>
                                                <a:ea typeface="+mn-ea"/>
                                                <a:cs typeface="+mn-cs"/>
                                              </a:rPr>
                                            </m:ctrlPr>
                                          </m:mPr>
                                          <m:mr>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0</m:t>
                                              </m:r>
                                            </m:e>
                                            <m:e>
                                              <m:f>
                                                <m:fPr>
                                                  <m:ctrlPr>
                                                    <a:rPr lang="en-US" sz="2400" i="1" kern="1200">
                                                      <a:solidFill>
                                                        <a:schemeClr val="tx1"/>
                                                      </a:solidFill>
                                                      <a:effectLst/>
                                                      <a:latin typeface="Cambria Math" panose="02040503050406030204" pitchFamily="18" charset="0"/>
                                                      <a:ea typeface="+mn-ea"/>
                                                      <a:cs typeface="+mn-cs"/>
                                                    </a:rPr>
                                                  </m:ctrlPr>
                                                </m:fPr>
                                                <m:num>
                                                  <m:r>
                                                    <a:rPr lang="en-US" sz="2400" i="1" kern="1200">
                                                      <a:solidFill>
                                                        <a:schemeClr val="tx1"/>
                                                      </a:solidFill>
                                                      <a:effectLst/>
                                                      <a:latin typeface="Cambria Math" panose="02040503050406030204" pitchFamily="18" charset="0"/>
                                                      <a:ea typeface="+mn-ea"/>
                                                      <a:cs typeface="+mn-cs"/>
                                                    </a:rPr>
                                                    <m:t>4</m:t>
                                                  </m:r>
                                                </m:num>
                                                <m:den>
                                                  <m:r>
                                                    <a:rPr lang="en-US" sz="2400" i="1" kern="1200">
                                                      <a:solidFill>
                                                        <a:schemeClr val="tx1"/>
                                                      </a:solidFill>
                                                      <a:effectLst/>
                                                      <a:latin typeface="Cambria Math" panose="02040503050406030204" pitchFamily="18" charset="0"/>
                                                      <a:ea typeface="+mn-ea"/>
                                                      <a:cs typeface="+mn-cs"/>
                                                    </a:rPr>
                                                    <m:t>3</m:t>
                                                  </m:r>
                                                </m:den>
                                              </m:f>
                                            </m:e>
                                          </m:mr>
                                          <m:mr>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0</m:t>
                                              </m:r>
                                            </m:e>
                                            <m:e>
                                              <m:f>
                                                <m:fPr>
                                                  <m:ctrlPr>
                                                    <a:rPr lang="en-US" sz="2400" i="1" kern="1200">
                                                      <a:solidFill>
                                                        <a:schemeClr val="tx1"/>
                                                      </a:solidFill>
                                                      <a:effectLst/>
                                                      <a:latin typeface="Cambria Math" panose="02040503050406030204" pitchFamily="18" charset="0"/>
                                                      <a:ea typeface="+mn-ea"/>
                                                      <a:cs typeface="+mn-cs"/>
                                                    </a:rPr>
                                                  </m:ctrlPr>
                                                </m:fPr>
                                                <m:num>
                                                  <m:r>
                                                    <a:rPr lang="en-US" sz="2400" i="1" kern="1200">
                                                      <a:solidFill>
                                                        <a:schemeClr val="tx1"/>
                                                      </a:solidFill>
                                                      <a:effectLst/>
                                                      <a:latin typeface="Cambria Math" panose="02040503050406030204" pitchFamily="18" charset="0"/>
                                                      <a:ea typeface="+mn-ea"/>
                                                      <a:cs typeface="+mn-cs"/>
                                                    </a:rPr>
                                                    <m:t>1</m:t>
                                                  </m:r>
                                                </m:num>
                                                <m:den>
                                                  <m:r>
                                                    <a:rPr lang="en-US" sz="2400" i="1" kern="1200">
                                                      <a:solidFill>
                                                        <a:schemeClr val="tx1"/>
                                                      </a:solidFill>
                                                      <a:effectLst/>
                                                      <a:latin typeface="Cambria Math" panose="02040503050406030204" pitchFamily="18" charset="0"/>
                                                      <a:ea typeface="+mn-ea"/>
                                                      <a:cs typeface="+mn-cs"/>
                                                    </a:rPr>
                                                    <m:t>3</m:t>
                                                  </m:r>
                                                </m:den>
                                              </m:f>
                                            </m:e>
                                          </m:mr>
                                          <m:mr>
                                            <m:e>
                                              <m:r>
                                                <a:rPr lang="en-US" sz="2400" i="1" kern="1200">
                                                  <a:solidFill>
                                                    <a:schemeClr val="tx1"/>
                                                  </a:solidFill>
                                                  <a:effectLst/>
                                                  <a:latin typeface="Cambria Math" panose="02040503050406030204" pitchFamily="18" charset="0"/>
                                                  <a:ea typeface="+mn-ea"/>
                                                  <a:cs typeface="+mn-cs"/>
                                                </a:rPr>
                                                <m:t>−6</m:t>
                                              </m:r>
                                            </m:e>
                                            <m:e>
                                              <m:r>
                                                <a:rPr lang="en-US" sz="2400" i="1" kern="1200">
                                                  <a:solidFill>
                                                    <a:schemeClr val="tx1"/>
                                                  </a:solidFill>
                                                  <a:effectLst/>
                                                  <a:latin typeface="Cambria Math" panose="02040503050406030204" pitchFamily="18" charset="0"/>
                                                  <a:ea typeface="+mn-ea"/>
                                                  <a:cs typeface="+mn-cs"/>
                                                </a:rPr>
                                                <m:t>−3</m:t>
                                              </m:r>
                                            </m:e>
                                            <m:e>
                                              <m:r>
                                                <a:rPr lang="en-US" sz="2400" i="1" kern="1200">
                                                  <a:solidFill>
                                                    <a:schemeClr val="tx1"/>
                                                  </a:solidFill>
                                                  <a:effectLst/>
                                                  <a:latin typeface="Cambria Math" panose="02040503050406030204" pitchFamily="18" charset="0"/>
                                                  <a:ea typeface="+mn-ea"/>
                                                  <a:cs typeface="+mn-cs"/>
                                                </a:rPr>
                                                <m:t>−7</m:t>
                                              </m:r>
                                            </m:e>
                                          </m:mr>
                                        </m:m>
                                      </m:e>
                                    </m:d>
                                  </m:e>
                                </m:d>
                              </m:oMath>
                            </m:oMathPara>
                          </a14:m>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200" b="0" i="1" kern="1200" smtClean="0">
                                  <a:solidFill>
                                    <a:schemeClr val="tx1"/>
                                  </a:solidFill>
                                  <a:effectLst/>
                                  <a:latin typeface="Cambria Math" panose="02040503050406030204" pitchFamily="18" charset="0"/>
                                  <a:ea typeface="+mn-ea"/>
                                  <a:cs typeface="+mn-cs"/>
                                </a:rPr>
                                <m:t> </m:t>
                              </m:r>
                              <m:limUpp>
                                <m:limUppPr>
                                  <m:ctrlPr>
                                    <a:rPr lang="en-US" sz="2200" i="1" kern="1200" smtClean="0">
                                      <a:solidFill>
                                        <a:schemeClr val="tx1"/>
                                      </a:solidFill>
                                      <a:effectLst/>
                                      <a:latin typeface="Cambria Math" panose="02040503050406030204" pitchFamily="18" charset="0"/>
                                      <a:ea typeface="+mn-ea"/>
                                      <a:cs typeface="+mn-cs"/>
                                    </a:rPr>
                                  </m:ctrlPr>
                                </m:limUppPr>
                                <m:e>
                                  <m:box>
                                    <m:boxPr>
                                      <m:ctrlPr>
                                        <a:rPr lang="en-US" sz="2200" i="1" kern="1200">
                                          <a:solidFill>
                                            <a:schemeClr val="tx1"/>
                                          </a:solidFill>
                                          <a:effectLst/>
                                          <a:latin typeface="Cambria Math" panose="02040503050406030204" pitchFamily="18" charset="0"/>
                                          <a:ea typeface="+mn-ea"/>
                                          <a:cs typeface="+mn-cs"/>
                                        </a:rPr>
                                      </m:ctrlPr>
                                    </m:boxPr>
                                    <m:e>
                                      <m:groupChr>
                                        <m:groupChrPr>
                                          <m:chr m:val="→"/>
                                          <m:pos m:val="top"/>
                                          <m:ctrlPr>
                                            <a:rPr lang="en-US" sz="2200" i="1" kern="1200">
                                              <a:solidFill>
                                                <a:schemeClr val="tx1"/>
                                              </a:solidFill>
                                              <a:effectLst/>
                                              <a:latin typeface="Cambria Math" panose="02040503050406030204" pitchFamily="18" charset="0"/>
                                              <a:ea typeface="+mn-ea"/>
                                              <a:cs typeface="+mn-cs"/>
                                            </a:rPr>
                                          </m:ctrlPr>
                                        </m:groupChrPr>
                                        <m:e>
                                          <m:f>
                                            <m:fPr>
                                              <m:ctrlPr>
                                                <a:rPr lang="en-US" sz="2200" i="1" kern="1200">
                                                  <a:solidFill>
                                                    <a:schemeClr val="tx1"/>
                                                  </a:solidFill>
                                                  <a:effectLst/>
                                                  <a:latin typeface="Cambria Math" panose="02040503050406030204" pitchFamily="18" charset="0"/>
                                                  <a:ea typeface="+mn-ea"/>
                                                  <a:cs typeface="+mn-cs"/>
                                                </a:rPr>
                                              </m:ctrlPr>
                                            </m:fPr>
                                            <m:num>
                                              <m:r>
                                                <a:rPr lang="en-US" sz="2200" i="1" kern="1200">
                                                  <a:solidFill>
                                                    <a:schemeClr val="tx1"/>
                                                  </a:solidFill>
                                                  <a:effectLst/>
                                                  <a:latin typeface="Cambria Math" panose="02040503050406030204" pitchFamily="18" charset="0"/>
                                                  <a:ea typeface="+mn-ea"/>
                                                  <a:cs typeface="+mn-cs"/>
                                                </a:rPr>
                                                <m:t>1</m:t>
                                              </m:r>
                                            </m:num>
                                            <m:den>
                                              <m:r>
                                                <a:rPr lang="en-US" sz="2200" i="1" kern="1200">
                                                  <a:solidFill>
                                                    <a:schemeClr val="tx1"/>
                                                  </a:solidFill>
                                                  <a:effectLst/>
                                                  <a:latin typeface="Cambria Math" panose="02040503050406030204" pitchFamily="18" charset="0"/>
                                                  <a:ea typeface="+mn-ea"/>
                                                  <a:cs typeface="+mn-cs"/>
                                                </a:rPr>
                                                <m:t>3</m:t>
                                              </m:r>
                                            </m:den>
                                          </m:f>
                                          <m:sSub>
                                            <m:sSubPr>
                                              <m:ctrlPr>
                                                <a:rPr lang="en-US" sz="2200" i="1" kern="1200">
                                                  <a:solidFill>
                                                    <a:schemeClr val="tx1"/>
                                                  </a:solidFill>
                                                  <a:effectLst/>
                                                  <a:latin typeface="Cambria Math" panose="02040503050406030204" pitchFamily="18" charset="0"/>
                                                  <a:ea typeface="+mn-ea"/>
                                                  <a:cs typeface="+mn-cs"/>
                                                </a:rPr>
                                              </m:ctrlPr>
                                            </m:sSubPr>
                                            <m:e>
                                              <m:r>
                                                <a:rPr lang="en-US" sz="2200" i="1" kern="1200">
                                                  <a:solidFill>
                                                    <a:schemeClr val="tx1"/>
                                                  </a:solidFill>
                                                  <a:effectLst/>
                                                  <a:latin typeface="Cambria Math" panose="02040503050406030204" pitchFamily="18" charset="0"/>
                                                  <a:ea typeface="+mn-ea"/>
                                                  <a:cs typeface="+mn-cs"/>
                                                </a:rPr>
                                                <m:t>𝑅</m:t>
                                              </m:r>
                                            </m:e>
                                            <m:sub>
                                              <m:r>
                                                <a:rPr lang="en-US" sz="2200" kern="1200">
                                                  <a:solidFill>
                                                    <a:schemeClr val="tx1"/>
                                                  </a:solidFill>
                                                  <a:effectLst/>
                                                  <a:latin typeface="Cambria Math" panose="02040503050406030204" pitchFamily="18" charset="0"/>
                                                  <a:ea typeface="+mn-ea"/>
                                                  <a:cs typeface="+mn-cs"/>
                                                </a:rPr>
                                                <m:t>3</m:t>
                                              </m:r>
                                            </m:sub>
                                          </m:sSub>
                                          <m:r>
                                            <a:rPr lang="en-US" sz="2200" i="1" kern="1200">
                                              <a:solidFill>
                                                <a:schemeClr val="tx1"/>
                                              </a:solidFill>
                                              <a:effectLst/>
                                              <a:latin typeface="Cambria Math" panose="02040503050406030204" pitchFamily="18" charset="0"/>
                                              <a:ea typeface="+mn-ea"/>
                                              <a:cs typeface="+mn-cs"/>
                                            </a:rPr>
                                            <m:t>+</m:t>
                                          </m:r>
                                          <m:sSub>
                                            <m:sSubPr>
                                              <m:ctrlPr>
                                                <a:rPr lang="en-US" sz="2200" i="1" kern="1200">
                                                  <a:solidFill>
                                                    <a:schemeClr val="tx1"/>
                                                  </a:solidFill>
                                                  <a:effectLst/>
                                                  <a:latin typeface="Cambria Math" panose="02040503050406030204" pitchFamily="18" charset="0"/>
                                                  <a:ea typeface="+mn-ea"/>
                                                  <a:cs typeface="+mn-cs"/>
                                                </a:rPr>
                                              </m:ctrlPr>
                                            </m:sSubPr>
                                            <m:e>
                                              <m:r>
                                                <a:rPr lang="en-US" sz="2200" i="1" kern="1200">
                                                  <a:solidFill>
                                                    <a:schemeClr val="tx1"/>
                                                  </a:solidFill>
                                                  <a:effectLst/>
                                                  <a:latin typeface="Cambria Math" panose="02040503050406030204" pitchFamily="18" charset="0"/>
                                                  <a:ea typeface="+mn-ea"/>
                                                  <a:cs typeface="+mn-cs"/>
                                                </a:rPr>
                                                <m:t>𝑅</m:t>
                                              </m:r>
                                            </m:e>
                                            <m:sub>
                                              <m:r>
                                                <a:rPr lang="en-US" sz="2200" kern="1200">
                                                  <a:solidFill>
                                                    <a:schemeClr val="tx1"/>
                                                  </a:solidFill>
                                                  <a:effectLst/>
                                                  <a:latin typeface="Cambria Math" panose="02040503050406030204" pitchFamily="18" charset="0"/>
                                                  <a:ea typeface="+mn-ea"/>
                                                  <a:cs typeface="+mn-cs"/>
                                                </a:rPr>
                                                <m:t>2</m:t>
                                              </m:r>
                                            </m:sub>
                                          </m:sSub>
                                        </m:e>
                                      </m:groupChr>
                                    </m:e>
                                  </m:box>
                                </m:e>
                                <m:lim>
                                  <m:f>
                                    <m:fPr>
                                      <m:ctrlPr>
                                        <a:rPr lang="en-US" sz="2200" i="1" kern="1200">
                                          <a:solidFill>
                                            <a:schemeClr val="tx1"/>
                                          </a:solidFill>
                                          <a:effectLst/>
                                          <a:latin typeface="Cambria Math" panose="02040503050406030204" pitchFamily="18" charset="0"/>
                                          <a:ea typeface="+mn-ea"/>
                                          <a:cs typeface="+mn-cs"/>
                                        </a:rPr>
                                      </m:ctrlPr>
                                    </m:fPr>
                                    <m:num>
                                      <m:r>
                                        <a:rPr lang="en-US" sz="2200" i="1" kern="1200">
                                          <a:solidFill>
                                            <a:schemeClr val="tx1"/>
                                          </a:solidFill>
                                          <a:effectLst/>
                                          <a:latin typeface="Cambria Math" panose="02040503050406030204" pitchFamily="18" charset="0"/>
                                          <a:ea typeface="+mn-ea"/>
                                          <a:cs typeface="+mn-cs"/>
                                        </a:rPr>
                                        <m:t>1</m:t>
                                      </m:r>
                                    </m:num>
                                    <m:den>
                                      <m:r>
                                        <a:rPr lang="en-US" sz="2200" i="1" kern="1200">
                                          <a:solidFill>
                                            <a:schemeClr val="tx1"/>
                                          </a:solidFill>
                                          <a:effectLst/>
                                          <a:latin typeface="Cambria Math" panose="02040503050406030204" pitchFamily="18" charset="0"/>
                                          <a:ea typeface="+mn-ea"/>
                                          <a:cs typeface="+mn-cs"/>
                                        </a:rPr>
                                        <m:t>3</m:t>
                                      </m:r>
                                    </m:den>
                                  </m:f>
                                  <m:sSub>
                                    <m:sSubPr>
                                      <m:ctrlPr>
                                        <a:rPr lang="en-US" sz="2200" i="1" kern="1200">
                                          <a:solidFill>
                                            <a:schemeClr val="tx1"/>
                                          </a:solidFill>
                                          <a:effectLst/>
                                          <a:latin typeface="Cambria Math" panose="02040503050406030204" pitchFamily="18" charset="0"/>
                                          <a:ea typeface="+mn-ea"/>
                                          <a:cs typeface="+mn-cs"/>
                                        </a:rPr>
                                      </m:ctrlPr>
                                    </m:sSubPr>
                                    <m:e>
                                      <m:r>
                                        <a:rPr lang="en-US" sz="2200" i="1" kern="1200">
                                          <a:solidFill>
                                            <a:schemeClr val="tx1"/>
                                          </a:solidFill>
                                          <a:effectLst/>
                                          <a:latin typeface="Cambria Math" panose="02040503050406030204" pitchFamily="18" charset="0"/>
                                          <a:ea typeface="+mn-ea"/>
                                          <a:cs typeface="+mn-cs"/>
                                        </a:rPr>
                                        <m:t>𝑅</m:t>
                                      </m:r>
                                    </m:e>
                                    <m:sub>
                                      <m:r>
                                        <a:rPr lang="en-US" sz="2200" kern="1200">
                                          <a:solidFill>
                                            <a:schemeClr val="tx1"/>
                                          </a:solidFill>
                                          <a:effectLst/>
                                          <a:latin typeface="Cambria Math" panose="02040503050406030204" pitchFamily="18" charset="0"/>
                                          <a:ea typeface="+mn-ea"/>
                                          <a:cs typeface="+mn-cs"/>
                                        </a:rPr>
                                        <m:t>3</m:t>
                                      </m:r>
                                    </m:sub>
                                  </m:sSub>
                                  <m:r>
                                    <a:rPr lang="en-US" sz="2200" i="1" kern="1200">
                                      <a:solidFill>
                                        <a:schemeClr val="tx1"/>
                                      </a:solidFill>
                                      <a:effectLst/>
                                      <a:latin typeface="Cambria Math" panose="02040503050406030204" pitchFamily="18" charset="0"/>
                                      <a:ea typeface="+mn-ea"/>
                                      <a:cs typeface="+mn-cs"/>
                                    </a:rPr>
                                    <m:t>+</m:t>
                                  </m:r>
                                  <m:sSub>
                                    <m:sSubPr>
                                      <m:ctrlPr>
                                        <a:rPr lang="en-US" sz="2200" i="1" kern="1200">
                                          <a:solidFill>
                                            <a:schemeClr val="tx1"/>
                                          </a:solidFill>
                                          <a:effectLst/>
                                          <a:latin typeface="Cambria Math" panose="02040503050406030204" pitchFamily="18" charset="0"/>
                                          <a:ea typeface="+mn-ea"/>
                                          <a:cs typeface="+mn-cs"/>
                                        </a:rPr>
                                      </m:ctrlPr>
                                    </m:sSubPr>
                                    <m:e>
                                      <m:r>
                                        <a:rPr lang="en-US" sz="2200" i="1" kern="1200">
                                          <a:solidFill>
                                            <a:schemeClr val="tx1"/>
                                          </a:solidFill>
                                          <a:effectLst/>
                                          <a:latin typeface="Cambria Math" panose="02040503050406030204" pitchFamily="18" charset="0"/>
                                          <a:ea typeface="+mn-ea"/>
                                          <a:cs typeface="+mn-cs"/>
                                        </a:rPr>
                                        <m:t>𝑅</m:t>
                                      </m:r>
                                    </m:e>
                                    <m:sub>
                                      <m:r>
                                        <a:rPr lang="en-US" sz="2200" kern="1200">
                                          <a:solidFill>
                                            <a:schemeClr val="tx1"/>
                                          </a:solidFill>
                                          <a:effectLst/>
                                          <a:latin typeface="Cambria Math" panose="02040503050406030204" pitchFamily="18" charset="0"/>
                                          <a:ea typeface="+mn-ea"/>
                                          <a:cs typeface="+mn-cs"/>
                                        </a:rPr>
                                        <m:t>1</m:t>
                                      </m:r>
                                    </m:sub>
                                  </m:sSub>
                                </m:lim>
                              </m:limUpp>
                            </m:oMath>
                          </a14:m>
                          <a:r>
                            <a:rPr lang="en-US" sz="2400" kern="1200" dirty="0">
                              <a:solidFill>
                                <a:schemeClr val="tx1"/>
                              </a:solidFill>
                              <a:effectLst/>
                              <a:ea typeface="+mn-ea"/>
                              <a:cs typeface="+mn-cs"/>
                            </a:rPr>
                            <a:t>   </a:t>
                          </a:r>
                          <a14:m>
                            <m:oMath xmlns:m="http://schemas.openxmlformats.org/officeDocument/2006/math">
                              <m:d>
                                <m:dPr>
                                  <m:begChr m:val="["/>
                                  <m:endChr m:val="]"/>
                                  <m:ctrlPr>
                                    <a:rPr lang="en-US" sz="2400" i="1" kern="1200" smtClean="0">
                                      <a:solidFill>
                                        <a:schemeClr val="tx1"/>
                                      </a:solidFill>
                                      <a:effectLst/>
                                      <a:latin typeface="Cambria Math" panose="02040503050406030204" pitchFamily="18" charset="0"/>
                                      <a:ea typeface="+mn-ea"/>
                                      <a:cs typeface="+mn-cs"/>
                                    </a:rPr>
                                  </m:ctrlPr>
                                </m:dPr>
                                <m:e>
                                  <m:m>
                                    <m:mPr>
                                      <m:mcs>
                                        <m:mc>
                                          <m:mcPr>
                                            <m:count m:val="3"/>
                                            <m:mcJc m:val="center"/>
                                          </m:mcPr>
                                        </m:mc>
                                      </m:mcs>
                                      <m:ctrlPr>
                                        <a:rPr lang="en-US" sz="2400" i="1" kern="1200">
                                          <a:solidFill>
                                            <a:schemeClr val="tx1"/>
                                          </a:solidFill>
                                          <a:effectLst/>
                                          <a:latin typeface="Cambria Math" panose="02040503050406030204" pitchFamily="18" charset="0"/>
                                          <a:ea typeface="+mn-ea"/>
                                          <a:cs typeface="+mn-cs"/>
                                        </a:rPr>
                                      </m:ctrlPr>
                                    </m:mPr>
                                    <m:mr>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0</m:t>
                                        </m:r>
                                      </m:e>
                                    </m:mr>
                                    <m:mr>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0</m:t>
                                        </m:r>
                                      </m:e>
                                    </m:mr>
                                    <m:mr>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0</m:t>
                                        </m:r>
                                      </m:e>
                                      <m:e>
                                        <m:r>
                                          <a:rPr lang="en-US" sz="2400" i="1" kern="1200">
                                            <a:solidFill>
                                              <a:schemeClr val="tx1"/>
                                            </a:solidFill>
                                            <a:effectLst/>
                                            <a:latin typeface="Cambria Math" panose="02040503050406030204" pitchFamily="18" charset="0"/>
                                            <a:ea typeface="+mn-ea"/>
                                            <a:cs typeface="+mn-cs"/>
                                          </a:rPr>
                                          <m:t>1</m:t>
                                        </m:r>
                                      </m:e>
                                    </m:mr>
                                  </m:m>
                                  <m:d>
                                    <m:dPr>
                                      <m:begChr m:val="|"/>
                                      <m:endChr m:val=""/>
                                      <m:ctrlPr>
                                        <a:rPr lang="en-US" sz="2400" i="1" kern="1200">
                                          <a:solidFill>
                                            <a:schemeClr val="tx1"/>
                                          </a:solidFill>
                                          <a:effectLst/>
                                          <a:latin typeface="Cambria Math" panose="02040503050406030204" pitchFamily="18" charset="0"/>
                                          <a:ea typeface="+mn-ea"/>
                                          <a:cs typeface="+mn-cs"/>
                                        </a:rPr>
                                      </m:ctrlPr>
                                    </m:dPr>
                                    <m:e>
                                      <m:m>
                                        <m:mPr>
                                          <m:mcs>
                                            <m:mc>
                                              <m:mcPr>
                                                <m:count m:val="3"/>
                                                <m:mcJc m:val="center"/>
                                              </m:mcPr>
                                            </m:mc>
                                          </m:mcs>
                                          <m:ctrlPr>
                                            <a:rPr lang="en-US" sz="2400" i="1" kern="1200">
                                              <a:solidFill>
                                                <a:schemeClr val="tx1"/>
                                              </a:solidFill>
                                              <a:effectLst/>
                                              <a:latin typeface="Cambria Math" panose="02040503050406030204" pitchFamily="18" charset="0"/>
                                              <a:ea typeface="+mn-ea"/>
                                              <a:cs typeface="+mn-cs"/>
                                            </a:rPr>
                                          </m:ctrlPr>
                                        </m:mPr>
                                        <m:mr>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−1</m:t>
                                            </m:r>
                                          </m:e>
                                        </m:mr>
                                        <m:mr>
                                          <m:e>
                                            <m:r>
                                              <a:rPr lang="en-US" sz="2400" i="1" kern="1200">
                                                <a:solidFill>
                                                  <a:schemeClr val="tx1"/>
                                                </a:solidFill>
                                                <a:effectLst/>
                                                <a:latin typeface="Cambria Math" panose="02040503050406030204" pitchFamily="18" charset="0"/>
                                                <a:ea typeface="+mn-ea"/>
                                                <a:cs typeface="+mn-cs"/>
                                              </a:rPr>
                                              <m:t>−2</m:t>
                                            </m:r>
                                          </m:e>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−2</m:t>
                                            </m:r>
                                          </m:e>
                                        </m:mr>
                                        <m:mr>
                                          <m:e>
                                            <m:r>
                                              <a:rPr lang="en-US" sz="2400" i="1" kern="1200">
                                                <a:solidFill>
                                                  <a:schemeClr val="tx1"/>
                                                </a:solidFill>
                                                <a:effectLst/>
                                                <a:latin typeface="Cambria Math" panose="02040503050406030204" pitchFamily="18" charset="0"/>
                                                <a:ea typeface="+mn-ea"/>
                                                <a:cs typeface="+mn-cs"/>
                                              </a:rPr>
                                              <m:t>−6</m:t>
                                            </m:r>
                                          </m:e>
                                          <m:e>
                                            <m:r>
                                              <a:rPr lang="en-US" sz="2400" i="1" kern="1200">
                                                <a:solidFill>
                                                  <a:schemeClr val="tx1"/>
                                                </a:solidFill>
                                                <a:effectLst/>
                                                <a:latin typeface="Cambria Math" panose="02040503050406030204" pitchFamily="18" charset="0"/>
                                                <a:ea typeface="+mn-ea"/>
                                                <a:cs typeface="+mn-cs"/>
                                              </a:rPr>
                                              <m:t>−3</m:t>
                                            </m:r>
                                          </m:e>
                                          <m:e>
                                            <m:r>
                                              <a:rPr lang="en-US" sz="2400" i="1" kern="1200">
                                                <a:solidFill>
                                                  <a:schemeClr val="tx1"/>
                                                </a:solidFill>
                                                <a:effectLst/>
                                                <a:latin typeface="Cambria Math" panose="02040503050406030204" pitchFamily="18" charset="0"/>
                                                <a:ea typeface="+mn-ea"/>
                                                <a:cs typeface="+mn-cs"/>
                                              </a:rPr>
                                              <m:t>−7</m:t>
                                            </m:r>
                                          </m:e>
                                        </m:mr>
                                      </m:m>
                                    </m:e>
                                  </m:d>
                                </m:e>
                              </m:d>
                            </m:oMath>
                          </a14:m>
                          <a:endParaRPr lang="en-US" sz="2400" kern="1200" dirty="0">
                            <a:solidFill>
                              <a:schemeClr val="tx1"/>
                            </a:solidFill>
                            <a:effectLst/>
                            <a:latin typeface="+mn-lt"/>
                            <a:ea typeface="+mn-ea"/>
                            <a:cs typeface="+mn-cs"/>
                          </a:endParaRPr>
                        </a:p>
                      </a:txBody>
                      <a:tcPr anchor="ctr"/>
                    </a:tc>
                    <a:extLst>
                      <a:ext uri="{0D108BD9-81ED-4DB2-BD59-A6C34878D82A}">
                        <a16:rowId xmlns:a16="http://schemas.microsoft.com/office/drawing/2014/main" val="1391322340"/>
                      </a:ext>
                    </a:extLst>
                  </a:tr>
                  <a:tr h="1289578">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right"/>
                              </m:oMathParaPr>
                              <m:oMath xmlns:m="http://schemas.openxmlformats.org/officeDocument/2006/math">
                                <m:sSup>
                                  <m:sSupPr>
                                    <m:ctrlPr>
                                      <a:rPr lang="en-US" sz="2400" i="1" kern="1200" smtClean="0">
                                        <a:solidFill>
                                          <a:schemeClr val="tx1"/>
                                        </a:solidFill>
                                        <a:effectLst/>
                                        <a:latin typeface="Cambria Math" panose="02040503050406030204" pitchFamily="18" charset="0"/>
                                        <a:ea typeface="+mn-ea"/>
                                        <a:cs typeface="+mn-cs"/>
                                      </a:rPr>
                                    </m:ctrlPr>
                                  </m:sSupPr>
                                  <m:e>
                                    <m:r>
                                      <a:rPr lang="en-US" sz="2400" i="1" kern="1200">
                                        <a:solidFill>
                                          <a:schemeClr val="tx1"/>
                                        </a:solidFill>
                                        <a:effectLst/>
                                        <a:latin typeface="Cambria Math" panose="02040503050406030204" pitchFamily="18" charset="0"/>
                                        <a:ea typeface="+mn-ea"/>
                                        <a:cs typeface="+mn-cs"/>
                                      </a:rPr>
                                      <m:t>𝐴</m:t>
                                    </m:r>
                                  </m:e>
                                  <m:sup>
                                    <m:r>
                                      <a:rPr lang="en-US" sz="2400" i="1" kern="1200">
                                        <a:solidFill>
                                          <a:schemeClr val="tx1"/>
                                        </a:solidFill>
                                        <a:effectLst/>
                                        <a:latin typeface="Cambria Math" panose="02040503050406030204" pitchFamily="18" charset="0"/>
                                        <a:ea typeface="+mn-ea"/>
                                        <a:cs typeface="+mn-cs"/>
                                      </a:rPr>
                                      <m:t>−1</m:t>
                                    </m:r>
                                  </m:sup>
                                </m:sSup>
                              </m:oMath>
                            </m:oMathPara>
                          </a14:m>
                          <a:endParaRPr lang="en-US" sz="2400" kern="1200" dirty="0">
                            <a:solidFill>
                              <a:schemeClr val="tx1"/>
                            </a:solidFill>
                            <a:effectLst/>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left"/>
                              </m:oMathParaPr>
                              <m:oMath xmlns:m="http://schemas.openxmlformats.org/officeDocument/2006/math">
                                <m:r>
                                  <a:rPr lang="en-US" sz="2400" i="1" kern="1200" smtClean="0">
                                    <a:solidFill>
                                      <a:schemeClr val="tx1"/>
                                    </a:solidFill>
                                    <a:effectLst/>
                                    <a:latin typeface="Cambria Math" panose="02040503050406030204" pitchFamily="18" charset="0"/>
                                    <a:ea typeface="+mn-ea"/>
                                    <a:cs typeface="+mn-cs"/>
                                  </a:rPr>
                                  <m:t>=</m:t>
                                </m:r>
                                <m:d>
                                  <m:dPr>
                                    <m:begChr m:val="["/>
                                    <m:endChr m:val="]"/>
                                    <m:ctrlPr>
                                      <a:rPr lang="en-US" sz="2400" i="1" kern="1200">
                                        <a:solidFill>
                                          <a:schemeClr val="tx1"/>
                                        </a:solidFill>
                                        <a:effectLst/>
                                        <a:latin typeface="Cambria Math" panose="02040503050406030204" pitchFamily="18" charset="0"/>
                                        <a:ea typeface="+mn-ea"/>
                                        <a:cs typeface="+mn-cs"/>
                                      </a:rPr>
                                    </m:ctrlPr>
                                  </m:dPr>
                                  <m:e>
                                    <m:m>
                                      <m:mPr>
                                        <m:plcHide m:val="on"/>
                                        <m:mcs>
                                          <m:mc>
                                            <m:mcPr>
                                              <m:count m:val="3"/>
                                              <m:mcJc m:val="center"/>
                                            </m:mcPr>
                                          </m:mc>
                                        </m:mcs>
                                        <m:ctrlPr>
                                          <a:rPr lang="en-US" sz="2400" i="1" kern="1200">
                                            <a:solidFill>
                                              <a:schemeClr val="tx1"/>
                                            </a:solidFill>
                                            <a:effectLst/>
                                            <a:latin typeface="Cambria Math" panose="02040503050406030204" pitchFamily="18" charset="0"/>
                                            <a:ea typeface="+mn-ea"/>
                                            <a:cs typeface="+mn-cs"/>
                                          </a:rPr>
                                        </m:ctrlPr>
                                      </m:mPr>
                                      <m:mr>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−1</m:t>
                                          </m:r>
                                        </m:e>
                                      </m:mr>
                                      <m:mr>
                                        <m:e>
                                          <m:r>
                                            <a:rPr lang="en-US" sz="2400" i="1" kern="1200">
                                              <a:solidFill>
                                                <a:schemeClr val="tx1"/>
                                              </a:solidFill>
                                              <a:effectLst/>
                                              <a:latin typeface="Cambria Math" panose="02040503050406030204" pitchFamily="18" charset="0"/>
                                              <a:ea typeface="+mn-ea"/>
                                              <a:cs typeface="+mn-cs"/>
                                            </a:rPr>
                                            <m:t>−2</m:t>
                                          </m:r>
                                        </m:e>
                                        <m:e>
                                          <m:r>
                                            <a:rPr lang="en-US" sz="2400" i="1" kern="1200">
                                              <a:solidFill>
                                                <a:schemeClr val="tx1"/>
                                              </a:solidFill>
                                              <a:effectLst/>
                                              <a:latin typeface="Cambria Math" panose="02040503050406030204" pitchFamily="18" charset="0"/>
                                              <a:ea typeface="+mn-ea"/>
                                              <a:cs typeface="+mn-cs"/>
                                            </a:rPr>
                                            <m:t>−1</m:t>
                                          </m:r>
                                        </m:e>
                                        <m:e>
                                          <m:r>
                                            <a:rPr lang="en-US" sz="2400" i="1" kern="1200">
                                              <a:solidFill>
                                                <a:schemeClr val="tx1"/>
                                              </a:solidFill>
                                              <a:effectLst/>
                                              <a:latin typeface="Cambria Math" panose="02040503050406030204" pitchFamily="18" charset="0"/>
                                              <a:ea typeface="+mn-ea"/>
                                              <a:cs typeface="+mn-cs"/>
                                            </a:rPr>
                                            <m:t>−2</m:t>
                                          </m:r>
                                        </m:e>
                                      </m:mr>
                                      <m:mr>
                                        <m:e>
                                          <m:r>
                                            <a:rPr lang="en-US" sz="2400" i="1" kern="1200">
                                              <a:solidFill>
                                                <a:schemeClr val="tx1"/>
                                              </a:solidFill>
                                              <a:effectLst/>
                                              <a:latin typeface="Cambria Math" panose="02040503050406030204" pitchFamily="18" charset="0"/>
                                              <a:ea typeface="+mn-ea"/>
                                              <a:cs typeface="+mn-cs"/>
                                            </a:rPr>
                                            <m:t>−6</m:t>
                                          </m:r>
                                        </m:e>
                                        <m:e>
                                          <m:r>
                                            <a:rPr lang="en-US" sz="2400" i="1" kern="1200">
                                              <a:solidFill>
                                                <a:schemeClr val="tx1"/>
                                              </a:solidFill>
                                              <a:effectLst/>
                                              <a:latin typeface="Cambria Math" panose="02040503050406030204" pitchFamily="18" charset="0"/>
                                              <a:ea typeface="+mn-ea"/>
                                              <a:cs typeface="+mn-cs"/>
                                            </a:rPr>
                                            <m:t>−3</m:t>
                                          </m:r>
                                        </m:e>
                                        <m:e>
                                          <m:r>
                                            <a:rPr lang="en-US" sz="2400" i="1" kern="1200">
                                              <a:solidFill>
                                                <a:schemeClr val="tx1"/>
                                              </a:solidFill>
                                              <a:effectLst/>
                                              <a:latin typeface="Cambria Math" panose="02040503050406030204" pitchFamily="18" charset="0"/>
                                              <a:ea typeface="+mn-ea"/>
                                              <a:cs typeface="+mn-cs"/>
                                            </a:rPr>
                                            <m:t>−7</m:t>
                                          </m:r>
                                        </m:e>
                                      </m:mr>
                                    </m:m>
                                  </m:e>
                                </m:d>
                              </m:oMath>
                            </m:oMathPara>
                          </a14:m>
                          <a:endParaRPr lang="en-US" sz="2400" kern="1200" dirty="0">
                            <a:solidFill>
                              <a:schemeClr val="tx1"/>
                            </a:solidFill>
                            <a:effectLst/>
                            <a:latin typeface="+mn-lt"/>
                            <a:ea typeface="+mn-ea"/>
                            <a:cs typeface="+mn-cs"/>
                          </a:endParaRPr>
                        </a:p>
                      </a:txBody>
                      <a:tcPr/>
                    </a:tc>
                    <a:extLst>
                      <a:ext uri="{0D108BD9-81ED-4DB2-BD59-A6C34878D82A}">
                        <a16:rowId xmlns:a16="http://schemas.microsoft.com/office/drawing/2014/main" val="3125778310"/>
                      </a:ext>
                    </a:extLst>
                  </a:tr>
                </a:tbl>
              </a:graphicData>
            </a:graphic>
          </p:graphicFrame>
        </mc:Choice>
        <mc:Fallback xmlns="">
          <p:graphicFrame>
            <p:nvGraphicFramePr>
              <p:cNvPr id="5" name="Table 6" descr="3 by 3 matrix with rows: &#10;Row one: one, zero, negative one third, &#10;Row two: zero, one, negative one third,&#10;Row three: zero, zero, one, augmented by matrix&#10;&#10;Row one: one, zero, four thirds.&#10;Row two: zero, zero, one third.&#10;Row three: negative six, negative three, negative seven&#10;&#10;Two row operations are applied:&#10;One third of row three is added to row one.&#10;One third of row three is added to row two.&#10;&#10;Equals &#10;Row one: one, zero, zero,&#10;Row two: zero, one, zero,&#10;Row three: zero, zero, one, augmented by matrix&#10;&#10;Row one: negative one, negative one, negative one.&#10;Row two: negative two, negative one, negative two.&#10;Row three: negative six, negative three, negative seven.&#10;&#10;From this, the inverse of matrix A is given as the 3 by 3 matrix with&#10;Row one: negative one, negative one, negative one.&#10;Row two: negative two, negative one, negative two.&#10;Row three: negative six, negative three, negative seven.&#10;Step 1: Augmented Matrix&#10;&#10;A 3×6 matrix with the identity matrix on the left and a 3×3 matrix on the right:&#10;&#10;Row 1: 1, 0, minus 1 divided by 3, 1, 0, 4 divided by 3&#10;&#10;Row 2: 0, 1, minus 1 divided by 3, 0, 0, 1 divided by 3&#10;&#10;Row 3: 0, 0, 1, minus 6, minus 3, minus 7&#10;&#10;Step 2: Row Operations&#10;&#10;Apply the following:&#10;&#10;1 divided by 3 R subscript 3 plus R subscript 1&#10;&#10;1 divided by 3 R subscript 3 plus R subscript 2&#10;&#10;Resulting in:&#10;&#10;Row 1: 1, 0, 0, minus 1, minus 1, minus 1&#10;&#10;Row 2: 0, 1, 0, minus 2, minus 1, minus 2&#10;&#10;Row 3: 0, 0, 1, minus 6, minus 3, minus 7&#10;&#10;Conclusion:&#10;&#10;The left side is now the identity matrix.&#10;&#10;The right side is the inverse of the original matrix.&#10;&#10;Thus, A Inverse is:&#10;&#10;A Inverse equals &#10;&#10;Row 1: minus 1, minus 1, minus 1&#10;&#10;Row 2: minus 2, minus 1, minus 2&#10;&#10;Row 3: minus 6, minus 3, minus 7&#10;&#10;The process verifies that the inverse was correctly found through row operations.">
                <a:extLst>
                  <a:ext uri="{FF2B5EF4-FFF2-40B4-BE49-F238E27FC236}">
                    <a16:creationId xmlns:a16="http://schemas.microsoft.com/office/drawing/2014/main" id="{C5212A2D-378C-43BE-8448-6052F124E157}"/>
                  </a:ext>
                </a:extLst>
              </p:cNvPr>
              <p:cNvGraphicFramePr>
                <a:graphicFrameLocks noGrp="1"/>
              </p:cNvGraphicFramePr>
              <p:nvPr>
                <p:extLst>
                  <p:ext uri="{D42A27DB-BD31-4B8C-83A1-F6EECF244321}">
                    <p14:modId xmlns:p14="http://schemas.microsoft.com/office/powerpoint/2010/main" val="3493861052"/>
                  </p:ext>
                </p:extLst>
              </p:nvPr>
            </p:nvGraphicFramePr>
            <p:xfrm>
              <a:off x="457200" y="1143000"/>
              <a:ext cx="8458200" cy="3429000"/>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364011269"/>
                        </a:ext>
                      </a:extLst>
                    </a:gridCol>
                    <a:gridCol w="4572000">
                      <a:extLst>
                        <a:ext uri="{9D8B030D-6E8A-4147-A177-3AD203B41FA5}">
                          <a16:colId xmlns:a16="http://schemas.microsoft.com/office/drawing/2014/main" val="3756181829"/>
                        </a:ext>
                      </a:extLst>
                    </a:gridCol>
                  </a:tblGrid>
                  <a:tr h="2139422">
                    <a:tc>
                      <a:txBody>
                        <a:bodyPr/>
                        <a:lstStyle/>
                        <a:p>
                          <a:endParaRPr lang="en-US"/>
                        </a:p>
                      </a:txBody>
                      <a:tcPr>
                        <a:blipFill>
                          <a:blip r:embed="rId2"/>
                          <a:stretch>
                            <a:fillRect r="-117555" b="-60399"/>
                          </a:stretch>
                        </a:blipFill>
                      </a:tcPr>
                    </a:tc>
                    <a:tc>
                      <a:txBody>
                        <a:bodyPr/>
                        <a:lstStyle/>
                        <a:p>
                          <a:endParaRPr lang="en-US"/>
                        </a:p>
                      </a:txBody>
                      <a:tcPr anchor="ctr">
                        <a:blipFill>
                          <a:blip r:embed="rId2"/>
                          <a:stretch>
                            <a:fillRect l="-85067" b="-60399"/>
                          </a:stretch>
                        </a:blipFill>
                      </a:tcPr>
                    </a:tc>
                    <a:extLst>
                      <a:ext uri="{0D108BD9-81ED-4DB2-BD59-A6C34878D82A}">
                        <a16:rowId xmlns:a16="http://schemas.microsoft.com/office/drawing/2014/main" val="1391322340"/>
                      </a:ext>
                    </a:extLst>
                  </a:tr>
                  <a:tr h="1289578">
                    <a:tc>
                      <a:txBody>
                        <a:bodyPr/>
                        <a:lstStyle/>
                        <a:p>
                          <a:endParaRPr lang="en-US"/>
                        </a:p>
                      </a:txBody>
                      <a:tcPr anchor="ctr">
                        <a:blipFill>
                          <a:blip r:embed="rId2"/>
                          <a:stretch>
                            <a:fillRect t="-165566" r="-117555"/>
                          </a:stretch>
                        </a:blipFill>
                      </a:tcPr>
                    </a:tc>
                    <a:tc>
                      <a:txBody>
                        <a:bodyPr/>
                        <a:lstStyle/>
                        <a:p>
                          <a:endParaRPr lang="en-US"/>
                        </a:p>
                      </a:txBody>
                      <a:tcPr>
                        <a:blipFill>
                          <a:blip r:embed="rId2"/>
                          <a:stretch>
                            <a:fillRect l="-85067" t="-165566"/>
                          </a:stretch>
                        </a:blipFill>
                      </a:tcPr>
                    </a:tc>
                    <a:extLst>
                      <a:ext uri="{0D108BD9-81ED-4DB2-BD59-A6C34878D82A}">
                        <a16:rowId xmlns:a16="http://schemas.microsoft.com/office/drawing/2014/main" val="3125778310"/>
                      </a:ext>
                    </a:extLst>
                  </a:tr>
                </a:tbl>
              </a:graphicData>
            </a:graphic>
          </p:graphicFrame>
        </mc:Fallback>
      </mc:AlternateContent>
    </p:spTree>
    <p:extLst>
      <p:ext uri="{BB962C8B-B14F-4D97-AF65-F5344CB8AC3E}">
        <p14:creationId xmlns:p14="http://schemas.microsoft.com/office/powerpoint/2010/main" val="3484671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Inverse Matrix Method</a:t>
            </a:r>
            <a:r>
              <a:rPr lang="en-US" baseline="-25000" dirty="0"/>
              <a:t>6</a:t>
            </a:r>
            <a:endParaRPr dirty="0"/>
          </a:p>
        </p:txBody>
      </p:sp>
      <p:sp>
        <p:nvSpPr>
          <p:cNvPr id="3" name="Text Placeholder 2"/>
          <p:cNvSpPr>
            <a:spLocks noGrp="1"/>
          </p:cNvSpPr>
          <p:nvPr>
            <p:ph type="body" sz="quarter" idx="10"/>
          </p:nvPr>
        </p:nvSpPr>
        <p:spPr/>
        <p:txBody>
          <a:bodyPr>
            <a:normAutofit/>
          </a:bodyPr>
          <a:lstStyle/>
          <a:p>
            <a:r>
              <a:rPr sz="2800" dirty="0"/>
              <a:t>The majority of the work has now been done, and we can solve the three systems quickly by multiplying by the three matrices consisting of the right-hand-side constants:</a:t>
            </a:r>
          </a:p>
        </p:txBody>
      </p:sp>
      <p:pic>
        <p:nvPicPr>
          <p:cNvPr id="5" name="Picture 4" descr="3 by 1 column matrix: x, y, z.&#10;Equals three by three matrix:&#10;row one: negative one, negative one, negative one;&#10;row two: negative two, negative one, negative two;&#10;row three: negative six, negative three, negative seven.&#10;Multiplied by 3 by 1 column matrix: negative six, five, three.&#10;Equals 3 by 1 column matrix: negative two, one, zero.">
            <a:extLst>
              <a:ext uri="{FF2B5EF4-FFF2-40B4-BE49-F238E27FC236}">
                <a16:creationId xmlns:a16="http://schemas.microsoft.com/office/drawing/2014/main" id="{054597EA-572A-60E9-593C-9185C4E0A052}"/>
              </a:ext>
            </a:extLst>
          </p:cNvPr>
          <p:cNvPicPr>
            <a:picLocks noChangeAspect="1"/>
          </p:cNvPicPr>
          <p:nvPr/>
        </p:nvPicPr>
        <p:blipFill>
          <a:blip r:embed="rId2"/>
          <a:stretch>
            <a:fillRect/>
          </a:stretch>
        </p:blipFill>
        <p:spPr>
          <a:xfrm>
            <a:off x="2386012" y="3048000"/>
            <a:ext cx="4371975" cy="1447800"/>
          </a:xfrm>
          <a:prstGeom prst="rect">
            <a:avLst/>
          </a:prstGeom>
        </p:spPr>
      </p:pic>
    </p:spTree>
    <p:extLst>
      <p:ext uri="{BB962C8B-B14F-4D97-AF65-F5344CB8AC3E}">
        <p14:creationId xmlns:p14="http://schemas.microsoft.com/office/powerpoint/2010/main" val="28574104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946F9-6914-42FE-DC5E-EA11998407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DADBCE-E091-3FD8-9DC1-FBF60C8AE9EF}"/>
              </a:ext>
            </a:extLst>
          </p:cNvPr>
          <p:cNvSpPr>
            <a:spLocks noGrp="1"/>
          </p:cNvSpPr>
          <p:nvPr>
            <p:ph type="title"/>
          </p:nvPr>
        </p:nvSpPr>
        <p:spPr/>
        <p:txBody>
          <a:bodyPr>
            <a:normAutofit/>
          </a:bodyPr>
          <a:lstStyle/>
          <a:p>
            <a:pPr>
              <a:defRPr sz="3200"/>
            </a:pPr>
            <a:r>
              <a:rPr dirty="0"/>
              <a:t>Example 5: Using the Inverse Matrix Method</a:t>
            </a:r>
            <a:r>
              <a:rPr lang="en-US" baseline="-25000" dirty="0"/>
              <a:t>7</a:t>
            </a:r>
            <a:endParaRPr dirty="0"/>
          </a:p>
        </p:txBody>
      </p:sp>
      <p:pic>
        <p:nvPicPr>
          <p:cNvPr id="7" name="Picture 6" descr="3 by 1 column matrix: x, y, z.&#10;Equals same three by three matrix:&#10;row one: negative one, negative one, negative one;&#10;row two: negative two, negative one, negative two;&#10;row three: negative six, negative three, negative seven.&#10;Multiplied by 3 by 1 column matrix: negative seventeen, two, fourteen.&#10;Equals 3 by 1  column matrix: one, four, negative two.">
            <a:extLst>
              <a:ext uri="{FF2B5EF4-FFF2-40B4-BE49-F238E27FC236}">
                <a16:creationId xmlns:a16="http://schemas.microsoft.com/office/drawing/2014/main" id="{9326C022-B20B-A519-3DC5-00BD757AD710}"/>
              </a:ext>
            </a:extLst>
          </p:cNvPr>
          <p:cNvPicPr>
            <a:picLocks noChangeAspect="1"/>
          </p:cNvPicPr>
          <p:nvPr/>
        </p:nvPicPr>
        <p:blipFill>
          <a:blip r:embed="rId2"/>
          <a:stretch>
            <a:fillRect/>
          </a:stretch>
        </p:blipFill>
        <p:spPr>
          <a:xfrm>
            <a:off x="2305050" y="1447800"/>
            <a:ext cx="4533900" cy="1447800"/>
          </a:xfrm>
          <a:prstGeom prst="rect">
            <a:avLst/>
          </a:prstGeom>
        </p:spPr>
      </p:pic>
      <p:pic>
        <p:nvPicPr>
          <p:cNvPr id="9" name="Picture 8" descr="3 by 1 column matrix: x, y, z.&#10;Equals same three by three matrix:&#10;row one: negative one, negative one, negative one;&#10;row two: negative two, negative one, negative two;&#10;row three: negative six, negative three, negative seven.&#10;Multiplied by 3 by 1 column matrix: three, five, negative five.&#10;Equals 3 by 1 column matrix: negative three, negative one, two.">
            <a:extLst>
              <a:ext uri="{FF2B5EF4-FFF2-40B4-BE49-F238E27FC236}">
                <a16:creationId xmlns:a16="http://schemas.microsoft.com/office/drawing/2014/main" id="{7A0DA0F4-0A70-0EB6-048E-65BA4152B5ED}"/>
              </a:ext>
            </a:extLst>
          </p:cNvPr>
          <p:cNvPicPr>
            <a:picLocks noChangeAspect="1"/>
          </p:cNvPicPr>
          <p:nvPr/>
        </p:nvPicPr>
        <p:blipFill>
          <a:blip r:embed="rId3"/>
          <a:stretch>
            <a:fillRect/>
          </a:stretch>
        </p:blipFill>
        <p:spPr>
          <a:xfrm>
            <a:off x="2400300" y="3238501"/>
            <a:ext cx="4343400" cy="1447800"/>
          </a:xfrm>
          <a:prstGeom prst="rect">
            <a:avLst/>
          </a:prstGeom>
        </p:spPr>
      </p:pic>
    </p:spTree>
    <p:extLst>
      <p:ext uri="{BB962C8B-B14F-4D97-AF65-F5344CB8AC3E}">
        <p14:creationId xmlns:p14="http://schemas.microsoft.com/office/powerpoint/2010/main" val="1553587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Matrix Equation</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dirty="0"/>
              <a:t>​</a:t>
            </a:r>
            <a:r>
              <a:rPr lang="en-US" sz="2800" dirty="0"/>
              <a:t>First, we write each equation in standard form.</a:t>
            </a:r>
          </a:p>
          <a:p>
            <a:pPr>
              <a:defRPr sz="2800"/>
            </a:pPr>
            <a:endParaRPr lang="ar-AE" sz="2800" dirty="0"/>
          </a:p>
          <a:p>
            <a:r>
              <a:rPr lang="ar-AE" dirty="0"/>
              <a:t>​</a:t>
            </a:r>
            <a:endParaRPr lang="en-US" dirty="0"/>
          </a:p>
          <a:p>
            <a:pPr algn="ctr">
              <a:defRPr sz="2800"/>
            </a:pPr>
            <a:r>
              <a:rPr lang="en-US" dirty="0"/>
              <a:t>​</a:t>
            </a:r>
            <a:endParaRPr sz="2800" dirty="0"/>
          </a:p>
        </p:txBody>
      </p:sp>
      <p:pic>
        <p:nvPicPr>
          <p:cNvPr id="5" name="Picture 4" descr="Left side equations:&#10;&#10; 3 y minus x equals negative 2 &#10;&#10; 4 minus z plus y equals 5 &#10;&#10; z minus 3 x plus 3 equals y minus x &#10;&#10;right side equations:&#10;&#10; Negative x plus 3 y equals negative 2 &#10;&#10; y minus z equals 1 &#10;&#10; Negative 2 x minus y plus z equals negative 3 &#10;">
            <a:extLst>
              <a:ext uri="{FF2B5EF4-FFF2-40B4-BE49-F238E27FC236}">
                <a16:creationId xmlns:a16="http://schemas.microsoft.com/office/drawing/2014/main" id="{966B4378-57D4-F3D1-C6ED-77E9251C6AA3}"/>
              </a:ext>
            </a:extLst>
          </p:cNvPr>
          <p:cNvPicPr>
            <a:picLocks noChangeAspect="1"/>
          </p:cNvPicPr>
          <p:nvPr/>
        </p:nvPicPr>
        <p:blipFill>
          <a:blip r:embed="rId2"/>
          <a:stretch>
            <a:fillRect/>
          </a:stretch>
        </p:blipFill>
        <p:spPr>
          <a:xfrm>
            <a:off x="1756065" y="1591888"/>
            <a:ext cx="5631869" cy="1548000"/>
          </a:xfrm>
          <a:prstGeom prst="rect">
            <a:avLst/>
          </a:prstGeom>
        </p:spPr>
      </p:pic>
      <p:sp>
        <p:nvSpPr>
          <p:cNvPr id="9" name="TextBox 8">
            <a:extLst>
              <a:ext uri="{FF2B5EF4-FFF2-40B4-BE49-F238E27FC236}">
                <a16:creationId xmlns:a16="http://schemas.microsoft.com/office/drawing/2014/main" id="{FD1BAD2D-D8FB-20C5-1BC1-8735794A09BF}"/>
              </a:ext>
            </a:extLst>
          </p:cNvPr>
          <p:cNvSpPr txBox="1"/>
          <p:nvPr/>
        </p:nvSpPr>
        <p:spPr>
          <a:xfrm>
            <a:off x="533399" y="3214483"/>
            <a:ext cx="8153399" cy="954107"/>
          </a:xfrm>
          <a:prstGeom prst="rect">
            <a:avLst/>
          </a:prstGeom>
          <a:noFill/>
        </p:spPr>
        <p:txBody>
          <a:bodyPr wrap="square">
            <a:spAutoFit/>
          </a:bodyPr>
          <a:lstStyle/>
          <a:p>
            <a:pPr marL="457200" lvl="1" indent="0">
              <a:buNone/>
            </a:pPr>
            <a:r>
              <a:rPr lang="en-US" sz="2800" dirty="0"/>
              <a:t>Now we can read off the coefficients to form the matrix equation</a:t>
            </a:r>
          </a:p>
        </p:txBody>
      </p:sp>
      <p:pic>
        <p:nvPicPr>
          <p:cNvPr id="7" name="Picture 6" descr="Three by three matrix: row 1: negative one, three, zero; row 2: zero, one, negative one; row 3: negative two, negative one, one. Multiplied by three by one column matrix: x, y, z. Equals three by one  column matrix: negative two, one, negative three.">
            <a:extLst>
              <a:ext uri="{FF2B5EF4-FFF2-40B4-BE49-F238E27FC236}">
                <a16:creationId xmlns:a16="http://schemas.microsoft.com/office/drawing/2014/main" id="{0D9B8018-4780-38D6-080A-1B69BC3034E8}"/>
              </a:ext>
            </a:extLst>
          </p:cNvPr>
          <p:cNvPicPr>
            <a:picLocks noChangeAspect="1"/>
          </p:cNvPicPr>
          <p:nvPr/>
        </p:nvPicPr>
        <p:blipFill>
          <a:blip r:embed="rId3"/>
          <a:stretch>
            <a:fillRect/>
          </a:stretch>
        </p:blipFill>
        <p:spPr>
          <a:xfrm>
            <a:off x="2718472" y="4280713"/>
            <a:ext cx="3707054" cy="1548000"/>
          </a:xfrm>
          <a:prstGeom prst="rect">
            <a:avLst/>
          </a:prstGeom>
        </p:spPr>
      </p:pic>
    </p:spTree>
    <p:extLst>
      <p:ext uri="{BB962C8B-B14F-4D97-AF65-F5344CB8AC3E}">
        <p14:creationId xmlns:p14="http://schemas.microsoft.com/office/powerpoint/2010/main" val="2200060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Identity Matrices</a:t>
            </a:r>
          </a:p>
        </p:txBody>
      </p:sp>
      <p:sp>
        <p:nvSpPr>
          <p:cNvPr id="3" name="Text Placeholder 2"/>
          <p:cNvSpPr>
            <a:spLocks noGrp="1"/>
          </p:cNvSpPr>
          <p:nvPr>
            <p:ph type="body" sz="quarter" idx="10"/>
          </p:nvPr>
        </p:nvSpPr>
        <p:spPr/>
        <p:txBody>
          <a:bodyPr>
            <a:normAutofit/>
          </a:bodyPr>
          <a:lstStyle/>
          <a:p>
            <a:pPr>
              <a:defRPr sz="2800"/>
            </a:pPr>
            <a:r>
              <a:rPr lang="en-IN" sz="1900" dirty="0"/>
              <a:t>The</a:t>
            </a:r>
            <a:endParaRPr lang="en-US" sz="1900" dirty="0"/>
          </a:p>
        </p:txBody>
      </p:sp>
      <p:pic>
        <p:nvPicPr>
          <p:cNvPr id="10" name="Picture 9" descr="n by n">
            <a:extLst>
              <a:ext uri="{FF2B5EF4-FFF2-40B4-BE49-F238E27FC236}">
                <a16:creationId xmlns:a16="http://schemas.microsoft.com/office/drawing/2014/main" id="{8F2D81A6-B652-214E-B0DC-900C7C916D00}"/>
              </a:ext>
            </a:extLst>
          </p:cNvPr>
          <p:cNvPicPr>
            <a:picLocks noChangeAspect="1"/>
          </p:cNvPicPr>
          <p:nvPr/>
        </p:nvPicPr>
        <p:blipFill>
          <a:blip r:embed="rId2"/>
          <a:stretch>
            <a:fillRect/>
          </a:stretch>
        </p:blipFill>
        <p:spPr>
          <a:xfrm>
            <a:off x="914400" y="1200905"/>
            <a:ext cx="552450" cy="200025"/>
          </a:xfrm>
          <a:prstGeom prst="rect">
            <a:avLst/>
          </a:prstGeom>
        </p:spPr>
      </p:pic>
      <p:sp>
        <p:nvSpPr>
          <p:cNvPr id="11" name="TextBox 10">
            <a:extLst>
              <a:ext uri="{FF2B5EF4-FFF2-40B4-BE49-F238E27FC236}">
                <a16:creationId xmlns:a16="http://schemas.microsoft.com/office/drawing/2014/main" id="{236D673D-9EBE-1DF8-11F9-5BD6BF1D6ED2}"/>
              </a:ext>
            </a:extLst>
          </p:cNvPr>
          <p:cNvSpPr txBox="1"/>
          <p:nvPr/>
        </p:nvSpPr>
        <p:spPr>
          <a:xfrm>
            <a:off x="1429955" y="1096866"/>
            <a:ext cx="6996892" cy="384721"/>
          </a:xfrm>
          <a:prstGeom prst="rect">
            <a:avLst/>
          </a:prstGeom>
          <a:noFill/>
        </p:spPr>
        <p:txBody>
          <a:bodyPr wrap="square" rtlCol="0">
            <a:spAutoFit/>
          </a:bodyPr>
          <a:lstStyle/>
          <a:p>
            <a:r>
              <a:rPr lang="en-IN" sz="1900" b="1" dirty="0">
                <a:solidFill>
                  <a:srgbClr val="000000"/>
                </a:solidFill>
              </a:rPr>
              <a:t>identity matrix</a:t>
            </a:r>
            <a:r>
              <a:rPr lang="en-IN" sz="1900" dirty="0">
                <a:solidFill>
                  <a:srgbClr val="000000"/>
                </a:solidFill>
              </a:rPr>
              <a:t>, denoted </a:t>
            </a:r>
            <a:r>
              <a:rPr lang="en-IN" sz="1900" i="1" dirty="0">
                <a:solidFill>
                  <a:srgbClr val="000000"/>
                </a:solidFill>
              </a:rPr>
              <a:t>Iₙ</a:t>
            </a:r>
            <a:r>
              <a:rPr lang="en-IN" sz="1900" dirty="0">
                <a:solidFill>
                  <a:srgbClr val="000000"/>
                </a:solidFill>
              </a:rPr>
              <a:t> (</a:t>
            </a:r>
            <a:r>
              <a:rPr kumimoji="0" lang="en-IN" sz="1900" b="0" i="0" u="none" strike="noStrike" kern="1200" cap="none" spc="0" normalizeH="0" baseline="0" noProof="0" dirty="0">
                <a:ln>
                  <a:noFill/>
                </a:ln>
                <a:solidFill>
                  <a:srgbClr val="000000"/>
                </a:solidFill>
                <a:effectLst/>
                <a:uLnTx/>
                <a:uFillTx/>
                <a:latin typeface="Calibri"/>
                <a:ea typeface="+mn-ea"/>
                <a:cs typeface="+mn-cs"/>
              </a:rPr>
              <a:t>just </a:t>
            </a:r>
            <a:r>
              <a:rPr kumimoji="0" lang="en-IN" sz="1800" b="0" i="1" u="none" strike="noStrike" kern="1200" cap="none" spc="0" normalizeH="0" baseline="0" noProof="0" dirty="0">
                <a:ln>
                  <a:noFill/>
                </a:ln>
                <a:solidFill>
                  <a:srgbClr val="000000"/>
                </a:solidFill>
                <a:effectLst/>
                <a:uLnTx/>
                <a:uFillTx/>
                <a:latin typeface="Calibri"/>
                <a:ea typeface="+mn-ea"/>
                <a:cs typeface="+mn-cs"/>
              </a:rPr>
              <a:t>I</a:t>
            </a:r>
            <a:r>
              <a:rPr kumimoji="0" lang="en-IN" sz="1900" b="0" i="0" u="none" strike="noStrike" kern="1200" cap="none" spc="0" normalizeH="0" baseline="0" noProof="0" dirty="0">
                <a:ln>
                  <a:noFill/>
                </a:ln>
                <a:solidFill>
                  <a:srgbClr val="000000"/>
                </a:solidFill>
                <a:effectLst/>
                <a:uLnTx/>
                <a:uFillTx/>
                <a:latin typeface="Calibri"/>
                <a:ea typeface="+mn-ea"/>
                <a:cs typeface="+mn-cs"/>
              </a:rPr>
              <a:t> when there is no possibility of</a:t>
            </a:r>
            <a:endParaRPr lang="en-IN" sz="1900" dirty="0">
              <a:solidFill>
                <a:srgbClr val="000000"/>
              </a:solidFill>
            </a:endParaRPr>
          </a:p>
        </p:txBody>
      </p:sp>
      <p:sp>
        <p:nvSpPr>
          <p:cNvPr id="17" name="TextBox 16">
            <a:extLst>
              <a:ext uri="{FF2B5EF4-FFF2-40B4-BE49-F238E27FC236}">
                <a16:creationId xmlns:a16="http://schemas.microsoft.com/office/drawing/2014/main" id="{C8C0F7FE-F337-9660-3BE5-8409B7BDFAE1}"/>
              </a:ext>
            </a:extLst>
          </p:cNvPr>
          <p:cNvSpPr txBox="1"/>
          <p:nvPr/>
        </p:nvSpPr>
        <p:spPr>
          <a:xfrm>
            <a:off x="457200" y="1381521"/>
            <a:ext cx="1872000" cy="384721"/>
          </a:xfrm>
          <a:prstGeom prst="rect">
            <a:avLst/>
          </a:prstGeom>
          <a:noFill/>
        </p:spPr>
        <p:txBody>
          <a:bodyPr wrap="square" rtlCol="0">
            <a:spAutoFit/>
          </a:bodyPr>
          <a:lstStyle/>
          <a:p>
            <a:r>
              <a:rPr kumimoji="0" lang="en-IN" sz="1900" b="0" i="0" u="none" strike="noStrike" kern="1200" cap="none" spc="0" normalizeH="0" baseline="0" noProof="0" dirty="0">
                <a:ln>
                  <a:noFill/>
                </a:ln>
                <a:solidFill>
                  <a:srgbClr val="000000"/>
                </a:solidFill>
                <a:effectLst/>
                <a:uLnTx/>
                <a:uFillTx/>
                <a:latin typeface="Calibri"/>
                <a:ea typeface="+mn-ea"/>
                <a:cs typeface="+mn-cs"/>
              </a:rPr>
              <a:t>confusion), is the</a:t>
            </a:r>
            <a:endParaRPr lang="en-IN" sz="1900" dirty="0"/>
          </a:p>
        </p:txBody>
      </p:sp>
      <p:pic>
        <p:nvPicPr>
          <p:cNvPr id="14" name="Picture 13" descr="n by n">
            <a:extLst>
              <a:ext uri="{FF2B5EF4-FFF2-40B4-BE49-F238E27FC236}">
                <a16:creationId xmlns:a16="http://schemas.microsoft.com/office/drawing/2014/main" id="{EE6B2D0E-C5A0-54F9-756F-54109D7F9617}"/>
              </a:ext>
            </a:extLst>
          </p:cNvPr>
          <p:cNvPicPr>
            <a:picLocks noChangeAspect="1"/>
          </p:cNvPicPr>
          <p:nvPr/>
        </p:nvPicPr>
        <p:blipFill>
          <a:blip r:embed="rId3"/>
          <a:stretch>
            <a:fillRect/>
          </a:stretch>
        </p:blipFill>
        <p:spPr>
          <a:xfrm>
            <a:off x="2252008" y="1489618"/>
            <a:ext cx="554784" cy="201185"/>
          </a:xfrm>
          <a:prstGeom prst="rect">
            <a:avLst/>
          </a:prstGeom>
        </p:spPr>
      </p:pic>
      <p:sp>
        <p:nvSpPr>
          <p:cNvPr id="16" name="TextBox 15">
            <a:extLst>
              <a:ext uri="{FF2B5EF4-FFF2-40B4-BE49-F238E27FC236}">
                <a16:creationId xmlns:a16="http://schemas.microsoft.com/office/drawing/2014/main" id="{A438E8A6-7AE4-1EC6-A088-C98D62609000}"/>
              </a:ext>
            </a:extLst>
          </p:cNvPr>
          <p:cNvSpPr txBox="1"/>
          <p:nvPr/>
        </p:nvSpPr>
        <p:spPr>
          <a:xfrm>
            <a:off x="2711546" y="1389253"/>
            <a:ext cx="5594254" cy="384721"/>
          </a:xfrm>
          <a:prstGeom prst="rect">
            <a:avLst/>
          </a:prstGeom>
          <a:noFill/>
        </p:spPr>
        <p:txBody>
          <a:bodyPr wrap="square" rtlCol="0">
            <a:spAutoFit/>
          </a:bodyPr>
          <a:lstStyle/>
          <a:p>
            <a:r>
              <a:rPr kumimoji="0" lang="en-IN" sz="1900" b="0" i="0" u="none" strike="noStrike" kern="1200" cap="none" spc="0" normalizeH="0" baseline="0" noProof="0" dirty="0">
                <a:ln>
                  <a:noFill/>
                </a:ln>
                <a:solidFill>
                  <a:srgbClr val="000000"/>
                </a:solidFill>
                <a:effectLst/>
                <a:uLnTx/>
                <a:uFillTx/>
                <a:latin typeface="Calibri"/>
                <a:ea typeface="+mn-ea"/>
                <a:cs typeface="+mn-cs"/>
              </a:rPr>
              <a:t>matrix consisting of </a:t>
            </a:r>
            <a:r>
              <a:rPr kumimoji="0" lang="en-IN" sz="1900" b="0" i="0" u="none" strike="noStrike" kern="1200" cap="none" spc="0" normalizeH="0" baseline="0" noProof="0" dirty="0">
                <a:ln>
                  <a:noFill/>
                </a:ln>
                <a:solidFill>
                  <a:srgbClr val="000000"/>
                </a:solidFill>
                <a:effectLst/>
                <a:uLnTx/>
                <a:uFillTx/>
                <a:latin typeface="Cambria Math"/>
                <a:ea typeface="+mn-ea"/>
                <a:cs typeface="+mn-cs"/>
              </a:rPr>
              <a:t>1</a:t>
            </a:r>
            <a:r>
              <a:rPr kumimoji="0" lang="en-IN" sz="1900" b="0" i="0" u="none" strike="noStrike" kern="1200" cap="none" spc="0" normalizeH="0" baseline="0" noProof="0" dirty="0">
                <a:ln>
                  <a:noFill/>
                </a:ln>
                <a:solidFill>
                  <a:srgbClr val="000000"/>
                </a:solidFill>
                <a:effectLst/>
                <a:uLnTx/>
                <a:uFillTx/>
                <a:latin typeface="Calibri"/>
                <a:ea typeface="+mn-ea"/>
                <a:cs typeface="+mn-cs"/>
              </a:rPr>
              <a:t>s on the </a:t>
            </a:r>
            <a:r>
              <a:rPr kumimoji="0" lang="en-IN" sz="1900" b="0" i="1" u="none" strike="noStrike" kern="1200" cap="none" spc="0" normalizeH="0" baseline="0" noProof="0" dirty="0">
                <a:ln>
                  <a:noFill/>
                </a:ln>
                <a:solidFill>
                  <a:srgbClr val="000000"/>
                </a:solidFill>
                <a:effectLst/>
                <a:uLnTx/>
                <a:uFillTx/>
                <a:latin typeface="Calibri"/>
                <a:ea typeface="+mn-ea"/>
                <a:cs typeface="+mn-cs"/>
              </a:rPr>
              <a:t>main diagonal </a:t>
            </a:r>
            <a:r>
              <a:rPr kumimoji="0" lang="en-IN" sz="1900" b="0" i="0" u="none" strike="noStrike" kern="1200" cap="none" spc="0" normalizeH="0" baseline="0" noProof="0" dirty="0">
                <a:ln>
                  <a:noFill/>
                </a:ln>
                <a:solidFill>
                  <a:srgbClr val="000000"/>
                </a:solidFill>
                <a:effectLst/>
                <a:uLnTx/>
                <a:uFillTx/>
                <a:latin typeface="Calibri"/>
                <a:ea typeface="+mn-ea"/>
                <a:cs typeface="+mn-cs"/>
              </a:rPr>
              <a:t>and </a:t>
            </a:r>
            <a:r>
              <a:rPr kumimoji="0" lang="en-IN" sz="1900" b="0" i="0" u="none" strike="noStrike" kern="1200" cap="none" spc="0" normalizeH="0" baseline="0" noProof="0" dirty="0">
                <a:ln>
                  <a:noFill/>
                </a:ln>
                <a:solidFill>
                  <a:srgbClr val="000000"/>
                </a:solidFill>
                <a:effectLst/>
                <a:uLnTx/>
                <a:uFillTx/>
                <a:latin typeface="Cambria Math"/>
                <a:ea typeface="+mn-ea"/>
                <a:cs typeface="+mn-cs"/>
              </a:rPr>
              <a:t>0</a:t>
            </a:r>
            <a:r>
              <a:rPr kumimoji="0" lang="en-IN" sz="1900" b="0" i="0" u="none" strike="noStrike" kern="1200" cap="none" spc="0" normalizeH="0" baseline="0" noProof="0" dirty="0">
                <a:ln>
                  <a:noFill/>
                </a:ln>
                <a:solidFill>
                  <a:srgbClr val="000000"/>
                </a:solidFill>
                <a:effectLst/>
                <a:uLnTx/>
                <a:uFillTx/>
                <a:latin typeface="Calibri"/>
                <a:ea typeface="+mn-ea"/>
                <a:cs typeface="+mn-cs"/>
              </a:rPr>
              <a:t>s</a:t>
            </a:r>
            <a:endParaRPr lang="en-IN" sz="1900" dirty="0"/>
          </a:p>
        </p:txBody>
      </p:sp>
      <p:sp>
        <p:nvSpPr>
          <p:cNvPr id="18" name="TextBox 17">
            <a:extLst>
              <a:ext uri="{FF2B5EF4-FFF2-40B4-BE49-F238E27FC236}">
                <a16:creationId xmlns:a16="http://schemas.microsoft.com/office/drawing/2014/main" id="{D0B859DA-1EEA-FE3D-089F-DDE5E9F3288F}"/>
              </a:ext>
            </a:extLst>
          </p:cNvPr>
          <p:cNvSpPr txBox="1"/>
          <p:nvPr/>
        </p:nvSpPr>
        <p:spPr>
          <a:xfrm>
            <a:off x="457200" y="1701571"/>
            <a:ext cx="8478819" cy="992409"/>
          </a:xfrm>
          <a:prstGeom prst="rect">
            <a:avLst/>
          </a:prstGeom>
          <a:noFill/>
        </p:spPr>
        <p:txBody>
          <a:bodyPr wrap="square" rtlCol="0">
            <a:spAutoFit/>
          </a:bodyPr>
          <a:lstStyle/>
          <a:p>
            <a:r>
              <a:rPr lang="en-US" sz="1900" dirty="0">
                <a:solidFill>
                  <a:srgbClr val="000000"/>
                </a:solidFill>
              </a:rPr>
              <a:t>everywhere else. The </a:t>
            </a:r>
            <a:r>
              <a:rPr lang="en-US" sz="1900" b="1" dirty="0">
                <a:solidFill>
                  <a:srgbClr val="000000"/>
                </a:solidFill>
              </a:rPr>
              <a:t>main diagonal</a:t>
            </a:r>
            <a:r>
              <a:rPr lang="en-US" sz="1900" dirty="0">
                <a:solidFill>
                  <a:srgbClr val="000000"/>
                </a:solidFill>
              </a:rPr>
              <a:t> consists of those entries in the </a:t>
            </a:r>
            <a:br>
              <a:rPr lang="en-US" sz="1900" dirty="0">
                <a:solidFill>
                  <a:srgbClr val="000000"/>
                </a:solidFill>
              </a:rPr>
            </a:br>
            <a:r>
              <a:rPr lang="en-US" sz="1900" dirty="0">
                <a:solidFill>
                  <a:srgbClr val="000000"/>
                </a:solidFill>
              </a:rPr>
              <a:t>first row-first column, the second row-second column, and so on down to the </a:t>
            </a:r>
            <a:r>
              <a:rPr lang="en-US" sz="1900" i="1" dirty="0">
                <a:solidFill>
                  <a:srgbClr val="000000"/>
                </a:solidFill>
              </a:rPr>
              <a:t>n</a:t>
            </a:r>
            <a:r>
              <a:rPr lang="en-US" sz="1900" baseline="30000" dirty="0">
                <a:solidFill>
                  <a:srgbClr val="000000"/>
                </a:solidFill>
              </a:rPr>
              <a:t>th</a:t>
            </a:r>
            <a:r>
              <a:rPr lang="en-US" sz="1900" dirty="0">
                <a:solidFill>
                  <a:srgbClr val="000000"/>
                </a:solidFill>
              </a:rPr>
              <a:t> row-</a:t>
            </a:r>
            <a:r>
              <a:rPr lang="en-US" sz="1900" i="1" dirty="0">
                <a:solidFill>
                  <a:srgbClr val="000000"/>
                </a:solidFill>
              </a:rPr>
              <a:t>n</a:t>
            </a:r>
            <a:r>
              <a:rPr lang="en-US" sz="1900" baseline="30000" dirty="0">
                <a:solidFill>
                  <a:srgbClr val="000000"/>
                </a:solidFill>
              </a:rPr>
              <a:t>th</a:t>
            </a:r>
            <a:r>
              <a:rPr lang="en-US" sz="1900" dirty="0">
                <a:solidFill>
                  <a:srgbClr val="000000"/>
                </a:solidFill>
              </a:rPr>
              <a:t> column. Every identity matrix has the form</a:t>
            </a:r>
            <a:endParaRPr lang="en-IN" sz="1900" dirty="0">
              <a:solidFill>
                <a:srgbClr val="000000"/>
              </a:solidFill>
            </a:endParaRPr>
          </a:p>
        </p:txBody>
      </p:sp>
      <p:pic>
        <p:nvPicPr>
          <p:cNvPr id="4" name="Picture 3" descr="I equals to square matrix consists of Row 1: one, zero, zero, and so on, zero.&#10;Row 2: zero, one, zero, and so on, zero.&#10;Row 3: zero, zero, one, and so on, zero.&#10;And so on.&#10;Last row: zero, zero, zero, and so on, one.">
            <a:extLst>
              <a:ext uri="{FF2B5EF4-FFF2-40B4-BE49-F238E27FC236}">
                <a16:creationId xmlns:a16="http://schemas.microsoft.com/office/drawing/2014/main" id="{7576ACBC-2B95-A96B-325C-4A5A4ACC8AD7}"/>
              </a:ext>
            </a:extLst>
          </p:cNvPr>
          <p:cNvPicPr>
            <a:picLocks noChangeAspect="1"/>
          </p:cNvPicPr>
          <p:nvPr/>
        </p:nvPicPr>
        <p:blipFill>
          <a:blip r:embed="rId4"/>
          <a:stretch>
            <a:fillRect/>
          </a:stretch>
        </p:blipFill>
        <p:spPr>
          <a:xfrm>
            <a:off x="3200400" y="2714983"/>
            <a:ext cx="2484000" cy="1988413"/>
          </a:xfrm>
          <a:prstGeom prst="rect">
            <a:avLst/>
          </a:prstGeom>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16E73324-6E1B-77B3-106E-FEB8143F4BAE}"/>
                  </a:ext>
                </a:extLst>
              </p:cNvPr>
              <p:cNvSpPr txBox="1"/>
              <p:nvPr/>
            </p:nvSpPr>
            <p:spPr>
              <a:xfrm>
                <a:off x="457200" y="4724400"/>
                <a:ext cx="8229600" cy="1277273"/>
              </a:xfrm>
              <a:prstGeom prst="rect">
                <a:avLst/>
              </a:prstGeom>
              <a:noFill/>
            </p:spPr>
            <p:txBody>
              <a:bodyPr wrap="square">
                <a:spAutoFit/>
              </a:bodyPr>
              <a:lstStyle/>
              <a:p>
                <a:pPr>
                  <a:defRPr sz="2800"/>
                </a:pPr>
                <a:r>
                  <a:rPr lang="en-IN" sz="1900" dirty="0">
                    <a:solidFill>
                      <a:srgbClr val="000000"/>
                    </a:solidFill>
                  </a:rPr>
                  <a:t>If the matrices </a:t>
                </a:r>
                <a:r>
                  <a:rPr lang="en-IN" sz="1900" i="1" dirty="0">
                    <a:solidFill>
                      <a:srgbClr val="000000"/>
                    </a:solidFill>
                  </a:rPr>
                  <a:t>A</a:t>
                </a:r>
                <a:r>
                  <a:rPr lang="en-IN" sz="1900" dirty="0">
                    <a:solidFill>
                      <a:srgbClr val="000000"/>
                    </a:solidFill>
                  </a:rPr>
                  <a:t> and </a:t>
                </a:r>
                <a:r>
                  <a:rPr lang="en-IN" sz="1900" i="1" dirty="0">
                    <a:solidFill>
                      <a:srgbClr val="000000"/>
                    </a:solidFill>
                  </a:rPr>
                  <a:t>B</a:t>
                </a:r>
                <a:r>
                  <a:rPr lang="en-IN" sz="1900" dirty="0">
                    <a:solidFill>
                      <a:srgbClr val="000000"/>
                    </a:solidFill>
                  </a:rPr>
                  <a:t> have appropriate order, so that the matrix products are defined, then </a:t>
                </a:r>
                <a:r>
                  <a:rPr lang="en-IN" sz="1900" i="1" dirty="0">
                    <a:solidFill>
                      <a:srgbClr val="000000"/>
                    </a:solidFill>
                  </a:rPr>
                  <a:t>IA</a:t>
                </a:r>
                <a14:m>
                  <m:oMath xmlns:m="http://schemas.openxmlformats.org/officeDocument/2006/math">
                    <m:r>
                      <a:rPr lang="en-IN" sz="1900" b="0" i="1" smtClean="0">
                        <a:solidFill>
                          <a:srgbClr val="000000"/>
                        </a:solidFill>
                        <a:latin typeface="Cambria Math" panose="02040503050406030204" pitchFamily="18" charset="0"/>
                      </a:rPr>
                      <m:t> </m:t>
                    </m:r>
                    <m:r>
                      <a:rPr lang="en-IN" sz="1900">
                        <a:solidFill>
                          <a:srgbClr val="000000"/>
                        </a:solidFill>
                        <a:latin typeface="Cambria Math" panose="02040503050406030204" pitchFamily="18" charset="0"/>
                      </a:rPr>
                      <m:t>=</m:t>
                    </m:r>
                    <m:r>
                      <a:rPr lang="en-IN" sz="1900" b="0" i="0" smtClean="0">
                        <a:solidFill>
                          <a:srgbClr val="000000"/>
                        </a:solidFill>
                        <a:latin typeface="Cambria Math" panose="02040503050406030204" pitchFamily="18" charset="0"/>
                      </a:rPr>
                      <m:t> </m:t>
                    </m:r>
                  </m:oMath>
                </a14:m>
                <a:r>
                  <a:rPr lang="en-IN" sz="1900" i="1" dirty="0">
                    <a:solidFill>
                      <a:srgbClr val="000000"/>
                    </a:solidFill>
                  </a:rPr>
                  <a:t>A</a:t>
                </a:r>
                <a:r>
                  <a:rPr lang="en-IN" sz="1900" dirty="0">
                    <a:solidFill>
                      <a:srgbClr val="000000"/>
                    </a:solidFill>
                  </a:rPr>
                  <a:t> and </a:t>
                </a:r>
                <a:r>
                  <a:rPr lang="en-IN" sz="1900" i="1" dirty="0">
                    <a:solidFill>
                      <a:srgbClr val="000000"/>
                    </a:solidFill>
                  </a:rPr>
                  <a:t>IB</a:t>
                </a:r>
                <a14:m>
                  <m:oMath xmlns:m="http://schemas.openxmlformats.org/officeDocument/2006/math">
                    <m:r>
                      <a:rPr lang="en-IN" sz="1900" b="0" i="1" smtClean="0">
                        <a:solidFill>
                          <a:srgbClr val="000000"/>
                        </a:solidFill>
                        <a:latin typeface="Cambria Math" panose="02040503050406030204" pitchFamily="18" charset="0"/>
                      </a:rPr>
                      <m:t> </m:t>
                    </m:r>
                    <m:r>
                      <a:rPr lang="en-IN" sz="1900">
                        <a:solidFill>
                          <a:srgbClr val="000000"/>
                        </a:solidFill>
                        <a:latin typeface="Cambria Math" panose="02040503050406030204" pitchFamily="18" charset="0"/>
                      </a:rPr>
                      <m:t>=</m:t>
                    </m:r>
                    <m:r>
                      <a:rPr lang="en-IN" sz="1900" b="0" i="0" smtClean="0">
                        <a:solidFill>
                          <a:srgbClr val="000000"/>
                        </a:solidFill>
                        <a:latin typeface="Cambria Math" panose="02040503050406030204" pitchFamily="18" charset="0"/>
                      </a:rPr>
                      <m:t> </m:t>
                    </m:r>
                  </m:oMath>
                </a14:m>
                <a:r>
                  <a:rPr lang="en-IN" sz="1900" i="1" dirty="0">
                    <a:solidFill>
                      <a:srgbClr val="000000"/>
                    </a:solidFill>
                  </a:rPr>
                  <a:t>B</a:t>
                </a:r>
                <a:r>
                  <a:rPr lang="en-IN" sz="1900" dirty="0">
                    <a:solidFill>
                      <a:srgbClr val="000000"/>
                    </a:solidFill>
                  </a:rPr>
                  <a:t>. Thus, the identity matrix serves as the multiplicative identity on the set of appropriately sized matrices. In this sense, </a:t>
                </a:r>
                <a:r>
                  <a:rPr lang="en-IN" sz="1900" i="1" dirty="0">
                    <a:solidFill>
                      <a:srgbClr val="000000"/>
                    </a:solidFill>
                  </a:rPr>
                  <a:t>I</a:t>
                </a:r>
                <a:r>
                  <a:rPr lang="en-IN" sz="1900" dirty="0">
                    <a:solidFill>
                      <a:srgbClr val="000000"/>
                    </a:solidFill>
                  </a:rPr>
                  <a:t> serves the same purpose as the number </a:t>
                </a:r>
                <a:r>
                  <a:rPr lang="en-IN" sz="1900" dirty="0">
                    <a:solidFill>
                      <a:srgbClr val="000000"/>
                    </a:solidFill>
                    <a:latin typeface="Cambria Math"/>
                  </a:rPr>
                  <a:t>1</a:t>
                </a:r>
                <a:r>
                  <a:rPr lang="en-IN" sz="1900" dirty="0">
                    <a:solidFill>
                      <a:srgbClr val="000000"/>
                    </a:solidFill>
                  </a:rPr>
                  <a:t> in the set of real numbers.</a:t>
                </a:r>
              </a:p>
            </p:txBody>
          </p:sp>
        </mc:Choice>
        <mc:Fallback xmlns="">
          <p:sp>
            <p:nvSpPr>
              <p:cNvPr id="13" name="TextBox 12">
                <a:extLst>
                  <a:ext uri="{FF2B5EF4-FFF2-40B4-BE49-F238E27FC236}">
                    <a16:creationId xmlns:a16="http://schemas.microsoft.com/office/drawing/2014/main" id="{16E73324-6E1B-77B3-106E-FEB8143F4BAE}"/>
                  </a:ext>
                </a:extLst>
              </p:cNvPr>
              <p:cNvSpPr txBox="1">
                <a:spLocks noRot="1" noChangeAspect="1" noMove="1" noResize="1" noEditPoints="1" noAdjustHandles="1" noChangeArrowheads="1" noChangeShapeType="1" noTextEdit="1"/>
              </p:cNvSpPr>
              <p:nvPr/>
            </p:nvSpPr>
            <p:spPr>
              <a:xfrm>
                <a:off x="457200" y="4724400"/>
                <a:ext cx="8229600" cy="1277273"/>
              </a:xfrm>
              <a:prstGeom prst="rect">
                <a:avLst/>
              </a:prstGeom>
              <a:blipFill>
                <a:blip r:embed="rId5"/>
                <a:stretch>
                  <a:fillRect l="-667" t="-2381" b="-6190"/>
                </a:stretch>
              </a:blipFill>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The Inverse of a Matrix</a:t>
            </a:r>
          </a:p>
        </p:txBody>
      </p:sp>
      <p:sp>
        <p:nvSpPr>
          <p:cNvPr id="3" name="Text Placeholder 2"/>
          <p:cNvSpPr>
            <a:spLocks noGrp="1"/>
          </p:cNvSpPr>
          <p:nvPr>
            <p:ph type="body" sz="quarter" idx="10"/>
          </p:nvPr>
        </p:nvSpPr>
        <p:spPr/>
        <p:txBody>
          <a:bodyPr>
            <a:normAutofit/>
          </a:bodyPr>
          <a:lstStyle/>
          <a:p>
            <a:pPr>
              <a:defRPr sz="2800"/>
            </a:pPr>
            <a:r>
              <a:rPr lang="en-US" sz="2800" dirty="0"/>
              <a:t>Let </a:t>
            </a:r>
            <a:r>
              <a:rPr lang="en-US" sz="2800" i="1" dirty="0"/>
              <a:t>A</a:t>
            </a:r>
            <a:r>
              <a:rPr lang="en-US" sz="2800" dirty="0"/>
              <a:t> be an</a:t>
            </a:r>
            <a:endParaRPr sz="2800" dirty="0"/>
          </a:p>
        </p:txBody>
      </p:sp>
      <p:pic>
        <p:nvPicPr>
          <p:cNvPr id="4" name="Picture 3" descr="n by n">
            <a:extLst>
              <a:ext uri="{FF2B5EF4-FFF2-40B4-BE49-F238E27FC236}">
                <a16:creationId xmlns:a16="http://schemas.microsoft.com/office/drawing/2014/main" id="{C42D2560-5C54-3464-6628-2F1DF38A9846}"/>
              </a:ext>
            </a:extLst>
          </p:cNvPr>
          <p:cNvPicPr>
            <a:picLocks noChangeAspect="1"/>
          </p:cNvPicPr>
          <p:nvPr/>
        </p:nvPicPr>
        <p:blipFill>
          <a:blip r:embed="rId2"/>
          <a:stretch>
            <a:fillRect/>
          </a:stretch>
        </p:blipFill>
        <p:spPr>
          <a:xfrm>
            <a:off x="2201615" y="1254176"/>
            <a:ext cx="694911" cy="252000"/>
          </a:xfrm>
          <a:prstGeom prst="rect">
            <a:avLst/>
          </a:prstGeom>
        </p:spPr>
      </p:pic>
      <p:sp>
        <p:nvSpPr>
          <p:cNvPr id="10" name="TextBox 9">
            <a:extLst>
              <a:ext uri="{FF2B5EF4-FFF2-40B4-BE49-F238E27FC236}">
                <a16:creationId xmlns:a16="http://schemas.microsoft.com/office/drawing/2014/main" id="{C999FCE2-2A2F-EA54-E070-EE26B7389582}"/>
              </a:ext>
            </a:extLst>
          </p:cNvPr>
          <p:cNvSpPr txBox="1"/>
          <p:nvPr/>
        </p:nvSpPr>
        <p:spPr>
          <a:xfrm>
            <a:off x="2825351" y="1082078"/>
            <a:ext cx="3805297" cy="523220"/>
          </a:xfrm>
          <a:prstGeom prst="rect">
            <a:avLst/>
          </a:prstGeom>
          <a:noFill/>
        </p:spPr>
        <p:txBody>
          <a:bodyPr wrap="square" rtlCol="0">
            <a:spAutoFit/>
          </a:bodyPr>
          <a:lstStyle/>
          <a:p>
            <a:r>
              <a:rPr lang="en-US" sz="2800" dirty="0">
                <a:solidFill>
                  <a:srgbClr val="000000"/>
                </a:solidFill>
              </a:rPr>
              <a:t>matrix. If there exists an</a:t>
            </a:r>
            <a:endParaRPr lang="en-IN" sz="2800" dirty="0">
              <a:solidFill>
                <a:srgbClr val="000000"/>
              </a:solidFill>
            </a:endParaRPr>
          </a:p>
        </p:txBody>
      </p:sp>
      <p:pic>
        <p:nvPicPr>
          <p:cNvPr id="6" name="Picture 5" descr="n by n">
            <a:extLst>
              <a:ext uri="{FF2B5EF4-FFF2-40B4-BE49-F238E27FC236}">
                <a16:creationId xmlns:a16="http://schemas.microsoft.com/office/drawing/2014/main" id="{551B074D-2CB4-42A2-3FE3-195E1F80F1E0}"/>
              </a:ext>
            </a:extLst>
          </p:cNvPr>
          <p:cNvPicPr>
            <a:picLocks noChangeAspect="1"/>
          </p:cNvPicPr>
          <p:nvPr/>
        </p:nvPicPr>
        <p:blipFill>
          <a:blip r:embed="rId3"/>
          <a:stretch>
            <a:fillRect/>
          </a:stretch>
        </p:blipFill>
        <p:spPr>
          <a:xfrm>
            <a:off x="6418934" y="1229329"/>
            <a:ext cx="696000" cy="252000"/>
          </a:xfrm>
          <a:prstGeom prst="rect">
            <a:avLst/>
          </a:prstGeom>
        </p:spPr>
      </p:pic>
      <p:sp>
        <p:nvSpPr>
          <p:cNvPr id="11" name="TextBox 10">
            <a:extLst>
              <a:ext uri="{FF2B5EF4-FFF2-40B4-BE49-F238E27FC236}">
                <a16:creationId xmlns:a16="http://schemas.microsoft.com/office/drawing/2014/main" id="{AEEA40E8-85D5-3F68-F653-AEEC35D5A0EC}"/>
              </a:ext>
            </a:extLst>
          </p:cNvPr>
          <p:cNvSpPr txBox="1"/>
          <p:nvPr/>
        </p:nvSpPr>
        <p:spPr>
          <a:xfrm>
            <a:off x="7053667" y="1049151"/>
            <a:ext cx="1523076" cy="523220"/>
          </a:xfrm>
          <a:prstGeom prst="rect">
            <a:avLst/>
          </a:prstGeom>
          <a:noFill/>
        </p:spPr>
        <p:txBody>
          <a:bodyPr wrap="square" rtlCol="0">
            <a:spAutoFit/>
          </a:bodyPr>
          <a:lstStyle/>
          <a:p>
            <a:r>
              <a:rPr lang="en-US" sz="2800" dirty="0">
                <a:solidFill>
                  <a:srgbClr val="000000"/>
                </a:solidFill>
              </a:rPr>
              <a:t>matrix</a:t>
            </a:r>
            <a:endParaRPr lang="en-IN" sz="2800" dirty="0">
              <a:solidFill>
                <a:srgbClr val="000000"/>
              </a:solidFill>
            </a:endParaRPr>
          </a:p>
        </p:txBody>
      </p:sp>
      <p:pic>
        <p:nvPicPr>
          <p:cNvPr id="5" name="Picture 4" descr="A Inverse such that">
            <a:extLst>
              <a:ext uri="{FF2B5EF4-FFF2-40B4-BE49-F238E27FC236}">
                <a16:creationId xmlns:a16="http://schemas.microsoft.com/office/drawing/2014/main" id="{EBAEE322-366A-A9BA-ED2D-0CA9F84BBD1E}"/>
              </a:ext>
            </a:extLst>
          </p:cNvPr>
          <p:cNvPicPr>
            <a:picLocks noChangeAspect="1"/>
          </p:cNvPicPr>
          <p:nvPr/>
        </p:nvPicPr>
        <p:blipFill>
          <a:blip r:embed="rId4"/>
          <a:stretch>
            <a:fillRect/>
          </a:stretch>
        </p:blipFill>
        <p:spPr>
          <a:xfrm>
            <a:off x="509164" y="1534120"/>
            <a:ext cx="2093539" cy="432000"/>
          </a:xfrm>
          <a:prstGeom prst="rect">
            <a:avLst/>
          </a:prstGeom>
        </p:spPr>
      </p:pic>
      <p:pic>
        <p:nvPicPr>
          <p:cNvPr id="7" name="Picture 6" descr="A Inverse A equals I subscript n and AA Inverse equals I subscript n,">
            <a:extLst>
              <a:ext uri="{FF2B5EF4-FFF2-40B4-BE49-F238E27FC236}">
                <a16:creationId xmlns:a16="http://schemas.microsoft.com/office/drawing/2014/main" id="{52E29090-A826-9AB9-2287-5CEAFE60696A}"/>
              </a:ext>
            </a:extLst>
          </p:cNvPr>
          <p:cNvPicPr>
            <a:picLocks noChangeAspect="1"/>
          </p:cNvPicPr>
          <p:nvPr/>
        </p:nvPicPr>
        <p:blipFill>
          <a:blip r:embed="rId5"/>
          <a:stretch>
            <a:fillRect/>
          </a:stretch>
        </p:blipFill>
        <p:spPr>
          <a:xfrm>
            <a:off x="3048000" y="2086800"/>
            <a:ext cx="3360000" cy="504000"/>
          </a:xfrm>
          <a:prstGeom prst="rect">
            <a:avLst/>
          </a:prstGeom>
        </p:spPr>
      </p:pic>
      <p:pic>
        <p:nvPicPr>
          <p:cNvPr id="8" name="Picture 7" descr="we call A Inverse">
            <a:extLst>
              <a:ext uri="{FF2B5EF4-FFF2-40B4-BE49-F238E27FC236}">
                <a16:creationId xmlns:a16="http://schemas.microsoft.com/office/drawing/2014/main" id="{C56803E3-15E5-1C72-FB19-4498D68C6A43}"/>
              </a:ext>
            </a:extLst>
          </p:cNvPr>
          <p:cNvPicPr>
            <a:picLocks noChangeAspect="1"/>
          </p:cNvPicPr>
          <p:nvPr/>
        </p:nvPicPr>
        <p:blipFill>
          <a:blip r:embed="rId6"/>
          <a:stretch>
            <a:fillRect/>
          </a:stretch>
        </p:blipFill>
        <p:spPr>
          <a:xfrm>
            <a:off x="545305" y="2788415"/>
            <a:ext cx="1523077" cy="396000"/>
          </a:xfrm>
          <a:prstGeom prst="rect">
            <a:avLst/>
          </a:prstGeom>
        </p:spPr>
      </p:pic>
      <p:sp>
        <p:nvSpPr>
          <p:cNvPr id="9" name="TextBox 8">
            <a:extLst>
              <a:ext uri="{FF2B5EF4-FFF2-40B4-BE49-F238E27FC236}">
                <a16:creationId xmlns:a16="http://schemas.microsoft.com/office/drawing/2014/main" id="{7C0001A0-CC00-3B09-FE75-16BDF7F8F2A4}"/>
              </a:ext>
            </a:extLst>
          </p:cNvPr>
          <p:cNvSpPr txBox="1"/>
          <p:nvPr/>
        </p:nvSpPr>
        <p:spPr>
          <a:xfrm>
            <a:off x="2057400" y="2753380"/>
            <a:ext cx="2819400" cy="523220"/>
          </a:xfrm>
          <a:prstGeom prst="rect">
            <a:avLst/>
          </a:prstGeom>
          <a:noFill/>
        </p:spPr>
        <p:txBody>
          <a:bodyPr wrap="square">
            <a:spAutoFit/>
          </a:bodyPr>
          <a:lstStyle/>
          <a:p>
            <a:pPr>
              <a:defRPr sz="2800"/>
            </a:pPr>
            <a:r>
              <a:rPr lang="en-IN" sz="2800" dirty="0">
                <a:solidFill>
                  <a:srgbClr val="000000"/>
                </a:solidFill>
              </a:rPr>
              <a:t>the </a:t>
            </a:r>
            <a:r>
              <a:rPr lang="en-IN" sz="2800" b="1" dirty="0">
                <a:solidFill>
                  <a:srgbClr val="000000"/>
                </a:solidFill>
              </a:rPr>
              <a:t>inverse</a:t>
            </a:r>
            <a:r>
              <a:rPr lang="en-IN" sz="2800" dirty="0">
                <a:solidFill>
                  <a:srgbClr val="000000"/>
                </a:solidFill>
              </a:rPr>
              <a:t> of </a:t>
            </a:r>
            <a:r>
              <a:rPr lang="en-IN" sz="2800" i="1" dirty="0">
                <a:solidFill>
                  <a:srgbClr val="000000"/>
                </a:solidFill>
              </a:rPr>
              <a:t>A</a:t>
            </a:r>
            <a:r>
              <a:rPr lang="en-IN" sz="2800" dirty="0">
                <a:solidFill>
                  <a:srgbClr val="000000"/>
                </a:solidFill>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Finding the Inverse of a Matrix</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endParaRPr lang="en-US" sz="2800" dirty="0"/>
          </a:p>
          <a:p>
            <a:pPr>
              <a:defRPr sz="2800"/>
            </a:pPr>
            <a:r>
              <a:rPr lang="en-US" sz="2800" dirty="0"/>
              <a:t>Find the inverse of the matrix</a:t>
            </a:r>
            <a:endParaRPr sz="2800" dirty="0"/>
          </a:p>
        </p:txBody>
      </p:sp>
      <p:pic>
        <p:nvPicPr>
          <p:cNvPr id="5" name="Picture 4" descr="Matrix A equals 2 by 2 matrix: row 1: two, negative three; row 2: negative one, two.">
            <a:extLst>
              <a:ext uri="{FF2B5EF4-FFF2-40B4-BE49-F238E27FC236}">
                <a16:creationId xmlns:a16="http://schemas.microsoft.com/office/drawing/2014/main" id="{E0E59C11-6997-DFBB-9E06-FACA880D975A}"/>
              </a:ext>
            </a:extLst>
          </p:cNvPr>
          <p:cNvPicPr>
            <a:picLocks noChangeAspect="1"/>
          </p:cNvPicPr>
          <p:nvPr/>
        </p:nvPicPr>
        <p:blipFill>
          <a:blip r:embed="rId2"/>
          <a:stretch>
            <a:fillRect/>
          </a:stretch>
        </p:blipFill>
        <p:spPr>
          <a:xfrm>
            <a:off x="4917140" y="1371600"/>
            <a:ext cx="1905000" cy="9525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Finding the Inverse of a Matrix</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400" b="1" dirty="0"/>
              <a:t>Solution</a:t>
            </a:r>
          </a:p>
          <a:p>
            <a:pPr>
              <a:defRPr sz="2800"/>
            </a:pPr>
            <a:endParaRPr lang="en-IN" sz="400" dirty="0"/>
          </a:p>
          <a:p>
            <a:pPr>
              <a:defRPr sz="2800"/>
            </a:pPr>
            <a:r>
              <a:rPr sz="2400" dirty="0"/>
              <a:t>If we let</a:t>
            </a:r>
          </a:p>
          <a:p>
            <a:pPr algn="ctr">
              <a:defRPr sz="2800"/>
            </a:pPr>
            <a:endParaRPr sz="1600" dirty="0"/>
          </a:p>
        </p:txBody>
      </p:sp>
      <p:pic>
        <p:nvPicPr>
          <p:cNvPr id="5" name="Picture 4" descr="A inverse equals 2 by 2 matrix: row one: w, x; row two: y, z.">
            <a:extLst>
              <a:ext uri="{FF2B5EF4-FFF2-40B4-BE49-F238E27FC236}">
                <a16:creationId xmlns:a16="http://schemas.microsoft.com/office/drawing/2014/main" id="{33187E77-6F79-623F-9E15-EA6C04971E3B}"/>
              </a:ext>
            </a:extLst>
          </p:cNvPr>
          <p:cNvPicPr>
            <a:picLocks noChangeAspect="1"/>
          </p:cNvPicPr>
          <p:nvPr/>
        </p:nvPicPr>
        <p:blipFill>
          <a:blip r:embed="rId2"/>
          <a:stretch>
            <a:fillRect/>
          </a:stretch>
        </p:blipFill>
        <p:spPr>
          <a:xfrm>
            <a:off x="1627095" y="1317574"/>
            <a:ext cx="1895475" cy="952500"/>
          </a:xfrm>
          <a:prstGeom prst="rect">
            <a:avLst/>
          </a:prstGeom>
        </p:spPr>
      </p:pic>
      <p:sp>
        <p:nvSpPr>
          <p:cNvPr id="15" name="TextBox 14">
            <a:extLst>
              <a:ext uri="{FF2B5EF4-FFF2-40B4-BE49-F238E27FC236}">
                <a16:creationId xmlns:a16="http://schemas.microsoft.com/office/drawing/2014/main" id="{D7C765EB-5A97-4418-E16A-D1D171CB65CE}"/>
              </a:ext>
            </a:extLst>
          </p:cNvPr>
          <p:cNvSpPr txBox="1"/>
          <p:nvPr/>
        </p:nvSpPr>
        <p:spPr>
          <a:xfrm>
            <a:off x="457199" y="2228612"/>
            <a:ext cx="3939000" cy="523220"/>
          </a:xfrm>
          <a:prstGeom prst="rect">
            <a:avLst/>
          </a:prstGeom>
          <a:noFill/>
        </p:spPr>
        <p:txBody>
          <a:bodyPr wrap="square">
            <a:spAutoFit/>
          </a:bodyPr>
          <a:lstStyle/>
          <a:p>
            <a:r>
              <a:rPr lang="en-IN" sz="2800" dirty="0"/>
              <a:t>we can use the equation</a:t>
            </a:r>
          </a:p>
        </p:txBody>
      </p:sp>
      <p:pic>
        <p:nvPicPr>
          <p:cNvPr id="6" name="Picture 5" descr="AA Inverse equals I to find w comma x comma y comma and z">
            <a:extLst>
              <a:ext uri="{FF2B5EF4-FFF2-40B4-BE49-F238E27FC236}">
                <a16:creationId xmlns:a16="http://schemas.microsoft.com/office/drawing/2014/main" id="{178A5FA8-1C1F-39FA-0B00-13EBE661EEFE}"/>
              </a:ext>
            </a:extLst>
          </p:cNvPr>
          <p:cNvPicPr>
            <a:picLocks noChangeAspect="1"/>
          </p:cNvPicPr>
          <p:nvPr/>
        </p:nvPicPr>
        <p:blipFill>
          <a:blip r:embed="rId3"/>
          <a:stretch>
            <a:fillRect/>
          </a:stretch>
        </p:blipFill>
        <p:spPr>
          <a:xfrm>
            <a:off x="4143326" y="2262185"/>
            <a:ext cx="3939000" cy="468000"/>
          </a:xfrm>
          <a:prstGeom prst="rect">
            <a:avLst/>
          </a:prstGeom>
        </p:spPr>
      </p:pic>
      <p:pic>
        <p:nvPicPr>
          <p:cNvPr id="13" name="Picture 12" descr="2 by 2 matrix: row 1: two, negative three; row 2: negative one, two. Multiplied by 2 by 2 matrix: row 1: w, x; row 2: y, z. Equals 2 by 2 identity matrix: row 1: one, zero; row 2: zero, one">
            <a:extLst>
              <a:ext uri="{FF2B5EF4-FFF2-40B4-BE49-F238E27FC236}">
                <a16:creationId xmlns:a16="http://schemas.microsoft.com/office/drawing/2014/main" id="{057DCB49-E869-E2AC-62AA-433AB2B6D73A}"/>
              </a:ext>
            </a:extLst>
          </p:cNvPr>
          <p:cNvPicPr>
            <a:picLocks noChangeAspect="1"/>
          </p:cNvPicPr>
          <p:nvPr/>
        </p:nvPicPr>
        <p:blipFill>
          <a:blip r:embed="rId4"/>
          <a:stretch>
            <a:fillRect/>
          </a:stretch>
        </p:blipFill>
        <p:spPr>
          <a:xfrm>
            <a:off x="2786062" y="2935307"/>
            <a:ext cx="3571875" cy="952500"/>
          </a:xfrm>
          <a:prstGeom prst="rect">
            <a:avLst/>
          </a:prstGeom>
        </p:spPr>
      </p:pic>
      <p:sp>
        <p:nvSpPr>
          <p:cNvPr id="11" name="TextBox 10">
            <a:extLst>
              <a:ext uri="{FF2B5EF4-FFF2-40B4-BE49-F238E27FC236}">
                <a16:creationId xmlns:a16="http://schemas.microsoft.com/office/drawing/2014/main" id="{57976EDB-65D5-586A-2AC5-95164B2553A1}"/>
              </a:ext>
            </a:extLst>
          </p:cNvPr>
          <p:cNvSpPr txBox="1"/>
          <p:nvPr/>
        </p:nvSpPr>
        <p:spPr>
          <a:xfrm>
            <a:off x="457200" y="3922693"/>
            <a:ext cx="8229600" cy="954107"/>
          </a:xfrm>
          <a:prstGeom prst="rect">
            <a:avLst/>
          </a:prstGeom>
          <a:noFill/>
        </p:spPr>
        <p:txBody>
          <a:bodyPr wrap="square">
            <a:spAutoFit/>
          </a:bodyPr>
          <a:lstStyle/>
          <a:p>
            <a:r>
              <a:rPr lang="en-IN" sz="2800" dirty="0"/>
              <a:t>Multiplying the left-hand side out, we see that we need to solve the equation</a:t>
            </a:r>
          </a:p>
        </p:txBody>
      </p:sp>
      <p:pic>
        <p:nvPicPr>
          <p:cNvPr id="9" name="Picture 8" descr="2 by 2 matrix: row 1: two w minus three y, two x minus three z; row 2: negative w plus two y, negative x plus two z. Equals 2 by 2 identity matrix: row 1: one, zero; row 2: zero, one.">
            <a:extLst>
              <a:ext uri="{FF2B5EF4-FFF2-40B4-BE49-F238E27FC236}">
                <a16:creationId xmlns:a16="http://schemas.microsoft.com/office/drawing/2014/main" id="{762E2A90-17F3-9E7D-154A-4CF547427989}"/>
              </a:ext>
            </a:extLst>
          </p:cNvPr>
          <p:cNvPicPr>
            <a:picLocks noChangeAspect="1"/>
          </p:cNvPicPr>
          <p:nvPr/>
        </p:nvPicPr>
        <p:blipFill>
          <a:blip r:embed="rId5"/>
          <a:stretch>
            <a:fillRect/>
          </a:stretch>
        </p:blipFill>
        <p:spPr>
          <a:xfrm>
            <a:off x="2743200" y="4946275"/>
            <a:ext cx="3829050" cy="952500"/>
          </a:xfrm>
          <a:prstGeom prst="rect">
            <a:avLst/>
          </a:prstGeom>
        </p:spPr>
      </p:pic>
    </p:spTree>
    <p:extLst>
      <p:ext uri="{BB962C8B-B14F-4D97-AF65-F5344CB8AC3E}">
        <p14:creationId xmlns:p14="http://schemas.microsoft.com/office/powerpoint/2010/main" val="2542285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2E43C-DE81-2C2D-CDFD-7552EFF67A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3BB779-5D86-742A-9544-6268309A599F}"/>
              </a:ext>
            </a:extLst>
          </p:cNvPr>
          <p:cNvSpPr>
            <a:spLocks noGrp="1"/>
          </p:cNvSpPr>
          <p:nvPr>
            <p:ph type="title"/>
          </p:nvPr>
        </p:nvSpPr>
        <p:spPr/>
        <p:txBody>
          <a:bodyPr>
            <a:normAutofit/>
          </a:bodyPr>
          <a:lstStyle/>
          <a:p>
            <a:pPr>
              <a:defRPr sz="3200"/>
            </a:pPr>
            <a:r>
              <a:rPr dirty="0"/>
              <a:t>Example 2: Finding the Inverse of a Matrix</a:t>
            </a:r>
            <a:r>
              <a:rPr lang="en-US" baseline="-25000" dirty="0"/>
              <a:t>3</a:t>
            </a:r>
            <a:endParaRPr dirty="0"/>
          </a:p>
        </p:txBody>
      </p:sp>
      <p:sp>
        <p:nvSpPr>
          <p:cNvPr id="3" name="Text Placeholder 2">
            <a:extLst>
              <a:ext uri="{FF2B5EF4-FFF2-40B4-BE49-F238E27FC236}">
                <a16:creationId xmlns:a16="http://schemas.microsoft.com/office/drawing/2014/main" id="{D1FB302B-4301-F0BB-4804-7FAE4A98D553}"/>
              </a:ext>
            </a:extLst>
          </p:cNvPr>
          <p:cNvSpPr>
            <a:spLocks noGrp="1"/>
          </p:cNvSpPr>
          <p:nvPr>
            <p:ph type="body" sz="quarter" idx="10"/>
          </p:nvPr>
        </p:nvSpPr>
        <p:spPr/>
        <p:txBody>
          <a:bodyPr>
            <a:normAutofit/>
          </a:bodyPr>
          <a:lstStyle/>
          <a:p>
            <a:r>
              <a:rPr dirty="0"/>
              <a:t>which, if we equate columns on each side, means we need to solve the two linear systems</a:t>
            </a:r>
          </a:p>
        </p:txBody>
      </p:sp>
      <p:pic>
        <p:nvPicPr>
          <p:cNvPr id="7" name="Picture 6" descr="First system:&#10;Two times w minus three times y equals one&#10;Negative w plus two times y equals zero&#10; and &#10;Second system:&#10;Two times x minus three times z equals zero&#10;Negative x plus two times z equals one">
            <a:extLst>
              <a:ext uri="{FF2B5EF4-FFF2-40B4-BE49-F238E27FC236}">
                <a16:creationId xmlns:a16="http://schemas.microsoft.com/office/drawing/2014/main" id="{DB2AEDB5-BB82-DFAF-B408-D3D55E560BC0}"/>
              </a:ext>
            </a:extLst>
          </p:cNvPr>
          <p:cNvPicPr>
            <a:picLocks noChangeAspect="1"/>
          </p:cNvPicPr>
          <p:nvPr/>
        </p:nvPicPr>
        <p:blipFill>
          <a:blip r:embed="rId2"/>
          <a:stretch>
            <a:fillRect/>
          </a:stretch>
        </p:blipFill>
        <p:spPr>
          <a:xfrm>
            <a:off x="2337840" y="2133600"/>
            <a:ext cx="4468320" cy="1044000"/>
          </a:xfrm>
          <a:prstGeom prst="rect">
            <a:avLst/>
          </a:prstGeom>
        </p:spPr>
      </p:pic>
    </p:spTree>
    <p:extLst>
      <p:ext uri="{BB962C8B-B14F-4D97-AF65-F5344CB8AC3E}">
        <p14:creationId xmlns:p14="http://schemas.microsoft.com/office/powerpoint/2010/main" val="24675746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6194</TotalTime>
  <Words>1388</Words>
  <Application>Microsoft Office PowerPoint</Application>
  <PresentationFormat>On-screen Show (4:3)</PresentationFormat>
  <Paragraphs>160</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Calibri</vt:lpstr>
      <vt:lpstr>Courier New</vt:lpstr>
      <vt:lpstr>Arial</vt:lpstr>
      <vt:lpstr>Cambria Math</vt:lpstr>
      <vt:lpstr>Office Theme</vt:lpstr>
      <vt:lpstr>Section 9.5</vt:lpstr>
      <vt:lpstr>Example 1: Matrix Equation1</vt:lpstr>
      <vt:lpstr>Example 1: Matrix Equation2</vt:lpstr>
      <vt:lpstr>Example 1: Matrix Equation3</vt:lpstr>
      <vt:lpstr>Definition: Identity Matrices</vt:lpstr>
      <vt:lpstr>Definition: The Inverse of a Matrix</vt:lpstr>
      <vt:lpstr>Example 2: Finding the Inverse of a Matrix1</vt:lpstr>
      <vt:lpstr>Example 2: Finding the Inverse of a Matrix2</vt:lpstr>
      <vt:lpstr>Example 2: Finding the Inverse of a Matrix3</vt:lpstr>
      <vt:lpstr>Example 2: Finding the Inverse of a Matrix4</vt:lpstr>
      <vt:lpstr>Example 2: Finding the Inverse of a Matrix5</vt:lpstr>
      <vt:lpstr>Example 2: Finding the Inverse of a Matrix6</vt:lpstr>
      <vt:lpstr>Example 2: Finding the Inverse of a Matrix7</vt:lpstr>
      <vt:lpstr>Example 2: Finding the Inverse of a Matrix8</vt:lpstr>
      <vt:lpstr>Procedure: Finding the Inverse of a Matrix</vt:lpstr>
      <vt:lpstr>Formula: Inverse of a</vt:lpstr>
      <vt:lpstr>Theorem: Invertible Matrices</vt:lpstr>
      <vt:lpstr>Example 3: Finding the Inverse of a Matrix1</vt:lpstr>
      <vt:lpstr>Example 3: Finding the Inverse of a Matrix2</vt:lpstr>
      <vt:lpstr>Example 3: Finding the Inverse of a Matrix3</vt:lpstr>
      <vt:lpstr>Example 3: Finding the Inverse of a Matrix4</vt:lpstr>
      <vt:lpstr>Example 3: Finding the Inverse of a Matrix5</vt:lpstr>
      <vt:lpstr>Example 3: Finding the Inverse of a Matrix6</vt:lpstr>
      <vt:lpstr>Procedure: The Inverse Matrix Method</vt:lpstr>
      <vt:lpstr>CAUTION!</vt:lpstr>
      <vt:lpstr>Example 4: Inverse Matrix Method1</vt:lpstr>
      <vt:lpstr>Example 4: Inverse Matrix Method2</vt:lpstr>
      <vt:lpstr>Example 4: Inverse Matrix Method3</vt:lpstr>
      <vt:lpstr>Example 4: Inverse Matrix Method4</vt:lpstr>
      <vt:lpstr>Example 4: Inverse Matrix Method5</vt:lpstr>
      <vt:lpstr>Example 4: Inverse Matrix Method6</vt:lpstr>
      <vt:lpstr>Example 4: Inverse Matrix Method7</vt:lpstr>
      <vt:lpstr>Example 5: Using the Inverse Matrix Method1</vt:lpstr>
      <vt:lpstr>Example 5: Using the Inverse Matrix Method2</vt:lpstr>
      <vt:lpstr>Example 5: Using the Inverse Matrix Method3</vt:lpstr>
      <vt:lpstr>Example 5: Using the Inverse Matrix Method4</vt:lpstr>
      <vt:lpstr>Example 5: Using the Inverse Matrix Method5</vt:lpstr>
      <vt:lpstr>Example 5: Using the Inverse Matrix Method6</vt:lpstr>
      <vt:lpstr>Example 5: Using the Inverse Matrix Method7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kanthi</cp:lastModifiedBy>
  <cp:revision>289</cp:revision>
  <dcterms:created xsi:type="dcterms:W3CDTF">2013-04-26T14:43:13Z</dcterms:created>
  <dcterms:modified xsi:type="dcterms:W3CDTF">2025-08-22T12:26:59Z</dcterms:modified>
</cp:coreProperties>
</file>