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84" r:id="rId11"/>
    <p:sldId id="266" r:id="rId12"/>
    <p:sldId id="283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6" r:id="rId28"/>
    <p:sldId id="282" r:id="rId29"/>
    <p:sldId id="287" r:id="rId30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hiteesha" initials="h" lastIdx="1" clrIdx="1">
    <p:extLst>
      <p:ext uri="{19B8F6BF-5375-455C-9EA6-DF929625EA0E}">
        <p15:presenceInfo xmlns:p15="http://schemas.microsoft.com/office/powerpoint/2012/main" userId="S-1-5-21-1666015839-3846122634-945917319-14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>
        <p:scale>
          <a:sx n="100" d="100"/>
          <a:sy n="100" d="100"/>
        </p:scale>
        <p:origin x="1050" y="24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5.e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</a:t>
            </a:r>
            <a:r>
              <a:rPr lang="en-US"/>
              <a:t>9</a:t>
            </a:r>
            <a:r>
              <a:t>.4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Basic Matrix Operations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Matrix Equations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sz="2800" dirty="0"/>
              <a:t>The only variable left to solve for is </a:t>
            </a:r>
            <a:r>
              <a:rPr lang="en-US" sz="2800" i="1" dirty="0"/>
              <a:t>d</a:t>
            </a:r>
            <a:r>
              <a:rPr sz="2800" dirty="0"/>
              <a:t>, which we see is equal to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+ </a:t>
            </a:r>
            <a:r>
              <a:rPr lang="en-US" sz="2800" i="1" dirty="0"/>
              <a:t>b</a:t>
            </a:r>
            <a:r>
              <a:rPr lang="en-US" sz="2800" dirty="0"/>
              <a:t>.</a:t>
            </a:r>
            <a:r>
              <a:rPr sz="2800" dirty="0"/>
              <a:t> So, </a:t>
            </a:r>
            <a:r>
              <a:rPr lang="en-US" sz="2800" dirty="0"/>
              <a:t> </a:t>
            </a:r>
            <a:r>
              <a:rPr lang="en-US" sz="2800" i="1" dirty="0"/>
              <a:t>d</a:t>
            </a:r>
            <a:r>
              <a:rPr lang="en-US" sz="2800" dirty="0"/>
              <a:t> = 3 + 7 = 10.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3903739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Matrix Equations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38163" indent="-538163">
              <a:defRPr sz="2800"/>
            </a:pPr>
            <a:r>
              <a:rPr lang="en-US" sz="2800" dirty="0"/>
              <a:t>b.	</a:t>
            </a:r>
            <a:r>
              <a:rPr sz="2800" dirty="0"/>
              <a:t>Each matrix consists of only two entries, and after performing the matrix addition on the left and comparing corresponding entries, we arrive at the</a:t>
            </a:r>
            <a:r>
              <a:rPr lang="en-US" sz="2800" dirty="0"/>
              <a:t> following</a:t>
            </a:r>
            <a:r>
              <a:rPr sz="2800" dirty="0"/>
              <a:t> system of equations</a:t>
            </a:r>
            <a:r>
              <a:rPr lang="en-US" sz="2800" dirty="0"/>
              <a:t>.</a:t>
            </a:r>
            <a:endParaRPr sz="2800" dirty="0"/>
          </a:p>
          <a:p>
            <a:pPr algn="ctr">
              <a:defRPr sz="2800"/>
            </a:pPr>
            <a:r>
              <a:rPr dirty="0"/>
              <a:t>​</a:t>
            </a:r>
          </a:p>
          <a:p>
            <a:r>
              <a:rPr dirty="0"/>
              <a:t>​​</a:t>
            </a:r>
            <a:endParaRPr sz="2800" dirty="0"/>
          </a:p>
        </p:txBody>
      </p:sp>
      <p:pic>
        <p:nvPicPr>
          <p:cNvPr id="6" name="Picture 5" descr="Three times x minus y equals thirteen. Four plus two times x equals seven times y.&#10;">
            <a:extLst>
              <a:ext uri="{FF2B5EF4-FFF2-40B4-BE49-F238E27FC236}">
                <a16:creationId xmlns:a16="http://schemas.microsoft.com/office/drawing/2014/main" id="{003ECEA3-2199-C0A8-167A-84AB05C829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2973349"/>
            <a:ext cx="1866900" cy="109537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Matrix Equations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​</a:t>
            </a:r>
            <a:r>
              <a:rPr lang="en-US" sz="2800" dirty="0"/>
              <a:t>We know a number of ways of solving such a system. If we choose to use Cramer's Rule, we first rewrite the system as follows.</a:t>
            </a:r>
          </a:p>
          <a:p>
            <a:pPr algn="ctr">
              <a:defRPr sz="2800"/>
            </a:pPr>
            <a:r>
              <a:rPr lang="en-US" dirty="0"/>
              <a:t>​</a:t>
            </a:r>
          </a:p>
          <a:p>
            <a:pPr algn="ctr">
              <a:defRPr sz="2800"/>
            </a:pPr>
            <a:endParaRPr lang="ar-AE" dirty="0"/>
          </a:p>
          <a:p>
            <a:pPr>
              <a:defRPr sz="2800"/>
            </a:pPr>
            <a:r>
              <a:rPr lang="en-US" dirty="0"/>
              <a:t>​</a:t>
            </a:r>
            <a:r>
              <a:rPr lang="en-US" sz="2800" dirty="0"/>
              <a:t> 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r>
              <a:rPr lang="ar-AE" dirty="0"/>
              <a:t>​</a:t>
            </a:r>
            <a:endParaRPr sz="2800" dirty="0"/>
          </a:p>
        </p:txBody>
      </p:sp>
      <p:pic>
        <p:nvPicPr>
          <p:cNvPr id="6" name="Picture 5" descr="Three times x minus y equals thirteen.&#10;Two times x minus seven times y equals negative four.&#10;">
            <a:extLst>
              <a:ext uri="{FF2B5EF4-FFF2-40B4-BE49-F238E27FC236}">
                <a16:creationId xmlns:a16="http://schemas.microsoft.com/office/drawing/2014/main" id="{58E0864E-C94E-0305-0733-B42C8C114A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1620359"/>
            <a:ext cx="1638300" cy="88582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56051A8C-5E83-48F7-4C46-C618A0E313FE}"/>
              </a:ext>
            </a:extLst>
          </p:cNvPr>
          <p:cNvSpPr txBox="1"/>
          <p:nvPr/>
        </p:nvSpPr>
        <p:spPr>
          <a:xfrm>
            <a:off x="457200" y="2286000"/>
            <a:ext cx="4572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AE" sz="2200" dirty="0"/>
              <a:t>​</a:t>
            </a:r>
            <a:r>
              <a:rPr lang="en-US" sz="2200" dirty="0"/>
              <a:t>From here we can determine</a:t>
            </a:r>
          </a:p>
        </p:txBody>
      </p:sp>
      <p:pic>
        <p:nvPicPr>
          <p:cNvPr id="13" name="Picture 12" descr="D equals the determinant of the matrix with entries: first row 3, negative 1, second row 2, negative 7&#10;Which is calculated as: open parenthesis 3 times negative 7 close parenthesis minus open parenthesis 2 times negative 1 close parenthesis equals negative 19,&#10;D sub x equals the determinant of the matrix with entries: first row 13, negative 1, second row  negative 4, negative 7.&#10;Which is calculated as: open parenthesis 13 times negative 7 close parenthesis minus open parenthesis negative 4 times negative 1 close parenthesis equals negative 95 and &#10;D sub y equals the determinant of the matrix with entries: first row 3,13, second row 2, negative 4.&#10;Which is calculated as: open parenthesis 3 times negative 4 close parenthesis minus open parenthesis 2 times 13 close parenthesis equals negative 38">
            <a:extLst>
              <a:ext uri="{FF2B5EF4-FFF2-40B4-BE49-F238E27FC236}">
                <a16:creationId xmlns:a16="http://schemas.microsoft.com/office/drawing/2014/main" id="{CC480BAC-B638-D71C-1D9F-503F10A418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2667000"/>
            <a:ext cx="5172075" cy="2524125"/>
          </a:xfrm>
          <a:prstGeom prst="rect">
            <a:avLst/>
          </a:prstGeom>
        </p:spPr>
      </p:pic>
      <p:pic>
        <p:nvPicPr>
          <p:cNvPr id="16" name="Picture 15" descr="The given equation represents the solutions for x and y using Cramer's Rule.&#10;Solution for x:&#10;So x is equal to the determinant D sub x  divided by the determinant D equals &#10;negative ninety five divided by negative nineteen, which simplifies to five.&#10;&#10;y is equal to the determinant D sub y divided by the determinant D equals &#10;&#10;the fraction is negative thirty eight divided by negative nineteen, which simplifies to two.">
            <a:extLst>
              <a:ext uri="{FF2B5EF4-FFF2-40B4-BE49-F238E27FC236}">
                <a16:creationId xmlns:a16="http://schemas.microsoft.com/office/drawing/2014/main" id="{57DE41B2-46E8-873D-B257-5007DA4426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5246077"/>
            <a:ext cx="5334000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160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Scalar Multiplication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lang="en-IN" sz="2800" dirty="0"/>
              <a:t>If </a:t>
            </a:r>
            <a:r>
              <a:rPr lang="en-IN" sz="2800" i="1" dirty="0"/>
              <a:t>A</a:t>
            </a:r>
            <a:r>
              <a:rPr lang="en-IN" sz="2800" dirty="0"/>
              <a:t> is an</a:t>
            </a:r>
            <a:endParaRPr sz="2800" dirty="0"/>
          </a:p>
        </p:txBody>
      </p:sp>
      <p:pic>
        <p:nvPicPr>
          <p:cNvPr id="10" name="Picture 9" descr="m by n">
            <a:extLst>
              <a:ext uri="{FF2B5EF4-FFF2-40B4-BE49-F238E27FC236}">
                <a16:creationId xmlns:a16="http://schemas.microsoft.com/office/drawing/2014/main" id="{07835F13-470D-C447-E553-4C63B30E80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8768" y="1256473"/>
            <a:ext cx="804000" cy="252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F1BCCC-DF93-4C7A-1E03-11A791DED5B4}"/>
              </a:ext>
            </a:extLst>
          </p:cNvPr>
          <p:cNvSpPr txBox="1"/>
          <p:nvPr/>
        </p:nvSpPr>
        <p:spPr>
          <a:xfrm>
            <a:off x="2714135" y="1082078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matrix and </a:t>
            </a:r>
            <a:r>
              <a:rPr lang="en-IN" sz="2800" i="1" dirty="0">
                <a:solidFill>
                  <a:srgbClr val="000000"/>
                </a:solidFill>
              </a:rPr>
              <a:t>c</a:t>
            </a:r>
            <a:r>
              <a:rPr lang="en-IN" sz="2800" dirty="0">
                <a:solidFill>
                  <a:srgbClr val="000000"/>
                </a:solidFill>
              </a:rPr>
              <a:t> is a scalar, </a:t>
            </a:r>
            <a:r>
              <a:rPr lang="en-IN" sz="2800" i="1" dirty="0" err="1">
                <a:solidFill>
                  <a:srgbClr val="000000"/>
                </a:solidFill>
              </a:rPr>
              <a:t>cA</a:t>
            </a:r>
            <a:r>
              <a:rPr lang="en-IN" sz="2800" i="1" dirty="0">
                <a:solidFill>
                  <a:srgbClr val="000000"/>
                </a:solidFill>
              </a:rPr>
              <a:t> </a:t>
            </a:r>
            <a:r>
              <a:rPr lang="en-IN" sz="2800" dirty="0">
                <a:solidFill>
                  <a:srgbClr val="000000"/>
                </a:solidFill>
              </a:rPr>
              <a:t>stands for</a:t>
            </a:r>
          </a:p>
        </p:txBody>
      </p:sp>
      <p:pic>
        <p:nvPicPr>
          <p:cNvPr id="8" name="Picture 7" descr="the m by n">
            <a:extLst>
              <a:ext uri="{FF2B5EF4-FFF2-40B4-BE49-F238E27FC236}">
                <a16:creationId xmlns:a16="http://schemas.microsoft.com/office/drawing/2014/main" id="{17D11585-8439-8074-EE02-3C9F171AFB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465" y="1610867"/>
            <a:ext cx="1296000" cy="324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203FF11-A527-43DE-4C4A-E9FC87657813}"/>
              </a:ext>
            </a:extLst>
          </p:cNvPr>
          <p:cNvSpPr txBox="1"/>
          <p:nvPr/>
        </p:nvSpPr>
        <p:spPr>
          <a:xfrm>
            <a:off x="1981200" y="152400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matrix for which each entry is </a:t>
            </a:r>
            <a:r>
              <a:rPr lang="en-IN" sz="2800" i="1" dirty="0">
                <a:solidFill>
                  <a:srgbClr val="000000"/>
                </a:solidFill>
              </a:rPr>
              <a:t>c</a:t>
            </a:r>
            <a:r>
              <a:rPr lang="en-IN" sz="2800" dirty="0">
                <a:solidFill>
                  <a:srgbClr val="000000"/>
                </a:solidFill>
              </a:rPr>
              <a:t> times the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04D14E-FB3C-9968-8B76-EDDAE1292DFD}"/>
              </a:ext>
            </a:extLst>
          </p:cNvPr>
          <p:cNvSpPr txBox="1"/>
          <p:nvPr/>
        </p:nvSpPr>
        <p:spPr>
          <a:xfrm>
            <a:off x="456415" y="1934867"/>
            <a:ext cx="7924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corresponding entry of </a:t>
            </a:r>
            <a:r>
              <a:rPr lang="en-IN" sz="2800" i="1" dirty="0">
                <a:solidFill>
                  <a:srgbClr val="000000"/>
                </a:solidFill>
              </a:rPr>
              <a:t>A</a:t>
            </a:r>
            <a:r>
              <a:rPr lang="en-IN" sz="2800" dirty="0">
                <a:solidFill>
                  <a:srgbClr val="000000"/>
                </a:solidFill>
              </a:rPr>
              <a:t>. In other words, the entry in the </a:t>
            </a:r>
            <a:r>
              <a:rPr lang="en-IN" sz="2800" i="1" dirty="0" err="1">
                <a:solidFill>
                  <a:srgbClr val="000000"/>
                </a:solidFill>
              </a:rPr>
              <a:t>i</a:t>
            </a:r>
            <a:r>
              <a:rPr lang="en-IN" sz="2800" i="1" dirty="0">
                <a:solidFill>
                  <a:srgbClr val="000000"/>
                </a:solidFill>
              </a:rPr>
              <a:t> </a:t>
            </a:r>
            <a:r>
              <a:rPr lang="en-IN" sz="2800" baseline="30000" dirty="0" err="1">
                <a:solidFill>
                  <a:srgbClr val="000000"/>
                </a:solidFill>
              </a:rPr>
              <a:t>th</a:t>
            </a:r>
            <a:r>
              <a:rPr lang="en-IN" sz="2800" dirty="0">
                <a:solidFill>
                  <a:srgbClr val="000000"/>
                </a:solidFill>
              </a:rPr>
              <a:t> row and </a:t>
            </a:r>
            <a:r>
              <a:rPr lang="en-IN" sz="2800" i="1" dirty="0">
                <a:solidFill>
                  <a:srgbClr val="000000"/>
                </a:solidFill>
              </a:rPr>
              <a:t>j </a:t>
            </a:r>
            <a:r>
              <a:rPr lang="en-IN" sz="2800" baseline="30000" dirty="0" err="1">
                <a:solidFill>
                  <a:srgbClr val="000000"/>
                </a:solidFill>
              </a:rPr>
              <a:t>th</a:t>
            </a:r>
            <a:r>
              <a:rPr lang="en-IN" sz="2800" dirty="0">
                <a:solidFill>
                  <a:srgbClr val="000000"/>
                </a:solidFill>
              </a:rPr>
              <a:t> column of </a:t>
            </a:r>
            <a:r>
              <a:rPr lang="en-IN" sz="2800" i="1" dirty="0" err="1">
                <a:solidFill>
                  <a:srgbClr val="000000"/>
                </a:solidFill>
              </a:rPr>
              <a:t>cA</a:t>
            </a:r>
            <a:r>
              <a:rPr lang="en-IN" sz="2800" i="1" dirty="0">
                <a:solidFill>
                  <a:srgbClr val="000000"/>
                </a:solidFill>
              </a:rPr>
              <a:t> </a:t>
            </a:r>
            <a:r>
              <a:rPr lang="en-IN" sz="2800" dirty="0">
                <a:solidFill>
                  <a:srgbClr val="000000"/>
                </a:solidFill>
              </a:rPr>
              <a:t>is </a:t>
            </a:r>
            <a:r>
              <a:rPr lang="en-IN" sz="2800" i="1" dirty="0">
                <a:solidFill>
                  <a:srgbClr val="000000"/>
                </a:solidFill>
              </a:rPr>
              <a:t>ca </a:t>
            </a:r>
            <a:r>
              <a:rPr lang="en-IN" sz="2800" i="1" baseline="-25000" dirty="0" err="1">
                <a:solidFill>
                  <a:srgbClr val="000000"/>
                </a:solidFill>
              </a:rPr>
              <a:t>ij</a:t>
            </a:r>
            <a:r>
              <a:rPr lang="en-IN" sz="2800" dirty="0">
                <a:solidFill>
                  <a:srgbClr val="000000"/>
                </a:solidFill>
              </a:rPr>
              <a:t> .</a:t>
            </a:r>
            <a:endParaRPr lang="ar-AE" sz="2800" dirty="0">
              <a:solidFill>
                <a:srgbClr val="000000"/>
              </a:solidFill>
            </a:endParaRPr>
          </a:p>
          <a:p>
            <a:endParaRPr lang="en-IN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Scalar Multiplication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Given the matrices 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</p:txBody>
      </p:sp>
      <p:pic>
        <p:nvPicPr>
          <p:cNvPr id="6" name="Picture 5" descr="A equals 2 by 3 matrix with:&#10;First row: negative one, six, and two.&#10;Second row: negative eight, zero, and one.&#10;and B equals 2 by 3 matrix with &#10;First row: zero, negative three, and four.&#10;Second row: one, negative two, and six.">
            <a:extLst>
              <a:ext uri="{FF2B5EF4-FFF2-40B4-BE49-F238E27FC236}">
                <a16:creationId xmlns:a16="http://schemas.microsoft.com/office/drawing/2014/main" id="{7ECF10BB-9A9F-3684-A4CF-D5B398E9A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676400"/>
            <a:ext cx="5048250" cy="952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D6DCD6F-715D-9C25-8057-4938E57F92A7}"/>
              </a:ext>
            </a:extLst>
          </p:cNvPr>
          <p:cNvSpPr txBox="1"/>
          <p:nvPr/>
        </p:nvSpPr>
        <p:spPr>
          <a:xfrm>
            <a:off x="457200" y="2728402"/>
            <a:ext cx="6781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/>
              <a:t>write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−3</a:t>
            </a:r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+ 2</a:t>
            </a:r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800" dirty="0"/>
              <a:t> as a single matrix.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Scalar Multiplication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  <a:p>
            <a:pPr>
              <a:defRPr sz="2800"/>
            </a:pPr>
            <a:r>
              <a:rPr lang="en-US" sz="2800" dirty="0"/>
              <a:t>Before calculating, note that the operation can be performed since both matrices are of the same order,</a:t>
            </a:r>
            <a:endParaRPr sz="2800" dirty="0"/>
          </a:p>
        </p:txBody>
      </p:sp>
      <p:pic>
        <p:nvPicPr>
          <p:cNvPr id="6" name="Picture 5" descr="2 by 3">
            <a:extLst>
              <a:ext uri="{FF2B5EF4-FFF2-40B4-BE49-F238E27FC236}">
                <a16:creationId xmlns:a16="http://schemas.microsoft.com/office/drawing/2014/main" id="{7E895493-EBC8-CC0B-402D-3F5612B87E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99" y="2514600"/>
            <a:ext cx="729000" cy="324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74527FE-F307-EBB7-8416-2673A5CFF820}"/>
              </a:ext>
            </a:extLst>
          </p:cNvPr>
          <p:cNvSpPr txBox="1"/>
          <p:nvPr/>
        </p:nvSpPr>
        <p:spPr>
          <a:xfrm>
            <a:off x="455632" y="2905027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problem has two steps. First, multiply each entry of </a:t>
            </a:r>
            <a:r>
              <a:rPr lang="en-US" sz="2800" i="1" dirty="0"/>
              <a:t>A</a:t>
            </a:r>
            <a:r>
              <a:rPr lang="en-US" sz="2800" dirty="0"/>
              <a:t> and </a:t>
            </a:r>
            <a:r>
              <a:rPr lang="en-US" sz="2800" i="1" dirty="0"/>
              <a:t>B</a:t>
            </a:r>
            <a:r>
              <a:rPr lang="en-US" sz="2800" dirty="0"/>
              <a:t> by its corresponding scalar. Second, add the resulting matrices together.</a:t>
            </a:r>
          </a:p>
          <a:p>
            <a:endParaRPr lang="en-IN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Scalar Multiplication</a:t>
            </a:r>
            <a:r>
              <a:rPr lang="en-US" baseline="-25000" dirty="0"/>
              <a:t>3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Placeholder 2" descr="Negative three times matrix A plus two times matrix B equals:&#10;&#10;Negative three times the matrix with elements:&#10;First row: negative one, six, two.&#10;Second row: negative eight, zero, one.&#10;&#10;Plus two times the matrix with elements:&#10;First row: zero, negative three, four.&#10;Second row: one, negative two, six.&#10;&#10;Multiplying each matrix by its scalar:&#10;The first matrix becomes:&#10;First row: three, negative eighteen, negative six.&#10;Second row: twenty four, zero, negative three.&#10;&#10;The second matrix becomes:&#10;First row: zero, negative six, eight.&#10;Second row: two, negative four, twelve.&#10;&#10;Adding the corresponding elements from both matrices, the final result:&#10;First row: three, negative twenty four, two.&#10;Second row: twenty six, negative four, nine.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938298783"/>
                  </p:ext>
                </p:extLst>
              </p:nvPr>
            </p:nvGraphicFramePr>
            <p:xfrm>
              <a:off x="381000" y="1295400"/>
              <a:ext cx="8440103" cy="2818157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58210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029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828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015171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−</m:t>
                              </m:r>
                              <m:r>
                                <a:rPr sz="2400">
                                  <a:latin typeface="Cambria Math"/>
                                </a:rPr>
                                <m:t>3</m:t>
                              </m:r>
                              <m:r>
                                <a:rPr sz="2400">
                                  <a:latin typeface="Cambria Math"/>
                                </a:rPr>
                                <m:t>𝐴</m:t>
                              </m:r>
                              <m:r>
                                <a:rPr sz="2400">
                                  <a:latin typeface="Cambria Math"/>
                                </a:rPr>
                                <m:t>+</m:t>
                              </m:r>
                              <m:r>
                                <a:rPr sz="2400">
                                  <a:latin typeface="Cambria Math"/>
                                </a:rPr>
                                <m:t>2</m:t>
                              </m:r>
                              <m:r>
                                <a:rPr sz="2400">
                                  <a:latin typeface="Cambria Math"/>
                                </a:rPr>
                                <m:t>𝐵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=−</m:t>
                              </m:r>
                              <m:r>
                                <a:rPr sz="2400">
                                  <a:latin typeface="Cambria Math"/>
                                </a:rPr>
                                <m:t>3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3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6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8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sz="2400">
                                  <a:latin typeface="Cambria Math"/>
                                </a:rPr>
                                <m:t>+</m:t>
                              </m:r>
                              <m:r>
                                <a:rPr sz="2400">
                                  <a:latin typeface="Cambria Math"/>
                                </a:rPr>
                                <m:t>2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3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4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6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Multiply each matrix by its scalar.</a:t>
                          </a:r>
                          <a:endParaRPr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01493"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3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18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6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24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sz="2400">
                                  <a:latin typeface="Cambria Math"/>
                                </a:rPr>
                                <m:t>+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3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6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8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4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12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Add the resulting matrices.</a:t>
                          </a:r>
                          <a:r>
                            <a:rPr dirty="0"/>
                            <a:t> 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901493"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3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24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26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4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9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Placeholder 2" descr="Negative three times matrix A plus two times matrix B equals:&#10;&#10;Negative three times the matrix with elements:&#10;First row: negative one, six, two.&#10;Second row: negative eight, zero, one.&#10;&#10;Plus two times the matrix with elements:&#10;First row: zero, negative three, four.&#10;Second row: one, negative two, six.&#10;&#10;Multiplying each matrix by its scalar:&#10;The first matrix becomes:&#10;First row: three, negative eighteen, negative six.&#10;Second row: twenty four, zero, negative three.&#10;&#10;The second matrix becomes:&#10;First row: zero, negative six, eight.&#10;Second row: two, negative four, twelve.&#10;&#10;Adding the corresponding elements from both matrices, the final result:&#10;First row: three, negative twenty four, two.&#10;Second row: twenty six, negative four, nine.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938298783"/>
                  </p:ext>
                </p:extLst>
              </p:nvPr>
            </p:nvGraphicFramePr>
            <p:xfrm>
              <a:off x="381000" y="1295400"/>
              <a:ext cx="8440103" cy="2818157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58210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029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828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01517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r="-433077" b="-1772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1477" r="-36320" b="-1772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Multiply each matrix by its scalar.</a:t>
                          </a:r>
                          <a:endParaRPr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01493"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1477" t="-112838" r="-3632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Add the resulting matrices.</a:t>
                          </a:r>
                          <a:r>
                            <a:rPr dirty="0"/>
                            <a:t> 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901493"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1477" t="-212838" r="-363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Matrix Subtraction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7853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Let </a:t>
            </a:r>
            <a:r>
              <a:rPr lang="en-US" sz="2800" i="1" dirty="0"/>
              <a:t>A</a:t>
            </a:r>
            <a:r>
              <a:rPr sz="2800" dirty="0"/>
              <a:t> and </a:t>
            </a:r>
            <a:r>
              <a:rPr lang="en-US" sz="2800" i="1" dirty="0"/>
              <a:t>B</a:t>
            </a:r>
            <a:r>
              <a:rPr sz="2800" dirty="0"/>
              <a:t> be two matrices of the same order. The difference </a:t>
            </a:r>
            <a:r>
              <a:rPr lang="en-US" sz="2800" i="1" dirty="0"/>
              <a:t>A</a:t>
            </a:r>
            <a:r>
              <a:rPr lang="en-US" sz="2800" dirty="0"/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 </a:t>
            </a:r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sz="2800" dirty="0"/>
              <a:t> is defined by</a:t>
            </a:r>
          </a:p>
          <a:p>
            <a:endParaRPr sz="2800" dirty="0"/>
          </a:p>
        </p:txBody>
      </p:sp>
      <p:pic>
        <p:nvPicPr>
          <p:cNvPr id="8" name="Picture 7" descr="Matrix A minus matrix B equals matrix A plus the negative of matrix B.">
            <a:extLst>
              <a:ext uri="{FF2B5EF4-FFF2-40B4-BE49-F238E27FC236}">
                <a16:creationId xmlns:a16="http://schemas.microsoft.com/office/drawing/2014/main" id="{50EFA80D-624F-C0E8-DECB-13665FAA11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2133600"/>
            <a:ext cx="2505075" cy="52387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4: Matrix Subtraction</a:t>
            </a:r>
            <a:r>
              <a:rPr lang="en-US" baseline="-25000" dirty="0"/>
              <a:t>1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Perform the indicated subtraction: </a:t>
            </a:r>
            <a:endParaRPr lang="en-US" dirty="0"/>
          </a:p>
          <a:p>
            <a:pPr algn="ctr">
              <a:defRPr sz="2800"/>
            </a:pPr>
            <a:endParaRPr sz="2800" dirty="0"/>
          </a:p>
        </p:txBody>
      </p:sp>
      <p:pic>
        <p:nvPicPr>
          <p:cNvPr id="6" name="Picture 5" descr="The matrix with elements 3, negative 5, and 2 minus the matrix with elements negative 2, negative 5, and 3.">
            <a:extLst>
              <a:ext uri="{FF2B5EF4-FFF2-40B4-BE49-F238E27FC236}">
                <a16:creationId xmlns:a16="http://schemas.microsoft.com/office/drawing/2014/main" id="{64267FB0-8F38-3063-81C0-CFD3A68A99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681749"/>
            <a:ext cx="4057650" cy="52387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Matrix Subtraction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  <a:p>
            <a:pPr>
              <a:defRPr sz="2800"/>
            </a:pPr>
            <a:r>
              <a:rPr lang="en-US" sz="2800" dirty="0"/>
              <a:t>Since both matrices are of order</a:t>
            </a:r>
            <a:endParaRPr lang="ar-AE" sz="2400" dirty="0"/>
          </a:p>
          <a:p>
            <a:endParaRPr lang="ar-AE" sz="2800" dirty="0"/>
          </a:p>
          <a:p>
            <a:endParaRPr sz="2800" dirty="0"/>
          </a:p>
        </p:txBody>
      </p:sp>
      <p:pic>
        <p:nvPicPr>
          <p:cNvPr id="5" name="Picture 4" descr="1 by 3">
            <a:extLst>
              <a:ext uri="{FF2B5EF4-FFF2-40B4-BE49-F238E27FC236}">
                <a16:creationId xmlns:a16="http://schemas.microsoft.com/office/drawing/2014/main" id="{209DE2EC-D240-C0A9-E53A-678EEDA1BB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1668571"/>
            <a:ext cx="697500" cy="360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2C6E214-A727-80C5-BF76-08381B64557F}"/>
              </a:ext>
            </a:extLst>
          </p:cNvPr>
          <p:cNvSpPr txBox="1"/>
          <p:nvPr/>
        </p:nvSpPr>
        <p:spPr>
          <a:xfrm>
            <a:off x="458673" y="2044005"/>
            <a:ext cx="82295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we know the subtraction is possible. Subtract each entry in the second matrix from the corresponding entry in the first.</a:t>
            </a:r>
            <a:endParaRPr lang="en-IN" sz="2800" dirty="0"/>
          </a:p>
        </p:txBody>
      </p:sp>
      <p:pic>
        <p:nvPicPr>
          <p:cNvPr id="6" name="Picture 5" descr="The matrix with elements 3, negative 5, and 2 minus the matrix with elements negative 2, negative 5, and 3 is equal to the matrix with elements:&#10;&#10;3 minus open parenthesis negative 2 close parenthesis, negative 5 minus  open parenthesis negative 5 close parenthesis, and 2 minus 3,&#10;&#10;which simplifies to the matrix with elements 5, 0, and negative 1.">
            <a:extLst>
              <a:ext uri="{FF2B5EF4-FFF2-40B4-BE49-F238E27FC236}">
                <a16:creationId xmlns:a16="http://schemas.microsoft.com/office/drawing/2014/main" id="{15863D1F-5268-E31A-E880-747433126C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581400"/>
            <a:ext cx="7400925" cy="1066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Matrix Addition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785322"/>
              </a:xfrm>
            </p:spPr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Two matrices </a:t>
                </a:r>
                <a:r>
                  <a:rPr lang="en-IN" sz="2800" i="1" dirty="0"/>
                  <a:t>A</a:t>
                </a:r>
                <a:r>
                  <a:rPr lang="en-IN" sz="2800" dirty="0"/>
                  <a:t> and </a:t>
                </a:r>
                <a:r>
                  <a:rPr lang="en-IN" sz="2800" i="1" dirty="0"/>
                  <a:t>B</a:t>
                </a:r>
                <a:r>
                  <a:rPr lang="en-IN" sz="2800" dirty="0"/>
                  <a:t> can be added to form the new matrix </a:t>
                </a:r>
                <a:r>
                  <a:rPr lang="en-IN" sz="2800" i="1" dirty="0"/>
                  <a:t>A</a:t>
                </a:r>
                <a:r>
                  <a:rPr lang="en-IN" sz="2800" dirty="0"/>
                  <a:t> + </a:t>
                </a:r>
                <a:r>
                  <a:rPr lang="en-IN" sz="2800" i="1" dirty="0"/>
                  <a:t>B</a:t>
                </a:r>
                <a:r>
                  <a:rPr lang="en-IN" sz="2800" dirty="0"/>
                  <a:t> only if </a:t>
                </a:r>
                <a:r>
                  <a:rPr lang="en-IN" sz="2800" i="1" dirty="0"/>
                  <a:t>A</a:t>
                </a:r>
                <a:r>
                  <a:rPr lang="en-IN" sz="2800" dirty="0"/>
                  <a:t> and </a:t>
                </a:r>
                <a:r>
                  <a:rPr lang="en-IN" sz="2800" i="1" dirty="0"/>
                  <a:t>B</a:t>
                </a:r>
                <a:r>
                  <a:rPr lang="en-IN" sz="2800" dirty="0"/>
                  <a:t> are of the same order. The addition is performed by adding corresponding entries of the two matrices together; that is, the element in the </a:t>
                </a:r>
                <a:r>
                  <a:rPr lang="en-IN" sz="2800" i="1" dirty="0" err="1"/>
                  <a:t>i</a:t>
                </a:r>
                <a:r>
                  <a:rPr lang="en-IN" sz="1050" i="1" dirty="0"/>
                  <a:t> </a:t>
                </a:r>
                <a:r>
                  <a:rPr lang="en-IN" sz="2800" baseline="30000" dirty="0" err="1"/>
                  <a:t>th</a:t>
                </a:r>
                <a:r>
                  <a:rPr lang="en-IN" sz="2800" dirty="0"/>
                  <a:t> row and the </a:t>
                </a:r>
                <a:r>
                  <a:rPr lang="en-IN" i="1" dirty="0"/>
                  <a:t>j</a:t>
                </a:r>
                <a:r>
                  <a:rPr lang="en-IN" sz="1050" i="1" dirty="0"/>
                  <a:t> </a:t>
                </a:r>
                <a:r>
                  <a:rPr lang="en-IN" baseline="30000" dirty="0" err="1"/>
                  <a:t>th</a:t>
                </a:r>
                <a:r>
                  <a:rPr lang="en-IN" sz="2800" dirty="0"/>
                  <a:t> column of </a:t>
                </a:r>
                <a:r>
                  <a:rPr lang="en-IN" i="1" dirty="0"/>
                  <a:t>A</a:t>
                </a:r>
                <a:r>
                  <a:rPr lang="en-IN" dirty="0"/>
                  <a:t> + </a:t>
                </a:r>
                <a:r>
                  <a:rPr lang="en-IN" i="1" dirty="0"/>
                  <a:t>B</a:t>
                </a:r>
                <a:r>
                  <a:rPr lang="en-IN" sz="2800" dirty="0"/>
                  <a:t> is given by </a:t>
                </a:r>
                <a:br>
                  <a:rPr lang="en-IN" sz="2800" dirty="0"/>
                </a:br>
                <a:r>
                  <a:rPr lang="en-IN" sz="2800" i="1" dirty="0"/>
                  <a:t>a</a:t>
                </a:r>
                <a:r>
                  <a:rPr lang="en-IN" sz="1050" dirty="0"/>
                  <a:t> </a:t>
                </a:r>
                <a:r>
                  <a:rPr lang="en-IN" sz="2800" i="1" baseline="-25000" dirty="0"/>
                  <a:t>ij</a:t>
                </a:r>
                <a14:m>
                  <m:oMath xmlns:m="http://schemas.openxmlformats.org/officeDocument/2006/math">
                    <m:r>
                      <a:rPr lang="en-IN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b="0" i="1" dirty="0" smtClean="0"/>
                      <m:t>b</m:t>
                    </m:r>
                    <m:r>
                      <m:rPr>
                        <m:nor/>
                      </m:rPr>
                      <a:rPr lang="en-IN" sz="1050" dirty="0"/>
                      <m:t> </m:t>
                    </m:r>
                    <m:r>
                      <m:rPr>
                        <m:nor/>
                      </m:rPr>
                      <a:rPr lang="en-IN" i="1" baseline="-25000" dirty="0"/>
                      <m:t>ij</m:t>
                    </m:r>
                  </m:oMath>
                </a14:m>
                <a:r>
                  <a:rPr lang="ar-AE" sz="2800" dirty="0"/>
                  <a:t>.</a:t>
                </a:r>
              </a:p>
              <a:p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785322"/>
              </a:xfrm>
              <a:blipFill>
                <a:blip r:embed="rId2"/>
                <a:stretch>
                  <a:fillRect l="-1328" t="-101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Matrix Multiplication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IN" sz="2200" dirty="0"/>
              <a:t>Two matrices </a:t>
            </a:r>
            <a:r>
              <a:rPr lang="en-IN" sz="2200" i="1" dirty="0"/>
              <a:t>A</a:t>
            </a:r>
            <a:r>
              <a:rPr lang="en-IN" sz="2200" dirty="0"/>
              <a:t> and </a:t>
            </a:r>
            <a:r>
              <a:rPr lang="en-IN" sz="2200" i="1" dirty="0"/>
              <a:t>B</a:t>
            </a:r>
            <a:r>
              <a:rPr lang="en-IN" sz="2200" dirty="0"/>
              <a:t> can be multiplied together, resulting in a new matrix denoted </a:t>
            </a:r>
            <a:r>
              <a:rPr lang="en-IN" sz="2200" i="1" dirty="0"/>
              <a:t>AB</a:t>
            </a:r>
            <a:r>
              <a:rPr lang="en-IN" sz="2200" dirty="0"/>
              <a:t>, only if the number of columns of </a:t>
            </a:r>
            <a:r>
              <a:rPr lang="en-IN" sz="2200" i="1" dirty="0"/>
              <a:t>A</a:t>
            </a:r>
            <a:r>
              <a:rPr lang="en-IN" sz="2200" dirty="0"/>
              <a:t> (the matrix on the left) is the same as the number of rows of </a:t>
            </a:r>
            <a:r>
              <a:rPr lang="en-IN" sz="2200" i="1" dirty="0"/>
              <a:t>B</a:t>
            </a:r>
            <a:r>
              <a:rPr lang="en-IN" sz="2200" dirty="0"/>
              <a:t> (the matrix on the right). Thus, if </a:t>
            </a:r>
            <a:r>
              <a:rPr lang="en-IN" sz="2200" i="1" dirty="0"/>
              <a:t>A</a:t>
            </a:r>
            <a:r>
              <a:rPr lang="en-IN" sz="2200" dirty="0"/>
              <a:t> is of order</a:t>
            </a:r>
            <a:endParaRPr lang="ar-AE" sz="2200" dirty="0"/>
          </a:p>
          <a:p>
            <a:endParaRPr sz="2200" dirty="0"/>
          </a:p>
        </p:txBody>
      </p:sp>
      <p:pic>
        <p:nvPicPr>
          <p:cNvPr id="5" name="Picture 4" descr="m by n">
            <a:extLst>
              <a:ext uri="{FF2B5EF4-FFF2-40B4-BE49-F238E27FC236}">
                <a16:creationId xmlns:a16="http://schemas.microsoft.com/office/drawing/2014/main" id="{56E5E49D-83C7-F9DB-D138-A232B9420C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400" y="2220172"/>
            <a:ext cx="714375" cy="2476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5C9322-4A6C-25A8-20DC-20434235967D}"/>
              </a:ext>
            </a:extLst>
          </p:cNvPr>
          <p:cNvSpPr txBox="1"/>
          <p:nvPr/>
        </p:nvSpPr>
        <p:spPr>
          <a:xfrm>
            <a:off x="4352337" y="2093750"/>
            <a:ext cx="42743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200" dirty="0">
                <a:solidFill>
                  <a:srgbClr val="000000"/>
                </a:solidFill>
              </a:rPr>
              <a:t>the product </a:t>
            </a:r>
            <a:r>
              <a:rPr lang="en-IN" sz="2200" i="1" dirty="0">
                <a:solidFill>
                  <a:srgbClr val="000000"/>
                </a:solidFill>
              </a:rPr>
              <a:t>AB</a:t>
            </a:r>
            <a:r>
              <a:rPr lang="en-IN" sz="2200" dirty="0">
                <a:solidFill>
                  <a:srgbClr val="000000"/>
                </a:solidFill>
              </a:rPr>
              <a:t> is only defined if </a:t>
            </a:r>
            <a:r>
              <a:rPr lang="en-IN" sz="2200" i="1" dirty="0">
                <a:solidFill>
                  <a:srgbClr val="000000"/>
                </a:solidFill>
              </a:rPr>
              <a:t>B</a:t>
            </a:r>
            <a:r>
              <a:rPr lang="en-IN" sz="2200" dirty="0">
                <a:solidFill>
                  <a:srgbClr val="000000"/>
                </a:solidFill>
              </a:rPr>
              <a:t> is</a:t>
            </a:r>
          </a:p>
        </p:txBody>
      </p:sp>
      <p:pic>
        <p:nvPicPr>
          <p:cNvPr id="10" name="Picture 9" descr="of order n by p. The order of AB will be m by p.">
            <a:extLst>
              <a:ext uri="{FF2B5EF4-FFF2-40B4-BE49-F238E27FC236}">
                <a16:creationId xmlns:a16="http://schemas.microsoft.com/office/drawing/2014/main" id="{06B7BF29-814D-841E-504B-F1385BB57E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291" y="2499579"/>
            <a:ext cx="5153025" cy="3238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D6273FE-0D39-0A76-C7B4-3DA691C3A9AB}"/>
              </a:ext>
            </a:extLst>
          </p:cNvPr>
          <p:cNvSpPr txBox="1"/>
          <p:nvPr/>
        </p:nvSpPr>
        <p:spPr>
          <a:xfrm>
            <a:off x="457986" y="2818334"/>
            <a:ext cx="80933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200" dirty="0">
                <a:solidFill>
                  <a:srgbClr val="000000"/>
                </a:solidFill>
              </a:rPr>
              <a:t>If we let </a:t>
            </a:r>
            <a:r>
              <a:rPr lang="en-IN" sz="2200" i="1" dirty="0">
                <a:solidFill>
                  <a:srgbClr val="000000"/>
                </a:solidFill>
              </a:rPr>
              <a:t>c</a:t>
            </a:r>
            <a:r>
              <a:rPr lang="en-IN" sz="2200" dirty="0">
                <a:solidFill>
                  <a:srgbClr val="000000"/>
                </a:solidFill>
              </a:rPr>
              <a:t> </a:t>
            </a:r>
            <a:r>
              <a:rPr lang="en-IN" sz="2200" i="1" baseline="-25000" dirty="0" err="1">
                <a:solidFill>
                  <a:srgbClr val="000000"/>
                </a:solidFill>
              </a:rPr>
              <a:t>ij</a:t>
            </a:r>
            <a:r>
              <a:rPr lang="ar-AE" sz="2200" dirty="0">
                <a:solidFill>
                  <a:srgbClr val="000000"/>
                </a:solidFill>
              </a:rPr>
              <a:t> </a:t>
            </a:r>
            <a:r>
              <a:rPr lang="en-IN" sz="2200" dirty="0">
                <a:solidFill>
                  <a:srgbClr val="000000"/>
                </a:solidFill>
              </a:rPr>
              <a:t>denote the entry in the </a:t>
            </a:r>
            <a:r>
              <a:rPr lang="en-IN" sz="2200" i="1" dirty="0" err="1">
                <a:solidFill>
                  <a:srgbClr val="000000"/>
                </a:solidFill>
              </a:rPr>
              <a:t>i</a:t>
            </a:r>
            <a:r>
              <a:rPr lang="en-IN" sz="1050" i="1" dirty="0">
                <a:solidFill>
                  <a:srgbClr val="000000"/>
                </a:solidFill>
              </a:rPr>
              <a:t> </a:t>
            </a:r>
            <a:r>
              <a:rPr lang="en-IN" sz="2200" baseline="30000" dirty="0" err="1">
                <a:solidFill>
                  <a:srgbClr val="000000"/>
                </a:solidFill>
              </a:rPr>
              <a:t>th</a:t>
            </a:r>
            <a:r>
              <a:rPr lang="en-IN" sz="2200" dirty="0">
                <a:solidFill>
                  <a:srgbClr val="000000"/>
                </a:solidFill>
              </a:rPr>
              <a:t> row and </a:t>
            </a:r>
            <a:r>
              <a:rPr lang="en-IN" sz="2200" i="1" dirty="0">
                <a:solidFill>
                  <a:srgbClr val="000000"/>
                </a:solidFill>
              </a:rPr>
              <a:t>j</a:t>
            </a:r>
            <a:r>
              <a:rPr lang="en-IN" sz="1050" i="1" dirty="0">
                <a:solidFill>
                  <a:srgbClr val="000000"/>
                </a:solidFill>
              </a:rPr>
              <a:t> </a:t>
            </a:r>
            <a:r>
              <a:rPr lang="en-IN" sz="2200" baseline="30000" dirty="0" err="1">
                <a:solidFill>
                  <a:srgbClr val="000000"/>
                </a:solidFill>
              </a:rPr>
              <a:t>th</a:t>
            </a:r>
            <a:r>
              <a:rPr lang="en-IN" sz="2200" baseline="30000" dirty="0">
                <a:solidFill>
                  <a:srgbClr val="000000"/>
                </a:solidFill>
              </a:rPr>
              <a:t> </a:t>
            </a:r>
            <a:r>
              <a:rPr lang="en-IN" sz="2200" dirty="0">
                <a:solidFill>
                  <a:srgbClr val="000000"/>
                </a:solidFill>
              </a:rPr>
              <a:t>column of </a:t>
            </a:r>
            <a:r>
              <a:rPr lang="en-IN" sz="2200" i="1" dirty="0">
                <a:solidFill>
                  <a:srgbClr val="000000"/>
                </a:solidFill>
              </a:rPr>
              <a:t>AB</a:t>
            </a:r>
            <a:r>
              <a:rPr lang="en-IN" sz="2200" dirty="0">
                <a:solidFill>
                  <a:srgbClr val="000000"/>
                </a:solidFill>
              </a:rPr>
              <a:t>,  </a:t>
            </a:r>
            <a:r>
              <a:rPr lang="en-IN" sz="2200" i="1" dirty="0">
                <a:solidFill>
                  <a:srgbClr val="000000"/>
                </a:solidFill>
              </a:rPr>
              <a:t>c</a:t>
            </a:r>
            <a:r>
              <a:rPr lang="en-IN" sz="1050" dirty="0">
                <a:solidFill>
                  <a:srgbClr val="000000"/>
                </a:solidFill>
              </a:rPr>
              <a:t> </a:t>
            </a:r>
            <a:r>
              <a:rPr lang="en-IN" sz="2200" i="1" baseline="-25000" dirty="0" err="1">
                <a:solidFill>
                  <a:srgbClr val="000000"/>
                </a:solidFill>
              </a:rPr>
              <a:t>ij</a:t>
            </a:r>
            <a:r>
              <a:rPr lang="en-IN" sz="2200" i="1" baseline="-25000" dirty="0">
                <a:solidFill>
                  <a:srgbClr val="000000"/>
                </a:solidFill>
              </a:rPr>
              <a:t> </a:t>
            </a:r>
            <a:r>
              <a:rPr lang="en-IN" sz="2200" dirty="0">
                <a:solidFill>
                  <a:srgbClr val="000000"/>
                </a:solidFill>
              </a:rPr>
              <a:t>is obtained from the </a:t>
            </a:r>
            <a:r>
              <a:rPr lang="en-IN" sz="2200" i="1" dirty="0" err="1">
                <a:solidFill>
                  <a:srgbClr val="000000"/>
                </a:solidFill>
              </a:rPr>
              <a:t>i</a:t>
            </a:r>
            <a:r>
              <a:rPr lang="en-IN" sz="1050" i="1" dirty="0">
                <a:solidFill>
                  <a:srgbClr val="000000"/>
                </a:solidFill>
              </a:rPr>
              <a:t> </a:t>
            </a:r>
            <a:r>
              <a:rPr lang="en-IN" sz="2200" baseline="30000" dirty="0" err="1">
                <a:solidFill>
                  <a:srgbClr val="000000"/>
                </a:solidFill>
              </a:rPr>
              <a:t>th</a:t>
            </a:r>
            <a:r>
              <a:rPr lang="en-IN" sz="2200" dirty="0">
                <a:solidFill>
                  <a:srgbClr val="000000"/>
                </a:solidFill>
              </a:rPr>
              <a:t> row of </a:t>
            </a:r>
            <a:r>
              <a:rPr lang="en-IN" sz="2200" i="1" dirty="0">
                <a:solidFill>
                  <a:srgbClr val="000000"/>
                </a:solidFill>
              </a:rPr>
              <a:t>A</a:t>
            </a:r>
            <a:r>
              <a:rPr lang="en-IN" sz="2200" dirty="0">
                <a:solidFill>
                  <a:srgbClr val="000000"/>
                </a:solidFill>
              </a:rPr>
              <a:t> and the </a:t>
            </a:r>
            <a:r>
              <a:rPr lang="en-IN" sz="2200" i="1" dirty="0">
                <a:solidFill>
                  <a:srgbClr val="000000"/>
                </a:solidFill>
              </a:rPr>
              <a:t>j</a:t>
            </a:r>
            <a:r>
              <a:rPr lang="en-IN" sz="1050" i="1" dirty="0">
                <a:solidFill>
                  <a:srgbClr val="000000"/>
                </a:solidFill>
              </a:rPr>
              <a:t> </a:t>
            </a:r>
            <a:r>
              <a:rPr lang="en-IN" sz="2200" baseline="30000" dirty="0" err="1">
                <a:solidFill>
                  <a:srgbClr val="000000"/>
                </a:solidFill>
              </a:rPr>
              <a:t>th</a:t>
            </a:r>
            <a:r>
              <a:rPr lang="en-IN" sz="2200" dirty="0">
                <a:solidFill>
                  <a:srgbClr val="000000"/>
                </a:solidFill>
              </a:rPr>
              <a:t> column of </a:t>
            </a:r>
            <a:r>
              <a:rPr lang="en-IN" sz="2200" i="1" dirty="0">
                <a:solidFill>
                  <a:srgbClr val="000000"/>
                </a:solidFill>
              </a:rPr>
              <a:t>B</a:t>
            </a:r>
            <a:r>
              <a:rPr lang="en-IN" sz="2200" dirty="0">
                <a:solidFill>
                  <a:srgbClr val="000000"/>
                </a:solidFill>
              </a:rPr>
              <a:t> by the formula</a:t>
            </a:r>
          </a:p>
        </p:txBody>
      </p:sp>
      <p:pic>
        <p:nvPicPr>
          <p:cNvPr id="12" name="Picture 11" descr="C sub i j is equal to a sub i 1 times b sub 1 j plus a sub i 2 times b sub 2 j plus and so on up to  plus a sub i n times b sub n j.">
            <a:extLst>
              <a:ext uri="{FF2B5EF4-FFF2-40B4-BE49-F238E27FC236}">
                <a16:creationId xmlns:a16="http://schemas.microsoft.com/office/drawing/2014/main" id="{29598D0E-64EA-0B6B-0889-28F3048862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1946" y="3808930"/>
            <a:ext cx="3525388" cy="43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D309E09-F276-EF9C-E0FF-763841E255E6}"/>
              </a:ext>
            </a:extLst>
          </p:cNvPr>
          <p:cNvSpPr txBox="1"/>
          <p:nvPr/>
        </p:nvSpPr>
        <p:spPr>
          <a:xfrm>
            <a:off x="511204" y="4333364"/>
            <a:ext cx="812159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200" dirty="0">
                <a:solidFill>
                  <a:srgbClr val="000000"/>
                </a:solidFill>
              </a:rPr>
              <a:t>In words, </a:t>
            </a:r>
            <a:r>
              <a:rPr lang="en-IN" sz="2200" i="1" dirty="0">
                <a:solidFill>
                  <a:srgbClr val="000000"/>
                </a:solidFill>
              </a:rPr>
              <a:t>c</a:t>
            </a:r>
            <a:r>
              <a:rPr lang="en-IN" sz="2200" dirty="0">
                <a:solidFill>
                  <a:srgbClr val="000000"/>
                </a:solidFill>
              </a:rPr>
              <a:t> </a:t>
            </a:r>
            <a:r>
              <a:rPr lang="en-IN" sz="2200" i="1" baseline="-25000" dirty="0" err="1">
                <a:solidFill>
                  <a:srgbClr val="000000"/>
                </a:solidFill>
              </a:rPr>
              <a:t>ij</a:t>
            </a:r>
            <a:r>
              <a:rPr lang="en-IN" sz="2200" i="1" baseline="-25000" dirty="0">
                <a:solidFill>
                  <a:srgbClr val="000000"/>
                </a:solidFill>
              </a:rPr>
              <a:t> </a:t>
            </a:r>
            <a:r>
              <a:rPr lang="en-IN" sz="2200" dirty="0">
                <a:solidFill>
                  <a:srgbClr val="000000"/>
                </a:solidFill>
              </a:rPr>
              <a:t>equals the product of the first element of row </a:t>
            </a:r>
            <a:r>
              <a:rPr lang="en-IN" sz="2200" i="1" dirty="0" err="1">
                <a:solidFill>
                  <a:srgbClr val="000000"/>
                </a:solidFill>
              </a:rPr>
              <a:t>i</a:t>
            </a:r>
            <a:r>
              <a:rPr lang="en-IN" sz="2200" dirty="0">
                <a:solidFill>
                  <a:srgbClr val="000000"/>
                </a:solidFill>
              </a:rPr>
              <a:t> of matrix </a:t>
            </a:r>
            <a:r>
              <a:rPr lang="en-IN" sz="2200" i="1" dirty="0">
                <a:solidFill>
                  <a:srgbClr val="000000"/>
                </a:solidFill>
              </a:rPr>
              <a:t>A</a:t>
            </a:r>
            <a:r>
              <a:rPr lang="en-IN" sz="2200" dirty="0">
                <a:solidFill>
                  <a:srgbClr val="000000"/>
                </a:solidFill>
              </a:rPr>
              <a:t> and the first element of column </a:t>
            </a:r>
            <a:r>
              <a:rPr lang="en-IN" sz="2200" i="1" dirty="0">
                <a:solidFill>
                  <a:srgbClr val="000000"/>
                </a:solidFill>
              </a:rPr>
              <a:t>j</a:t>
            </a:r>
            <a:r>
              <a:rPr lang="en-IN" sz="2200" dirty="0">
                <a:solidFill>
                  <a:srgbClr val="000000"/>
                </a:solidFill>
              </a:rPr>
              <a:t> of matrix </a:t>
            </a:r>
            <a:r>
              <a:rPr lang="en-IN" sz="2200" i="1" dirty="0">
                <a:solidFill>
                  <a:srgbClr val="000000"/>
                </a:solidFill>
              </a:rPr>
              <a:t>B</a:t>
            </a:r>
            <a:r>
              <a:rPr lang="en-IN" sz="2200" dirty="0">
                <a:solidFill>
                  <a:srgbClr val="000000"/>
                </a:solidFill>
              </a:rPr>
              <a:t>, plus the product of the second element of row </a:t>
            </a:r>
            <a:r>
              <a:rPr lang="en-IN" sz="2200" i="1" dirty="0" err="1">
                <a:solidFill>
                  <a:srgbClr val="000000"/>
                </a:solidFill>
              </a:rPr>
              <a:t>i</a:t>
            </a:r>
            <a:r>
              <a:rPr lang="en-IN" sz="2200" dirty="0">
                <a:solidFill>
                  <a:srgbClr val="000000"/>
                </a:solidFill>
              </a:rPr>
              <a:t> and the second element of column </a:t>
            </a:r>
            <a:r>
              <a:rPr lang="en-IN" sz="2200" i="1" dirty="0">
                <a:solidFill>
                  <a:srgbClr val="000000"/>
                </a:solidFill>
              </a:rPr>
              <a:t>j</a:t>
            </a:r>
            <a:r>
              <a:rPr lang="en-IN" sz="2200" dirty="0">
                <a:solidFill>
                  <a:srgbClr val="000000"/>
                </a:solidFill>
              </a:rPr>
              <a:t>, and so on.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CAUTION</a:t>
            </a:r>
            <a:r>
              <a:rPr lang="en-US" dirty="0"/>
              <a:t>!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Unlike numerical multiplication, matrix multiplication is not commutative. That is, given two matrices </a:t>
            </a:r>
            <a:r>
              <a:rPr lang="en-US" sz="2800" i="1" dirty="0"/>
              <a:t>A</a:t>
            </a:r>
            <a:r>
              <a:rPr lang="en-US" sz="2800" dirty="0"/>
              <a:t> and </a:t>
            </a:r>
            <a:r>
              <a:rPr lang="en-US" sz="2800" i="1" dirty="0"/>
              <a:t>B</a:t>
            </a:r>
            <a:r>
              <a:rPr lang="en-US" sz="2800" dirty="0"/>
              <a:t>, </a:t>
            </a:r>
            <a:r>
              <a:rPr lang="en-US" sz="2800" i="1" dirty="0"/>
              <a:t>AB</a:t>
            </a:r>
            <a:r>
              <a:rPr lang="en-US" sz="2800" dirty="0"/>
              <a:t> </a:t>
            </a:r>
            <a:r>
              <a:rPr lang="en-US" sz="2800" i="1" dirty="0"/>
              <a:t>in general </a:t>
            </a:r>
            <a:r>
              <a:rPr lang="en-US" sz="2800" dirty="0"/>
              <a:t>is not equal to </a:t>
            </a:r>
            <a:r>
              <a:rPr lang="en-US" sz="2800" i="1" dirty="0"/>
              <a:t>BA</a:t>
            </a:r>
            <a:r>
              <a:rPr lang="en-US" sz="2800" dirty="0"/>
              <a:t>. As an illustration of this fact, suppose</a:t>
            </a:r>
            <a:endParaRPr sz="2800" dirty="0"/>
          </a:p>
        </p:txBody>
      </p:sp>
      <p:pic>
        <p:nvPicPr>
          <p:cNvPr id="7" name="Picture 6" descr="A is a 3 by  4 matrix and B is a 4 by 2 ">
            <a:extLst>
              <a:ext uri="{FF2B5EF4-FFF2-40B4-BE49-F238E27FC236}">
                <a16:creationId xmlns:a16="http://schemas.microsoft.com/office/drawing/2014/main" id="{F8C90A80-51E9-E4F9-D3F1-9BE849EEC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199" y="2499849"/>
            <a:ext cx="4547172" cy="324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9E29C4B-5C74-5374-0AA5-39B1323EC7A8}"/>
              </a:ext>
            </a:extLst>
          </p:cNvPr>
          <p:cNvSpPr txBox="1"/>
          <p:nvPr/>
        </p:nvSpPr>
        <p:spPr>
          <a:xfrm>
            <a:off x="474482" y="2787849"/>
            <a:ext cx="4284000" cy="50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matrix. Then </a:t>
            </a:r>
            <a:r>
              <a:rPr lang="en-US" sz="2800" i="1" dirty="0"/>
              <a:t>AB</a:t>
            </a:r>
            <a:r>
              <a:rPr lang="en-US" sz="2800" dirty="0"/>
              <a:t> is defined</a:t>
            </a:r>
            <a:endParaRPr lang="en-IN" sz="2800" dirty="0"/>
          </a:p>
        </p:txBody>
      </p:sp>
      <p:pic>
        <p:nvPicPr>
          <p:cNvPr id="11" name="Picture 10" descr="open parenthesis and is of order 3 by  2 close parenthesis,">
            <a:extLst>
              <a:ext uri="{FF2B5EF4-FFF2-40B4-BE49-F238E27FC236}">
                <a16:creationId xmlns:a16="http://schemas.microsoft.com/office/drawing/2014/main" id="{91F0ED75-72CD-A965-0B63-412C3BB0DC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3739" y="2899981"/>
            <a:ext cx="3133060" cy="396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D567A33-10F1-1778-CAEC-9953E3802F16}"/>
              </a:ext>
            </a:extLst>
          </p:cNvPr>
          <p:cNvSpPr txBox="1"/>
          <p:nvPr/>
        </p:nvSpPr>
        <p:spPr>
          <a:xfrm>
            <a:off x="457200" y="3219254"/>
            <a:ext cx="792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but </a:t>
            </a:r>
            <a:r>
              <a:rPr lang="en-US" sz="2800" i="1" dirty="0"/>
              <a:t>BA</a:t>
            </a:r>
            <a:r>
              <a:rPr lang="en-US" sz="2800" dirty="0"/>
              <a:t> doesn't even exist. Even when both </a:t>
            </a:r>
            <a:r>
              <a:rPr lang="en-US" sz="2800" i="1" dirty="0"/>
              <a:t>AB</a:t>
            </a:r>
            <a:r>
              <a:rPr lang="en-US" sz="2800" dirty="0"/>
              <a:t> and </a:t>
            </a:r>
            <a:r>
              <a:rPr lang="en-US" sz="2800" i="1" dirty="0"/>
              <a:t>BA</a:t>
            </a:r>
            <a:r>
              <a:rPr lang="en-US" sz="2800" dirty="0"/>
              <a:t> are defined, they are generally not equal.</a:t>
            </a:r>
            <a:endParaRPr lang="en-IN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5: Matrix Multiplication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r>
              <a:rPr sz="2800" dirty="0"/>
              <a:t>Given the matrices </a:t>
            </a:r>
            <a:r>
              <a:rPr lang="en-US" sz="2800" dirty="0"/>
              <a:t>					</a:t>
            </a:r>
          </a:p>
        </p:txBody>
      </p:sp>
      <p:pic>
        <p:nvPicPr>
          <p:cNvPr id="6" name="Picture 5" descr="A is equal to the 2 by 2 matrix with elements: first row, 2 and 0; second row, negative 5 and 1. and &#10;Matrix B is equal to the 2 by 2 matrix with elements: first row, 7 and negative 2; second row, 3 and 1.">
            <a:extLst>
              <a:ext uri="{FF2B5EF4-FFF2-40B4-BE49-F238E27FC236}">
                <a16:creationId xmlns:a16="http://schemas.microsoft.com/office/drawing/2014/main" id="{BDC24AA7-A3FE-C921-4814-FEAE920AF4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1371600"/>
            <a:ext cx="4038600" cy="952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1A2B90B-95AD-E86C-6474-62FA82E93616}"/>
              </a:ext>
            </a:extLst>
          </p:cNvPr>
          <p:cNvSpPr txBox="1"/>
          <p:nvPr/>
        </p:nvSpPr>
        <p:spPr>
          <a:xfrm>
            <a:off x="457200" y="213360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find </a:t>
            </a:r>
            <a:r>
              <a:rPr lang="en-IN" sz="2800" i="1" dirty="0"/>
              <a:t>AB</a:t>
            </a:r>
            <a:r>
              <a:rPr lang="en-IN" sz="2800" dirty="0"/>
              <a:t>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Matrix Multiplication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  <a:p>
            <a:pPr>
              <a:defRPr sz="2800"/>
            </a:pPr>
            <a:r>
              <a:rPr lang="en-US" sz="2800" dirty="0"/>
              <a:t>Since both matrices are</a:t>
            </a:r>
            <a:endParaRPr sz="2800" dirty="0"/>
          </a:p>
        </p:txBody>
      </p:sp>
      <p:pic>
        <p:nvPicPr>
          <p:cNvPr id="7" name="Picture 6" descr="2 by 2,">
            <a:extLst>
              <a:ext uri="{FF2B5EF4-FFF2-40B4-BE49-F238E27FC236}">
                <a16:creationId xmlns:a16="http://schemas.microsoft.com/office/drawing/2014/main" id="{D98AC89D-1585-0CA2-9087-29197A031C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8027" y="1655384"/>
            <a:ext cx="637875" cy="324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9D083FC-B46A-7D84-2B23-0E70EA6FB6A7}"/>
              </a:ext>
            </a:extLst>
          </p:cNvPr>
          <p:cNvSpPr txBox="1"/>
          <p:nvPr/>
        </p:nvSpPr>
        <p:spPr>
          <a:xfrm>
            <a:off x="4663474" y="1555774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they can be multiplied,</a:t>
            </a:r>
            <a:endParaRPr lang="en-IN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83EBCF-17F5-2FD1-E071-FAA0472D4897}"/>
              </a:ext>
            </a:extLst>
          </p:cNvPr>
          <p:cNvSpPr txBox="1"/>
          <p:nvPr/>
        </p:nvSpPr>
        <p:spPr>
          <a:xfrm>
            <a:off x="460836" y="1962541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and the result will also be a</a:t>
            </a:r>
            <a:endParaRPr lang="en-IN" sz="2800" dirty="0"/>
          </a:p>
        </p:txBody>
      </p:sp>
      <p:pic>
        <p:nvPicPr>
          <p:cNvPr id="5" name="Picture 4" descr="2 by 2">
            <a:extLst>
              <a:ext uri="{FF2B5EF4-FFF2-40B4-BE49-F238E27FC236}">
                <a16:creationId xmlns:a16="http://schemas.microsoft.com/office/drawing/2014/main" id="{FAA57B94-97D5-89DF-A29C-43204020B9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46" y="2088381"/>
            <a:ext cx="620307" cy="28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D1AB35A-8E34-C72F-0BD7-C1B0905D065D}"/>
              </a:ext>
            </a:extLst>
          </p:cNvPr>
          <p:cNvSpPr txBox="1"/>
          <p:nvPr/>
        </p:nvSpPr>
        <p:spPr>
          <a:xfrm>
            <a:off x="5195053" y="1979384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matrix. For this</a:t>
            </a:r>
            <a:endParaRPr lang="en-IN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BABBA0-125C-64CD-5E87-EB909DF0C3FB}"/>
              </a:ext>
            </a:extLst>
          </p:cNvPr>
          <p:cNvSpPr txBox="1"/>
          <p:nvPr/>
        </p:nvSpPr>
        <p:spPr>
          <a:xfrm>
            <a:off x="457200" y="2376381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example, we will follow the procedure one entry at a time.</a:t>
            </a:r>
            <a:endParaRPr lang="en-IN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Matrix Multiplication</a:t>
            </a:r>
            <a:r>
              <a:rPr lang="en-US" baseline="-25000" dirty="0"/>
              <a:t>3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Placeholder 2" descr="Matrix A is a 2 by 2 matrix with rows:&#10;Row 1: 2, 0&#10;Row 2: -5, 1&#10;Matrix B is a 2 by 2 matrix with rows:&#10;Row 1: 7, -2&#10;Row 2: 3, 1&#10;We compute the product AB:&#10;Step 1: Multiply the first row of A by the first column of B:&#10;2 times 7 plus 0 times 3 equals 14&#10;Step 2: Multiply the first row of A by the second column of B:&#10;2 times negative 2 plus 0 times 1 equals negative 4&#10;Step 3: Multiply the second row of A by the first column of B:&#10;Negative 5 times 7 plus 1 times 3 equals negative 32&#10;Step 4: Multiply the second row of A by the second column of B:&#10;Negative 5 times negative 2 plus 1 times 1 equals 11&#10;The resulting matrix AB is:&#10;Row 1: 14, -4&#10;Row 2: -32, 11&#10;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1452799633"/>
                  </p:ext>
                </p:extLst>
              </p:nvPr>
            </p:nvGraphicFramePr>
            <p:xfrm>
              <a:off x="457200" y="1105523"/>
              <a:ext cx="8382000" cy="467198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096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286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028077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1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100">
                                  <a:latin typeface="Cambria Math"/>
                                </a:rPr>
                                <m:t>𝐴𝐵</m:t>
                              </m:r>
                              <m:r>
                                <a:rPr sz="21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−5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7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sz="21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2</m:t>
                                        </m:r>
                                        <m:d>
                                          <m:d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7</m:t>
                                            </m:r>
                                          </m:e>
                                        </m:d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+0</m:t>
                                        </m:r>
                                        <m:d>
                                          <m:d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3</m:t>
                                            </m:r>
                                          </m:e>
                                        </m:d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𝐴</m:t>
                                        </m:r>
                                        <m:sSub>
                                          <m:sSub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𝐵</m:t>
                                            </m:r>
                                          </m:e>
                                          <m:sub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1⁣2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𝐴</m:t>
                                        </m:r>
                                        <m:sSub>
                                          <m:sSub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𝐵</m:t>
                                            </m:r>
                                          </m:e>
                                          <m:sub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2⁣1</m:t>
                                            </m:r>
                                          </m:sub>
                                        </m:sSub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𝐴</m:t>
                                        </m:r>
                                        <m:sSub>
                                          <m:sSub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𝐵</m:t>
                                            </m:r>
                                          </m:e>
                                          <m:sub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2⁣2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600" b="0" dirty="0"/>
                            <a:t>Sum the product of entries in the first row of </a:t>
                          </a:r>
                          <a14:m>
                            <m:oMath xmlns:m="http://schemas.openxmlformats.org/officeDocument/2006/math">
                              <m:r>
                                <a:rPr sz="1600" b="0" i="1">
                                  <a:latin typeface="Cambria Math"/>
                                </a:rPr>
                                <m:t>𝐴</m:t>
                              </m:r>
                            </m:oMath>
                          </a14:m>
                          <a:r>
                            <a:rPr sz="1600" b="0" dirty="0"/>
                            <a:t> and first column of </a:t>
                          </a:r>
                          <a14:m>
                            <m:oMath xmlns:m="http://schemas.openxmlformats.org/officeDocument/2006/math">
                              <m:r>
                                <a:rPr sz="1600" b="0" i="1">
                                  <a:latin typeface="Cambria Math"/>
                                </a:rPr>
                                <m:t>𝐵</m:t>
                              </m:r>
                            </m:oMath>
                          </a14:m>
                          <a:r>
                            <a:rPr sz="16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906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1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a:rPr sz="2100">
                                      <a:latin typeface="Cambria Math"/>
                                    </a:rPr>
                                    <m:t>𝐴𝐵</m:t>
                                  </m:r>
                                </m:e>
                              </m:phant>
                              <m:r>
                                <a:rPr sz="21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−5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7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sz="21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14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2</m:t>
                                        </m:r>
                                        <m:d>
                                          <m:d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−2</m:t>
                                            </m:r>
                                          </m:e>
                                        </m:d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+0</m:t>
                                        </m:r>
                                        <m:d>
                                          <m:d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𝐴</m:t>
                                        </m:r>
                                        <m:sSub>
                                          <m:sSub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𝐵</m:t>
                                            </m:r>
                                          </m:e>
                                          <m:sub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2⁣1</m:t>
                                            </m:r>
                                          </m:sub>
                                        </m:sSub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𝐴</m:t>
                                        </m:r>
                                        <m:sSub>
                                          <m:sSub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𝐵</m:t>
                                            </m:r>
                                          </m:e>
                                          <m:sub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2⁣2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600" b="0" dirty="0"/>
                            <a:t>Then the first row of </a:t>
                          </a:r>
                          <a14:m>
                            <m:oMath xmlns:m="http://schemas.openxmlformats.org/officeDocument/2006/math">
                              <m:r>
                                <a:rPr sz="1600" b="0" i="1">
                                  <a:latin typeface="Cambria Math"/>
                                </a:rPr>
                                <m:t>𝐴</m:t>
                              </m:r>
                            </m:oMath>
                          </a14:m>
                          <a:r>
                            <a:rPr sz="1600" b="0" dirty="0"/>
                            <a:t> and second column of </a:t>
                          </a:r>
                          <a14:m>
                            <m:oMath xmlns:m="http://schemas.openxmlformats.org/officeDocument/2006/math">
                              <m:r>
                                <a:rPr sz="1600" b="0" i="1">
                                  <a:latin typeface="Cambria Math"/>
                                </a:rPr>
                                <m:t>𝐵</m:t>
                              </m:r>
                            </m:oMath>
                          </a14:m>
                          <a:r>
                            <a:rPr sz="16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0668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1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a:rPr sz="2100">
                                      <a:latin typeface="Cambria Math"/>
                                    </a:rPr>
                                    <m:t>𝐴𝐵</m:t>
                                  </m:r>
                                </m:e>
                              </m:phant>
                              <m:r>
                                <a:rPr sz="21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−5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7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sz="21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14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−4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−5</m:t>
                                        </m:r>
                                        <m:d>
                                          <m:d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7</m:t>
                                            </m:r>
                                          </m:e>
                                        </m:d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+1</m:t>
                                        </m:r>
                                        <m:d>
                                          <m:d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3</m:t>
                                            </m:r>
                                          </m:e>
                                        </m:d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𝐴</m:t>
                                        </m:r>
                                        <m:sSub>
                                          <m:sSub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𝐵</m:t>
                                            </m:r>
                                          </m:e>
                                          <m:sub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2⁣2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600" b="0" dirty="0"/>
                            <a:t>Then the second row of </a:t>
                          </a:r>
                          <a14:m>
                            <m:oMath xmlns:m="http://schemas.openxmlformats.org/officeDocument/2006/math">
                              <m:r>
                                <a:rPr sz="1600" b="0" i="1">
                                  <a:latin typeface="Cambria Math"/>
                                </a:rPr>
                                <m:t>𝐴</m:t>
                              </m:r>
                            </m:oMath>
                          </a14:m>
                          <a:r>
                            <a:rPr sz="1600" b="0" dirty="0"/>
                            <a:t> and first column of </a:t>
                          </a:r>
                          <a14:m>
                            <m:oMath xmlns:m="http://schemas.openxmlformats.org/officeDocument/2006/math">
                              <m:r>
                                <a:rPr sz="1600" b="0" i="1">
                                  <a:latin typeface="Cambria Math"/>
                                </a:rPr>
                                <m:t>𝐵</m:t>
                              </m:r>
                            </m:oMath>
                          </a14:m>
                          <a:r>
                            <a:rPr sz="16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886103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1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a:rPr sz="2100">
                                      <a:latin typeface="Cambria Math"/>
                                    </a:rPr>
                                    <m:t>𝐴𝐵</m:t>
                                  </m:r>
                                </m:e>
                              </m:phant>
                              <m:r>
                                <a:rPr sz="21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−5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7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sz="21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14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−4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−32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−5</m:t>
                                        </m:r>
                                        <m:d>
                                          <m:d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−2</m:t>
                                            </m:r>
                                          </m:e>
                                        </m:d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+1</m:t>
                                        </m:r>
                                        <m:d>
                                          <m:d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600" b="0" dirty="0"/>
                            <a:t>Finally, the second row of </a:t>
                          </a:r>
                          <a14:m>
                            <m:oMath xmlns:m="http://schemas.openxmlformats.org/officeDocument/2006/math">
                              <m:r>
                                <a:rPr sz="1600" b="0" i="1">
                                  <a:latin typeface="Cambria Math"/>
                                </a:rPr>
                                <m:t>𝐴</m:t>
                              </m:r>
                            </m:oMath>
                          </a14:m>
                          <a:r>
                            <a:rPr sz="1600" b="0" dirty="0"/>
                            <a:t> and second column of </a:t>
                          </a:r>
                          <a14:m>
                            <m:oMath xmlns:m="http://schemas.openxmlformats.org/officeDocument/2006/math">
                              <m:r>
                                <a:rPr sz="1600" b="0" i="1">
                                  <a:latin typeface="Cambria Math"/>
                                </a:rPr>
                                <m:t>𝐵</m:t>
                              </m:r>
                            </m:oMath>
                          </a14:m>
                          <a:r>
                            <a:rPr sz="16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00404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1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a:rPr sz="2100">
                                      <a:latin typeface="Cambria Math"/>
                                    </a:rPr>
                                    <m:t>𝐴𝐵</m:t>
                                  </m:r>
                                </m:e>
                              </m:phant>
                              <m:r>
                                <a:rPr sz="21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14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−4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−32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Placeholder 2" descr="Matrix A is a 2 by 2 matrix with rows:&#10;Row 1: 2, 0&#10;Row 2: -5, 1&#10;Matrix B is a 2 by 2 matrix with rows:&#10;Row 1: 7, -2&#10;Row 2: 3, 1&#10;We compute the product AB:&#10;Step 1: Multiply the first row of A by the first column of B:&#10;2 times 7 plus 0 times 3 equals 14&#10;Step 2: Multiply the first row of A by the second column of B:&#10;2 times negative 2 plus 0 times 1 equals negative 4&#10;Step 3: Multiply the second row of A by the first column of B:&#10;Negative 5 times 7 plus 1 times 3 equals negative 32&#10;Step 4: Multiply the second row of A by the second column of B:&#10;Negative 5 times negative 2 plus 1 times 1 equals 11&#10;The resulting matrix AB is:&#10;Row 1: 14, -4&#10;Row 2: -32, 11&#10;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1452799633"/>
                  </p:ext>
                </p:extLst>
              </p:nvPr>
            </p:nvGraphicFramePr>
            <p:xfrm>
              <a:off x="457200" y="1105523"/>
              <a:ext cx="8382000" cy="467198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096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286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02807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775" r="-37500" b="-35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6667" t="-1775" b="-35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906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6173" r="-37500" b="-2691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6667" t="-106173" b="-26913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06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89773" r="-37500" b="-147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6667" t="-189773" b="-1477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88610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51724" r="-37500" b="-793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6667" t="-351724" b="-793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0040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69565" r="-37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6: Matrix Multiplication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r>
              <a:rPr sz="2800" dirty="0"/>
              <a:t>Given the matrices </a:t>
            </a:r>
            <a:r>
              <a:rPr lang="en-US" sz="2800" dirty="0"/>
              <a:t>					</a:t>
            </a:r>
          </a:p>
          <a:p>
            <a:pPr>
              <a:defRPr sz="2800"/>
            </a:pPr>
            <a:endParaRPr lang="en-US" sz="2800" dirty="0"/>
          </a:p>
          <a:p>
            <a:pPr marL="514350" indent="-514350">
              <a:buFont typeface="+mj-lt"/>
              <a:buAutoNum type="alphaLcPeriod"/>
              <a:defRPr sz="2800"/>
            </a:pPr>
            <a:endParaRPr lang="en-US" dirty="0"/>
          </a:p>
          <a:p>
            <a:pPr>
              <a:defRPr sz="2800"/>
            </a:pPr>
            <a:endParaRPr i="1" dirty="0"/>
          </a:p>
        </p:txBody>
      </p:sp>
      <p:pic>
        <p:nvPicPr>
          <p:cNvPr id="6" name="Picture 5" descr="A is a 3 by 2 matrix with entries:&#10;&#10;Row 1: 2, negative 3&#10;Row 2: 4, negative 1&#10;Row 3: 1, 0&#10;&#10;B is a 2 by 3 matrix with entries:&#10;&#10;Row 1: 5, 0, negative 2&#10;Row 2: negative 4, 1, 3">
            <a:extLst>
              <a:ext uri="{FF2B5EF4-FFF2-40B4-BE49-F238E27FC236}">
                <a16:creationId xmlns:a16="http://schemas.microsoft.com/office/drawing/2014/main" id="{04602F3C-5E74-4E22-B4CB-49943FECEF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1143000"/>
            <a:ext cx="4714875" cy="14478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9D3AE29-72DE-B0C1-74CF-A965634216E3}"/>
              </a:ext>
            </a:extLst>
          </p:cNvPr>
          <p:cNvSpPr txBox="1"/>
          <p:nvPr/>
        </p:nvSpPr>
        <p:spPr>
          <a:xfrm>
            <a:off x="466725" y="2448580"/>
            <a:ext cx="47148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find the following products.</a:t>
            </a:r>
            <a:endParaRPr lang="en-IN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F0E794-91F3-4A0D-DD73-3C699034156A}"/>
              </a:ext>
            </a:extLst>
          </p:cNvPr>
          <p:cNvSpPr txBox="1"/>
          <p:nvPr/>
        </p:nvSpPr>
        <p:spPr>
          <a:xfrm>
            <a:off x="457200" y="3201229"/>
            <a:ext cx="2286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2925" indent="-542925">
              <a:defRPr sz="2800"/>
            </a:pPr>
            <a:r>
              <a:rPr lang="en-US" dirty="0"/>
              <a:t>a.	​</a:t>
            </a:r>
            <a:r>
              <a:rPr lang="en-US" i="1" dirty="0"/>
              <a:t>AB</a:t>
            </a:r>
            <a:endParaRPr lang="en-US" dirty="0"/>
          </a:p>
          <a:p>
            <a:pPr marL="542925" indent="-542925">
              <a:defRPr sz="2800"/>
            </a:pPr>
            <a:r>
              <a:rPr lang="en-US" dirty="0"/>
              <a:t>b.</a:t>
            </a:r>
            <a:r>
              <a:rPr lang="en-US" i="1" dirty="0"/>
              <a:t>	BA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6: Matrix Multiplication</a:t>
            </a:r>
            <a:r>
              <a:rPr lang="en-US" baseline="-25000" dirty="0"/>
              <a:t>2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</a:p>
              <a:p>
                <a:pPr marL="542925" indent="-542925">
                  <a:defRPr sz="2800"/>
                </a:pPr>
                <a:r>
                  <a:rPr lang="en-US" dirty="0"/>
                  <a:t>a.	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/>
                  <a:t> is of order</a:t>
                </a:r>
                <a:endParaRPr lang="ar-AE" sz="2800" dirty="0"/>
              </a:p>
              <a:p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3 by  2 and B is of order 2 by 3, ">
            <a:extLst>
              <a:ext uri="{FF2B5EF4-FFF2-40B4-BE49-F238E27FC236}">
                <a16:creationId xmlns:a16="http://schemas.microsoft.com/office/drawing/2014/main" id="{95474D08-BAFA-D15B-4924-1187F4F674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599" y="1657070"/>
            <a:ext cx="3665454" cy="360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1F0DC41-1E8D-FC19-D697-89CCA0B64649}"/>
              </a:ext>
            </a:extLst>
          </p:cNvPr>
          <p:cNvSpPr txBox="1"/>
          <p:nvPr/>
        </p:nvSpPr>
        <p:spPr>
          <a:xfrm>
            <a:off x="990600" y="1943687"/>
            <a:ext cx="49608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 </a:t>
            </a:r>
            <a:r>
              <a:rPr lang="en-US" sz="2800" i="1" dirty="0"/>
              <a:t>AB</a:t>
            </a:r>
            <a:r>
              <a:rPr lang="en-US" sz="2800" dirty="0"/>
              <a:t> is defined and is of order</a:t>
            </a:r>
            <a:endParaRPr lang="en-IN" sz="2800" dirty="0"/>
          </a:p>
        </p:txBody>
      </p:sp>
      <p:pic>
        <p:nvPicPr>
          <p:cNvPr id="10" name="Picture 9" descr="3 by 3">
            <a:extLst>
              <a:ext uri="{FF2B5EF4-FFF2-40B4-BE49-F238E27FC236}">
                <a16:creationId xmlns:a16="http://schemas.microsoft.com/office/drawing/2014/main" id="{45FA20D9-C97B-C5F6-53AA-96E205EDDA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9191" y="2080230"/>
            <a:ext cx="648000" cy="324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F70890C-2053-FB7D-6AAB-224E8E141B05}"/>
              </a:ext>
            </a:extLst>
          </p:cNvPr>
          <p:cNvSpPr txBox="1"/>
          <p:nvPr/>
        </p:nvSpPr>
        <p:spPr>
          <a:xfrm>
            <a:off x="6311046" y="1943687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Each entry of</a:t>
            </a:r>
            <a:endParaRPr lang="en-IN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C940BE-38A9-64F5-15B3-9635BC3117A1}"/>
              </a:ext>
            </a:extLst>
          </p:cNvPr>
          <p:cNvSpPr txBox="1"/>
          <p:nvPr/>
        </p:nvSpPr>
        <p:spPr>
          <a:xfrm>
            <a:off x="952499" y="2385901"/>
            <a:ext cx="72390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AB</a:t>
            </a:r>
            <a:r>
              <a:rPr lang="en-US" sz="2800" dirty="0"/>
              <a:t> is formed from a row of </a:t>
            </a:r>
            <a:r>
              <a:rPr lang="en-US" sz="2800" i="1" dirty="0"/>
              <a:t>A</a:t>
            </a:r>
            <a:r>
              <a:rPr lang="en-US" sz="2800" dirty="0"/>
              <a:t> and a column of </a:t>
            </a:r>
            <a:r>
              <a:rPr lang="en-US" sz="2800" i="1" dirty="0"/>
              <a:t>B</a:t>
            </a:r>
            <a:r>
              <a:rPr lang="en-US" sz="2800" dirty="0"/>
              <a:t>.</a:t>
            </a:r>
          </a:p>
          <a:p>
            <a:endParaRPr lang="en-IN" sz="2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fr-FR" dirty="0"/>
              <a:t>Example 6: Matrix Multiplication</a:t>
            </a:r>
            <a:r>
              <a:rPr lang="en-US" baseline="-25000" dirty="0"/>
              <a:t>3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Placeholder 2" descr="Matrix A times matrix B equals:&#10;&#10;Matrix A is: Row 1: 2, negative 3&#10;Row 2: 4, negative 1&#10;Row 3: 1, 0&#10;&#10;Matrix B is: Row 1: 5, 0, negative 2&#10;Row 2: negative 4, 1, 3&#10;&#10;To find the product AB, we compute the dot product of each row of matrix A with each column of matrix B:&#10;&#10;Row 1:&#10;&#10;First entry: 2 times 5 plus open parenthesis negative 3 close parenthesis times negative 4 equals 10 plus 12 equals 22&#10;&#10;Second entry: 2 times 0 plus open parenthesis negative 3 close parenthesis times 1 equals 0 minus 3 equals negative 3&#10;&#10;Third entry: 2 times negative 2 plus open parenthesis negative 3 close parenthesis times 3 equals negative 4 minus 9 equals negative 13&#10;&#10;Row 2:&#10;&#10;First entry: 4 times 5 plus open parenthesis negative 1 close parenthesis times negative 4 equals 20 plus 4 equals 24&#10;&#10;Second entry: 4 times 0 plus open parenthesis negative 1 close parenthesis times 1 equals 0 minus 1 equals negative 1&#10;&#10;Third entry: 4 times negative 2 plus open parenthesis negative 1 close parenthesis times 3 equals negative 8 minus 3 equals negative 11&#10;&#10;Row 3:&#10;&#10;First entry: 1 times 5 plus 0 times negative 4 equals 5 plus 0 equals 5&#10;&#10;Second entry: 1 times 0 plus 0 times 1 equals 0&#10;&#10;Third entry: 1 times negative 2 plus 0 times 3 equals negative 2&#10;&#10;So, the resulting matrix AB is: Row 1: 22, negative 3, negative 13&#10;Row 2: 24, negative 1, negative 11&#10;Row 3: 5, 0, negative 2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42273547"/>
                  </p:ext>
                </p:extLst>
              </p:nvPr>
            </p:nvGraphicFramePr>
            <p:xfrm>
              <a:off x="551497" y="1219200"/>
              <a:ext cx="8440103" cy="38185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762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467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1050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2192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lang="en-US" sz="2200" smtClean="0">
                                    <a:latin typeface="Cambria Math" panose="02040503050406030204" pitchFamily="18" charset="0"/>
                                  </a:rPr>
                                  <m:t>𝐴𝐵</m:t>
                                </m:r>
                              </m:oMath>
                            </m:oMathPara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ar-AE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ar-AE"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3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ar-AE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524000">
                    <a:tc>
                      <a:txBody>
                        <a:bodyPr/>
                        <a:lstStyle/>
                        <a:p>
                          <a:pPr algn="l"/>
                          <a:endParaRPr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ar-AE" sz="2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3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ar-AE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5</m:t>
                                            </m:r>
                                          </m:e>
                                        </m:d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e>
                                        </m:d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e>
                                        </m:d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e>
                                        </m:d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e>
                                        </m:d>
                                      </m:e>
                                    </m:mr>
                                    <m:mr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5</m:t>
                                            </m:r>
                                          </m:e>
                                        </m:d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e>
                                        </m:d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e>
                                        </m:d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e>
                                        </m:d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e>
                                        </m:d>
                                      </m:e>
                                    </m:mr>
                                    <m:mr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5</m:t>
                                            </m:r>
                                          </m:e>
                                        </m:d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e>
                                        </m:d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e>
                                        </m:d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e>
                                        </m:d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e>
                                        </m:d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075360">
                    <a:tc>
                      <a:txBody>
                        <a:bodyPr/>
                        <a:lstStyle/>
                        <a:p>
                          <a:pPr algn="l"/>
                          <a:endParaRPr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ar-AE" sz="2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3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ar-AE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22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13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24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11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Placeholder 2" descr="Matrix A times matrix B equals:&#10;&#10;Matrix A is: Row 1: 2, negative 3&#10;Row 2: 4, negative 1&#10;Row 3: 1, 0&#10;&#10;Matrix B is: Row 1: 5, 0, negative 2&#10;Row 2: negative 4, 1, 3&#10;&#10;To find the product AB, we compute the dot product of each row of matrix A with each column of matrix B:&#10;&#10;Row 1:&#10;&#10;First entry: 2 times 5 plus open parenthesis negative 3 close parenthesis times negative 4 equals 10 plus 12 equals 22&#10;&#10;Second entry: 2 times 0 plus open parenthesis negative 3 close parenthesis times 1 equals 0 minus 3 equals negative 3&#10;&#10;Third entry: 2 times negative 2 plus open parenthesis negative 3 close parenthesis times 3 equals negative 4 minus 9 equals negative 13&#10;&#10;Row 2:&#10;&#10;First entry: 4 times 5 plus open parenthesis negative 1 close parenthesis times negative 4 equals 20 plus 4 equals 24&#10;&#10;Second entry: 4 times 0 plus open parenthesis negative 1 close parenthesis times 1 equals 0 minus 1 equals negative 1&#10;&#10;Third entry: 4 times negative 2 plus open parenthesis negative 1 close parenthesis times 3 equals negative 8 minus 3 equals negative 11&#10;&#10;Row 3:&#10;&#10;First entry: 1 times 5 plus 0 times negative 4 equals 5 plus 0 equals 5&#10;&#10;Second entry: 1 times 0 plus 0 times 1 equals 0&#10;&#10;Third entry: 1 times negative 2 plus 0 times 3 equals negative 2&#10;&#10;So, the resulting matrix AB is: Row 1: 22, negative 3, negative 13&#10;Row 2: 24, negative 1, negative 11&#10;Row 3: 5, 0, negative 2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42273547"/>
                  </p:ext>
                </p:extLst>
              </p:nvPr>
            </p:nvGraphicFramePr>
            <p:xfrm>
              <a:off x="551497" y="1219200"/>
              <a:ext cx="8440103" cy="38185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762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467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1050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219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r="-1008000" b="-213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204" r="-2857" b="-213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524000">
                    <a:tc>
                      <a:txBody>
                        <a:bodyPr/>
                        <a:lstStyle/>
                        <a:p>
                          <a:pPr algn="l"/>
                          <a:endParaRPr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204" t="-80000" r="-2857" b="-708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075360">
                    <a:tc>
                      <a:txBody>
                        <a:bodyPr/>
                        <a:lstStyle/>
                        <a:p>
                          <a:pPr algn="l"/>
                          <a:endParaRPr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204" t="-254237" r="-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0589645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6: Matrix Multiplication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42925" indent="-542925">
              <a:defRPr sz="2800"/>
            </a:pPr>
            <a:r>
              <a:rPr lang="en-US" dirty="0"/>
              <a:t>b.	​</a:t>
            </a:r>
            <a:r>
              <a:rPr lang="en-US" sz="2800" dirty="0"/>
              <a:t>From the orders of the two matrices, we know </a:t>
            </a:r>
            <a:r>
              <a:rPr lang="en-US" sz="2800" i="1" dirty="0"/>
              <a:t>BA</a:t>
            </a:r>
            <a:r>
              <a:rPr lang="en-US" sz="2800" dirty="0"/>
              <a:t> exists and will be a</a:t>
            </a:r>
            <a:endParaRPr sz="2800" dirty="0"/>
          </a:p>
        </p:txBody>
      </p:sp>
      <p:pic>
        <p:nvPicPr>
          <p:cNvPr id="5" name="Picture 4" descr="2 by 2">
            <a:extLst>
              <a:ext uri="{FF2B5EF4-FFF2-40B4-BE49-F238E27FC236}">
                <a16:creationId xmlns:a16="http://schemas.microsoft.com/office/drawing/2014/main" id="{C89F17DA-05B4-5254-6474-897225FFA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1600200"/>
            <a:ext cx="620307" cy="28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18A4645-0AD9-E137-7A39-CFC3F0DCFB0C}"/>
              </a:ext>
            </a:extLst>
          </p:cNvPr>
          <p:cNvSpPr txBox="1"/>
          <p:nvPr/>
        </p:nvSpPr>
        <p:spPr>
          <a:xfrm>
            <a:off x="4506507" y="1482590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matrix. Note that each</a:t>
            </a:r>
            <a:endParaRPr lang="en-IN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A97581-3F49-ED21-6723-7055BD3D1398}"/>
              </a:ext>
            </a:extLst>
          </p:cNvPr>
          <p:cNvSpPr txBox="1"/>
          <p:nvPr/>
        </p:nvSpPr>
        <p:spPr>
          <a:xfrm>
            <a:off x="969818" y="1883198"/>
            <a:ext cx="6096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entry of </a:t>
            </a:r>
            <a:r>
              <a:rPr lang="en-US" sz="2800" i="1" dirty="0"/>
              <a:t>BA</a:t>
            </a:r>
            <a:r>
              <a:rPr lang="en-US" sz="2800" dirty="0"/>
              <a:t> is a sum of three products.</a:t>
            </a:r>
          </a:p>
          <a:p>
            <a:endParaRPr lang="en-IN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fr-FR" dirty="0"/>
              <a:t>Example 6: Matrix Multiplication</a:t>
            </a:r>
            <a:r>
              <a:rPr lang="en-US" baseline="-25000" dirty="0"/>
              <a:t>5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Placeholder 2" descr="Matrix B times matrix A is equal to:&#10;&#10;Matrix B: Row 1: 5, 0, negative 2&#10;Row 2: negative 4, 1, 3&#10;&#10;Matrix A: Row 1: 2, negative 3&#10;Row 2: 4, negative 1&#10;Row 3: 1, 0&#10;&#10;Now we multiply B by A:&#10;&#10;Row 1 of B times Column 1 of A:&#10;5 times 2 plus 0 times 4 plus negative 2 times 1 equals 10 plus 0 minus 2 equals 8&#10;&#10;Row 1 of B times Column 2 of A:&#10;5 times negative 3 plus 0 times negative 1 plus open parenthesis negative 2 close parenthesis times 0 equals negative 15&#10;&#10;Row 2 of B times Column 1 of A:&#10;Negative 4 times 2 plus 1 times 4 plus 3 times 1 equals negative 8 plus 4 plus 3 equals negative 1&#10;&#10;Row 2 of B times Column 2 of A:&#10;Negative 4 times negative 3 plus 1 times open parenthesis negative 1 close parenthesis plus 3 times 0 equals 12 minus 1 plus 0 equals 11&#10;&#10;So the resulting matrix is: Row 1: 8, negative 15&#10;Row 2: negative 1, 11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1141850595"/>
                  </p:ext>
                </p:extLst>
              </p:nvPr>
            </p:nvGraphicFramePr>
            <p:xfrm>
              <a:off x="551497" y="1219200"/>
              <a:ext cx="8440103" cy="35899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762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467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1050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2192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𝐵𝐴</m:t>
                                </m:r>
                              </m:oMath>
                            </m:oMathPara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3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e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</m:m>
                                  <m:r>
                                    <a:rPr lang="en-US" sz="24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295400">
                    <a:tc>
                      <a:txBody>
                        <a:bodyPr/>
                        <a:lstStyle/>
                        <a:p>
                          <a:pPr algn="l"/>
                          <a:endParaRPr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ar-AE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e>
                                        </m:d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e>
                                        </m:d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</m:e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e>
                                        </m:d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e>
                                        </m:d>
                                      </m:e>
                                    </m:mr>
                                    <m:mr>
                                      <m:e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e>
                                        </m:d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e>
                                        </m:d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</m:e>
                                      <m:e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e>
                                        </m:d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e>
                                        </m:d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075360">
                    <a:tc>
                      <a:txBody>
                        <a:bodyPr/>
                        <a:lstStyle/>
                        <a:p>
                          <a:pPr algn="l"/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ar-AE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8</m:t>
                                        </m:r>
                                      </m:e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15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11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Placeholder 2" descr="Matrix B times matrix A is equal to:&#10;&#10;Matrix B: Row 1: 5, 0, negative 2&#10;Row 2: negative 4, 1, 3&#10;&#10;Matrix A: Row 1: 2, negative 3&#10;Row 2: 4, negative 1&#10;Row 3: 1, 0&#10;&#10;Now we multiply B by A:&#10;&#10;Row 1 of B times Column 1 of A:&#10;5 times 2 plus 0 times 4 plus negative 2 times 1 equals 10 plus 0 minus 2 equals 8&#10;&#10;Row 1 of B times Column 2 of A:&#10;5 times negative 3 plus 0 times negative 1 plus open parenthesis negative 2 close parenthesis times 0 equals negative 15&#10;&#10;Row 2 of B times Column 1 of A:&#10;Negative 4 times 2 plus 1 times 4 plus 3 times 1 equals negative 8 plus 4 plus 3 equals negative 1&#10;&#10;Row 2 of B times Column 2 of A:&#10;Negative 4 times negative 3 plus 1 times open parenthesis negative 1 close parenthesis plus 3 times 0 equals 12 minus 1 plus 0 equals 11&#10;&#10;So the resulting matrix is: Row 1: 8, negative 15&#10;Row 2: negative 1, 11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1141850595"/>
                  </p:ext>
                </p:extLst>
              </p:nvPr>
            </p:nvGraphicFramePr>
            <p:xfrm>
              <a:off x="551497" y="1219200"/>
              <a:ext cx="8440103" cy="35899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762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467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1050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219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r="-1008000" b="-194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204" r="-2857" b="-194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295400">
                    <a:tc>
                      <a:txBody>
                        <a:bodyPr/>
                        <a:lstStyle/>
                        <a:p>
                          <a:pPr algn="l"/>
                          <a:endParaRPr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204" t="-93897" r="-2857" b="-826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075360">
                    <a:tc>
                      <a:txBody>
                        <a:bodyPr/>
                        <a:lstStyle/>
                        <a:p>
                          <a:pPr algn="l"/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204" t="-234659" r="-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100779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CAUTION</a:t>
            </a:r>
            <a:r>
              <a:rPr lang="en-US" dirty="0"/>
              <a:t>!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It is very important to note the restriction on the order of the two matrices in the definition; a matrix with </a:t>
            </a:r>
            <a:r>
              <a:rPr lang="en-US" sz="2800" i="1" dirty="0"/>
              <a:t>m</a:t>
            </a:r>
            <a:r>
              <a:rPr sz="2800" dirty="0"/>
              <a:t> rows and </a:t>
            </a:r>
            <a:r>
              <a:rPr lang="en-US" sz="2800" i="1" dirty="0"/>
              <a:t>n</a:t>
            </a:r>
            <a:r>
              <a:rPr sz="2800" dirty="0"/>
              <a:t> columns can only be added to another matrix with </a:t>
            </a:r>
            <a:r>
              <a:rPr lang="en-US" sz="2800" i="1" dirty="0"/>
              <a:t>m</a:t>
            </a:r>
            <a:r>
              <a:rPr sz="2800" dirty="0"/>
              <a:t> rows and </a:t>
            </a:r>
            <a:r>
              <a:rPr lang="en-US" sz="2800" i="1" dirty="0"/>
              <a:t>n</a:t>
            </a:r>
            <a:r>
              <a:rPr sz="2800" dirty="0"/>
              <a:t> columns. In all aspects of matrix algebra, the orders of the matrices involved must be considered.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Matrix Equality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Two matrices </a:t>
            </a:r>
            <a:r>
              <a:rPr lang="en-US" sz="2800" i="1" dirty="0"/>
              <a:t>A</a:t>
            </a:r>
            <a:r>
              <a:rPr sz="2800" dirty="0"/>
              <a:t> and </a:t>
            </a:r>
            <a:r>
              <a:rPr lang="en-US" sz="2800" i="1" dirty="0"/>
              <a:t>B</a:t>
            </a:r>
            <a:r>
              <a:rPr sz="2800" dirty="0"/>
              <a:t> are </a:t>
            </a:r>
            <a:r>
              <a:rPr sz="2800" b="1" dirty="0"/>
              <a:t>equal</a:t>
            </a:r>
            <a:r>
              <a:rPr sz="2800" dirty="0"/>
              <a:t>, denoted </a:t>
            </a:r>
            <a:r>
              <a:rPr lang="en-US" sz="2800" i="1" dirty="0"/>
              <a:t>A</a:t>
            </a:r>
            <a:r>
              <a:rPr lang="en-US" sz="2800" dirty="0"/>
              <a:t> = </a:t>
            </a:r>
            <a:r>
              <a:rPr lang="en-US" sz="2800" i="1" dirty="0"/>
              <a:t>B</a:t>
            </a:r>
            <a:r>
              <a:rPr sz="2800" dirty="0"/>
              <a:t>, if they are of the same order and all corresponding entries of </a:t>
            </a:r>
            <a:r>
              <a:rPr lang="en-US" sz="2800" i="1" dirty="0"/>
              <a:t>A</a:t>
            </a:r>
            <a:r>
              <a:rPr sz="2800" dirty="0"/>
              <a:t> and </a:t>
            </a:r>
            <a:r>
              <a:rPr lang="en-US" sz="2800" i="1" dirty="0"/>
              <a:t>B</a:t>
            </a:r>
            <a:r>
              <a:rPr sz="2800" dirty="0"/>
              <a:t> are equal.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Matrix Addition</a:t>
            </a:r>
            <a:r>
              <a:rPr lang="en-US" baseline="-25000" dirty="0"/>
              <a:t>1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Perform the indicated addition, if possible.</a:t>
            </a:r>
          </a:p>
          <a:p>
            <a:pPr>
              <a:defRPr sz="2800"/>
            </a:pPr>
            <a:endParaRPr dirty="0"/>
          </a:p>
        </p:txBody>
      </p:sp>
      <p:pic>
        <p:nvPicPr>
          <p:cNvPr id="6" name="Picture 5" descr="a. The first matrix is a 3 by 2 matrix:&#10;First row: negative three, two.&#10;Second row: zero, negative five.&#10;Third row: eleven, negative nine.&#10;The second matrix is also a 3 by 2 matrix:&#10;First row: three, seventeen.&#10;Second row: five, four.&#10;Third row: negative ten, four.&#10;The operation involves adding corresponding elements from both matrices.">
            <a:extLst>
              <a:ext uri="{FF2B5EF4-FFF2-40B4-BE49-F238E27FC236}">
                <a16:creationId xmlns:a16="http://schemas.microsoft.com/office/drawing/2014/main" id="{43B4AE4C-0E6A-20DB-2B88-348CB7E78D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698218"/>
            <a:ext cx="4038600" cy="1657350"/>
          </a:xfrm>
          <a:prstGeom prst="rect">
            <a:avLst/>
          </a:prstGeom>
        </p:spPr>
      </p:pic>
      <p:pic>
        <p:nvPicPr>
          <p:cNvPr id="9" name="Picture 8" descr="b. The first matrix is a 4 by 2 matrix:&#10;First row: two, negative five.&#10;Second row: one, zero.&#10;Third row: zero, three.&#10;Fourth row: negative seven, ten.&#10;The second matrix is a 2 by 4 matrix:&#10;First row: two, one, zero, negative seven.&#10;Second row: negative five, zero, three, ten.&#10;Since the matrices have different dimensions, matrix addition is not possible in this case.">
            <a:extLst>
              <a:ext uri="{FF2B5EF4-FFF2-40B4-BE49-F238E27FC236}">
                <a16:creationId xmlns:a16="http://schemas.microsoft.com/office/drawing/2014/main" id="{E5705DE5-CEE7-053D-0339-9845083E37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3562350"/>
            <a:ext cx="4953000" cy="22288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Matrix Addition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  <a:p>
            <a:pPr marL="538163" indent="-538163">
              <a:defRPr sz="2800"/>
            </a:pPr>
            <a:r>
              <a:rPr lang="en-US" dirty="0"/>
              <a:t>a.	​</a:t>
            </a:r>
            <a:r>
              <a:rPr lang="en-US" sz="2800" dirty="0"/>
              <a:t>Both matrices are</a:t>
            </a:r>
            <a:r>
              <a:rPr lang="en-US" dirty="0"/>
              <a:t>​</a:t>
            </a:r>
            <a:endParaRPr dirty="0"/>
          </a:p>
        </p:txBody>
      </p:sp>
      <p:pic>
        <p:nvPicPr>
          <p:cNvPr id="6" name="Picture 5" descr="3 by 2">
            <a:extLst>
              <a:ext uri="{FF2B5EF4-FFF2-40B4-BE49-F238E27FC236}">
                <a16:creationId xmlns:a16="http://schemas.microsoft.com/office/drawing/2014/main" id="{264031BC-13E9-64A1-7951-79CCF8791B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799" y="1646743"/>
            <a:ext cx="708750" cy="360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161DD8E-50A9-6B34-A5FA-5C9E504D1ADD}"/>
              </a:ext>
            </a:extLst>
          </p:cNvPr>
          <p:cNvSpPr txBox="1"/>
          <p:nvPr/>
        </p:nvSpPr>
        <p:spPr>
          <a:xfrm>
            <a:off x="4427623" y="1538743"/>
            <a:ext cx="3600000" cy="576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 the sum is defined.</a:t>
            </a:r>
          </a:p>
          <a:p>
            <a:endParaRPr lang="en-IN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The first matrix:&#10;First row: negative three, two.&#10;Second row: zero, negative five.&#10;Third row: eleven, negative nine.&#10;plus &#10;second matrix:&#10;First row: three, seventeen.&#10;Second row: five, four.&#10;Third row: negative ten, four.&#10;Each corresponding entry in the first matrix is added to the respective entry in the second matrix:&#10;&#10;Thus, the resulting matrix is:&#10;First row: zero, nineteen.&#10;Second row: five, negative one.&#10;Third row: one, negative five.">
                <a:extLst>
                  <a:ext uri="{FF2B5EF4-FFF2-40B4-BE49-F238E27FC236}">
                    <a16:creationId xmlns:a16="http://schemas.microsoft.com/office/drawing/2014/main" id="{E9217B41-5834-4CD1-964F-8F3386777758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975093101"/>
                  </p:ext>
                </p:extLst>
              </p:nvPr>
            </p:nvGraphicFramePr>
            <p:xfrm>
              <a:off x="914400" y="2316480"/>
              <a:ext cx="7848600" cy="15697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486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362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56972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11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9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17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10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19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8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Each entry in the first matrix is added to its corresponding entry in </a:t>
                          </a:r>
                          <a:br>
                            <a:rPr lang="en-US" sz="18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</a:br>
                          <a:r>
                            <a:rPr lang="en-US" sz="18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the second matrix.</a:t>
                          </a:r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The first matrix:&#10;First row: negative three, two.&#10;Second row: zero, negative five.&#10;Third row: eleven, negative nine.&#10;plus &#10;second matrix:&#10;First row: three, seventeen.&#10;Second row: five, four.&#10;Third row: negative ten, four.&#10;Each corresponding entry in the first matrix is added to the respective entry in the second matrix:&#10;&#10;Thus, the resulting matrix is:&#10;First row: zero, nineteen.&#10;Second row: five, negative one.&#10;Third row: one, negative five.">
                <a:extLst>
                  <a:ext uri="{FF2B5EF4-FFF2-40B4-BE49-F238E27FC236}">
                    <a16:creationId xmlns:a16="http://schemas.microsoft.com/office/drawing/2014/main" id="{E9217B41-5834-4CD1-964F-8F3386777758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975093101"/>
                  </p:ext>
                </p:extLst>
              </p:nvPr>
            </p:nvGraphicFramePr>
            <p:xfrm>
              <a:off x="914400" y="2316480"/>
              <a:ext cx="7848600" cy="15697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486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362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569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938" r="-43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8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Each entry in the first matrix is added to its corresponding entry in </a:t>
                          </a:r>
                          <a:br>
                            <a:rPr lang="en-US" sz="18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</a:br>
                          <a:r>
                            <a:rPr lang="en-US" sz="18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the second matrix.</a:t>
                          </a:r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Matrix Addition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38163" indent="-538163">
              <a:defRPr sz="2800"/>
            </a:pPr>
            <a:r>
              <a:rPr lang="en-US" dirty="0"/>
              <a:t>b.	​</a:t>
            </a:r>
            <a:r>
              <a:rPr lang="en-US" sz="2800" dirty="0"/>
              <a:t>The first matrix is</a:t>
            </a:r>
            <a:endParaRPr sz="2800" dirty="0"/>
          </a:p>
        </p:txBody>
      </p:sp>
      <p:pic>
        <p:nvPicPr>
          <p:cNvPr id="5" name="Picture 4" descr="4 by 2">
            <a:extLst>
              <a:ext uri="{FF2B5EF4-FFF2-40B4-BE49-F238E27FC236}">
                <a16:creationId xmlns:a16="http://schemas.microsoft.com/office/drawing/2014/main" id="{53F54378-7997-4AF2-A4F6-5D4EF02F58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7935" y="1159800"/>
            <a:ext cx="631385" cy="28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DA23FA9-548B-9E7C-2DC8-68E4C3DD6029}"/>
              </a:ext>
            </a:extLst>
          </p:cNvPr>
          <p:cNvSpPr txBox="1"/>
          <p:nvPr/>
        </p:nvSpPr>
        <p:spPr>
          <a:xfrm>
            <a:off x="4249320" y="104219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and the second is</a:t>
            </a:r>
            <a:endParaRPr lang="en-IN" sz="2800" dirty="0"/>
          </a:p>
        </p:txBody>
      </p:sp>
      <p:pic>
        <p:nvPicPr>
          <p:cNvPr id="7" name="Picture 6" descr=" 2 by 4">
            <a:extLst>
              <a:ext uri="{FF2B5EF4-FFF2-40B4-BE49-F238E27FC236}">
                <a16:creationId xmlns:a16="http://schemas.microsoft.com/office/drawing/2014/main" id="{CAE8213C-2BB6-51B4-A018-1E4BD256CF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2941" y="1159800"/>
            <a:ext cx="731250" cy="360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6A33F0D-F73D-1709-E9A8-09653AFBB607}"/>
              </a:ext>
            </a:extLst>
          </p:cNvPr>
          <p:cNvSpPr txBox="1"/>
          <p:nvPr/>
        </p:nvSpPr>
        <p:spPr>
          <a:xfrm>
            <a:off x="971354" y="1457227"/>
            <a:ext cx="5781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 the addition cannot be performed.</a:t>
            </a:r>
            <a:endParaRPr lang="en-IN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2: Matrix Equations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Determine the values of the variables that will make each of the following statements true.</a:t>
            </a:r>
          </a:p>
        </p:txBody>
      </p:sp>
      <p:pic>
        <p:nvPicPr>
          <p:cNvPr id="6" name="Picture 5" descr="a. 2 by 3 matrix:&#10;First row: negative three, a, b.&#10;Second row: negative two, a plus b, five.&#10;equals 2 by 3 matrix:&#10;First row: c, three, seven.&#10;Second row: negative two, d, five.&#10;&#10;">
            <a:extLst>
              <a:ext uri="{FF2B5EF4-FFF2-40B4-BE49-F238E27FC236}">
                <a16:creationId xmlns:a16="http://schemas.microsoft.com/office/drawing/2014/main" id="{6A332C03-65F1-B830-18BB-9323885204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072784"/>
            <a:ext cx="5095875" cy="1095375"/>
          </a:xfrm>
          <a:prstGeom prst="rect">
            <a:avLst/>
          </a:prstGeom>
        </p:spPr>
      </p:pic>
      <p:pic>
        <p:nvPicPr>
          <p:cNvPr id="10" name="Picture 9" descr="b. 2 by 1 column matrix:&#10;First row: three x.&#10;Second row: four.&#10;&#10;plus 2 by 1 column matrix&#10;&#10;First row: negative y.&#10;Second row: two x.&#10;&#10;equals 2 by 1 column matrix&#10;&#10;First row: thirteen.&#10;Second row: seven y.&#10;&#10;">
            <a:extLst>
              <a:ext uri="{FF2B5EF4-FFF2-40B4-BE49-F238E27FC236}">
                <a16:creationId xmlns:a16="http://schemas.microsoft.com/office/drawing/2014/main" id="{400899C8-432F-C569-DBC8-0869E30922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3429000"/>
            <a:ext cx="3429000" cy="10953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Matrix Equations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IN" sz="2400" b="1" dirty="0"/>
              <a:t>Solution</a:t>
            </a:r>
          </a:p>
          <a:p>
            <a:pPr marL="627063" indent="-627063">
              <a:defRPr sz="2800"/>
            </a:pPr>
            <a:r>
              <a:rPr lang="en-IN" sz="2400" dirty="0"/>
              <a:t>a.	​Solving for the four variables </a:t>
            </a:r>
            <a:r>
              <a:rPr lang="en-IN" sz="2400" i="1" dirty="0"/>
              <a:t>a</a:t>
            </a:r>
            <a:r>
              <a:rPr lang="en-IN" sz="2400" dirty="0"/>
              <a:t>, </a:t>
            </a:r>
            <a:r>
              <a:rPr lang="en-IN" sz="2400" i="1" dirty="0"/>
              <a:t>b</a:t>
            </a:r>
            <a:r>
              <a:rPr lang="en-IN" sz="2400" dirty="0"/>
              <a:t>, </a:t>
            </a:r>
            <a:r>
              <a:rPr lang="en-IN" sz="2400" i="1" dirty="0"/>
              <a:t>c</a:t>
            </a:r>
            <a:r>
              <a:rPr lang="en-IN" sz="2400" dirty="0"/>
              <a:t>, and </a:t>
            </a:r>
            <a:r>
              <a:rPr lang="en-IN" sz="2400" i="1" dirty="0"/>
              <a:t>d</a:t>
            </a:r>
            <a:r>
              <a:rPr lang="en-IN" sz="2400" dirty="0"/>
              <a:t> is just a matter of comparing the entries one-by-one.</a:t>
            </a:r>
          </a:p>
          <a:p>
            <a:pPr algn="ctr">
              <a:defRPr sz="2000"/>
            </a:pPr>
            <a:r>
              <a:rPr lang="en-IN" sz="2400" dirty="0"/>
              <a:t>​</a:t>
            </a:r>
          </a:p>
          <a:p>
            <a:pPr algn="ctr">
              <a:defRPr sz="2000"/>
            </a:pPr>
            <a:endParaRPr lang="en-US" sz="2400" dirty="0"/>
          </a:p>
          <a:p>
            <a:pPr algn="ctr">
              <a:defRPr sz="2000"/>
            </a:pPr>
            <a:r>
              <a:rPr lang="ar-AE" sz="2400" dirty="0"/>
              <a:t>  </a:t>
            </a:r>
          </a:p>
          <a:p>
            <a:pPr>
              <a:defRPr sz="2000"/>
            </a:pPr>
            <a:endParaRPr lang="ar-AE" sz="2400" dirty="0"/>
          </a:p>
          <a:p>
            <a:pPr marL="457200" lvl="1" indent="0">
              <a:buNone/>
              <a:defRPr sz="2000"/>
            </a:pPr>
            <a:endParaRPr lang="en-IN" sz="2400" dirty="0"/>
          </a:p>
          <a:p>
            <a:pPr>
              <a:defRPr sz="2800"/>
            </a:pPr>
            <a:r>
              <a:rPr lang="en-IN" sz="2400" dirty="0"/>
              <a:t>​</a:t>
            </a:r>
            <a:endParaRPr sz="2400" dirty="0"/>
          </a:p>
        </p:txBody>
      </p:sp>
      <p:pic>
        <p:nvPicPr>
          <p:cNvPr id="7" name="Picture 6" descr="2 by 3 matrix:&#10;First row: negative three, a, b.&#10;Second row: negative two, a plus b, five.&#10;equals&#10;2 by 3 matrix&#10;First row: c, three, seven.&#10;Second row: negative two, d, five.&#10;&#10;">
            <a:extLst>
              <a:ext uri="{FF2B5EF4-FFF2-40B4-BE49-F238E27FC236}">
                <a16:creationId xmlns:a16="http://schemas.microsoft.com/office/drawing/2014/main" id="{368CF65B-BAE2-BC31-ED1F-DAD2873338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2329851"/>
            <a:ext cx="4267200" cy="10287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F62F896-0706-5BE1-1BAA-D26C9989DA8D}"/>
              </a:ext>
            </a:extLst>
          </p:cNvPr>
          <p:cNvSpPr txBox="1"/>
          <p:nvPr/>
        </p:nvSpPr>
        <p:spPr>
          <a:xfrm>
            <a:off x="609600" y="3358551"/>
            <a:ext cx="80772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>
              <a:buNone/>
              <a:defRPr sz="2000"/>
            </a:pPr>
            <a:r>
              <a:rPr lang="en-IN" sz="2400" dirty="0"/>
              <a:t>Comparing the top rows tells us that </a:t>
            </a:r>
            <a:r>
              <a:rPr lang="en-IN" sz="2400" i="1" dirty="0"/>
              <a:t>a</a:t>
            </a:r>
            <a:r>
              <a:rPr lang="en-IN" sz="2400" dirty="0"/>
              <a:t> = 3, </a:t>
            </a:r>
            <a:r>
              <a:rPr lang="en-IN" sz="2400" i="1" dirty="0"/>
              <a:t>b</a:t>
            </a:r>
            <a:r>
              <a:rPr lang="en-IN" sz="2400" dirty="0"/>
              <a:t> = 7, and </a:t>
            </a:r>
            <a:br>
              <a:rPr lang="en-IN" sz="2400" dirty="0"/>
            </a:br>
            <a:r>
              <a:rPr lang="en-IN" sz="2400" i="1" dirty="0"/>
              <a:t>c</a:t>
            </a:r>
            <a:r>
              <a:rPr lang="en-IN" sz="2400" dirty="0"/>
              <a:t> = </a:t>
            </a:r>
            <a:r>
              <a:rPr lang="en-I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IN" sz="2400" dirty="0"/>
              <a:t>3.</a:t>
            </a:r>
          </a:p>
          <a:p>
            <a:pPr>
              <a:defRPr sz="2000"/>
            </a:pPr>
            <a:endParaRPr lang="en-IN" sz="2400" dirty="0"/>
          </a:p>
          <a:p>
            <a:pPr marL="457200" lvl="1" indent="0">
              <a:buNone/>
              <a:defRPr sz="2000"/>
            </a:pPr>
            <a:r>
              <a:rPr lang="en-IN" sz="2400" dirty="0"/>
              <a:t>In the bottom rows, note the </a:t>
            </a:r>
            <a:r>
              <a:rPr lang="en-I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−2</a:t>
            </a:r>
            <a:r>
              <a:rPr lang="en-IN" sz="2400" dirty="0"/>
              <a:t> in the left corner of each matrix and the 5 in each right corner. If these constants were not equal we would have a contradiction, and there would be no way to make the matrix equation true.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1403</TotalTime>
  <Words>1270</Words>
  <Application>Microsoft Office PowerPoint</Application>
  <PresentationFormat>On-screen Show (4:3)</PresentationFormat>
  <Paragraphs>138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Calibri</vt:lpstr>
      <vt:lpstr>Courier New</vt:lpstr>
      <vt:lpstr>Arial</vt:lpstr>
      <vt:lpstr>Cambria Math</vt:lpstr>
      <vt:lpstr>Office Theme</vt:lpstr>
      <vt:lpstr>Section 9.4</vt:lpstr>
      <vt:lpstr>Definition: Matrix Addition</vt:lpstr>
      <vt:lpstr>CAUTION!1</vt:lpstr>
      <vt:lpstr>Definition: Matrix Equality</vt:lpstr>
      <vt:lpstr>Example 1: Matrix Addition1</vt:lpstr>
      <vt:lpstr>Example 1: Matrix Addition2</vt:lpstr>
      <vt:lpstr>Example 1: Matrix Addition3</vt:lpstr>
      <vt:lpstr>Example 2: Matrix Equations1</vt:lpstr>
      <vt:lpstr>Example 2: Matrix Equations2</vt:lpstr>
      <vt:lpstr>Example 2: Matrix Equations3</vt:lpstr>
      <vt:lpstr>Example 2: Matrix Equations4</vt:lpstr>
      <vt:lpstr>Example 2: Matrix Equations5</vt:lpstr>
      <vt:lpstr>Definition: Scalar Multiplication</vt:lpstr>
      <vt:lpstr>Example 3: Scalar Multiplication1</vt:lpstr>
      <vt:lpstr>Example 3: Scalar Multiplication2</vt:lpstr>
      <vt:lpstr>Example 3: Scalar Multiplication3</vt:lpstr>
      <vt:lpstr>Definition: Matrix Subtraction</vt:lpstr>
      <vt:lpstr>Example 4: Matrix Subtraction1</vt:lpstr>
      <vt:lpstr>Example 4: Matrix Subtraction2</vt:lpstr>
      <vt:lpstr>Definition: Matrix Multiplication</vt:lpstr>
      <vt:lpstr>CAUTION!2</vt:lpstr>
      <vt:lpstr>Example 5: Matrix Multiplication1</vt:lpstr>
      <vt:lpstr>Example 5: Matrix Multiplication2</vt:lpstr>
      <vt:lpstr>Example 5: Matrix Multiplication3</vt:lpstr>
      <vt:lpstr>Example 6: Matrix Multiplication1</vt:lpstr>
      <vt:lpstr>Example 6: Matrix Multiplication2</vt:lpstr>
      <vt:lpstr>Example 6: Matrix Multiplication3</vt:lpstr>
      <vt:lpstr>Example 6: Matrix Multiplication4</vt:lpstr>
      <vt:lpstr>Example 6: Matrix Multiplication5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</dc:title>
  <dc:creator>Hawkes Learning</dc:creator>
  <cp:lastModifiedBy>anil</cp:lastModifiedBy>
  <cp:revision>162</cp:revision>
  <dcterms:created xsi:type="dcterms:W3CDTF">2013-04-26T14:43:13Z</dcterms:created>
  <dcterms:modified xsi:type="dcterms:W3CDTF">2025-08-14T12:28:09Z</dcterms:modified>
</cp:coreProperties>
</file>