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8" r:id="rId3"/>
    <p:sldId id="259" r:id="rId4"/>
    <p:sldId id="260" r:id="rId5"/>
    <p:sldId id="261" r:id="rId6"/>
    <p:sldId id="262" r:id="rId7"/>
    <p:sldId id="263" r:id="rId8"/>
    <p:sldId id="291" r:id="rId9"/>
    <p:sldId id="286" r:id="rId10"/>
    <p:sldId id="265" r:id="rId11"/>
    <p:sldId id="292" r:id="rId12"/>
    <p:sldId id="266" r:id="rId13"/>
    <p:sldId id="268" r:id="rId14"/>
    <p:sldId id="267" r:id="rId15"/>
    <p:sldId id="287" r:id="rId16"/>
    <p:sldId id="269" r:id="rId17"/>
    <p:sldId id="270" r:id="rId18"/>
    <p:sldId id="271" r:id="rId19"/>
    <p:sldId id="288" r:id="rId20"/>
    <p:sldId id="273" r:id="rId21"/>
    <p:sldId id="274" r:id="rId22"/>
    <p:sldId id="275" r:id="rId23"/>
    <p:sldId id="276" r:id="rId24"/>
    <p:sldId id="277" r:id="rId25"/>
    <p:sldId id="279" r:id="rId26"/>
    <p:sldId id="280" r:id="rId27"/>
    <p:sldId id="282" r:id="rId28"/>
    <p:sldId id="293" r:id="rId29"/>
    <p:sldId id="284" r:id="rId30"/>
    <p:sldId id="285" r:id="rId31"/>
    <p:sldId id="289" r:id="rId32"/>
    <p:sldId id="290"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FF"/>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p:scale>
          <a:sx n="100" d="100"/>
          <a:sy n="100" d="100"/>
        </p:scale>
        <p:origin x="105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7.xml"/><Relationship Id="rId5" Type="http://schemas.openxmlformats.org/officeDocument/2006/relationships/image" Target="../media/image26.emf"/><Relationship Id="rId4" Type="http://schemas.openxmlformats.org/officeDocument/2006/relationships/image" Target="../media/image25.emf"/></Relationships>
</file>

<file path=ppt/slides/_rels/slide17.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7.xml"/><Relationship Id="rId6" Type="http://schemas.openxmlformats.org/officeDocument/2006/relationships/image" Target="../media/image36.emf"/><Relationship Id="rId5" Type="http://schemas.openxmlformats.org/officeDocument/2006/relationships/image" Target="../media/image35.emf"/><Relationship Id="rId4" Type="http://schemas.openxmlformats.org/officeDocument/2006/relationships/image" Target="../media/image34.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3.xml"/><Relationship Id="rId4" Type="http://schemas.openxmlformats.org/officeDocument/2006/relationships/image" Target="../media/image41.png"/></Relationships>
</file>

<file path=ppt/slides/_rels/slide2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5.png"/><Relationship Id="rId7" Type="http://schemas.openxmlformats.org/officeDocument/2006/relationships/image" Target="../media/image49.emf"/><Relationship Id="rId2" Type="http://schemas.openxmlformats.org/officeDocument/2006/relationships/image" Target="../media/image44.png"/><Relationship Id="rId1" Type="http://schemas.openxmlformats.org/officeDocument/2006/relationships/slideLayout" Target="../slideLayouts/slideLayout7.xml"/><Relationship Id="rId6" Type="http://schemas.openxmlformats.org/officeDocument/2006/relationships/image" Target="../media/image48.emf"/><Relationship Id="rId5" Type="http://schemas.openxmlformats.org/officeDocument/2006/relationships/image" Target="../media/image47.emf"/><Relationship Id="rId4" Type="http://schemas.openxmlformats.org/officeDocument/2006/relationships/image" Target="../media/image46.emf"/></Relationships>
</file>

<file path=ppt/slides/_rels/slide29.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3.xml"/><Relationship Id="rId4" Type="http://schemas.openxmlformats.org/officeDocument/2006/relationships/image" Target="../media/image54.emf"/></Relationships>
</file>

<file path=ppt/slides/_rels/slide32.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56.emf"/></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5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Determinants and Cramer's Rule</a:t>
            </a:r>
          </a:p>
        </p:txBody>
      </p:sp>
      <p:sp>
        <p:nvSpPr>
          <p:cNvPr id="3" name="Title 2"/>
          <p:cNvSpPr>
            <a:spLocks noGrp="1"/>
          </p:cNvSpPr>
          <p:nvPr>
            <p:ph type="title"/>
          </p:nvPr>
        </p:nvSpPr>
        <p:spPr/>
        <p:txBody>
          <a:bodyPr/>
          <a:lstStyle/>
          <a:p>
            <a:r>
              <a:t>Section </a:t>
            </a:r>
            <a:r>
              <a:rPr lang="en-US"/>
              <a:t>9</a:t>
            </a:r>
            <a:r>
              <a:t>.3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596" cy="914400"/>
          </a:xfrm>
        </p:spPr>
        <p:txBody>
          <a:bodyPr>
            <a:normAutofit/>
          </a:bodyPr>
          <a:lstStyle/>
          <a:p>
            <a:pPr>
              <a:defRPr sz="3200"/>
            </a:pPr>
            <a:r>
              <a:rPr lang="en-US" dirty="0"/>
              <a:t>Definition: </a:t>
            </a:r>
            <a:r>
              <a:rPr dirty="0"/>
              <a:t>Determinant of an</a:t>
            </a:r>
            <a:r>
              <a:rPr lang="en-US" dirty="0"/>
              <a:t> </a:t>
            </a:r>
            <a:r>
              <a:rPr lang="en-US" i="1" dirty="0"/>
              <a:t>n</a:t>
            </a:r>
            <a:r>
              <a:rPr lang="en-US" dirty="0"/>
              <a:t> by </a:t>
            </a:r>
            <a:r>
              <a:rPr lang="en-US" i="1" dirty="0"/>
              <a:t>n</a:t>
            </a:r>
            <a:r>
              <a:rPr lang="en-US" dirty="0"/>
              <a:t> </a:t>
            </a:r>
            <a:r>
              <a:rPr lang="en-IN" dirty="0"/>
              <a:t>Matrix</a:t>
            </a:r>
            <a:r>
              <a:rPr lang="en-IN" baseline="-25000" dirty="0"/>
              <a:t>1</a:t>
            </a:r>
            <a:endParaRPr baseline="-25000" dirty="0"/>
          </a:p>
        </p:txBody>
      </p:sp>
      <p:sp>
        <p:nvSpPr>
          <p:cNvPr id="3" name="Text Placeholder 2"/>
          <p:cNvSpPr>
            <a:spLocks noGrp="1"/>
          </p:cNvSpPr>
          <p:nvPr>
            <p:ph type="body" sz="quarter" idx="10"/>
          </p:nvPr>
        </p:nvSpPr>
        <p:spPr>
          <a:xfrm>
            <a:off x="457200" y="1082078"/>
            <a:ext cx="8229600" cy="4709122"/>
          </a:xfrm>
        </p:spPr>
        <p:txBody>
          <a:bodyPr>
            <a:normAutofit/>
          </a:bodyPr>
          <a:lstStyle/>
          <a:p>
            <a:pPr>
              <a:defRPr sz="2800"/>
            </a:pPr>
            <a:r>
              <a:rPr lang="en-IN" dirty="0"/>
              <a:t>Evaluation of an</a:t>
            </a:r>
            <a:endParaRPr lang="en-US" dirty="0"/>
          </a:p>
          <a:p>
            <a:pPr algn="ctr">
              <a:defRPr sz="2800"/>
            </a:pPr>
            <a:endParaRPr lang="en-US" dirty="0"/>
          </a:p>
          <a:p>
            <a:pPr algn="ctr">
              <a:defRPr sz="2800"/>
            </a:pPr>
            <a:endParaRPr lang="ar-AE" dirty="0"/>
          </a:p>
          <a:p>
            <a:endParaRPr lang="ar-AE" dirty="0"/>
          </a:p>
          <a:p>
            <a:endParaRPr lang="en-IN" dirty="0"/>
          </a:p>
          <a:p>
            <a:r>
              <a:rPr lang="en-US" dirty="0"/>
              <a:t>	</a:t>
            </a:r>
            <a:endParaRPr dirty="0"/>
          </a:p>
        </p:txBody>
      </p:sp>
      <p:pic>
        <p:nvPicPr>
          <p:cNvPr id="8" name="Picture 7" descr="n by n">
            <a:extLst>
              <a:ext uri="{FF2B5EF4-FFF2-40B4-BE49-F238E27FC236}">
                <a16:creationId xmlns:a16="http://schemas.microsoft.com/office/drawing/2014/main" id="{E836DAEC-F153-392F-C670-E9EA63EB4094}"/>
              </a:ext>
            </a:extLst>
          </p:cNvPr>
          <p:cNvPicPr>
            <a:picLocks noChangeAspect="1"/>
          </p:cNvPicPr>
          <p:nvPr/>
        </p:nvPicPr>
        <p:blipFill>
          <a:blip r:embed="rId2"/>
          <a:stretch>
            <a:fillRect/>
          </a:stretch>
        </p:blipFill>
        <p:spPr>
          <a:xfrm>
            <a:off x="2971800" y="1247773"/>
            <a:ext cx="684000" cy="247657"/>
          </a:xfrm>
          <a:prstGeom prst="rect">
            <a:avLst/>
          </a:prstGeom>
        </p:spPr>
      </p:pic>
      <p:sp>
        <p:nvSpPr>
          <p:cNvPr id="10" name="TextBox 9">
            <a:extLst>
              <a:ext uri="{FF2B5EF4-FFF2-40B4-BE49-F238E27FC236}">
                <a16:creationId xmlns:a16="http://schemas.microsoft.com/office/drawing/2014/main" id="{05D70E6D-BDB8-6AE7-B815-901A1A08602D}"/>
              </a:ext>
            </a:extLst>
          </p:cNvPr>
          <p:cNvSpPr txBox="1"/>
          <p:nvPr/>
        </p:nvSpPr>
        <p:spPr>
          <a:xfrm>
            <a:off x="3655800" y="1066800"/>
            <a:ext cx="4878600" cy="523220"/>
          </a:xfrm>
          <a:prstGeom prst="rect">
            <a:avLst/>
          </a:prstGeom>
          <a:noFill/>
        </p:spPr>
        <p:txBody>
          <a:bodyPr wrap="square" rtlCol="0">
            <a:spAutoFit/>
          </a:bodyPr>
          <a:lstStyle/>
          <a:p>
            <a:r>
              <a:rPr lang="en-IN" sz="2800" dirty="0">
                <a:solidFill>
                  <a:srgbClr val="000000"/>
                </a:solidFill>
              </a:rPr>
              <a:t>determinant is accomplished by</a:t>
            </a:r>
          </a:p>
        </p:txBody>
      </p:sp>
      <p:sp>
        <p:nvSpPr>
          <p:cNvPr id="11" name="TextBox 10">
            <a:extLst>
              <a:ext uri="{FF2B5EF4-FFF2-40B4-BE49-F238E27FC236}">
                <a16:creationId xmlns:a16="http://schemas.microsoft.com/office/drawing/2014/main" id="{D2937914-629D-0CA8-DE67-C923D5F2B7F6}"/>
              </a:ext>
            </a:extLst>
          </p:cNvPr>
          <p:cNvSpPr txBox="1"/>
          <p:nvPr/>
        </p:nvSpPr>
        <p:spPr>
          <a:xfrm>
            <a:off x="457201" y="1461955"/>
            <a:ext cx="8229599" cy="954107"/>
          </a:xfrm>
          <a:prstGeom prst="rect">
            <a:avLst/>
          </a:prstGeom>
          <a:noFill/>
        </p:spPr>
        <p:txBody>
          <a:bodyPr wrap="square" rtlCol="0">
            <a:spAutoFit/>
          </a:bodyPr>
          <a:lstStyle/>
          <a:p>
            <a:pPr>
              <a:defRPr sz="2800"/>
            </a:pPr>
            <a:r>
              <a:rPr lang="en-IN" sz="2800" b="1" dirty="0">
                <a:solidFill>
                  <a:srgbClr val="000000"/>
                </a:solidFill>
              </a:rPr>
              <a:t>expansion</a:t>
            </a:r>
            <a:r>
              <a:rPr lang="en-IN" sz="2800" dirty="0">
                <a:solidFill>
                  <a:srgbClr val="000000"/>
                </a:solidFill>
              </a:rPr>
              <a:t> along a fixed row or column. The result does not depend on which row or column is chosen.</a:t>
            </a:r>
          </a:p>
        </p:txBody>
      </p:sp>
      <p:sp>
        <p:nvSpPr>
          <p:cNvPr id="12" name="TextBox 11">
            <a:extLst>
              <a:ext uri="{FF2B5EF4-FFF2-40B4-BE49-F238E27FC236}">
                <a16:creationId xmlns:a16="http://schemas.microsoft.com/office/drawing/2014/main" id="{D104E5D0-C7E4-0B42-EE02-531B13F36C3D}"/>
              </a:ext>
            </a:extLst>
          </p:cNvPr>
          <p:cNvSpPr txBox="1"/>
          <p:nvPr/>
        </p:nvSpPr>
        <p:spPr>
          <a:xfrm>
            <a:off x="457197" y="2427744"/>
            <a:ext cx="8229599" cy="2677656"/>
          </a:xfrm>
          <a:prstGeom prst="rect">
            <a:avLst/>
          </a:prstGeom>
          <a:noFill/>
        </p:spPr>
        <p:txBody>
          <a:bodyPr wrap="square" rtlCol="0">
            <a:spAutoFit/>
          </a:bodyPr>
          <a:lstStyle/>
          <a:p>
            <a:pPr marL="514350" indent="-514350">
              <a:buFont typeface="+mj-lt"/>
              <a:buChar char="•"/>
              <a:defRPr sz="2800"/>
            </a:pPr>
            <a:r>
              <a:rPr lang="en-IN" sz="2800" dirty="0">
                <a:solidFill>
                  <a:srgbClr val="000000"/>
                </a:solidFill>
              </a:rPr>
              <a:t>​To expand along the </a:t>
            </a:r>
            <a:r>
              <a:rPr lang="en-IN" sz="2800" i="1" dirty="0">
                <a:solidFill>
                  <a:srgbClr val="000000"/>
                </a:solidFill>
              </a:rPr>
              <a:t>i</a:t>
            </a:r>
            <a:r>
              <a:rPr lang="en-IN" sz="2800" baseline="30000" dirty="0">
                <a:solidFill>
                  <a:srgbClr val="000000"/>
                </a:solidFill>
              </a:rPr>
              <a:t>th</a:t>
            </a:r>
            <a:r>
              <a:rPr lang="en-IN" sz="2800" dirty="0">
                <a:solidFill>
                  <a:srgbClr val="000000"/>
                </a:solidFill>
              </a:rPr>
              <a:t> row, each element of that row is multiplied by its cofactor, and the </a:t>
            </a:r>
            <a:r>
              <a:rPr lang="en-IN" sz="2800" i="1" dirty="0">
                <a:solidFill>
                  <a:srgbClr val="000000"/>
                </a:solidFill>
              </a:rPr>
              <a:t>n</a:t>
            </a:r>
            <a:r>
              <a:rPr lang="en-IN" sz="2800" dirty="0">
                <a:solidFill>
                  <a:srgbClr val="000000"/>
                </a:solidFill>
              </a:rPr>
              <a:t> products are then added.</a:t>
            </a:r>
          </a:p>
          <a:p>
            <a:pPr marL="514350" indent="-514350">
              <a:buFont typeface="+mj-lt"/>
              <a:buChar char="•"/>
              <a:defRPr sz="2800"/>
            </a:pPr>
            <a:r>
              <a:rPr lang="en-IN" sz="2800" dirty="0">
                <a:solidFill>
                  <a:srgbClr val="000000"/>
                </a:solidFill>
              </a:rPr>
              <a:t>​To expand along the </a:t>
            </a:r>
            <a:r>
              <a:rPr lang="en-IN" sz="2800" i="1" dirty="0">
                <a:solidFill>
                  <a:srgbClr val="000000"/>
                </a:solidFill>
              </a:rPr>
              <a:t>j</a:t>
            </a:r>
            <a:r>
              <a:rPr lang="en-IN" sz="2800" baseline="30000" dirty="0">
                <a:solidFill>
                  <a:srgbClr val="000000"/>
                </a:solidFill>
              </a:rPr>
              <a:t>th </a:t>
            </a:r>
            <a:r>
              <a:rPr lang="en-IN" sz="2800" dirty="0">
                <a:solidFill>
                  <a:srgbClr val="000000"/>
                </a:solidFill>
              </a:rPr>
              <a:t>column, each element of that column is multiplied by its cofactor, and the </a:t>
            </a:r>
            <a:r>
              <a:rPr lang="en-IN" sz="2800" i="1" dirty="0">
                <a:solidFill>
                  <a:srgbClr val="000000"/>
                </a:solidFill>
              </a:rPr>
              <a:t>n</a:t>
            </a:r>
            <a:r>
              <a:rPr lang="en-IN" sz="2800" dirty="0">
                <a:solidFill>
                  <a:srgbClr val="000000"/>
                </a:solidFill>
              </a:rPr>
              <a:t> products are then added.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CC036-C3A8-DFAA-E659-2BD14BE96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F68B30-921A-978C-9ACC-0CD7A3E7D62C}"/>
              </a:ext>
            </a:extLst>
          </p:cNvPr>
          <p:cNvSpPr>
            <a:spLocks noGrp="1"/>
          </p:cNvSpPr>
          <p:nvPr>
            <p:ph type="title"/>
          </p:nvPr>
        </p:nvSpPr>
        <p:spPr>
          <a:xfrm>
            <a:off x="457200" y="114887"/>
            <a:ext cx="8229600" cy="914400"/>
          </a:xfrm>
        </p:spPr>
        <p:txBody>
          <a:bodyPr>
            <a:normAutofit/>
          </a:bodyPr>
          <a:lstStyle/>
          <a:p>
            <a:pPr>
              <a:defRPr sz="3200"/>
            </a:pPr>
            <a:r>
              <a:rPr lang="en-US" dirty="0"/>
              <a:t>Definition: Determinant of an </a:t>
            </a:r>
            <a:r>
              <a:rPr lang="en-US" i="1" dirty="0"/>
              <a:t>n</a:t>
            </a:r>
            <a:r>
              <a:rPr lang="en-US" dirty="0"/>
              <a:t> by </a:t>
            </a:r>
            <a:r>
              <a:rPr lang="en-US" i="1" dirty="0"/>
              <a:t>n</a:t>
            </a:r>
            <a:r>
              <a:rPr lang="en-US" dirty="0"/>
              <a:t> Matrix</a:t>
            </a:r>
            <a:r>
              <a:rPr lang="en-US" baseline="-25000" dirty="0"/>
              <a:t>2</a:t>
            </a:r>
            <a:endParaRPr dirty="0"/>
          </a:p>
        </p:txBody>
      </p:sp>
      <p:sp>
        <p:nvSpPr>
          <p:cNvPr id="3" name="Text Placeholder 2">
            <a:extLst>
              <a:ext uri="{FF2B5EF4-FFF2-40B4-BE49-F238E27FC236}">
                <a16:creationId xmlns:a16="http://schemas.microsoft.com/office/drawing/2014/main" id="{588D1CBE-CDA9-F314-05C2-8CB2FCB2E795}"/>
              </a:ext>
            </a:extLst>
          </p:cNvPr>
          <p:cNvSpPr>
            <a:spLocks noGrp="1"/>
          </p:cNvSpPr>
          <p:nvPr>
            <p:ph type="body" sz="quarter" idx="10"/>
          </p:nvPr>
        </p:nvSpPr>
        <p:spPr>
          <a:xfrm>
            <a:off x="457200" y="1082078"/>
            <a:ext cx="8229600" cy="4785322"/>
          </a:xfrm>
        </p:spPr>
        <p:txBody>
          <a:bodyPr>
            <a:normAutofit/>
          </a:bodyPr>
          <a:lstStyle/>
          <a:p>
            <a:pPr>
              <a:defRPr sz="2800"/>
            </a:pPr>
            <a:r>
              <a:rPr lang="en-IN" dirty="0">
                <a:solidFill>
                  <a:srgbClr val="000000"/>
                </a:solidFill>
              </a:rPr>
              <a:t>For example, if we expand along the first column of a</a:t>
            </a:r>
            <a:endParaRPr lang="ar-AE" dirty="0"/>
          </a:p>
          <a:p>
            <a:endParaRPr lang="ar-AE" sz="2100" dirty="0"/>
          </a:p>
          <a:p>
            <a:endParaRPr lang="en-IN" sz="2100" dirty="0"/>
          </a:p>
          <a:p>
            <a:endParaRPr sz="2100" dirty="0"/>
          </a:p>
        </p:txBody>
      </p:sp>
      <p:pic>
        <p:nvPicPr>
          <p:cNvPr id="5" name="Picture 4" descr="3 by 3">
            <a:extLst>
              <a:ext uri="{FF2B5EF4-FFF2-40B4-BE49-F238E27FC236}">
                <a16:creationId xmlns:a16="http://schemas.microsoft.com/office/drawing/2014/main" id="{9F3AA781-6FA4-4934-58CF-4C51C1DCF61B}"/>
              </a:ext>
            </a:extLst>
          </p:cNvPr>
          <p:cNvPicPr>
            <a:picLocks noChangeAspect="1"/>
          </p:cNvPicPr>
          <p:nvPr/>
        </p:nvPicPr>
        <p:blipFill>
          <a:blip r:embed="rId2"/>
          <a:stretch>
            <a:fillRect/>
          </a:stretch>
        </p:blipFill>
        <p:spPr>
          <a:xfrm>
            <a:off x="533400" y="1600200"/>
            <a:ext cx="684000" cy="342000"/>
          </a:xfrm>
          <a:prstGeom prst="rect">
            <a:avLst/>
          </a:prstGeom>
        </p:spPr>
      </p:pic>
      <p:sp>
        <p:nvSpPr>
          <p:cNvPr id="14" name="TextBox 13">
            <a:extLst>
              <a:ext uri="{FF2B5EF4-FFF2-40B4-BE49-F238E27FC236}">
                <a16:creationId xmlns:a16="http://schemas.microsoft.com/office/drawing/2014/main" id="{AAE5A724-9947-8698-BBB6-54D1D81546BE}"/>
              </a:ext>
            </a:extLst>
          </p:cNvPr>
          <p:cNvSpPr txBox="1"/>
          <p:nvPr/>
        </p:nvSpPr>
        <p:spPr>
          <a:xfrm>
            <a:off x="1293600" y="1481410"/>
            <a:ext cx="7317000" cy="523220"/>
          </a:xfrm>
          <a:prstGeom prst="rect">
            <a:avLst/>
          </a:prstGeom>
          <a:noFill/>
        </p:spPr>
        <p:txBody>
          <a:bodyPr wrap="square" rtlCol="0">
            <a:spAutoFit/>
          </a:bodyPr>
          <a:lstStyle/>
          <a:p>
            <a:r>
              <a:rPr lang="en-IN" sz="2800" dirty="0">
                <a:solidFill>
                  <a:srgbClr val="000000"/>
                </a:solidFill>
              </a:rPr>
              <a:t>matrix, we get the following. </a:t>
            </a:r>
          </a:p>
        </p:txBody>
      </p:sp>
      <p:sp>
        <p:nvSpPr>
          <p:cNvPr id="6" name="TextBox 5">
            <a:extLst>
              <a:ext uri="{FF2B5EF4-FFF2-40B4-BE49-F238E27FC236}">
                <a16:creationId xmlns:a16="http://schemas.microsoft.com/office/drawing/2014/main" id="{A1134DBC-4B49-83D6-07E4-98B53EC35441}"/>
              </a:ext>
            </a:extLst>
          </p:cNvPr>
          <p:cNvSpPr txBox="1"/>
          <p:nvPr/>
        </p:nvSpPr>
        <p:spPr>
          <a:xfrm>
            <a:off x="457200" y="1997360"/>
            <a:ext cx="6324600" cy="523220"/>
          </a:xfrm>
          <a:prstGeom prst="rect">
            <a:avLst/>
          </a:prstGeom>
          <a:noFill/>
        </p:spPr>
        <p:txBody>
          <a:bodyPr wrap="square">
            <a:spAutoFit/>
          </a:bodyPr>
          <a:lstStyle/>
          <a:p>
            <a:r>
              <a:rPr lang="en-IN" sz="2800" dirty="0">
                <a:solidFill>
                  <a:srgbClr val="000000"/>
                </a:solidFill>
              </a:rPr>
              <a:t>Note the minus sign in front of </a:t>
            </a:r>
            <a:r>
              <a:rPr lang="en-IN" sz="2800" i="1" dirty="0">
                <a:solidFill>
                  <a:srgbClr val="000000"/>
                </a:solidFill>
              </a:rPr>
              <a:t>a </a:t>
            </a:r>
            <a:r>
              <a:rPr lang="en-IN" sz="2800" baseline="-25000" dirty="0">
                <a:solidFill>
                  <a:srgbClr val="000000"/>
                </a:solidFill>
              </a:rPr>
              <a:t>21</a:t>
            </a:r>
            <a:r>
              <a:rPr lang="ar-AE" sz="2800" dirty="0">
                <a:solidFill>
                  <a:srgbClr val="000000"/>
                </a:solidFill>
              </a:rPr>
              <a:t>.</a:t>
            </a:r>
          </a:p>
        </p:txBody>
      </p:sp>
      <p:pic>
        <p:nvPicPr>
          <p:cNvPr id="7" name="Picture 6" descr="The determinant of the three by three matrix with elements:&#10;First row: a sub 11, a sub 12,a sub 13&#10;Second row: a sub 21, a sub 22, a sub 23&#10;Third row: a sub 31, a sub 32, a sub 33&#10;Is equal to:&#10;a sub 11 times the determinant of the two by two matrix with elements:&#10;First row: a sub 22, a sub 23&#10;Second row: a sub 32, a sub 33&#10;Minus a sub 21 times the determinant of the two by two matrix with elements:&#10;First row: a sub 12, a sub 13.&#10;Second row: a sub 32, a sub 33.&#10;Plus a sub 31 times the determinant of the two by two matrix with elements:&#10;First row: a sub 12, a sub 13&#10;Second row: a sub 22, a sub 23&#10;">
            <a:extLst>
              <a:ext uri="{FF2B5EF4-FFF2-40B4-BE49-F238E27FC236}">
                <a16:creationId xmlns:a16="http://schemas.microsoft.com/office/drawing/2014/main" id="{5F8DEA56-CB1B-1D2D-3529-1A8B0DF7D1E5}"/>
              </a:ext>
            </a:extLst>
          </p:cNvPr>
          <p:cNvPicPr>
            <a:picLocks noChangeAspect="1"/>
          </p:cNvPicPr>
          <p:nvPr/>
        </p:nvPicPr>
        <p:blipFill>
          <a:blip r:embed="rId3"/>
          <a:stretch>
            <a:fillRect/>
          </a:stretch>
        </p:blipFill>
        <p:spPr>
          <a:xfrm>
            <a:off x="762000" y="2590800"/>
            <a:ext cx="7596000" cy="1497654"/>
          </a:xfrm>
          <a:prstGeom prst="rect">
            <a:avLst/>
          </a:prstGeom>
        </p:spPr>
      </p:pic>
      <p:sp>
        <p:nvSpPr>
          <p:cNvPr id="9" name="TextBox 8">
            <a:extLst>
              <a:ext uri="{FF2B5EF4-FFF2-40B4-BE49-F238E27FC236}">
                <a16:creationId xmlns:a16="http://schemas.microsoft.com/office/drawing/2014/main" id="{0C3C921C-EAC6-68C3-159B-42CC205D5CD2}"/>
              </a:ext>
            </a:extLst>
          </p:cNvPr>
          <p:cNvSpPr txBox="1"/>
          <p:nvPr/>
        </p:nvSpPr>
        <p:spPr>
          <a:xfrm>
            <a:off x="457200" y="4191000"/>
            <a:ext cx="8229600" cy="954107"/>
          </a:xfrm>
          <a:prstGeom prst="rect">
            <a:avLst/>
          </a:prstGeom>
          <a:noFill/>
        </p:spPr>
        <p:txBody>
          <a:bodyPr wrap="square">
            <a:spAutoFit/>
          </a:bodyPr>
          <a:lstStyle/>
          <a:p>
            <a:r>
              <a:rPr lang="en-IN" sz="2800" dirty="0">
                <a:solidFill>
                  <a:srgbClr val="000000"/>
                </a:solidFill>
              </a:rPr>
              <a:t>We could expand along a row or a different column in a similar manner.</a:t>
            </a:r>
          </a:p>
        </p:txBody>
      </p:sp>
    </p:spTree>
    <p:extLst>
      <p:ext uri="{BB962C8B-B14F-4D97-AF65-F5344CB8AC3E}">
        <p14:creationId xmlns:p14="http://schemas.microsoft.com/office/powerpoint/2010/main" val="1891182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pPr>
              <a:defRPr sz="3200"/>
            </a:pPr>
            <a:r>
              <a:rPr lang="en-US" dirty="0"/>
              <a:t>Example 3: Determinant of an </a:t>
            </a:r>
            <a:r>
              <a:rPr lang="en-US" i="1" dirty="0"/>
              <a:t>n</a:t>
            </a:r>
            <a:r>
              <a:rPr lang="en-US" dirty="0"/>
              <a:t> by </a:t>
            </a:r>
            <a:r>
              <a:rPr lang="en-US" i="1" dirty="0"/>
              <a:t>n</a:t>
            </a:r>
            <a:r>
              <a:rPr lang="en-US" dirty="0"/>
              <a:t> Matrix</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Evaluate the determinant of the matrix </a:t>
            </a:r>
            <a:endParaRPr lang="en-US" dirty="0"/>
          </a:p>
          <a:p>
            <a:pPr algn="ctr">
              <a:defRPr sz="2800"/>
            </a:pPr>
            <a:endParaRPr sz="2800" dirty="0"/>
          </a:p>
        </p:txBody>
      </p:sp>
      <p:pic>
        <p:nvPicPr>
          <p:cNvPr id="6" name="Picture 5" descr="A equals to three by three matrix with elements:&#10;&#10;First row: negative one, three, two.&#10;Second row: negative two, zero, zero.&#10;Third row: four, one, five.">
            <a:extLst>
              <a:ext uri="{FF2B5EF4-FFF2-40B4-BE49-F238E27FC236}">
                <a16:creationId xmlns:a16="http://schemas.microsoft.com/office/drawing/2014/main" id="{FC66C7C2-4AF8-3EAC-87F9-A8D0B61A5856}"/>
              </a:ext>
            </a:extLst>
          </p:cNvPr>
          <p:cNvPicPr>
            <a:picLocks noChangeAspect="1"/>
          </p:cNvPicPr>
          <p:nvPr/>
        </p:nvPicPr>
        <p:blipFill>
          <a:blip r:embed="rId2"/>
          <a:stretch>
            <a:fillRect/>
          </a:stretch>
        </p:blipFill>
        <p:spPr>
          <a:xfrm>
            <a:off x="3048000" y="1752600"/>
            <a:ext cx="2209800" cy="14478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p:txBody>
          <a:bodyPr>
            <a:normAutofit/>
          </a:bodyPr>
          <a:lstStyle/>
          <a:p>
            <a:r>
              <a:rPr sz="2800"/>
              <a:t>Minimize the number of computations by choosing which row or column to expand along carefully.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pPr>
              <a:defRPr sz="3200"/>
            </a:pPr>
            <a:r>
              <a:rPr lang="en-US" dirty="0"/>
              <a:t>Example 3: Determinant of an </a:t>
            </a:r>
            <a:r>
              <a:rPr lang="en-US" i="1" dirty="0"/>
              <a:t>n</a:t>
            </a:r>
            <a:r>
              <a:rPr lang="en-US" dirty="0"/>
              <a:t> by </a:t>
            </a:r>
            <a:r>
              <a:rPr lang="en-US" i="1" dirty="0"/>
              <a:t>n</a:t>
            </a:r>
            <a:r>
              <a:rPr lang="en-US" dirty="0"/>
              <a:t> Matrix</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First, we decide which row or column to expand along. A row or column with many zeros is generally a good choice, since it makes the multiplication much easier. In this case, Row 2 has the most zeros, so expand along it.</a:t>
            </a:r>
            <a:endParaRPr lang="en-US" sz="2800" dirty="0"/>
          </a:p>
          <a:p>
            <a:endParaRPr sz="2800" dirty="0"/>
          </a:p>
          <a:p>
            <a:endParaRPr sz="2800" dirty="0"/>
          </a:p>
        </p:txBody>
      </p:sp>
      <p:pic>
        <p:nvPicPr>
          <p:cNvPr id="6" name="Picture 5" descr="The determinant of the three by three matrix with elements:&#10;&#10;First row: negative one, three, two.&#10;Second row: negative two, zero, zero.&#10;Third row: four, one, five.&#10;&#10;Equals to negative of open parenthesis negative two close parenthesis times the determinant of the two by two matrix with elements:&#10;&#10;First row: three, two.&#10;Second row: one, five.&#10;&#10;plus zero times the determinant of the two by two matrix with elements:&#10;&#10;First row: negative one, two.&#10;Second row: four, five.&#10;&#10;minus zero times the determinant of the two by two matrix with elements:&#10;&#10;First row: negative one, three.&#10;Second row: four, one.&#10;&#10;This simplifies to negative of open parenthesis negative two close parenthesis times thirteen plus zero minus zero, which equals twenty six.">
            <a:extLst>
              <a:ext uri="{FF2B5EF4-FFF2-40B4-BE49-F238E27FC236}">
                <a16:creationId xmlns:a16="http://schemas.microsoft.com/office/drawing/2014/main" id="{10FBFF8E-CB5E-D38E-4927-C1D820EF9391}"/>
              </a:ext>
            </a:extLst>
          </p:cNvPr>
          <p:cNvPicPr>
            <a:picLocks noChangeAspect="1"/>
          </p:cNvPicPr>
          <p:nvPr/>
        </p:nvPicPr>
        <p:blipFill>
          <a:blip r:embed="rId2"/>
          <a:stretch>
            <a:fillRect/>
          </a:stretch>
        </p:blipFill>
        <p:spPr>
          <a:xfrm>
            <a:off x="1066800" y="3512820"/>
            <a:ext cx="6486525" cy="23907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598" cy="914400"/>
          </a:xfrm>
        </p:spPr>
        <p:txBody>
          <a:bodyPr>
            <a:normAutofit/>
          </a:bodyPr>
          <a:lstStyle/>
          <a:p>
            <a:pPr>
              <a:defRPr sz="3200"/>
            </a:pPr>
            <a:r>
              <a:rPr lang="en-US" dirty="0"/>
              <a:t>Example 3: Determinant of an </a:t>
            </a:r>
            <a:r>
              <a:rPr lang="en-US" i="1" dirty="0"/>
              <a:t>n</a:t>
            </a:r>
            <a:r>
              <a:rPr lang="en-US" dirty="0"/>
              <a:t> by </a:t>
            </a:r>
            <a:r>
              <a:rPr lang="en-US" i="1" dirty="0"/>
              <a:t>n</a:t>
            </a:r>
            <a:r>
              <a:rPr lang="en-US" dirty="0"/>
              <a:t> Matrix</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Thus, </a:t>
            </a:r>
            <a:endParaRPr lang="en-US" sz="2800" dirty="0"/>
          </a:p>
          <a:p>
            <a:pPr>
              <a:defRPr sz="2800"/>
            </a:pPr>
            <a:endParaRPr lang="en-US" sz="2800" dirty="0"/>
          </a:p>
          <a:p>
            <a:pPr>
              <a:defRPr sz="2800"/>
            </a:pPr>
            <a:endParaRPr lang="en-IN" dirty="0"/>
          </a:p>
          <a:p>
            <a:pPr>
              <a:defRPr sz="2800"/>
            </a:pPr>
            <a:endParaRPr sz="2800" dirty="0"/>
          </a:p>
          <a:p>
            <a:endParaRPr sz="2800" dirty="0"/>
          </a:p>
        </p:txBody>
      </p:sp>
      <p:pic>
        <p:nvPicPr>
          <p:cNvPr id="6" name="Picture 5" descr="determinant of matrix A is equal to twenty six.">
            <a:extLst>
              <a:ext uri="{FF2B5EF4-FFF2-40B4-BE49-F238E27FC236}">
                <a16:creationId xmlns:a16="http://schemas.microsoft.com/office/drawing/2014/main" id="{C33ECA14-080C-FA1D-0AE9-B478ACD363C1}"/>
              </a:ext>
            </a:extLst>
          </p:cNvPr>
          <p:cNvPicPr>
            <a:picLocks noChangeAspect="1"/>
          </p:cNvPicPr>
          <p:nvPr/>
        </p:nvPicPr>
        <p:blipFill>
          <a:blip r:embed="rId2"/>
          <a:stretch>
            <a:fillRect/>
          </a:stretch>
        </p:blipFill>
        <p:spPr>
          <a:xfrm>
            <a:off x="1371600" y="1042227"/>
            <a:ext cx="1190625" cy="523875"/>
          </a:xfrm>
          <a:prstGeom prst="rect">
            <a:avLst/>
          </a:prstGeom>
        </p:spPr>
      </p:pic>
      <p:sp>
        <p:nvSpPr>
          <p:cNvPr id="8" name="TextBox 7">
            <a:extLst>
              <a:ext uri="{FF2B5EF4-FFF2-40B4-BE49-F238E27FC236}">
                <a16:creationId xmlns:a16="http://schemas.microsoft.com/office/drawing/2014/main" id="{E24A77B0-F726-E475-18FB-5D1EE93FEB0A}"/>
              </a:ext>
            </a:extLst>
          </p:cNvPr>
          <p:cNvSpPr txBox="1"/>
          <p:nvPr/>
        </p:nvSpPr>
        <p:spPr>
          <a:xfrm>
            <a:off x="475890" y="1620521"/>
            <a:ext cx="8229599" cy="954107"/>
          </a:xfrm>
          <a:prstGeom prst="rect">
            <a:avLst/>
          </a:prstGeom>
          <a:noFill/>
        </p:spPr>
        <p:txBody>
          <a:bodyPr wrap="square">
            <a:spAutoFit/>
          </a:bodyPr>
          <a:lstStyle/>
          <a:p>
            <a:pPr>
              <a:defRPr sz="2800"/>
            </a:pPr>
            <a:r>
              <a:rPr lang="en-US" sz="2800" dirty="0"/>
              <a:t>We get the same answer if we expand along a different row or column.</a:t>
            </a:r>
          </a:p>
        </p:txBody>
      </p:sp>
      <p:pic>
        <p:nvPicPr>
          <p:cNvPr id="11" name="Picture 10" descr="The determinant of the three by three matrix with elements negative one, three, two in the first row; negative two, zero, zero in the second row; and four, one, five in the third row equals to &#10;&#10;Negative one times the determinant of the two by two matrix with elements zero, zero in the first row and one, five in the second row, minus open parenthesis negative two close parenthesis times the determinant of the two by two matrix with elements three, two in the first row and one, five in the second row, plus four times the determinant of the two by two matrix with elements three, two in the first row and zero, zero in the second row.&#10;&#10;This simplifies to negative one times zero minus open parenthesis negative two close parenthesis times thirteen plus four times zero, which equals twenty six.">
            <a:extLst>
              <a:ext uri="{FF2B5EF4-FFF2-40B4-BE49-F238E27FC236}">
                <a16:creationId xmlns:a16="http://schemas.microsoft.com/office/drawing/2014/main" id="{C1F0A511-2020-378A-B6BF-623A585A8963}"/>
              </a:ext>
            </a:extLst>
          </p:cNvPr>
          <p:cNvPicPr>
            <a:picLocks noChangeAspect="1"/>
          </p:cNvPicPr>
          <p:nvPr/>
        </p:nvPicPr>
        <p:blipFill>
          <a:blip r:embed="rId3"/>
          <a:stretch>
            <a:fillRect/>
          </a:stretch>
        </p:blipFill>
        <p:spPr>
          <a:xfrm>
            <a:off x="1367287" y="2743200"/>
            <a:ext cx="6134100" cy="2390775"/>
          </a:xfrm>
          <a:prstGeom prst="rect">
            <a:avLst/>
          </a:prstGeom>
        </p:spPr>
      </p:pic>
    </p:spTree>
    <p:extLst>
      <p:ext uri="{BB962C8B-B14F-4D97-AF65-F5344CB8AC3E}">
        <p14:creationId xmlns:p14="http://schemas.microsoft.com/office/powerpoint/2010/main" val="3596151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a:t>
            </a:r>
            <a:r>
              <a:rPr lang="en-US" dirty="0"/>
              <a:t>: </a:t>
            </a:r>
            <a:r>
              <a:rPr dirty="0"/>
              <a:t>Properties of Determinants</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42925" indent="-542925">
              <a:defRPr sz="2800"/>
            </a:pPr>
            <a:r>
              <a:rPr lang="en-US" sz="2200" dirty="0"/>
              <a:t>1.	A constant can be factored out of each of the terms in a given row or column when computing determinants.</a:t>
            </a:r>
          </a:p>
          <a:p>
            <a:pPr algn="ctr">
              <a:defRPr sz="2800"/>
            </a:pPr>
            <a:r>
              <a:rPr lang="en-US" sz="2400" dirty="0"/>
              <a:t>​</a:t>
            </a:r>
          </a:p>
          <a:p>
            <a:pPr algn="ctr">
              <a:defRPr sz="2800"/>
            </a:pPr>
            <a:endParaRPr lang="ar-AE" sz="2400" dirty="0"/>
          </a:p>
          <a:p>
            <a:pPr>
              <a:defRPr sz="2800"/>
            </a:pPr>
            <a:r>
              <a:rPr lang="ar-AE" sz="2400" dirty="0"/>
              <a:t>​</a:t>
            </a:r>
            <a:endParaRPr lang="en-US" sz="2400" dirty="0"/>
          </a:p>
          <a:p>
            <a:pPr algn="ctr">
              <a:defRPr sz="2800"/>
            </a:pPr>
            <a:r>
              <a:rPr lang="en-US" sz="2400" dirty="0"/>
              <a:t>​</a:t>
            </a:r>
          </a:p>
          <a:p>
            <a:pPr algn="ctr">
              <a:defRPr sz="2800"/>
            </a:pPr>
            <a:endParaRPr lang="en-US" sz="2400" dirty="0"/>
          </a:p>
          <a:p>
            <a:pPr algn="ctr">
              <a:defRPr sz="2800"/>
            </a:pPr>
            <a:endParaRPr lang="en-US" sz="2400" dirty="0"/>
          </a:p>
          <a:p>
            <a:pPr algn="ctr">
              <a:defRPr sz="2800"/>
            </a:pPr>
            <a:r>
              <a:rPr lang="en-US" sz="2400" dirty="0"/>
              <a:t>​</a:t>
            </a:r>
            <a:endParaRPr sz="2400" dirty="0"/>
          </a:p>
        </p:txBody>
      </p:sp>
      <p:pic>
        <p:nvPicPr>
          <p:cNvPr id="7" name="Picture 6" descr="The determinant of the two by two matrix with elements two, negative one in the first row and fifteen, five in the second row is equal to five times the determinant of the two by two matrix with elements two, negative one in the first row and three, one in the second row.&#10;&#10;And the determinant of the two by two matrix with elements four, seven in the first row and twelve, nine in the second row is equal to four times the determinant of the two by two matrix with elements one, seven in the first row and three, nine in the second row.">
            <a:extLst>
              <a:ext uri="{FF2B5EF4-FFF2-40B4-BE49-F238E27FC236}">
                <a16:creationId xmlns:a16="http://schemas.microsoft.com/office/drawing/2014/main" id="{74162345-15C6-F7D8-241B-1656DC152178}"/>
              </a:ext>
            </a:extLst>
          </p:cNvPr>
          <p:cNvPicPr>
            <a:picLocks noChangeAspect="1"/>
          </p:cNvPicPr>
          <p:nvPr/>
        </p:nvPicPr>
        <p:blipFill>
          <a:blip r:embed="rId2"/>
          <a:stretch>
            <a:fillRect/>
          </a:stretch>
        </p:blipFill>
        <p:spPr>
          <a:xfrm>
            <a:off x="1524000" y="1828800"/>
            <a:ext cx="5562600" cy="952500"/>
          </a:xfrm>
          <a:prstGeom prst="rect">
            <a:avLst/>
          </a:prstGeom>
        </p:spPr>
      </p:pic>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EE270A5D-2CA6-1572-DD0B-02C5DCC01DC2}"/>
                  </a:ext>
                </a:extLst>
              </p:cNvPr>
              <p:cNvSpPr txBox="1"/>
              <p:nvPr/>
            </p:nvSpPr>
            <p:spPr>
              <a:xfrm>
                <a:off x="478764" y="2743200"/>
                <a:ext cx="8208035" cy="769441"/>
              </a:xfrm>
              <a:prstGeom prst="rect">
                <a:avLst/>
              </a:prstGeom>
              <a:noFill/>
            </p:spPr>
            <p:txBody>
              <a:bodyPr wrap="square">
                <a:spAutoFit/>
              </a:bodyPr>
              <a:lstStyle/>
              <a:p>
                <a:pPr marL="542925" indent="-542925">
                  <a:defRPr sz="2800"/>
                </a:pPr>
                <a:r>
                  <a:rPr lang="en-US" sz="2200" dirty="0">
                    <a:solidFill>
                      <a:srgbClr val="000000"/>
                    </a:solidFill>
                  </a:rPr>
                  <a:t>2.	Interchanging two rows or two columns changes the determinant by a factor of </a:t>
                </a:r>
                <a14:m>
                  <m:oMath xmlns:m="http://schemas.openxmlformats.org/officeDocument/2006/math">
                    <m:r>
                      <a:rPr lang="en-US" sz="2200">
                        <a:solidFill>
                          <a:srgbClr val="000000"/>
                        </a:solidFill>
                        <a:latin typeface="Cambria Math" panose="02040503050406030204" pitchFamily="18" charset="0"/>
                        <a:ea typeface="Calibri" panose="020F0502020204030204" pitchFamily="34" charset="0"/>
                        <a:cs typeface="Calibri" panose="020F0502020204030204" pitchFamily="34" charset="0"/>
                      </a:rPr>
                      <m:t>−</m:t>
                    </m:r>
                    <m:r>
                      <a:rPr lang="en-US" sz="2200">
                        <a:solidFill>
                          <a:srgbClr val="000000"/>
                        </a:solidFill>
                        <a:latin typeface="Cambria Math" panose="02040503050406030204" pitchFamily="18" charset="0"/>
                      </a:rPr>
                      <m:t>1</m:t>
                    </m:r>
                  </m:oMath>
                </a14:m>
                <a:r>
                  <a:rPr lang="en-US" sz="2200" dirty="0">
                    <a:solidFill>
                      <a:srgbClr val="000000"/>
                    </a:solidFill>
                  </a:rPr>
                  <a:t>.</a:t>
                </a:r>
              </a:p>
            </p:txBody>
          </p:sp>
        </mc:Choice>
        <mc:Fallback>
          <p:sp>
            <p:nvSpPr>
              <p:cNvPr id="15" name="TextBox 14">
                <a:extLst>
                  <a:ext uri="{FF2B5EF4-FFF2-40B4-BE49-F238E27FC236}">
                    <a16:creationId xmlns:a16="http://schemas.microsoft.com/office/drawing/2014/main" id="{EE270A5D-2CA6-1572-DD0B-02C5DCC01DC2}"/>
                  </a:ext>
                </a:extLst>
              </p:cNvPr>
              <p:cNvSpPr txBox="1">
                <a:spLocks noRot="1" noChangeAspect="1" noMove="1" noResize="1" noEditPoints="1" noAdjustHandles="1" noChangeArrowheads="1" noChangeShapeType="1" noTextEdit="1"/>
              </p:cNvSpPr>
              <p:nvPr/>
            </p:nvSpPr>
            <p:spPr>
              <a:xfrm>
                <a:off x="478764" y="2743200"/>
                <a:ext cx="8208035" cy="769441"/>
              </a:xfrm>
              <a:prstGeom prst="rect">
                <a:avLst/>
              </a:prstGeom>
              <a:blipFill>
                <a:blip r:embed="rId3"/>
                <a:stretch>
                  <a:fillRect l="-966" t="-5556" r="-743" b="-15079"/>
                </a:stretch>
              </a:blipFill>
            </p:spPr>
            <p:txBody>
              <a:bodyPr/>
              <a:lstStyle/>
              <a:p>
                <a:r>
                  <a:rPr lang="en-IN">
                    <a:noFill/>
                  </a:rPr>
                  <a:t> </a:t>
                </a:r>
              </a:p>
            </p:txBody>
          </p:sp>
        </mc:Fallback>
      </mc:AlternateContent>
      <p:pic>
        <p:nvPicPr>
          <p:cNvPr id="10" name="Picture 9" descr="The determinant of the two-by-two matrix with elements two, negative one in the first row and fifteen, five in the second row is equal to the negative of the determinant of the two-by-two matrix with elements fifteen, five in the first row and two, negative one in the second row.&#10;&#10;And the determinant of the two-by-two matrix with elements three, negative two in the first row and seven, one in the second row is equal to the negative of the determinant of the two-by-two matrix with elements negative two, three in the first row and one, seven in the second row.">
            <a:extLst>
              <a:ext uri="{FF2B5EF4-FFF2-40B4-BE49-F238E27FC236}">
                <a16:creationId xmlns:a16="http://schemas.microsoft.com/office/drawing/2014/main" id="{9B6B2A75-C86F-F911-4D85-2909552A8C86}"/>
              </a:ext>
            </a:extLst>
          </p:cNvPr>
          <p:cNvPicPr>
            <a:picLocks noChangeAspect="1"/>
          </p:cNvPicPr>
          <p:nvPr/>
        </p:nvPicPr>
        <p:blipFill>
          <a:blip r:embed="rId4"/>
          <a:stretch>
            <a:fillRect/>
          </a:stretch>
        </p:blipFill>
        <p:spPr>
          <a:xfrm>
            <a:off x="1576387" y="3470948"/>
            <a:ext cx="5991225" cy="952500"/>
          </a:xfrm>
          <a:prstGeom prst="rect">
            <a:avLst/>
          </a:prstGeom>
        </p:spPr>
      </p:pic>
      <p:sp>
        <p:nvSpPr>
          <p:cNvPr id="17" name="TextBox 16">
            <a:extLst>
              <a:ext uri="{FF2B5EF4-FFF2-40B4-BE49-F238E27FC236}">
                <a16:creationId xmlns:a16="http://schemas.microsoft.com/office/drawing/2014/main" id="{7347DB21-2098-5B33-A797-C426F8448B07}"/>
              </a:ext>
            </a:extLst>
          </p:cNvPr>
          <p:cNvSpPr txBox="1"/>
          <p:nvPr/>
        </p:nvSpPr>
        <p:spPr>
          <a:xfrm>
            <a:off x="530298" y="4343400"/>
            <a:ext cx="8080301" cy="769441"/>
          </a:xfrm>
          <a:prstGeom prst="rect">
            <a:avLst/>
          </a:prstGeom>
          <a:noFill/>
        </p:spPr>
        <p:txBody>
          <a:bodyPr wrap="square">
            <a:spAutoFit/>
          </a:bodyPr>
          <a:lstStyle/>
          <a:p>
            <a:pPr marL="447675" indent="-447675">
              <a:defRPr sz="2800"/>
            </a:pPr>
            <a:r>
              <a:rPr lang="en-US" sz="2200" dirty="0">
                <a:solidFill>
                  <a:srgbClr val="000000"/>
                </a:solidFill>
              </a:rPr>
              <a:t>3.	</a:t>
            </a:r>
            <a:r>
              <a:rPr lang="ar-AE" sz="2200" dirty="0">
                <a:solidFill>
                  <a:srgbClr val="000000"/>
                </a:solidFill>
              </a:rPr>
              <a:t>​</a:t>
            </a:r>
            <a:r>
              <a:rPr lang="en-US" sz="2200" dirty="0">
                <a:solidFill>
                  <a:srgbClr val="000000"/>
                </a:solidFill>
              </a:rPr>
              <a:t>The determinant is unchanged by adding a multiple of one row (or column) to another row (or column).</a:t>
            </a:r>
          </a:p>
        </p:txBody>
      </p:sp>
      <p:pic>
        <p:nvPicPr>
          <p:cNvPr id="13" name="Picture 12" descr="The determinant of the 2 by 2 matrix with elements three, negative two in the first row and one, negative one in the second row. Apply the row operation negative three times the row 2 plus row 1 gives the determinant of the two by two matrix with elements zero, one in the first row and one, negative one in the second row.">
            <a:extLst>
              <a:ext uri="{FF2B5EF4-FFF2-40B4-BE49-F238E27FC236}">
                <a16:creationId xmlns:a16="http://schemas.microsoft.com/office/drawing/2014/main" id="{FF1699C9-8DB1-2E69-6568-2039AB473DF6}"/>
              </a:ext>
            </a:extLst>
          </p:cNvPr>
          <p:cNvPicPr>
            <a:picLocks noChangeAspect="1"/>
          </p:cNvPicPr>
          <p:nvPr/>
        </p:nvPicPr>
        <p:blipFill>
          <a:blip r:embed="rId5"/>
          <a:stretch>
            <a:fillRect/>
          </a:stretch>
        </p:blipFill>
        <p:spPr>
          <a:xfrm>
            <a:off x="3261488" y="5065562"/>
            <a:ext cx="2617920" cy="864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Properties of Determinants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Evaluate the determinant of the matrix </a:t>
            </a:r>
            <a:endParaRPr lang="en-US" sz="2800" dirty="0"/>
          </a:p>
          <a:p>
            <a:pPr algn="ctr">
              <a:defRPr sz="2800"/>
            </a:pPr>
            <a:endParaRPr sz="2800" dirty="0"/>
          </a:p>
        </p:txBody>
      </p:sp>
      <p:pic>
        <p:nvPicPr>
          <p:cNvPr id="6" name="Picture 5" descr="Matrix B is a four by four matrix with the elements:&#10;First row: four, negative two, three, zero.&#10;Second row: two, one, negative one, three.&#10;Third row: three, zero, one, one.&#10;Fourth row: two, negative two, zero, zero.">
            <a:extLst>
              <a:ext uri="{FF2B5EF4-FFF2-40B4-BE49-F238E27FC236}">
                <a16:creationId xmlns:a16="http://schemas.microsoft.com/office/drawing/2014/main" id="{DBB8D3DE-8B9C-0E13-3795-3D2D8B9FFFC9}"/>
              </a:ext>
            </a:extLst>
          </p:cNvPr>
          <p:cNvPicPr>
            <a:picLocks noChangeAspect="1"/>
          </p:cNvPicPr>
          <p:nvPr/>
        </p:nvPicPr>
        <p:blipFill>
          <a:blip r:embed="rId2"/>
          <a:stretch>
            <a:fillRect/>
          </a:stretch>
        </p:blipFill>
        <p:spPr>
          <a:xfrm>
            <a:off x="2438400" y="1752600"/>
            <a:ext cx="3276600" cy="222885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Properties of Determinants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r>
              <a:rPr sz="2400" dirty="0"/>
              <a:t>Use the properties of determinants to try to obtain rows or columns with as many zeros as possible.</a:t>
            </a:r>
            <a:endParaRPr lang="en-US" sz="2400" dirty="0"/>
          </a:p>
          <a:p>
            <a:endParaRPr lang="en-US" sz="2400" dirty="0"/>
          </a:p>
          <a:p>
            <a:endParaRPr lang="en-US" sz="2400" dirty="0"/>
          </a:p>
          <a:p>
            <a:endParaRPr lang="en-US" sz="2400" dirty="0"/>
          </a:p>
          <a:p>
            <a:pPr algn="ctr">
              <a:defRPr sz="2800"/>
            </a:pPr>
            <a:endParaRPr sz="2400" dirty="0"/>
          </a:p>
        </p:txBody>
      </p:sp>
      <mc:AlternateContent xmlns:mc="http://schemas.openxmlformats.org/markup-compatibility/2006" xmlns:a14="http://schemas.microsoft.com/office/drawing/2010/main">
        <mc:Choice Requires="a14">
          <p:graphicFrame>
            <p:nvGraphicFramePr>
              <p:cNvPr id="5" name="Table Placeholder 2" descr="The determinant transformation shows the following steps:&#10;&#10;The original four  by  four matrix has elements:&#10;First row: four, negative two, three, zero.&#10;Second row: two, one, negative one, three.&#10;Third row: three, zero, one, one.&#10;Fourth row: two, negative two, zero, zero.&#10;&#10;By applying the row operation negative three times row 3 plus row 2, the transformed matrix is:&#10;First row: four, negative two, three, zero.&#10;Second row: negative seven, one, negative four, zero.&#10;Third row: three, zero, one, one.&#10;Fourth row: two, negative two, zero, zero.&#10;&#10;This transformation makes the fourth column contain only one nonzero entry.">
                <a:extLst>
                  <a:ext uri="{FF2B5EF4-FFF2-40B4-BE49-F238E27FC236}">
                    <a16:creationId xmlns:a16="http://schemas.microsoft.com/office/drawing/2014/main" id="{3E5D5C36-BE5A-4667-915D-32422AC02EBF}"/>
                  </a:ext>
                </a:extLst>
              </p:cNvPr>
              <p:cNvGraphicFramePr>
                <a:graphicFrameLocks/>
              </p:cNvGraphicFramePr>
              <p:nvPr>
                <p:extLst>
                  <p:ext uri="{D42A27DB-BD31-4B8C-83A1-F6EECF244321}">
                    <p14:modId xmlns:p14="http://schemas.microsoft.com/office/powerpoint/2010/main" val="251637053"/>
                  </p:ext>
                </p:extLst>
              </p:nvPr>
            </p:nvGraphicFramePr>
            <p:xfrm>
              <a:off x="609600" y="2286000"/>
              <a:ext cx="8229600" cy="1352204"/>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tblGrid>
                  <a:tr h="13522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2100" i="1" kern="1200" smtClean="0">
                                        <a:solidFill>
                                          <a:schemeClr val="tx1"/>
                                        </a:solidFill>
                                        <a:effectLst/>
                                        <a:latin typeface="Cambria Math" panose="02040503050406030204" pitchFamily="18" charset="0"/>
                                        <a:ea typeface="+mn-ea"/>
                                        <a:cs typeface="+mn-cs"/>
                                      </a:rPr>
                                    </m:ctrlPr>
                                  </m:dPr>
                                  <m:e>
                                    <m:m>
                                      <m:mPr>
                                        <m:plcHide m:val="on"/>
                                        <m:mcs>
                                          <m:mc>
                                            <m:mcPr>
                                              <m:count m:val="4"/>
                                              <m:mcJc m:val="center"/>
                                            </m:mcPr>
                                          </m:mc>
                                        </m:mcs>
                                        <m:ctrlPr>
                                          <a:rPr lang="en-US" sz="2100" i="1" kern="1200" smtClean="0">
                                            <a:solidFill>
                                              <a:schemeClr val="tx1"/>
                                            </a:solidFill>
                                            <a:effectLst/>
                                            <a:latin typeface="Cambria Math" panose="02040503050406030204" pitchFamily="18" charset="0"/>
                                            <a:ea typeface="+mn-ea"/>
                                            <a:cs typeface="+mn-cs"/>
                                          </a:rPr>
                                        </m:ctrlPr>
                                      </m:mPr>
                                      <m:mr>
                                        <m:e>
                                          <m:r>
                                            <a:rPr lang="en-US" sz="2100" i="1" kern="1200">
                                              <a:solidFill>
                                                <a:schemeClr val="tx1"/>
                                              </a:solidFill>
                                              <a:effectLst/>
                                              <a:latin typeface="Cambria Math" panose="02040503050406030204" pitchFamily="18" charset="0"/>
                                              <a:ea typeface="+mn-ea"/>
                                              <a:cs typeface="+mn-cs"/>
                                            </a:rPr>
                                            <m:t>4</m:t>
                                          </m:r>
                                        </m:e>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mr>
                                      <m:mr>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3</m:t>
                                          </m:r>
                                        </m:e>
                                      </m:mr>
                                      <m:mr>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1</m:t>
                                          </m:r>
                                        </m:e>
                                      </m:mr>
                                      <m:mr>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0</m:t>
                                          </m:r>
                                        </m:e>
                                      </m:mr>
                                    </m:m>
                                  </m:e>
                                </m:d>
                                <m:limUpp>
                                  <m:limUppPr>
                                    <m:ctrlPr>
                                      <a:rPr lang="en-US" sz="2100" i="1" kern="1200">
                                        <a:solidFill>
                                          <a:schemeClr val="tx1"/>
                                        </a:solidFill>
                                        <a:effectLst/>
                                        <a:latin typeface="Cambria Math" panose="02040503050406030204" pitchFamily="18" charset="0"/>
                                        <a:ea typeface="+mn-ea"/>
                                        <a:cs typeface="+mn-cs"/>
                                      </a:rPr>
                                    </m:ctrlPr>
                                  </m:limUppPr>
                                  <m:e>
                                    <m:r>
                                      <a:rPr lang="en-US" sz="2100" i="1" kern="1200">
                                        <a:solidFill>
                                          <a:schemeClr val="tx1"/>
                                        </a:solidFill>
                                        <a:effectLst/>
                                        <a:latin typeface="Cambria Math" panose="02040503050406030204" pitchFamily="18" charset="0"/>
                                        <a:ea typeface="+mn-ea"/>
                                        <a:cs typeface="+mn-cs"/>
                                      </a:rPr>
                                      <m:t>=</m:t>
                                    </m:r>
                                  </m:e>
                                  <m:lim>
                                    <m:r>
                                      <a:rPr lang="en-US" sz="2100" i="1" kern="1200">
                                        <a:solidFill>
                                          <a:schemeClr val="tx1"/>
                                        </a:solidFill>
                                        <a:effectLst/>
                                        <a:latin typeface="Cambria Math" panose="02040503050406030204" pitchFamily="18" charset="0"/>
                                        <a:ea typeface="+mn-ea"/>
                                        <a:cs typeface="+mn-cs"/>
                                      </a:rPr>
                                      <m:t>−3</m:t>
                                    </m:r>
                                    <m:sSub>
                                      <m:sSubPr>
                                        <m:ctrlPr>
                                          <a:rPr lang="en-US" sz="2100" i="1" kern="1200">
                                            <a:solidFill>
                                              <a:schemeClr val="tx1"/>
                                            </a:solidFill>
                                            <a:effectLst/>
                                            <a:latin typeface="Cambria Math" panose="02040503050406030204" pitchFamily="18" charset="0"/>
                                            <a:ea typeface="+mn-ea"/>
                                            <a:cs typeface="+mn-cs"/>
                                          </a:rPr>
                                        </m:ctrlPr>
                                      </m:sSubPr>
                                      <m:e>
                                        <m:r>
                                          <a:rPr lang="en-US" sz="2100" i="1" kern="1200">
                                            <a:solidFill>
                                              <a:schemeClr val="tx1"/>
                                            </a:solidFill>
                                            <a:effectLst/>
                                            <a:latin typeface="Cambria Math" panose="02040503050406030204" pitchFamily="18" charset="0"/>
                                            <a:ea typeface="+mn-ea"/>
                                            <a:cs typeface="+mn-cs"/>
                                          </a:rPr>
                                          <m:t>𝑅</m:t>
                                        </m:r>
                                      </m:e>
                                      <m:sub>
                                        <m:r>
                                          <a:rPr lang="en-US" sz="2100" i="1" kern="1200">
                                            <a:solidFill>
                                              <a:schemeClr val="tx1"/>
                                            </a:solidFill>
                                            <a:effectLst/>
                                            <a:latin typeface="Cambria Math" panose="02040503050406030204" pitchFamily="18" charset="0"/>
                                            <a:ea typeface="+mn-ea"/>
                                            <a:cs typeface="+mn-cs"/>
                                          </a:rPr>
                                          <m:t>3</m:t>
                                        </m:r>
                                      </m:sub>
                                    </m:sSub>
                                    <m:r>
                                      <a:rPr lang="en-US" sz="2100" i="1" kern="1200">
                                        <a:solidFill>
                                          <a:schemeClr val="tx1"/>
                                        </a:solidFill>
                                        <a:effectLst/>
                                        <a:latin typeface="Cambria Math" panose="02040503050406030204" pitchFamily="18" charset="0"/>
                                        <a:ea typeface="+mn-ea"/>
                                        <a:cs typeface="+mn-cs"/>
                                      </a:rPr>
                                      <m:t>+</m:t>
                                    </m:r>
                                    <m:sSub>
                                      <m:sSubPr>
                                        <m:ctrlPr>
                                          <a:rPr lang="en-US" sz="2100" i="1" kern="1200">
                                            <a:solidFill>
                                              <a:schemeClr val="tx1"/>
                                            </a:solidFill>
                                            <a:effectLst/>
                                            <a:latin typeface="Cambria Math" panose="02040503050406030204" pitchFamily="18" charset="0"/>
                                            <a:ea typeface="+mn-ea"/>
                                            <a:cs typeface="+mn-cs"/>
                                          </a:rPr>
                                        </m:ctrlPr>
                                      </m:sSubPr>
                                      <m:e>
                                        <m:r>
                                          <a:rPr lang="en-US" sz="2100" i="1" kern="1200">
                                            <a:solidFill>
                                              <a:schemeClr val="tx1"/>
                                            </a:solidFill>
                                            <a:effectLst/>
                                            <a:latin typeface="Cambria Math" panose="02040503050406030204" pitchFamily="18" charset="0"/>
                                            <a:ea typeface="+mn-ea"/>
                                            <a:cs typeface="+mn-cs"/>
                                          </a:rPr>
                                          <m:t>𝑅</m:t>
                                        </m:r>
                                      </m:e>
                                      <m:sub>
                                        <m:r>
                                          <a:rPr lang="en-US" sz="2100" i="1" kern="1200">
                                            <a:solidFill>
                                              <a:schemeClr val="tx1"/>
                                            </a:solidFill>
                                            <a:effectLst/>
                                            <a:latin typeface="Cambria Math" panose="02040503050406030204" pitchFamily="18" charset="0"/>
                                            <a:ea typeface="+mn-ea"/>
                                            <a:cs typeface="+mn-cs"/>
                                          </a:rPr>
                                          <m:t>2</m:t>
                                        </m:r>
                                      </m:sub>
                                    </m:sSub>
                                  </m:lim>
                                </m:limUpp>
                                <m:d>
                                  <m:dPr>
                                    <m:begChr m:val="|"/>
                                    <m:endChr m:val="|"/>
                                    <m:ctrlPr>
                                      <a:rPr lang="en-US" sz="2100" i="1" kern="1200" smtClean="0">
                                        <a:solidFill>
                                          <a:schemeClr val="tx1"/>
                                        </a:solidFill>
                                        <a:effectLst/>
                                        <a:latin typeface="Cambria Math" panose="02040503050406030204" pitchFamily="18" charset="0"/>
                                        <a:ea typeface="+mn-ea"/>
                                        <a:cs typeface="+mn-cs"/>
                                      </a:rPr>
                                    </m:ctrlPr>
                                  </m:dPr>
                                  <m:e>
                                    <m:m>
                                      <m:mPr>
                                        <m:plcHide m:val="on"/>
                                        <m:mcs>
                                          <m:mc>
                                            <m:mcPr>
                                              <m:count m:val="4"/>
                                              <m:mcJc m:val="center"/>
                                            </m:mcPr>
                                          </m:mc>
                                        </m:mcs>
                                        <m:ctrlPr>
                                          <a:rPr lang="en-US" sz="2100" i="1" kern="1200" smtClean="0">
                                            <a:solidFill>
                                              <a:schemeClr val="tx1"/>
                                            </a:solidFill>
                                            <a:effectLst/>
                                            <a:latin typeface="Cambria Math" panose="02040503050406030204" pitchFamily="18" charset="0"/>
                                            <a:ea typeface="+mn-ea"/>
                                            <a:cs typeface="+mn-cs"/>
                                          </a:rPr>
                                        </m:ctrlPr>
                                      </m:mPr>
                                      <m:mr>
                                        <m:e>
                                          <m:r>
                                            <a:rPr lang="en-US" sz="2100" i="1" kern="1200">
                                              <a:solidFill>
                                                <a:schemeClr val="tx1"/>
                                              </a:solidFill>
                                              <a:effectLst/>
                                              <a:latin typeface="Cambria Math" panose="02040503050406030204" pitchFamily="18" charset="0"/>
                                              <a:ea typeface="+mn-ea"/>
                                              <a:cs typeface="+mn-cs"/>
                                            </a:rPr>
                                            <m:t>4</m:t>
                                          </m:r>
                                        </m:e>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mr>
                                      <m:mr>
                                        <m:e>
                                          <m:r>
                                            <a:rPr lang="en-US" sz="2100" i="1" kern="1200">
                                              <a:solidFill>
                                                <a:schemeClr val="tx1"/>
                                              </a:solidFill>
                                              <a:effectLst/>
                                              <a:latin typeface="Cambria Math" panose="02040503050406030204" pitchFamily="18" charset="0"/>
                                              <a:ea typeface="+mn-ea"/>
                                              <a:cs typeface="+mn-cs"/>
                                            </a:rPr>
                                            <m:t>−7</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−4</m:t>
                                          </m:r>
                                        </m:e>
                                        <m:e>
                                          <m:r>
                                            <a:rPr lang="en-US" sz="2100" i="1" kern="1200">
                                              <a:solidFill>
                                                <a:schemeClr val="tx1"/>
                                              </a:solidFill>
                                              <a:effectLst/>
                                              <a:latin typeface="Cambria Math" panose="02040503050406030204" pitchFamily="18" charset="0"/>
                                              <a:ea typeface="+mn-ea"/>
                                              <a:cs typeface="+mn-cs"/>
                                            </a:rPr>
                                            <m:t>0</m:t>
                                          </m:r>
                                        </m:e>
                                      </m:mr>
                                      <m:mr>
                                        <m:e>
                                          <m:r>
                                            <a:rPr lang="en-US" sz="2100" i="1" kern="1200">
                                              <a:solidFill>
                                                <a:schemeClr val="tx1"/>
                                              </a:solidFill>
                                              <a:effectLst/>
                                              <a:latin typeface="Cambria Math" panose="02040503050406030204" pitchFamily="18" charset="0"/>
                                              <a:ea typeface="+mn-ea"/>
                                              <a:cs typeface="+mn-cs"/>
                                            </a:rPr>
                                            <m:t>3</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1</m:t>
                                          </m:r>
                                        </m:e>
                                        <m:e>
                                          <m:r>
                                            <a:rPr lang="en-US" sz="2100" i="1" kern="1200">
                                              <a:solidFill>
                                                <a:schemeClr val="tx1"/>
                                              </a:solidFill>
                                              <a:effectLst/>
                                              <a:latin typeface="Cambria Math" panose="02040503050406030204" pitchFamily="18" charset="0"/>
                                              <a:ea typeface="+mn-ea"/>
                                              <a:cs typeface="+mn-cs"/>
                                            </a:rPr>
                                            <m:t>1</m:t>
                                          </m:r>
                                        </m:e>
                                      </m:mr>
                                      <m:mr>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−2</m:t>
                                          </m:r>
                                        </m:e>
                                        <m:e>
                                          <m:r>
                                            <a:rPr lang="en-US" sz="2100" i="1" kern="1200">
                                              <a:solidFill>
                                                <a:schemeClr val="tx1"/>
                                              </a:solidFill>
                                              <a:effectLst/>
                                              <a:latin typeface="Cambria Math" panose="02040503050406030204" pitchFamily="18" charset="0"/>
                                              <a:ea typeface="+mn-ea"/>
                                              <a:cs typeface="+mn-cs"/>
                                            </a:rPr>
                                            <m:t>0</m:t>
                                          </m:r>
                                        </m:e>
                                        <m:e>
                                          <m:r>
                                            <a:rPr lang="en-US" sz="2100" i="1" kern="1200">
                                              <a:solidFill>
                                                <a:schemeClr val="tx1"/>
                                              </a:solidFill>
                                              <a:effectLst/>
                                              <a:latin typeface="Cambria Math" panose="02040503050406030204" pitchFamily="18" charset="0"/>
                                              <a:ea typeface="+mn-ea"/>
                                              <a:cs typeface="+mn-cs"/>
                                            </a:rPr>
                                            <m:t>0</m:t>
                                          </m:r>
                                        </m:e>
                                      </m:mr>
                                    </m:m>
                                  </m:e>
                                </m:d>
                              </m:oMath>
                            </m:oMathPara>
                          </a14:m>
                          <a:endParaRPr lang="en-US" sz="2100" kern="1200" dirty="0">
                            <a:solidFill>
                              <a:schemeClr val="tx1"/>
                            </a:solidFill>
                            <a:effectLst/>
                            <a:latin typeface="+mn-lt"/>
                            <a:ea typeface="+mn-ea"/>
                            <a:cs typeface="+mn-cs"/>
                          </a:endParaRPr>
                        </a:p>
                      </a:txBody>
                      <a:tcPr/>
                    </a:tc>
                    <a:tc>
                      <a:txBody>
                        <a:bodyPr/>
                        <a:lstStyle/>
                        <a:p>
                          <a:pPr algn="l"/>
                          <a:r>
                            <a:rPr sz="1800" dirty="0"/>
                            <a:t>Applying the third property makes the fourth column have only one nonzero entry.</a:t>
                          </a:r>
                        </a:p>
                      </a:txBody>
                      <a:tcPr anchor="ctr"/>
                    </a:tc>
                    <a:extLst>
                      <a:ext uri="{0D108BD9-81ED-4DB2-BD59-A6C34878D82A}">
                        <a16:rowId xmlns:a16="http://schemas.microsoft.com/office/drawing/2014/main" val="10000"/>
                      </a:ext>
                    </a:extLst>
                  </a:tr>
                </a:tbl>
              </a:graphicData>
            </a:graphic>
          </p:graphicFrame>
        </mc:Choice>
        <mc:Fallback xmlns="">
          <p:graphicFrame>
            <p:nvGraphicFramePr>
              <p:cNvPr id="5" name="Table Placeholder 2" descr="The determinant transformation shows the following steps:&#10;&#10;The original four  by  four matrix has elements:&#10;First row: four, negative two, three, zero.&#10;Second row: two, one, negative one, three.&#10;Third row: three, zero, one, one.&#10;Fourth row: two, negative two, zero, zero.&#10;&#10;By applying the row operation negative three times row 3 plus row 2, the transformed matrix is:&#10;First row: four, negative two, three, zero.&#10;Second row: negative seven, one, negative four, zero.&#10;Third row: three, zero, one, one.&#10;Fourth row: two, negative two, zero, zero.&#10;&#10;This transformation makes the fourth column contain only one nonzero entry.">
                <a:extLst>
                  <a:ext uri="{FF2B5EF4-FFF2-40B4-BE49-F238E27FC236}">
                    <a16:creationId xmlns:a16="http://schemas.microsoft.com/office/drawing/2014/main" id="{3E5D5C36-BE5A-4667-915D-32422AC02EBF}"/>
                  </a:ext>
                </a:extLst>
              </p:cNvPr>
              <p:cNvGraphicFramePr>
                <a:graphicFrameLocks/>
              </p:cNvGraphicFramePr>
              <p:nvPr>
                <p:extLst>
                  <p:ext uri="{D42A27DB-BD31-4B8C-83A1-F6EECF244321}">
                    <p14:modId xmlns:p14="http://schemas.microsoft.com/office/powerpoint/2010/main" val="251637053"/>
                  </p:ext>
                </p:extLst>
              </p:nvPr>
            </p:nvGraphicFramePr>
            <p:xfrm>
              <a:off x="609600" y="2286000"/>
              <a:ext cx="8229600" cy="1352204"/>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tblGrid>
                  <a:tr h="1352204">
                    <a:tc>
                      <a:txBody>
                        <a:bodyPr/>
                        <a:lstStyle/>
                        <a:p>
                          <a:endParaRPr lang="en-US"/>
                        </a:p>
                      </a:txBody>
                      <a:tcPr>
                        <a:blipFill>
                          <a:blip r:embed="rId2"/>
                          <a:stretch>
                            <a:fillRect r="-50000" b="-901"/>
                          </a:stretch>
                        </a:blipFill>
                      </a:tcPr>
                    </a:tc>
                    <a:tc>
                      <a:txBody>
                        <a:bodyPr/>
                        <a:lstStyle/>
                        <a:p>
                          <a:pPr algn="l"/>
                          <a:r>
                            <a:rPr sz="1800" dirty="0"/>
                            <a:t>Applying the third property makes the fourth column have only one nonzero entry.</a:t>
                          </a:r>
                        </a:p>
                      </a:txBody>
                      <a:tcPr anchor="ctr"/>
                    </a:tc>
                    <a:extLst>
                      <a:ext uri="{0D108BD9-81ED-4DB2-BD59-A6C34878D82A}">
                        <a16:rowId xmlns:a16="http://schemas.microsoft.com/office/drawing/2014/main" val="10000"/>
                      </a:ext>
                    </a:extLst>
                  </a:tr>
                </a:tbl>
              </a:graphicData>
            </a:graphic>
          </p:graphicFrame>
        </mc:Fallback>
      </mc:AlternateContent>
      <p:sp>
        <p:nvSpPr>
          <p:cNvPr id="12" name="TextBox 11">
            <a:extLst>
              <a:ext uri="{FF2B5EF4-FFF2-40B4-BE49-F238E27FC236}">
                <a16:creationId xmlns:a16="http://schemas.microsoft.com/office/drawing/2014/main" id="{68E59A37-90E7-F570-337C-3610F9B141E1}"/>
              </a:ext>
            </a:extLst>
          </p:cNvPr>
          <p:cNvSpPr txBox="1"/>
          <p:nvPr/>
        </p:nvSpPr>
        <p:spPr>
          <a:xfrm>
            <a:off x="480204" y="3581400"/>
            <a:ext cx="8206596" cy="830997"/>
          </a:xfrm>
          <a:prstGeom prst="rect">
            <a:avLst/>
          </a:prstGeom>
          <a:noFill/>
        </p:spPr>
        <p:txBody>
          <a:bodyPr wrap="square">
            <a:spAutoFit/>
          </a:bodyPr>
          <a:lstStyle/>
          <a:p>
            <a:r>
              <a:rPr lang="en-US" sz="2400" dirty="0"/>
              <a:t>Now expand along the fourth column (remembering that the minus sign is part of the cofactor):</a:t>
            </a:r>
          </a:p>
        </p:txBody>
      </p:sp>
      <p:pic>
        <p:nvPicPr>
          <p:cNvPr id="10" name="Picture 9" descr="The determinant equation shows the following transformation:&#10;&#10;The determinant of the four  by  four matrix with elements:&#10;First row: four, negative two, three, zero.&#10;Second row: negative seven, one, negative four, zero.&#10;Third row: three, zero, one, one.&#10;Fourth row: two, negative two, zero, zero.&#10;&#10;Is equal to negative one times the determinant of the three  by  three matrix:&#10;First row: four, negative two, three.&#10;Second row: negative seven, one, negative four.&#10;Third row: two, negative two, zero.">
            <a:extLst>
              <a:ext uri="{FF2B5EF4-FFF2-40B4-BE49-F238E27FC236}">
                <a16:creationId xmlns:a16="http://schemas.microsoft.com/office/drawing/2014/main" id="{62258F33-3C5D-C49F-F873-A1120071DD61}"/>
              </a:ext>
            </a:extLst>
          </p:cNvPr>
          <p:cNvPicPr>
            <a:picLocks noChangeAspect="1"/>
          </p:cNvPicPr>
          <p:nvPr/>
        </p:nvPicPr>
        <p:blipFill>
          <a:blip r:embed="rId3"/>
          <a:stretch>
            <a:fillRect/>
          </a:stretch>
        </p:blipFill>
        <p:spPr>
          <a:xfrm>
            <a:off x="2638425" y="4386629"/>
            <a:ext cx="4171950" cy="16097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Properties of Determinants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We can continue to apply the third property of determinants to simplify the evaluation of the</a:t>
            </a:r>
            <a:endParaRPr sz="2800" dirty="0"/>
          </a:p>
        </p:txBody>
      </p:sp>
      <p:pic>
        <p:nvPicPr>
          <p:cNvPr id="5" name="Picture 4" descr="3 by 3">
            <a:extLst>
              <a:ext uri="{FF2B5EF4-FFF2-40B4-BE49-F238E27FC236}">
                <a16:creationId xmlns:a16="http://schemas.microsoft.com/office/drawing/2014/main" id="{52C9DEA6-CBF1-4DFF-6E82-F9B9BEA7A019}"/>
              </a:ext>
            </a:extLst>
          </p:cNvPr>
          <p:cNvPicPr>
            <a:picLocks noChangeAspect="1"/>
          </p:cNvPicPr>
          <p:nvPr/>
        </p:nvPicPr>
        <p:blipFill>
          <a:blip r:embed="rId2"/>
          <a:stretch>
            <a:fillRect/>
          </a:stretch>
        </p:blipFill>
        <p:spPr>
          <a:xfrm>
            <a:off x="7229061" y="1579931"/>
            <a:ext cx="648000" cy="324000"/>
          </a:xfrm>
          <a:prstGeom prst="rect">
            <a:avLst/>
          </a:prstGeom>
        </p:spPr>
      </p:pic>
      <p:sp>
        <p:nvSpPr>
          <p:cNvPr id="7" name="TextBox 6">
            <a:extLst>
              <a:ext uri="{FF2B5EF4-FFF2-40B4-BE49-F238E27FC236}">
                <a16:creationId xmlns:a16="http://schemas.microsoft.com/office/drawing/2014/main" id="{E4AD97BC-A967-70D4-9090-FFF145CFBC8F}"/>
              </a:ext>
            </a:extLst>
          </p:cNvPr>
          <p:cNvSpPr txBox="1"/>
          <p:nvPr/>
        </p:nvSpPr>
        <p:spPr>
          <a:xfrm>
            <a:off x="457200" y="1893992"/>
            <a:ext cx="2362200" cy="523220"/>
          </a:xfrm>
          <a:prstGeom prst="rect">
            <a:avLst/>
          </a:prstGeom>
          <a:noFill/>
        </p:spPr>
        <p:txBody>
          <a:bodyPr wrap="square" rtlCol="0">
            <a:spAutoFit/>
          </a:bodyPr>
          <a:lstStyle/>
          <a:p>
            <a:r>
              <a:rPr lang="en-US" sz="2800" dirty="0"/>
              <a:t>determinant.</a:t>
            </a:r>
            <a:endParaRPr lang="en-IN" sz="2800" dirty="0"/>
          </a:p>
        </p:txBody>
      </p:sp>
      <mc:AlternateContent xmlns:mc="http://schemas.openxmlformats.org/markup-compatibility/2006" xmlns:a14="http://schemas.microsoft.com/office/drawing/2010/main">
        <mc:Choice Requires="a14">
          <p:graphicFrame>
            <p:nvGraphicFramePr>
              <p:cNvPr id="6" name="Table Placeholder 2" descr="The determinant of matrix B is given by:&#10;&#10;Negative of the determinant of the three  by  three matrix with elements:&#10;First row: four, negative two, three.&#10;Second row: negative seven, one, negative four.&#10;Third row: two, negative two, zero.&#10;&#10;Adding the first column to the second results in the determinant of the new three  by  three matrix:&#10;First row: four, two, three.&#10;Second row: negative seven, negative six, negative four.&#10;Third row: two, zero, zero.&#10;&#10;Expanding along the third row:&#10;Equals negative two times the determinant of the two  by  two matrix with elements:&#10;First row: two, three.&#10;Second row: negative six, negative four.&#10;&#10;Equals negative two times 10 which is &#10;Negative twenty.">
                <a:extLst>
                  <a:ext uri="{FF2B5EF4-FFF2-40B4-BE49-F238E27FC236}">
                    <a16:creationId xmlns:a16="http://schemas.microsoft.com/office/drawing/2014/main" id="{EE3262DC-B7FE-461F-ACFB-C1C5D794768F}"/>
                  </a:ext>
                </a:extLst>
              </p:cNvPr>
              <p:cNvGraphicFramePr>
                <a:graphicFrameLocks/>
              </p:cNvGraphicFramePr>
              <p:nvPr>
                <p:extLst>
                  <p:ext uri="{D42A27DB-BD31-4B8C-83A1-F6EECF244321}">
                    <p14:modId xmlns:p14="http://schemas.microsoft.com/office/powerpoint/2010/main" val="2185564023"/>
                  </p:ext>
                </p:extLst>
              </p:nvPr>
            </p:nvGraphicFramePr>
            <p:xfrm>
              <a:off x="609600" y="2565771"/>
              <a:ext cx="8229600" cy="3359426"/>
            </p:xfrm>
            <a:graphic>
              <a:graphicData uri="http://schemas.openxmlformats.org/drawingml/2006/table">
                <a:tbl>
                  <a:tblPr firstRow="1" bandRow="1">
                    <a:tableStyleId>{2D5ABB26-0587-4C30-8999-92F81FD0307C}</a:tableStyleId>
                  </a:tblPr>
                  <a:tblGrid>
                    <a:gridCol w="6172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1180478">
                    <a:tc>
                      <a:txBody>
                        <a:bodyPr/>
                        <a:lstStyle/>
                        <a:p>
                          <a:pPr algn="l">
                            <a:defRPr sz="1800"/>
                          </a:pPr>
                          <a:r>
                            <a:rPr lang="ar-AE" sz="2200" dirty="0"/>
                            <a:t>​</a:t>
                          </a:r>
                          <a14:m>
                            <m:oMath xmlns:m="http://schemas.openxmlformats.org/officeDocument/2006/math">
                              <m:d>
                                <m:dPr>
                                  <m:begChr m:val="|"/>
                                  <m:endChr m:val="|"/>
                                  <m:ctrlPr>
                                    <a:rPr lang="ar-AE" sz="2200" i="1">
                                      <a:latin typeface="Cambria Math" panose="02040503050406030204" pitchFamily="18" charset="0"/>
                                    </a:rPr>
                                  </m:ctrlPr>
                                </m:dPr>
                                <m:e>
                                  <m:r>
                                    <a:rPr lang="ar-AE" sz="2200">
                                      <a:latin typeface="Cambria Math"/>
                                    </a:rPr>
                                    <m:t>𝐵</m:t>
                                  </m:r>
                                </m:e>
                              </m:d>
                              <m:r>
                                <a:rPr lang="ar-AE" sz="2200">
                                  <a:latin typeface="Cambria Math"/>
                                </a:rPr>
                                <m:t>=−</m:t>
                              </m:r>
                              <m:d>
                                <m:dPr>
                                  <m:begChr m:val="|"/>
                                  <m:endChr m:val="|"/>
                                  <m:ctrlPr>
                                    <a:rPr lang="ar-AE" sz="2200" i="1">
                                      <a:latin typeface="Cambria Math" panose="02040503050406030204" pitchFamily="18" charset="0"/>
                                    </a:rPr>
                                  </m:ctrlPr>
                                </m:dPr>
                                <m:e>
                                  <m:m>
                                    <m:mPr>
                                      <m:plcHide m:val="on"/>
                                      <m:mcs>
                                        <m:mc>
                                          <m:mcPr>
                                            <m:count m:val="3"/>
                                            <m:mcJc m:val="center"/>
                                          </m:mcPr>
                                        </m:mc>
                                      </m:mcs>
                                      <m:ctrlPr>
                                        <a:rPr lang="ar-AE" sz="2200" i="1">
                                          <a:latin typeface="Cambria Math" panose="02040503050406030204" pitchFamily="18" charset="0"/>
                                        </a:rPr>
                                      </m:ctrlPr>
                                    </m:mPr>
                                    <m:mr>
                                      <m:e>
                                        <m:r>
                                          <a:rPr lang="ar-AE" sz="2200">
                                            <a:latin typeface="Cambria Math"/>
                                          </a:rPr>
                                          <m:t>4</m:t>
                                        </m:r>
                                      </m:e>
                                      <m:e>
                                        <m:r>
                                          <a:rPr lang="ar-AE" sz="2200">
                                            <a:latin typeface="Cambria Math"/>
                                          </a:rPr>
                                          <m:t>−</m:t>
                                        </m:r>
                                        <m:r>
                                          <a:rPr lang="ar-AE" sz="2200">
                                            <a:latin typeface="Cambria Math"/>
                                          </a:rPr>
                                          <m:t>2</m:t>
                                        </m:r>
                                      </m:e>
                                      <m:e>
                                        <m:r>
                                          <a:rPr lang="ar-AE" sz="2200">
                                            <a:latin typeface="Cambria Math"/>
                                          </a:rPr>
                                          <m:t>3</m:t>
                                        </m:r>
                                      </m:e>
                                    </m:mr>
                                    <m:mr>
                                      <m:e>
                                        <m:r>
                                          <a:rPr lang="ar-AE" sz="2200">
                                            <a:latin typeface="Cambria Math"/>
                                          </a:rPr>
                                          <m:t>−</m:t>
                                        </m:r>
                                        <m:r>
                                          <a:rPr lang="ar-AE" sz="2200">
                                            <a:latin typeface="Cambria Math"/>
                                          </a:rPr>
                                          <m:t>7</m:t>
                                        </m:r>
                                      </m:e>
                                      <m:e>
                                        <m:r>
                                          <a:rPr lang="ar-AE" sz="2200">
                                            <a:latin typeface="Cambria Math"/>
                                          </a:rPr>
                                          <m:t>1</m:t>
                                        </m:r>
                                      </m:e>
                                      <m:e>
                                        <m:r>
                                          <a:rPr lang="ar-AE" sz="2200">
                                            <a:latin typeface="Cambria Math"/>
                                          </a:rPr>
                                          <m:t>−</m:t>
                                        </m:r>
                                        <m:r>
                                          <a:rPr lang="ar-AE" sz="2200">
                                            <a:latin typeface="Cambria Math"/>
                                          </a:rPr>
                                          <m:t>4</m:t>
                                        </m:r>
                                      </m:e>
                                    </m:mr>
                                    <m:mr>
                                      <m:e>
                                        <m:r>
                                          <a:rPr lang="ar-AE" sz="2200">
                                            <a:latin typeface="Cambria Math"/>
                                          </a:rPr>
                                          <m:t>2</m:t>
                                        </m:r>
                                      </m:e>
                                      <m:e>
                                        <m:r>
                                          <a:rPr lang="ar-AE" sz="2200">
                                            <a:latin typeface="Cambria Math"/>
                                          </a:rPr>
                                          <m:t>−</m:t>
                                        </m:r>
                                        <m:r>
                                          <a:rPr lang="ar-AE" sz="2200">
                                            <a:latin typeface="Cambria Math"/>
                                          </a:rPr>
                                          <m:t>2</m:t>
                                        </m:r>
                                      </m:e>
                                      <m:e>
                                        <m:r>
                                          <a:rPr lang="ar-AE" sz="2200">
                                            <a:latin typeface="Cambria Math"/>
                                          </a:rPr>
                                          <m:t>0</m:t>
                                        </m:r>
                                      </m:e>
                                    </m:mr>
                                  </m:m>
                                </m:e>
                              </m:d>
                              <m:limUpp>
                                <m:limUppPr>
                                  <m:ctrlPr>
                                    <a:rPr lang="ar-AE" sz="2200" i="1" kern="1200" smtClean="0">
                                      <a:solidFill>
                                        <a:schemeClr val="tx1"/>
                                      </a:solidFill>
                                      <a:effectLst/>
                                      <a:latin typeface="Cambria Math" panose="02040503050406030204" pitchFamily="18" charset="0"/>
                                      <a:ea typeface="+mn-ea"/>
                                      <a:cs typeface="+mn-cs"/>
                                    </a:rPr>
                                  </m:ctrlPr>
                                </m:limUppPr>
                                <m:e>
                                  <m:r>
                                    <a:rPr lang="ar-AE" sz="2200" i="1" kern="1200">
                                      <a:solidFill>
                                        <a:schemeClr val="tx1"/>
                                      </a:solidFill>
                                      <a:effectLst/>
                                      <a:latin typeface="Cambria Math" panose="02040503050406030204" pitchFamily="18" charset="0"/>
                                      <a:ea typeface="+mn-ea"/>
                                      <a:cs typeface="+mn-cs"/>
                                    </a:rPr>
                                    <m:t>=</m:t>
                                  </m:r>
                                </m:e>
                                <m:lim>
                                  <m:sSub>
                                    <m:sSubPr>
                                      <m:ctrlPr>
                                        <a:rPr lang="ar-AE" sz="2200" i="1" kern="1200">
                                          <a:solidFill>
                                            <a:schemeClr val="tx1"/>
                                          </a:solidFill>
                                          <a:effectLst/>
                                          <a:latin typeface="Cambria Math" panose="02040503050406030204" pitchFamily="18" charset="0"/>
                                          <a:ea typeface="+mn-ea"/>
                                          <a:cs typeface="+mn-cs"/>
                                        </a:rPr>
                                      </m:ctrlPr>
                                    </m:sSubPr>
                                    <m:e>
                                      <m:r>
                                        <a:rPr lang="ar-AE" sz="2200" b="0" i="1" kern="1200" smtClean="0">
                                          <a:solidFill>
                                            <a:schemeClr val="tx1"/>
                                          </a:solidFill>
                                          <a:effectLst/>
                                          <a:latin typeface="Cambria Math" panose="02040503050406030204" pitchFamily="18" charset="0"/>
                                          <a:ea typeface="+mn-ea"/>
                                          <a:cs typeface="+mn-cs"/>
                                        </a:rPr>
                                        <m:t>𝐶</m:t>
                                      </m:r>
                                    </m:e>
                                    <m:sub>
                                      <m:r>
                                        <a:rPr lang="en-US" sz="2200" b="0" i="1" kern="1200" smtClean="0">
                                          <a:solidFill>
                                            <a:schemeClr val="tx1"/>
                                          </a:solidFill>
                                          <a:effectLst/>
                                          <a:latin typeface="Cambria Math" panose="02040503050406030204" pitchFamily="18" charset="0"/>
                                          <a:ea typeface="+mn-ea"/>
                                          <a:cs typeface="+mn-cs"/>
                                        </a:rPr>
                                        <m:t>1</m:t>
                                      </m:r>
                                    </m:sub>
                                  </m:sSub>
                                  <m:r>
                                    <a:rPr lang="ar-AE" sz="2200" i="1" kern="1200">
                                      <a:solidFill>
                                        <a:schemeClr val="tx1"/>
                                      </a:solidFill>
                                      <a:effectLst/>
                                      <a:latin typeface="Cambria Math" panose="02040503050406030204" pitchFamily="18" charset="0"/>
                                      <a:ea typeface="+mn-ea"/>
                                      <a:cs typeface="+mn-cs"/>
                                    </a:rPr>
                                    <m:t>+</m:t>
                                  </m:r>
                                  <m:sSub>
                                    <m:sSubPr>
                                      <m:ctrlPr>
                                        <a:rPr lang="ar-AE" sz="2200" i="1" kern="1200">
                                          <a:solidFill>
                                            <a:schemeClr val="tx1"/>
                                          </a:solidFill>
                                          <a:effectLst/>
                                          <a:latin typeface="Cambria Math" panose="02040503050406030204" pitchFamily="18" charset="0"/>
                                          <a:ea typeface="+mn-ea"/>
                                          <a:cs typeface="+mn-cs"/>
                                        </a:rPr>
                                      </m:ctrlPr>
                                    </m:sSubPr>
                                    <m:e>
                                      <m:r>
                                        <a:rPr lang="en-US" sz="2200" b="0" i="1" kern="1200" smtClean="0">
                                          <a:solidFill>
                                            <a:schemeClr val="tx1"/>
                                          </a:solidFill>
                                          <a:effectLst/>
                                          <a:latin typeface="Cambria Math" panose="02040503050406030204" pitchFamily="18" charset="0"/>
                                          <a:ea typeface="+mn-ea"/>
                                          <a:cs typeface="+mn-cs"/>
                                        </a:rPr>
                                        <m:t>𝐶</m:t>
                                      </m:r>
                                    </m:e>
                                    <m:sub>
                                      <m:r>
                                        <a:rPr lang="ar-AE" sz="2200" i="1" kern="1200">
                                          <a:solidFill>
                                            <a:schemeClr val="tx1"/>
                                          </a:solidFill>
                                          <a:effectLst/>
                                          <a:latin typeface="Cambria Math" panose="02040503050406030204" pitchFamily="18" charset="0"/>
                                          <a:ea typeface="+mn-ea"/>
                                          <a:cs typeface="+mn-cs"/>
                                        </a:rPr>
                                        <m:t>2</m:t>
                                      </m:r>
                                    </m:sub>
                                  </m:sSub>
                                </m:lim>
                              </m:limUpp>
                              <m:r>
                                <a:rPr lang="ar-AE" sz="2200">
                                  <a:latin typeface="Cambria Math"/>
                                </a:rPr>
                                <m:t>−</m:t>
                              </m:r>
                              <m:d>
                                <m:dPr>
                                  <m:begChr m:val="|"/>
                                  <m:endChr m:val="|"/>
                                  <m:ctrlPr>
                                    <a:rPr lang="ar-AE" sz="2200" i="1">
                                      <a:latin typeface="Cambria Math" panose="02040503050406030204" pitchFamily="18" charset="0"/>
                                    </a:rPr>
                                  </m:ctrlPr>
                                </m:dPr>
                                <m:e>
                                  <m:m>
                                    <m:mPr>
                                      <m:plcHide m:val="on"/>
                                      <m:mcs>
                                        <m:mc>
                                          <m:mcPr>
                                            <m:count m:val="3"/>
                                            <m:mcJc m:val="center"/>
                                          </m:mcPr>
                                        </m:mc>
                                      </m:mcs>
                                      <m:ctrlPr>
                                        <a:rPr lang="ar-AE" sz="2200" i="1">
                                          <a:latin typeface="Cambria Math" panose="02040503050406030204" pitchFamily="18" charset="0"/>
                                        </a:rPr>
                                      </m:ctrlPr>
                                    </m:mPr>
                                    <m:mr>
                                      <m:e>
                                        <m:r>
                                          <a:rPr lang="ar-AE" sz="2200">
                                            <a:latin typeface="Cambria Math"/>
                                          </a:rPr>
                                          <m:t>4</m:t>
                                        </m:r>
                                      </m:e>
                                      <m:e>
                                        <m:r>
                                          <a:rPr lang="ar-AE" sz="2200">
                                            <a:latin typeface="Cambria Math"/>
                                          </a:rPr>
                                          <m:t>2</m:t>
                                        </m:r>
                                      </m:e>
                                      <m:e>
                                        <m:r>
                                          <a:rPr lang="ar-AE" sz="2200">
                                            <a:latin typeface="Cambria Math"/>
                                          </a:rPr>
                                          <m:t>3</m:t>
                                        </m:r>
                                      </m:e>
                                    </m:mr>
                                    <m:mr>
                                      <m:e>
                                        <m:r>
                                          <a:rPr lang="ar-AE" sz="2200">
                                            <a:latin typeface="Cambria Math"/>
                                          </a:rPr>
                                          <m:t>−</m:t>
                                        </m:r>
                                        <m:r>
                                          <a:rPr lang="ar-AE" sz="2200">
                                            <a:latin typeface="Cambria Math"/>
                                          </a:rPr>
                                          <m:t>7</m:t>
                                        </m:r>
                                      </m:e>
                                      <m:e>
                                        <m:r>
                                          <a:rPr lang="ar-AE" sz="2200">
                                            <a:latin typeface="Cambria Math"/>
                                          </a:rPr>
                                          <m:t>−</m:t>
                                        </m:r>
                                        <m:r>
                                          <a:rPr lang="ar-AE" sz="2200">
                                            <a:latin typeface="Cambria Math"/>
                                          </a:rPr>
                                          <m:t>6</m:t>
                                        </m:r>
                                      </m:e>
                                      <m:e>
                                        <m:r>
                                          <a:rPr lang="ar-AE" sz="2200">
                                            <a:latin typeface="Cambria Math"/>
                                          </a:rPr>
                                          <m:t>−</m:t>
                                        </m:r>
                                        <m:r>
                                          <a:rPr lang="ar-AE" sz="2200">
                                            <a:latin typeface="Cambria Math"/>
                                          </a:rPr>
                                          <m:t>4</m:t>
                                        </m:r>
                                      </m:e>
                                    </m:mr>
                                    <m:mr>
                                      <m:e>
                                        <m:r>
                                          <a:rPr lang="ar-AE" sz="2200">
                                            <a:latin typeface="Cambria Math"/>
                                          </a:rPr>
                                          <m:t>2</m:t>
                                        </m:r>
                                      </m:e>
                                      <m:e>
                                        <m:r>
                                          <a:rPr lang="ar-AE" sz="2200">
                                            <a:latin typeface="Cambria Math"/>
                                          </a:rPr>
                                          <m:t>0</m:t>
                                        </m:r>
                                      </m:e>
                                      <m:e>
                                        <m:r>
                                          <a:rPr lang="ar-AE" sz="2200">
                                            <a:latin typeface="Cambria Math"/>
                                          </a:rPr>
                                          <m:t>0</m:t>
                                        </m:r>
                                      </m:e>
                                    </m:mr>
                                  </m:m>
                                </m:e>
                              </m:d>
                            </m:oMath>
                          </a14:m>
                          <a:endParaRPr sz="2200" dirty="0"/>
                        </a:p>
                      </a:txBody>
                      <a:tcPr/>
                    </a:tc>
                    <a:tc>
                      <a:txBody>
                        <a:bodyPr/>
                        <a:lstStyle/>
                        <a:p>
                          <a:r>
                            <a:rPr lang="en-US" sz="1800" b="0" i="0" u="none" strike="noStrike" kern="1200" baseline="0" dirty="0">
                              <a:solidFill>
                                <a:schemeClr val="tx1"/>
                              </a:solidFill>
                              <a:latin typeface="+mn-lt"/>
                              <a:ea typeface="+mn-ea"/>
                              <a:cs typeface="+mn-cs"/>
                            </a:rPr>
                            <a:t>Add the first column to the second.</a:t>
                          </a:r>
                          <a:endParaRPr b="0" dirty="0"/>
                        </a:p>
                      </a:txBody>
                      <a:tcPr/>
                    </a:tc>
                    <a:extLst>
                      <a:ext uri="{0D108BD9-81ED-4DB2-BD59-A6C34878D82A}">
                        <a16:rowId xmlns:a16="http://schemas.microsoft.com/office/drawing/2014/main" val="10000"/>
                      </a:ext>
                    </a:extLst>
                  </a:tr>
                  <a:tr h="704203">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m:t>
                                  </m:r>
                                  <m:r>
                                    <a:rPr sz="2200">
                                      <a:latin typeface="Cambria Math"/>
                                    </a:rPr>
                                    <m:t>𝐵</m:t>
                                  </m:r>
                                  <m:r>
                                    <a:rPr sz="2200">
                                      <a:latin typeface="Cambria Math"/>
                                    </a:rPr>
                                    <m:t>|</m:t>
                                  </m:r>
                                </m:e>
                              </m:phant>
                              <m:r>
                                <a:rPr sz="2200">
                                  <a:latin typeface="Cambria Math"/>
                                </a:rPr>
                                <m:t>=−</m:t>
                              </m:r>
                              <m:d>
                                <m:dPr>
                                  <m:ctrlPr>
                                    <a:rPr sz="2200" i="1">
                                      <a:latin typeface="Cambria Math" panose="02040503050406030204" pitchFamily="18" charset="0"/>
                                    </a:rPr>
                                  </m:ctrlPr>
                                </m:dPr>
                                <m:e>
                                  <m:r>
                                    <a:rPr sz="2200">
                                      <a:latin typeface="Cambria Math"/>
                                    </a:rPr>
                                    <m:t>2</m:t>
                                  </m:r>
                                </m:e>
                              </m:d>
                              <m:d>
                                <m:dPr>
                                  <m:begChr m:val="|"/>
                                  <m:endChr m:val="|"/>
                                  <m:ctrlPr>
                                    <a:rPr sz="2200" i="1">
                                      <a:latin typeface="Cambria Math" panose="02040503050406030204" pitchFamily="18" charset="0"/>
                                    </a:rPr>
                                  </m:ctrlPr>
                                </m:dPr>
                                <m:e>
                                  <m:m>
                                    <m:mPr>
                                      <m:plcHide m:val="on"/>
                                      <m:mcs>
                                        <m:mc>
                                          <m:mcPr>
                                            <m:count m:val="2"/>
                                            <m:mcJc m:val="center"/>
                                          </m:mcPr>
                                        </m:mc>
                                      </m:mcs>
                                      <m:ctrlPr>
                                        <a:rPr sz="2200" i="1">
                                          <a:latin typeface="Cambria Math" panose="02040503050406030204" pitchFamily="18" charset="0"/>
                                        </a:rPr>
                                      </m:ctrlPr>
                                    </m:mPr>
                                    <m:mr>
                                      <m:e>
                                        <m:r>
                                          <a:rPr sz="2200">
                                            <a:latin typeface="Cambria Math"/>
                                          </a:rPr>
                                          <m:t>2</m:t>
                                        </m:r>
                                      </m:e>
                                      <m:e>
                                        <m:r>
                                          <a:rPr sz="2200">
                                            <a:latin typeface="Cambria Math"/>
                                          </a:rPr>
                                          <m:t>3</m:t>
                                        </m:r>
                                      </m:e>
                                    </m:mr>
                                    <m:mr>
                                      <m:e>
                                        <m:r>
                                          <a:rPr sz="2200">
                                            <a:latin typeface="Cambria Math"/>
                                          </a:rPr>
                                          <m:t>−</m:t>
                                        </m:r>
                                        <m:r>
                                          <a:rPr sz="2200">
                                            <a:latin typeface="Cambria Math"/>
                                          </a:rPr>
                                          <m:t>6</m:t>
                                        </m:r>
                                      </m:e>
                                      <m:e>
                                        <m:r>
                                          <a:rPr sz="2200">
                                            <a:latin typeface="Cambria Math"/>
                                          </a:rPr>
                                          <m:t>−</m:t>
                                        </m:r>
                                        <m:r>
                                          <a:rPr sz="2200">
                                            <a:latin typeface="Cambria Math"/>
                                          </a:rPr>
                                          <m:t>4</m:t>
                                        </m:r>
                                      </m:e>
                                    </m:mr>
                                  </m:m>
                                </m:e>
                              </m:d>
                            </m:oMath>
                          </a14:m>
                          <a:endParaRPr sz="2200" dirty="0"/>
                        </a:p>
                      </a:txBody>
                      <a:tcPr/>
                    </a:tc>
                    <a:tc>
                      <a:txBody>
                        <a:bodyPr/>
                        <a:lstStyle/>
                        <a:p>
                          <a:r>
                            <a:rPr lang="en-US" sz="1800" b="0" i="0" u="none" strike="noStrike" kern="1200" baseline="0" dirty="0">
                              <a:solidFill>
                                <a:schemeClr val="tx1"/>
                              </a:solidFill>
                              <a:latin typeface="+mn-lt"/>
                              <a:ea typeface="+mn-ea"/>
                              <a:cs typeface="+mn-cs"/>
                            </a:rPr>
                            <a:t>Expand along the third row, which now has two zeros.</a:t>
                          </a:r>
                          <a:endParaRPr dirty="0"/>
                        </a:p>
                      </a:txBody>
                      <a:tcPr/>
                    </a:tc>
                    <a:extLst>
                      <a:ext uri="{0D108BD9-81ED-4DB2-BD59-A6C34878D82A}">
                        <a16:rowId xmlns:a16="http://schemas.microsoft.com/office/drawing/2014/main" val="10001"/>
                      </a:ext>
                    </a:extLst>
                  </a:tr>
                  <a:tr h="704203">
                    <a:tc>
                      <a:txBody>
                        <a:bodyPr/>
                        <a:lstStyle/>
                        <a:p>
                          <a:r>
                            <a:rPr lang="ar-AE" sz="2200" dirty="0"/>
                            <a:t>​</a:t>
                          </a:r>
                          <a14:m>
                            <m:oMath xmlns:m="http://schemas.openxmlformats.org/officeDocument/2006/math">
                              <m:phant>
                                <m:phantPr>
                                  <m:show m:val="off"/>
                                  <m:ctrlPr>
                                    <a:rPr lang="ar-AE" sz="2200" i="1">
                                      <a:latin typeface="Cambria Math" panose="02040503050406030204" pitchFamily="18" charset="0"/>
                                    </a:rPr>
                                  </m:ctrlPr>
                                </m:phantPr>
                                <m:e>
                                  <m:r>
                                    <a:rPr lang="ar-AE" sz="2200">
                                      <a:latin typeface="Cambria Math"/>
                                    </a:rPr>
                                    <m:t>|</m:t>
                                  </m:r>
                                  <m:r>
                                    <a:rPr lang="ar-AE" sz="2200">
                                      <a:latin typeface="Cambria Math"/>
                                    </a:rPr>
                                    <m:t>𝐵</m:t>
                                  </m:r>
                                  <m:r>
                                    <a:rPr lang="ar-AE" sz="2200">
                                      <a:latin typeface="Cambria Math"/>
                                    </a:rPr>
                                    <m:t>|</m:t>
                                  </m:r>
                                </m:e>
                              </m:phant>
                              <m:r>
                                <a:rPr lang="ar-AE" sz="2200">
                                  <a:latin typeface="Cambria Math"/>
                                </a:rPr>
                                <m:t>=</m:t>
                              </m:r>
                              <m:d>
                                <m:dPr>
                                  <m:ctrlPr>
                                    <a:rPr lang="ar-AE" sz="2200" i="1">
                                      <a:latin typeface="Cambria Math" panose="02040503050406030204" pitchFamily="18" charset="0"/>
                                    </a:rPr>
                                  </m:ctrlPr>
                                </m:dPr>
                                <m:e>
                                  <m:r>
                                    <a:rPr lang="ar-AE" sz="2200">
                                      <a:latin typeface="Cambria Math"/>
                                    </a:rPr>
                                    <m:t>−</m:t>
                                  </m:r>
                                  <m:r>
                                    <a:rPr lang="ar-AE" sz="2200">
                                      <a:latin typeface="Cambria Math"/>
                                    </a:rPr>
                                    <m:t>2</m:t>
                                  </m:r>
                                </m:e>
                              </m:d>
                              <m:d>
                                <m:dPr>
                                  <m:ctrlPr>
                                    <a:rPr lang="ar-AE" sz="2200" i="1">
                                      <a:latin typeface="Cambria Math" panose="02040503050406030204" pitchFamily="18" charset="0"/>
                                    </a:rPr>
                                  </m:ctrlPr>
                                </m:dPr>
                                <m:e>
                                  <m:r>
                                    <a:rPr lang="ar-AE" sz="2200">
                                      <a:latin typeface="Cambria Math"/>
                                    </a:rPr>
                                    <m:t>10</m:t>
                                  </m:r>
                                </m:e>
                              </m:d>
                            </m:oMath>
                          </a14:m>
                          <a:endParaRPr lang="en-IN" dirty="0"/>
                        </a:p>
                      </a:txBody>
                      <a:tcPr/>
                    </a:tc>
                    <a:tc>
                      <a:txBody>
                        <a:bodyPr/>
                        <a:lstStyle/>
                        <a:p>
                          <a:endParaRPr dirty="0"/>
                        </a:p>
                      </a:txBody>
                      <a:tcPr/>
                    </a:tc>
                    <a:extLst>
                      <a:ext uri="{0D108BD9-81ED-4DB2-BD59-A6C34878D82A}">
                        <a16:rowId xmlns:a16="http://schemas.microsoft.com/office/drawing/2014/main" val="3928130246"/>
                      </a:ext>
                    </a:extLst>
                  </a:tr>
                  <a:tr h="560345">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m:t>
                                  </m:r>
                                  <m:r>
                                    <a:rPr sz="2200">
                                      <a:latin typeface="Cambria Math"/>
                                    </a:rPr>
                                    <m:t>𝐵</m:t>
                                  </m:r>
                                  <m:r>
                                    <a:rPr sz="2200">
                                      <a:latin typeface="Cambria Math"/>
                                    </a:rPr>
                                    <m:t>|</m:t>
                                  </m:r>
                                </m:e>
                              </m:phant>
                              <m:r>
                                <a:rPr sz="2200">
                                  <a:latin typeface="Cambria Math"/>
                                </a:rPr>
                                <m:t>=−</m:t>
                              </m:r>
                              <m:r>
                                <a:rPr sz="2200">
                                  <a:latin typeface="Cambria Math"/>
                                </a:rPr>
                                <m:t>20</m:t>
                              </m:r>
                            </m:oMath>
                          </a14:m>
                          <a:endParaRPr sz="22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6" name="Table Placeholder 2" descr="The determinant of matrix B is given by:&#10;&#10;Negative of the determinant of the three  by  three matrix with elements:&#10;First row: four, negative two, three.&#10;Second row: negative seven, one, negative four.&#10;Third row: two, negative two, zero.&#10;&#10;Adding the first column to the second results in the determinant of the new three  by  three matrix:&#10;First row: four, two, three.&#10;Second row: negative seven, negative six, negative four.&#10;Third row: two, zero, zero.&#10;&#10;Expanding along the third row:&#10;Equals negative two times the determinant of the two  by  two matrix with elements:&#10;First row: two, three.&#10;Second row: negative six, negative four.&#10;&#10;Equals negative two times 10 which is &#10;Negative twenty.">
                <a:extLst>
                  <a:ext uri="{FF2B5EF4-FFF2-40B4-BE49-F238E27FC236}">
                    <a16:creationId xmlns:a16="http://schemas.microsoft.com/office/drawing/2014/main" id="{EE3262DC-B7FE-461F-ACFB-C1C5D794768F}"/>
                  </a:ext>
                </a:extLst>
              </p:cNvPr>
              <p:cNvGraphicFramePr>
                <a:graphicFrameLocks/>
              </p:cNvGraphicFramePr>
              <p:nvPr>
                <p:extLst>
                  <p:ext uri="{D42A27DB-BD31-4B8C-83A1-F6EECF244321}">
                    <p14:modId xmlns:p14="http://schemas.microsoft.com/office/powerpoint/2010/main" val="2185564023"/>
                  </p:ext>
                </p:extLst>
              </p:nvPr>
            </p:nvGraphicFramePr>
            <p:xfrm>
              <a:off x="609600" y="2565771"/>
              <a:ext cx="8229600" cy="3359426"/>
            </p:xfrm>
            <a:graphic>
              <a:graphicData uri="http://schemas.openxmlformats.org/drawingml/2006/table">
                <a:tbl>
                  <a:tblPr firstRow="1" bandRow="1">
                    <a:tableStyleId>{2D5ABB26-0587-4C30-8999-92F81FD0307C}</a:tableStyleId>
                  </a:tblPr>
                  <a:tblGrid>
                    <a:gridCol w="6172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1180478">
                    <a:tc>
                      <a:txBody>
                        <a:bodyPr/>
                        <a:lstStyle/>
                        <a:p>
                          <a:endParaRPr lang="en-US"/>
                        </a:p>
                      </a:txBody>
                      <a:tcPr>
                        <a:blipFill>
                          <a:blip r:embed="rId3"/>
                          <a:stretch>
                            <a:fillRect t="-2577" r="-33268" b="-184536"/>
                          </a:stretch>
                        </a:blipFill>
                      </a:tcPr>
                    </a:tc>
                    <a:tc>
                      <a:txBody>
                        <a:bodyPr/>
                        <a:lstStyle/>
                        <a:p>
                          <a:r>
                            <a:rPr lang="en-US" sz="1800" b="0" i="0" u="none" strike="noStrike" kern="1200" baseline="0" dirty="0">
                              <a:solidFill>
                                <a:schemeClr val="tx1"/>
                              </a:solidFill>
                              <a:latin typeface="+mn-lt"/>
                              <a:ea typeface="+mn-ea"/>
                              <a:cs typeface="+mn-cs"/>
                            </a:rPr>
                            <a:t>Add the first column to the second.</a:t>
                          </a:r>
                          <a:endParaRPr b="0" dirty="0"/>
                        </a:p>
                      </a:txBody>
                      <a:tcPr/>
                    </a:tc>
                    <a:extLst>
                      <a:ext uri="{0D108BD9-81ED-4DB2-BD59-A6C34878D82A}">
                        <a16:rowId xmlns:a16="http://schemas.microsoft.com/office/drawing/2014/main" val="10000"/>
                      </a:ext>
                    </a:extLst>
                  </a:tr>
                  <a:tr h="914400">
                    <a:tc>
                      <a:txBody>
                        <a:bodyPr/>
                        <a:lstStyle/>
                        <a:p>
                          <a:endParaRPr lang="en-US"/>
                        </a:p>
                      </a:txBody>
                      <a:tcPr>
                        <a:blipFill>
                          <a:blip r:embed="rId3"/>
                          <a:stretch>
                            <a:fillRect t="-132667" r="-33268" b="-138667"/>
                          </a:stretch>
                        </a:blipFill>
                      </a:tcPr>
                    </a:tc>
                    <a:tc>
                      <a:txBody>
                        <a:bodyPr/>
                        <a:lstStyle/>
                        <a:p>
                          <a:r>
                            <a:rPr lang="en-US" sz="1800" b="0" i="0" u="none" strike="noStrike" kern="1200" baseline="0" dirty="0">
                              <a:solidFill>
                                <a:schemeClr val="tx1"/>
                              </a:solidFill>
                              <a:latin typeface="+mn-lt"/>
                              <a:ea typeface="+mn-ea"/>
                              <a:cs typeface="+mn-cs"/>
                            </a:rPr>
                            <a:t>Expand along the third row, which now has two zeros.</a:t>
                          </a:r>
                          <a:endParaRPr dirty="0"/>
                        </a:p>
                      </a:txBody>
                      <a:tcPr/>
                    </a:tc>
                    <a:extLst>
                      <a:ext uri="{0D108BD9-81ED-4DB2-BD59-A6C34878D82A}">
                        <a16:rowId xmlns:a16="http://schemas.microsoft.com/office/drawing/2014/main" val="10001"/>
                      </a:ext>
                    </a:extLst>
                  </a:tr>
                  <a:tr h="704203">
                    <a:tc>
                      <a:txBody>
                        <a:bodyPr/>
                        <a:lstStyle/>
                        <a:p>
                          <a:endParaRPr lang="en-US"/>
                        </a:p>
                      </a:txBody>
                      <a:tcPr>
                        <a:blipFill>
                          <a:blip r:embed="rId3"/>
                          <a:stretch>
                            <a:fillRect t="-300862" r="-33268" b="-79310"/>
                          </a:stretch>
                        </a:blipFill>
                      </a:tcPr>
                    </a:tc>
                    <a:tc>
                      <a:txBody>
                        <a:bodyPr/>
                        <a:lstStyle/>
                        <a:p>
                          <a:endParaRPr dirty="0"/>
                        </a:p>
                      </a:txBody>
                      <a:tcPr/>
                    </a:tc>
                    <a:extLst>
                      <a:ext uri="{0D108BD9-81ED-4DB2-BD59-A6C34878D82A}">
                        <a16:rowId xmlns:a16="http://schemas.microsoft.com/office/drawing/2014/main" val="3928130246"/>
                      </a:ext>
                    </a:extLst>
                  </a:tr>
                  <a:tr h="560345">
                    <a:tc>
                      <a:txBody>
                        <a:bodyPr/>
                        <a:lstStyle/>
                        <a:p>
                          <a:endParaRPr lang="en-US"/>
                        </a:p>
                      </a:txBody>
                      <a:tcPr>
                        <a:blipFill>
                          <a:blip r:embed="rId3"/>
                          <a:stretch>
                            <a:fillRect t="-505435" r="-33268"/>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232886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defRPr sz="3200"/>
            </a:pPr>
            <a:r>
              <a:rPr lang="en-US" dirty="0"/>
              <a:t>Definition: Determinant of a	</a:t>
            </a:r>
            <a:endParaRPr dirty="0"/>
          </a:p>
        </p:txBody>
      </p:sp>
      <p:pic>
        <p:nvPicPr>
          <p:cNvPr id="5" name="Picture 4" descr="2 by 2 matrix">
            <a:extLst>
              <a:ext uri="{FF2B5EF4-FFF2-40B4-BE49-F238E27FC236}">
                <a16:creationId xmlns:a16="http://schemas.microsoft.com/office/drawing/2014/main" id="{1830C4E4-9147-E38E-0992-D00A639BF0FA}"/>
              </a:ext>
            </a:extLst>
          </p:cNvPr>
          <p:cNvPicPr>
            <a:picLocks noChangeAspect="1"/>
          </p:cNvPicPr>
          <p:nvPr/>
        </p:nvPicPr>
        <p:blipFill>
          <a:blip r:embed="rId2"/>
          <a:stretch>
            <a:fillRect/>
          </a:stretch>
        </p:blipFill>
        <p:spPr>
          <a:xfrm>
            <a:off x="6543675" y="381000"/>
            <a:ext cx="1762125" cy="419100"/>
          </a:xfrm>
          <a:prstGeom prst="rect">
            <a:avLst/>
          </a:prstGeom>
        </p:spPr>
      </p:pic>
      <p:sp>
        <p:nvSpPr>
          <p:cNvPr id="3" name="Text Placeholder 2">
            <a:extLst>
              <a:ext uri="{C183D7F6-B498-43B3-948B-1728B52AA6E4}">
                <adec:decorative xmlns:adec="http://schemas.microsoft.com/office/drawing/2017/decorative" val="0"/>
              </a:ext>
            </a:extLst>
          </p:cNvPr>
          <p:cNvSpPr>
            <a:spLocks noGrp="1"/>
          </p:cNvSpPr>
          <p:nvPr>
            <p:ph type="body" sz="quarter" idx="10"/>
          </p:nvPr>
        </p:nvSpPr>
        <p:spPr>
          <a:xfrm>
            <a:off x="542925" y="1142999"/>
            <a:ext cx="8229600" cy="4800563"/>
          </a:xfrm>
        </p:spPr>
        <p:txBody>
          <a:bodyPr>
            <a:normAutofit/>
          </a:bodyPr>
          <a:lstStyle/>
          <a:p>
            <a:pPr>
              <a:defRPr sz="2800"/>
            </a:pPr>
            <a:endParaRPr lang="en-US" sz="2800" dirty="0"/>
          </a:p>
          <a:p>
            <a:pPr>
              <a:defRPr sz="2800"/>
            </a:pPr>
            <a:r>
              <a:rPr sz="2800" dirty="0"/>
              <a:t>The </a:t>
            </a:r>
            <a:r>
              <a:rPr sz="2800" b="1" dirty="0"/>
              <a:t>determinant</a:t>
            </a:r>
            <a:r>
              <a:rPr sz="2800" dirty="0"/>
              <a:t> of the matrix </a:t>
            </a:r>
            <a:endParaRPr lang="en-US" sz="2800" dirty="0"/>
          </a:p>
          <a:p>
            <a:pPr>
              <a:defRPr sz="2800"/>
            </a:pPr>
            <a:r>
              <a:rPr lang="en-US" sz="2800" dirty="0"/>
              <a:t> </a:t>
            </a:r>
            <a:endParaRPr sz="2800" dirty="0"/>
          </a:p>
          <a:p>
            <a:r>
              <a:rPr lang="en-US" sz="2800" dirty="0"/>
              <a:t>			</a:t>
            </a:r>
            <a:endParaRPr sz="2800" dirty="0"/>
          </a:p>
        </p:txBody>
      </p:sp>
      <p:pic>
        <p:nvPicPr>
          <p:cNvPr id="8" name="Picture 7" descr="Matrix A is equal to the 2 by 2 matrix with elements:&#10;First row: a sub 11, a sub 12.&#10;Second row: a sub 21, a sub 22.">
            <a:extLst>
              <a:ext uri="{FF2B5EF4-FFF2-40B4-BE49-F238E27FC236}">
                <a16:creationId xmlns:a16="http://schemas.microsoft.com/office/drawing/2014/main" id="{8DCDE021-C8D8-CC13-85FF-7950406B6F93}"/>
              </a:ext>
            </a:extLst>
          </p:cNvPr>
          <p:cNvPicPr>
            <a:picLocks noChangeAspect="1"/>
          </p:cNvPicPr>
          <p:nvPr/>
        </p:nvPicPr>
        <p:blipFill>
          <a:blip r:embed="rId3"/>
          <a:stretch>
            <a:fillRect/>
          </a:stretch>
        </p:blipFill>
        <p:spPr>
          <a:xfrm>
            <a:off x="5086350" y="1333500"/>
            <a:ext cx="2152650" cy="1028700"/>
          </a:xfrm>
          <a:prstGeom prst="rect">
            <a:avLst/>
          </a:prstGeom>
        </p:spPr>
      </p:pic>
      <p:sp>
        <p:nvSpPr>
          <p:cNvPr id="16" name="TextBox 15">
            <a:extLst>
              <a:ext uri="{FF2B5EF4-FFF2-40B4-BE49-F238E27FC236}">
                <a16:creationId xmlns:a16="http://schemas.microsoft.com/office/drawing/2014/main" id="{B9A7BFA0-BEB1-F535-9B00-C6E518A0F696}"/>
              </a:ext>
            </a:extLst>
          </p:cNvPr>
          <p:cNvSpPr txBox="1"/>
          <p:nvPr/>
        </p:nvSpPr>
        <p:spPr>
          <a:xfrm>
            <a:off x="542925" y="2295525"/>
            <a:ext cx="1447800" cy="523220"/>
          </a:xfrm>
          <a:prstGeom prst="rect">
            <a:avLst/>
          </a:prstGeom>
          <a:noFill/>
        </p:spPr>
        <p:txBody>
          <a:bodyPr wrap="square">
            <a:spAutoFit/>
          </a:bodyPr>
          <a:lstStyle/>
          <a:p>
            <a:r>
              <a:rPr lang="en-IN" sz="2800" dirty="0">
                <a:solidFill>
                  <a:srgbClr val="000000"/>
                </a:solidFill>
              </a:rPr>
              <a:t>denoted</a:t>
            </a:r>
          </a:p>
        </p:txBody>
      </p:sp>
      <p:pic>
        <p:nvPicPr>
          <p:cNvPr id="14" name="Picture 13" descr="determinant of matrix A is a sub 11 times a sub 22 minus a sub 21 times a sub 12.">
            <a:extLst>
              <a:ext uri="{FF2B5EF4-FFF2-40B4-BE49-F238E27FC236}">
                <a16:creationId xmlns:a16="http://schemas.microsoft.com/office/drawing/2014/main" id="{C2D0C703-2A9A-AFA9-B65D-49CC8670959F}"/>
              </a:ext>
            </a:extLst>
          </p:cNvPr>
          <p:cNvPicPr>
            <a:picLocks noChangeAspect="1"/>
          </p:cNvPicPr>
          <p:nvPr/>
        </p:nvPicPr>
        <p:blipFill>
          <a:blip r:embed="rId4"/>
          <a:stretch>
            <a:fillRect/>
          </a:stretch>
        </p:blipFill>
        <p:spPr>
          <a:xfrm>
            <a:off x="1914525" y="2295525"/>
            <a:ext cx="2828925" cy="52387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Properties of Determinants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Notice that we have reduced the work to the evaluation of only one</a:t>
            </a:r>
            <a:endParaRPr sz="2800" dirty="0"/>
          </a:p>
        </p:txBody>
      </p:sp>
      <p:pic>
        <p:nvPicPr>
          <p:cNvPr id="11" name="Picture 10" descr="3 by 3">
            <a:extLst>
              <a:ext uri="{FF2B5EF4-FFF2-40B4-BE49-F238E27FC236}">
                <a16:creationId xmlns:a16="http://schemas.microsoft.com/office/drawing/2014/main" id="{F291FBEF-ADB9-EB28-D6C2-FFC7BA435E39}"/>
              </a:ext>
            </a:extLst>
          </p:cNvPr>
          <p:cNvPicPr>
            <a:picLocks noChangeAspect="1"/>
          </p:cNvPicPr>
          <p:nvPr/>
        </p:nvPicPr>
        <p:blipFill>
          <a:blip r:embed="rId2"/>
          <a:stretch>
            <a:fillRect/>
          </a:stretch>
        </p:blipFill>
        <p:spPr>
          <a:xfrm>
            <a:off x="3886200" y="1588483"/>
            <a:ext cx="648000" cy="324000"/>
          </a:xfrm>
          <a:prstGeom prst="rect">
            <a:avLst/>
          </a:prstGeom>
        </p:spPr>
      </p:pic>
      <p:sp>
        <p:nvSpPr>
          <p:cNvPr id="6" name="TextBox 5">
            <a:extLst>
              <a:ext uri="{FF2B5EF4-FFF2-40B4-BE49-F238E27FC236}">
                <a16:creationId xmlns:a16="http://schemas.microsoft.com/office/drawing/2014/main" id="{5779361E-41FD-B558-D2A5-45B9B8057081}"/>
              </a:ext>
            </a:extLst>
          </p:cNvPr>
          <p:cNvSpPr txBox="1"/>
          <p:nvPr/>
        </p:nvSpPr>
        <p:spPr>
          <a:xfrm>
            <a:off x="4568687" y="1460223"/>
            <a:ext cx="4191000" cy="523220"/>
          </a:xfrm>
          <a:prstGeom prst="rect">
            <a:avLst/>
          </a:prstGeom>
          <a:noFill/>
        </p:spPr>
        <p:txBody>
          <a:bodyPr wrap="square" rtlCol="0">
            <a:spAutoFit/>
          </a:bodyPr>
          <a:lstStyle/>
          <a:p>
            <a:r>
              <a:rPr lang="en-US" sz="2800" dirty="0"/>
              <a:t>determinant, which in turn</a:t>
            </a:r>
            <a:endParaRPr lang="en-IN" sz="2800" dirty="0"/>
          </a:p>
        </p:txBody>
      </p:sp>
      <p:sp>
        <p:nvSpPr>
          <p:cNvPr id="7" name="TextBox 6">
            <a:extLst>
              <a:ext uri="{FF2B5EF4-FFF2-40B4-BE49-F238E27FC236}">
                <a16:creationId xmlns:a16="http://schemas.microsoft.com/office/drawing/2014/main" id="{6AA31B67-FD0D-0D70-3167-598AAB4938FD}"/>
              </a:ext>
            </a:extLst>
          </p:cNvPr>
          <p:cNvSpPr txBox="1"/>
          <p:nvPr/>
        </p:nvSpPr>
        <p:spPr>
          <a:xfrm>
            <a:off x="457200" y="1885950"/>
            <a:ext cx="4343400" cy="523220"/>
          </a:xfrm>
          <a:prstGeom prst="rect">
            <a:avLst/>
          </a:prstGeom>
          <a:noFill/>
        </p:spPr>
        <p:txBody>
          <a:bodyPr wrap="square" rtlCol="0">
            <a:spAutoFit/>
          </a:bodyPr>
          <a:lstStyle/>
          <a:p>
            <a:r>
              <a:rPr lang="en-US" sz="2800" dirty="0"/>
              <a:t>involved evaluating only one</a:t>
            </a:r>
            <a:endParaRPr lang="en-IN" sz="2800" dirty="0"/>
          </a:p>
        </p:txBody>
      </p:sp>
      <p:pic>
        <p:nvPicPr>
          <p:cNvPr id="9" name="Picture 8" descr="2 by 2">
            <a:extLst>
              <a:ext uri="{FF2B5EF4-FFF2-40B4-BE49-F238E27FC236}">
                <a16:creationId xmlns:a16="http://schemas.microsoft.com/office/drawing/2014/main" id="{9CADE3B2-A1FB-3DD6-EC90-7F1A4105A5DD}"/>
              </a:ext>
            </a:extLst>
          </p:cNvPr>
          <p:cNvPicPr>
            <a:picLocks noChangeAspect="1"/>
          </p:cNvPicPr>
          <p:nvPr/>
        </p:nvPicPr>
        <p:blipFill>
          <a:blip r:embed="rId3"/>
          <a:stretch>
            <a:fillRect/>
          </a:stretch>
        </p:blipFill>
        <p:spPr>
          <a:xfrm>
            <a:off x="4733286" y="1983443"/>
            <a:ext cx="697845" cy="324000"/>
          </a:xfrm>
          <a:prstGeom prst="rect">
            <a:avLst/>
          </a:prstGeom>
        </p:spPr>
      </p:pic>
      <p:sp>
        <p:nvSpPr>
          <p:cNvPr id="12" name="TextBox 11">
            <a:extLst>
              <a:ext uri="{FF2B5EF4-FFF2-40B4-BE49-F238E27FC236}">
                <a16:creationId xmlns:a16="http://schemas.microsoft.com/office/drawing/2014/main" id="{7F0609D1-25F4-E8E7-6CFF-B776B1F0A5DA}"/>
              </a:ext>
            </a:extLst>
          </p:cNvPr>
          <p:cNvSpPr txBox="1"/>
          <p:nvPr/>
        </p:nvSpPr>
        <p:spPr>
          <a:xfrm>
            <a:off x="5458766" y="1883833"/>
            <a:ext cx="2362200" cy="523220"/>
          </a:xfrm>
          <a:prstGeom prst="rect">
            <a:avLst/>
          </a:prstGeom>
          <a:noFill/>
        </p:spPr>
        <p:txBody>
          <a:bodyPr wrap="square" rtlCol="0">
            <a:spAutoFit/>
          </a:bodyPr>
          <a:lstStyle/>
          <a:p>
            <a:r>
              <a:rPr lang="en-US" sz="2800" dirty="0"/>
              <a:t>determinant.</a:t>
            </a:r>
            <a:endParaRPr lang="en-IN"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Theorem</a:t>
            </a:r>
            <a:r>
              <a:rPr lang="en-US" dirty="0"/>
              <a:t>: </a:t>
            </a:r>
            <a:r>
              <a:rPr dirty="0"/>
              <a:t>Cramer's Rule for Two-Variable, Two-Equation Linear Systems</a:t>
            </a:r>
          </a:p>
        </p:txBody>
      </p:sp>
      <p:sp>
        <p:nvSpPr>
          <p:cNvPr id="3" name="Text Placeholder 2"/>
          <p:cNvSpPr>
            <a:spLocks noGrp="1"/>
          </p:cNvSpPr>
          <p:nvPr>
            <p:ph type="body" sz="quarter" idx="10"/>
          </p:nvPr>
        </p:nvSpPr>
        <p:spPr>
          <a:xfrm>
            <a:off x="457200" y="1082078"/>
            <a:ext cx="8229600" cy="4861522"/>
          </a:xfrm>
        </p:spPr>
        <p:txBody>
          <a:bodyPr>
            <a:noAutofit/>
          </a:bodyPr>
          <a:lstStyle/>
          <a:p>
            <a:pPr>
              <a:defRPr sz="2800"/>
            </a:pPr>
            <a:r>
              <a:rPr lang="en-US" sz="2400" dirty="0"/>
              <a:t>The solution of a two-variable, two-equation linear system 		</a:t>
            </a:r>
          </a:p>
          <a:p>
            <a:pPr>
              <a:defRPr sz="2800"/>
            </a:pPr>
            <a:r>
              <a:rPr lang="en-US" sz="2400" dirty="0"/>
              <a:t>		</a:t>
            </a:r>
          </a:p>
          <a:p>
            <a:pPr>
              <a:defRPr sz="2800"/>
            </a:pPr>
            <a:endParaRPr lang="en-US" sz="2400" dirty="0"/>
          </a:p>
          <a:p>
            <a:pPr>
              <a:defRPr sz="2800"/>
            </a:pPr>
            <a:endParaRPr lang="en-US" sz="2400" dirty="0"/>
          </a:p>
          <a:p>
            <a:pPr>
              <a:defRPr sz="2800"/>
            </a:pPr>
            <a:endParaRPr lang="en-US" sz="2400" dirty="0"/>
          </a:p>
          <a:p>
            <a:pPr>
              <a:defRPr sz="2800"/>
            </a:pPr>
            <a:r>
              <a:rPr lang="en-US" sz="2400" dirty="0"/>
              <a:t>				</a:t>
            </a:r>
            <a:endParaRPr lang="ar-AE" sz="2400" dirty="0"/>
          </a:p>
          <a:p>
            <a:endParaRPr sz="2400" dirty="0"/>
          </a:p>
        </p:txBody>
      </p:sp>
      <p:pic>
        <p:nvPicPr>
          <p:cNvPr id="6" name="Picture 5" descr="First equation:&#10;a times x plus b times y equals e.&#10;&#10;Second equation:&#10;c times x plus d times y equals f.">
            <a:extLst>
              <a:ext uri="{FF2B5EF4-FFF2-40B4-BE49-F238E27FC236}">
                <a16:creationId xmlns:a16="http://schemas.microsoft.com/office/drawing/2014/main" id="{226741FE-6712-0742-3D1E-68C5C7697681}"/>
              </a:ext>
            </a:extLst>
          </p:cNvPr>
          <p:cNvPicPr>
            <a:picLocks noChangeAspect="1"/>
          </p:cNvPicPr>
          <p:nvPr/>
        </p:nvPicPr>
        <p:blipFill>
          <a:blip r:embed="rId2"/>
          <a:stretch>
            <a:fillRect/>
          </a:stretch>
        </p:blipFill>
        <p:spPr>
          <a:xfrm>
            <a:off x="519742" y="1479526"/>
            <a:ext cx="1619250" cy="952500"/>
          </a:xfrm>
          <a:prstGeom prst="rect">
            <a:avLst/>
          </a:prstGeom>
        </p:spPr>
      </p:pic>
      <p:sp>
        <p:nvSpPr>
          <p:cNvPr id="24" name="TextBox 23">
            <a:extLst>
              <a:ext uri="{FF2B5EF4-FFF2-40B4-BE49-F238E27FC236}">
                <a16:creationId xmlns:a16="http://schemas.microsoft.com/office/drawing/2014/main" id="{2270BD8F-21CE-0E34-2B1D-B9FFE83A9B2C}"/>
              </a:ext>
            </a:extLst>
          </p:cNvPr>
          <p:cNvSpPr txBox="1"/>
          <p:nvPr/>
        </p:nvSpPr>
        <p:spPr>
          <a:xfrm>
            <a:off x="2164153" y="1632075"/>
            <a:ext cx="1600200" cy="461665"/>
          </a:xfrm>
          <a:prstGeom prst="rect">
            <a:avLst/>
          </a:prstGeom>
          <a:noFill/>
        </p:spPr>
        <p:txBody>
          <a:bodyPr wrap="square">
            <a:spAutoFit/>
          </a:bodyPr>
          <a:lstStyle/>
          <a:p>
            <a:r>
              <a:rPr lang="en-US" sz="2400" dirty="0">
                <a:solidFill>
                  <a:srgbClr val="000000"/>
                </a:solidFill>
              </a:rPr>
              <a:t>is given by</a:t>
            </a:r>
            <a:endParaRPr lang="en-IN" sz="2400" dirty="0">
              <a:solidFill>
                <a:srgbClr val="000000"/>
              </a:solidFill>
            </a:endParaRPr>
          </a:p>
        </p:txBody>
      </p:sp>
      <p:pic>
        <p:nvPicPr>
          <p:cNvPr id="10" name="Picture 9" descr="x equals D sub x divided by D, and y equals D sub y divided by D.">
            <a:extLst>
              <a:ext uri="{FF2B5EF4-FFF2-40B4-BE49-F238E27FC236}">
                <a16:creationId xmlns:a16="http://schemas.microsoft.com/office/drawing/2014/main" id="{89D33CCD-532C-4EBB-AD2B-C7DB58BF539C}"/>
              </a:ext>
            </a:extLst>
          </p:cNvPr>
          <p:cNvPicPr>
            <a:picLocks noChangeAspect="1"/>
          </p:cNvPicPr>
          <p:nvPr/>
        </p:nvPicPr>
        <p:blipFill>
          <a:blip r:embed="rId3"/>
          <a:stretch>
            <a:fillRect/>
          </a:stretch>
        </p:blipFill>
        <p:spPr>
          <a:xfrm>
            <a:off x="3627316" y="1520004"/>
            <a:ext cx="3024000" cy="748205"/>
          </a:xfrm>
          <a:prstGeom prst="rect">
            <a:avLst/>
          </a:prstGeom>
        </p:spPr>
      </p:pic>
      <p:sp>
        <p:nvSpPr>
          <p:cNvPr id="26" name="TextBox 25">
            <a:extLst>
              <a:ext uri="{FF2B5EF4-FFF2-40B4-BE49-F238E27FC236}">
                <a16:creationId xmlns:a16="http://schemas.microsoft.com/office/drawing/2014/main" id="{46FDFAD7-A005-98BC-1273-B691FD85DFAE}"/>
              </a:ext>
            </a:extLst>
          </p:cNvPr>
          <p:cNvSpPr txBox="1"/>
          <p:nvPr/>
        </p:nvSpPr>
        <p:spPr>
          <a:xfrm>
            <a:off x="457200" y="2334850"/>
            <a:ext cx="8086096" cy="461665"/>
          </a:xfrm>
          <a:prstGeom prst="rect">
            <a:avLst/>
          </a:prstGeom>
          <a:noFill/>
        </p:spPr>
        <p:txBody>
          <a:bodyPr wrap="square">
            <a:spAutoFit/>
          </a:bodyPr>
          <a:lstStyle/>
          <a:p>
            <a:r>
              <a:rPr lang="en-US" sz="2400" dirty="0">
                <a:solidFill>
                  <a:srgbClr val="000000"/>
                </a:solidFill>
              </a:rPr>
              <a:t>where </a:t>
            </a:r>
            <a:r>
              <a:rPr lang="en-US" sz="2400" i="1" dirty="0">
                <a:solidFill>
                  <a:srgbClr val="000000"/>
                </a:solidFill>
              </a:rPr>
              <a:t>D</a:t>
            </a:r>
            <a:r>
              <a:rPr lang="en-US" sz="2400" dirty="0">
                <a:solidFill>
                  <a:srgbClr val="000000"/>
                </a:solidFill>
              </a:rPr>
              <a:t> is the determinant of the coefficient matrix</a:t>
            </a:r>
            <a:endParaRPr lang="en-IN" sz="2400" dirty="0">
              <a:solidFill>
                <a:srgbClr val="000000"/>
              </a:solidFill>
            </a:endParaRPr>
          </a:p>
        </p:txBody>
      </p:sp>
      <p:pic>
        <p:nvPicPr>
          <p:cNvPr id="13" name="Picture 12" descr="The determinant of the 2 by 2 matrix with elements a, b in the first row and c, d in the second row comma  D sub x">
            <a:extLst>
              <a:ext uri="{FF2B5EF4-FFF2-40B4-BE49-F238E27FC236}">
                <a16:creationId xmlns:a16="http://schemas.microsoft.com/office/drawing/2014/main" id="{FD865A47-E899-6DD8-30D6-CCD4FF7C62AF}"/>
              </a:ext>
            </a:extLst>
          </p:cNvPr>
          <p:cNvPicPr>
            <a:picLocks noChangeAspect="1"/>
          </p:cNvPicPr>
          <p:nvPr/>
        </p:nvPicPr>
        <p:blipFill>
          <a:blip r:embed="rId4"/>
          <a:stretch>
            <a:fillRect/>
          </a:stretch>
        </p:blipFill>
        <p:spPr>
          <a:xfrm>
            <a:off x="7086600" y="2205806"/>
            <a:ext cx="1116000" cy="827036"/>
          </a:xfrm>
          <a:prstGeom prst="rect">
            <a:avLst/>
          </a:prstGeom>
        </p:spPr>
      </p:pic>
      <p:sp>
        <p:nvSpPr>
          <p:cNvPr id="28" name="TextBox 27">
            <a:extLst>
              <a:ext uri="{FF2B5EF4-FFF2-40B4-BE49-F238E27FC236}">
                <a16:creationId xmlns:a16="http://schemas.microsoft.com/office/drawing/2014/main" id="{AAEA25FD-3DCC-7111-7569-5A1A24876BD5}"/>
              </a:ext>
            </a:extLst>
          </p:cNvPr>
          <p:cNvSpPr txBox="1"/>
          <p:nvPr/>
        </p:nvSpPr>
        <p:spPr>
          <a:xfrm>
            <a:off x="474452" y="2902803"/>
            <a:ext cx="8068843" cy="830997"/>
          </a:xfrm>
          <a:prstGeom prst="rect">
            <a:avLst/>
          </a:prstGeom>
          <a:noFill/>
        </p:spPr>
        <p:txBody>
          <a:bodyPr wrap="square">
            <a:spAutoFit/>
          </a:bodyPr>
          <a:lstStyle/>
          <a:p>
            <a:r>
              <a:rPr lang="en-US" sz="2400" dirty="0">
                <a:solidFill>
                  <a:srgbClr val="000000"/>
                </a:solidFill>
              </a:rPr>
              <a:t>is the determinant of the matrix formed by replacing the column of </a:t>
            </a:r>
            <a:r>
              <a:rPr lang="en-US" sz="2400" i="1" dirty="0">
                <a:solidFill>
                  <a:srgbClr val="000000"/>
                </a:solidFill>
              </a:rPr>
              <a:t>x</a:t>
            </a:r>
            <a:r>
              <a:rPr lang="en-US" sz="2400" dirty="0">
                <a:solidFill>
                  <a:srgbClr val="000000"/>
                </a:solidFill>
              </a:rPr>
              <a:t>-coefficients with the column of constant terms </a:t>
            </a:r>
            <a:endParaRPr lang="en-IN" sz="2400" dirty="0">
              <a:solidFill>
                <a:srgbClr val="000000"/>
              </a:solidFill>
            </a:endParaRPr>
          </a:p>
        </p:txBody>
      </p:sp>
      <p:pic>
        <p:nvPicPr>
          <p:cNvPr id="17" name="Picture 16" descr="The determinant of the 2 by 2 matrix with elements e and b in the first row, and f and d in the second row, and D sub y">
            <a:extLst>
              <a:ext uri="{FF2B5EF4-FFF2-40B4-BE49-F238E27FC236}">
                <a16:creationId xmlns:a16="http://schemas.microsoft.com/office/drawing/2014/main" id="{7E679B2A-F89D-A568-FB94-CB6E6167ED9E}"/>
              </a:ext>
            </a:extLst>
          </p:cNvPr>
          <p:cNvPicPr>
            <a:picLocks noChangeAspect="1"/>
          </p:cNvPicPr>
          <p:nvPr/>
        </p:nvPicPr>
        <p:blipFill>
          <a:blip r:embed="rId5"/>
          <a:stretch>
            <a:fillRect/>
          </a:stretch>
        </p:blipFill>
        <p:spPr>
          <a:xfrm>
            <a:off x="2819400" y="3648964"/>
            <a:ext cx="2295525" cy="952500"/>
          </a:xfrm>
          <a:prstGeom prst="rect">
            <a:avLst/>
          </a:prstGeom>
        </p:spPr>
      </p:pic>
      <p:sp>
        <p:nvSpPr>
          <p:cNvPr id="30" name="TextBox 29">
            <a:extLst>
              <a:ext uri="{FF2B5EF4-FFF2-40B4-BE49-F238E27FC236}">
                <a16:creationId xmlns:a16="http://schemas.microsoft.com/office/drawing/2014/main" id="{95820013-D21F-A176-FE44-63C683D0EEE4}"/>
              </a:ext>
            </a:extLst>
          </p:cNvPr>
          <p:cNvSpPr txBox="1"/>
          <p:nvPr/>
        </p:nvSpPr>
        <p:spPr>
          <a:xfrm>
            <a:off x="457199" y="4491216"/>
            <a:ext cx="8117725" cy="830997"/>
          </a:xfrm>
          <a:prstGeom prst="rect">
            <a:avLst/>
          </a:prstGeom>
          <a:noFill/>
        </p:spPr>
        <p:txBody>
          <a:bodyPr wrap="square">
            <a:spAutoFit/>
          </a:bodyPr>
          <a:lstStyle/>
          <a:p>
            <a:pPr>
              <a:defRPr sz="2800"/>
            </a:pPr>
            <a:r>
              <a:rPr lang="en-US" sz="2400" dirty="0">
                <a:solidFill>
                  <a:srgbClr val="000000"/>
                </a:solidFill>
              </a:rPr>
              <a:t>is the determinant of the matrix formed by replacing the column of </a:t>
            </a:r>
            <a:r>
              <a:rPr lang="en-US" sz="2400" i="1" dirty="0">
                <a:solidFill>
                  <a:srgbClr val="000000"/>
                </a:solidFill>
              </a:rPr>
              <a:t>y</a:t>
            </a:r>
            <a:r>
              <a:rPr lang="en-US" sz="2400" dirty="0">
                <a:solidFill>
                  <a:srgbClr val="000000"/>
                </a:solidFill>
              </a:rPr>
              <a:t>-coefficients with the column of constant terms</a:t>
            </a:r>
            <a:endParaRPr lang="en-IN" sz="2400" dirty="0">
              <a:solidFill>
                <a:srgbClr val="000000"/>
              </a:solidFill>
            </a:endParaRPr>
          </a:p>
        </p:txBody>
      </p:sp>
      <p:pic>
        <p:nvPicPr>
          <p:cNvPr id="22" name="Picture 21" descr="The determinant of the 2 by 2 matrix with elements a and e in the first row, and c and f in the second row.">
            <a:extLst>
              <a:ext uri="{FF2B5EF4-FFF2-40B4-BE49-F238E27FC236}">
                <a16:creationId xmlns:a16="http://schemas.microsoft.com/office/drawing/2014/main" id="{8C5EF88D-B1FF-177A-D5CA-BB8EFAFD4770}"/>
              </a:ext>
            </a:extLst>
          </p:cNvPr>
          <p:cNvPicPr>
            <a:picLocks noChangeAspect="1"/>
          </p:cNvPicPr>
          <p:nvPr/>
        </p:nvPicPr>
        <p:blipFill>
          <a:blip r:embed="rId6"/>
          <a:stretch>
            <a:fillRect/>
          </a:stretch>
        </p:blipFill>
        <p:spPr>
          <a:xfrm>
            <a:off x="7891193" y="4716911"/>
            <a:ext cx="752475" cy="7905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sz="2800" dirty="0"/>
              <a:t>Whenever a fraction appears in our work, we need to ask if the expression in the denominator can ever be zero, and what it means if this happens. In Cramer's Rule, the determinant </a:t>
            </a:r>
            <a:r>
              <a:rPr lang="en-US" i="1" dirty="0"/>
              <a:t>D</a:t>
            </a:r>
            <a:r>
              <a:rPr sz="2800" dirty="0"/>
              <a:t> can equal </a:t>
            </a:r>
            <a:r>
              <a:rPr sz="2800" dirty="0">
                <a:latin typeface="Cambria Math"/>
              </a:rPr>
              <a:t>0</a:t>
            </a:r>
            <a:r>
              <a:rPr sz="2800" dirty="0"/>
              <a:t>, which prevents us from using the given formulas.</a:t>
            </a:r>
            <a:endParaRPr lang="en-US" sz="2800" dirty="0"/>
          </a:p>
          <a:p>
            <a:pPr>
              <a:defRPr sz="2800"/>
            </a:pPr>
            <a:endParaRPr sz="2800" dirty="0"/>
          </a:p>
          <a:p>
            <a:pPr>
              <a:defRPr sz="2800"/>
            </a:pPr>
            <a:r>
              <a:rPr sz="2800" dirty="0"/>
              <a:t>If </a:t>
            </a:r>
            <a:r>
              <a:rPr lang="en-US" sz="2800" i="1" dirty="0"/>
              <a:t>D</a:t>
            </a:r>
            <a:r>
              <a:rPr lang="en-US" sz="2800" dirty="0"/>
              <a:t> = 0,</a:t>
            </a:r>
            <a:r>
              <a:rPr sz="2800" dirty="0"/>
              <a:t> the system is either dependent or inconsistent. If both </a:t>
            </a:r>
            <a:r>
              <a:rPr lang="en-US" i="1" dirty="0"/>
              <a:t>D</a:t>
            </a:r>
            <a:r>
              <a:rPr lang="en-US" i="1" baseline="-25000" dirty="0"/>
              <a:t>x</a:t>
            </a:r>
            <a:r>
              <a:rPr sz="2800" dirty="0"/>
              <a:t> and</a:t>
            </a:r>
            <a:r>
              <a:rPr lang="en-US" sz="2800" dirty="0"/>
              <a:t> </a:t>
            </a:r>
            <a:r>
              <a:rPr lang="en-US" i="1" dirty="0"/>
              <a:t>D</a:t>
            </a:r>
            <a:r>
              <a:rPr lang="en-US" i="1" baseline="-25000" dirty="0"/>
              <a:t>y</a:t>
            </a:r>
            <a:r>
              <a:rPr sz="2800" dirty="0"/>
              <a:t> are also zero, the system is dependent. If at least one of</a:t>
            </a:r>
            <a:r>
              <a:rPr lang="en-US" sz="2800" dirty="0"/>
              <a:t> </a:t>
            </a:r>
            <a:r>
              <a:rPr lang="en-US" i="1" dirty="0"/>
              <a:t>D</a:t>
            </a:r>
            <a:r>
              <a:rPr lang="en-US" i="1" baseline="-25000" dirty="0"/>
              <a:t>x</a:t>
            </a:r>
            <a:r>
              <a:rPr sz="2800" dirty="0"/>
              <a:t> and</a:t>
            </a:r>
            <a:r>
              <a:rPr lang="en-US" sz="2800" dirty="0"/>
              <a:t> </a:t>
            </a:r>
            <a:r>
              <a:rPr lang="en-US" i="1" dirty="0"/>
              <a:t>D</a:t>
            </a:r>
            <a:r>
              <a:rPr lang="en-US" i="1" baseline="-25000" dirty="0"/>
              <a:t>y</a:t>
            </a:r>
            <a:r>
              <a:rPr sz="2800" dirty="0"/>
              <a:t> is nonzero, the system has no solution.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Cramer's Rule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Use Cramer's Rule to solve the following systems.</a:t>
            </a:r>
          </a:p>
          <a:p>
            <a:pPr>
              <a:defRPr sz="2800"/>
            </a:pPr>
            <a:endParaRPr dirty="0"/>
          </a:p>
        </p:txBody>
      </p:sp>
      <p:pic>
        <p:nvPicPr>
          <p:cNvPr id="7" name="Picture 6" descr="a. Four x minus five y equals three.&#10;Negative three x plus seven y equals one.">
            <a:extLst>
              <a:ext uri="{FF2B5EF4-FFF2-40B4-BE49-F238E27FC236}">
                <a16:creationId xmlns:a16="http://schemas.microsoft.com/office/drawing/2014/main" id="{2C2B5FB0-FA9D-40E7-F7C0-713B5C71C1AF}"/>
              </a:ext>
            </a:extLst>
          </p:cNvPr>
          <p:cNvPicPr>
            <a:picLocks noChangeAspect="1"/>
          </p:cNvPicPr>
          <p:nvPr/>
        </p:nvPicPr>
        <p:blipFill>
          <a:blip r:embed="rId2"/>
          <a:stretch>
            <a:fillRect/>
          </a:stretch>
        </p:blipFill>
        <p:spPr>
          <a:xfrm>
            <a:off x="685800" y="1636486"/>
            <a:ext cx="2562225" cy="1095375"/>
          </a:xfrm>
          <a:prstGeom prst="rect">
            <a:avLst/>
          </a:prstGeom>
        </p:spPr>
      </p:pic>
      <p:pic>
        <p:nvPicPr>
          <p:cNvPr id="10" name="Picture 9" descr="b. Negative x plus two y equals negative one.&#10;Three x minus six y equals three.">
            <a:extLst>
              <a:ext uri="{FF2B5EF4-FFF2-40B4-BE49-F238E27FC236}">
                <a16:creationId xmlns:a16="http://schemas.microsoft.com/office/drawing/2014/main" id="{586A690D-C2F9-F137-D7EE-036B80EDBAF3}"/>
              </a:ext>
            </a:extLst>
          </p:cNvPr>
          <p:cNvPicPr>
            <a:picLocks noChangeAspect="1"/>
          </p:cNvPicPr>
          <p:nvPr/>
        </p:nvPicPr>
        <p:blipFill>
          <a:blip r:embed="rId3"/>
          <a:stretch>
            <a:fillRect/>
          </a:stretch>
        </p:blipFill>
        <p:spPr>
          <a:xfrm>
            <a:off x="685800" y="2943225"/>
            <a:ext cx="2667000" cy="10953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Determinant D equals the determinant of the matrix with entries four, negative five in the first row negative three, seven in the second row which is calculated as twenty eight minus fifteen, resulting in thirteen.&#10;&#10;Determinant D sub x equals the determinant of the matrix with entries three, negative five in the first row one, seven in the second row which is calculated as twenty one minus open parenthesis negative 5 close parenthesis, resulting in twenty six.&#10;&#10;Determinant D sub y equals the determinant of the matrix with entries four, three in the first row negative three, one in the second row which is calculated as four minus open parenthesis negative 9 close parenthesis, resulting in thirteen.">
                <a:extLst>
                  <a:ext uri="{FF2B5EF4-FFF2-40B4-BE49-F238E27FC236}">
                    <a16:creationId xmlns:a16="http://schemas.microsoft.com/office/drawing/2014/main" id="{6416ED30-BE07-4679-B3D7-1B5F27ED1237}"/>
                  </a:ext>
                </a:extLst>
              </p:cNvPr>
              <p:cNvGraphicFramePr>
                <a:graphicFrameLocks/>
              </p:cNvGraphicFramePr>
              <p:nvPr>
                <p:extLst>
                  <p:ext uri="{D42A27DB-BD31-4B8C-83A1-F6EECF244321}">
                    <p14:modId xmlns:p14="http://schemas.microsoft.com/office/powerpoint/2010/main" val="3480920250"/>
                  </p:ext>
                </p:extLst>
              </p:nvPr>
            </p:nvGraphicFramePr>
            <p:xfrm>
              <a:off x="914400" y="1524000"/>
              <a:ext cx="7924800" cy="2659011"/>
            </p:xfrm>
            <a:graphic>
              <a:graphicData uri="http://schemas.openxmlformats.org/drawingml/2006/table">
                <a:tbl>
                  <a:tblPr firstRow="1" bandRow="1">
                    <a:tableStyleId>{2D5ABB26-0587-4C30-8999-92F81FD0307C}</a:tableStyleId>
                  </a:tblPr>
                  <a:tblGrid>
                    <a:gridCol w="46482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539750">
                    <a:tc>
                      <a:txBody>
                        <a:bodyPr/>
                        <a:lstStyle/>
                        <a:p>
                          <a:pPr algn="l">
                            <a:defRPr sz="1800"/>
                          </a:pPr>
                          <a:r>
                            <a:rPr sz="2400" dirty="0"/>
                            <a:t>​</a:t>
                          </a:r>
                          <a14:m>
                            <m:oMath xmlns:m="http://schemas.openxmlformats.org/officeDocument/2006/math">
                              <m:r>
                                <a:rPr sz="2400">
                                  <a:latin typeface="Cambria Math"/>
                                </a:rPr>
                                <m:t>𝐷</m:t>
                              </m:r>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4</m:t>
                                        </m:r>
                                      </m:e>
                                      <m:e>
                                        <m:r>
                                          <a:rPr sz="2400">
                                            <a:latin typeface="Cambria Math"/>
                                          </a:rPr>
                                          <m:t>−5</m:t>
                                        </m:r>
                                      </m:e>
                                    </m:mr>
                                    <m:mr>
                                      <m:e>
                                        <m:r>
                                          <a:rPr sz="2400">
                                            <a:latin typeface="Cambria Math"/>
                                          </a:rPr>
                                          <m:t>−3</m:t>
                                        </m:r>
                                      </m:e>
                                      <m:e>
                                        <m:r>
                                          <a:rPr sz="2400">
                                            <a:latin typeface="Cambria Math"/>
                                          </a:rPr>
                                          <m:t>7</m:t>
                                        </m:r>
                                      </m:e>
                                    </m:mr>
                                  </m:m>
                                </m:e>
                              </m:d>
                              <m:r>
                                <a:rPr sz="2400">
                                  <a:latin typeface="Cambria Math"/>
                                </a:rPr>
                                <m:t>=28−15=13</m:t>
                              </m:r>
                            </m:oMath>
                          </a14:m>
                          <a:endParaRPr sz="2400" dirty="0"/>
                        </a:p>
                      </a:txBody>
                      <a:tcPr/>
                    </a:tc>
                    <a:tc>
                      <a:txBody>
                        <a:bodyPr/>
                        <a:lstStyle/>
                        <a:p>
                          <a:pPr algn="l">
                            <a:defRPr sz="1100" b="1"/>
                          </a:pPr>
                          <a:r>
                            <a:rPr sz="2000" b="0" dirty="0"/>
                            <a:t>Calculate </a:t>
                          </a:r>
                          <a14:m>
                            <m:oMath xmlns:m="http://schemas.openxmlformats.org/officeDocument/2006/math">
                              <m:r>
                                <a:rPr sz="2000" b="0" i="1">
                                  <a:latin typeface="Cambria Math"/>
                                </a:rPr>
                                <m:t>𝐷</m:t>
                              </m:r>
                            </m:oMath>
                          </a14:m>
                          <a:r>
                            <a:rPr sz="2000" b="0" dirty="0"/>
                            <a:t> first. Since </a:t>
                          </a:r>
                          <a14:m>
                            <m:oMath xmlns:m="http://schemas.openxmlformats.org/officeDocument/2006/math">
                              <m:r>
                                <a:rPr sz="2000" b="0" i="1">
                                  <a:latin typeface="Cambria Math"/>
                                </a:rPr>
                                <m:t>𝐷</m:t>
                              </m:r>
                              <m:r>
                                <a:rPr sz="2000" b="0">
                                  <a:latin typeface="Cambria Math"/>
                                </a:rPr>
                                <m:t>≠</m:t>
                              </m:r>
                              <m:r>
                                <a:rPr sz="2000" b="0" i="1">
                                  <a:latin typeface="Cambria Math"/>
                                </a:rPr>
                                <m:t>0</m:t>
                              </m:r>
                            </m:oMath>
                          </a14:m>
                          <a:r>
                            <a:rPr sz="2000" b="0" dirty="0"/>
                            <a:t>, we know there is a single solution to the system.</a:t>
                          </a:r>
                        </a:p>
                      </a:txBody>
                      <a:tcPr/>
                    </a:tc>
                    <a:extLst>
                      <a:ext uri="{0D108BD9-81ED-4DB2-BD59-A6C34878D82A}">
                        <a16:rowId xmlns:a16="http://schemas.microsoft.com/office/drawing/2014/main" val="10000"/>
                      </a:ext>
                    </a:extLst>
                  </a:tr>
                  <a:tr h="951877">
                    <a:tc>
                      <a:txBody>
                        <a:bodyPr/>
                        <a:lstStyle/>
                        <a:p>
                          <a:pPr algn="l">
                            <a:defRPr sz="18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𝐷</m:t>
                                  </m:r>
                                </m:e>
                                <m:sub>
                                  <m:r>
                                    <a:rPr sz="2400">
                                      <a:latin typeface="Cambria Math"/>
                                    </a:rPr>
                                    <m:t>𝑥</m:t>
                                  </m:r>
                                </m:sub>
                              </m:sSub>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3</m:t>
                                        </m:r>
                                      </m:e>
                                      <m:e>
                                        <m:r>
                                          <a:rPr sz="2400">
                                            <a:latin typeface="Cambria Math"/>
                                          </a:rPr>
                                          <m:t>−5</m:t>
                                        </m:r>
                                      </m:e>
                                    </m:mr>
                                    <m:mr>
                                      <m:e>
                                        <m:r>
                                          <a:rPr sz="2400">
                                            <a:latin typeface="Cambria Math"/>
                                          </a:rPr>
                                          <m:t>1</m:t>
                                        </m:r>
                                      </m:e>
                                      <m:e>
                                        <m:r>
                                          <a:rPr sz="2400">
                                            <a:latin typeface="Cambria Math"/>
                                          </a:rPr>
                                          <m:t>7</m:t>
                                        </m:r>
                                      </m:e>
                                    </m:mr>
                                  </m:m>
                                </m:e>
                              </m:d>
                              <m:r>
                                <a:rPr sz="2400">
                                  <a:latin typeface="Cambria Math"/>
                                </a:rPr>
                                <m:t>=21−</m:t>
                              </m:r>
                              <m:d>
                                <m:dPr>
                                  <m:ctrlPr>
                                    <a:rPr sz="2400" i="1">
                                      <a:latin typeface="Cambria Math" panose="02040503050406030204" pitchFamily="18" charset="0"/>
                                    </a:rPr>
                                  </m:ctrlPr>
                                </m:dPr>
                                <m:e>
                                  <m:r>
                                    <a:rPr sz="2400">
                                      <a:latin typeface="Cambria Math"/>
                                    </a:rPr>
                                    <m:t>−5</m:t>
                                  </m:r>
                                </m:e>
                              </m:d>
                              <m:r>
                                <a:rPr sz="2400">
                                  <a:latin typeface="Cambria Math"/>
                                </a:rPr>
                                <m:t>=26</m:t>
                              </m:r>
                            </m:oMath>
                          </a14:m>
                          <a:endParaRPr sz="2400" dirty="0"/>
                        </a:p>
                      </a:txBody>
                      <a:tcPr/>
                    </a:tc>
                    <a:tc>
                      <a:txBody>
                        <a:bodyPr/>
                        <a:lstStyle/>
                        <a:p>
                          <a:pPr algn="l">
                            <a:lnSpc>
                              <a:spcPct val="150000"/>
                            </a:lnSpc>
                            <a:defRPr sz="1100" b="1"/>
                          </a:pPr>
                          <a:r>
                            <a:rPr sz="2000" b="0" dirty="0"/>
                            <a:t>Calculate </a:t>
                          </a:r>
                          <a14:m>
                            <m:oMath xmlns:m="http://schemas.openxmlformats.org/officeDocument/2006/math">
                              <m:sSub>
                                <m:sSubPr>
                                  <m:ctrlPr>
                                    <a:rPr sz="2000" b="0" i="1">
                                      <a:latin typeface="Cambria Math" panose="02040503050406030204" pitchFamily="18" charset="0"/>
                                    </a:rPr>
                                  </m:ctrlPr>
                                </m:sSubPr>
                                <m:e>
                                  <m:r>
                                    <a:rPr sz="2000" b="0" i="1">
                                      <a:latin typeface="Cambria Math"/>
                                    </a:rPr>
                                    <m:t>𝐷</m:t>
                                  </m:r>
                                </m:e>
                                <m:sub>
                                  <m:r>
                                    <a:rPr sz="2000" b="0" i="1">
                                      <a:latin typeface="Cambria Math"/>
                                    </a:rPr>
                                    <m:t>𝑥</m:t>
                                  </m:r>
                                </m:sub>
                              </m:sSub>
                            </m:oMath>
                          </a14:m>
                          <a:r>
                            <a:rPr sz="2000" b="0" dirty="0"/>
                            <a:t> and </a:t>
                          </a:r>
                          <a14:m>
                            <m:oMath xmlns:m="http://schemas.openxmlformats.org/officeDocument/2006/math">
                              <m:sSub>
                                <m:sSubPr>
                                  <m:ctrlPr>
                                    <a:rPr sz="2000" b="0" i="1">
                                      <a:latin typeface="Cambria Math" panose="02040503050406030204" pitchFamily="18" charset="0"/>
                                    </a:rPr>
                                  </m:ctrlPr>
                                </m:sSubPr>
                                <m:e>
                                  <m:r>
                                    <a:rPr sz="2000" b="0" i="1">
                                      <a:latin typeface="Cambria Math"/>
                                    </a:rPr>
                                    <m:t>𝐷</m:t>
                                  </m:r>
                                </m:e>
                                <m:sub>
                                  <m:r>
                                    <a:rPr sz="2000" b="0" i="1">
                                      <a:latin typeface="Cambria Math"/>
                                    </a:rPr>
                                    <m:t>𝑦</m:t>
                                  </m:r>
                                </m:sub>
                              </m:sSub>
                            </m:oMath>
                          </a14:m>
                          <a:r>
                            <a:rPr sz="2000" b="0" dirty="0"/>
                            <a:t>.</a:t>
                          </a:r>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𝐷</m:t>
                                  </m:r>
                                </m:e>
                                <m:sub>
                                  <m:r>
                                    <a:rPr sz="2400">
                                      <a:latin typeface="Cambria Math"/>
                                    </a:rPr>
                                    <m:t>𝑦</m:t>
                                  </m:r>
                                </m:sub>
                              </m:sSub>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4</m:t>
                                        </m:r>
                                      </m:e>
                                      <m:e>
                                        <m:r>
                                          <a:rPr sz="2400">
                                            <a:latin typeface="Cambria Math"/>
                                          </a:rPr>
                                          <m:t>3</m:t>
                                        </m:r>
                                      </m:e>
                                    </m:mr>
                                    <m:mr>
                                      <m:e>
                                        <m:r>
                                          <a:rPr sz="2400">
                                            <a:latin typeface="Cambria Math"/>
                                          </a:rPr>
                                          <m:t>−3</m:t>
                                        </m:r>
                                      </m:e>
                                      <m:e>
                                        <m:r>
                                          <a:rPr sz="2400">
                                            <a:latin typeface="Cambria Math"/>
                                          </a:rPr>
                                          <m:t>1</m:t>
                                        </m:r>
                                      </m:e>
                                    </m:mr>
                                  </m:m>
                                </m:e>
                              </m:d>
                              <m:r>
                                <a:rPr sz="2400">
                                  <a:latin typeface="Cambria Math"/>
                                </a:rPr>
                                <m:t>=4−</m:t>
                              </m:r>
                              <m:d>
                                <m:dPr>
                                  <m:ctrlPr>
                                    <a:rPr sz="2400" i="1">
                                      <a:latin typeface="Cambria Math" panose="02040503050406030204" pitchFamily="18" charset="0"/>
                                    </a:rPr>
                                  </m:ctrlPr>
                                </m:dPr>
                                <m:e>
                                  <m:r>
                                    <a:rPr sz="2400">
                                      <a:latin typeface="Cambria Math"/>
                                    </a:rPr>
                                    <m:t>−9</m:t>
                                  </m:r>
                                </m:e>
                              </m:d>
                              <m:r>
                                <a:rPr sz="2400">
                                  <a:latin typeface="Cambria Math"/>
                                </a:rPr>
                                <m:t>=13</m:t>
                              </m:r>
                            </m:oMath>
                          </a14:m>
                          <a:endParaRPr sz="2400" dirty="0"/>
                        </a:p>
                      </a:txBody>
                      <a:tcP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Determinant D equals the determinant of the matrix with entries four, negative five in the first row negative three, seven in the second row which is calculated as twenty eight minus fifteen, resulting in thirteen.&#10;&#10;Determinant D sub x equals the determinant of the matrix with entries three, negative five in the first row one, seven in the second row which is calculated as twenty one minus open parenthesis negative 5 close parenthesis, resulting in twenty six.&#10;&#10;Determinant D sub y equals the determinant of the matrix with entries four, three in the first row negative three, one in the second row which is calculated as four minus open parenthesis negative 9 close parenthesis, resulting in thirteen.">
                <a:extLst>
                  <a:ext uri="{FF2B5EF4-FFF2-40B4-BE49-F238E27FC236}">
                    <a16:creationId xmlns:a16="http://schemas.microsoft.com/office/drawing/2014/main" id="{6416ED30-BE07-4679-B3D7-1B5F27ED1237}"/>
                  </a:ext>
                </a:extLst>
              </p:cNvPr>
              <p:cNvGraphicFramePr>
                <a:graphicFrameLocks/>
              </p:cNvGraphicFramePr>
              <p:nvPr>
                <p:extLst>
                  <p:ext uri="{D42A27DB-BD31-4B8C-83A1-F6EECF244321}">
                    <p14:modId xmlns:p14="http://schemas.microsoft.com/office/powerpoint/2010/main" val="3480920250"/>
                  </p:ext>
                </p:extLst>
              </p:nvPr>
            </p:nvGraphicFramePr>
            <p:xfrm>
              <a:off x="914400" y="1524000"/>
              <a:ext cx="7924800" cy="2659011"/>
            </p:xfrm>
            <a:graphic>
              <a:graphicData uri="http://schemas.openxmlformats.org/drawingml/2006/table">
                <a:tbl>
                  <a:tblPr firstRow="1" bandRow="1">
                    <a:tableStyleId>{2D5ABB26-0587-4C30-8999-92F81FD0307C}</a:tableStyleId>
                  </a:tblPr>
                  <a:tblGrid>
                    <a:gridCol w="46482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1005840">
                    <a:tc>
                      <a:txBody>
                        <a:bodyPr/>
                        <a:lstStyle/>
                        <a:p>
                          <a:endParaRPr lang="en-US"/>
                        </a:p>
                      </a:txBody>
                      <a:tcPr>
                        <a:blipFill>
                          <a:blip r:embed="rId2"/>
                          <a:stretch>
                            <a:fillRect t="-3030" r="-70380" b="-166667"/>
                          </a:stretch>
                        </a:blipFill>
                      </a:tcPr>
                    </a:tc>
                    <a:tc>
                      <a:txBody>
                        <a:bodyPr/>
                        <a:lstStyle/>
                        <a:p>
                          <a:endParaRPr lang="en-US"/>
                        </a:p>
                      </a:txBody>
                      <a:tcPr>
                        <a:blipFill>
                          <a:blip r:embed="rId2"/>
                          <a:stretch>
                            <a:fillRect l="-142086" t="-3030" b="-166667"/>
                          </a:stretch>
                        </a:blipFill>
                      </a:tcPr>
                    </a:tc>
                    <a:extLst>
                      <a:ext uri="{0D108BD9-81ED-4DB2-BD59-A6C34878D82A}">
                        <a16:rowId xmlns:a16="http://schemas.microsoft.com/office/drawing/2014/main" val="10000"/>
                      </a:ext>
                    </a:extLst>
                  </a:tr>
                  <a:tr h="951877">
                    <a:tc>
                      <a:txBody>
                        <a:bodyPr/>
                        <a:lstStyle/>
                        <a:p>
                          <a:endParaRPr lang="en-US"/>
                        </a:p>
                      </a:txBody>
                      <a:tcPr>
                        <a:blipFill>
                          <a:blip r:embed="rId2"/>
                          <a:stretch>
                            <a:fillRect t="-108280" r="-70380" b="-75159"/>
                          </a:stretch>
                        </a:blipFill>
                      </a:tcPr>
                    </a:tc>
                    <a:tc>
                      <a:txBody>
                        <a:bodyPr/>
                        <a:lstStyle/>
                        <a:p>
                          <a:endParaRPr lang="en-US"/>
                        </a:p>
                      </a:txBody>
                      <a:tcPr>
                        <a:blipFill>
                          <a:blip r:embed="rId2"/>
                          <a:stretch>
                            <a:fillRect l="-142086" t="-108280" b="-75159"/>
                          </a:stretch>
                        </a:blipFill>
                      </a:tcPr>
                    </a:tc>
                    <a:extLst>
                      <a:ext uri="{0D108BD9-81ED-4DB2-BD59-A6C34878D82A}">
                        <a16:rowId xmlns:a16="http://schemas.microsoft.com/office/drawing/2014/main" val="10001"/>
                      </a:ext>
                    </a:extLst>
                  </a:tr>
                  <a:tr h="701294">
                    <a:tc>
                      <a:txBody>
                        <a:bodyPr/>
                        <a:lstStyle/>
                        <a:p>
                          <a:endParaRPr lang="en-US"/>
                        </a:p>
                      </a:txBody>
                      <a:tcPr>
                        <a:blipFill>
                          <a:blip r:embed="rId2"/>
                          <a:stretch>
                            <a:fillRect t="-284348" r="-70380" b="-2609"/>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endParaRPr lang="en-US" dirty="0"/>
          </a:p>
          <a:p>
            <a:pPr>
              <a:defRPr sz="2800"/>
            </a:pPr>
            <a:r>
              <a:rPr dirty="0"/>
              <a:t>​</a:t>
            </a:r>
            <a:r>
              <a:rPr sz="2800" dirty="0"/>
              <a:t>Applying Cramer's Rule, we have </a:t>
            </a:r>
            <a:r>
              <a:rPr lang="en-US" sz="2800" dirty="0"/>
              <a:t>		     </a:t>
            </a:r>
            <a:r>
              <a:rPr sz="2800" dirty="0"/>
              <a:t> </a:t>
            </a:r>
            <a:r>
              <a:rPr lang="en-US" sz="2800" dirty="0"/>
              <a:t>			</a:t>
            </a:r>
          </a:p>
          <a:p>
            <a:pPr>
              <a:defRPr sz="2800"/>
            </a:pPr>
            <a:r>
              <a:rPr lang="en-US" dirty="0"/>
              <a:t>			</a:t>
            </a:r>
            <a:endParaRPr sz="2800" dirty="0"/>
          </a:p>
        </p:txBody>
      </p:sp>
      <p:pic>
        <p:nvPicPr>
          <p:cNvPr id="6" name="Picture 5" descr="X equals D sub x divided by D, which equals twenty six divided by thirteen, resulting in two.">
            <a:extLst>
              <a:ext uri="{FF2B5EF4-FFF2-40B4-BE49-F238E27FC236}">
                <a16:creationId xmlns:a16="http://schemas.microsoft.com/office/drawing/2014/main" id="{34CD49D5-65F7-ABA3-157E-E024851BBF60}"/>
              </a:ext>
            </a:extLst>
          </p:cNvPr>
          <p:cNvPicPr>
            <a:picLocks noChangeAspect="1"/>
          </p:cNvPicPr>
          <p:nvPr/>
        </p:nvPicPr>
        <p:blipFill>
          <a:blip r:embed="rId2"/>
          <a:stretch>
            <a:fillRect/>
          </a:stretch>
        </p:blipFill>
        <p:spPr>
          <a:xfrm>
            <a:off x="5300692" y="1419225"/>
            <a:ext cx="2019300" cy="790575"/>
          </a:xfrm>
          <a:prstGeom prst="rect">
            <a:avLst/>
          </a:prstGeom>
        </p:spPr>
      </p:pic>
      <p:pic>
        <p:nvPicPr>
          <p:cNvPr id="9" name="Picture 8" descr="And Y equals D sub Y divided by D, which equals thirteen divided by thirteen, resulting in one.">
            <a:extLst>
              <a:ext uri="{FF2B5EF4-FFF2-40B4-BE49-F238E27FC236}">
                <a16:creationId xmlns:a16="http://schemas.microsoft.com/office/drawing/2014/main" id="{E82EF28B-D972-4DB3-D850-28E03DF2B3C4}"/>
              </a:ext>
            </a:extLst>
          </p:cNvPr>
          <p:cNvPicPr>
            <a:picLocks noChangeAspect="1"/>
          </p:cNvPicPr>
          <p:nvPr/>
        </p:nvPicPr>
        <p:blipFill>
          <a:blip r:embed="rId3"/>
          <a:stretch>
            <a:fillRect/>
          </a:stretch>
        </p:blipFill>
        <p:spPr>
          <a:xfrm>
            <a:off x="567906" y="2100590"/>
            <a:ext cx="2667000" cy="838200"/>
          </a:xfrm>
          <a:prstGeom prst="rect">
            <a:avLst/>
          </a:prstGeom>
        </p:spPr>
      </p:pic>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7BD53B0D-B41C-D2D6-3CB2-65191BFB8F45}"/>
                  </a:ext>
                </a:extLst>
              </p:cNvPr>
              <p:cNvSpPr txBox="1"/>
              <p:nvPr/>
            </p:nvSpPr>
            <p:spPr>
              <a:xfrm>
                <a:off x="3200400" y="2258080"/>
                <a:ext cx="4572000" cy="523220"/>
              </a:xfrm>
              <a:prstGeom prst="rect">
                <a:avLst/>
              </a:prstGeom>
              <a:noFill/>
            </p:spPr>
            <p:txBody>
              <a:bodyPr wrap="square">
                <a:spAutoFit/>
              </a:bodyPr>
              <a:lstStyle/>
              <a:p>
                <a:r>
                  <a:rPr lang="en-US" sz="2800" dirty="0"/>
                  <a:t>so the solution is </a:t>
                </a:r>
                <a14:m>
                  <m:oMath xmlns:m="http://schemas.openxmlformats.org/officeDocument/2006/math">
                    <m:r>
                      <a:rPr lang="en-US" sz="2800">
                        <a:latin typeface="Cambria Math" panose="02040503050406030204" pitchFamily="18" charset="0"/>
                      </a:rPr>
                      <m:t>(2,1)</m:t>
                    </m:r>
                  </m:oMath>
                </a14:m>
                <a:r>
                  <a:rPr lang="en-US" sz="2800" dirty="0"/>
                  <a:t>.</a:t>
                </a:r>
                <a:endParaRPr lang="en-IN" sz="2800" dirty="0"/>
              </a:p>
            </p:txBody>
          </p:sp>
        </mc:Choice>
        <mc:Fallback>
          <p:sp>
            <p:nvSpPr>
              <p:cNvPr id="11" name="TextBox 10">
                <a:extLst>
                  <a:ext uri="{FF2B5EF4-FFF2-40B4-BE49-F238E27FC236}">
                    <a16:creationId xmlns:a16="http://schemas.microsoft.com/office/drawing/2014/main" id="{7BD53B0D-B41C-D2D6-3CB2-65191BFB8F45}"/>
                  </a:ext>
                </a:extLst>
              </p:cNvPr>
              <p:cNvSpPr txBox="1">
                <a:spLocks noRot="1" noChangeAspect="1" noMove="1" noResize="1" noEditPoints="1" noAdjustHandles="1" noChangeArrowheads="1" noChangeShapeType="1" noTextEdit="1"/>
              </p:cNvSpPr>
              <p:nvPr/>
            </p:nvSpPr>
            <p:spPr>
              <a:xfrm>
                <a:off x="3200400" y="2258080"/>
                <a:ext cx="4572000" cy="523220"/>
              </a:xfrm>
              <a:prstGeom prst="rect">
                <a:avLst/>
              </a:prstGeom>
              <a:blipFill>
                <a:blip r:embed="rId4"/>
                <a:stretch>
                  <a:fillRect l="-2667" t="-10465" b="-32558"/>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4</a:t>
            </a:r>
            <a:endParaRPr dirty="0"/>
          </a:p>
        </p:txBody>
      </p:sp>
      <p:sp>
        <p:nvSpPr>
          <p:cNvPr id="3" name="Text Placeholder 2"/>
          <p:cNvSpPr>
            <a:spLocks noGrp="1"/>
          </p:cNvSpPr>
          <p:nvPr>
            <p:ph type="body" sz="quarter" idx="10"/>
          </p:nvPr>
        </p:nvSpPr>
        <p:spPr>
          <a:xfrm>
            <a:off x="457200" y="1222889"/>
            <a:ext cx="8229600" cy="4967067"/>
          </a:xfrm>
        </p:spPr>
        <p:txBody>
          <a:bodyPr/>
          <a:lstStyle/>
          <a:p>
            <a:pPr marL="514350" indent="-514350">
              <a:buFont typeface="+mj-lt"/>
              <a:buAutoNum type="alphaLcPeriod" startAt="2"/>
              <a:defRPr sz="2800"/>
            </a:pPr>
            <a:r>
              <a:rPr dirty="0"/>
              <a:t>​</a:t>
            </a: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lang="en-US" dirty="0"/>
          </a:p>
          <a:p>
            <a:pPr marL="514350" indent="-514350">
              <a:buFont typeface="+mj-lt"/>
              <a:buAutoNum type="alphaLcPeriod" startAt="2"/>
              <a:defRPr sz="2800"/>
            </a:pPr>
            <a:endParaRPr dirty="0"/>
          </a:p>
        </p:txBody>
      </p:sp>
      <mc:AlternateContent xmlns:mc="http://schemas.openxmlformats.org/markup-compatibility/2006" xmlns:a14="http://schemas.microsoft.com/office/drawing/2010/main">
        <mc:Choice Requires="a14">
          <p:graphicFrame>
            <p:nvGraphicFramePr>
              <p:cNvPr id="4" name="Table Placeholder 2" descr="D equals the determinant of the matrix with elements negative one, two in the first row three, negative six in the second row, which equals six minus six, resulting in zero.&#10;&#10;D sub X equals the determinant of the matrix with elements negative one, two in the first row three, negative six in the second row, which equals six minus six, resulting in zero.&#10;&#10;D sub Y equals the determinant of the matrix with elements negative one, negative one in the first row three, and three in the second row, which equals negative three minus open parenthesis negative 3 close parenthesis, resulting in zero.&#10;&#10;Since D sub X and D sub Y both equal zero, the system is dependent.">
                <a:extLst>
                  <a:ext uri="{FF2B5EF4-FFF2-40B4-BE49-F238E27FC236}">
                    <a16:creationId xmlns:a16="http://schemas.microsoft.com/office/drawing/2014/main" id="{5523594F-7009-41F5-899E-7B3B067B8458}"/>
                  </a:ext>
                </a:extLst>
              </p:cNvPr>
              <p:cNvGraphicFramePr>
                <a:graphicFrameLocks/>
              </p:cNvGraphicFramePr>
              <p:nvPr>
                <p:extLst>
                  <p:ext uri="{D42A27DB-BD31-4B8C-83A1-F6EECF244321}">
                    <p14:modId xmlns:p14="http://schemas.microsoft.com/office/powerpoint/2010/main" val="1412469965"/>
                  </p:ext>
                </p:extLst>
              </p:nvPr>
            </p:nvGraphicFramePr>
            <p:xfrm>
              <a:off x="914400" y="1143000"/>
              <a:ext cx="8077200" cy="2987294"/>
            </p:xfrm>
            <a:graphic>
              <a:graphicData uri="http://schemas.openxmlformats.org/drawingml/2006/table">
                <a:tbl>
                  <a:tblPr firstRow="1" bandRow="1">
                    <a:tableStyleId>{2D5ABB26-0587-4C30-8999-92F81FD0307C}</a:tableStyleId>
                  </a:tblPr>
                  <a:tblGrid>
                    <a:gridCol w="4636911">
                      <a:extLst>
                        <a:ext uri="{9D8B030D-6E8A-4147-A177-3AD203B41FA5}">
                          <a16:colId xmlns:a16="http://schemas.microsoft.com/office/drawing/2014/main" val="20000"/>
                        </a:ext>
                      </a:extLst>
                    </a:gridCol>
                    <a:gridCol w="3440289">
                      <a:extLst>
                        <a:ext uri="{9D8B030D-6E8A-4147-A177-3AD203B41FA5}">
                          <a16:colId xmlns:a16="http://schemas.microsoft.com/office/drawing/2014/main" val="20001"/>
                        </a:ext>
                      </a:extLst>
                    </a:gridCol>
                  </a:tblGrid>
                  <a:tr h="1188720">
                    <a:tc>
                      <a:txBody>
                        <a:bodyPr/>
                        <a:lstStyle/>
                        <a:p>
                          <a:pPr algn="l">
                            <a:defRPr sz="1800"/>
                          </a:pPr>
                          <a:r>
                            <a:rPr sz="2400" dirty="0"/>
                            <a:t>​</a:t>
                          </a:r>
                          <a14:m>
                            <m:oMath xmlns:m="http://schemas.openxmlformats.org/officeDocument/2006/math">
                              <m:r>
                                <a:rPr sz="2400">
                                  <a:latin typeface="Cambria Math"/>
                                </a:rPr>
                                <m:t>𝐷</m:t>
                              </m:r>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−1</m:t>
                                        </m:r>
                                      </m:e>
                                      <m:e>
                                        <m:r>
                                          <a:rPr sz="2400">
                                            <a:latin typeface="Cambria Math"/>
                                          </a:rPr>
                                          <m:t>2</m:t>
                                        </m:r>
                                      </m:e>
                                    </m:mr>
                                    <m:mr>
                                      <m:e>
                                        <m:r>
                                          <a:rPr sz="2400">
                                            <a:latin typeface="Cambria Math"/>
                                          </a:rPr>
                                          <m:t>3</m:t>
                                        </m:r>
                                      </m:e>
                                      <m:e>
                                        <m:r>
                                          <a:rPr sz="2400">
                                            <a:latin typeface="Cambria Math"/>
                                          </a:rPr>
                                          <m:t>−6</m:t>
                                        </m:r>
                                      </m:e>
                                    </m:mr>
                                  </m:m>
                                </m:e>
                              </m:d>
                              <m:r>
                                <a:rPr sz="2400">
                                  <a:latin typeface="Cambria Math"/>
                                </a:rPr>
                                <m:t>=6−6=0</m:t>
                              </m:r>
                            </m:oMath>
                          </a14:m>
                          <a:endParaRPr sz="2400" dirty="0"/>
                        </a:p>
                      </a:txBody>
                      <a:tcPr/>
                    </a:tc>
                    <a:tc>
                      <a:txBody>
                        <a:bodyPr/>
                        <a:lstStyle/>
                        <a:p>
                          <a:pPr algn="l">
                            <a:defRPr sz="1100" b="1"/>
                          </a:pPr>
                          <a:r>
                            <a:rPr sz="1800" b="0" dirty="0"/>
                            <a:t>Again we calculate </a:t>
                          </a:r>
                          <a14:m>
                            <m:oMath xmlns:m="http://schemas.openxmlformats.org/officeDocument/2006/math">
                              <m:r>
                                <a:rPr sz="1800" b="0" i="1">
                                  <a:latin typeface="Cambria Math"/>
                                </a:rPr>
                                <m:t>𝐷</m:t>
                              </m:r>
                            </m:oMath>
                          </a14:m>
                          <a:r>
                            <a:rPr sz="1800" b="0" dirty="0"/>
                            <a:t> first. Since </a:t>
                          </a:r>
                          <a14:m>
                            <m:oMath xmlns:m="http://schemas.openxmlformats.org/officeDocument/2006/math">
                              <m:r>
                                <a:rPr sz="1800" b="0" i="1">
                                  <a:latin typeface="Cambria Math"/>
                                </a:rPr>
                                <m:t>𝐷</m:t>
                              </m:r>
                              <m:r>
                                <a:rPr sz="1800" b="0">
                                  <a:latin typeface="Cambria Math"/>
                                </a:rPr>
                                <m:t>=</m:t>
                              </m:r>
                              <m:r>
                                <a:rPr sz="1800" b="0" i="1">
                                  <a:latin typeface="Cambria Math"/>
                                </a:rPr>
                                <m:t>0</m:t>
                              </m:r>
                            </m:oMath>
                          </a14:m>
                          <a:r>
                            <a:rPr sz="1800" b="0" dirty="0"/>
                            <a:t> either the system has no solution or it has an infinite number of solutions.</a:t>
                          </a:r>
                        </a:p>
                      </a:txBody>
                      <a:tcPr/>
                    </a:tc>
                    <a:extLst>
                      <a:ext uri="{0D108BD9-81ED-4DB2-BD59-A6C34878D82A}">
                        <a16:rowId xmlns:a16="http://schemas.microsoft.com/office/drawing/2014/main" val="10000"/>
                      </a:ext>
                    </a:extLst>
                  </a:tr>
                  <a:tr h="1097280">
                    <a:tc>
                      <a:txBody>
                        <a:bodyPr/>
                        <a:lstStyle/>
                        <a:p>
                          <a:r>
                            <a:rPr lang="ar-AE" sz="2400" dirty="0"/>
                            <a:t>​</a:t>
                          </a:r>
                          <a14:m>
                            <m:oMath xmlns:m="http://schemas.openxmlformats.org/officeDocument/2006/math">
                              <m:sSub>
                                <m:sSubPr>
                                  <m:ctrlPr>
                                    <a:rPr lang="ar-AE" sz="2400" i="1">
                                      <a:latin typeface="Cambria Math" panose="02040503050406030204" pitchFamily="18" charset="0"/>
                                    </a:rPr>
                                  </m:ctrlPr>
                                </m:sSubPr>
                                <m:e>
                                  <m:r>
                                    <a:rPr lang="ar-AE" sz="2400">
                                      <a:latin typeface="Cambria Math"/>
                                    </a:rPr>
                                    <m:t>𝐷</m:t>
                                  </m:r>
                                </m:e>
                                <m:sub>
                                  <m:r>
                                    <a:rPr lang="ar-AE" sz="2400">
                                      <a:latin typeface="Cambria Math"/>
                                    </a:rPr>
                                    <m:t>𝑥</m:t>
                                  </m:r>
                                </m:sub>
                              </m:sSub>
                              <m:r>
                                <a:rPr lang="ar-AE" sz="2400">
                                  <a:latin typeface="Cambria Math"/>
                                </a:rPr>
                                <m:t>=</m:t>
                              </m:r>
                              <m:d>
                                <m:dPr>
                                  <m:begChr m:val="|"/>
                                  <m:endChr m:val="|"/>
                                  <m:ctrlPr>
                                    <a:rPr lang="ar-AE" sz="2400" i="1">
                                      <a:latin typeface="Cambria Math" panose="02040503050406030204" pitchFamily="18" charset="0"/>
                                    </a:rPr>
                                  </m:ctrlPr>
                                </m:dPr>
                                <m:e>
                                  <m:m>
                                    <m:mPr>
                                      <m:plcHide m:val="on"/>
                                      <m:mcs>
                                        <m:mc>
                                          <m:mcPr>
                                            <m:count m:val="2"/>
                                            <m:mcJc m:val="center"/>
                                          </m:mcPr>
                                        </m:mc>
                                      </m:mcs>
                                      <m:ctrlPr>
                                        <a:rPr lang="ar-AE" sz="2400" i="1">
                                          <a:latin typeface="Cambria Math" panose="02040503050406030204" pitchFamily="18" charset="0"/>
                                        </a:rPr>
                                      </m:ctrlPr>
                                    </m:mPr>
                                    <m:mr>
                                      <m:e>
                                        <m:r>
                                          <a:rPr lang="ar-AE" sz="2400">
                                            <a:latin typeface="Cambria Math"/>
                                          </a:rPr>
                                          <m:t>−</m:t>
                                        </m:r>
                                        <m:r>
                                          <a:rPr lang="ar-AE" sz="2400">
                                            <a:latin typeface="Cambria Math"/>
                                          </a:rPr>
                                          <m:t>1</m:t>
                                        </m:r>
                                      </m:e>
                                      <m:e>
                                        <m:r>
                                          <a:rPr lang="ar-AE" sz="2400">
                                            <a:latin typeface="Cambria Math"/>
                                          </a:rPr>
                                          <m:t>2</m:t>
                                        </m:r>
                                      </m:e>
                                    </m:mr>
                                    <m:mr>
                                      <m:e>
                                        <m:r>
                                          <a:rPr lang="ar-AE" sz="2400">
                                            <a:latin typeface="Cambria Math"/>
                                          </a:rPr>
                                          <m:t>3</m:t>
                                        </m:r>
                                      </m:e>
                                      <m:e>
                                        <m:r>
                                          <a:rPr lang="ar-AE" sz="2400">
                                            <a:latin typeface="Cambria Math"/>
                                          </a:rPr>
                                          <m:t>−</m:t>
                                        </m:r>
                                        <m:r>
                                          <a:rPr lang="ar-AE" sz="2400">
                                            <a:latin typeface="Cambria Math"/>
                                          </a:rPr>
                                          <m:t>6</m:t>
                                        </m:r>
                                      </m:e>
                                    </m:mr>
                                  </m:m>
                                </m:e>
                              </m:d>
                              <m:r>
                                <a:rPr lang="ar-AE" sz="2400">
                                  <a:latin typeface="Cambria Math"/>
                                </a:rPr>
                                <m:t>=</m:t>
                              </m:r>
                              <m:r>
                                <a:rPr lang="ar-AE" sz="2400">
                                  <a:latin typeface="Cambria Math"/>
                                </a:rPr>
                                <m:t>6</m:t>
                              </m:r>
                              <m:r>
                                <a:rPr lang="ar-AE" sz="2400">
                                  <a:latin typeface="Cambria Math"/>
                                </a:rPr>
                                <m:t>−</m:t>
                              </m:r>
                              <m:r>
                                <a:rPr lang="ar-AE" sz="2400">
                                  <a:latin typeface="Cambria Math"/>
                                </a:rPr>
                                <m:t>6</m:t>
                              </m:r>
                              <m:r>
                                <a:rPr lang="ar-AE" sz="2400">
                                  <a:latin typeface="Cambria Math"/>
                                </a:rPr>
                                <m:t>=</m:t>
                              </m:r>
                              <m:r>
                                <a:rPr lang="ar-AE" sz="2400">
                                  <a:latin typeface="Cambria Math"/>
                                </a:rPr>
                                <m:t>0</m:t>
                              </m:r>
                            </m:oMath>
                          </a14:m>
                          <a:endParaRPr lang="en-IN" dirty="0"/>
                        </a:p>
                      </a:txBody>
                      <a:tcPr/>
                    </a:tc>
                    <a:tc>
                      <a:txBody>
                        <a:bodyPr/>
                        <a:lstStyle/>
                        <a:p>
                          <a:pPr algn="l">
                            <a:defRPr sz="1100" b="1"/>
                          </a:pPr>
                          <a:endParaRPr sz="1800" b="0" dirty="0"/>
                        </a:p>
                      </a:txBody>
                      <a:tcPr/>
                    </a:tc>
                    <a:extLst>
                      <a:ext uri="{0D108BD9-81ED-4DB2-BD59-A6C34878D82A}">
                        <a16:rowId xmlns:a16="http://schemas.microsoft.com/office/drawing/2014/main" val="3004605220"/>
                      </a:ext>
                    </a:extLst>
                  </a:tr>
                  <a:tr h="370840">
                    <a:tc>
                      <a:txBody>
                        <a:bodyPr/>
                        <a:lstStyle/>
                        <a:p>
                          <a:pPr algn="l">
                            <a:defRPr sz="1800"/>
                          </a:pPr>
                          <a:r>
                            <a:rPr sz="2400" dirty="0"/>
                            <a:t>​</a:t>
                          </a:r>
                          <a14:m>
                            <m:oMath xmlns:m="http://schemas.openxmlformats.org/officeDocument/2006/math">
                              <m:sSub>
                                <m:sSubPr>
                                  <m:ctrlPr>
                                    <a:rPr sz="2400" i="1">
                                      <a:latin typeface="Cambria Math" panose="02040503050406030204" pitchFamily="18" charset="0"/>
                                    </a:rPr>
                                  </m:ctrlPr>
                                </m:sSubPr>
                                <m:e>
                                  <m:r>
                                    <a:rPr sz="2400">
                                      <a:latin typeface="Cambria Math"/>
                                    </a:rPr>
                                    <m:t>𝐷</m:t>
                                  </m:r>
                                </m:e>
                                <m:sub>
                                  <m:r>
                                    <a:rPr sz="2400">
                                      <a:latin typeface="Cambria Math"/>
                                    </a:rPr>
                                    <m:t>𝑦</m:t>
                                  </m:r>
                                </m:sub>
                              </m:sSub>
                              <m:r>
                                <a:rPr sz="2400">
                                  <a:latin typeface="Cambria Math"/>
                                </a:rPr>
                                <m:t>=</m:t>
                              </m:r>
                              <m:d>
                                <m:dPr>
                                  <m:begChr m:val="|"/>
                                  <m:endChr m:val="|"/>
                                  <m:ctrlPr>
                                    <a:rPr sz="2400" i="1">
                                      <a:latin typeface="Cambria Math" panose="02040503050406030204" pitchFamily="18" charset="0"/>
                                    </a:rPr>
                                  </m:ctrlPr>
                                </m:dPr>
                                <m:e>
                                  <m:m>
                                    <m:mPr>
                                      <m:plcHide m:val="on"/>
                                      <m:mcs>
                                        <m:mc>
                                          <m:mcPr>
                                            <m:count m:val="2"/>
                                            <m:mcJc m:val="center"/>
                                          </m:mcPr>
                                        </m:mc>
                                      </m:mcs>
                                      <m:ctrlPr>
                                        <a:rPr sz="2400" i="1">
                                          <a:latin typeface="Cambria Math" panose="02040503050406030204" pitchFamily="18" charset="0"/>
                                        </a:rPr>
                                      </m:ctrlPr>
                                    </m:mPr>
                                    <m:mr>
                                      <m:e>
                                        <m:r>
                                          <a:rPr sz="2400">
                                            <a:latin typeface="Cambria Math"/>
                                          </a:rPr>
                                          <m:t>−</m:t>
                                        </m:r>
                                        <m:r>
                                          <a:rPr sz="2400">
                                            <a:latin typeface="Cambria Math"/>
                                          </a:rPr>
                                          <m:t>1</m:t>
                                        </m:r>
                                      </m:e>
                                      <m:e>
                                        <m:r>
                                          <a:rPr sz="2400">
                                            <a:latin typeface="Cambria Math"/>
                                          </a:rPr>
                                          <m:t>−</m:t>
                                        </m:r>
                                        <m:r>
                                          <a:rPr sz="2400">
                                            <a:latin typeface="Cambria Math"/>
                                          </a:rPr>
                                          <m:t>1</m:t>
                                        </m:r>
                                      </m:e>
                                    </m:mr>
                                    <m:mr>
                                      <m:e>
                                        <m:r>
                                          <a:rPr sz="2400">
                                            <a:latin typeface="Cambria Math"/>
                                          </a:rPr>
                                          <m:t>3</m:t>
                                        </m:r>
                                      </m:e>
                                      <m:e>
                                        <m:r>
                                          <a:rPr sz="2400">
                                            <a:latin typeface="Cambria Math"/>
                                          </a:rPr>
                                          <m:t>3</m:t>
                                        </m:r>
                                      </m:e>
                                    </m:mr>
                                  </m:m>
                                </m:e>
                              </m:d>
                              <m:r>
                                <a:rPr sz="2400">
                                  <a:latin typeface="Cambria Math"/>
                                </a:rPr>
                                <m:t>=−</m:t>
                              </m:r>
                              <m:r>
                                <a:rPr sz="2400">
                                  <a:latin typeface="Cambria Math"/>
                                </a:rPr>
                                <m:t>3</m:t>
                              </m:r>
                              <m:r>
                                <a:rPr sz="2400">
                                  <a:latin typeface="Cambria Math"/>
                                </a:rPr>
                                <m:t>−</m:t>
                              </m:r>
                              <m:d>
                                <m:dPr>
                                  <m:ctrlPr>
                                    <a:rPr sz="2400" i="1">
                                      <a:latin typeface="Cambria Math" panose="02040503050406030204" pitchFamily="18" charset="0"/>
                                    </a:rPr>
                                  </m:ctrlPr>
                                </m:dPr>
                                <m:e>
                                  <m:r>
                                    <a:rPr sz="2400">
                                      <a:latin typeface="Cambria Math"/>
                                    </a:rPr>
                                    <m:t>−</m:t>
                                  </m:r>
                                  <m:r>
                                    <a:rPr sz="2400">
                                      <a:latin typeface="Cambria Math"/>
                                    </a:rPr>
                                    <m:t>3</m:t>
                                  </m:r>
                                </m:e>
                              </m:d>
                              <m:r>
                                <a:rPr sz="2400">
                                  <a:latin typeface="Cambria Math"/>
                                </a:rPr>
                                <m:t>=</m:t>
                              </m:r>
                              <m:r>
                                <a:rPr sz="2400">
                                  <a:latin typeface="Cambria Math"/>
                                </a:rPr>
                                <m:t>0</m:t>
                              </m:r>
                            </m:oMath>
                          </a14:m>
                          <a:endParaRPr sz="2400" dirty="0"/>
                        </a:p>
                      </a:txBody>
                      <a:tcPr/>
                    </a:tc>
                    <a:tc>
                      <a:txBody>
                        <a:bodyPr/>
                        <a:lstStyle/>
                        <a:p>
                          <a:pPr algn="l">
                            <a:defRPr sz="1100" b="1"/>
                          </a:pPr>
                          <a:r>
                            <a:rPr sz="1800" b="0" dirty="0"/>
                            <a:t>Since </a:t>
                          </a:r>
                          <a14:m>
                            <m:oMath xmlns:m="http://schemas.openxmlformats.org/officeDocument/2006/math">
                              <m:sSub>
                                <m:sSubPr>
                                  <m:ctrlPr>
                                    <a:rPr sz="1800" b="0" i="1">
                                      <a:latin typeface="Cambria Math" panose="02040503050406030204" pitchFamily="18" charset="0"/>
                                    </a:rPr>
                                  </m:ctrlPr>
                                </m:sSubPr>
                                <m:e>
                                  <m:r>
                                    <a:rPr sz="1800" b="0" i="1">
                                      <a:latin typeface="Cambria Math"/>
                                    </a:rPr>
                                    <m:t>𝐷</m:t>
                                  </m:r>
                                </m:e>
                                <m:sub>
                                  <m:r>
                                    <a:rPr sz="1800" b="0" i="1">
                                      <a:latin typeface="Cambria Math"/>
                                    </a:rPr>
                                    <m:t>𝑥</m:t>
                                  </m:r>
                                </m:sub>
                              </m:sSub>
                            </m:oMath>
                          </a14:m>
                          <a:r>
                            <a:rPr sz="1800" b="0" dirty="0"/>
                            <a:t> and </a:t>
                          </a:r>
                          <a14:m>
                            <m:oMath xmlns:m="http://schemas.openxmlformats.org/officeDocument/2006/math">
                              <m:sSub>
                                <m:sSubPr>
                                  <m:ctrlPr>
                                    <a:rPr sz="1800" b="0" i="1">
                                      <a:latin typeface="Cambria Math" panose="02040503050406030204" pitchFamily="18" charset="0"/>
                                    </a:rPr>
                                  </m:ctrlPr>
                                </m:sSubPr>
                                <m:e>
                                  <m:r>
                                    <a:rPr sz="1800" b="0" i="1">
                                      <a:latin typeface="Cambria Math"/>
                                    </a:rPr>
                                    <m:t>𝐷</m:t>
                                  </m:r>
                                </m:e>
                                <m:sub>
                                  <m:r>
                                    <a:rPr sz="1800" b="0" i="1">
                                      <a:latin typeface="Cambria Math"/>
                                    </a:rPr>
                                    <m:t>𝑦</m:t>
                                  </m:r>
                                </m:sub>
                              </m:sSub>
                            </m:oMath>
                          </a14:m>
                          <a:r>
                            <a:rPr sz="1800" b="0" dirty="0"/>
                            <a:t> both equal zero, the system is dependent.</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D equals the determinant of the matrix with elements negative one, two in the first row three, negative six in the second row, which equals six minus six, resulting in zero.&#10;&#10;D sub X equals the determinant of the matrix with elements negative one, two in the first row three, negative six in the second row, which equals six minus six, resulting in zero.&#10;&#10;D sub Y equals the determinant of the matrix with elements negative one, negative one in the first row three, and three in the second row, which equals negative three minus open parenthesis negative 3 close parenthesis, resulting in zero.&#10;&#10;Since D sub X and D sub Y both equal zero, the system is dependent.">
                <a:extLst>
                  <a:ext uri="{FF2B5EF4-FFF2-40B4-BE49-F238E27FC236}">
                    <a16:creationId xmlns:a16="http://schemas.microsoft.com/office/drawing/2014/main" id="{5523594F-7009-41F5-899E-7B3B067B8458}"/>
                  </a:ext>
                </a:extLst>
              </p:cNvPr>
              <p:cNvGraphicFramePr>
                <a:graphicFrameLocks/>
              </p:cNvGraphicFramePr>
              <p:nvPr>
                <p:extLst>
                  <p:ext uri="{D42A27DB-BD31-4B8C-83A1-F6EECF244321}">
                    <p14:modId xmlns:p14="http://schemas.microsoft.com/office/powerpoint/2010/main" val="1412469965"/>
                  </p:ext>
                </p:extLst>
              </p:nvPr>
            </p:nvGraphicFramePr>
            <p:xfrm>
              <a:off x="914400" y="1143000"/>
              <a:ext cx="8077200" cy="2987294"/>
            </p:xfrm>
            <a:graphic>
              <a:graphicData uri="http://schemas.openxmlformats.org/drawingml/2006/table">
                <a:tbl>
                  <a:tblPr firstRow="1" bandRow="1">
                    <a:tableStyleId>{2D5ABB26-0587-4C30-8999-92F81FD0307C}</a:tableStyleId>
                  </a:tblPr>
                  <a:tblGrid>
                    <a:gridCol w="4636911">
                      <a:extLst>
                        <a:ext uri="{9D8B030D-6E8A-4147-A177-3AD203B41FA5}">
                          <a16:colId xmlns:a16="http://schemas.microsoft.com/office/drawing/2014/main" val="20000"/>
                        </a:ext>
                      </a:extLst>
                    </a:gridCol>
                    <a:gridCol w="3440289">
                      <a:extLst>
                        <a:ext uri="{9D8B030D-6E8A-4147-A177-3AD203B41FA5}">
                          <a16:colId xmlns:a16="http://schemas.microsoft.com/office/drawing/2014/main" val="20001"/>
                        </a:ext>
                      </a:extLst>
                    </a:gridCol>
                  </a:tblGrid>
                  <a:tr h="1188720">
                    <a:tc>
                      <a:txBody>
                        <a:bodyPr/>
                        <a:lstStyle/>
                        <a:p>
                          <a:endParaRPr lang="en-US"/>
                        </a:p>
                      </a:txBody>
                      <a:tcPr>
                        <a:blipFill>
                          <a:blip r:embed="rId2"/>
                          <a:stretch>
                            <a:fillRect t="-2564" r="-74113" b="-156410"/>
                          </a:stretch>
                        </a:blipFill>
                      </a:tcPr>
                    </a:tc>
                    <a:tc>
                      <a:txBody>
                        <a:bodyPr/>
                        <a:lstStyle/>
                        <a:p>
                          <a:endParaRPr lang="en-US"/>
                        </a:p>
                      </a:txBody>
                      <a:tcPr>
                        <a:blipFill>
                          <a:blip r:embed="rId2"/>
                          <a:stretch>
                            <a:fillRect l="-134929" t="-2564" b="-156410"/>
                          </a:stretch>
                        </a:blipFill>
                      </a:tcPr>
                    </a:tc>
                    <a:extLst>
                      <a:ext uri="{0D108BD9-81ED-4DB2-BD59-A6C34878D82A}">
                        <a16:rowId xmlns:a16="http://schemas.microsoft.com/office/drawing/2014/main" val="10000"/>
                      </a:ext>
                    </a:extLst>
                  </a:tr>
                  <a:tr h="1097280">
                    <a:tc>
                      <a:txBody>
                        <a:bodyPr/>
                        <a:lstStyle/>
                        <a:p>
                          <a:endParaRPr lang="en-US"/>
                        </a:p>
                      </a:txBody>
                      <a:tcPr>
                        <a:blipFill>
                          <a:blip r:embed="rId2"/>
                          <a:stretch>
                            <a:fillRect t="-110497" r="-74113" b="-68508"/>
                          </a:stretch>
                        </a:blipFill>
                      </a:tcPr>
                    </a:tc>
                    <a:tc>
                      <a:txBody>
                        <a:bodyPr/>
                        <a:lstStyle/>
                        <a:p>
                          <a:pPr algn="l">
                            <a:defRPr sz="1100" b="1"/>
                          </a:pPr>
                          <a:endParaRPr sz="1800" b="0" dirty="0"/>
                        </a:p>
                      </a:txBody>
                      <a:tcPr/>
                    </a:tc>
                    <a:extLst>
                      <a:ext uri="{0D108BD9-81ED-4DB2-BD59-A6C34878D82A}">
                        <a16:rowId xmlns:a16="http://schemas.microsoft.com/office/drawing/2014/main" val="3004605220"/>
                      </a:ext>
                    </a:extLst>
                  </a:tr>
                  <a:tr h="701294">
                    <a:tc>
                      <a:txBody>
                        <a:bodyPr/>
                        <a:lstStyle/>
                        <a:p>
                          <a:endParaRPr lang="en-US"/>
                        </a:p>
                      </a:txBody>
                      <a:tcPr>
                        <a:blipFill>
                          <a:blip r:embed="rId2"/>
                          <a:stretch>
                            <a:fillRect t="-331304" r="-74113" b="-7826"/>
                          </a:stretch>
                        </a:blipFill>
                      </a:tcPr>
                    </a:tc>
                    <a:tc>
                      <a:txBody>
                        <a:bodyPr/>
                        <a:lstStyle/>
                        <a:p>
                          <a:endParaRPr lang="en-US"/>
                        </a:p>
                      </a:txBody>
                      <a:tcPr>
                        <a:blipFill>
                          <a:blip r:embed="rId2"/>
                          <a:stretch>
                            <a:fillRect l="-134929" t="-331304" b="-7826"/>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Cramer's Rule</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 solution set can be found by solving either equation for either variable:</a:t>
            </a:r>
          </a:p>
        </p:txBody>
      </p:sp>
      <p:pic>
        <p:nvPicPr>
          <p:cNvPr id="6" name="Picture 5" descr="The set of ordered pairs open parenthesis two y plus one comma y close parenthesis, such that y is a real number.">
            <a:extLst>
              <a:ext uri="{FF2B5EF4-FFF2-40B4-BE49-F238E27FC236}">
                <a16:creationId xmlns:a16="http://schemas.microsoft.com/office/drawing/2014/main" id="{4DCD1675-5849-71D6-34D8-E42302F324C9}"/>
              </a:ext>
            </a:extLst>
          </p:cNvPr>
          <p:cNvPicPr>
            <a:picLocks noChangeAspect="1"/>
          </p:cNvPicPr>
          <p:nvPr/>
        </p:nvPicPr>
        <p:blipFill>
          <a:blip r:embed="rId2"/>
          <a:stretch>
            <a:fillRect/>
          </a:stretch>
        </p:blipFill>
        <p:spPr>
          <a:xfrm>
            <a:off x="4603750" y="1435100"/>
            <a:ext cx="2733600" cy="576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403EE-1A4F-4145-0171-B614689BE019}"/>
              </a:ext>
            </a:extLst>
          </p:cNvPr>
          <p:cNvSpPr>
            <a:spLocks noGrp="1"/>
          </p:cNvSpPr>
          <p:nvPr>
            <p:ph type="title"/>
          </p:nvPr>
        </p:nvSpPr>
        <p:spPr/>
        <p:txBody>
          <a:bodyPr/>
          <a:lstStyle/>
          <a:p>
            <a:r>
              <a:rPr lang="en-IN" dirty="0"/>
              <a:t>Theorem: Cramer's Rule</a:t>
            </a:r>
          </a:p>
        </p:txBody>
      </p:sp>
      <p:sp>
        <p:nvSpPr>
          <p:cNvPr id="3" name="Text Placeholder 2">
            <a:extLst>
              <a:ext uri="{FF2B5EF4-FFF2-40B4-BE49-F238E27FC236}">
                <a16:creationId xmlns:a16="http://schemas.microsoft.com/office/drawing/2014/main" id="{FC36E67D-A37A-0474-A08F-C3FADD355E69}"/>
              </a:ext>
            </a:extLst>
          </p:cNvPr>
          <p:cNvSpPr>
            <a:spLocks noGrp="1"/>
          </p:cNvSpPr>
          <p:nvPr>
            <p:ph type="body" sz="quarter" idx="10"/>
          </p:nvPr>
        </p:nvSpPr>
        <p:spPr>
          <a:xfrm>
            <a:off x="408328" y="1112491"/>
            <a:ext cx="8229600" cy="4914276"/>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sz="2800"/>
            </a:pPr>
            <a:r>
              <a:rPr kumimoji="0" lang="en-IN" sz="1800" b="0" i="0" u="none" strike="noStrike" kern="1200" cap="none" spc="0" normalizeH="0" baseline="0" noProof="0" dirty="0">
                <a:ln>
                  <a:noFill/>
                </a:ln>
                <a:solidFill>
                  <a:srgbClr val="000000"/>
                </a:solidFill>
                <a:effectLst/>
                <a:uLnTx/>
                <a:uFillTx/>
                <a:latin typeface="Calibri"/>
                <a:ea typeface="+mn-ea"/>
                <a:cs typeface="+mn-cs"/>
              </a:rPr>
              <a:t>The solution of the system is given by the formulas	</a:t>
            </a:r>
          </a:p>
        </p:txBody>
      </p:sp>
      <p:pic>
        <p:nvPicPr>
          <p:cNvPr id="4" name="Picture 3" descr="X sub one, X sub two, and so on up to X sub n.">
            <a:extLst>
              <a:ext uri="{FF2B5EF4-FFF2-40B4-BE49-F238E27FC236}">
                <a16:creationId xmlns:a16="http://schemas.microsoft.com/office/drawing/2014/main" id="{B4BB6791-301C-92CB-06CF-720B9C5A35C2}"/>
              </a:ext>
            </a:extLst>
          </p:cNvPr>
          <p:cNvPicPr>
            <a:picLocks noChangeAspect="1"/>
          </p:cNvPicPr>
          <p:nvPr/>
        </p:nvPicPr>
        <p:blipFill>
          <a:blip r:embed="rId2"/>
          <a:stretch>
            <a:fillRect/>
          </a:stretch>
        </p:blipFill>
        <p:spPr>
          <a:xfrm>
            <a:off x="5275984" y="1112491"/>
            <a:ext cx="1201016" cy="335309"/>
          </a:xfrm>
          <a:prstGeom prst="rect">
            <a:avLst/>
          </a:prstGeom>
        </p:spPr>
      </p:pic>
      <p:sp>
        <p:nvSpPr>
          <p:cNvPr id="26" name="TextBox 25">
            <a:extLst>
              <a:ext uri="{FF2B5EF4-FFF2-40B4-BE49-F238E27FC236}">
                <a16:creationId xmlns:a16="http://schemas.microsoft.com/office/drawing/2014/main" id="{EC0BD36D-FF8A-D988-353F-3866A5239AC5}"/>
              </a:ext>
            </a:extLst>
          </p:cNvPr>
          <p:cNvSpPr txBox="1"/>
          <p:nvPr/>
        </p:nvSpPr>
        <p:spPr>
          <a:xfrm>
            <a:off x="457200" y="1383268"/>
            <a:ext cx="4572000" cy="369332"/>
          </a:xfrm>
          <a:prstGeom prst="rect">
            <a:avLst/>
          </a:prstGeom>
          <a:noFill/>
        </p:spPr>
        <p:txBody>
          <a:bodyPr wrap="square">
            <a:spAutoFit/>
          </a:bodyPr>
          <a:lstStyle/>
          <a:p>
            <a:r>
              <a:rPr lang="en-IN" sz="1800" dirty="0">
                <a:solidFill>
                  <a:srgbClr val="000000"/>
                </a:solidFill>
              </a:rPr>
              <a:t>can be written in the following form.</a:t>
            </a:r>
            <a:endParaRPr lang="en-IN" dirty="0">
              <a:solidFill>
                <a:srgbClr val="000000"/>
              </a:solidFill>
            </a:endParaRPr>
          </a:p>
        </p:txBody>
      </p:sp>
      <p:pic>
        <p:nvPicPr>
          <p:cNvPr id="6" name="Picture 5" descr="A sub 11 times X sub 1 plus A sub 12 times X sub 2 plus and so on up to A sub 1n times X sub n equals B sub 1.&#10;A sub 21 times X sub 1 plus A sub 22 times X sub 2 plus and so on up to A sub 2n times X sub n equals B sub 2.&#10;Continue in this pattern.&#10;A sub n1 times X sub 1 plus A sub n2 times X sub 2 plus and so on up to A sub nn times X sub n equals B sub n.">
            <a:extLst>
              <a:ext uri="{FF2B5EF4-FFF2-40B4-BE49-F238E27FC236}">
                <a16:creationId xmlns:a16="http://schemas.microsoft.com/office/drawing/2014/main" id="{0E5CAAA6-3A92-E72B-D2B7-214575ED86D0}"/>
              </a:ext>
            </a:extLst>
          </p:cNvPr>
          <p:cNvPicPr>
            <a:picLocks noChangeAspect="1"/>
          </p:cNvPicPr>
          <p:nvPr/>
        </p:nvPicPr>
        <p:blipFill>
          <a:blip r:embed="rId3"/>
          <a:stretch>
            <a:fillRect/>
          </a:stretch>
        </p:blipFill>
        <p:spPr>
          <a:xfrm>
            <a:off x="3124074" y="1743330"/>
            <a:ext cx="2895851" cy="1457070"/>
          </a:xfrm>
          <a:prstGeom prst="rect">
            <a:avLst/>
          </a:prstGeom>
        </p:spPr>
      </p:pic>
      <p:sp>
        <p:nvSpPr>
          <p:cNvPr id="7" name="TextBox 6">
            <a:extLst>
              <a:ext uri="{FF2B5EF4-FFF2-40B4-BE49-F238E27FC236}">
                <a16:creationId xmlns:a16="http://schemas.microsoft.com/office/drawing/2014/main" id="{79DD0699-C98C-4E9C-323E-4FDDE8505F5B}"/>
              </a:ext>
            </a:extLst>
          </p:cNvPr>
          <p:cNvSpPr txBox="1"/>
          <p:nvPr/>
        </p:nvSpPr>
        <p:spPr>
          <a:xfrm>
            <a:off x="381000" y="3162687"/>
            <a:ext cx="6172200" cy="369332"/>
          </a:xfrm>
          <a:prstGeom prst="rect">
            <a:avLst/>
          </a:prstGeom>
          <a:noFill/>
        </p:spPr>
        <p:txBody>
          <a:bodyPr wrap="square">
            <a:spAutoFit/>
          </a:bodyPr>
          <a:lstStyle/>
          <a:p>
            <a:pPr>
              <a:defRPr sz="2800"/>
            </a:pPr>
            <a:r>
              <a:rPr lang="en-IN" sz="1800" dirty="0">
                <a:solidFill>
                  <a:srgbClr val="000000"/>
                </a:solidFill>
              </a:rPr>
              <a:t>The solution of the system is given by the formulas</a:t>
            </a:r>
          </a:p>
        </p:txBody>
      </p:sp>
      <p:pic>
        <p:nvPicPr>
          <p:cNvPr id="8" name="Picture 7" descr="X sub 1 equals D sub X sub 1 over D, X sub 2 equals D sub X sub 2 over D, and so on up to X sub n equals D sub X sub n over D.">
            <a:extLst>
              <a:ext uri="{FF2B5EF4-FFF2-40B4-BE49-F238E27FC236}">
                <a16:creationId xmlns:a16="http://schemas.microsoft.com/office/drawing/2014/main" id="{20DA8D91-3526-2AE2-CC2E-DAF83ABFEE87}"/>
              </a:ext>
            </a:extLst>
          </p:cNvPr>
          <p:cNvPicPr>
            <a:picLocks noChangeAspect="1"/>
          </p:cNvPicPr>
          <p:nvPr/>
        </p:nvPicPr>
        <p:blipFill>
          <a:blip r:embed="rId4"/>
          <a:stretch>
            <a:fillRect/>
          </a:stretch>
        </p:blipFill>
        <p:spPr>
          <a:xfrm>
            <a:off x="3200400" y="3467100"/>
            <a:ext cx="2895600" cy="647700"/>
          </a:xfrm>
          <a:prstGeom prst="rect">
            <a:avLst/>
          </a:prstGeom>
        </p:spPr>
      </p:pic>
      <p:sp>
        <p:nvSpPr>
          <p:cNvPr id="9" name="TextBox 8">
            <a:extLst>
              <a:ext uri="{FF2B5EF4-FFF2-40B4-BE49-F238E27FC236}">
                <a16:creationId xmlns:a16="http://schemas.microsoft.com/office/drawing/2014/main" id="{ACF05E9D-CABC-5194-7E47-C7A034531B2D}"/>
              </a:ext>
            </a:extLst>
          </p:cNvPr>
          <p:cNvSpPr txBox="1"/>
          <p:nvPr/>
        </p:nvSpPr>
        <p:spPr>
          <a:xfrm>
            <a:off x="381000" y="4114800"/>
            <a:ext cx="5463398" cy="369332"/>
          </a:xfrm>
          <a:prstGeom prst="rect">
            <a:avLst/>
          </a:prstGeom>
          <a:noFill/>
        </p:spPr>
        <p:txBody>
          <a:bodyPr wrap="square">
            <a:spAutoFit/>
          </a:bodyPr>
          <a:lstStyle/>
          <a:p>
            <a:pPr>
              <a:defRPr sz="2800"/>
            </a:pPr>
            <a:r>
              <a:rPr lang="en-IN" sz="1800" dirty="0">
                <a:solidFill>
                  <a:srgbClr val="000000"/>
                </a:solidFill>
              </a:rPr>
              <a:t>where </a:t>
            </a:r>
            <a:r>
              <a:rPr lang="en-IN" sz="1800" i="1" dirty="0">
                <a:solidFill>
                  <a:srgbClr val="000000"/>
                </a:solidFill>
              </a:rPr>
              <a:t>D</a:t>
            </a:r>
            <a:r>
              <a:rPr lang="en-IN" sz="1800" dirty="0">
                <a:solidFill>
                  <a:srgbClr val="000000"/>
                </a:solidFill>
              </a:rPr>
              <a:t> is the determinant of the coefficient matrix and</a:t>
            </a:r>
          </a:p>
        </p:txBody>
      </p:sp>
      <p:pic>
        <p:nvPicPr>
          <p:cNvPr id="10" name="Picture 9" descr="D sub x sub i">
            <a:extLst>
              <a:ext uri="{FF2B5EF4-FFF2-40B4-BE49-F238E27FC236}">
                <a16:creationId xmlns:a16="http://schemas.microsoft.com/office/drawing/2014/main" id="{937BBF72-51C0-BFC0-3B9A-8986F8F36E25}"/>
              </a:ext>
            </a:extLst>
          </p:cNvPr>
          <p:cNvPicPr>
            <a:picLocks noChangeAspect="1"/>
          </p:cNvPicPr>
          <p:nvPr/>
        </p:nvPicPr>
        <p:blipFill>
          <a:blip r:embed="rId5"/>
          <a:stretch>
            <a:fillRect/>
          </a:stretch>
        </p:blipFill>
        <p:spPr>
          <a:xfrm>
            <a:off x="5791200" y="4114800"/>
            <a:ext cx="352425" cy="409575"/>
          </a:xfrm>
          <a:prstGeom prst="rect">
            <a:avLst/>
          </a:prstGeom>
        </p:spPr>
      </p:pic>
      <p:sp>
        <p:nvSpPr>
          <p:cNvPr id="15" name="TextBox 14">
            <a:extLst>
              <a:ext uri="{FF2B5EF4-FFF2-40B4-BE49-F238E27FC236}">
                <a16:creationId xmlns:a16="http://schemas.microsoft.com/office/drawing/2014/main" id="{0496E791-1392-6D8D-C4EB-84529A4F0533}"/>
              </a:ext>
            </a:extLst>
          </p:cNvPr>
          <p:cNvSpPr txBox="1"/>
          <p:nvPr/>
        </p:nvSpPr>
        <p:spPr>
          <a:xfrm>
            <a:off x="6019800" y="4114800"/>
            <a:ext cx="2514601" cy="369332"/>
          </a:xfrm>
          <a:prstGeom prst="rect">
            <a:avLst/>
          </a:prstGeom>
          <a:noFill/>
        </p:spPr>
        <p:txBody>
          <a:bodyPr wrap="square" rtlCol="0">
            <a:spAutoFit/>
          </a:bodyPr>
          <a:lstStyle/>
          <a:p>
            <a:r>
              <a:rPr lang="en-IN" dirty="0">
                <a:solidFill>
                  <a:srgbClr val="000000"/>
                </a:solidFill>
              </a:rPr>
              <a:t>is the determinant of the</a:t>
            </a:r>
            <a:endParaRPr lang="en-IN" dirty="0"/>
          </a:p>
        </p:txBody>
      </p:sp>
      <p:sp>
        <p:nvSpPr>
          <p:cNvPr id="16" name="TextBox 15">
            <a:extLst>
              <a:ext uri="{FF2B5EF4-FFF2-40B4-BE49-F238E27FC236}">
                <a16:creationId xmlns:a16="http://schemas.microsoft.com/office/drawing/2014/main" id="{52DEBCFE-6DEB-C71B-93A5-E731C991A4C3}"/>
              </a:ext>
            </a:extLst>
          </p:cNvPr>
          <p:cNvSpPr txBox="1"/>
          <p:nvPr/>
        </p:nvSpPr>
        <p:spPr>
          <a:xfrm>
            <a:off x="381000" y="4431268"/>
            <a:ext cx="6652462" cy="369332"/>
          </a:xfrm>
          <a:prstGeom prst="rect">
            <a:avLst/>
          </a:prstGeom>
          <a:noFill/>
        </p:spPr>
        <p:txBody>
          <a:bodyPr wrap="none" rtlCol="0">
            <a:spAutoFit/>
          </a:bodyPr>
          <a:lstStyle/>
          <a:p>
            <a:r>
              <a:rPr lang="en-IN" dirty="0">
                <a:solidFill>
                  <a:srgbClr val="000000"/>
                </a:solidFill>
              </a:rPr>
              <a:t>same matrix with the </a:t>
            </a:r>
            <a:r>
              <a:rPr lang="en-IN" i="1" dirty="0">
                <a:solidFill>
                  <a:srgbClr val="000000"/>
                </a:solidFill>
              </a:rPr>
              <a:t>i</a:t>
            </a:r>
            <a:r>
              <a:rPr lang="en-IN" sz="1000" dirty="0">
                <a:solidFill>
                  <a:srgbClr val="000000"/>
                </a:solidFill>
              </a:rPr>
              <a:t> </a:t>
            </a:r>
            <a:r>
              <a:rPr lang="en-IN" baseline="30000" dirty="0">
                <a:solidFill>
                  <a:srgbClr val="000000"/>
                </a:solidFill>
              </a:rPr>
              <a:t>th</a:t>
            </a:r>
            <a:r>
              <a:rPr lang="en-IN" dirty="0">
                <a:solidFill>
                  <a:srgbClr val="000000"/>
                </a:solidFill>
              </a:rPr>
              <a:t> column replaced by the column of constants</a:t>
            </a:r>
            <a:endParaRPr lang="en-IN" dirty="0"/>
          </a:p>
        </p:txBody>
      </p:sp>
      <p:pic>
        <p:nvPicPr>
          <p:cNvPr id="11" name="Picture 10" descr="B sub 1, B sub 2,  and so on up to B sub n.">
            <a:extLst>
              <a:ext uri="{FF2B5EF4-FFF2-40B4-BE49-F238E27FC236}">
                <a16:creationId xmlns:a16="http://schemas.microsoft.com/office/drawing/2014/main" id="{B4D44264-45BC-290D-1B89-29193835BD34}"/>
              </a:ext>
            </a:extLst>
          </p:cNvPr>
          <p:cNvPicPr>
            <a:picLocks noChangeAspect="1"/>
          </p:cNvPicPr>
          <p:nvPr/>
        </p:nvPicPr>
        <p:blipFill>
          <a:blip r:embed="rId6"/>
          <a:stretch>
            <a:fillRect/>
          </a:stretch>
        </p:blipFill>
        <p:spPr>
          <a:xfrm>
            <a:off x="6922293" y="4473177"/>
            <a:ext cx="1347546" cy="324000"/>
          </a:xfrm>
          <a:prstGeom prst="rect">
            <a:avLst/>
          </a:prstGeom>
        </p:spPr>
      </p:pic>
      <p:sp>
        <p:nvSpPr>
          <p:cNvPr id="18" name="TextBox 17">
            <a:extLst>
              <a:ext uri="{FF2B5EF4-FFF2-40B4-BE49-F238E27FC236}">
                <a16:creationId xmlns:a16="http://schemas.microsoft.com/office/drawing/2014/main" id="{8166DF6E-455B-6DC7-B1BF-EE2A62BC4A48}"/>
              </a:ext>
            </a:extLst>
          </p:cNvPr>
          <p:cNvSpPr txBox="1"/>
          <p:nvPr/>
        </p:nvSpPr>
        <p:spPr>
          <a:xfrm>
            <a:off x="381000" y="4724400"/>
            <a:ext cx="2160000" cy="396000"/>
          </a:xfrm>
          <a:prstGeom prst="rect">
            <a:avLst/>
          </a:prstGeom>
          <a:noFill/>
        </p:spPr>
        <p:txBody>
          <a:bodyPr wrap="square" rtlCol="0">
            <a:spAutoFit/>
          </a:bodyPr>
          <a:lstStyle/>
          <a:p>
            <a:r>
              <a:rPr lang="en-IN" sz="1900" dirty="0">
                <a:solidFill>
                  <a:srgbClr val="000000"/>
                </a:solidFill>
              </a:rPr>
              <a:t>If </a:t>
            </a:r>
            <a:r>
              <a:rPr lang="en-IN" sz="1900" i="1" dirty="0">
                <a:solidFill>
                  <a:srgbClr val="000000"/>
                </a:solidFill>
              </a:rPr>
              <a:t>D</a:t>
            </a:r>
            <a:r>
              <a:rPr lang="en-IN" sz="1900" dirty="0">
                <a:solidFill>
                  <a:srgbClr val="000000"/>
                </a:solidFill>
              </a:rPr>
              <a:t> = 0 and if each</a:t>
            </a:r>
            <a:endParaRPr lang="en-IN" sz="1900" dirty="0"/>
          </a:p>
        </p:txBody>
      </p:sp>
      <p:pic>
        <p:nvPicPr>
          <p:cNvPr id="19" name="Picture 18" descr="D sub x sub i equals to 0">
            <a:extLst>
              <a:ext uri="{FF2B5EF4-FFF2-40B4-BE49-F238E27FC236}">
                <a16:creationId xmlns:a16="http://schemas.microsoft.com/office/drawing/2014/main" id="{5C7B6659-09BC-ABE1-67BD-F319D05480C0}"/>
              </a:ext>
            </a:extLst>
          </p:cNvPr>
          <p:cNvPicPr>
            <a:picLocks noChangeAspect="1"/>
          </p:cNvPicPr>
          <p:nvPr/>
        </p:nvPicPr>
        <p:blipFill>
          <a:blip r:embed="rId7"/>
          <a:stretch>
            <a:fillRect/>
          </a:stretch>
        </p:blipFill>
        <p:spPr>
          <a:xfrm>
            <a:off x="2286000" y="4800600"/>
            <a:ext cx="720000" cy="368571"/>
          </a:xfrm>
          <a:prstGeom prst="rect">
            <a:avLst/>
          </a:prstGeom>
        </p:spPr>
      </p:pic>
      <p:sp>
        <p:nvSpPr>
          <p:cNvPr id="20" name="TextBox 19">
            <a:extLst>
              <a:ext uri="{FF2B5EF4-FFF2-40B4-BE49-F238E27FC236}">
                <a16:creationId xmlns:a16="http://schemas.microsoft.com/office/drawing/2014/main" id="{479E78CC-AB69-BCA2-B503-AE88ACB770E7}"/>
              </a:ext>
            </a:extLst>
          </p:cNvPr>
          <p:cNvSpPr txBox="1"/>
          <p:nvPr/>
        </p:nvSpPr>
        <p:spPr>
          <a:xfrm>
            <a:off x="2971798" y="4724400"/>
            <a:ext cx="5410202" cy="384721"/>
          </a:xfrm>
          <a:prstGeom prst="rect">
            <a:avLst/>
          </a:prstGeom>
          <a:noFill/>
        </p:spPr>
        <p:txBody>
          <a:bodyPr wrap="square" rtlCol="0">
            <a:spAutoFit/>
          </a:bodyPr>
          <a:lstStyle/>
          <a:p>
            <a:r>
              <a:rPr lang="en-IN" sz="1900" dirty="0">
                <a:solidFill>
                  <a:srgbClr val="000000"/>
                </a:solidFill>
              </a:rPr>
              <a:t>as well, the system is dependent and has an infinite</a:t>
            </a:r>
            <a:endParaRPr lang="en-IN" sz="1900" dirty="0"/>
          </a:p>
        </p:txBody>
      </p:sp>
      <p:sp>
        <p:nvSpPr>
          <p:cNvPr id="21" name="TextBox 20">
            <a:extLst>
              <a:ext uri="{FF2B5EF4-FFF2-40B4-BE49-F238E27FC236}">
                <a16:creationId xmlns:a16="http://schemas.microsoft.com/office/drawing/2014/main" id="{A0A0AC9B-8893-59B5-8FA1-B2A883A83D86}"/>
              </a:ext>
            </a:extLst>
          </p:cNvPr>
          <p:cNvSpPr txBox="1"/>
          <p:nvPr/>
        </p:nvSpPr>
        <p:spPr>
          <a:xfrm>
            <a:off x="381000" y="5029200"/>
            <a:ext cx="3384000" cy="384721"/>
          </a:xfrm>
          <a:prstGeom prst="rect">
            <a:avLst/>
          </a:prstGeom>
          <a:noFill/>
        </p:spPr>
        <p:txBody>
          <a:bodyPr wrap="square" rtlCol="0">
            <a:spAutoFit/>
          </a:bodyPr>
          <a:lstStyle/>
          <a:p>
            <a:r>
              <a:rPr lang="en-IN" sz="1900" dirty="0">
                <a:solidFill>
                  <a:srgbClr val="000000"/>
                </a:solidFill>
              </a:rPr>
              <a:t>number of solutions. If </a:t>
            </a:r>
            <a:r>
              <a:rPr lang="en-IN" sz="1900" i="1" dirty="0">
                <a:solidFill>
                  <a:srgbClr val="000000"/>
                </a:solidFill>
              </a:rPr>
              <a:t>D</a:t>
            </a:r>
            <a:r>
              <a:rPr lang="en-IN" sz="1900" dirty="0">
                <a:solidFill>
                  <a:srgbClr val="000000"/>
                </a:solidFill>
              </a:rPr>
              <a:t> = 0 and</a:t>
            </a:r>
            <a:endParaRPr lang="en-IN" sz="1900" dirty="0"/>
          </a:p>
        </p:txBody>
      </p:sp>
      <p:pic>
        <p:nvPicPr>
          <p:cNvPr id="23" name="Picture 22" descr="D sub x sub i">
            <a:extLst>
              <a:ext uri="{FF2B5EF4-FFF2-40B4-BE49-F238E27FC236}">
                <a16:creationId xmlns:a16="http://schemas.microsoft.com/office/drawing/2014/main" id="{66A197F6-30B0-036F-7CF6-7D63F3754133}"/>
              </a:ext>
            </a:extLst>
          </p:cNvPr>
          <p:cNvPicPr>
            <a:picLocks noChangeAspect="1"/>
          </p:cNvPicPr>
          <p:nvPr/>
        </p:nvPicPr>
        <p:blipFill>
          <a:blip r:embed="rId5"/>
          <a:stretch>
            <a:fillRect/>
          </a:stretch>
        </p:blipFill>
        <p:spPr>
          <a:xfrm>
            <a:off x="3686175" y="5029200"/>
            <a:ext cx="352425" cy="409575"/>
          </a:xfrm>
          <a:prstGeom prst="rect">
            <a:avLst/>
          </a:prstGeom>
        </p:spPr>
      </p:pic>
      <p:sp>
        <p:nvSpPr>
          <p:cNvPr id="22" name="TextBox 21">
            <a:extLst>
              <a:ext uri="{FF2B5EF4-FFF2-40B4-BE49-F238E27FC236}">
                <a16:creationId xmlns:a16="http://schemas.microsoft.com/office/drawing/2014/main" id="{DD1646E7-2E1A-28F7-9F77-204DB1468223}"/>
              </a:ext>
            </a:extLst>
          </p:cNvPr>
          <p:cNvSpPr txBox="1"/>
          <p:nvPr/>
        </p:nvSpPr>
        <p:spPr>
          <a:xfrm>
            <a:off x="3962400" y="5025479"/>
            <a:ext cx="4707272" cy="384721"/>
          </a:xfrm>
          <a:prstGeom prst="rect">
            <a:avLst/>
          </a:prstGeom>
          <a:noFill/>
        </p:spPr>
        <p:txBody>
          <a:bodyPr wrap="square" rtlCol="0">
            <a:spAutoFit/>
          </a:bodyPr>
          <a:lstStyle/>
          <a:p>
            <a:r>
              <a:rPr lang="en-IN" sz="1900" dirty="0">
                <a:solidFill>
                  <a:srgbClr val="000000"/>
                </a:solidFill>
              </a:rPr>
              <a:t>is nonzero for at least one value of </a:t>
            </a:r>
            <a:r>
              <a:rPr lang="en-IN" sz="1900" i="1" dirty="0">
                <a:solidFill>
                  <a:srgbClr val="000000"/>
                </a:solidFill>
              </a:rPr>
              <a:t>i</a:t>
            </a:r>
            <a:r>
              <a:rPr lang="en-IN" sz="1900" dirty="0">
                <a:solidFill>
                  <a:srgbClr val="000000"/>
                </a:solidFill>
              </a:rPr>
              <a:t>, the</a:t>
            </a:r>
            <a:endParaRPr lang="en-IN" sz="1900" dirty="0"/>
          </a:p>
        </p:txBody>
      </p:sp>
      <p:sp>
        <p:nvSpPr>
          <p:cNvPr id="24" name="TextBox 23">
            <a:extLst>
              <a:ext uri="{FF2B5EF4-FFF2-40B4-BE49-F238E27FC236}">
                <a16:creationId xmlns:a16="http://schemas.microsoft.com/office/drawing/2014/main" id="{D2120857-EC01-F3DE-8691-D8E4B047232B}"/>
              </a:ext>
            </a:extLst>
          </p:cNvPr>
          <p:cNvSpPr txBox="1"/>
          <p:nvPr/>
        </p:nvSpPr>
        <p:spPr>
          <a:xfrm>
            <a:off x="381000" y="5334000"/>
            <a:ext cx="2514600" cy="384721"/>
          </a:xfrm>
          <a:prstGeom prst="rect">
            <a:avLst/>
          </a:prstGeom>
          <a:noFill/>
        </p:spPr>
        <p:txBody>
          <a:bodyPr wrap="square" rtlCol="0">
            <a:spAutoFit/>
          </a:bodyPr>
          <a:lstStyle/>
          <a:p>
            <a:r>
              <a:rPr lang="en-IN" sz="1900" dirty="0">
                <a:solidFill>
                  <a:srgbClr val="000000"/>
                </a:solidFill>
              </a:rPr>
              <a:t>system has no solution.</a:t>
            </a:r>
            <a:endParaRPr lang="en-IN" sz="1900" dirty="0"/>
          </a:p>
        </p:txBody>
      </p:sp>
    </p:spTree>
    <p:extLst>
      <p:ext uri="{BB962C8B-B14F-4D97-AF65-F5344CB8AC3E}">
        <p14:creationId xmlns:p14="http://schemas.microsoft.com/office/powerpoint/2010/main" val="1884218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Cramer's Rule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Cramer's Rule to solve the system </a:t>
            </a:r>
          </a:p>
          <a:p>
            <a:pPr algn="ctr">
              <a:defRPr sz="2800"/>
            </a:pPr>
            <a:endParaRPr sz="2800" dirty="0"/>
          </a:p>
        </p:txBody>
      </p:sp>
      <p:pic>
        <p:nvPicPr>
          <p:cNvPr id="6" name="Picture 5" descr="Three x minus two y minus two z equals negative one.&#10;Three y plus z equals negative seven.&#10;X plus y plus two z equals zero.">
            <a:extLst>
              <a:ext uri="{FF2B5EF4-FFF2-40B4-BE49-F238E27FC236}">
                <a16:creationId xmlns:a16="http://schemas.microsoft.com/office/drawing/2014/main" id="{ED318DB1-09FD-FAC1-C96F-7E8AB841E802}"/>
              </a:ext>
            </a:extLst>
          </p:cNvPr>
          <p:cNvPicPr>
            <a:picLocks noChangeAspect="1"/>
          </p:cNvPicPr>
          <p:nvPr/>
        </p:nvPicPr>
        <p:blipFill>
          <a:blip r:embed="rId2"/>
          <a:stretch>
            <a:fillRect/>
          </a:stretch>
        </p:blipFill>
        <p:spPr>
          <a:xfrm>
            <a:off x="3162300" y="1676400"/>
            <a:ext cx="2819400" cy="16573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If </a:t>
            </a:r>
            <a:r>
              <a:rPr lang="en-US" sz="2800" i="1" dirty="0"/>
              <a:t>A</a:t>
            </a:r>
            <a:r>
              <a:rPr sz="2800" dirty="0"/>
              <a:t> is a matrix, </a:t>
            </a:r>
            <a:r>
              <a:rPr lang="en-US" sz="2800" dirty="0"/>
              <a:t>	</a:t>
            </a:r>
            <a:endParaRPr sz="2800" dirty="0"/>
          </a:p>
        </p:txBody>
      </p:sp>
      <p:pic>
        <p:nvPicPr>
          <p:cNvPr id="6" name="Picture 5" descr="modulus of A.">
            <a:extLst>
              <a:ext uri="{FF2B5EF4-FFF2-40B4-BE49-F238E27FC236}">
                <a16:creationId xmlns:a16="http://schemas.microsoft.com/office/drawing/2014/main" id="{2E3A532C-33AB-B81A-8AA4-368362FC0BBB}"/>
              </a:ext>
            </a:extLst>
          </p:cNvPr>
          <p:cNvPicPr>
            <a:picLocks noChangeAspect="1"/>
          </p:cNvPicPr>
          <p:nvPr/>
        </p:nvPicPr>
        <p:blipFill>
          <a:blip r:embed="rId2"/>
          <a:stretch>
            <a:fillRect/>
          </a:stretch>
        </p:blipFill>
        <p:spPr>
          <a:xfrm>
            <a:off x="2733675" y="1143000"/>
            <a:ext cx="390525" cy="523875"/>
          </a:xfrm>
          <a:prstGeom prst="rect">
            <a:avLst/>
          </a:prstGeom>
        </p:spPr>
      </p:pic>
      <p:sp>
        <p:nvSpPr>
          <p:cNvPr id="8" name="TextBox 7">
            <a:extLst>
              <a:ext uri="{FF2B5EF4-FFF2-40B4-BE49-F238E27FC236}">
                <a16:creationId xmlns:a16="http://schemas.microsoft.com/office/drawing/2014/main" id="{A077B818-0DBC-C0AA-200D-B936644C1876}"/>
              </a:ext>
            </a:extLst>
          </p:cNvPr>
          <p:cNvSpPr txBox="1"/>
          <p:nvPr/>
        </p:nvSpPr>
        <p:spPr>
          <a:xfrm>
            <a:off x="457200" y="1586805"/>
            <a:ext cx="8153400" cy="1384995"/>
          </a:xfrm>
          <a:prstGeom prst="rect">
            <a:avLst/>
          </a:prstGeom>
          <a:noFill/>
        </p:spPr>
        <p:txBody>
          <a:bodyPr wrap="square">
            <a:spAutoFit/>
          </a:bodyPr>
          <a:lstStyle/>
          <a:p>
            <a:r>
              <a:rPr lang="en-US" sz="2800" dirty="0"/>
              <a:t>stands for the determinant of </a:t>
            </a:r>
            <a:r>
              <a:rPr lang="en-US" sz="2800" i="1" dirty="0"/>
              <a:t>A</a:t>
            </a:r>
            <a:r>
              <a:rPr lang="en-US" sz="2800" dirty="0"/>
              <a:t>, not the absolute value of </a:t>
            </a:r>
            <a:r>
              <a:rPr lang="en-US" sz="2800" i="1" dirty="0"/>
              <a:t>A</a:t>
            </a:r>
            <a:r>
              <a:rPr lang="en-US" sz="2800" dirty="0"/>
              <a:t>. In fact, the concept of absolute value does not apply to matrices.</a:t>
            </a:r>
            <a:endParaRPr lang="en-IN"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Cramer's Rule</a:t>
            </a:r>
            <a:r>
              <a:rPr lang="en-US" baseline="-25000" dirty="0"/>
              <a:t>2</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r>
              <a:rPr lang="en-US" sz="2800" b="1" dirty="0"/>
              <a:t>Solution</a:t>
            </a:r>
          </a:p>
          <a:p>
            <a:r>
              <a:rPr lang="en-US" sz="2800" dirty="0"/>
              <a:t>Note how the properties of determinants are used to simplify each calculation. In each case, the row or column used for expansion is bold.</a:t>
            </a:r>
          </a:p>
          <a:p>
            <a:endParaRPr lang="en-US" sz="2800" dirty="0"/>
          </a:p>
          <a:p>
            <a:pPr>
              <a:defRPr sz="2800"/>
            </a:pPr>
            <a:endParaRPr lang="en-US" sz="2800" dirty="0"/>
          </a:p>
          <a:p>
            <a:pPr>
              <a:defRPr sz="2800"/>
            </a:pPr>
            <a:endParaRPr lang="en-US" dirty="0"/>
          </a:p>
          <a:p>
            <a:pPr>
              <a:defRPr sz="2800"/>
            </a:pPr>
            <a:endParaRPr lang="en-US" sz="2800" dirty="0"/>
          </a:p>
        </p:txBody>
      </p:sp>
      <p:pic>
        <p:nvPicPr>
          <p:cNvPr id="11" name="Picture 10" descr="D equals the determinant of the matrix with entries three, negative two, negative two in the first row; zero, three, one in the second row; and one, one, two in the third row.&#10;&#10;Applying the row operation negative three times row three plus row one, the determinant transforms into the determinant of the matrix with entries zero, negative five, negative eight in the first row; zero, three, one in the second row; and one, one, two in the third row.&#10;&#10;Expanding along the first column, this equals one times the determinant of the matrix with entries negative five, negative eight in the first row and three, one in the second row.&#10;&#10;The determinant simplifies to nineteen.">
            <a:extLst>
              <a:ext uri="{FF2B5EF4-FFF2-40B4-BE49-F238E27FC236}">
                <a16:creationId xmlns:a16="http://schemas.microsoft.com/office/drawing/2014/main" id="{0FBB7FEB-F171-4FE9-1E66-522D869991C0}"/>
              </a:ext>
            </a:extLst>
          </p:cNvPr>
          <p:cNvPicPr>
            <a:picLocks noChangeAspect="1"/>
          </p:cNvPicPr>
          <p:nvPr/>
        </p:nvPicPr>
        <p:blipFill>
          <a:blip r:embed="rId2"/>
          <a:stretch>
            <a:fillRect/>
          </a:stretch>
        </p:blipFill>
        <p:spPr>
          <a:xfrm>
            <a:off x="614362" y="3067050"/>
            <a:ext cx="7915275" cy="1657350"/>
          </a:xfrm>
          <a:prstGeom prst="rect">
            <a:avLst/>
          </a:prstGeom>
        </p:spPr>
      </p:pic>
      <p:sp>
        <p:nvSpPr>
          <p:cNvPr id="8" name="TextBox 7">
            <a:extLst>
              <a:ext uri="{FF2B5EF4-FFF2-40B4-BE49-F238E27FC236}">
                <a16:creationId xmlns:a16="http://schemas.microsoft.com/office/drawing/2014/main" id="{9FFE26CF-ADBE-87E4-7DAC-A6D69F63D7EE}"/>
              </a:ext>
            </a:extLst>
          </p:cNvPr>
          <p:cNvSpPr txBox="1"/>
          <p:nvPr/>
        </p:nvSpPr>
        <p:spPr>
          <a:xfrm>
            <a:off x="457200" y="5029200"/>
            <a:ext cx="8229600" cy="523220"/>
          </a:xfrm>
          <a:prstGeom prst="rect">
            <a:avLst/>
          </a:prstGeom>
          <a:noFill/>
        </p:spPr>
        <p:txBody>
          <a:bodyPr wrap="square">
            <a:spAutoFit/>
          </a:bodyPr>
          <a:lstStyle/>
          <a:p>
            <a:pPr>
              <a:defRPr sz="2800"/>
            </a:pPr>
            <a:r>
              <a:rPr lang="en-US" sz="2800" dirty="0"/>
              <a:t>Since </a:t>
            </a:r>
            <a:r>
              <a:rPr lang="en-US" sz="2800" i="1" dirty="0"/>
              <a:t>D</a:t>
            </a:r>
            <a:r>
              <a:rPr lang="en-US" sz="2800" dirty="0"/>
              <a:t> ≠ 0, the system has a unique solution.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Cramer's Rule</a:t>
            </a:r>
            <a:r>
              <a:rPr lang="en-US" baseline="-25000" dirty="0"/>
              <a:t>3</a:t>
            </a:r>
            <a:endParaRPr dirty="0"/>
          </a:p>
        </p:txBody>
      </p:sp>
      <p:pic>
        <p:nvPicPr>
          <p:cNvPr id="3" name="Picture 2" descr="D sub x equals the determinant of the matrix with entries negative one, negative two, negative two in the first row; negative seven, three, one in the second row; and zero, one, two in the third row.&#10;&#10;Applying the column operation negative two times column two plus column three, the determinant transforms into the determinant of the matrix with entries negative one, negative two, two in the first row; negative seven, three, negative five in the second row; and zero, one, zero in the third row.&#10;&#10;Expanding along the third column, this equals negative one times the determinant of the matrix with entries negative one, two in the first row and negative seven, negative five in the second row.&#10;&#10;The determinant simplifies to negative nineteen.">
            <a:extLst>
              <a:ext uri="{FF2B5EF4-FFF2-40B4-BE49-F238E27FC236}">
                <a16:creationId xmlns:a16="http://schemas.microsoft.com/office/drawing/2014/main" id="{A900D0E5-6FE9-96A1-F73E-34FD29E81D28}"/>
              </a:ext>
            </a:extLst>
          </p:cNvPr>
          <p:cNvPicPr>
            <a:picLocks noChangeAspect="1"/>
          </p:cNvPicPr>
          <p:nvPr/>
        </p:nvPicPr>
        <p:blipFill>
          <a:blip r:embed="rId2"/>
          <a:stretch>
            <a:fillRect/>
          </a:stretch>
        </p:blipFill>
        <p:spPr>
          <a:xfrm>
            <a:off x="533400" y="1143000"/>
            <a:ext cx="7629525" cy="1447800"/>
          </a:xfrm>
          <a:prstGeom prst="rect">
            <a:avLst/>
          </a:prstGeom>
        </p:spPr>
      </p:pic>
      <p:pic>
        <p:nvPicPr>
          <p:cNvPr id="5" name="Picture 4" descr="D sub y equals the determinant of the matrix with entries three, negative one, negative two in the first row; zero, negative seven, one in the second row; and one, zero, two in the third row.&#10;&#10;Applying the column operation negative two times column one plus column three, the determinant transforms into the determinant of the matrix with entries three, negative one, negative eight in the first row; zero, negative seven, one in the second row; and one, zero, zero in the third row.&#10;&#10;Expanding along the third column, this equals one times the determinant of the matrix with entries negative one, negative eight in the first row and negative seven, one in the second row.&#10;&#10;The determinant simplifies to negative fifty seven.">
            <a:extLst>
              <a:ext uri="{FF2B5EF4-FFF2-40B4-BE49-F238E27FC236}">
                <a16:creationId xmlns:a16="http://schemas.microsoft.com/office/drawing/2014/main" id="{AE64C20B-3E8B-E4C2-199C-7AB740BC442E}"/>
              </a:ext>
            </a:extLst>
          </p:cNvPr>
          <p:cNvPicPr>
            <a:picLocks noChangeAspect="1"/>
          </p:cNvPicPr>
          <p:nvPr/>
        </p:nvPicPr>
        <p:blipFill>
          <a:blip r:embed="rId3"/>
          <a:stretch>
            <a:fillRect/>
          </a:stretch>
        </p:blipFill>
        <p:spPr>
          <a:xfrm>
            <a:off x="552450" y="2705100"/>
            <a:ext cx="7067550" cy="1447800"/>
          </a:xfrm>
          <a:prstGeom prst="rect">
            <a:avLst/>
          </a:prstGeom>
        </p:spPr>
      </p:pic>
      <p:pic>
        <p:nvPicPr>
          <p:cNvPr id="4" name="Picture 3" descr="D sub z equals the determinant of the matrix with entries three, negative two, negative one in the first row; zero, three, negative seven in the second row; and one, one, zero in the third row.&#10;&#10;Applying the column operation negative column one plus column two, the determinant transforms into the determinant of the matrix with entries three, negative five, negative one in the first row; zero, three, negative seven in the second row; and one, zero, zero in the third row.&#10;&#10;Expanding along the third column, this equals one times the determinant of the matrix with entries negative five, negative one in the first row and three, negative seven in the second row.&#10;&#10;The determinant simplifies to thirty eight.">
            <a:extLst>
              <a:ext uri="{FF2B5EF4-FFF2-40B4-BE49-F238E27FC236}">
                <a16:creationId xmlns:a16="http://schemas.microsoft.com/office/drawing/2014/main" id="{804A091C-58D5-2594-0E24-B50A5E86723F}"/>
              </a:ext>
            </a:extLst>
          </p:cNvPr>
          <p:cNvPicPr>
            <a:picLocks noChangeAspect="1"/>
          </p:cNvPicPr>
          <p:nvPr/>
        </p:nvPicPr>
        <p:blipFill>
          <a:blip r:embed="rId4"/>
          <a:stretch>
            <a:fillRect/>
          </a:stretch>
        </p:blipFill>
        <p:spPr>
          <a:xfrm>
            <a:off x="542925" y="4267200"/>
            <a:ext cx="6772275" cy="1447800"/>
          </a:xfrm>
          <a:prstGeom prst="rect">
            <a:avLst/>
          </a:prstGeom>
        </p:spPr>
      </p:pic>
    </p:spTree>
    <p:extLst>
      <p:ext uri="{BB962C8B-B14F-4D97-AF65-F5344CB8AC3E}">
        <p14:creationId xmlns:p14="http://schemas.microsoft.com/office/powerpoint/2010/main" val="992443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Cramer's Rule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After evaluating </a:t>
            </a:r>
            <a:r>
              <a:rPr lang="en-US" sz="2800" dirty="0"/>
              <a:t>		</a:t>
            </a:r>
          </a:p>
          <a:p>
            <a:pPr>
              <a:defRPr sz="2800"/>
            </a:pPr>
            <a:endParaRPr sz="2800" dirty="0"/>
          </a:p>
          <a:p>
            <a:pPr algn="ctr">
              <a:defRPr sz="2800"/>
            </a:pPr>
            <a:r>
              <a:rPr sz="2800" dirty="0"/>
              <a:t> </a:t>
            </a:r>
          </a:p>
        </p:txBody>
      </p:sp>
      <p:graphicFrame>
        <p:nvGraphicFramePr>
          <p:cNvPr id="4" name="Object 3" descr="D sub x, D sub y, and D sub z,">
            <a:extLst>
              <a:ext uri="{FF2B5EF4-FFF2-40B4-BE49-F238E27FC236}">
                <a16:creationId xmlns:a16="http://schemas.microsoft.com/office/drawing/2014/main" id="{32A01425-F483-DDBA-4A9B-7EE0E34924F0}"/>
              </a:ext>
            </a:extLst>
          </p:cNvPr>
          <p:cNvGraphicFramePr>
            <a:graphicFrameLocks noChangeAspect="1"/>
          </p:cNvGraphicFramePr>
          <p:nvPr>
            <p:extLst>
              <p:ext uri="{D42A27DB-BD31-4B8C-83A1-F6EECF244321}">
                <p14:modId xmlns:p14="http://schemas.microsoft.com/office/powerpoint/2010/main" val="1862158837"/>
              </p:ext>
            </p:extLst>
          </p:nvPr>
        </p:nvGraphicFramePr>
        <p:xfrm>
          <a:off x="2895600" y="1143000"/>
          <a:ext cx="1951037" cy="433387"/>
        </p:xfrm>
        <a:graphic>
          <a:graphicData uri="http://schemas.openxmlformats.org/presentationml/2006/ole">
            <mc:AlternateContent xmlns:mc="http://schemas.openxmlformats.org/markup-compatibility/2006">
              <mc:Choice xmlns:v="urn:schemas-microsoft-com:vml" Requires="v">
                <p:oleObj name="Equation" r:id="rId2" imgW="1951745" imgH="432975" progId="Equation.DSMT4">
                  <p:embed/>
                </p:oleObj>
              </mc:Choice>
              <mc:Fallback>
                <p:oleObj name="Equation" r:id="rId2" imgW="1951745" imgH="432975" progId="Equation.DSMT4">
                  <p:embed/>
                  <p:pic>
                    <p:nvPicPr>
                      <p:cNvPr id="0" name=""/>
                      <p:cNvPicPr/>
                      <p:nvPr/>
                    </p:nvPicPr>
                    <p:blipFill>
                      <a:blip r:embed="rId3"/>
                      <a:stretch>
                        <a:fillRect/>
                      </a:stretch>
                    </p:blipFill>
                    <p:spPr>
                      <a:xfrm>
                        <a:off x="2895600" y="1143000"/>
                        <a:ext cx="1951037" cy="4333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0E5E0C3D-C434-ED8A-E740-1196F626DD5F}"/>
              </a:ext>
            </a:extLst>
          </p:cNvPr>
          <p:cNvSpPr txBox="1"/>
          <p:nvPr/>
        </p:nvSpPr>
        <p:spPr>
          <a:xfrm>
            <a:off x="457200" y="1524000"/>
            <a:ext cx="8229600" cy="523220"/>
          </a:xfrm>
          <a:prstGeom prst="rect">
            <a:avLst/>
          </a:prstGeom>
          <a:noFill/>
        </p:spPr>
        <p:txBody>
          <a:bodyPr wrap="square">
            <a:spAutoFit/>
          </a:bodyPr>
          <a:lstStyle/>
          <a:p>
            <a:r>
              <a:rPr lang="en-US" sz="2800" dirty="0"/>
              <a:t>we know the solution is the single ordered triple</a:t>
            </a:r>
            <a:endParaRPr lang="en-IN" sz="2800" dirty="0"/>
          </a:p>
        </p:txBody>
      </p:sp>
      <p:pic>
        <p:nvPicPr>
          <p:cNvPr id="9" name="Picture 8" descr="Open parenthesis x, y, z close parenthesis equals the ordered triple:&#10;D sub x over D, D sub y over D, D sub z over D,&#10;which equals the ordered triple:&#10;negative nineteen over nineteen, negative fifty seven over nineteen, thirty eight over nineteen,&#10;which simplifies to:&#10;open parenthesis negative one, negative three, two close parenthesis.">
            <a:extLst>
              <a:ext uri="{FF2B5EF4-FFF2-40B4-BE49-F238E27FC236}">
                <a16:creationId xmlns:a16="http://schemas.microsoft.com/office/drawing/2014/main" id="{AF5C6910-9BDF-8194-DD9D-55AA133733F8}"/>
              </a:ext>
            </a:extLst>
          </p:cNvPr>
          <p:cNvPicPr>
            <a:picLocks noChangeAspect="1"/>
          </p:cNvPicPr>
          <p:nvPr/>
        </p:nvPicPr>
        <p:blipFill>
          <a:blip r:embed="rId4"/>
          <a:stretch>
            <a:fillRect/>
          </a:stretch>
        </p:blipFill>
        <p:spPr>
          <a:xfrm>
            <a:off x="685800" y="2286000"/>
            <a:ext cx="7248525" cy="952500"/>
          </a:xfrm>
          <a:prstGeom prst="rect">
            <a:avLst/>
          </a:prstGeom>
        </p:spPr>
      </p:pic>
    </p:spTree>
    <p:extLst>
      <p:ext uri="{BB962C8B-B14F-4D97-AF65-F5344CB8AC3E}">
        <p14:creationId xmlns:p14="http://schemas.microsoft.com/office/powerpoint/2010/main" val="2764561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r>
              <a:rPr dirty="0"/>
              <a:t>Example 1: Determinant of a</a:t>
            </a:r>
            <a:r>
              <a:rPr lang="en-US" dirty="0"/>
              <a:t> 2 by 2 </a:t>
            </a:r>
            <a:r>
              <a:rPr lang="en-IN" dirty="0"/>
              <a:t>Matrix</a:t>
            </a:r>
            <a:endParaRPr dirty="0"/>
          </a:p>
        </p:txBody>
      </p:sp>
      <p:sp>
        <p:nvSpPr>
          <p:cNvPr id="3" name="Text Placeholder 2"/>
          <p:cNvSpPr>
            <a:spLocks noGrp="1"/>
          </p:cNvSpPr>
          <p:nvPr>
            <p:ph type="body" sz="quarter" idx="10"/>
          </p:nvPr>
        </p:nvSpPr>
        <p:spPr/>
        <p:txBody>
          <a:bodyPr>
            <a:normAutofit/>
          </a:bodyPr>
          <a:lstStyle/>
          <a:p>
            <a:r>
              <a:rPr sz="2800" dirty="0"/>
              <a:t>Evaluate the determinants of each of the following matrices:</a:t>
            </a:r>
          </a:p>
          <a:p>
            <a:pPr>
              <a:defRPr sz="2800"/>
            </a:pPr>
            <a:endParaRPr dirty="0"/>
          </a:p>
        </p:txBody>
      </p:sp>
      <p:pic>
        <p:nvPicPr>
          <p:cNvPr id="6" name="Picture 5" descr="a. Matrix A is a 2 by 2 matrix with elements:&#10;First row: negative two, three.&#10;Second row: negative one, three.">
            <a:extLst>
              <a:ext uri="{FF2B5EF4-FFF2-40B4-BE49-F238E27FC236}">
                <a16:creationId xmlns:a16="http://schemas.microsoft.com/office/drawing/2014/main" id="{314F01FE-6AFC-3610-71BC-EFB2ADA6919D}"/>
              </a:ext>
            </a:extLst>
          </p:cNvPr>
          <p:cNvPicPr>
            <a:picLocks noChangeAspect="1"/>
          </p:cNvPicPr>
          <p:nvPr/>
        </p:nvPicPr>
        <p:blipFill>
          <a:blip r:embed="rId2"/>
          <a:stretch>
            <a:fillRect/>
          </a:stretch>
        </p:blipFill>
        <p:spPr>
          <a:xfrm>
            <a:off x="685800" y="2048467"/>
            <a:ext cx="2409825" cy="1095375"/>
          </a:xfrm>
          <a:prstGeom prst="rect">
            <a:avLst/>
          </a:prstGeom>
        </p:spPr>
      </p:pic>
      <p:pic>
        <p:nvPicPr>
          <p:cNvPr id="9" name="Picture 8" descr="b. Matrix B is a 2 by 2 matrix with elements:&#10;First row: two, negative three.&#10;Second row: negative four, six.">
            <a:extLst>
              <a:ext uri="{FF2B5EF4-FFF2-40B4-BE49-F238E27FC236}">
                <a16:creationId xmlns:a16="http://schemas.microsoft.com/office/drawing/2014/main" id="{ED97EB7E-4D99-C13F-1446-2F2DB8B0604F}"/>
              </a:ext>
            </a:extLst>
          </p:cNvPr>
          <p:cNvPicPr>
            <a:picLocks noChangeAspect="1"/>
          </p:cNvPicPr>
          <p:nvPr/>
        </p:nvPicPr>
        <p:blipFill>
          <a:blip r:embed="rId3"/>
          <a:stretch>
            <a:fillRect/>
          </a:stretch>
        </p:blipFill>
        <p:spPr>
          <a:xfrm>
            <a:off x="688675" y="3276600"/>
            <a:ext cx="2600325" cy="10953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799513"/>
          </a:xfrm>
        </p:spPr>
        <p:txBody>
          <a:bodyPr>
            <a:normAutofit/>
          </a:bodyPr>
          <a:lstStyle/>
          <a:p>
            <a:pPr>
              <a:defRPr sz="3200"/>
            </a:pPr>
            <a:r>
              <a:rPr dirty="0"/>
              <a:t>Example 1: Determinant of a</a:t>
            </a:r>
            <a:r>
              <a:rPr lang="en-US" dirty="0"/>
              <a:t> 2 by 2 </a:t>
            </a:r>
            <a:r>
              <a:rPr lang="en-IN" dirty="0"/>
              <a:t>Matrix</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endParaRPr lang="ar-AE" sz="2800" dirty="0"/>
          </a:p>
          <a:p>
            <a:r>
              <a:rPr lang="en-US" sz="2800" b="1" dirty="0"/>
              <a:t>		</a:t>
            </a:r>
            <a:endParaRPr sz="2800" b="1" dirty="0"/>
          </a:p>
        </p:txBody>
      </p:sp>
      <p:pic>
        <p:nvPicPr>
          <p:cNvPr id="6" name="Picture 5" descr="a. Determinant of A equals to a sub 11 times a sub 22 minus a sub 21 times a sub 12.&#10;By substituting the values, negative two times three minus open parenthesis negative one close parenthesis times three.&#10;Which simplifies to negative six plus three equals negative three.&#10;">
            <a:extLst>
              <a:ext uri="{FF2B5EF4-FFF2-40B4-BE49-F238E27FC236}">
                <a16:creationId xmlns:a16="http://schemas.microsoft.com/office/drawing/2014/main" id="{319A72E4-3110-2168-E5A2-2F8191280C87}"/>
              </a:ext>
            </a:extLst>
          </p:cNvPr>
          <p:cNvPicPr>
            <a:picLocks noChangeAspect="1"/>
          </p:cNvPicPr>
          <p:nvPr/>
        </p:nvPicPr>
        <p:blipFill>
          <a:blip r:embed="rId2"/>
          <a:stretch>
            <a:fillRect/>
          </a:stretch>
        </p:blipFill>
        <p:spPr>
          <a:xfrm>
            <a:off x="609600" y="1624013"/>
            <a:ext cx="5915025" cy="1171575"/>
          </a:xfrm>
          <a:prstGeom prst="rect">
            <a:avLst/>
          </a:prstGeom>
        </p:spPr>
      </p:pic>
      <p:pic>
        <p:nvPicPr>
          <p:cNvPr id="9" name="Picture 8" descr="b. Determinant of B equals to b sub 11 times b sub 22 minus b sub 21 times b sub 12.&#10;By substituting the values, two times six minus open parenthesis negative four close parenthesis times negative three.&#10;Which simplifies to twelve minus twelve equals zero.&#10;">
            <a:extLst>
              <a:ext uri="{FF2B5EF4-FFF2-40B4-BE49-F238E27FC236}">
                <a16:creationId xmlns:a16="http://schemas.microsoft.com/office/drawing/2014/main" id="{E65D3344-4922-9230-D9A9-0118940093F4}"/>
              </a:ext>
            </a:extLst>
          </p:cNvPr>
          <p:cNvPicPr>
            <a:picLocks noChangeAspect="1"/>
          </p:cNvPicPr>
          <p:nvPr/>
        </p:nvPicPr>
        <p:blipFill>
          <a:blip r:embed="rId3"/>
          <a:stretch>
            <a:fillRect/>
          </a:stretch>
        </p:blipFill>
        <p:spPr>
          <a:xfrm>
            <a:off x="609600" y="3124200"/>
            <a:ext cx="5838825" cy="11715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Minors and Cofactors</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lang="en-IN" sz="2800" dirty="0"/>
              <a:t>Let </a:t>
            </a:r>
            <a:r>
              <a:rPr lang="en-IN" sz="2800" i="1" dirty="0"/>
              <a:t>A</a:t>
            </a:r>
            <a:r>
              <a:rPr lang="en-IN" sz="2800" dirty="0"/>
              <a:t> be an			</a:t>
            </a:r>
            <a:endParaRPr sz="2800" dirty="0"/>
          </a:p>
        </p:txBody>
      </p:sp>
      <p:pic>
        <p:nvPicPr>
          <p:cNvPr id="13" name="Picture 12" descr="n by n">
            <a:extLst>
              <a:ext uri="{FF2B5EF4-FFF2-40B4-BE49-F238E27FC236}">
                <a16:creationId xmlns:a16="http://schemas.microsoft.com/office/drawing/2014/main" id="{39ADE7DD-B2CC-1115-748F-A6C0F7D24019}"/>
              </a:ext>
            </a:extLst>
          </p:cNvPr>
          <p:cNvPicPr>
            <a:picLocks noChangeAspect="1"/>
          </p:cNvPicPr>
          <p:nvPr/>
        </p:nvPicPr>
        <p:blipFill>
          <a:blip r:embed="rId2"/>
          <a:stretch>
            <a:fillRect/>
          </a:stretch>
        </p:blipFill>
        <p:spPr>
          <a:xfrm>
            <a:off x="2261218" y="1225056"/>
            <a:ext cx="756000" cy="273724"/>
          </a:xfrm>
          <a:prstGeom prst="rect">
            <a:avLst/>
          </a:prstGeom>
        </p:spPr>
      </p:pic>
      <p:sp>
        <p:nvSpPr>
          <p:cNvPr id="4" name="TextBox 3">
            <a:extLst>
              <a:ext uri="{FF2B5EF4-FFF2-40B4-BE49-F238E27FC236}">
                <a16:creationId xmlns:a16="http://schemas.microsoft.com/office/drawing/2014/main" id="{99F9ECA9-522F-E984-F6DC-98EC7CF981C5}"/>
              </a:ext>
            </a:extLst>
          </p:cNvPr>
          <p:cNvSpPr txBox="1"/>
          <p:nvPr/>
        </p:nvSpPr>
        <p:spPr>
          <a:xfrm>
            <a:off x="3008244" y="1092017"/>
            <a:ext cx="5145156" cy="523220"/>
          </a:xfrm>
          <a:prstGeom prst="rect">
            <a:avLst/>
          </a:prstGeom>
          <a:noFill/>
        </p:spPr>
        <p:txBody>
          <a:bodyPr wrap="square" rtlCol="0">
            <a:spAutoFit/>
          </a:bodyPr>
          <a:lstStyle/>
          <a:p>
            <a:r>
              <a:rPr lang="en-IN" sz="2800" dirty="0">
                <a:solidFill>
                  <a:srgbClr val="000000"/>
                </a:solidFill>
              </a:rPr>
              <a:t>matrix, and let </a:t>
            </a:r>
            <a:r>
              <a:rPr lang="en-IN" sz="2800" i="1" dirty="0">
                <a:solidFill>
                  <a:srgbClr val="000000"/>
                </a:solidFill>
              </a:rPr>
              <a:t>i</a:t>
            </a:r>
            <a:r>
              <a:rPr lang="en-IN" sz="2800" dirty="0">
                <a:solidFill>
                  <a:srgbClr val="000000"/>
                </a:solidFill>
              </a:rPr>
              <a:t> and </a:t>
            </a:r>
            <a:r>
              <a:rPr lang="en-IN" sz="2800" i="1" dirty="0">
                <a:solidFill>
                  <a:srgbClr val="000000"/>
                </a:solidFill>
              </a:rPr>
              <a:t>j</a:t>
            </a:r>
            <a:r>
              <a:rPr lang="en-IN" sz="2800" dirty="0">
                <a:solidFill>
                  <a:srgbClr val="000000"/>
                </a:solidFill>
              </a:rPr>
              <a:t> be numbers</a:t>
            </a:r>
          </a:p>
        </p:txBody>
      </p:sp>
      <p:sp>
        <p:nvSpPr>
          <p:cNvPr id="5" name="TextBox 4">
            <a:extLst>
              <a:ext uri="{FF2B5EF4-FFF2-40B4-BE49-F238E27FC236}">
                <a16:creationId xmlns:a16="http://schemas.microsoft.com/office/drawing/2014/main" id="{D896F3B1-211D-CC31-186A-E17B9C944574}"/>
              </a:ext>
            </a:extLst>
          </p:cNvPr>
          <p:cNvSpPr txBox="1"/>
          <p:nvPr/>
        </p:nvSpPr>
        <p:spPr>
          <a:xfrm>
            <a:off x="450574" y="1504123"/>
            <a:ext cx="7931426" cy="504000"/>
          </a:xfrm>
          <a:prstGeom prst="rect">
            <a:avLst/>
          </a:prstGeom>
          <a:noFill/>
        </p:spPr>
        <p:txBody>
          <a:bodyPr wrap="square" rtlCol="0">
            <a:spAutoFit/>
          </a:bodyPr>
          <a:lstStyle/>
          <a:p>
            <a:r>
              <a:rPr lang="en-IN" sz="2800" dirty="0">
                <a:solidFill>
                  <a:srgbClr val="000000"/>
                </a:solidFill>
              </a:rPr>
              <a:t>between </a:t>
            </a:r>
            <a:r>
              <a:rPr lang="en-IN" sz="2800" dirty="0">
                <a:solidFill>
                  <a:srgbClr val="000000"/>
                </a:solidFill>
                <a:latin typeface="Cambria Math"/>
              </a:rPr>
              <a:t>1</a:t>
            </a:r>
            <a:r>
              <a:rPr lang="en-IN" sz="2800" dirty="0">
                <a:solidFill>
                  <a:srgbClr val="000000"/>
                </a:solidFill>
              </a:rPr>
              <a:t> and </a:t>
            </a:r>
            <a:r>
              <a:rPr lang="en-IN" sz="2800" i="1" dirty="0">
                <a:solidFill>
                  <a:srgbClr val="000000"/>
                </a:solidFill>
              </a:rPr>
              <a:t>n</a:t>
            </a:r>
            <a:r>
              <a:rPr lang="en-IN" sz="2800" dirty="0">
                <a:solidFill>
                  <a:srgbClr val="000000"/>
                </a:solidFill>
              </a:rPr>
              <a:t>, so that </a:t>
            </a:r>
            <a:r>
              <a:rPr lang="en-IN" sz="2800" i="1" dirty="0">
                <a:solidFill>
                  <a:srgbClr val="000000"/>
                </a:solidFill>
              </a:rPr>
              <a:t>a</a:t>
            </a:r>
            <a:r>
              <a:rPr lang="en-IN" sz="1050" i="1" dirty="0">
                <a:solidFill>
                  <a:srgbClr val="000000"/>
                </a:solidFill>
              </a:rPr>
              <a:t> </a:t>
            </a:r>
            <a:r>
              <a:rPr lang="en-IN" sz="2800" i="1" baseline="-25000" dirty="0">
                <a:solidFill>
                  <a:srgbClr val="000000"/>
                </a:solidFill>
              </a:rPr>
              <a:t>ij</a:t>
            </a:r>
            <a:r>
              <a:rPr lang="ar-AE" sz="2800" dirty="0">
                <a:solidFill>
                  <a:srgbClr val="000000"/>
                </a:solidFill>
              </a:rPr>
              <a:t> </a:t>
            </a:r>
            <a:r>
              <a:rPr lang="en-IN" sz="2800" dirty="0">
                <a:solidFill>
                  <a:srgbClr val="000000"/>
                </a:solidFill>
              </a:rPr>
              <a:t>is an element of </a:t>
            </a:r>
            <a:r>
              <a:rPr lang="en-IN" sz="2800" i="1" dirty="0">
                <a:solidFill>
                  <a:srgbClr val="000000"/>
                </a:solidFill>
              </a:rPr>
              <a:t>A</a:t>
            </a:r>
            <a:r>
              <a:rPr lang="en-IN" sz="2800" dirty="0">
                <a:solidFill>
                  <a:srgbClr val="000000"/>
                </a:solidFill>
              </a:rPr>
              <a:t>.</a:t>
            </a:r>
          </a:p>
          <a:p>
            <a:endParaRPr lang="en-IN" sz="2800" dirty="0">
              <a:solidFill>
                <a:srgbClr val="000000"/>
              </a:solidFill>
            </a:endParaRPr>
          </a:p>
        </p:txBody>
      </p:sp>
      <p:sp>
        <p:nvSpPr>
          <p:cNvPr id="6" name="TextBox 5">
            <a:extLst>
              <a:ext uri="{FF2B5EF4-FFF2-40B4-BE49-F238E27FC236}">
                <a16:creationId xmlns:a16="http://schemas.microsoft.com/office/drawing/2014/main" id="{9595FD56-E6FB-6049-EBFE-D4B12E953EB5}"/>
              </a:ext>
            </a:extLst>
          </p:cNvPr>
          <p:cNvSpPr txBox="1"/>
          <p:nvPr/>
        </p:nvSpPr>
        <p:spPr>
          <a:xfrm>
            <a:off x="500268" y="2027762"/>
            <a:ext cx="8796132" cy="523220"/>
          </a:xfrm>
          <a:prstGeom prst="rect">
            <a:avLst/>
          </a:prstGeom>
          <a:noFill/>
        </p:spPr>
        <p:txBody>
          <a:bodyPr wrap="square" rtlCol="0">
            <a:spAutoFit/>
          </a:bodyPr>
          <a:lstStyle/>
          <a:p>
            <a:pPr marL="180975" indent="-180975">
              <a:buFont typeface="Arial" panose="020B0604020202020204" pitchFamily="34" charset="0"/>
              <a:buChar char="•"/>
            </a:pPr>
            <a:r>
              <a:rPr lang="en-IN" sz="2800" dirty="0">
                <a:solidFill>
                  <a:srgbClr val="000000"/>
                </a:solidFill>
              </a:rPr>
              <a:t>  The </a:t>
            </a:r>
            <a:r>
              <a:rPr lang="en-IN" sz="2800" b="1" dirty="0">
                <a:solidFill>
                  <a:srgbClr val="000000"/>
                </a:solidFill>
              </a:rPr>
              <a:t>minor</a:t>
            </a:r>
            <a:r>
              <a:rPr lang="en-IN" sz="2800" dirty="0">
                <a:solidFill>
                  <a:srgbClr val="000000"/>
                </a:solidFill>
              </a:rPr>
              <a:t> of the element </a:t>
            </a:r>
            <a:r>
              <a:rPr lang="en-IN" sz="2800" i="1" dirty="0">
                <a:solidFill>
                  <a:srgbClr val="000000"/>
                </a:solidFill>
              </a:rPr>
              <a:t>a</a:t>
            </a:r>
            <a:r>
              <a:rPr lang="en-IN" sz="2800" i="1" baseline="-25000" dirty="0">
                <a:solidFill>
                  <a:srgbClr val="000000"/>
                </a:solidFill>
              </a:rPr>
              <a:t>ij </a:t>
            </a:r>
            <a:r>
              <a:rPr lang="en-IN" sz="2800" dirty="0">
                <a:solidFill>
                  <a:srgbClr val="000000"/>
                </a:solidFill>
              </a:rPr>
              <a:t>is the determinant of the</a:t>
            </a:r>
          </a:p>
        </p:txBody>
      </p:sp>
      <p:pic>
        <p:nvPicPr>
          <p:cNvPr id="17" name="Picture 16" descr="Open parenthesis n minus one close parenthesis by  open parenthesis n minus one close parenthesis.">
            <a:extLst>
              <a:ext uri="{FF2B5EF4-FFF2-40B4-BE49-F238E27FC236}">
                <a16:creationId xmlns:a16="http://schemas.microsoft.com/office/drawing/2014/main" id="{CD43F5DB-C6D4-2F7F-FB3A-7B4B1BA4EC92}"/>
              </a:ext>
            </a:extLst>
          </p:cNvPr>
          <p:cNvPicPr>
            <a:picLocks noChangeAspect="1"/>
          </p:cNvPicPr>
          <p:nvPr/>
        </p:nvPicPr>
        <p:blipFill>
          <a:blip r:embed="rId3"/>
          <a:stretch>
            <a:fillRect/>
          </a:stretch>
        </p:blipFill>
        <p:spPr>
          <a:xfrm>
            <a:off x="930965" y="2511531"/>
            <a:ext cx="1935818" cy="468000"/>
          </a:xfrm>
          <a:prstGeom prst="rect">
            <a:avLst/>
          </a:prstGeom>
        </p:spPr>
      </p:pic>
      <p:sp>
        <p:nvSpPr>
          <p:cNvPr id="8" name="TextBox 7">
            <a:extLst>
              <a:ext uri="{FF2B5EF4-FFF2-40B4-BE49-F238E27FC236}">
                <a16:creationId xmlns:a16="http://schemas.microsoft.com/office/drawing/2014/main" id="{7F5DE8E3-3AF5-9243-884C-1C4C8CB1FAC7}"/>
              </a:ext>
            </a:extLst>
          </p:cNvPr>
          <p:cNvSpPr txBox="1"/>
          <p:nvPr/>
        </p:nvSpPr>
        <p:spPr>
          <a:xfrm>
            <a:off x="2966021" y="2443199"/>
            <a:ext cx="4191000" cy="507831"/>
          </a:xfrm>
          <a:prstGeom prst="rect">
            <a:avLst/>
          </a:prstGeom>
          <a:noFill/>
        </p:spPr>
        <p:txBody>
          <a:bodyPr wrap="square" rtlCol="0">
            <a:spAutoFit/>
          </a:bodyPr>
          <a:lstStyle/>
          <a:p>
            <a:r>
              <a:rPr lang="en-IN" sz="2700" dirty="0">
                <a:solidFill>
                  <a:srgbClr val="000000"/>
                </a:solidFill>
              </a:rPr>
              <a:t>matrix formed from </a:t>
            </a:r>
            <a:r>
              <a:rPr lang="en-IN" sz="2700" i="1" dirty="0">
                <a:solidFill>
                  <a:srgbClr val="000000"/>
                </a:solidFill>
              </a:rPr>
              <a:t>A</a:t>
            </a:r>
            <a:r>
              <a:rPr lang="en-IN" sz="2700" dirty="0">
                <a:solidFill>
                  <a:srgbClr val="000000"/>
                </a:solidFill>
              </a:rPr>
              <a:t> by</a:t>
            </a:r>
          </a:p>
        </p:txBody>
      </p:sp>
      <p:sp>
        <p:nvSpPr>
          <p:cNvPr id="9" name="TextBox 8">
            <a:extLst>
              <a:ext uri="{FF2B5EF4-FFF2-40B4-BE49-F238E27FC236}">
                <a16:creationId xmlns:a16="http://schemas.microsoft.com/office/drawing/2014/main" id="{B79F6B61-7319-194A-EE16-158A0116E8AD}"/>
              </a:ext>
            </a:extLst>
          </p:cNvPr>
          <p:cNvSpPr txBox="1"/>
          <p:nvPr/>
        </p:nvSpPr>
        <p:spPr>
          <a:xfrm>
            <a:off x="838200" y="2857979"/>
            <a:ext cx="5364000" cy="954107"/>
          </a:xfrm>
          <a:prstGeom prst="rect">
            <a:avLst/>
          </a:prstGeom>
          <a:noFill/>
        </p:spPr>
        <p:txBody>
          <a:bodyPr wrap="square" rtlCol="0">
            <a:spAutoFit/>
          </a:bodyPr>
          <a:lstStyle/>
          <a:p>
            <a:r>
              <a:rPr lang="en-IN" sz="2800" dirty="0">
                <a:solidFill>
                  <a:srgbClr val="000000"/>
                </a:solidFill>
              </a:rPr>
              <a:t>deleting its </a:t>
            </a:r>
            <a:r>
              <a:rPr lang="en-IN" sz="2800" i="1" dirty="0">
                <a:solidFill>
                  <a:srgbClr val="000000"/>
                </a:solidFill>
              </a:rPr>
              <a:t>i</a:t>
            </a:r>
            <a:r>
              <a:rPr lang="en-IN" sz="1050" i="1" dirty="0">
                <a:solidFill>
                  <a:srgbClr val="000000"/>
                </a:solidFill>
              </a:rPr>
              <a:t> </a:t>
            </a:r>
            <a:r>
              <a:rPr lang="en-IN" sz="2800" baseline="30000" dirty="0">
                <a:solidFill>
                  <a:srgbClr val="000000"/>
                </a:solidFill>
              </a:rPr>
              <a:t>th</a:t>
            </a:r>
            <a:r>
              <a:rPr lang="en-IN" sz="2800" dirty="0">
                <a:solidFill>
                  <a:srgbClr val="000000"/>
                </a:solidFill>
              </a:rPr>
              <a:t> row and </a:t>
            </a:r>
            <a:r>
              <a:rPr lang="en-IN" sz="2800" i="1" dirty="0">
                <a:solidFill>
                  <a:srgbClr val="000000"/>
                </a:solidFill>
              </a:rPr>
              <a:t>j</a:t>
            </a:r>
            <a:r>
              <a:rPr lang="en-IN" sz="1050" i="1" dirty="0">
                <a:solidFill>
                  <a:srgbClr val="000000"/>
                </a:solidFill>
              </a:rPr>
              <a:t> </a:t>
            </a:r>
            <a:r>
              <a:rPr lang="en-IN" sz="2800" baseline="30000" dirty="0">
                <a:solidFill>
                  <a:srgbClr val="000000"/>
                </a:solidFill>
              </a:rPr>
              <a:t>th</a:t>
            </a:r>
            <a:r>
              <a:rPr lang="en-IN" sz="2800" dirty="0">
                <a:solidFill>
                  <a:srgbClr val="000000"/>
                </a:solidFill>
              </a:rPr>
              <a:t> column.</a:t>
            </a:r>
          </a:p>
          <a:p>
            <a:endParaRPr lang="en-IN" sz="2800" dirty="0">
              <a:solidFill>
                <a:srgbClr val="000000"/>
              </a:solidFill>
            </a:endParaRPr>
          </a:p>
        </p:txBody>
      </p:sp>
      <p:sp>
        <p:nvSpPr>
          <p:cNvPr id="11" name="TextBox 10">
            <a:extLst>
              <a:ext uri="{FF2B5EF4-FFF2-40B4-BE49-F238E27FC236}">
                <a16:creationId xmlns:a16="http://schemas.microsoft.com/office/drawing/2014/main" id="{25035D74-8A23-9974-9349-3E4A40F7A6A9}"/>
              </a:ext>
            </a:extLst>
          </p:cNvPr>
          <p:cNvSpPr txBox="1"/>
          <p:nvPr/>
        </p:nvSpPr>
        <p:spPr>
          <a:xfrm>
            <a:off x="483704" y="3243096"/>
            <a:ext cx="5231296" cy="707886"/>
          </a:xfrm>
          <a:prstGeom prst="rect">
            <a:avLst/>
          </a:prstGeom>
          <a:noFill/>
        </p:spPr>
        <p:txBody>
          <a:bodyPr wrap="square" rtlCol="0">
            <a:spAutoFit/>
          </a:bodyPr>
          <a:lstStyle/>
          <a:p>
            <a:pPr marL="180975" indent="-180975">
              <a:buFont typeface="Arial" panose="020B0604020202020204" pitchFamily="34" charset="0"/>
              <a:buChar char="•"/>
            </a:pPr>
            <a:r>
              <a:rPr lang="en-IN" sz="2800" dirty="0">
                <a:solidFill>
                  <a:srgbClr val="000000"/>
                </a:solidFill>
              </a:rPr>
              <a:t>  The </a:t>
            </a:r>
            <a:r>
              <a:rPr lang="en-IN" sz="2800" b="1" dirty="0">
                <a:solidFill>
                  <a:srgbClr val="000000"/>
                </a:solidFill>
              </a:rPr>
              <a:t>cofactor</a:t>
            </a:r>
            <a:r>
              <a:rPr lang="en-IN" sz="2800" dirty="0">
                <a:solidFill>
                  <a:srgbClr val="000000"/>
                </a:solidFill>
              </a:rPr>
              <a:t> of the element </a:t>
            </a:r>
            <a:r>
              <a:rPr lang="en-IN" sz="2800" i="1" dirty="0">
                <a:solidFill>
                  <a:srgbClr val="000000"/>
                </a:solidFill>
              </a:rPr>
              <a:t>a</a:t>
            </a:r>
            <a:r>
              <a:rPr lang="en-IN" sz="1050" i="1" dirty="0">
                <a:solidFill>
                  <a:srgbClr val="000000"/>
                </a:solidFill>
              </a:rPr>
              <a:t> </a:t>
            </a:r>
            <a:r>
              <a:rPr lang="en-IN" sz="4000" i="1" baseline="-25000" dirty="0">
                <a:solidFill>
                  <a:srgbClr val="000000"/>
                </a:solidFill>
              </a:rPr>
              <a:t>ij</a:t>
            </a:r>
            <a:endParaRPr lang="en-IN" sz="2800" dirty="0">
              <a:solidFill>
                <a:srgbClr val="000000"/>
              </a:solidFill>
            </a:endParaRPr>
          </a:p>
        </p:txBody>
      </p:sp>
      <p:pic>
        <p:nvPicPr>
          <p:cNvPr id="15" name="Picture 14" descr="is open parenthesis negative one close parenthesis to the  power of open parenthesis i plus j  close parenthesis times the ">
            <a:extLst>
              <a:ext uri="{FF2B5EF4-FFF2-40B4-BE49-F238E27FC236}">
                <a16:creationId xmlns:a16="http://schemas.microsoft.com/office/drawing/2014/main" id="{9A57612D-165D-342E-F977-2FC1EFF224E1}"/>
              </a:ext>
            </a:extLst>
          </p:cNvPr>
          <p:cNvPicPr>
            <a:picLocks noChangeAspect="1"/>
          </p:cNvPicPr>
          <p:nvPr/>
        </p:nvPicPr>
        <p:blipFill>
          <a:blip r:embed="rId4"/>
          <a:stretch>
            <a:fillRect/>
          </a:stretch>
        </p:blipFill>
        <p:spPr>
          <a:xfrm>
            <a:off x="5562600" y="3413592"/>
            <a:ext cx="2520000" cy="549230"/>
          </a:xfrm>
          <a:prstGeom prst="rect">
            <a:avLst/>
          </a:prstGeom>
        </p:spPr>
      </p:pic>
      <p:sp>
        <p:nvSpPr>
          <p:cNvPr id="10" name="TextBox 9">
            <a:extLst>
              <a:ext uri="{FF2B5EF4-FFF2-40B4-BE49-F238E27FC236}">
                <a16:creationId xmlns:a16="http://schemas.microsoft.com/office/drawing/2014/main" id="{9B7F65B0-B29D-13BF-D5B1-25EE54893406}"/>
              </a:ext>
            </a:extLst>
          </p:cNvPr>
          <p:cNvSpPr txBox="1"/>
          <p:nvPr/>
        </p:nvSpPr>
        <p:spPr>
          <a:xfrm>
            <a:off x="914400" y="3798878"/>
            <a:ext cx="7669696" cy="1384995"/>
          </a:xfrm>
          <a:prstGeom prst="rect">
            <a:avLst/>
          </a:prstGeom>
          <a:noFill/>
        </p:spPr>
        <p:txBody>
          <a:bodyPr wrap="square" rtlCol="0">
            <a:spAutoFit/>
          </a:bodyPr>
          <a:lstStyle/>
          <a:p>
            <a:r>
              <a:rPr lang="en-IN" sz="2800" dirty="0">
                <a:solidFill>
                  <a:srgbClr val="000000"/>
                </a:solidFill>
              </a:rPr>
              <a:t>minor of </a:t>
            </a:r>
            <a:r>
              <a:rPr lang="en-IN" sz="2800" i="1" dirty="0">
                <a:solidFill>
                  <a:srgbClr val="000000"/>
                </a:solidFill>
              </a:rPr>
              <a:t>a</a:t>
            </a:r>
            <a:r>
              <a:rPr lang="en-IN" sz="1050" i="1" dirty="0">
                <a:solidFill>
                  <a:srgbClr val="000000"/>
                </a:solidFill>
              </a:rPr>
              <a:t> </a:t>
            </a:r>
            <a:r>
              <a:rPr lang="en-IN" sz="2800" i="1" baseline="-25000" dirty="0">
                <a:solidFill>
                  <a:srgbClr val="000000"/>
                </a:solidFill>
              </a:rPr>
              <a:t>ij</a:t>
            </a:r>
            <a:r>
              <a:rPr lang="ar-AE" sz="2800" dirty="0">
                <a:solidFill>
                  <a:srgbClr val="000000"/>
                </a:solidFill>
              </a:rPr>
              <a:t>. </a:t>
            </a:r>
            <a:r>
              <a:rPr lang="en-IN" sz="2800" dirty="0">
                <a:solidFill>
                  <a:srgbClr val="000000"/>
                </a:solidFill>
              </a:rPr>
              <a:t>Thus, if </a:t>
            </a:r>
            <a:r>
              <a:rPr lang="en-IN" sz="2800" i="1" dirty="0">
                <a:solidFill>
                  <a:srgbClr val="000000"/>
                </a:solidFill>
              </a:rPr>
              <a:t>i</a:t>
            </a:r>
            <a:r>
              <a:rPr lang="en-IN" sz="2800" dirty="0">
                <a:solidFill>
                  <a:srgbClr val="000000"/>
                </a:solidFill>
              </a:rPr>
              <a:t> + </a:t>
            </a:r>
            <a:r>
              <a:rPr lang="en-IN" sz="2800" i="1" dirty="0">
                <a:solidFill>
                  <a:srgbClr val="000000"/>
                </a:solidFill>
              </a:rPr>
              <a:t>j</a:t>
            </a:r>
            <a:r>
              <a:rPr lang="en-IN" sz="2800" dirty="0">
                <a:solidFill>
                  <a:srgbClr val="000000"/>
                </a:solidFill>
              </a:rPr>
              <a:t> is even, the cofactor of </a:t>
            </a:r>
            <a:r>
              <a:rPr lang="en-IN" sz="2800" i="1" dirty="0">
                <a:solidFill>
                  <a:srgbClr val="000000"/>
                </a:solidFill>
              </a:rPr>
              <a:t>a</a:t>
            </a:r>
            <a:r>
              <a:rPr lang="en-IN" sz="1050" i="1" dirty="0">
                <a:solidFill>
                  <a:srgbClr val="000000"/>
                </a:solidFill>
              </a:rPr>
              <a:t> </a:t>
            </a:r>
            <a:r>
              <a:rPr lang="en-IN" sz="2800" i="1" baseline="-25000" dirty="0">
                <a:solidFill>
                  <a:srgbClr val="000000"/>
                </a:solidFill>
              </a:rPr>
              <a:t>ij </a:t>
            </a:r>
            <a:br>
              <a:rPr lang="en-IN" sz="2800" i="1" baseline="-25000" dirty="0">
                <a:solidFill>
                  <a:srgbClr val="000000"/>
                </a:solidFill>
              </a:rPr>
            </a:br>
            <a:r>
              <a:rPr lang="en-IN" sz="2800" dirty="0">
                <a:solidFill>
                  <a:srgbClr val="000000"/>
                </a:solidFill>
              </a:rPr>
              <a:t>is the same as the minor of </a:t>
            </a:r>
            <a:r>
              <a:rPr lang="en-IN" sz="2800" i="1" dirty="0">
                <a:solidFill>
                  <a:srgbClr val="000000"/>
                </a:solidFill>
              </a:rPr>
              <a:t>a</a:t>
            </a:r>
            <a:r>
              <a:rPr lang="en-IN" sz="1050" i="1" dirty="0">
                <a:solidFill>
                  <a:srgbClr val="000000"/>
                </a:solidFill>
              </a:rPr>
              <a:t> </a:t>
            </a:r>
            <a:r>
              <a:rPr lang="en-IN" sz="2800" i="1" baseline="-25000" dirty="0">
                <a:solidFill>
                  <a:srgbClr val="000000"/>
                </a:solidFill>
              </a:rPr>
              <a:t>ij</a:t>
            </a:r>
            <a:r>
              <a:rPr lang="ar-AE" sz="2800" dirty="0">
                <a:solidFill>
                  <a:srgbClr val="000000"/>
                </a:solidFill>
              </a:rPr>
              <a:t>; </a:t>
            </a:r>
            <a:r>
              <a:rPr lang="en-US" sz="2800" dirty="0">
                <a:solidFill>
                  <a:srgbClr val="000000"/>
                </a:solidFill>
              </a:rPr>
              <a:t> </a:t>
            </a:r>
            <a:r>
              <a:rPr lang="en-IN" sz="2800" dirty="0">
                <a:solidFill>
                  <a:srgbClr val="000000"/>
                </a:solidFill>
              </a:rPr>
              <a:t>if </a:t>
            </a:r>
            <a:r>
              <a:rPr lang="en-IN" sz="2800" i="1" dirty="0">
                <a:solidFill>
                  <a:srgbClr val="000000"/>
                </a:solidFill>
              </a:rPr>
              <a:t>i</a:t>
            </a:r>
            <a:r>
              <a:rPr lang="en-IN" sz="2800" dirty="0">
                <a:solidFill>
                  <a:srgbClr val="000000"/>
                </a:solidFill>
              </a:rPr>
              <a:t> + </a:t>
            </a:r>
            <a:r>
              <a:rPr lang="en-IN" sz="2800" i="1" dirty="0">
                <a:solidFill>
                  <a:srgbClr val="000000"/>
                </a:solidFill>
              </a:rPr>
              <a:t>j </a:t>
            </a:r>
            <a:r>
              <a:rPr lang="en-IN" sz="2800" dirty="0">
                <a:solidFill>
                  <a:srgbClr val="000000"/>
                </a:solidFill>
              </a:rPr>
              <a:t>is odd, the cofactor is the negative of the minor.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Minors and Cofactors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sz="2800" dirty="0"/>
              <a:t>Consider the matrix</a:t>
            </a:r>
          </a:p>
          <a:p>
            <a:pPr>
              <a:defRPr sz="2800"/>
            </a:pPr>
            <a:endParaRPr lang="en-US" dirty="0"/>
          </a:p>
          <a:p>
            <a:pPr>
              <a:defRPr sz="2800"/>
            </a:pPr>
            <a:endParaRPr lang="en-US" dirty="0"/>
          </a:p>
          <a:p>
            <a:pPr>
              <a:defRPr sz="2800"/>
            </a:pPr>
            <a:endParaRPr lang="en-US" dirty="0"/>
          </a:p>
        </p:txBody>
      </p:sp>
      <p:pic>
        <p:nvPicPr>
          <p:cNvPr id="6" name="Picture 5" descr="A is a 3 by 3 matrix with the following elements:&#10;&#10;First row: negative five, three, two.&#10;Second row: one, zero, negative one.&#10;Third row: negative three, one, zero.">
            <a:extLst>
              <a:ext uri="{FF2B5EF4-FFF2-40B4-BE49-F238E27FC236}">
                <a16:creationId xmlns:a16="http://schemas.microsoft.com/office/drawing/2014/main" id="{1D8AB871-DE34-BF37-9FC5-CA077E27D91C}"/>
              </a:ext>
            </a:extLst>
          </p:cNvPr>
          <p:cNvPicPr>
            <a:picLocks noChangeAspect="1"/>
          </p:cNvPicPr>
          <p:nvPr/>
        </p:nvPicPr>
        <p:blipFill>
          <a:blip r:embed="rId2"/>
          <a:stretch>
            <a:fillRect/>
          </a:stretch>
        </p:blipFill>
        <p:spPr>
          <a:xfrm>
            <a:off x="3429000" y="1029287"/>
            <a:ext cx="2743200" cy="1657350"/>
          </a:xfrm>
          <a:prstGeom prst="rect">
            <a:avLst/>
          </a:prstGeom>
        </p:spPr>
      </p:pic>
      <p:sp>
        <p:nvSpPr>
          <p:cNvPr id="8" name="TextBox 7">
            <a:extLst>
              <a:ext uri="{FF2B5EF4-FFF2-40B4-BE49-F238E27FC236}">
                <a16:creationId xmlns:a16="http://schemas.microsoft.com/office/drawing/2014/main" id="{2F9D4865-D62B-600D-D1F1-007CA27CD184}"/>
              </a:ext>
            </a:extLst>
          </p:cNvPr>
          <p:cNvSpPr txBox="1"/>
          <p:nvPr/>
        </p:nvSpPr>
        <p:spPr>
          <a:xfrm>
            <a:off x="533400" y="2743200"/>
            <a:ext cx="5410200" cy="954107"/>
          </a:xfrm>
          <a:prstGeom prst="rect">
            <a:avLst/>
          </a:prstGeom>
          <a:noFill/>
        </p:spPr>
        <p:txBody>
          <a:bodyPr wrap="square">
            <a:spAutoFit/>
          </a:bodyPr>
          <a:lstStyle/>
          <a:p>
            <a:pPr marL="542925" indent="-542925">
              <a:defRPr sz="2800"/>
            </a:pPr>
            <a:r>
              <a:rPr lang="en-US" sz="2800" dirty="0"/>
              <a:t>a.	Evaluate the minor of </a:t>
            </a:r>
            <a:r>
              <a:rPr lang="en-US" sz="2800" i="1" dirty="0"/>
              <a:t>a</a:t>
            </a:r>
            <a:r>
              <a:rPr lang="en-US" sz="1050" i="1" dirty="0"/>
              <a:t> </a:t>
            </a:r>
            <a:r>
              <a:rPr lang="en-US" sz="2800" baseline="-25000" dirty="0"/>
              <a:t>12</a:t>
            </a:r>
            <a:r>
              <a:rPr lang="en-US" sz="2800" dirty="0"/>
              <a:t>.</a:t>
            </a:r>
          </a:p>
          <a:p>
            <a:pPr marL="542925" indent="-542925">
              <a:defRPr sz="2800"/>
            </a:pPr>
            <a:r>
              <a:rPr lang="en-US" sz="2800" dirty="0"/>
              <a:t>b.	​Evaluate the cofactor of </a:t>
            </a:r>
            <a:r>
              <a:rPr lang="en-US" sz="2800" i="1" dirty="0"/>
              <a:t>a</a:t>
            </a:r>
            <a:r>
              <a:rPr lang="en-US" sz="1050" i="1" dirty="0"/>
              <a:t> </a:t>
            </a:r>
            <a:r>
              <a:rPr lang="en-US" sz="2800" baseline="-25000" dirty="0"/>
              <a:t>23</a:t>
            </a:r>
            <a:r>
              <a:rPr lang="en-US" sz="28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Minors and Cofactors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marL="542925" indent="-542925">
              <a:defRPr sz="2800"/>
            </a:pPr>
            <a:r>
              <a:rPr lang="en-US" dirty="0"/>
              <a:t>a.	​</a:t>
            </a:r>
            <a:r>
              <a:rPr lang="en-US" sz="2800" dirty="0"/>
              <a:t>Finding the minor of </a:t>
            </a:r>
            <a:r>
              <a:rPr lang="en-US" sz="2800" i="1" dirty="0"/>
              <a:t>a</a:t>
            </a:r>
            <a:r>
              <a:rPr lang="en-US" sz="1050" i="1" dirty="0"/>
              <a:t> </a:t>
            </a:r>
            <a:r>
              <a:rPr lang="en-US" sz="2800" baseline="-25000" dirty="0"/>
              <a:t>12</a:t>
            </a:r>
            <a:r>
              <a:rPr lang="ar-AE" sz="2800" dirty="0"/>
              <a:t> </a:t>
            </a:r>
            <a:r>
              <a:rPr lang="en-US" sz="2800" dirty="0"/>
              <a:t>requires deleting the first row and second column of the matrix </a:t>
            </a:r>
            <a:r>
              <a:rPr lang="en-US" sz="2800" i="1" dirty="0"/>
              <a:t>A</a:t>
            </a:r>
            <a:r>
              <a:rPr lang="en-US" sz="2800" dirty="0"/>
              <a:t>. This gives us the following.</a:t>
            </a:r>
            <a:endParaRPr sz="2800" dirty="0"/>
          </a:p>
        </p:txBody>
      </p:sp>
      <p:pic>
        <p:nvPicPr>
          <p:cNvPr id="11" name="Picture 10" descr="Matrix A is a 3 by 3 matrix with the following elements:&#10;&#10;First row: negative five, three, two.&#10;Second row: one, zero, negative one.&#10;Third row: negative three, one, zero.&#10;&#10;Stike out first Row and second column">
            <a:extLst>
              <a:ext uri="{FF2B5EF4-FFF2-40B4-BE49-F238E27FC236}">
                <a16:creationId xmlns:a16="http://schemas.microsoft.com/office/drawing/2014/main" id="{F4523BD6-A924-C630-912B-613DA1811A5D}"/>
              </a:ext>
            </a:extLst>
          </p:cNvPr>
          <p:cNvPicPr>
            <a:picLocks noChangeAspect="1"/>
          </p:cNvPicPr>
          <p:nvPr/>
        </p:nvPicPr>
        <p:blipFill>
          <a:blip r:embed="rId2"/>
          <a:stretch>
            <a:fillRect/>
          </a:stretch>
        </p:blipFill>
        <p:spPr>
          <a:xfrm>
            <a:off x="3810000" y="2716027"/>
            <a:ext cx="2267266" cy="1838582"/>
          </a:xfrm>
          <a:prstGeom prst="rect">
            <a:avLst/>
          </a:prstGeom>
        </p:spPr>
      </p:pic>
      <p:sp>
        <p:nvSpPr>
          <p:cNvPr id="16" name="TextBox 15">
            <a:extLst>
              <a:ext uri="{FF2B5EF4-FFF2-40B4-BE49-F238E27FC236}">
                <a16:creationId xmlns:a16="http://schemas.microsoft.com/office/drawing/2014/main" id="{75DC1422-449A-D7D9-1921-A9916A121F6C}"/>
              </a:ext>
            </a:extLst>
          </p:cNvPr>
          <p:cNvSpPr txBox="1"/>
          <p:nvPr/>
        </p:nvSpPr>
        <p:spPr>
          <a:xfrm>
            <a:off x="457200" y="4419600"/>
            <a:ext cx="3048000" cy="523220"/>
          </a:xfrm>
          <a:prstGeom prst="rect">
            <a:avLst/>
          </a:prstGeom>
          <a:noFill/>
        </p:spPr>
        <p:txBody>
          <a:bodyPr wrap="square">
            <a:spAutoFit/>
          </a:bodyPr>
          <a:lstStyle/>
          <a:p>
            <a:r>
              <a:rPr lang="en-US" sz="2800" dirty="0"/>
              <a:t>Thus, the minor of </a:t>
            </a:r>
            <a:endParaRPr lang="en-IN" sz="2800" dirty="0"/>
          </a:p>
        </p:txBody>
      </p:sp>
      <p:pic>
        <p:nvPicPr>
          <p:cNvPr id="14" name="Picture 13" descr="The element a sub 12 is equal to the determinant of the 2 by 2 matrix with elements:&#10;First row: one, negative one.&#10;Second row: negative three, zero&#10;equals to &#10;One times zero minus open parenthesis negative three close parenthesis times open parenthesis negative one close parenthesis which simplifies to zero minus three resulting in negative three.&#10;">
            <a:extLst>
              <a:ext uri="{FF2B5EF4-FFF2-40B4-BE49-F238E27FC236}">
                <a16:creationId xmlns:a16="http://schemas.microsoft.com/office/drawing/2014/main" id="{47234A2E-4566-BC64-670A-DEE012B20535}"/>
              </a:ext>
            </a:extLst>
          </p:cNvPr>
          <p:cNvPicPr>
            <a:picLocks noChangeAspect="1"/>
          </p:cNvPicPr>
          <p:nvPr/>
        </p:nvPicPr>
        <p:blipFill>
          <a:blip r:embed="rId3"/>
          <a:stretch>
            <a:fillRect/>
          </a:stretch>
        </p:blipFill>
        <p:spPr>
          <a:xfrm>
            <a:off x="1066800" y="4964779"/>
            <a:ext cx="6486525" cy="1028700"/>
          </a:xfrm>
          <a:prstGeom prst="rect">
            <a:avLst/>
          </a:prstGeom>
        </p:spPr>
      </p:pic>
    </p:spTree>
    <p:extLst>
      <p:ext uri="{BB962C8B-B14F-4D97-AF65-F5344CB8AC3E}">
        <p14:creationId xmlns:p14="http://schemas.microsoft.com/office/powerpoint/2010/main" val="318315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Minors and Cofactors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	</a:t>
            </a:r>
            <a:r>
              <a:rPr lang="ar-AE" dirty="0"/>
              <a:t>​</a:t>
            </a:r>
            <a:r>
              <a:rPr lang="en-US" sz="2800" dirty="0"/>
              <a:t>The cofactor of </a:t>
            </a:r>
            <a:r>
              <a:rPr lang="en-US" sz="2800" i="1" dirty="0"/>
              <a:t>a</a:t>
            </a:r>
            <a:r>
              <a:rPr lang="en-US" sz="1050" i="1" dirty="0"/>
              <a:t> </a:t>
            </a:r>
            <a:r>
              <a:rPr lang="en-US" sz="2800" baseline="-25000" dirty="0"/>
              <a:t>23</a:t>
            </a:r>
            <a:r>
              <a:rPr lang="ar-AE" sz="2800" dirty="0"/>
              <a:t> </a:t>
            </a:r>
            <a:r>
              <a:rPr lang="en-US" sz="2800" dirty="0"/>
              <a:t>is the minor of </a:t>
            </a:r>
            <a:r>
              <a:rPr lang="en-US" i="1" dirty="0"/>
              <a:t>a</a:t>
            </a:r>
            <a:r>
              <a:rPr lang="en-US" sz="1050" i="1" dirty="0"/>
              <a:t> </a:t>
            </a:r>
            <a:r>
              <a:rPr lang="en-US" baseline="-25000" dirty="0"/>
              <a:t>23 </a:t>
            </a:r>
            <a:r>
              <a:rPr lang="en-US" sz="2800" dirty="0"/>
              <a:t>multiplied by </a:t>
            </a:r>
            <a:r>
              <a:rPr lang="en-US" sz="2800" dirty="0">
                <a:latin typeface="Calibri" panose="020F0502020204030204" pitchFamily="34" charset="0"/>
                <a:ea typeface="Calibri" panose="020F0502020204030204" pitchFamily="34" charset="0"/>
                <a:cs typeface="Calibri" panose="020F0502020204030204" pitchFamily="34" charset="0"/>
              </a:rPr>
              <a:t>−1</a:t>
            </a:r>
            <a:r>
              <a:rPr lang="en-US" sz="2800" dirty="0"/>
              <a:t>, since 2 + 3 is odd.</a:t>
            </a:r>
          </a:p>
          <a:p>
            <a:endParaRPr lang="ar-AE" sz="2800" dirty="0"/>
          </a:p>
          <a:p>
            <a:endParaRPr sz="2800" dirty="0"/>
          </a:p>
        </p:txBody>
      </p:sp>
      <mc:AlternateContent xmlns:mc="http://schemas.openxmlformats.org/markup-compatibility/2006" xmlns:a14="http://schemas.microsoft.com/office/drawing/2010/main">
        <mc:Choice Requires="a14">
          <p:graphicFrame>
            <p:nvGraphicFramePr>
              <p:cNvPr id="4" name="Table Placeholder 2" descr="The element a sub 23 is equal to negative one raised to the power of open parenthesis two plus three close parenthesis, multiplied by the determinant of the two by two matrix with elements:&#10;First row: negative five, three.&#10;Second row: negative three, one.&#10;Equals &#10;Negative one to the power of five times open parenthesis Negative five times one minus negative three times three close parenthesis.&#10;Equals to negative one times negative five plus nine &#10;equals negative one times four resulting in negative four.">
                <a:extLst>
                  <a:ext uri="{FF2B5EF4-FFF2-40B4-BE49-F238E27FC236}">
                    <a16:creationId xmlns:a16="http://schemas.microsoft.com/office/drawing/2014/main" id="{456DA2E1-D06C-4AAB-AD65-5E874483B7CE}"/>
                  </a:ext>
                </a:extLst>
              </p:cNvPr>
              <p:cNvGraphicFramePr>
                <a:graphicFrameLocks/>
              </p:cNvGraphicFramePr>
              <p:nvPr>
                <p:extLst>
                  <p:ext uri="{D42A27DB-BD31-4B8C-83A1-F6EECF244321}">
                    <p14:modId xmlns:p14="http://schemas.microsoft.com/office/powerpoint/2010/main" val="1843721010"/>
                  </p:ext>
                </p:extLst>
              </p:nvPr>
            </p:nvGraphicFramePr>
            <p:xfrm>
              <a:off x="1981200" y="1981200"/>
              <a:ext cx="6754445" cy="3352800"/>
            </p:xfrm>
            <a:graphic>
              <a:graphicData uri="http://schemas.openxmlformats.org/drawingml/2006/table">
                <a:tbl>
                  <a:tblPr firstRow="1" bandRow="1">
                    <a:tableStyleId>{2D5ABB26-0587-4C30-8999-92F81FD0307C}</a:tableStyleId>
                  </a:tblPr>
                  <a:tblGrid>
                    <a:gridCol w="658446">
                      <a:extLst>
                        <a:ext uri="{9D8B030D-6E8A-4147-A177-3AD203B41FA5}">
                          <a16:colId xmlns:a16="http://schemas.microsoft.com/office/drawing/2014/main" val="20000"/>
                        </a:ext>
                      </a:extLst>
                    </a:gridCol>
                    <a:gridCol w="5846914">
                      <a:extLst>
                        <a:ext uri="{9D8B030D-6E8A-4147-A177-3AD203B41FA5}">
                          <a16:colId xmlns:a16="http://schemas.microsoft.com/office/drawing/2014/main" val="20001"/>
                        </a:ext>
                      </a:extLst>
                    </a:gridCol>
                    <a:gridCol w="249085">
                      <a:extLst>
                        <a:ext uri="{9D8B030D-6E8A-4147-A177-3AD203B41FA5}">
                          <a16:colId xmlns:a16="http://schemas.microsoft.com/office/drawing/2014/main" val="20002"/>
                        </a:ext>
                      </a:extLst>
                    </a:gridCol>
                  </a:tblGrid>
                  <a:tr h="1066800">
                    <a:tc>
                      <a:txBody>
                        <a:bodyPr/>
                        <a:lstStyle/>
                        <a:p>
                          <a:pPr algn="l">
                            <a:defRPr sz="1800"/>
                          </a:pPr>
                          <a14:m>
                            <m:oMathPara xmlns:m="http://schemas.openxmlformats.org/officeDocument/2006/math">
                              <m:oMathParaPr>
                                <m:jc m:val="right"/>
                              </m:oMathParaPr>
                              <m:oMath xmlns:m="http://schemas.openxmlformats.org/officeDocument/2006/math">
                                <m:sSub>
                                  <m:sSubPr>
                                    <m:ctrlPr>
                                      <a:rPr lang="ar-AE" sz="2800" i="1" smtClean="0">
                                        <a:latin typeface="Cambria Math" panose="02040503050406030204" pitchFamily="18" charset="0"/>
                                      </a:rPr>
                                    </m:ctrlPr>
                                  </m:sSubPr>
                                  <m:e>
                                    <m:r>
                                      <a:rPr lang="ar-AE" sz="2800">
                                        <a:latin typeface="Cambria Math" panose="02040503050406030204" pitchFamily="18" charset="0"/>
                                      </a:rPr>
                                      <m:t>𝑎</m:t>
                                    </m:r>
                                  </m:e>
                                  <m:sub>
                                    <m:r>
                                      <a:rPr lang="ar-AE" sz="2800">
                                        <a:latin typeface="Cambria Math" panose="02040503050406030204" pitchFamily="18" charset="0"/>
                                      </a:rPr>
                                      <m:t>2</m:t>
                                    </m:r>
                                    <m:r>
                                      <a:rPr lang="ar-AE" sz="2800">
                                        <a:latin typeface="Cambria Math" panose="02040503050406030204" pitchFamily="18" charset="0"/>
                                      </a:rPr>
                                      <m:t>⁣</m:t>
                                    </m:r>
                                    <m:r>
                                      <a:rPr lang="ar-AE" sz="2800">
                                        <a:latin typeface="Cambria Math" panose="02040503050406030204" pitchFamily="18" charset="0"/>
                                      </a:rPr>
                                      <m:t>3</m:t>
                                    </m:r>
                                  </m:sub>
                                </m:sSub>
                              </m:oMath>
                            </m:oMathPara>
                          </a14:m>
                          <a:endParaRPr sz="2800" dirty="0"/>
                        </a:p>
                      </a:txBody>
                      <a:tcPr anchor="ctr"/>
                    </a:tc>
                    <a:tc>
                      <a:txBody>
                        <a:bodyPr/>
                        <a:lstStyle/>
                        <a:p>
                          <a:pPr algn="l">
                            <a:defRPr sz="1800"/>
                          </a:pPr>
                          <a:r>
                            <a:rPr lang="ar-AE" sz="2800" dirty="0"/>
                            <a:t>​</a:t>
                          </a:r>
                          <a14:m>
                            <m:oMath xmlns:m="http://schemas.openxmlformats.org/officeDocument/2006/math">
                              <m:r>
                                <a:rPr lang="ar-AE" sz="2800" b="0" i="0" smtClean="0">
                                  <a:latin typeface="Cambria Math" panose="02040503050406030204" pitchFamily="18" charset="0"/>
                                </a:rPr>
                                <m:t>=</m:t>
                              </m:r>
                              <m:sSup>
                                <m:sSupPr>
                                  <m:ctrlPr>
                                    <a:rPr lang="ar-AE" sz="2800" i="1" smtClean="0">
                                      <a:latin typeface="Cambria Math" panose="02040503050406030204" pitchFamily="18" charset="0"/>
                                    </a:rPr>
                                  </m:ctrlPr>
                                </m:sSupPr>
                                <m:e>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e>
                                <m:sup>
                                  <m:r>
                                    <a:rPr lang="ar-AE" sz="2800">
                                      <a:latin typeface="Cambria Math" panose="02040503050406030204" pitchFamily="18" charset="0"/>
                                    </a:rPr>
                                    <m:t>2</m:t>
                                  </m:r>
                                  <m:r>
                                    <a:rPr lang="ar-AE" sz="2800">
                                      <a:latin typeface="Cambria Math" panose="02040503050406030204" pitchFamily="18" charset="0"/>
                                    </a:rPr>
                                    <m:t>+</m:t>
                                  </m:r>
                                  <m:r>
                                    <a:rPr lang="ar-AE" sz="2800">
                                      <a:latin typeface="Cambria Math" panose="02040503050406030204" pitchFamily="18" charset="0"/>
                                    </a:rPr>
                                    <m:t>3</m:t>
                                  </m:r>
                                </m:sup>
                              </m:sSup>
                              <m:d>
                                <m:dPr>
                                  <m:begChr m:val="|"/>
                                  <m:endChr m:val="|"/>
                                  <m:ctrlPr>
                                    <a:rPr lang="ar-AE" sz="2800" i="1">
                                      <a:latin typeface="Cambria Math" panose="02040503050406030204" pitchFamily="18" charset="0"/>
                                    </a:rPr>
                                  </m:ctrlPr>
                                </m:dPr>
                                <m:e>
                                  <m:m>
                                    <m:mPr>
                                      <m:plcHide m:val="on"/>
                                      <m:mcs>
                                        <m:mc>
                                          <m:mcPr>
                                            <m:count m:val="2"/>
                                            <m:mcJc m:val="center"/>
                                          </m:mcPr>
                                        </m:mc>
                                      </m:mcs>
                                      <m:ctrlPr>
                                        <a:rPr lang="ar-AE" sz="2800" i="1">
                                          <a:latin typeface="Cambria Math" panose="02040503050406030204" pitchFamily="18" charset="0"/>
                                        </a:rPr>
                                      </m:ctrlPr>
                                    </m:mPr>
                                    <m:mr>
                                      <m:e>
                                        <m:r>
                                          <a:rPr lang="ar-AE" sz="2800">
                                            <a:latin typeface="Cambria Math" panose="02040503050406030204" pitchFamily="18" charset="0"/>
                                          </a:rPr>
                                          <m:t>−</m:t>
                                        </m:r>
                                        <m:r>
                                          <a:rPr lang="ar-AE" sz="2800">
                                            <a:latin typeface="Cambria Math" panose="02040503050406030204" pitchFamily="18" charset="0"/>
                                          </a:rPr>
                                          <m:t>5</m:t>
                                        </m:r>
                                      </m:e>
                                      <m:e>
                                        <m:r>
                                          <a:rPr lang="ar-AE" sz="2800">
                                            <a:latin typeface="Cambria Math" panose="02040503050406030204" pitchFamily="18" charset="0"/>
                                          </a:rPr>
                                          <m:t>3</m:t>
                                        </m:r>
                                      </m:e>
                                    </m:mr>
                                    <m:mr>
                                      <m:e>
                                        <m:r>
                                          <a:rPr lang="ar-AE" sz="2800">
                                            <a:latin typeface="Cambria Math" panose="02040503050406030204" pitchFamily="18" charset="0"/>
                                          </a:rPr>
                                          <m:t>−</m:t>
                                        </m:r>
                                        <m:r>
                                          <a:rPr lang="ar-AE" sz="2800">
                                            <a:latin typeface="Cambria Math" panose="02040503050406030204" pitchFamily="18" charset="0"/>
                                          </a:rPr>
                                          <m:t>3</m:t>
                                        </m:r>
                                      </m:e>
                                      <m:e>
                                        <m:r>
                                          <a:rPr lang="ar-AE" sz="2800">
                                            <a:latin typeface="Cambria Math" panose="02040503050406030204" pitchFamily="18" charset="0"/>
                                          </a:rPr>
                                          <m:t>1</m:t>
                                        </m:r>
                                      </m:e>
                                    </m:mr>
                                  </m:m>
                                </m:e>
                              </m:d>
                            </m:oMath>
                          </a14:m>
                          <a:endParaRPr sz="2800" dirty="0"/>
                        </a:p>
                      </a:txBody>
                      <a:tcPr anchor="ctr"/>
                    </a:tc>
                    <a:tc>
                      <a:txBody>
                        <a:bodyPr/>
                        <a:lstStyle/>
                        <a:p>
                          <a:pPr algn="l"/>
                          <a:endParaRPr b="0" dirty="0"/>
                        </a:p>
                      </a:txBody>
                      <a:tcPr anchor="ctr"/>
                    </a:tc>
                    <a:extLst>
                      <a:ext uri="{0D108BD9-81ED-4DB2-BD59-A6C34878D82A}">
                        <a16:rowId xmlns:a16="http://schemas.microsoft.com/office/drawing/2014/main" val="10000"/>
                      </a:ext>
                    </a:extLst>
                  </a:tr>
                  <a:tr h="533400">
                    <a:tc>
                      <a:txBody>
                        <a:bodyPr/>
                        <a:lstStyle/>
                        <a:p>
                          <a:pPr algn="l"/>
                          <a:endParaRPr sz="2800" dirty="0"/>
                        </a:p>
                      </a:txBody>
                      <a:tcPr/>
                    </a:tc>
                    <a:tc>
                      <a:txBody>
                        <a:bodyPr/>
                        <a:lstStyle/>
                        <a:p>
                          <a:pPr algn="l">
                            <a:defRPr sz="1800"/>
                          </a:pPr>
                          <a:r>
                            <a:rPr sz="2800" dirty="0"/>
                            <a:t>​</a:t>
                          </a:r>
                          <a14:m>
                            <m:oMath xmlns:m="http://schemas.openxmlformats.org/officeDocument/2006/math">
                              <m:r>
                                <a:rPr lang="ar-AE" sz="2800" smtClean="0">
                                  <a:latin typeface="Cambria Math" panose="02040503050406030204" pitchFamily="18" charset="0"/>
                                </a:rPr>
                                <m:t>=</m:t>
                              </m:r>
                              <m:sSup>
                                <m:sSupPr>
                                  <m:ctrlPr>
                                    <a:rPr lang="ar-AE" sz="2800" i="1">
                                      <a:latin typeface="Cambria Math" panose="02040503050406030204" pitchFamily="18" charset="0"/>
                                    </a:rPr>
                                  </m:ctrlPr>
                                </m:sSupPr>
                                <m:e>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e>
                                <m:sup>
                                  <m:r>
                                    <a:rPr lang="ar-AE" sz="2800">
                                      <a:latin typeface="Cambria Math" panose="02040503050406030204" pitchFamily="18" charset="0"/>
                                    </a:rPr>
                                    <m:t>5</m:t>
                                  </m:r>
                                </m:sup>
                              </m:sSup>
                              <m:d>
                                <m:dPr>
                                  <m:begChr m:val="["/>
                                  <m:endChr m:val="]"/>
                                  <m:ctrlPr>
                                    <a:rPr lang="ar-AE" sz="2800" i="1">
                                      <a:latin typeface="Cambria Math" panose="02040503050406030204" pitchFamily="18" charset="0"/>
                                    </a:rPr>
                                  </m:ctrlPr>
                                </m:dPr>
                                <m:e>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5</m:t>
                                      </m:r>
                                    </m:e>
                                  </m:d>
                                  <m:d>
                                    <m:dPr>
                                      <m:ctrlPr>
                                        <a:rPr lang="ar-AE" sz="2800" i="1">
                                          <a:latin typeface="Cambria Math" panose="02040503050406030204" pitchFamily="18" charset="0"/>
                                        </a:rPr>
                                      </m:ctrlPr>
                                    </m:dPr>
                                    <m:e>
                                      <m:r>
                                        <a:rPr lang="ar-AE" sz="2800">
                                          <a:latin typeface="Cambria Math" panose="02040503050406030204" pitchFamily="18" charset="0"/>
                                        </a:rPr>
                                        <m:t>1</m:t>
                                      </m:r>
                                    </m:e>
                                  </m:d>
                                  <m:r>
                                    <a:rPr lang="ar-AE" sz="2800">
                                      <a:latin typeface="Cambria Math" panose="02040503050406030204" pitchFamily="18" charset="0"/>
                                    </a:rPr>
                                    <m:t>−</m:t>
                                  </m:r>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3</m:t>
                                      </m:r>
                                    </m:e>
                                  </m:d>
                                  <m:d>
                                    <m:dPr>
                                      <m:ctrlPr>
                                        <a:rPr lang="ar-AE" sz="2800" i="1">
                                          <a:latin typeface="Cambria Math" panose="02040503050406030204" pitchFamily="18" charset="0"/>
                                        </a:rPr>
                                      </m:ctrlPr>
                                    </m:dPr>
                                    <m:e>
                                      <m:r>
                                        <a:rPr lang="ar-AE" sz="2800">
                                          <a:latin typeface="Cambria Math" panose="02040503050406030204" pitchFamily="18" charset="0"/>
                                        </a:rPr>
                                        <m:t>3</m:t>
                                      </m:r>
                                    </m:e>
                                  </m:d>
                                </m:e>
                              </m:d>
                            </m:oMath>
                          </a14:m>
                          <a:endParaRPr sz="2800" dirty="0"/>
                        </a:p>
                      </a:txBody>
                      <a:tcPr anchor="ctr"/>
                    </a:tc>
                    <a:tc>
                      <a:txBody>
                        <a:bodyPr/>
                        <a:lstStyle/>
                        <a:p>
                          <a:pPr algn="l">
                            <a:defRPr b="1"/>
                          </a:pPr>
                          <a:endParaRPr dirty="0"/>
                        </a:p>
                      </a:txBody>
                      <a:tcPr anchor="ctr"/>
                    </a:tc>
                    <a:extLst>
                      <a:ext uri="{0D108BD9-81ED-4DB2-BD59-A6C34878D82A}">
                        <a16:rowId xmlns:a16="http://schemas.microsoft.com/office/drawing/2014/main" val="10001"/>
                      </a:ext>
                    </a:extLst>
                  </a:tr>
                  <a:tr h="533400">
                    <a:tc>
                      <a:txBody>
                        <a:bodyPr/>
                        <a:lstStyle/>
                        <a:p>
                          <a:pPr algn="l"/>
                          <a:endParaRPr sz="2800" dirty="0"/>
                        </a:p>
                      </a:txBody>
                      <a:tcPr/>
                    </a:tc>
                    <a:tc>
                      <a:txBody>
                        <a:bodyPr/>
                        <a:lstStyle/>
                        <a:p>
                          <a:pPr algn="l">
                            <a:defRPr sz="1800"/>
                          </a:pPr>
                          <a14:m>
                            <m:oMathPara xmlns:m="http://schemas.openxmlformats.org/officeDocument/2006/math">
                              <m:oMathParaPr>
                                <m:jc m:val="left"/>
                              </m:oMathParaPr>
                              <m:oMath xmlns:m="http://schemas.openxmlformats.org/officeDocument/2006/math">
                                <m:r>
                                  <a:rPr lang="ar-AE" sz="2800" smtClean="0">
                                    <a:latin typeface="Cambria Math" panose="02040503050406030204" pitchFamily="18" charset="0"/>
                                  </a:rPr>
                                  <m:t>=</m:t>
                                </m:r>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d>
                                  <m:dPr>
                                    <m:ctrlPr>
                                      <a:rPr lang="ar-AE" sz="2800" i="1" smtClean="0">
                                        <a:latin typeface="Cambria Math" panose="02040503050406030204" pitchFamily="18" charset="0"/>
                                      </a:rPr>
                                    </m:ctrlPr>
                                  </m:dPr>
                                  <m:e>
                                    <m:r>
                                      <a:rPr lang="ar-AE" sz="2800" smtClean="0">
                                        <a:latin typeface="Cambria Math" panose="02040503050406030204" pitchFamily="18" charset="0"/>
                                      </a:rPr>
                                      <m:t>−</m:t>
                                    </m:r>
                                    <m:r>
                                      <a:rPr lang="ar-AE" sz="2800" smtClean="0">
                                        <a:latin typeface="Cambria Math" panose="02040503050406030204" pitchFamily="18" charset="0"/>
                                      </a:rPr>
                                      <m:t>5</m:t>
                                    </m:r>
                                    <m:r>
                                      <a:rPr lang="ar-AE" sz="2800" smtClean="0">
                                        <a:latin typeface="Cambria Math" panose="02040503050406030204" pitchFamily="18" charset="0"/>
                                      </a:rPr>
                                      <m:t>+</m:t>
                                    </m:r>
                                    <m:r>
                                      <a:rPr lang="ar-AE" sz="2800" smtClean="0">
                                        <a:latin typeface="Cambria Math" panose="02040503050406030204" pitchFamily="18" charset="0"/>
                                      </a:rPr>
                                      <m:t>9</m:t>
                                    </m:r>
                                  </m:e>
                                </m:d>
                              </m:oMath>
                            </m:oMathPara>
                          </a14:m>
                          <a:endParaRPr sz="2800" dirty="0"/>
                        </a:p>
                      </a:txBody>
                      <a:tcPr anchor="ctr"/>
                    </a:tc>
                    <a:tc>
                      <a:txBody>
                        <a:bodyPr/>
                        <a:lstStyle/>
                        <a:p>
                          <a:pPr algn="l"/>
                          <a:endParaRPr dirty="0"/>
                        </a:p>
                      </a:txBody>
                      <a:tcPr/>
                    </a:tc>
                    <a:extLst>
                      <a:ext uri="{0D108BD9-81ED-4DB2-BD59-A6C34878D82A}">
                        <a16:rowId xmlns:a16="http://schemas.microsoft.com/office/drawing/2014/main" val="1770786595"/>
                      </a:ext>
                    </a:extLst>
                  </a:tr>
                  <a:tr h="609600">
                    <a:tc>
                      <a:txBody>
                        <a:bodyPr/>
                        <a:lstStyle/>
                        <a:p>
                          <a:pPr algn="l"/>
                          <a:endParaRPr sz="2800" dirty="0"/>
                        </a:p>
                      </a:txBody>
                      <a:tcPr/>
                    </a:tc>
                    <a:tc>
                      <a:txBody>
                        <a:bodyPr/>
                        <a:lstStyle/>
                        <a:p>
                          <a:pPr algn="l">
                            <a:defRPr sz="1800"/>
                          </a:pPr>
                          <a14:m>
                            <m:oMathPara xmlns:m="http://schemas.openxmlformats.org/officeDocument/2006/math">
                              <m:oMathParaPr>
                                <m:jc m:val="left"/>
                              </m:oMathParaPr>
                              <m:oMath xmlns:m="http://schemas.openxmlformats.org/officeDocument/2006/math">
                                <m:r>
                                  <a:rPr lang="ar-AE" sz="2800" smtClean="0">
                                    <a:latin typeface="Cambria Math" panose="02040503050406030204" pitchFamily="18" charset="0"/>
                                  </a:rPr>
                                  <m:t>=</m:t>
                                </m:r>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m:t>
                                    </m:r>
                                  </m:e>
                                </m:d>
                                <m:d>
                                  <m:dPr>
                                    <m:ctrlPr>
                                      <a:rPr lang="ar-AE" sz="2800" i="1">
                                        <a:latin typeface="Cambria Math" panose="02040503050406030204" pitchFamily="18" charset="0"/>
                                      </a:rPr>
                                    </m:ctrlPr>
                                  </m:dPr>
                                  <m:e>
                                    <m:r>
                                      <a:rPr lang="ar-AE" sz="2800">
                                        <a:latin typeface="Cambria Math" panose="02040503050406030204" pitchFamily="18" charset="0"/>
                                      </a:rPr>
                                      <m:t>4</m:t>
                                    </m:r>
                                  </m:e>
                                </m:d>
                              </m:oMath>
                            </m:oMathPara>
                          </a14:m>
                          <a:endParaRPr lang="en-US" sz="2800" dirty="0"/>
                        </a:p>
                      </a:txBody>
                      <a:tcPr anchor="ctr"/>
                    </a:tc>
                    <a:tc>
                      <a:txBody>
                        <a:bodyPr/>
                        <a:lstStyle/>
                        <a:p>
                          <a:pPr algn="l"/>
                          <a:endParaRPr dirty="0"/>
                        </a:p>
                      </a:txBody>
                      <a:tcPr/>
                    </a:tc>
                    <a:extLst>
                      <a:ext uri="{0D108BD9-81ED-4DB2-BD59-A6C34878D82A}">
                        <a16:rowId xmlns:a16="http://schemas.microsoft.com/office/drawing/2014/main" val="3386514507"/>
                      </a:ext>
                    </a:extLst>
                  </a:tr>
                  <a:tr h="609600">
                    <a:tc>
                      <a:txBody>
                        <a:bodyPr/>
                        <a:lstStyle/>
                        <a:p>
                          <a:pPr algn="l"/>
                          <a:endParaRPr sz="2800" dirty="0"/>
                        </a:p>
                      </a:txBody>
                      <a:tcPr/>
                    </a:tc>
                    <a:tc>
                      <a:txBody>
                        <a:bodyPr/>
                        <a:lstStyle/>
                        <a:p>
                          <a:pPr algn="l">
                            <a:defRPr sz="1800"/>
                          </a:pPr>
                          <a:r>
                            <a:rPr lang="en-US" sz="2800" dirty="0"/>
                            <a:t>​</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4</m:t>
                              </m:r>
                            </m:oMath>
                          </a14:m>
                          <a:endParaRPr sz="2800" dirty="0"/>
                        </a:p>
                      </a:txBody>
                      <a:tcPr anchor="ct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The element a sub 23 is equal to negative one raised to the power of open parenthesis two plus three close parenthesis, multiplied by the determinant of the two by two matrix with elements:&#10;First row: negative five, three.&#10;Second row: negative three, one.&#10;Equals &#10;Negative one to the power of five times open parenthesis Negative five times one minus negative three times three close parenthesis.&#10;Equals to negative one times negative five plus nine &#10;equals negative one times four resulting in negative four.">
                <a:extLst>
                  <a:ext uri="{FF2B5EF4-FFF2-40B4-BE49-F238E27FC236}">
                    <a16:creationId xmlns:a16="http://schemas.microsoft.com/office/drawing/2014/main" id="{456DA2E1-D06C-4AAB-AD65-5E874483B7CE}"/>
                  </a:ext>
                </a:extLst>
              </p:cNvPr>
              <p:cNvGraphicFramePr>
                <a:graphicFrameLocks/>
              </p:cNvGraphicFramePr>
              <p:nvPr>
                <p:extLst>
                  <p:ext uri="{D42A27DB-BD31-4B8C-83A1-F6EECF244321}">
                    <p14:modId xmlns:p14="http://schemas.microsoft.com/office/powerpoint/2010/main" val="1843721010"/>
                  </p:ext>
                </p:extLst>
              </p:nvPr>
            </p:nvGraphicFramePr>
            <p:xfrm>
              <a:off x="1981200" y="1981200"/>
              <a:ext cx="6754445" cy="3352800"/>
            </p:xfrm>
            <a:graphic>
              <a:graphicData uri="http://schemas.openxmlformats.org/drawingml/2006/table">
                <a:tbl>
                  <a:tblPr firstRow="1" bandRow="1">
                    <a:tableStyleId>{2D5ABB26-0587-4C30-8999-92F81FD0307C}</a:tableStyleId>
                  </a:tblPr>
                  <a:tblGrid>
                    <a:gridCol w="658446">
                      <a:extLst>
                        <a:ext uri="{9D8B030D-6E8A-4147-A177-3AD203B41FA5}">
                          <a16:colId xmlns:a16="http://schemas.microsoft.com/office/drawing/2014/main" val="20000"/>
                        </a:ext>
                      </a:extLst>
                    </a:gridCol>
                    <a:gridCol w="5846914">
                      <a:extLst>
                        <a:ext uri="{9D8B030D-6E8A-4147-A177-3AD203B41FA5}">
                          <a16:colId xmlns:a16="http://schemas.microsoft.com/office/drawing/2014/main" val="20001"/>
                        </a:ext>
                      </a:extLst>
                    </a:gridCol>
                    <a:gridCol w="249085">
                      <a:extLst>
                        <a:ext uri="{9D8B030D-6E8A-4147-A177-3AD203B41FA5}">
                          <a16:colId xmlns:a16="http://schemas.microsoft.com/office/drawing/2014/main" val="20002"/>
                        </a:ext>
                      </a:extLst>
                    </a:gridCol>
                  </a:tblGrid>
                  <a:tr h="1066800">
                    <a:tc>
                      <a:txBody>
                        <a:bodyPr/>
                        <a:lstStyle/>
                        <a:p>
                          <a:endParaRPr lang="en-US"/>
                        </a:p>
                      </a:txBody>
                      <a:tcPr anchor="ctr">
                        <a:blipFill>
                          <a:blip r:embed="rId2"/>
                          <a:stretch>
                            <a:fillRect r="-926852" b="-226286"/>
                          </a:stretch>
                        </a:blipFill>
                      </a:tcPr>
                    </a:tc>
                    <a:tc>
                      <a:txBody>
                        <a:bodyPr/>
                        <a:lstStyle/>
                        <a:p>
                          <a:endParaRPr lang="en-US"/>
                        </a:p>
                      </a:txBody>
                      <a:tcPr anchor="ctr">
                        <a:blipFill>
                          <a:blip r:embed="rId2"/>
                          <a:stretch>
                            <a:fillRect l="-11250" r="-4271" b="-226286"/>
                          </a:stretch>
                        </a:blipFill>
                      </a:tcPr>
                    </a:tc>
                    <a:tc>
                      <a:txBody>
                        <a:bodyPr/>
                        <a:lstStyle/>
                        <a:p>
                          <a:pPr algn="l"/>
                          <a:endParaRPr b="0" dirty="0"/>
                        </a:p>
                      </a:txBody>
                      <a:tcPr anchor="ctr"/>
                    </a:tc>
                    <a:extLst>
                      <a:ext uri="{0D108BD9-81ED-4DB2-BD59-A6C34878D82A}">
                        <a16:rowId xmlns:a16="http://schemas.microsoft.com/office/drawing/2014/main" val="10000"/>
                      </a:ext>
                    </a:extLst>
                  </a:tr>
                  <a:tr h="533400">
                    <a:tc>
                      <a:txBody>
                        <a:bodyPr/>
                        <a:lstStyle/>
                        <a:p>
                          <a:pPr algn="l"/>
                          <a:endParaRPr sz="2800" dirty="0"/>
                        </a:p>
                      </a:txBody>
                      <a:tcPr/>
                    </a:tc>
                    <a:tc>
                      <a:txBody>
                        <a:bodyPr/>
                        <a:lstStyle/>
                        <a:p>
                          <a:endParaRPr lang="en-US"/>
                        </a:p>
                      </a:txBody>
                      <a:tcPr anchor="ctr">
                        <a:blipFill>
                          <a:blip r:embed="rId2"/>
                          <a:stretch>
                            <a:fillRect l="-11250" t="-198864" r="-4271" b="-350000"/>
                          </a:stretch>
                        </a:blipFill>
                      </a:tcPr>
                    </a:tc>
                    <a:tc>
                      <a:txBody>
                        <a:bodyPr/>
                        <a:lstStyle/>
                        <a:p>
                          <a:pPr algn="l">
                            <a:defRPr b="1"/>
                          </a:pPr>
                          <a:endParaRPr dirty="0"/>
                        </a:p>
                      </a:txBody>
                      <a:tcPr anchor="ctr"/>
                    </a:tc>
                    <a:extLst>
                      <a:ext uri="{0D108BD9-81ED-4DB2-BD59-A6C34878D82A}">
                        <a16:rowId xmlns:a16="http://schemas.microsoft.com/office/drawing/2014/main" val="10001"/>
                      </a:ext>
                    </a:extLst>
                  </a:tr>
                  <a:tr h="533400">
                    <a:tc>
                      <a:txBody>
                        <a:bodyPr/>
                        <a:lstStyle/>
                        <a:p>
                          <a:pPr algn="l"/>
                          <a:endParaRPr sz="2800" dirty="0"/>
                        </a:p>
                      </a:txBody>
                      <a:tcPr/>
                    </a:tc>
                    <a:tc>
                      <a:txBody>
                        <a:bodyPr/>
                        <a:lstStyle/>
                        <a:p>
                          <a:endParaRPr lang="en-US"/>
                        </a:p>
                      </a:txBody>
                      <a:tcPr anchor="ctr">
                        <a:blipFill>
                          <a:blip r:embed="rId2"/>
                          <a:stretch>
                            <a:fillRect l="-11250" t="-302299" r="-4271" b="-254023"/>
                          </a:stretch>
                        </a:blipFill>
                      </a:tcPr>
                    </a:tc>
                    <a:tc>
                      <a:txBody>
                        <a:bodyPr/>
                        <a:lstStyle/>
                        <a:p>
                          <a:pPr algn="l"/>
                          <a:endParaRPr dirty="0"/>
                        </a:p>
                      </a:txBody>
                      <a:tcPr/>
                    </a:tc>
                    <a:extLst>
                      <a:ext uri="{0D108BD9-81ED-4DB2-BD59-A6C34878D82A}">
                        <a16:rowId xmlns:a16="http://schemas.microsoft.com/office/drawing/2014/main" val="1770786595"/>
                      </a:ext>
                    </a:extLst>
                  </a:tr>
                  <a:tr h="609600">
                    <a:tc>
                      <a:txBody>
                        <a:bodyPr/>
                        <a:lstStyle/>
                        <a:p>
                          <a:pPr algn="l"/>
                          <a:endParaRPr sz="2800" dirty="0"/>
                        </a:p>
                      </a:txBody>
                      <a:tcPr/>
                    </a:tc>
                    <a:tc>
                      <a:txBody>
                        <a:bodyPr/>
                        <a:lstStyle/>
                        <a:p>
                          <a:endParaRPr lang="en-US"/>
                        </a:p>
                      </a:txBody>
                      <a:tcPr anchor="ctr">
                        <a:blipFill>
                          <a:blip r:embed="rId2"/>
                          <a:stretch>
                            <a:fillRect l="-11250" t="-350000" r="-4271" b="-121000"/>
                          </a:stretch>
                        </a:blipFill>
                      </a:tcPr>
                    </a:tc>
                    <a:tc>
                      <a:txBody>
                        <a:bodyPr/>
                        <a:lstStyle/>
                        <a:p>
                          <a:pPr algn="l"/>
                          <a:endParaRPr dirty="0"/>
                        </a:p>
                      </a:txBody>
                      <a:tcPr/>
                    </a:tc>
                    <a:extLst>
                      <a:ext uri="{0D108BD9-81ED-4DB2-BD59-A6C34878D82A}">
                        <a16:rowId xmlns:a16="http://schemas.microsoft.com/office/drawing/2014/main" val="3386514507"/>
                      </a:ext>
                    </a:extLst>
                  </a:tr>
                  <a:tr h="609600">
                    <a:tc>
                      <a:txBody>
                        <a:bodyPr/>
                        <a:lstStyle/>
                        <a:p>
                          <a:pPr algn="l"/>
                          <a:endParaRPr sz="2800" dirty="0"/>
                        </a:p>
                      </a:txBody>
                      <a:tcPr/>
                    </a:tc>
                    <a:tc>
                      <a:txBody>
                        <a:bodyPr/>
                        <a:lstStyle/>
                        <a:p>
                          <a:endParaRPr lang="en-US"/>
                        </a:p>
                      </a:txBody>
                      <a:tcPr anchor="ctr">
                        <a:blipFill>
                          <a:blip r:embed="rId2"/>
                          <a:stretch>
                            <a:fillRect l="-11250" t="-450000" r="-4271" b="-21000"/>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335634953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2763</TotalTime>
  <Words>1417</Words>
  <Application>Microsoft Office PowerPoint</Application>
  <PresentationFormat>On-screen Show (4:3)</PresentationFormat>
  <Paragraphs>177</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Arial</vt:lpstr>
      <vt:lpstr>Cambria Math</vt:lpstr>
      <vt:lpstr>Office Theme</vt:lpstr>
      <vt:lpstr>Equation</vt:lpstr>
      <vt:lpstr>Section 9.3</vt:lpstr>
      <vt:lpstr>Definition: Determinant of a </vt:lpstr>
      <vt:lpstr>CAUTION!1</vt:lpstr>
      <vt:lpstr>Example 1: Determinant of a 2 by 2 Matrix</vt:lpstr>
      <vt:lpstr>Example 1: Determinant of a 2 by 2 Matrix2</vt:lpstr>
      <vt:lpstr>Definition: Minors and Cofactors</vt:lpstr>
      <vt:lpstr>Example 2: Minors and Cofactors1</vt:lpstr>
      <vt:lpstr>Example 2: Minors and Cofactors2</vt:lpstr>
      <vt:lpstr>Example 2: Minors and Cofactors3</vt:lpstr>
      <vt:lpstr>Definition: Determinant of an n by n Matrix1</vt:lpstr>
      <vt:lpstr>Definition: Determinant of an n by n Matrix2</vt:lpstr>
      <vt:lpstr>Example 3: Determinant of an n by n Matrix1</vt:lpstr>
      <vt:lpstr>Note</vt:lpstr>
      <vt:lpstr>Example 3: Determinant of an n by n Matrix2</vt:lpstr>
      <vt:lpstr>Example 3: Determinant of an n by n Matrix3</vt:lpstr>
      <vt:lpstr>Properties: Properties of Determinants</vt:lpstr>
      <vt:lpstr>Example 4: Properties of Determinants1</vt:lpstr>
      <vt:lpstr>Example 4: Properties of Determinants2</vt:lpstr>
      <vt:lpstr>Example 4: Properties of Determinants3</vt:lpstr>
      <vt:lpstr>Example 4: Properties of Determinants4</vt:lpstr>
      <vt:lpstr>Theorem: Cramer's Rule for Two-Variable, Two-Equation Linear Systems</vt:lpstr>
      <vt:lpstr>CAUTION!2</vt:lpstr>
      <vt:lpstr>Example 5: Cramer's Rule1</vt:lpstr>
      <vt:lpstr>Example 5: Cramer's Rule2</vt:lpstr>
      <vt:lpstr>Example 5: Cramer's Rule3</vt:lpstr>
      <vt:lpstr>Example 5: Cramer's Rule4</vt:lpstr>
      <vt:lpstr>Example 5: Cramer's Rule5</vt:lpstr>
      <vt:lpstr>Theorem: Cramer's Rule</vt:lpstr>
      <vt:lpstr>Example 6: Cramer's Rule1</vt:lpstr>
      <vt:lpstr>Example 6: Cramer's Rule2</vt:lpstr>
      <vt:lpstr>Example 6: Cramer's Rule3</vt:lpstr>
      <vt:lpstr>Example 6: Cramer's Rule4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anil</cp:lastModifiedBy>
  <cp:revision>205</cp:revision>
  <dcterms:created xsi:type="dcterms:W3CDTF">2013-04-26T14:43:13Z</dcterms:created>
  <dcterms:modified xsi:type="dcterms:W3CDTF">2025-08-14T12:20:06Z</dcterms:modified>
</cp:coreProperties>
</file>