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57" r:id="rId3"/>
    <p:sldId id="259" r:id="rId4"/>
    <p:sldId id="280" r:id="rId5"/>
    <p:sldId id="261" r:id="rId6"/>
    <p:sldId id="262" r:id="rId7"/>
    <p:sldId id="263" r:id="rId8"/>
    <p:sldId id="264" r:id="rId9"/>
    <p:sldId id="265" r:id="rId10"/>
    <p:sldId id="266" r:id="rId11"/>
    <p:sldId id="267" r:id="rId12"/>
    <p:sldId id="268" r:id="rId13"/>
    <p:sldId id="269" r:id="rId14"/>
    <p:sldId id="270" r:id="rId15"/>
    <p:sldId id="281" r:id="rId16"/>
    <p:sldId id="271" r:id="rId17"/>
    <p:sldId id="272" r:id="rId18"/>
    <p:sldId id="273" r:id="rId19"/>
    <p:sldId id="274" r:id="rId20"/>
    <p:sldId id="275" r:id="rId21"/>
    <p:sldId id="282" r:id="rId22"/>
    <p:sldId id="276" r:id="rId23"/>
    <p:sldId id="277" r:id="rId24"/>
    <p:sldId id="278" r:id="rId25"/>
    <p:sldId id="279" r:id="rId26"/>
    <p:sldId id="284" r:id="rId27"/>
    <p:sldId id="285" r:id="rId28"/>
  </p:sldIdLst>
  <p:sldSz cx="9144000" cy="6858000" type="screen4x3"/>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hiteesha" initials="h" lastIdx="1"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3" autoAdjust="0"/>
    <p:restoredTop sz="94712" autoAdjust="0"/>
  </p:normalViewPr>
  <p:slideViewPr>
    <p:cSldViewPr>
      <p:cViewPr>
        <p:scale>
          <a:sx n="66" d="100"/>
          <a:sy n="66" d="100"/>
        </p:scale>
        <p:origin x="2022" y="84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82880" y="60960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5" Type="http://schemas.openxmlformats.org/officeDocument/2006/relationships/image" Target="../media/image18.emf"/><Relationship Id="rId4" Type="http://schemas.openxmlformats.org/officeDocument/2006/relationships/image" Target="../media/image17.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7.xml"/><Relationship Id="rId4" Type="http://schemas.openxmlformats.org/officeDocument/2006/relationships/image" Target="../media/image21.emf"/></Relationships>
</file>

<file path=ppt/slides/_rels/slide1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2.pn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1.emf"/><Relationship Id="rId1" Type="http://schemas.openxmlformats.org/officeDocument/2006/relationships/slideLayout" Target="../slideLayouts/slideLayout7.xml"/><Relationship Id="rId4" Type="http://schemas.openxmlformats.org/officeDocument/2006/relationships/image" Target="../media/image12.wmf"/></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Matrix Notation and Gauss-Jordan Elimination</a:t>
            </a:r>
          </a:p>
        </p:txBody>
      </p:sp>
      <p:sp>
        <p:nvSpPr>
          <p:cNvPr id="3" name="Title 2"/>
          <p:cNvSpPr>
            <a:spLocks noGrp="1"/>
          </p:cNvSpPr>
          <p:nvPr>
            <p:ph type="title"/>
          </p:nvPr>
        </p:nvSpPr>
        <p:spPr/>
        <p:txBody>
          <a:bodyPr/>
          <a:lstStyle/>
          <a:p>
            <a:r>
              <a:rPr dirty="0"/>
              <a:t>Section </a:t>
            </a:r>
            <a:r>
              <a:rPr lang="en-US" dirty="0"/>
              <a:t>9</a:t>
            </a:r>
            <a:r>
              <a:rPr dirty="0"/>
              <a:t>.2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Augmented Matrices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Write each equation in standard form, then read off the coefficients and constants to construct the augmented matrix.</a:t>
            </a:r>
          </a:p>
        </p:txBody>
      </p:sp>
      <p:pic>
        <p:nvPicPr>
          <p:cNvPr id="7" name="Picture 6" descr="Linear System:&#10;First equation: open parenthesis two x minus six y close parenthesis, divided by two, equals three minus z.&#10;Second equation: z minus x plus five y equals twelve.&#10;Third equation: x plus three y minus two equals two z.&#10;&#10;Standard Form:&#10;First equation: x minus three y plus z equals three.&#10;Second equation: negative x plus five y plus z equals twelve.&#10;Third equation: x plus three y minus two z equals two.&#10;&#10;Augmented Matrix:&#10;Row one: one, negative three, one,  augmented by three.&#10;Row two: negative one, five, one,  augmented by twelve.&#10;Row three: one, three, negative two,  augmented by two.&#10;">
            <a:extLst>
              <a:ext uri="{FF2B5EF4-FFF2-40B4-BE49-F238E27FC236}">
                <a16:creationId xmlns:a16="http://schemas.microsoft.com/office/drawing/2014/main" id="{912C78E7-AFFD-5FD1-7D71-90DA2D8C5C1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6267" y="3011956"/>
            <a:ext cx="8631466" cy="232204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Row Echelon Form</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matrix is in </a:t>
            </a:r>
            <a:r>
              <a:rPr sz="2800" b="1" dirty="0"/>
              <a:t>row echelon form</a:t>
            </a:r>
            <a:r>
              <a:rPr sz="2800" dirty="0"/>
              <a:t> if each of the following is true.</a:t>
            </a:r>
          </a:p>
          <a:p>
            <a:pPr marL="542925" indent="-542925">
              <a:defRPr sz="2800"/>
            </a:pPr>
            <a:r>
              <a:rPr lang="en-US" dirty="0"/>
              <a:t>1.	</a:t>
            </a:r>
            <a:r>
              <a:rPr dirty="0"/>
              <a:t>​</a:t>
            </a:r>
            <a:r>
              <a:rPr sz="2800" dirty="0"/>
              <a:t>The first nonzero entry in each row is </a:t>
            </a:r>
            <a:r>
              <a:rPr sz="2800" dirty="0">
                <a:latin typeface="Cambria Math"/>
              </a:rPr>
              <a:t>1</a:t>
            </a:r>
            <a:r>
              <a:rPr sz="2800" dirty="0"/>
              <a:t>. We call this a </a:t>
            </a:r>
            <a:r>
              <a:rPr sz="2800" b="1" dirty="0"/>
              <a:t>leading</a:t>
            </a:r>
            <a:r>
              <a:rPr sz="2800" dirty="0"/>
              <a:t> </a:t>
            </a:r>
            <a:r>
              <a:rPr sz="2800" b="1" dirty="0">
                <a:latin typeface="Cambria Math"/>
              </a:rPr>
              <a:t>1</a:t>
            </a:r>
            <a:r>
              <a:rPr sz="2800" dirty="0"/>
              <a:t>.</a:t>
            </a:r>
          </a:p>
          <a:p>
            <a:pPr marL="542925" indent="-542925">
              <a:defRPr sz="2800"/>
            </a:pPr>
            <a:r>
              <a:rPr lang="en-US" dirty="0"/>
              <a:t>2.	</a:t>
            </a:r>
            <a:r>
              <a:rPr dirty="0"/>
              <a:t>​</a:t>
            </a:r>
            <a:r>
              <a:rPr sz="2800" dirty="0"/>
              <a:t>Every entry below a leading </a:t>
            </a:r>
            <a:r>
              <a:rPr sz="2800" dirty="0">
                <a:latin typeface="Cambria Math"/>
              </a:rPr>
              <a:t>1</a:t>
            </a:r>
            <a:r>
              <a:rPr sz="2800" dirty="0"/>
              <a:t> is </a:t>
            </a:r>
            <a:r>
              <a:rPr sz="2800" dirty="0">
                <a:latin typeface="Cambria Math"/>
              </a:rPr>
              <a:t>0</a:t>
            </a:r>
            <a:r>
              <a:rPr sz="2800" dirty="0"/>
              <a:t>, and each leading </a:t>
            </a:r>
            <a:r>
              <a:rPr sz="2800" dirty="0">
                <a:latin typeface="Cambria Math"/>
              </a:rPr>
              <a:t>1</a:t>
            </a:r>
            <a:r>
              <a:rPr sz="2800" dirty="0"/>
              <a:t> appears farther to the right than the leading </a:t>
            </a:r>
            <a:r>
              <a:rPr sz="2800" dirty="0">
                <a:latin typeface="Cambria Math"/>
              </a:rPr>
              <a:t>1</a:t>
            </a:r>
            <a:r>
              <a:rPr sz="2800" dirty="0"/>
              <a:t>s in the rows above it.</a:t>
            </a:r>
          </a:p>
          <a:p>
            <a:pPr marL="542925" indent="-542925">
              <a:defRPr sz="2800"/>
            </a:pPr>
            <a:r>
              <a:rPr lang="en-US" dirty="0"/>
              <a:t>3.	</a:t>
            </a:r>
            <a:r>
              <a:rPr dirty="0"/>
              <a:t>​</a:t>
            </a:r>
            <a:r>
              <a:rPr sz="2800" dirty="0"/>
              <a:t>All rows consisting entirely of </a:t>
            </a:r>
            <a:r>
              <a:rPr sz="2800" dirty="0">
                <a:latin typeface="Cambria Math"/>
              </a:rPr>
              <a:t>0</a:t>
            </a:r>
            <a:r>
              <a:rPr sz="2800" dirty="0"/>
              <a:t>s (if there are any) appear at the bottom.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Row Echelon Form</a:t>
            </a:r>
            <a:r>
              <a:rPr lang="en-IN" baseline="-25000" dirty="0"/>
              <a:t>1</a:t>
            </a:r>
            <a:endParaRPr dirty="0"/>
          </a:p>
        </p:txBody>
      </p:sp>
      <p:sp>
        <p:nvSpPr>
          <p:cNvPr id="3" name="Text Placeholder 2"/>
          <p:cNvSpPr>
            <a:spLocks noGrp="1"/>
          </p:cNvSpPr>
          <p:nvPr>
            <p:ph type="body" sz="quarter" idx="10"/>
          </p:nvPr>
        </p:nvSpPr>
        <p:spPr>
          <a:xfrm>
            <a:off x="457200" y="1029287"/>
            <a:ext cx="8229600" cy="951913"/>
          </a:xfrm>
        </p:spPr>
        <p:txBody>
          <a:bodyPr>
            <a:normAutofit/>
          </a:bodyPr>
          <a:lstStyle/>
          <a:p>
            <a:r>
              <a:rPr lang="en-US" sz="2800" dirty="0"/>
              <a:t>Determine if the following matrices are in row echelon form. If not, explain why not.</a:t>
            </a:r>
            <a:endParaRPr lang="ar-AE" dirty="0"/>
          </a:p>
        </p:txBody>
      </p:sp>
      <p:pic>
        <p:nvPicPr>
          <p:cNvPr id="7" name="Picture 6" descr="a.&#10;Row one: two, zero, thirteen,  augmented by negative one.&#10;Row two: zero, five, one,  augmented by one.&#10;Row three: zero, zero, one,  augmented by negative four.">
            <a:extLst>
              <a:ext uri="{FF2B5EF4-FFF2-40B4-BE49-F238E27FC236}">
                <a16:creationId xmlns:a16="http://schemas.microsoft.com/office/drawing/2014/main" id="{A91BCB1A-3685-8B2E-4BBE-766766901316}"/>
              </a:ext>
            </a:extLst>
          </p:cNvPr>
          <p:cNvPicPr>
            <a:picLocks noChangeAspect="1"/>
          </p:cNvPicPr>
          <p:nvPr/>
        </p:nvPicPr>
        <p:blipFill>
          <a:blip r:embed="rId2"/>
          <a:stretch>
            <a:fillRect/>
          </a:stretch>
        </p:blipFill>
        <p:spPr>
          <a:xfrm>
            <a:off x="633412" y="1998992"/>
            <a:ext cx="3114675" cy="1657350"/>
          </a:xfrm>
          <a:prstGeom prst="rect">
            <a:avLst/>
          </a:prstGeom>
        </p:spPr>
      </p:pic>
      <p:pic>
        <p:nvPicPr>
          <p:cNvPr id="10" name="Picture 9" descr="b.&#10;&#10;Row one: one, two, negative eight,  augmented by zero.&#10;Row two: zero, one, one,  augmented by three.&#10;Row three: zero, zero, one,  augmented by ten.">
            <a:extLst>
              <a:ext uri="{FF2B5EF4-FFF2-40B4-BE49-F238E27FC236}">
                <a16:creationId xmlns:a16="http://schemas.microsoft.com/office/drawing/2014/main" id="{4EAF5799-E667-C72A-55ED-6B6BEE31C9CB}"/>
              </a:ext>
            </a:extLst>
          </p:cNvPr>
          <p:cNvPicPr>
            <a:picLocks noChangeAspect="1"/>
          </p:cNvPicPr>
          <p:nvPr/>
        </p:nvPicPr>
        <p:blipFill>
          <a:blip r:embed="rId3"/>
          <a:stretch>
            <a:fillRect/>
          </a:stretch>
        </p:blipFill>
        <p:spPr>
          <a:xfrm>
            <a:off x="4810125" y="2016784"/>
            <a:ext cx="3114675" cy="1657350"/>
          </a:xfrm>
          <a:prstGeom prst="rect">
            <a:avLst/>
          </a:prstGeom>
        </p:spPr>
      </p:pic>
      <p:pic>
        <p:nvPicPr>
          <p:cNvPr id="13" name="Picture 12" descr="c.&#10;Row one: one, zero, four,  augmented by negative two.&#10;Row two: one, two, zero,  augmented by seven.&#10;Row three: one, negative five, negative three,  augmented by six.">
            <a:extLst>
              <a:ext uri="{FF2B5EF4-FFF2-40B4-BE49-F238E27FC236}">
                <a16:creationId xmlns:a16="http://schemas.microsoft.com/office/drawing/2014/main" id="{B9C83BFE-C0B1-B7FC-362B-9550162633B0}"/>
              </a:ext>
            </a:extLst>
          </p:cNvPr>
          <p:cNvPicPr>
            <a:picLocks noChangeAspect="1"/>
          </p:cNvPicPr>
          <p:nvPr/>
        </p:nvPicPr>
        <p:blipFill>
          <a:blip r:embed="rId4"/>
          <a:stretch>
            <a:fillRect/>
          </a:stretch>
        </p:blipFill>
        <p:spPr>
          <a:xfrm>
            <a:off x="633412" y="3981450"/>
            <a:ext cx="3314700" cy="1657350"/>
          </a:xfrm>
          <a:prstGeom prst="rect">
            <a:avLst/>
          </a:prstGeom>
        </p:spPr>
      </p:pic>
      <p:pic>
        <p:nvPicPr>
          <p:cNvPr id="16" name="Picture 15" descr="d.&#10;&#10;Row one: one, negative three, one, augmented by six.&#10;Row two: zero, zero, zero, augmented by zero.&#10;Row three: zero, one, negative eight, augmented by negative ten.">
            <a:extLst>
              <a:ext uri="{FF2B5EF4-FFF2-40B4-BE49-F238E27FC236}">
                <a16:creationId xmlns:a16="http://schemas.microsoft.com/office/drawing/2014/main" id="{3238557D-1295-1981-82E1-BFF18ED6B70F}"/>
              </a:ext>
            </a:extLst>
          </p:cNvPr>
          <p:cNvPicPr>
            <a:picLocks noChangeAspect="1"/>
          </p:cNvPicPr>
          <p:nvPr/>
        </p:nvPicPr>
        <p:blipFill>
          <a:blip r:embed="rId5"/>
          <a:stretch>
            <a:fillRect/>
          </a:stretch>
        </p:blipFill>
        <p:spPr>
          <a:xfrm>
            <a:off x="4827378" y="3981450"/>
            <a:ext cx="3543300" cy="16573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Row Echelon Form</a:t>
            </a:r>
            <a:r>
              <a:rPr lang="en-IN" baseline="-25000" dirty="0"/>
              <a:t>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542925" indent="-542925">
              <a:defRPr sz="2800"/>
            </a:pPr>
            <a:r>
              <a:rPr lang="en-US" sz="2800" dirty="0"/>
              <a:t>a.	</a:t>
            </a:r>
            <a:r>
              <a:rPr sz="2800" dirty="0"/>
              <a:t>This matrix fails the first condition, as the first nonzero entry is not always </a:t>
            </a:r>
            <a:r>
              <a:rPr sz="2800" dirty="0">
                <a:latin typeface="Cambria Math"/>
              </a:rPr>
              <a:t>1</a:t>
            </a:r>
            <a:r>
              <a:rPr sz="2800" dirty="0"/>
              <a:t>.</a:t>
            </a:r>
          </a:p>
          <a:p>
            <a:pPr>
              <a:defRPr sz="2800"/>
            </a:pPr>
            <a:r>
              <a:rPr dirty="0"/>
              <a:t>​</a:t>
            </a:r>
          </a:p>
          <a:p>
            <a:pPr marL="542925" indent="-542925">
              <a:defRPr sz="2800"/>
            </a:pPr>
            <a:r>
              <a:rPr lang="en-US" dirty="0"/>
              <a:t>b.	</a:t>
            </a:r>
            <a:r>
              <a:rPr dirty="0"/>
              <a:t>​</a:t>
            </a:r>
            <a:r>
              <a:rPr sz="2800" dirty="0"/>
              <a:t>This matrix meets each of the three conditions and is in row echelon form.</a:t>
            </a:r>
          </a:p>
          <a:p>
            <a:pPr>
              <a:defRPr sz="2800"/>
            </a:pPr>
            <a:endParaRPr lang="en-US" dirty="0"/>
          </a:p>
          <a:p>
            <a:pPr marL="542925" indent="-542925">
              <a:defRPr sz="2800"/>
            </a:pPr>
            <a:r>
              <a:rPr lang="en-US" sz="2800" dirty="0"/>
              <a:t>c.	</a:t>
            </a:r>
            <a:r>
              <a:rPr sz="2800" dirty="0"/>
              <a:t>This matrix fails the second condition, as nonzero values are present beneath a leading </a:t>
            </a:r>
            <a:r>
              <a:rPr sz="2800" dirty="0">
                <a:latin typeface="Cambria Math"/>
              </a:rPr>
              <a:t>1</a:t>
            </a:r>
            <a:r>
              <a:rPr sz="2800" dirty="0"/>
              <a:t>.</a:t>
            </a:r>
          </a:p>
          <a:p>
            <a:pPr>
              <a:defRPr sz="2800"/>
            </a:pPr>
            <a:r>
              <a:rPr dirty="0"/>
              <a:t>​</a:t>
            </a:r>
          </a:p>
          <a:p>
            <a:pPr marL="542925" indent="-542925">
              <a:defRPr sz="2800"/>
            </a:pPr>
            <a:r>
              <a:rPr lang="en-US" dirty="0"/>
              <a:t>d.	</a:t>
            </a:r>
            <a:r>
              <a:rPr dirty="0"/>
              <a:t>​</a:t>
            </a:r>
            <a:r>
              <a:rPr sz="2800" dirty="0"/>
              <a:t>This matrix fails the third condition, since there is a row of all zeros that lies above a row with nonzero entries.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Elementary Row Operations</a:t>
            </a:r>
            <a:r>
              <a:rPr lang="en-IN" baseline="-25000" dirty="0"/>
              <a:t>1</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400" dirty="0"/>
              <a:t>Let </a:t>
            </a:r>
            <a:r>
              <a:rPr lang="en-US" sz="2400" i="1" dirty="0"/>
              <a:t>A</a:t>
            </a:r>
            <a:r>
              <a:rPr sz="2400" dirty="0"/>
              <a:t> be an augmented matrix corresponding to a system of equations. Each of the following operations on </a:t>
            </a:r>
            <a:r>
              <a:rPr lang="en-US" sz="2400" i="1" dirty="0"/>
              <a:t>A</a:t>
            </a:r>
            <a:r>
              <a:rPr sz="2400" dirty="0"/>
              <a:t> results in the augmented matrix of an equivalent system. In the notation, </a:t>
            </a:r>
            <a:r>
              <a:rPr lang="en-US" sz="2400" i="1" dirty="0"/>
              <a:t>R</a:t>
            </a:r>
            <a:r>
              <a:rPr lang="en-US" sz="1050" i="1" dirty="0"/>
              <a:t> </a:t>
            </a:r>
            <a:r>
              <a:rPr lang="en-US" sz="2400" i="1" baseline="-25000" dirty="0" err="1"/>
              <a:t>i</a:t>
            </a:r>
            <a:r>
              <a:rPr sz="2400" dirty="0"/>
              <a:t> refers to row </a:t>
            </a:r>
            <a:r>
              <a:rPr lang="en-US" sz="2400" i="1" dirty="0" err="1"/>
              <a:t>i</a:t>
            </a:r>
            <a:r>
              <a:rPr sz="2400" dirty="0"/>
              <a:t> of the matrix </a:t>
            </a:r>
            <a:r>
              <a:rPr lang="en-US" sz="2400" i="1" dirty="0"/>
              <a:t>A</a:t>
            </a:r>
            <a:r>
              <a:rPr sz="2400" dirty="0"/>
              <a:t>.</a:t>
            </a:r>
          </a:p>
          <a:p>
            <a:pPr marL="447675" indent="-447675">
              <a:defRPr sz="2800"/>
            </a:pPr>
            <a:r>
              <a:rPr lang="en-US" sz="2400" dirty="0"/>
              <a:t>1.	</a:t>
            </a:r>
            <a:r>
              <a:rPr sz="2400" dirty="0"/>
              <a:t>​Rows </a:t>
            </a:r>
            <a:r>
              <a:rPr lang="en-US" sz="2400" i="1" dirty="0" err="1"/>
              <a:t>i</a:t>
            </a:r>
            <a:r>
              <a:rPr sz="2400" dirty="0"/>
              <a:t> and </a:t>
            </a:r>
            <a:r>
              <a:rPr lang="en-US" sz="2400" i="1" dirty="0"/>
              <a:t>j</a:t>
            </a:r>
            <a:r>
              <a:rPr sz="2400" dirty="0"/>
              <a:t> can be interchanged.</a:t>
            </a:r>
          </a:p>
        </p:txBody>
      </p:sp>
      <p:pic>
        <p:nvPicPr>
          <p:cNvPr id="25" name="Picture 24" descr="Open parenthesis Denoted as R sub i double headed arrow R sub j period close parenthesis.">
            <a:extLst>
              <a:ext uri="{FF2B5EF4-FFF2-40B4-BE49-F238E27FC236}">
                <a16:creationId xmlns:a16="http://schemas.microsoft.com/office/drawing/2014/main" id="{2F340D2D-D315-EFD8-A5A0-7A279499A689}"/>
              </a:ext>
            </a:extLst>
          </p:cNvPr>
          <p:cNvPicPr>
            <a:picLocks noChangeAspect="1"/>
          </p:cNvPicPr>
          <p:nvPr/>
        </p:nvPicPr>
        <p:blipFill>
          <a:blip r:embed="rId2"/>
          <a:stretch>
            <a:fillRect/>
          </a:stretch>
        </p:blipFill>
        <p:spPr>
          <a:xfrm>
            <a:off x="5295900" y="2590800"/>
            <a:ext cx="2857500" cy="523875"/>
          </a:xfrm>
          <a:prstGeom prst="rect">
            <a:avLst/>
          </a:prstGeom>
        </p:spPr>
      </p:pic>
      <p:sp>
        <p:nvSpPr>
          <p:cNvPr id="19" name="TextBox 18">
            <a:extLst>
              <a:ext uri="{FF2B5EF4-FFF2-40B4-BE49-F238E27FC236}">
                <a16:creationId xmlns:a16="http://schemas.microsoft.com/office/drawing/2014/main" id="{A02E1411-6220-815A-59FB-DFDA6691A21E}"/>
              </a:ext>
            </a:extLst>
          </p:cNvPr>
          <p:cNvSpPr txBox="1"/>
          <p:nvPr/>
        </p:nvSpPr>
        <p:spPr>
          <a:xfrm>
            <a:off x="457200" y="3520767"/>
            <a:ext cx="8229600" cy="461665"/>
          </a:xfrm>
          <a:prstGeom prst="rect">
            <a:avLst/>
          </a:prstGeom>
          <a:noFill/>
        </p:spPr>
        <p:txBody>
          <a:bodyPr wrap="square">
            <a:spAutoFit/>
          </a:bodyPr>
          <a:lstStyle/>
          <a:p>
            <a:pPr marL="447675" indent="-447675"/>
            <a:r>
              <a:rPr lang="en-US" sz="2400" dirty="0">
                <a:solidFill>
                  <a:srgbClr val="000000"/>
                </a:solidFill>
              </a:rPr>
              <a:t>2.	Each entry in row </a:t>
            </a:r>
            <a:r>
              <a:rPr lang="en-US" sz="2400" i="1" dirty="0" err="1">
                <a:solidFill>
                  <a:srgbClr val="000000"/>
                </a:solidFill>
              </a:rPr>
              <a:t>i</a:t>
            </a:r>
            <a:r>
              <a:rPr lang="en-US" sz="2400" dirty="0">
                <a:solidFill>
                  <a:srgbClr val="000000"/>
                </a:solidFill>
              </a:rPr>
              <a:t> can be multiplied by a nonzero constant </a:t>
            </a:r>
            <a:r>
              <a:rPr lang="en-US" sz="2400" i="1" dirty="0">
                <a:solidFill>
                  <a:srgbClr val="000000"/>
                </a:solidFill>
              </a:rPr>
              <a:t>c</a:t>
            </a:r>
            <a:r>
              <a:rPr lang="en-US" sz="2400" dirty="0">
                <a:solidFill>
                  <a:srgbClr val="000000"/>
                </a:solidFill>
              </a:rPr>
              <a:t>.</a:t>
            </a:r>
            <a:endParaRPr lang="en-IN" sz="2400" dirty="0">
              <a:solidFill>
                <a:srgbClr val="000000"/>
              </a:solidFill>
            </a:endParaRPr>
          </a:p>
        </p:txBody>
      </p:sp>
      <p:pic>
        <p:nvPicPr>
          <p:cNvPr id="29" name="Picture 28" descr="Open parenthesis denoted as c R sub i period close parenthesis.">
            <a:extLst>
              <a:ext uri="{FF2B5EF4-FFF2-40B4-BE49-F238E27FC236}">
                <a16:creationId xmlns:a16="http://schemas.microsoft.com/office/drawing/2014/main" id="{4BD4972C-80C4-B221-679F-A43D28420F05}"/>
              </a:ext>
            </a:extLst>
          </p:cNvPr>
          <p:cNvPicPr>
            <a:picLocks noChangeAspect="1"/>
          </p:cNvPicPr>
          <p:nvPr/>
        </p:nvPicPr>
        <p:blipFill>
          <a:blip r:embed="rId3"/>
          <a:stretch>
            <a:fillRect/>
          </a:stretch>
        </p:blipFill>
        <p:spPr>
          <a:xfrm>
            <a:off x="1006414" y="3964411"/>
            <a:ext cx="2257425" cy="466725"/>
          </a:xfrm>
          <a:prstGeom prst="rect">
            <a:avLst/>
          </a:prstGeom>
        </p:spPr>
      </p:pic>
      <p:sp>
        <p:nvSpPr>
          <p:cNvPr id="21" name="TextBox 20">
            <a:extLst>
              <a:ext uri="{FF2B5EF4-FFF2-40B4-BE49-F238E27FC236}">
                <a16:creationId xmlns:a16="http://schemas.microsoft.com/office/drawing/2014/main" id="{3A722EBD-845D-891C-355D-8CE954F03047}"/>
              </a:ext>
            </a:extLst>
          </p:cNvPr>
          <p:cNvSpPr txBox="1"/>
          <p:nvPr/>
        </p:nvSpPr>
        <p:spPr>
          <a:xfrm>
            <a:off x="457200" y="4822558"/>
            <a:ext cx="8000999" cy="830997"/>
          </a:xfrm>
          <a:prstGeom prst="rect">
            <a:avLst/>
          </a:prstGeom>
          <a:noFill/>
        </p:spPr>
        <p:txBody>
          <a:bodyPr wrap="square">
            <a:spAutoFit/>
          </a:bodyPr>
          <a:lstStyle/>
          <a:p>
            <a:pPr marL="447675" indent="-447675"/>
            <a:r>
              <a:rPr lang="en-US" sz="2400" dirty="0">
                <a:solidFill>
                  <a:srgbClr val="000000"/>
                </a:solidFill>
              </a:rPr>
              <a:t>3.	Row </a:t>
            </a:r>
            <a:r>
              <a:rPr lang="en-US" sz="2400" i="1" dirty="0">
                <a:solidFill>
                  <a:srgbClr val="000000"/>
                </a:solidFill>
              </a:rPr>
              <a:t>j</a:t>
            </a:r>
            <a:r>
              <a:rPr lang="en-US" sz="2400" dirty="0">
                <a:solidFill>
                  <a:srgbClr val="000000"/>
                </a:solidFill>
              </a:rPr>
              <a:t> can be replaced with the sum of itself and a constant multiple of row </a:t>
            </a:r>
            <a:r>
              <a:rPr lang="en-US" sz="2400" i="1" dirty="0" err="1">
                <a:solidFill>
                  <a:srgbClr val="000000"/>
                </a:solidFill>
              </a:rPr>
              <a:t>i</a:t>
            </a:r>
            <a:r>
              <a:rPr lang="en-US" sz="2400" dirty="0">
                <a:solidFill>
                  <a:srgbClr val="000000"/>
                </a:solidFill>
              </a:rPr>
              <a:t>.</a:t>
            </a:r>
            <a:endParaRPr lang="en-IN" sz="2400" dirty="0">
              <a:solidFill>
                <a:srgbClr val="000000"/>
              </a:solidFill>
            </a:endParaRPr>
          </a:p>
        </p:txBody>
      </p:sp>
      <p:pic>
        <p:nvPicPr>
          <p:cNvPr id="32" name="Picture 31" descr="Open parenthesis denoted as c R sub i plus R sub j period close parenthesis.">
            <a:extLst>
              <a:ext uri="{FF2B5EF4-FFF2-40B4-BE49-F238E27FC236}">
                <a16:creationId xmlns:a16="http://schemas.microsoft.com/office/drawing/2014/main" id="{8D4F746E-CD5C-CD51-5E09-EB384248D692}"/>
              </a:ext>
            </a:extLst>
          </p:cNvPr>
          <p:cNvPicPr>
            <a:picLocks noChangeAspect="1"/>
          </p:cNvPicPr>
          <p:nvPr/>
        </p:nvPicPr>
        <p:blipFill>
          <a:blip r:embed="rId4"/>
          <a:stretch>
            <a:fillRect/>
          </a:stretch>
        </p:blipFill>
        <p:spPr>
          <a:xfrm>
            <a:off x="3162300" y="5182471"/>
            <a:ext cx="2819400" cy="5238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Elementary Row Operations</a:t>
            </a:r>
            <a:r>
              <a:rPr lang="en-IN" baseline="-25000" dirty="0"/>
              <a:t>2</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r>
              <a:rPr lang="en-US" sz="2800" dirty="0"/>
              <a:t>Typically, we write that an operation has been performed by connecting the original matrix to the new matrix with an arrow, writing the type of operation above it. For example, the matrix from Example 3d can be placed in row echelon form as follows.</a:t>
            </a:r>
          </a:p>
          <a:p>
            <a:endParaRPr lang="en-US" sz="2800" dirty="0"/>
          </a:p>
          <a:p>
            <a:pPr algn="ctr"/>
            <a:endParaRPr lang="ar-AE" sz="2800" dirty="0"/>
          </a:p>
          <a:p>
            <a:pPr algn="ctr"/>
            <a:endParaRPr sz="2800" dirty="0"/>
          </a:p>
        </p:txBody>
      </p:sp>
      <p:pic>
        <p:nvPicPr>
          <p:cNvPr id="6" name="Picture 5" descr="The augmented matrix on the left is:&#10;&#10;Row one: one, negative three, one,  augmented by six.&#10;Row two: zero, zero, zero,  augmented by zero.&#10;Row three: zero, one, negative eight,  augmented by negative ten.&#10;&#10;An arrow labeled &quot;R sub 2 double arrow R sub 3&quot; indicates that row two and row three are being swapped.&#10;&#10;The resulting augmented matrix on the right is:&#10;&#10;Row one: one, negative three, one,  augmented by six.&#10;Row two: zero, one, negative eight,  augmented by negative ten.&#10;Row three: zero, zero, zero,  augmented by zero.">
            <a:extLst>
              <a:ext uri="{FF2B5EF4-FFF2-40B4-BE49-F238E27FC236}">
                <a16:creationId xmlns:a16="http://schemas.microsoft.com/office/drawing/2014/main" id="{34A921C5-4CC2-F16D-05E7-A8CE754E6DA1}"/>
              </a:ext>
            </a:extLst>
          </p:cNvPr>
          <p:cNvPicPr>
            <a:picLocks noChangeAspect="1"/>
          </p:cNvPicPr>
          <p:nvPr/>
        </p:nvPicPr>
        <p:blipFill>
          <a:blip r:embed="rId2"/>
          <a:stretch>
            <a:fillRect/>
          </a:stretch>
        </p:blipFill>
        <p:spPr>
          <a:xfrm>
            <a:off x="1447800" y="3539216"/>
            <a:ext cx="6381750" cy="1447800"/>
          </a:xfrm>
          <a:prstGeom prst="rect">
            <a:avLst/>
          </a:prstGeom>
        </p:spPr>
      </p:pic>
    </p:spTree>
    <p:extLst>
      <p:ext uri="{BB962C8B-B14F-4D97-AF65-F5344CB8AC3E}">
        <p14:creationId xmlns:p14="http://schemas.microsoft.com/office/powerpoint/2010/main" val="448303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Elementary Row Operations</a:t>
            </a:r>
            <a:r>
              <a:rPr lang="en-IN"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Perform the indicated elementary row operation.</a:t>
            </a:r>
          </a:p>
        </p:txBody>
      </p:sp>
      <p:pic>
        <p:nvPicPr>
          <p:cNvPr id="6" name="Picture 5" descr="Row one: one, two, three,  augmented by zero.&#10;Row two: five, four, one,  augmented by negative seven.&#10;Row three: six, one, eight,  augmented by negative nine.&#10;&#10;An operation is indicated: negative five times row one plus row two. &#10;Asking for the result.">
            <a:extLst>
              <a:ext uri="{FF2B5EF4-FFF2-40B4-BE49-F238E27FC236}">
                <a16:creationId xmlns:a16="http://schemas.microsoft.com/office/drawing/2014/main" id="{E2B35FF4-D1A9-72F8-9292-A95254F3BF5C}"/>
              </a:ext>
            </a:extLst>
          </p:cNvPr>
          <p:cNvPicPr>
            <a:picLocks noChangeAspect="1"/>
          </p:cNvPicPr>
          <p:nvPr/>
        </p:nvPicPr>
        <p:blipFill>
          <a:blip r:embed="rId2"/>
          <a:stretch>
            <a:fillRect/>
          </a:stretch>
        </p:blipFill>
        <p:spPr>
          <a:xfrm>
            <a:off x="2057400" y="1676400"/>
            <a:ext cx="4695825" cy="165735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Elementary Row Operations</a:t>
            </a:r>
            <a:r>
              <a:rPr lang="en-IN" baseline="-25000" dirty="0"/>
              <a:t>2</a:t>
            </a:r>
            <a:endParaRPr dirty="0"/>
          </a:p>
        </p:txBody>
      </p:sp>
      <p:sp>
        <p:nvSpPr>
          <p:cNvPr id="3" name="Text Placeholder 2"/>
          <p:cNvSpPr>
            <a:spLocks noGrp="1"/>
          </p:cNvSpPr>
          <p:nvPr>
            <p:ph type="body" sz="quarter" idx="10"/>
          </p:nvPr>
        </p:nvSpPr>
        <p:spPr>
          <a:xfrm>
            <a:off x="457200" y="1029287"/>
            <a:ext cx="8229600" cy="5295313"/>
          </a:xfrm>
        </p:spPr>
        <p:txBody>
          <a:bodyPr>
            <a:normAutofit/>
          </a:bodyPr>
          <a:lstStyle/>
          <a:p>
            <a:r>
              <a:rPr sz="2600" b="1" dirty="0"/>
              <a:t>Solution</a:t>
            </a:r>
          </a:p>
          <a:p>
            <a:pPr>
              <a:defRPr sz="2800"/>
            </a:pPr>
            <a:r>
              <a:rPr sz="2600" dirty="0"/>
              <a:t>The row operation indicates that we should add </a:t>
            </a:r>
            <a:r>
              <a:rPr lang="en-IN" sz="2600" dirty="0">
                <a:latin typeface="Calibri" panose="020F0502020204030204" pitchFamily="34" charset="0"/>
                <a:ea typeface="Calibri" panose="020F0502020204030204" pitchFamily="34" charset="0"/>
                <a:cs typeface="Calibri" panose="020F0502020204030204" pitchFamily="34" charset="0"/>
              </a:rPr>
              <a:t>−5</a:t>
            </a:r>
            <a:r>
              <a:rPr sz="2600" dirty="0"/>
              <a:t> times Row 1 to Row 2.</a:t>
            </a:r>
            <a:endParaRPr lang="en-US" sz="2600" dirty="0"/>
          </a:p>
          <a:p>
            <a:pPr>
              <a:defRPr sz="2800"/>
            </a:pPr>
            <a:endParaRPr lang="en-US" sz="2600" dirty="0"/>
          </a:p>
          <a:p>
            <a:pPr>
              <a:defRPr sz="2800"/>
            </a:pPr>
            <a:endParaRPr lang="en-US" sz="2600" dirty="0"/>
          </a:p>
          <a:p>
            <a:pPr>
              <a:defRPr sz="2800"/>
            </a:pPr>
            <a:endParaRPr lang="en-US" sz="2600" dirty="0"/>
          </a:p>
          <a:p>
            <a:pPr>
              <a:defRPr sz="2800"/>
            </a:pPr>
            <a:endParaRPr sz="2600" dirty="0"/>
          </a:p>
          <a:p>
            <a:endParaRPr lang="en-US" sz="2600" dirty="0"/>
          </a:p>
        </p:txBody>
      </p:sp>
      <mc:AlternateContent xmlns:mc="http://schemas.openxmlformats.org/markup-compatibility/2006" xmlns:a14="http://schemas.microsoft.com/office/drawing/2010/main">
        <mc:Choice Requires="a14">
          <p:graphicFrame>
            <p:nvGraphicFramePr>
              <p:cNvPr id="5" name="Table 4" descr="The given augmented matrix is:&#10;&#10;Row one: one, two, three,  augmented by zero.&#10;Row two: five, four, one,  augmented by negative seven.&#10;Row three: six, one, eight,  augmented by negative nine.&#10;&#10;An operation is performed: negative five times row one plus row two.&#10;&#10;The calculations for row two are:&#10;&#10;First entry: negative five times one plus five.&#10;Second entry: negative five times two plus four.&#10;Third entry: negative five times three plus one.&#10;Augmented column: negative five times zero plus open parenthesis minus seven close parenthesis.&#10;&#10;Row three: six, one, eight,  augmented by negative nine.&#10;&#10;The resulting matrix is:&#10;&#10;Row one: one, two, three,  augmented by zero.&#10;Row two: zero, negative six, negative fourteen,  augmented by negative seven.&#10;Row three: six, one, eight,  augmented by negative nine.">
                <a:extLst>
                  <a:ext uri="{FF2B5EF4-FFF2-40B4-BE49-F238E27FC236}">
                    <a16:creationId xmlns:a16="http://schemas.microsoft.com/office/drawing/2014/main" id="{C3B94AD2-42B2-441E-8575-5472B2FF2CBB}"/>
                  </a:ext>
                </a:extLst>
              </p:cNvPr>
              <p:cNvGraphicFramePr>
                <a:graphicFrameLocks noGrp="1"/>
              </p:cNvGraphicFramePr>
              <p:nvPr>
                <p:extLst>
                  <p:ext uri="{D42A27DB-BD31-4B8C-83A1-F6EECF244321}">
                    <p14:modId xmlns:p14="http://schemas.microsoft.com/office/powerpoint/2010/main" val="3934903566"/>
                  </p:ext>
                </p:extLst>
              </p:nvPr>
            </p:nvGraphicFramePr>
            <p:xfrm>
              <a:off x="152401" y="2403070"/>
              <a:ext cx="8839199" cy="2245130"/>
            </p:xfrm>
            <a:graphic>
              <a:graphicData uri="http://schemas.openxmlformats.org/drawingml/2006/table">
                <a:tbl>
                  <a:tblPr firstRow="1" bandRow="1">
                    <a:tableStyleId>{2D5ABB26-0587-4C30-8999-92F81FD0307C}</a:tableStyleId>
                  </a:tblPr>
                  <a:tblGrid>
                    <a:gridCol w="3043114">
                      <a:extLst>
                        <a:ext uri="{9D8B030D-6E8A-4147-A177-3AD203B41FA5}">
                          <a16:colId xmlns:a16="http://schemas.microsoft.com/office/drawing/2014/main" val="20000"/>
                        </a:ext>
                      </a:extLst>
                    </a:gridCol>
                    <a:gridCol w="5796085">
                      <a:extLst>
                        <a:ext uri="{9D8B030D-6E8A-4147-A177-3AD203B41FA5}">
                          <a16:colId xmlns:a16="http://schemas.microsoft.com/office/drawing/2014/main" val="20001"/>
                        </a:ext>
                      </a:extLst>
                    </a:gridCol>
                  </a:tblGrid>
                  <a:tr h="12032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2</m:t>
                                          </m:r>
                                        </m:e>
                                        <m:e>
                                          <m:r>
                                            <a:rPr lang="en-US" sz="2000" i="1" kern="1200">
                                              <a:solidFill>
                                                <a:schemeClr val="tx1"/>
                                              </a:solidFill>
                                              <a:effectLst/>
                                              <a:latin typeface="Cambria Math" panose="02040503050406030204" pitchFamily="18" charset="0"/>
                                              <a:ea typeface="+mn-ea"/>
                                              <a:cs typeface="+mn-cs"/>
                                            </a:rPr>
                                            <m:t>3</m:t>
                                          </m:r>
                                        </m:e>
                                      </m:mr>
                                      <m:mr>
                                        <m:e>
                                          <m:r>
                                            <a:rPr lang="en-US" sz="2000" i="1" kern="1200">
                                              <a:solidFill>
                                                <a:schemeClr val="tx1"/>
                                              </a:solidFill>
                                              <a:effectLst/>
                                              <a:latin typeface="Cambria Math" panose="02040503050406030204" pitchFamily="18" charset="0"/>
                                              <a:ea typeface="+mn-ea"/>
                                              <a:cs typeface="+mn-cs"/>
                                            </a:rPr>
                                            <m:t>5</m:t>
                                          </m:r>
                                        </m:e>
                                        <m:e>
                                          <m:r>
                                            <a:rPr lang="en-US" sz="2000" i="1" kern="1200">
                                              <a:solidFill>
                                                <a:schemeClr val="tx1"/>
                                              </a:solidFill>
                                              <a:effectLst/>
                                              <a:latin typeface="Cambria Math" panose="02040503050406030204" pitchFamily="18" charset="0"/>
                                              <a:ea typeface="+mn-ea"/>
                                              <a:cs typeface="+mn-cs"/>
                                            </a:rPr>
                                            <m:t>4</m:t>
                                          </m:r>
                                        </m:e>
                                        <m:e>
                                          <m:r>
                                            <a:rPr lang="en-US" sz="2000" i="1" kern="1200">
                                              <a:solidFill>
                                                <a:schemeClr val="tx1"/>
                                              </a:solidFill>
                                              <a:effectLst/>
                                              <a:latin typeface="Cambria Math" panose="02040503050406030204" pitchFamily="18" charset="0"/>
                                              <a:ea typeface="+mn-ea"/>
                                              <a:cs typeface="+mn-cs"/>
                                            </a:rPr>
                                            <m:t>1</m:t>
                                          </m:r>
                                        </m:e>
                                      </m:mr>
                                      <m:mr>
                                        <m:e>
                                          <m:r>
                                            <a:rPr lang="en-US" sz="2000" i="1" kern="1200">
                                              <a:solidFill>
                                                <a:schemeClr val="tx1"/>
                                              </a:solidFill>
                                              <a:effectLst/>
                                              <a:latin typeface="Cambria Math" panose="02040503050406030204" pitchFamily="18" charset="0"/>
                                              <a:ea typeface="+mn-ea"/>
                                              <a:cs typeface="+mn-cs"/>
                                            </a:rPr>
                                            <m:t>6</m:t>
                                          </m:r>
                                        </m:e>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8</m:t>
                                          </m:r>
                                        </m:e>
                                      </m:mr>
                                    </m:m>
                                    <m:d>
                                      <m:dPr>
                                        <m:begChr m:val="|"/>
                                        <m:endChr m:val=""/>
                                        <m:ctrlPr>
                                          <a:rPr lang="en-US"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0</m:t>
                                              </m:r>
                                            </m:e>
                                          </m:mr>
                                          <m:mr>
                                            <m:e>
                                              <m:r>
                                                <a:rPr lang="en-US" sz="2000" i="1" kern="1200">
                                                  <a:solidFill>
                                                    <a:schemeClr val="tx1"/>
                                                  </a:solidFill>
                                                  <a:effectLst/>
                                                  <a:latin typeface="Cambria Math" panose="02040503050406030204" pitchFamily="18" charset="0"/>
                                                  <a:ea typeface="+mn-ea"/>
                                                  <a:cs typeface="+mn-cs"/>
                                                </a:rPr>
                                                <m:t>−7</m:t>
                                              </m:r>
                                            </m:e>
                                          </m:mr>
                                          <m:mr>
                                            <m:e>
                                              <m:r>
                                                <a:rPr lang="en-US" sz="2000" i="1" kern="1200">
                                                  <a:solidFill>
                                                    <a:schemeClr val="tx1"/>
                                                  </a:solidFill>
                                                  <a:effectLst/>
                                                  <a:latin typeface="Cambria Math" panose="02040503050406030204" pitchFamily="18" charset="0"/>
                                                  <a:ea typeface="+mn-ea"/>
                                                  <a:cs typeface="+mn-cs"/>
                                                </a:rPr>
                                                <m:t>−9</m:t>
                                              </m:r>
                                            </m:e>
                                          </m:mr>
                                        </m:m>
                                      </m:e>
                                    </m:d>
                                  </m:e>
                                </m:d>
                                <m:r>
                                  <m:rPr>
                                    <m:nor/>
                                  </m:rPr>
                                  <a:rPr lang="en-US" sz="2000" b="0" i="0" kern="1200" smtClean="0">
                                    <a:solidFill>
                                      <a:schemeClr val="tx1"/>
                                    </a:solidFill>
                                    <a:effectLst/>
                                    <a:latin typeface="+mn-lt"/>
                                    <a:ea typeface="+mn-ea"/>
                                    <a:cs typeface="+mn-cs"/>
                                  </a:rPr>
                                  <m:t> </m:t>
                                </m:r>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−5</m:t>
                                            </m:r>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1</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2</m:t>
                                            </m:r>
                                          </m:sub>
                                        </m:sSub>
                                      </m:e>
                                    </m:groupChr>
                                  </m:e>
                                </m:box>
                                <m:r>
                                  <m:rPr>
                                    <m:nor/>
                                  </m:rPr>
                                  <a:rPr lang="en-US" sz="2000" b="0" i="0" kern="1200" smtClean="0">
                                    <a:solidFill>
                                      <a:schemeClr val="tx1"/>
                                    </a:solidFill>
                                    <a:effectLst/>
                                    <a:latin typeface="+mn-lt"/>
                                    <a:ea typeface="+mn-ea"/>
                                    <a:cs typeface="+mn-cs"/>
                                  </a:rPr>
                                  <m:t> </m:t>
                                </m:r>
                              </m:oMath>
                            </m:oMathPara>
                          </a14:m>
                          <a:endParaRPr lang="en-US" sz="2000" b="0" i="0" kern="1200" dirty="0">
                            <a:solidFill>
                              <a:schemeClr val="tx1"/>
                            </a:solidFill>
                            <a:effectLst/>
                            <a:latin typeface="+mn-lt"/>
                            <a:ea typeface="+mn-ea"/>
                            <a:cs typeface="+mn-cs"/>
                          </a:endParaRPr>
                        </a:p>
                      </a:txBody>
                      <a:tcPr marL="36576" marR="36576" marT="36576" marB="3657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2</m:t>
                                          </m:r>
                                        </m:e>
                                        <m:e>
                                          <m:r>
                                            <a:rPr lang="en-US" sz="2000" i="1" kern="1200">
                                              <a:solidFill>
                                                <a:schemeClr val="tx1"/>
                                              </a:solidFill>
                                              <a:effectLst/>
                                              <a:latin typeface="Cambria Math" panose="02040503050406030204" pitchFamily="18" charset="0"/>
                                              <a:ea typeface="+mn-ea"/>
                                              <a:cs typeface="+mn-cs"/>
                                            </a:rPr>
                                            <m:t>3</m:t>
                                          </m:r>
                                        </m:e>
                                      </m:mr>
                                      <m:mr>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1</m:t>
                                              </m:r>
                                            </m:e>
                                          </m:d>
                                          <m:r>
                                            <a:rPr lang="en-US" sz="2000" i="1" kern="1200">
                                              <a:solidFill>
                                                <a:schemeClr val="tx1"/>
                                              </a:solidFill>
                                              <a:effectLst/>
                                              <a:latin typeface="Cambria Math" panose="02040503050406030204" pitchFamily="18" charset="0"/>
                                              <a:ea typeface="+mn-ea"/>
                                              <a:cs typeface="+mn-cs"/>
                                            </a:rPr>
                                            <m:t>+5</m:t>
                                          </m:r>
                                        </m:e>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2</m:t>
                                              </m:r>
                                            </m:e>
                                          </m:d>
                                          <m:r>
                                            <a:rPr lang="en-US" sz="2000" i="1" kern="1200">
                                              <a:solidFill>
                                                <a:schemeClr val="tx1"/>
                                              </a:solidFill>
                                              <a:effectLst/>
                                              <a:latin typeface="Cambria Math" panose="02040503050406030204" pitchFamily="18" charset="0"/>
                                              <a:ea typeface="+mn-ea"/>
                                              <a:cs typeface="+mn-cs"/>
                                            </a:rPr>
                                            <m:t>+4</m:t>
                                          </m:r>
                                        </m:e>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3</m:t>
                                              </m:r>
                                            </m:e>
                                          </m:d>
                                          <m:r>
                                            <a:rPr lang="en-US" sz="2000" i="1" kern="1200">
                                              <a:solidFill>
                                                <a:schemeClr val="tx1"/>
                                              </a:solidFill>
                                              <a:effectLst/>
                                              <a:latin typeface="Cambria Math" panose="02040503050406030204" pitchFamily="18" charset="0"/>
                                              <a:ea typeface="+mn-ea"/>
                                              <a:cs typeface="+mn-cs"/>
                                            </a:rPr>
                                            <m:t>+1</m:t>
                                          </m:r>
                                        </m:e>
                                      </m:mr>
                                      <m:mr>
                                        <m:e>
                                          <m:r>
                                            <a:rPr lang="en-US" sz="2000" i="1" kern="1200">
                                              <a:solidFill>
                                                <a:schemeClr val="tx1"/>
                                              </a:solidFill>
                                              <a:effectLst/>
                                              <a:latin typeface="Cambria Math" panose="02040503050406030204" pitchFamily="18" charset="0"/>
                                              <a:ea typeface="+mn-ea"/>
                                              <a:cs typeface="+mn-cs"/>
                                            </a:rPr>
                                            <m:t>6</m:t>
                                          </m:r>
                                        </m:e>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8</m:t>
                                          </m:r>
                                        </m:e>
                                      </m:mr>
                                    </m:m>
                                    <m:d>
                                      <m:dPr>
                                        <m:begChr m:val="|"/>
                                        <m:endChr m:val=""/>
                                        <m:ctrlPr>
                                          <a:rPr lang="en-US"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0</m:t>
                                              </m:r>
                                            </m:e>
                                          </m:mr>
                                          <m:mr>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0</m:t>
                                                  </m:r>
                                                </m:e>
                                              </m:d>
                                              <m:r>
                                                <a:rPr lang="en-US" sz="2000" i="1" kern="1200">
                                                  <a:solidFill>
                                                    <a:schemeClr val="tx1"/>
                                                  </a:solidFill>
                                                  <a:effectLst/>
                                                  <a:latin typeface="Cambria Math" panose="02040503050406030204" pitchFamily="18" charset="0"/>
                                                  <a:ea typeface="+mn-ea"/>
                                                  <a:cs typeface="+mn-cs"/>
                                                </a:rPr>
                                                <m:t>+</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−7</m:t>
                                                  </m:r>
                                                </m:e>
                                              </m:d>
                                            </m:e>
                                          </m:mr>
                                          <m:mr>
                                            <m:e>
                                              <m:r>
                                                <a:rPr lang="en-US" sz="2000" i="1" kern="1200">
                                                  <a:solidFill>
                                                    <a:schemeClr val="tx1"/>
                                                  </a:solidFill>
                                                  <a:effectLst/>
                                                  <a:latin typeface="Cambria Math" panose="02040503050406030204" pitchFamily="18" charset="0"/>
                                                  <a:ea typeface="+mn-ea"/>
                                                  <a:cs typeface="+mn-cs"/>
                                                </a:rPr>
                                                <m:t>−9</m:t>
                                              </m:r>
                                            </m:e>
                                          </m:mr>
                                        </m:m>
                                      </m:e>
                                    </m:d>
                                  </m:e>
                                </m:d>
                              </m:oMath>
                            </m:oMathPara>
                          </a14:m>
                          <a:endParaRPr lang="en-US" sz="2000" kern="1200" dirty="0">
                            <a:solidFill>
                              <a:schemeClr val="tx1"/>
                            </a:solidFill>
                            <a:effectLst/>
                            <a:latin typeface="+mn-lt"/>
                            <a:ea typeface="+mn-ea"/>
                            <a:cs typeface="+mn-cs"/>
                          </a:endParaRPr>
                        </a:p>
                      </a:txBody>
                      <a:tcPr marL="36576" marR="36576" marT="36576" marB="36576" anchor="ctr"/>
                    </a:tc>
                    <a:extLst>
                      <a:ext uri="{0D108BD9-81ED-4DB2-BD59-A6C34878D82A}">
                        <a16:rowId xmlns:a16="http://schemas.microsoft.com/office/drawing/2014/main" val="10000"/>
                      </a:ext>
                    </a:extLst>
                  </a:tr>
                  <a:tr h="953840">
                    <a:tc>
                      <a:txBody>
                        <a:bodyPr/>
                        <a:lstStyle/>
                        <a:p>
                          <a:pPr algn="r">
                            <a:defRPr sz="1600"/>
                          </a:pPr>
                          <a:r>
                            <a:rPr lang="en-US" sz="2000" dirty="0"/>
                            <a:t>​</a:t>
                          </a:r>
                          <a14:m>
                            <m:oMath xmlns:m="http://schemas.openxmlformats.org/officeDocument/2006/math">
                              <m:r>
                                <a:rPr lang="en-US" sz="2000" b="0" i="1" smtClean="0">
                                  <a:latin typeface="Cambria Math" panose="02040503050406030204" pitchFamily="18" charset="0"/>
                                </a:rPr>
                                <m:t>=</m:t>
                              </m:r>
                            </m:oMath>
                          </a14:m>
                          <a:endParaRPr sz="2000" dirty="0"/>
                        </a:p>
                      </a:txBody>
                      <a:tcPr marL="36576" marR="36576" marT="36576" marB="36576" anchor="ctr"/>
                    </a:tc>
                    <a:tc>
                      <a:txBody>
                        <a:bodyPr/>
                        <a:lstStyle/>
                        <a:p>
                          <a:r>
                            <a:rPr lang="ar-AE" sz="2000" dirty="0"/>
                            <a:t>​</a:t>
                          </a:r>
                          <a14:m>
                            <m:oMath xmlns:m="http://schemas.openxmlformats.org/officeDocument/2006/math">
                              <m:d>
                                <m:dPr>
                                  <m:begChr m:val="["/>
                                  <m:endChr m:val="]"/>
                                  <m:ctrlPr>
                                    <a:rPr lang="ar-AE"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ar-AE" sz="2000" i="1" kern="1200">
                                          <a:solidFill>
                                            <a:schemeClr val="tx1"/>
                                          </a:solidFill>
                                          <a:effectLst/>
                                          <a:latin typeface="Cambria Math" panose="02040503050406030204" pitchFamily="18" charset="0"/>
                                          <a:ea typeface="+mn-ea"/>
                                          <a:cs typeface="+mn-cs"/>
                                        </a:rPr>
                                      </m:ctrlPr>
                                    </m:mPr>
                                    <m:mr>
                                      <m:e>
                                        <m:r>
                                          <a:rPr lang="ar-AE" sz="2000" i="1" kern="1200">
                                            <a:solidFill>
                                              <a:schemeClr val="tx1"/>
                                            </a:solidFill>
                                            <a:effectLst/>
                                            <a:latin typeface="Cambria Math" panose="02040503050406030204" pitchFamily="18" charset="0"/>
                                            <a:ea typeface="+mn-ea"/>
                                            <a:cs typeface="+mn-cs"/>
                                          </a:rPr>
                                          <m:t>1</m:t>
                                        </m:r>
                                      </m:e>
                                      <m:e>
                                        <m:r>
                                          <a:rPr lang="ar-AE" sz="2000" i="1" kern="1200">
                                            <a:solidFill>
                                              <a:schemeClr val="tx1"/>
                                            </a:solidFill>
                                            <a:effectLst/>
                                            <a:latin typeface="Cambria Math" panose="02040503050406030204" pitchFamily="18" charset="0"/>
                                            <a:ea typeface="+mn-ea"/>
                                            <a:cs typeface="+mn-cs"/>
                                          </a:rPr>
                                          <m:t>2</m:t>
                                        </m:r>
                                      </m:e>
                                      <m:e>
                                        <m:r>
                                          <a:rPr lang="ar-AE" sz="2000" i="1" kern="1200">
                                            <a:solidFill>
                                              <a:schemeClr val="tx1"/>
                                            </a:solidFill>
                                            <a:effectLst/>
                                            <a:latin typeface="Cambria Math" panose="02040503050406030204" pitchFamily="18" charset="0"/>
                                            <a:ea typeface="+mn-ea"/>
                                            <a:cs typeface="+mn-cs"/>
                                          </a:rPr>
                                          <m:t>3</m:t>
                                        </m:r>
                                      </m:e>
                                    </m:mr>
                                    <m:mr>
                                      <m:e>
                                        <m:r>
                                          <a:rPr lang="ar-AE" sz="2000" i="1" kern="1200">
                                            <a:solidFill>
                                              <a:schemeClr val="tx1"/>
                                            </a:solidFill>
                                            <a:effectLst/>
                                            <a:latin typeface="Cambria Math" panose="02040503050406030204" pitchFamily="18" charset="0"/>
                                            <a:ea typeface="+mn-ea"/>
                                            <a:cs typeface="+mn-cs"/>
                                          </a:rPr>
                                          <m:t>0</m:t>
                                        </m:r>
                                      </m:e>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6</m:t>
                                        </m:r>
                                      </m:e>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14</m:t>
                                        </m:r>
                                      </m:e>
                                    </m:mr>
                                    <m:mr>
                                      <m:e>
                                        <m:r>
                                          <a:rPr lang="ar-AE" sz="2000" i="1" kern="1200">
                                            <a:solidFill>
                                              <a:schemeClr val="tx1"/>
                                            </a:solidFill>
                                            <a:effectLst/>
                                            <a:latin typeface="Cambria Math" panose="02040503050406030204" pitchFamily="18" charset="0"/>
                                            <a:ea typeface="+mn-ea"/>
                                            <a:cs typeface="+mn-cs"/>
                                          </a:rPr>
                                          <m:t>6</m:t>
                                        </m:r>
                                      </m:e>
                                      <m:e>
                                        <m:r>
                                          <a:rPr lang="ar-AE" sz="2000" i="1" kern="1200">
                                            <a:solidFill>
                                              <a:schemeClr val="tx1"/>
                                            </a:solidFill>
                                            <a:effectLst/>
                                            <a:latin typeface="Cambria Math" panose="02040503050406030204" pitchFamily="18" charset="0"/>
                                            <a:ea typeface="+mn-ea"/>
                                            <a:cs typeface="+mn-cs"/>
                                          </a:rPr>
                                          <m:t>1</m:t>
                                        </m:r>
                                      </m:e>
                                      <m:e>
                                        <m:r>
                                          <a:rPr lang="ar-AE" sz="2000" i="1" kern="1200">
                                            <a:solidFill>
                                              <a:schemeClr val="tx1"/>
                                            </a:solidFill>
                                            <a:effectLst/>
                                            <a:latin typeface="Cambria Math" panose="02040503050406030204" pitchFamily="18" charset="0"/>
                                            <a:ea typeface="+mn-ea"/>
                                            <a:cs typeface="+mn-cs"/>
                                          </a:rPr>
                                          <m:t>8</m:t>
                                        </m:r>
                                      </m:e>
                                    </m:mr>
                                  </m:m>
                                  <m:d>
                                    <m:dPr>
                                      <m:begChr m:val="|"/>
                                      <m:endChr m:val=""/>
                                      <m:ctrlPr>
                                        <a:rPr lang="ar-AE"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ar-AE" sz="2000" i="1" kern="1200">
                                              <a:solidFill>
                                                <a:schemeClr val="tx1"/>
                                              </a:solidFill>
                                              <a:effectLst/>
                                              <a:latin typeface="Cambria Math" panose="02040503050406030204" pitchFamily="18" charset="0"/>
                                              <a:ea typeface="+mn-ea"/>
                                              <a:cs typeface="+mn-cs"/>
                                            </a:rPr>
                                          </m:ctrlPr>
                                        </m:mPr>
                                        <m:mr>
                                          <m:e>
                                            <m:r>
                                              <a:rPr lang="ar-AE" sz="2000" i="1" kern="1200">
                                                <a:solidFill>
                                                  <a:schemeClr val="tx1"/>
                                                </a:solidFill>
                                                <a:effectLst/>
                                                <a:latin typeface="Cambria Math" panose="02040503050406030204" pitchFamily="18" charset="0"/>
                                                <a:ea typeface="+mn-ea"/>
                                                <a:cs typeface="+mn-cs"/>
                                              </a:rPr>
                                              <m:t>0</m:t>
                                            </m:r>
                                          </m:e>
                                        </m:mr>
                                        <m:mr>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7</m:t>
                                            </m:r>
                                          </m:e>
                                        </m:mr>
                                        <m:mr>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9</m:t>
                                            </m:r>
                                          </m:e>
                                        </m:mr>
                                      </m:m>
                                    </m:e>
                                  </m:d>
                                </m:e>
                              </m:d>
                            </m:oMath>
                          </a14:m>
                          <a:endParaRPr lang="en-US" sz="2000" kern="1200" dirty="0">
                            <a:solidFill>
                              <a:schemeClr val="tx1"/>
                            </a:solidFill>
                            <a:effectLst/>
                            <a:latin typeface="+mn-lt"/>
                            <a:ea typeface="+mn-ea"/>
                            <a:cs typeface="+mn-cs"/>
                          </a:endParaRPr>
                        </a:p>
                      </a:txBody>
                      <a:tcPr marL="36576" marR="36576" marT="36576" marB="36576" anchor="ctr"/>
                    </a:tc>
                    <a:extLst>
                      <a:ext uri="{0D108BD9-81ED-4DB2-BD59-A6C34878D82A}">
                        <a16:rowId xmlns:a16="http://schemas.microsoft.com/office/drawing/2014/main" val="10001"/>
                      </a:ext>
                    </a:extLst>
                  </a:tr>
                </a:tbl>
              </a:graphicData>
            </a:graphic>
          </p:graphicFrame>
        </mc:Choice>
        <mc:Fallback xmlns="">
          <p:graphicFrame>
            <p:nvGraphicFramePr>
              <p:cNvPr id="5" name="Table 4" descr="The given augmented matrix is:&#10;&#10;Row one: one, two, three,  augmented by zero.&#10;Row two: five, four, one,  augmented by negative seven.&#10;Row three: six, one, eight,  augmented by negative nine.&#10;&#10;An operation is performed: negative five times row one plus row two.&#10;&#10;The calculations for row two are:&#10;&#10;First entry: negative five times one plus five.&#10;Second entry: negative five times two plus four.&#10;Third entry: negative five times three plus one.&#10;Augmented column: negative five times zero plus open parenthesis minus seven close parenthesis.&#10;&#10;Row three: six, one, eight,  augmented by negative nine.&#10;&#10;The resulting matrix is:&#10;&#10;Row one: one, two, three,  augmented by zero.&#10;Row two: zero, negative six, negative fourteen,  augmented by negative seven.&#10;Row three: six, one, eight,  augmented by negative nine.">
                <a:extLst>
                  <a:ext uri="{FF2B5EF4-FFF2-40B4-BE49-F238E27FC236}">
                    <a16:creationId xmlns:a16="http://schemas.microsoft.com/office/drawing/2014/main" id="{C3B94AD2-42B2-441E-8575-5472B2FF2CBB}"/>
                  </a:ext>
                </a:extLst>
              </p:cNvPr>
              <p:cNvGraphicFramePr>
                <a:graphicFrameLocks noGrp="1"/>
              </p:cNvGraphicFramePr>
              <p:nvPr>
                <p:extLst>
                  <p:ext uri="{D42A27DB-BD31-4B8C-83A1-F6EECF244321}">
                    <p14:modId xmlns:p14="http://schemas.microsoft.com/office/powerpoint/2010/main" val="3934903566"/>
                  </p:ext>
                </p:extLst>
              </p:nvPr>
            </p:nvGraphicFramePr>
            <p:xfrm>
              <a:off x="152401" y="2403070"/>
              <a:ext cx="8839199" cy="2245130"/>
            </p:xfrm>
            <a:graphic>
              <a:graphicData uri="http://schemas.openxmlformats.org/drawingml/2006/table">
                <a:tbl>
                  <a:tblPr firstRow="1" bandRow="1">
                    <a:tableStyleId>{2D5ABB26-0587-4C30-8999-92F81FD0307C}</a:tableStyleId>
                  </a:tblPr>
                  <a:tblGrid>
                    <a:gridCol w="3043114">
                      <a:extLst>
                        <a:ext uri="{9D8B030D-6E8A-4147-A177-3AD203B41FA5}">
                          <a16:colId xmlns:a16="http://schemas.microsoft.com/office/drawing/2014/main" val="20000"/>
                        </a:ext>
                      </a:extLst>
                    </a:gridCol>
                    <a:gridCol w="5796085">
                      <a:extLst>
                        <a:ext uri="{9D8B030D-6E8A-4147-A177-3AD203B41FA5}">
                          <a16:colId xmlns:a16="http://schemas.microsoft.com/office/drawing/2014/main" val="20001"/>
                        </a:ext>
                      </a:extLst>
                    </a:gridCol>
                  </a:tblGrid>
                  <a:tr h="1203222">
                    <a:tc>
                      <a:txBody>
                        <a:bodyPr/>
                        <a:lstStyle/>
                        <a:p>
                          <a:endParaRPr lang="en-US"/>
                        </a:p>
                      </a:txBody>
                      <a:tcPr marL="36576" marR="36576" marT="36576" marB="36576" anchor="ctr">
                        <a:blipFill>
                          <a:blip r:embed="rId2"/>
                          <a:stretch>
                            <a:fillRect r="-190581" b="-86364"/>
                          </a:stretch>
                        </a:blipFill>
                      </a:tcPr>
                    </a:tc>
                    <a:tc>
                      <a:txBody>
                        <a:bodyPr/>
                        <a:lstStyle/>
                        <a:p>
                          <a:endParaRPr lang="en-US"/>
                        </a:p>
                      </a:txBody>
                      <a:tcPr marL="36576" marR="36576" marT="36576" marB="36576" anchor="ctr">
                        <a:blipFill>
                          <a:blip r:embed="rId2"/>
                          <a:stretch>
                            <a:fillRect l="-52471" b="-86364"/>
                          </a:stretch>
                        </a:blipFill>
                      </a:tcPr>
                    </a:tc>
                    <a:extLst>
                      <a:ext uri="{0D108BD9-81ED-4DB2-BD59-A6C34878D82A}">
                        <a16:rowId xmlns:a16="http://schemas.microsoft.com/office/drawing/2014/main" val="10000"/>
                      </a:ext>
                    </a:extLst>
                  </a:tr>
                  <a:tr h="1041908">
                    <a:tc>
                      <a:txBody>
                        <a:bodyPr/>
                        <a:lstStyle/>
                        <a:p>
                          <a:endParaRPr lang="en-US"/>
                        </a:p>
                      </a:txBody>
                      <a:tcPr marL="36576" marR="36576" marT="36576" marB="36576" anchor="ctr">
                        <a:blipFill>
                          <a:blip r:embed="rId2"/>
                          <a:stretch>
                            <a:fillRect t="-115789" r="-190581"/>
                          </a:stretch>
                        </a:blipFill>
                      </a:tcPr>
                    </a:tc>
                    <a:tc>
                      <a:txBody>
                        <a:bodyPr/>
                        <a:lstStyle/>
                        <a:p>
                          <a:endParaRPr lang="en-US"/>
                        </a:p>
                      </a:txBody>
                      <a:tcPr marL="36576" marR="36576" marT="36576" marB="36576" anchor="ctr">
                        <a:blipFill>
                          <a:blip r:embed="rId2"/>
                          <a:stretch>
                            <a:fillRect l="-52471" t="-115789"/>
                          </a:stretch>
                        </a:blipFill>
                      </a:tcPr>
                    </a:tc>
                    <a:extLst>
                      <a:ext uri="{0D108BD9-81ED-4DB2-BD59-A6C34878D82A}">
                        <a16:rowId xmlns:a16="http://schemas.microsoft.com/office/drawing/2014/main" val="10001"/>
                      </a:ext>
                    </a:extLst>
                  </a:tr>
                </a:tbl>
              </a:graphicData>
            </a:graphic>
          </p:graphicFrame>
        </mc:Fallback>
      </mc:AlternateContent>
      <p:sp>
        <p:nvSpPr>
          <p:cNvPr id="6" name="TextBox 5">
            <a:extLst>
              <a:ext uri="{FF2B5EF4-FFF2-40B4-BE49-F238E27FC236}">
                <a16:creationId xmlns:a16="http://schemas.microsoft.com/office/drawing/2014/main" id="{C10C8EC6-EFF3-F282-8CAC-12F300F52035}"/>
              </a:ext>
            </a:extLst>
          </p:cNvPr>
          <p:cNvSpPr txBox="1"/>
          <p:nvPr/>
        </p:nvSpPr>
        <p:spPr>
          <a:xfrm>
            <a:off x="494580" y="4648200"/>
            <a:ext cx="8192219" cy="1384995"/>
          </a:xfrm>
          <a:prstGeom prst="rect">
            <a:avLst/>
          </a:prstGeom>
          <a:noFill/>
        </p:spPr>
        <p:txBody>
          <a:bodyPr wrap="square">
            <a:spAutoFit/>
          </a:bodyPr>
          <a:lstStyle/>
          <a:p>
            <a:r>
              <a:rPr lang="en-US" sz="2800" dirty="0"/>
              <a:t>Note that the first row now begins with </a:t>
            </a:r>
            <a:r>
              <a:rPr lang="en-US" sz="2800" dirty="0">
                <a:latin typeface="Cambria Math"/>
              </a:rPr>
              <a:t>1</a:t>
            </a:r>
            <a:r>
              <a:rPr lang="en-US" sz="2800" dirty="0"/>
              <a:t> and the second row now begins with </a:t>
            </a:r>
            <a:r>
              <a:rPr lang="en-US" sz="2800" dirty="0">
                <a:latin typeface="Cambria Math"/>
              </a:rPr>
              <a:t>0</a:t>
            </a:r>
            <a:r>
              <a:rPr lang="en-US" sz="2800" dirty="0"/>
              <a:t>. The row operation has begun to change this matrix towards row echelon form.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Gaussian Elimination</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Gaussian elimination to solve the system</a:t>
            </a:r>
            <a:endParaRPr sz="2800" dirty="0"/>
          </a:p>
        </p:txBody>
      </p:sp>
      <p:pic>
        <p:nvPicPr>
          <p:cNvPr id="7" name="Picture 6" descr="First equation negative two x plus y minus five z equals negative six.&#10;Second equation x plus two y minus z equals negative eight.&#10;Third equation three x minus y plus two z equals two.">
            <a:extLst>
              <a:ext uri="{FF2B5EF4-FFF2-40B4-BE49-F238E27FC236}">
                <a16:creationId xmlns:a16="http://schemas.microsoft.com/office/drawing/2014/main" id="{34011D05-680F-4110-829D-7B1AFAE92111}"/>
              </a:ext>
            </a:extLst>
          </p:cNvPr>
          <p:cNvPicPr>
            <a:picLocks noChangeAspect="1"/>
          </p:cNvPicPr>
          <p:nvPr/>
        </p:nvPicPr>
        <p:blipFill>
          <a:blip r:embed="rId2"/>
          <a:stretch>
            <a:fillRect/>
          </a:stretch>
        </p:blipFill>
        <p:spPr>
          <a:xfrm>
            <a:off x="609600" y="1600200"/>
            <a:ext cx="2933700" cy="165735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First, we read off the augmented matrix corresponding to this system.</a:t>
            </a:r>
          </a:p>
          <a:p>
            <a:pPr algn="ctr">
              <a:defRPr sz="2800"/>
            </a:pPr>
            <a:endParaRPr lang="en-US" sz="2800" dirty="0"/>
          </a:p>
          <a:p>
            <a:pPr algn="ctr">
              <a:defRPr sz="2800"/>
            </a:pPr>
            <a:endParaRPr lang="ar-AE" sz="2800" dirty="0"/>
          </a:p>
          <a:p>
            <a:endParaRPr lang="en-US" sz="2800" dirty="0"/>
          </a:p>
        </p:txBody>
      </p:sp>
      <p:pic>
        <p:nvPicPr>
          <p:cNvPr id="7" name="Picture 6" descr="First row: negative two, one, negative five,  augmented by negative six.&#10;Second row: one, two, negative one,  augmented by negative eight.&#10;Third row: three, negative one, two,  augmented by two.">
            <a:extLst>
              <a:ext uri="{FF2B5EF4-FFF2-40B4-BE49-F238E27FC236}">
                <a16:creationId xmlns:a16="http://schemas.microsoft.com/office/drawing/2014/main" id="{A43FEC50-9BC9-F9D0-00D8-A6E50651230B}"/>
              </a:ext>
            </a:extLst>
          </p:cNvPr>
          <p:cNvPicPr>
            <a:picLocks noChangeAspect="1"/>
          </p:cNvPicPr>
          <p:nvPr/>
        </p:nvPicPr>
        <p:blipFill>
          <a:blip r:embed="rId2"/>
          <a:stretch>
            <a:fillRect/>
          </a:stretch>
        </p:blipFill>
        <p:spPr>
          <a:xfrm>
            <a:off x="3200400" y="2286000"/>
            <a:ext cx="2609850" cy="1447800"/>
          </a:xfrm>
          <a:prstGeom prst="rect">
            <a:avLst/>
          </a:prstGeom>
        </p:spPr>
      </p:pic>
      <p:sp>
        <p:nvSpPr>
          <p:cNvPr id="9" name="TextBox 8">
            <a:extLst>
              <a:ext uri="{FF2B5EF4-FFF2-40B4-BE49-F238E27FC236}">
                <a16:creationId xmlns:a16="http://schemas.microsoft.com/office/drawing/2014/main" id="{29E9273E-14B8-6E20-5C7A-5B63111112F7}"/>
              </a:ext>
            </a:extLst>
          </p:cNvPr>
          <p:cNvSpPr txBox="1"/>
          <p:nvPr/>
        </p:nvSpPr>
        <p:spPr>
          <a:xfrm>
            <a:off x="457200" y="3810000"/>
            <a:ext cx="8229600" cy="2246769"/>
          </a:xfrm>
          <a:prstGeom prst="rect">
            <a:avLst/>
          </a:prstGeom>
          <a:noFill/>
        </p:spPr>
        <p:txBody>
          <a:bodyPr wrap="square">
            <a:spAutoFit/>
          </a:bodyPr>
          <a:lstStyle/>
          <a:p>
            <a:r>
              <a:rPr lang="en-US" sz="2800" dirty="0"/>
              <a:t>Now, we transform it into row echelon form. It is usually easiest to work one column at a time. After getting a leading </a:t>
            </a:r>
            <a:r>
              <a:rPr lang="en-US" sz="2800" dirty="0">
                <a:latin typeface="Cambria Math"/>
              </a:rPr>
              <a:t>1</a:t>
            </a:r>
            <a:r>
              <a:rPr lang="en-US" sz="2800" dirty="0"/>
              <a:t> in the first row, use row operations to obtains </a:t>
            </a:r>
            <a:r>
              <a:rPr lang="en-US" sz="2800" dirty="0">
                <a:latin typeface="Cambria Math"/>
              </a:rPr>
              <a:t>0</a:t>
            </a:r>
            <a:r>
              <a:rPr lang="en-US" sz="2800" dirty="0"/>
              <a:t>s below it. Repeat this process with each successive column.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1</a:t>
            </a:r>
            <a:endParaRPr baseline="-250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lang="en-US" sz="2800" dirty="0"/>
                  <a:t>A </a:t>
                </a:r>
                <a:r>
                  <a:rPr lang="en-US" sz="2800" b="1" dirty="0"/>
                  <a:t>matrix</a:t>
                </a:r>
                <a:r>
                  <a:rPr lang="en-US" sz="2800" dirty="0"/>
                  <a:t> is a rectangular array of numbers, called </a:t>
                </a:r>
                <a:r>
                  <a:rPr lang="en-US" sz="2800" b="1" dirty="0"/>
                  <a:t>elements</a:t>
                </a:r>
                <a:r>
                  <a:rPr lang="en-US" sz="2800" dirty="0"/>
                  <a:t> or </a:t>
                </a:r>
                <a:r>
                  <a:rPr lang="en-US" sz="2800" b="1" dirty="0"/>
                  <a:t>entries</a:t>
                </a:r>
                <a:r>
                  <a:rPr lang="en-US" sz="2800" dirty="0"/>
                  <a:t> of the matrix. As the numbers are in a rectangular array, they naturally form </a:t>
                </a:r>
                <a:r>
                  <a:rPr lang="en-US" sz="2800" b="1" dirty="0"/>
                  <a:t>rows</a:t>
                </a:r>
                <a:r>
                  <a:rPr lang="en-US" sz="2800" dirty="0"/>
                  <a:t> and </a:t>
                </a:r>
                <a:r>
                  <a:rPr lang="en-US" sz="2800" b="1" dirty="0"/>
                  <a:t>columns</a:t>
                </a:r>
                <a:r>
                  <a:rPr lang="en-US" sz="2800" dirty="0"/>
                  <a:t>. It is often important to determine the size of a given matrix; we say that a matrix with </a:t>
                </a:r>
                <a:r>
                  <a:rPr lang="en-US" sz="2800" i="1" dirty="0"/>
                  <a:t>m</a:t>
                </a:r>
                <a:r>
                  <a:rPr lang="en-US" sz="2800" dirty="0"/>
                  <a:t> rows and </a:t>
                </a:r>
                <a:r>
                  <a:rPr lang="en-US" sz="2800" i="1" dirty="0"/>
                  <a:t>n</a:t>
                </a:r>
                <a:r>
                  <a:rPr lang="en-US" sz="2800" dirty="0"/>
                  <a:t> columns is an </a:t>
                </a:r>
                <a:r>
                  <a:rPr lang="en-US" sz="2800" i="1" dirty="0"/>
                  <a:t>m</a:t>
                </a:r>
                <a14:m>
                  <m:oMath xmlns:m="http://schemas.openxmlformats.org/officeDocument/2006/math">
                    <m:r>
                      <a:rPr lang="en-US" b="0" i="1" smtClean="0">
                        <a:latin typeface="Cambria Math" panose="02040503050406030204" pitchFamily="18" charset="0"/>
                      </a:rPr>
                      <m:t> </m:t>
                    </m:r>
                    <m:r>
                      <a:rPr lang="en-IN" smtClean="0">
                        <a:latin typeface="Cambria Math" panose="02040503050406030204" pitchFamily="18" charset="0"/>
                      </a:rPr>
                      <m:t>×</m:t>
                    </m:r>
                  </m:oMath>
                </a14:m>
                <a:r>
                  <a:rPr lang="en-US" sz="2800" i="1" dirty="0"/>
                  <a:t> n </a:t>
                </a:r>
                <a:r>
                  <a:rPr lang="en-US" dirty="0"/>
                  <a:t>matrix (read “</a:t>
                </a:r>
                <a:r>
                  <a:rPr lang="en-US" i="1" dirty="0"/>
                  <a:t>m</a:t>
                </a:r>
                <a:r>
                  <a:rPr lang="en-US" dirty="0"/>
                  <a:t> by </a:t>
                </a:r>
                <a:r>
                  <a:rPr lang="en-US" i="1" dirty="0"/>
                  <a:t>n</a:t>
                </a:r>
                <a:r>
                  <a:rPr lang="en-US" dirty="0"/>
                  <a:t>”), or of </a:t>
                </a:r>
                <a:r>
                  <a:rPr lang="en-US" b="1" dirty="0"/>
                  <a:t>order </a:t>
                </a:r>
                <a:r>
                  <a:rPr lang="en-US" i="1" dirty="0"/>
                  <a:t>m</a:t>
                </a:r>
                <a14:m>
                  <m:oMath xmlns:m="http://schemas.openxmlformats.org/officeDocument/2006/math">
                    <m:r>
                      <a:rPr lang="en-US" i="1">
                        <a:latin typeface="Cambria Math" panose="02040503050406030204" pitchFamily="18" charset="0"/>
                      </a:rPr>
                      <m:t> </m:t>
                    </m:r>
                    <m:r>
                      <a:rPr lang="en-IN">
                        <a:latin typeface="Cambria Math" panose="02040503050406030204" pitchFamily="18" charset="0"/>
                      </a:rPr>
                      <m:t>×</m:t>
                    </m:r>
                  </m:oMath>
                </a14:m>
                <a:r>
                  <a:rPr lang="en-US" i="1" dirty="0"/>
                  <a:t> n</a:t>
                </a:r>
                <a:endParaRPr lang="en-IN" dirty="0"/>
              </a:p>
              <a:p>
                <a:pPr>
                  <a:defRPr sz="2800"/>
                </a:pPr>
                <a:r>
                  <a:rPr lang="en-US" sz="2800" dirty="0"/>
                  <a:t> 	</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785322"/>
              </a:xfrm>
              <a:blipFill>
                <a:blip r:embed="rId2"/>
                <a:stretch>
                  <a:fillRect l="-1328" t="-1013" r="-1255"/>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The given augmented matrices and row operations are:&#10;&#10;Initial matrix:&#10;First row: negative two, one, negative five,  augmented by negative six.&#10;Second row: one, two, negative one,  augmented by negative eight.&#10;Third row: three, negative one, two,  augmented by two.&#10;&#10;After exchanging row one and row two:&#10;First row: one, two, negative one,  augmented by negative eight.&#10;Second row: negative two, one, negative five,  augmented by negative six.&#10;Third row: three, negative one, two,  augmented by two.&#10;&#10;After adding two times row 1 to row 2 to get a 0 as the first entry of Row 2:&#10;First row: one, two, negative one,  augmented by negative eight.&#10;Second row: zero, five, negative seven,  augmented by negative twenty two.&#10;Third row: three, negative one, two,  augmented by two.&#10;&#10;After adding negative three times row 1 to row 3 to get a 0 as the first entry of Row 3:&#10;First row: one, two, negative one,  augmented by negative eight.&#10;Second row: zero, five, negative seven,  augmented by negative twenty two.&#10;Third row: zero, negative seven, five,  augmented by twenty six.&#10;&#10;After multiplying row 2 by one fifth make its first nonzero entry 1.:&#10;First row: one, two, negative one,  augmented by negative eight.&#10;Second row: zero, one, negative seven fifths,  augmented by negative twenty two fifths.&#10;Third row: zero, negative seven, five,  augmented by twenty six."/>
              <p:cNvGraphicFramePr>
                <a:graphicFrameLocks noGrp="1"/>
              </p:cNvGraphicFramePr>
              <p:nvPr>
                <p:ph type="tbl" sz="quarter" idx="10"/>
                <p:extLst>
                  <p:ext uri="{D42A27DB-BD31-4B8C-83A1-F6EECF244321}">
                    <p14:modId xmlns:p14="http://schemas.microsoft.com/office/powerpoint/2010/main" val="520905562"/>
                  </p:ext>
                </p:extLst>
              </p:nvPr>
            </p:nvGraphicFramePr>
            <p:xfrm>
              <a:off x="304800" y="1105523"/>
              <a:ext cx="8458200" cy="443242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362597">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m:rPr>
                                              <m:brk m:alnAt="7"/>
                                            </m:rPr>
                                            <a:rPr lang="en-US" sz="2000" b="0" i="0" smtClean="0">
                                              <a:latin typeface="Cambria Math" panose="02040503050406030204" pitchFamily="18" charset="0"/>
                                            </a:rPr>
                                            <m:t>−</m:t>
                                          </m:r>
                                          <m:r>
                                            <a:rPr lang="ar-AE" sz="2000">
                                              <a:latin typeface="Cambria Math" panose="02040503050406030204" pitchFamily="18" charset="0"/>
                                            </a:rPr>
                                            <m:t>2</m:t>
                                          </m:r>
                                        </m:e>
                                        <m:e>
                                          <m:r>
                                            <a:rPr lang="en-US" sz="2000" b="0" i="0" smtClean="0">
                                              <a:latin typeface="Cambria Math" panose="02040503050406030204" pitchFamily="18" charset="0"/>
                                            </a:rPr>
                                            <m:t>1</m:t>
                                          </m:r>
                                        </m:e>
                                        <m:e>
                                          <m:r>
                                            <a:rPr lang="en-US" sz="2000" b="0" i="0" smtClean="0">
                                              <a:latin typeface="Cambria Math" panose="02040503050406030204" pitchFamily="18" charset="0"/>
                                            </a:rPr>
                                            <m:t>−</m:t>
                                          </m:r>
                                          <m:r>
                                            <a:rPr lang="en-US" sz="2000" b="0" i="0" smtClean="0">
                                              <a:latin typeface="Cambria Math" panose="02040503050406030204" pitchFamily="18" charset="0"/>
                                            </a:rPr>
                                            <m:t>5</m:t>
                                          </m:r>
                                        </m:e>
                                      </m:mr>
                                      <m:mr>
                                        <m:e>
                                          <m:r>
                                            <a:rPr lang="en-US" sz="2000" b="0" i="0" smtClean="0">
                                              <a:latin typeface="Cambria Math" panose="02040503050406030204" pitchFamily="18" charset="0"/>
                                            </a:rPr>
                                            <m:t>1</m:t>
                                          </m:r>
                                        </m:e>
                                        <m:e>
                                          <m:r>
                                            <a:rPr lang="en-US" sz="2000" b="0" i="0" smtClean="0">
                                              <a:latin typeface="Cambria Math" panose="02040503050406030204" pitchFamily="18" charset="0"/>
                                            </a:rPr>
                                            <m:t>2</m:t>
                                          </m:r>
                                        </m:e>
                                        <m:e>
                                          <m:r>
                                            <a:rPr lang="en-US" sz="2000" b="0" i="0" smtClean="0">
                                              <a:latin typeface="Cambria Math" panose="02040503050406030204" pitchFamily="18" charset="0"/>
                                            </a:rPr>
                                            <m:t>−</m:t>
                                          </m:r>
                                          <m:r>
                                            <a:rPr lang="ar-AE" sz="2000">
                                              <a:latin typeface="Cambria Math" panose="02040503050406030204" pitchFamily="18" charset="0"/>
                                            </a:rPr>
                                            <m:t>1</m:t>
                                          </m:r>
                                        </m:e>
                                      </m:mr>
                                      <m:mr>
                                        <m:e>
                                          <m:r>
                                            <a:rPr lang="en-US" sz="2000" b="0" i="0" smtClean="0">
                                              <a:latin typeface="Cambria Math" panose="02040503050406030204" pitchFamily="18" charset="0"/>
                                            </a:rPr>
                                            <m:t>3</m:t>
                                          </m:r>
                                        </m:e>
                                        <m:e>
                                          <m:r>
                                            <a:rPr lang="en-US" sz="2000" b="0" i="0" smtClean="0">
                                              <a:latin typeface="Cambria Math" panose="02040503050406030204" pitchFamily="18" charset="0"/>
                                            </a:rPr>
                                            <m:t>−</m:t>
                                          </m:r>
                                          <m:r>
                                            <a:rPr lang="en-US" sz="2000" b="0" i="0" smtClean="0">
                                              <a:latin typeface="Cambria Math" panose="02040503050406030204" pitchFamily="18" charset="0"/>
                                            </a:rPr>
                                            <m:t>1</m:t>
                                          </m:r>
                                        </m:e>
                                        <m:e>
                                          <m:r>
                                            <a:rPr lang="en-US"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en-US" sz="2000" b="0" i="0" smtClean="0">
                                                  <a:latin typeface="Cambria Math" panose="02040503050406030204" pitchFamily="18" charset="0"/>
                                                </a:rPr>
                                                <m:t>6</m:t>
                                              </m:r>
                                            </m:e>
                                          </m:mr>
                                          <m:mr>
                                            <m:e>
                                              <m:r>
                                                <a:rPr lang="en-US" sz="2000" b="0" i="0" smtClean="0">
                                                  <a:latin typeface="Cambria Math" panose="02040503050406030204" pitchFamily="18" charset="0"/>
                                                </a:rPr>
                                                <m:t>−</m:t>
                                              </m:r>
                                              <m:r>
                                                <a:rPr lang="en-US" sz="2000" b="0" i="0" smtClean="0">
                                                  <a:latin typeface="Cambria Math" panose="02040503050406030204" pitchFamily="18" charset="0"/>
                                                </a:rPr>
                                                <m:t>8</m:t>
                                              </m:r>
                                            </m:e>
                                          </m:mr>
                                          <m:mr>
                                            <m:e>
                                              <m:r>
                                                <a:rPr lang="ar-AE" sz="2000" b="0" i="0" smtClean="0">
                                                  <a:latin typeface="Cambria Math" panose="02040503050406030204" pitchFamily="18" charset="0"/>
                                                </a:rPr>
                                                <m:t>2</m:t>
                                              </m:r>
                                            </m:e>
                                          </m:mr>
                                        </m:m>
                                      </m:e>
                                    </m:d>
                                  </m:e>
                                </m:d>
                              </m:oMath>
                            </m:oMathPara>
                          </a14:m>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ar-AE"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smtClean="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1</m:t>
                                          </m:r>
                                        </m:sub>
                                      </m:sSub>
                                      <m:r>
                                        <a:rPr lang="ar-AE" sz="2000" smtClean="0">
                                          <a:latin typeface="Cambria Math" panose="02040503050406030204" pitchFamily="18" charset="0"/>
                                        </a:rPr>
                                        <m:t>↔</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en-US" sz="2000" b="0" i="1" smtClean="0">
                                              <a:latin typeface="Cambria Math" panose="02040503050406030204" pitchFamily="18" charset="0"/>
                                            </a:rPr>
                                            <m:t>1</m:t>
                                          </m:r>
                                        </m:e>
                                        <m:e>
                                          <m:r>
                                            <a:rPr lang="en-US" sz="2000" b="0" i="0" smtClean="0">
                                              <a:latin typeface="Cambria Math" panose="02040503050406030204" pitchFamily="18" charset="0"/>
                                            </a:rPr>
                                            <m:t>2</m:t>
                                          </m:r>
                                        </m:e>
                                        <m:e>
                                          <m:r>
                                            <a:rPr lang="en-US" sz="2000" b="0" i="0" smtClean="0">
                                              <a:latin typeface="Cambria Math" panose="02040503050406030204" pitchFamily="18" charset="0"/>
                                            </a:rPr>
                                            <m:t>−</m:t>
                                          </m:r>
                                          <m:r>
                                            <a:rPr lang="en-US" sz="2000" b="0" i="0" smtClean="0">
                                              <a:latin typeface="Cambria Math" panose="02040503050406030204" pitchFamily="18" charset="0"/>
                                            </a:rPr>
                                            <m:t>1</m:t>
                                          </m:r>
                                        </m:e>
                                      </m:mr>
                                      <m:mr>
                                        <m:e>
                                          <m:r>
                                            <a:rPr lang="en-US" sz="2000" b="0" i="0" smtClean="0">
                                              <a:latin typeface="Cambria Math" panose="02040503050406030204" pitchFamily="18" charset="0"/>
                                            </a:rPr>
                                            <m:t>−</m:t>
                                          </m:r>
                                          <m:r>
                                            <a:rPr lang="en-US" sz="2000" b="0" i="0" smtClean="0">
                                              <a:latin typeface="Cambria Math" panose="02040503050406030204" pitchFamily="18" charset="0"/>
                                            </a:rPr>
                                            <m:t>2</m:t>
                                          </m:r>
                                        </m:e>
                                        <m:e>
                                          <m:r>
                                            <a:rPr lang="en-US" sz="2000" b="0" i="0" smtClean="0">
                                              <a:latin typeface="Cambria Math" panose="02040503050406030204" pitchFamily="18" charset="0"/>
                                            </a:rPr>
                                            <m:t>1</m:t>
                                          </m:r>
                                        </m:e>
                                        <m:e>
                                          <m:r>
                                            <a:rPr lang="en-US" sz="2000" b="0" i="0" smtClean="0">
                                              <a:latin typeface="Cambria Math" panose="02040503050406030204" pitchFamily="18" charset="0"/>
                                            </a:rPr>
                                            <m:t>−</m:t>
                                          </m:r>
                                          <m:r>
                                            <a:rPr lang="en-US" sz="2000" b="0" i="0" smtClean="0">
                                              <a:latin typeface="Cambria Math" panose="02040503050406030204" pitchFamily="18" charset="0"/>
                                            </a:rPr>
                                            <m:t>5</m:t>
                                          </m:r>
                                        </m:e>
                                      </m:mr>
                                      <m:mr>
                                        <m:e>
                                          <m:r>
                                            <a:rPr lang="en-US" sz="2000" b="0" i="0" smtClean="0">
                                              <a:latin typeface="Cambria Math" panose="02040503050406030204" pitchFamily="18" charset="0"/>
                                            </a:rPr>
                                            <m:t>3</m:t>
                                          </m:r>
                                        </m:e>
                                        <m:e>
                                          <m:r>
                                            <a:rPr lang="en-US" sz="2000" b="0" i="0" smtClean="0">
                                              <a:latin typeface="Cambria Math" panose="02040503050406030204" pitchFamily="18" charset="0"/>
                                            </a:rPr>
                                            <m:t>−</m:t>
                                          </m:r>
                                          <m:r>
                                            <a:rPr lang="en-US" sz="2000" b="0" i="0" smtClean="0">
                                              <a:latin typeface="Cambria Math" panose="02040503050406030204" pitchFamily="18" charset="0"/>
                                            </a:rPr>
                                            <m:t>1</m:t>
                                          </m:r>
                                        </m:e>
                                        <m:e>
                                          <m:r>
                                            <a:rPr lang="en-US"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en-US" sz="2000" b="0" i="0" smtClean="0">
                                                  <a:latin typeface="Cambria Math" panose="02040503050406030204" pitchFamily="18" charset="0"/>
                                                </a:rPr>
                                                <m:t>8</m:t>
                                              </m:r>
                                            </m:e>
                                          </m:mr>
                                          <m:mr>
                                            <m:e>
                                              <m:r>
                                                <a:rPr lang="en-US" sz="2000" b="0" i="0" smtClean="0">
                                                  <a:latin typeface="Cambria Math" panose="02040503050406030204" pitchFamily="18" charset="0"/>
                                                </a:rPr>
                                                <m:t>−</m:t>
                                              </m:r>
                                              <m:r>
                                                <a:rPr lang="en-US" sz="2000" b="0" i="0" smtClean="0">
                                                  <a:latin typeface="Cambria Math" panose="02040503050406030204" pitchFamily="18" charset="0"/>
                                                </a:rPr>
                                                <m:t>6</m:t>
                                              </m:r>
                                            </m:e>
                                          </m:mr>
                                          <m:mr>
                                            <m:e>
                                              <m:r>
                                                <a:rPr lang="ar-AE" sz="2000" b="0" i="0" smtClean="0">
                                                  <a:latin typeface="Cambria Math" panose="02040503050406030204" pitchFamily="18" charset="0"/>
                                                </a:rPr>
                                                <m:t>2</m:t>
                                              </m:r>
                                            </m:e>
                                          </m:mr>
                                        </m:m>
                                      </m:e>
                                    </m:d>
                                  </m:e>
                                </m:d>
                              </m:oMath>
                            </m:oMathPara>
                          </a14:m>
                          <a:endParaRPr sz="2000" dirty="0"/>
                        </a:p>
                      </a:txBody>
                      <a:tcPr anchor="ctr"/>
                    </a:tc>
                    <a:tc>
                      <a:txBody>
                        <a:bodyPr/>
                        <a:lstStyle/>
                        <a:p>
                          <a:pPr algn="l">
                            <a:defRPr b="1"/>
                          </a:pPr>
                          <a:r>
                            <a:rPr sz="1800" b="0" dirty="0"/>
                            <a:t>Exchange Rows 1 and 2 to make </a:t>
                          </a:r>
                          <a:r>
                            <a:rPr sz="1800" b="0" dirty="0">
                              <a:latin typeface="Cambria Math"/>
                            </a:rPr>
                            <a:t>1</a:t>
                          </a:r>
                          <a:r>
                            <a:rPr sz="1800" b="0" dirty="0"/>
                            <a:t> the first entry of the first row.</a:t>
                          </a:r>
                        </a:p>
                      </a:txBody>
                      <a:tcPr anchor="ctr"/>
                    </a:tc>
                    <a:extLst>
                      <a:ext uri="{0D108BD9-81ED-4DB2-BD59-A6C34878D82A}">
                        <a16:rowId xmlns:a16="http://schemas.microsoft.com/office/drawing/2014/main" val="10000"/>
                      </a:ext>
                    </a:extLst>
                  </a:tr>
                  <a:tr h="370840">
                    <a:tc>
                      <a:txBody>
                        <a:bodyPr/>
                        <a:lstStyle/>
                        <a:p>
                          <a:pPr algn="l"/>
                          <a:endParaRPr sz="2000" dirty="0"/>
                        </a:p>
                      </a:txBody>
                      <a:tcPr anchor="ctr"/>
                    </a:tc>
                    <a:tc>
                      <a:txBody>
                        <a:bodyPr/>
                        <a:lstStyle/>
                        <a:p>
                          <a:pPr algn="ctr">
                            <a:defRPr sz="1600"/>
                          </a:pPr>
                          <a14:m>
                            <m:oMathPara xmlns:m="http://schemas.openxmlformats.org/officeDocument/2006/math">
                              <m:oMathParaPr>
                                <m:jc m:val="center"/>
                              </m:oMathParaPr>
                              <m:oMath xmlns:m="http://schemas.openxmlformats.org/officeDocument/2006/math">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sSub>
                                          <m:sSubPr>
                                            <m:ctrlPr>
                                              <a:rPr lang="en-US" sz="2000" i="1" kern="1200">
                                                <a:solidFill>
                                                  <a:schemeClr val="tx1"/>
                                                </a:solidFill>
                                                <a:effectLst/>
                                                <a:latin typeface="Cambria Math" panose="02040503050406030204" pitchFamily="18" charset="0"/>
                                                <a:ea typeface="+mn-ea"/>
                                                <a:cs typeface="+mn-cs"/>
                                              </a:rPr>
                                            </m:ctrlPr>
                                          </m:sSubPr>
                                          <m:e>
                                            <m:r>
                                              <a:rPr lang="en-US" sz="2000" b="0" i="1" kern="1200" smtClean="0">
                                                <a:solidFill>
                                                  <a:schemeClr val="tx1"/>
                                                </a:solidFill>
                                                <a:effectLst/>
                                                <a:latin typeface="Cambria Math" panose="02040503050406030204" pitchFamily="18" charset="0"/>
                                                <a:ea typeface="+mn-ea"/>
                                                <a:cs typeface="+mn-cs"/>
                                              </a:rPr>
                                              <m:t>2</m:t>
                                            </m:r>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1</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5</m:t>
                                          </m:r>
                                        </m:e>
                                        <m:e>
                                          <m:r>
                                            <a:rPr lang="ar-AE" sz="2000" b="0" i="0" smtClean="0">
                                              <a:latin typeface="Cambria Math" panose="02040503050406030204" pitchFamily="18" charset="0"/>
                                            </a:rPr>
                                            <m:t>−</m:t>
                                          </m:r>
                                          <m:r>
                                            <a:rPr lang="en-US" sz="2000" b="0" i="0" smtClean="0">
                                              <a:latin typeface="Cambria Math" panose="02040503050406030204" pitchFamily="18" charset="0"/>
                                            </a:rPr>
                                            <m:t>7</m:t>
                                          </m:r>
                                        </m:e>
                                      </m:mr>
                                      <m:mr>
                                        <m:e>
                                          <m:r>
                                            <a:rPr lang="ar-AE" sz="2000" b="0" i="0" smtClean="0">
                                              <a:latin typeface="Cambria Math" panose="02040503050406030204" pitchFamily="18" charset="0"/>
                                            </a:rPr>
                                            <m:t>3</m:t>
                                          </m:r>
                                        </m:e>
                                        <m:e>
                                          <m:r>
                                            <a:rPr lang="ar-AE" sz="2000" b="0" i="0" smtClean="0">
                                              <a:latin typeface="Cambria Math" panose="02040503050406030204" pitchFamily="18" charset="0"/>
                                            </a:rPr>
                                            <m:t>−</m:t>
                                          </m:r>
                                          <m:r>
                                            <a:rPr lang="ar-AE" sz="2000" b="0" i="0" smtClean="0">
                                              <a:latin typeface="Cambria Math" panose="02040503050406030204" pitchFamily="18" charset="0"/>
                                            </a:rPr>
                                            <m:t>1</m:t>
                                          </m:r>
                                        </m:e>
                                        <m:e>
                                          <m:r>
                                            <a:rPr lang="ar-AE"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r>
                                                <a:rPr lang="en-US" sz="2000" b="0" i="0" smtClean="0">
                                                  <a:latin typeface="Cambria Math" panose="02040503050406030204" pitchFamily="18" charset="0"/>
                                                </a:rPr>
                                                <m:t>22</m:t>
                                              </m:r>
                                            </m:e>
                                          </m:mr>
                                          <m:mr>
                                            <m:e>
                                              <m:r>
                                                <a:rPr lang="ar-AE" sz="2000" b="0" i="0" smtClean="0">
                                                  <a:latin typeface="Cambria Math" panose="02040503050406030204" pitchFamily="18" charset="0"/>
                                                </a:rPr>
                                                <m:t>2</m:t>
                                              </m:r>
                                            </m:e>
                                          </m:mr>
                                        </m:m>
                                      </m:e>
                                    </m:d>
                                  </m:e>
                                </m:d>
                              </m:oMath>
                            </m:oMathPara>
                          </a14:m>
                          <a:endParaRPr lang="ar-AE" sz="2000" dirty="0"/>
                        </a:p>
                      </a:txBody>
                      <a:tcPr anchor="ctr"/>
                    </a:tc>
                    <a:tc>
                      <a:txBody>
                        <a:bodyPr/>
                        <a:lstStyle/>
                        <a:p>
                          <a:pPr algn="l">
                            <a:defRPr b="1"/>
                          </a:pPr>
                          <a:r>
                            <a:rPr sz="1800" b="0" dirty="0"/>
                            <a:t>Add </a:t>
                          </a:r>
                          <a:r>
                            <a:rPr sz="1800" b="0" dirty="0">
                              <a:latin typeface="Cambria Math"/>
                            </a:rPr>
                            <a:t>2</a:t>
                          </a:r>
                          <a:r>
                            <a:rPr sz="1800" b="0" dirty="0"/>
                            <a:t> times Row 1 to Row 2 to get a </a:t>
                          </a:r>
                          <a:r>
                            <a:rPr sz="1800" b="0" dirty="0">
                              <a:latin typeface="Cambria Math"/>
                            </a:rPr>
                            <a:t>0</a:t>
                          </a:r>
                          <a:r>
                            <a:rPr sz="1800" b="0" dirty="0"/>
                            <a:t> as the first entry of Row 2.</a:t>
                          </a:r>
                        </a:p>
                      </a:txBody>
                      <a:tcPr anchor="ctr"/>
                    </a:tc>
                    <a:extLst>
                      <a:ext uri="{0D108BD9-81ED-4DB2-BD59-A6C34878D82A}">
                        <a16:rowId xmlns:a16="http://schemas.microsoft.com/office/drawing/2014/main" val="10001"/>
                      </a:ext>
                    </a:extLst>
                  </a:tr>
                  <a:tr h="370840">
                    <a:tc>
                      <a:txBody>
                        <a:bodyPr/>
                        <a:lstStyle/>
                        <a:p>
                          <a:pPr algn="l"/>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m:t>
                                          </m:r>
                                          <m:r>
                                            <a:rPr lang="ar-AE" sz="2000" b="0" i="1" kern="1200" smtClean="0">
                                              <a:solidFill>
                                                <a:schemeClr val="tx1"/>
                                              </a:solidFill>
                                              <a:effectLst/>
                                              <a:latin typeface="Cambria Math" panose="02040503050406030204" pitchFamily="18" charset="0"/>
                                              <a:ea typeface="+mn-ea"/>
                                              <a:cs typeface="+mn-cs"/>
                                            </a:rPr>
                                            <m:t>3</m:t>
                                          </m:r>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1</m:t>
                                          </m:r>
                                        </m:sub>
                                      </m:sSub>
                                      <m:r>
                                        <a:rPr lang="ar-AE" sz="2000" i="1" kern="1200">
                                          <a:solidFill>
                                            <a:schemeClr val="tx1"/>
                                          </a:solidFill>
                                          <a:effectLst/>
                                          <a:latin typeface="Cambria Math" panose="02040503050406030204" pitchFamily="18" charset="0"/>
                                          <a:ea typeface="+mn-ea"/>
                                          <a:cs typeface="+mn-cs"/>
                                        </a:rPr>
                                        <m:t>+</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3</m:t>
                                          </m:r>
                                        </m:sub>
                                      </m:sSub>
                                    </m:e>
                                  </m:groupChr>
                                </m:e>
                              </m:box>
                            </m:oMath>
                          </a14:m>
                          <a:endParaRPr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5</m:t>
                                          </m:r>
                                        </m:e>
                                        <m:e>
                                          <m:r>
                                            <a:rPr lang="ar-AE" sz="2000" b="0" i="0" smtClean="0">
                                              <a:latin typeface="Cambria Math" panose="02040503050406030204" pitchFamily="18" charset="0"/>
                                            </a:rPr>
                                            <m:t>−</m:t>
                                          </m:r>
                                          <m:r>
                                            <a:rPr lang="en-US" sz="2000" b="0" i="0" smtClean="0">
                                              <a:latin typeface="Cambria Math" panose="02040503050406030204" pitchFamily="18" charset="0"/>
                                            </a:rPr>
                                            <m:t>7</m:t>
                                          </m:r>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r>
                                                <a:rPr lang="en-US" sz="2000" b="0" i="0" smtClean="0">
                                                  <a:latin typeface="Cambria Math" panose="02040503050406030204" pitchFamily="18" charset="0"/>
                                                </a:rPr>
                                                <m:t>22</m:t>
                                              </m:r>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lang="ar-AE" sz="2000" dirty="0"/>
                        </a:p>
                      </a:txBody>
                      <a:tcPr anchor="ctr"/>
                    </a:tc>
                    <a:tc>
                      <a:txBody>
                        <a:bodyPr/>
                        <a:lstStyle/>
                        <a:p>
                          <a:pPr algn="l">
                            <a:defRPr sz="1100" b="1"/>
                          </a:pPr>
                          <a:r>
                            <a:rPr sz="1800" b="0" dirty="0"/>
                            <a:t>Add </a:t>
                          </a:r>
                          <a14:m>
                            <m:oMath xmlns:m="http://schemas.openxmlformats.org/officeDocument/2006/math">
                              <m:r>
                                <a:rPr sz="1800" b="0">
                                  <a:latin typeface="Cambria Math"/>
                                </a:rPr>
                                <m:t>−</m:t>
                              </m:r>
                              <m:r>
                                <a:rPr sz="1800" b="0">
                                  <a:latin typeface="Cambria Math"/>
                                </a:rPr>
                                <m:t>3</m:t>
                              </m:r>
                            </m:oMath>
                          </a14:m>
                          <a:r>
                            <a:rPr sz="1800" b="0" dirty="0"/>
                            <a:t> times Row 1 to </a:t>
                          </a:r>
                          <a:br>
                            <a:rPr lang="en-US" sz="1800" b="0" dirty="0"/>
                          </a:br>
                          <a:r>
                            <a:rPr sz="1800" b="0" dirty="0"/>
                            <a:t>Row 3 to get a </a:t>
                          </a:r>
                          <a:r>
                            <a:rPr sz="1800" b="0" dirty="0">
                              <a:latin typeface="Cambria Math"/>
                            </a:rPr>
                            <a:t>0</a:t>
                          </a:r>
                          <a:r>
                            <a:rPr sz="1800" b="0" dirty="0"/>
                            <a:t> as the first entry of Row 3.</a:t>
                          </a:r>
                        </a:p>
                      </a:txBody>
                      <a:tcPr anchor="ctr"/>
                    </a:tc>
                    <a:extLst>
                      <a:ext uri="{0D108BD9-81ED-4DB2-BD59-A6C34878D82A}">
                        <a16:rowId xmlns:a16="http://schemas.microsoft.com/office/drawing/2014/main" val="10002"/>
                      </a:ext>
                    </a:extLst>
                  </a:tr>
                  <a:tr h="370840">
                    <a:tc>
                      <a:txBody>
                        <a:bodyPr/>
                        <a:lstStyle/>
                        <a:p>
                          <a:pPr algn="l"/>
                          <a:endParaRPr sz="20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f>
                                          <m:fPr>
                                            <m:ctrlPr>
                                              <a:rPr lang="ar-AE" sz="2000" i="1" kern="1200" smtClean="0">
                                                <a:solidFill>
                                                  <a:schemeClr val="tx1"/>
                                                </a:solidFill>
                                                <a:effectLst/>
                                                <a:latin typeface="Cambria Math" panose="02040503050406030204" pitchFamily="18" charset="0"/>
                                                <a:ea typeface="+mn-ea"/>
                                                <a:cs typeface="+mn-cs"/>
                                              </a:rPr>
                                            </m:ctrlPr>
                                          </m:fPr>
                                          <m:num>
                                            <m:r>
                                              <a:rPr lang="en-US" sz="2000" b="0" i="1" kern="1200" smtClean="0">
                                                <a:solidFill>
                                                  <a:schemeClr val="tx1"/>
                                                </a:solidFill>
                                                <a:effectLst/>
                                                <a:latin typeface="Cambria Math" panose="02040503050406030204" pitchFamily="18" charset="0"/>
                                                <a:ea typeface="+mn-ea"/>
                                                <a:cs typeface="+mn-cs"/>
                                              </a:rPr>
                                              <m:t>1</m:t>
                                            </m:r>
                                          </m:num>
                                          <m:den>
                                            <m:r>
                                              <a:rPr lang="en-US" sz="2000" b="0" i="1" kern="1200" smtClean="0">
                                                <a:solidFill>
                                                  <a:schemeClr val="tx1"/>
                                                </a:solidFill>
                                                <a:effectLst/>
                                                <a:latin typeface="Cambria Math" panose="02040503050406030204" pitchFamily="18" charset="0"/>
                                                <a:ea typeface="+mn-ea"/>
                                                <a:cs typeface="+mn-cs"/>
                                              </a:rPr>
                                              <m:t>5</m:t>
                                            </m:r>
                                          </m:den>
                                        </m:f>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lang="ar-AE"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lang="ar-AE" sz="2000" dirty="0"/>
                        </a:p>
                      </a:txBody>
                      <a:tcPr anchor="ctr"/>
                    </a:tc>
                    <a:tc>
                      <a:txBody>
                        <a:bodyPr/>
                        <a:lstStyle/>
                        <a:p>
                          <a:pPr algn="l">
                            <a:defRPr sz="1100" b="1"/>
                          </a:pPr>
                          <a:r>
                            <a:rPr lang="en-US" sz="1800" b="0" dirty="0"/>
                            <a:t>Multiply Row 2 by </a:t>
                          </a:r>
                          <a14:m>
                            <m:oMath xmlns:m="http://schemas.openxmlformats.org/officeDocument/2006/math">
                              <m:f>
                                <m:fPr>
                                  <m:ctrlPr>
                                    <a:rPr lang="ar-AE" sz="1800" b="0" i="1">
                                      <a:latin typeface="Cambria Math" panose="02040503050406030204" pitchFamily="18" charset="0"/>
                                    </a:rPr>
                                  </m:ctrlPr>
                                </m:fPr>
                                <m:num>
                                  <m:r>
                                    <a:rPr lang="ar-AE" sz="1800" b="0">
                                      <a:latin typeface="Cambria Math"/>
                                    </a:rPr>
                                    <m:t>1</m:t>
                                  </m:r>
                                </m:num>
                                <m:den>
                                  <m:r>
                                    <a:rPr lang="ar-AE" sz="1800" b="0">
                                      <a:latin typeface="Cambria Math"/>
                                    </a:rPr>
                                    <m:t>5</m:t>
                                  </m:r>
                                </m:den>
                              </m:f>
                            </m:oMath>
                          </a14:m>
                          <a:r>
                            <a:rPr lang="ar-AE" sz="1800" b="0" dirty="0"/>
                            <a:t> </a:t>
                          </a:r>
                          <a:r>
                            <a:rPr lang="en-US" sz="1800" b="0" dirty="0"/>
                            <a:t>to make its first nonzero entry </a:t>
                          </a:r>
                          <a:r>
                            <a:rPr lang="en-US" sz="1800" b="0" dirty="0">
                              <a:latin typeface="Cambria Math"/>
                            </a:rPr>
                            <a:t>1</a:t>
                          </a:r>
                          <a:r>
                            <a:rPr lang="en-US" sz="1800" b="0" dirty="0"/>
                            <a:t>.</a:t>
                          </a:r>
                          <a:endParaRPr sz="1800" b="0" dirty="0"/>
                        </a:p>
                      </a:txBody>
                      <a:tcPr anchor="ctr"/>
                    </a:tc>
                    <a:extLst>
                      <a:ext uri="{0D108BD9-81ED-4DB2-BD59-A6C34878D82A}">
                        <a16:rowId xmlns:a16="http://schemas.microsoft.com/office/drawing/2014/main" val="1437169083"/>
                      </a:ext>
                    </a:extLst>
                  </a:tr>
                </a:tbl>
              </a:graphicData>
            </a:graphic>
          </p:graphicFrame>
        </mc:Choice>
        <mc:Fallback xmlns="">
          <p:graphicFrame>
            <p:nvGraphicFramePr>
              <p:cNvPr id="3" name="Table Placeholder 2" descr="The given augmented matrices and row operations are:&#10;&#10;Initial matrix:&#10;First row: negative two, one, negative five,  augmented by negative six.&#10;Second row: one, two, negative one,  augmented by negative eight.&#10;Third row: three, negative one, two,  augmented by two.&#10;&#10;After exchanging row one and row two:&#10;First row: one, two, negative one,  augmented by negative eight.&#10;Second row: negative two, one, negative five,  augmented by negative six.&#10;Third row: three, negative one, two,  augmented by two.&#10;&#10;After adding two times row 1 to row 2 to get a 0 as the first entry of Row 2:&#10;First row: one, two, negative one,  augmented by negative eight.&#10;Second row: zero, five, negative seven,  augmented by negative twenty two.&#10;Third row: three, negative one, two,  augmented by two.&#10;&#10;After adding negative three times row 1 to row 3 to get a 0 as the first entry of Row 3:&#10;First row: one, two, negative one,  augmented by negative eight.&#10;Second row: zero, five, negative seven,  augmented by negative twenty two.&#10;Third row: zero, negative seven, five,  augmented by twenty six.&#10;&#10;After multiplying row 2 by one fifth make its first nonzero entry 1.:&#10;First row: one, two, negative one,  augmented by negative eight.&#10;Second row: zero, one, negative seven fifths,  augmented by negative twenty two fifths.&#10;Third row: zero, negative seven, five,  augmented by twenty six."/>
              <p:cNvGraphicFramePr>
                <a:graphicFrameLocks noGrp="1"/>
              </p:cNvGraphicFramePr>
              <p:nvPr>
                <p:ph type="tbl" sz="quarter" idx="10"/>
                <p:extLst>
                  <p:ext uri="{D42A27DB-BD31-4B8C-83A1-F6EECF244321}">
                    <p14:modId xmlns:p14="http://schemas.microsoft.com/office/powerpoint/2010/main" val="520905562"/>
                  </p:ext>
                </p:extLst>
              </p:nvPr>
            </p:nvGraphicFramePr>
            <p:xfrm>
              <a:off x="304800" y="1105523"/>
              <a:ext cx="8458200" cy="443242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1060196">
                    <a:tc>
                      <a:txBody>
                        <a:bodyPr/>
                        <a:lstStyle/>
                        <a:p>
                          <a:endParaRPr lang="en-US"/>
                        </a:p>
                      </a:txBody>
                      <a:tcPr anchor="ctr">
                        <a:blipFill>
                          <a:blip r:embed="rId2"/>
                          <a:stretch>
                            <a:fillRect r="-270133" b="-318391"/>
                          </a:stretch>
                        </a:blipFill>
                      </a:tcPr>
                    </a:tc>
                    <a:tc>
                      <a:txBody>
                        <a:bodyPr/>
                        <a:lstStyle/>
                        <a:p>
                          <a:endParaRPr lang="en-US"/>
                        </a:p>
                      </a:txBody>
                      <a:tcPr anchor="ctr">
                        <a:blipFill>
                          <a:blip r:embed="rId2"/>
                          <a:stretch>
                            <a:fillRect l="-214286" r="-478857" b="-318391"/>
                          </a:stretch>
                        </a:blipFill>
                      </a:tcPr>
                    </a:tc>
                    <a:tc>
                      <a:txBody>
                        <a:bodyPr/>
                        <a:lstStyle/>
                        <a:p>
                          <a:endParaRPr lang="en-US"/>
                        </a:p>
                      </a:txBody>
                      <a:tcPr anchor="ctr">
                        <a:blipFill>
                          <a:blip r:embed="rId2"/>
                          <a:stretch>
                            <a:fillRect l="-137500" r="-109500" b="-318391"/>
                          </a:stretch>
                        </a:blipFill>
                      </a:tcPr>
                    </a:tc>
                    <a:tc>
                      <a:txBody>
                        <a:bodyPr/>
                        <a:lstStyle/>
                        <a:p>
                          <a:pPr algn="l">
                            <a:defRPr b="1"/>
                          </a:pPr>
                          <a:r>
                            <a:rPr sz="1800" b="0" dirty="0"/>
                            <a:t>Exchange Rows 1 and 2 to make </a:t>
                          </a:r>
                          <a:r>
                            <a:rPr sz="1800" b="0" dirty="0">
                              <a:latin typeface="Cambria Math"/>
                            </a:rPr>
                            <a:t>1</a:t>
                          </a:r>
                          <a:r>
                            <a:rPr sz="1800" b="0" dirty="0"/>
                            <a:t> the first entry of the first row.</a:t>
                          </a:r>
                        </a:p>
                      </a:txBody>
                      <a:tcPr anchor="ctr"/>
                    </a:tc>
                    <a:extLst>
                      <a:ext uri="{0D108BD9-81ED-4DB2-BD59-A6C34878D82A}">
                        <a16:rowId xmlns:a16="http://schemas.microsoft.com/office/drawing/2014/main" val="10000"/>
                      </a:ext>
                    </a:extLst>
                  </a:tr>
                  <a:tr h="1060196">
                    <a:tc>
                      <a:txBody>
                        <a:bodyPr/>
                        <a:lstStyle/>
                        <a:p>
                          <a:pPr algn="l"/>
                          <a:endParaRPr sz="2000" dirty="0"/>
                        </a:p>
                      </a:txBody>
                      <a:tcPr anchor="ctr"/>
                    </a:tc>
                    <a:tc>
                      <a:txBody>
                        <a:bodyPr/>
                        <a:lstStyle/>
                        <a:p>
                          <a:endParaRPr lang="en-US"/>
                        </a:p>
                      </a:txBody>
                      <a:tcPr anchor="ctr">
                        <a:blipFill>
                          <a:blip r:embed="rId2"/>
                          <a:stretch>
                            <a:fillRect l="-214286" t="-100000" r="-478857" b="-218391"/>
                          </a:stretch>
                        </a:blipFill>
                      </a:tcPr>
                    </a:tc>
                    <a:tc>
                      <a:txBody>
                        <a:bodyPr/>
                        <a:lstStyle/>
                        <a:p>
                          <a:endParaRPr lang="en-US"/>
                        </a:p>
                      </a:txBody>
                      <a:tcPr anchor="ctr">
                        <a:blipFill>
                          <a:blip r:embed="rId2"/>
                          <a:stretch>
                            <a:fillRect l="-137500" t="-100000" r="-109500" b="-218391"/>
                          </a:stretch>
                        </a:blipFill>
                      </a:tcPr>
                    </a:tc>
                    <a:tc>
                      <a:txBody>
                        <a:bodyPr/>
                        <a:lstStyle/>
                        <a:p>
                          <a:pPr algn="l">
                            <a:defRPr b="1"/>
                          </a:pPr>
                          <a:r>
                            <a:rPr sz="1800" b="0" dirty="0"/>
                            <a:t>Add </a:t>
                          </a:r>
                          <a:r>
                            <a:rPr sz="1800" b="0" dirty="0">
                              <a:latin typeface="Cambria Math"/>
                            </a:rPr>
                            <a:t>2</a:t>
                          </a:r>
                          <a:r>
                            <a:rPr sz="1800" b="0" dirty="0"/>
                            <a:t> times Row 1 to Row 2 to get a </a:t>
                          </a:r>
                          <a:r>
                            <a:rPr sz="1800" b="0" dirty="0">
                              <a:latin typeface="Cambria Math"/>
                            </a:rPr>
                            <a:t>0</a:t>
                          </a:r>
                          <a:r>
                            <a:rPr sz="1800" b="0" dirty="0"/>
                            <a:t> as the first entry of Row 2.</a:t>
                          </a:r>
                        </a:p>
                      </a:txBody>
                      <a:tcPr anchor="ctr"/>
                    </a:tc>
                    <a:extLst>
                      <a:ext uri="{0D108BD9-81ED-4DB2-BD59-A6C34878D82A}">
                        <a16:rowId xmlns:a16="http://schemas.microsoft.com/office/drawing/2014/main" val="10001"/>
                      </a:ext>
                    </a:extLst>
                  </a:tr>
                  <a:tr h="1060196">
                    <a:tc>
                      <a:txBody>
                        <a:bodyPr/>
                        <a:lstStyle/>
                        <a:p>
                          <a:pPr algn="l"/>
                          <a:endParaRPr sz="2000" dirty="0"/>
                        </a:p>
                      </a:txBody>
                      <a:tcPr anchor="ctr"/>
                    </a:tc>
                    <a:tc>
                      <a:txBody>
                        <a:bodyPr/>
                        <a:lstStyle/>
                        <a:p>
                          <a:endParaRPr lang="en-US"/>
                        </a:p>
                      </a:txBody>
                      <a:tcPr anchor="ctr">
                        <a:blipFill>
                          <a:blip r:embed="rId2"/>
                          <a:stretch>
                            <a:fillRect l="-214286" t="-200000" r="-478857" b="-118391"/>
                          </a:stretch>
                        </a:blipFill>
                      </a:tcPr>
                    </a:tc>
                    <a:tc>
                      <a:txBody>
                        <a:bodyPr/>
                        <a:lstStyle/>
                        <a:p>
                          <a:endParaRPr lang="en-US"/>
                        </a:p>
                      </a:txBody>
                      <a:tcPr anchor="ctr">
                        <a:blipFill>
                          <a:blip r:embed="rId2"/>
                          <a:stretch>
                            <a:fillRect l="-137500" t="-200000" r="-109500" b="-118391"/>
                          </a:stretch>
                        </a:blipFill>
                      </a:tcPr>
                    </a:tc>
                    <a:tc>
                      <a:txBody>
                        <a:bodyPr/>
                        <a:lstStyle/>
                        <a:p>
                          <a:endParaRPr lang="en-US"/>
                        </a:p>
                      </a:txBody>
                      <a:tcPr anchor="ctr">
                        <a:blipFill>
                          <a:blip r:embed="rId2"/>
                          <a:stretch>
                            <a:fillRect l="-216895" t="-200000" b="-118391"/>
                          </a:stretch>
                        </a:blipFill>
                      </a:tcPr>
                    </a:tc>
                    <a:extLst>
                      <a:ext uri="{0D108BD9-81ED-4DB2-BD59-A6C34878D82A}">
                        <a16:rowId xmlns:a16="http://schemas.microsoft.com/office/drawing/2014/main" val="10002"/>
                      </a:ext>
                    </a:extLst>
                  </a:tr>
                  <a:tr h="1251839">
                    <a:tc>
                      <a:txBody>
                        <a:bodyPr/>
                        <a:lstStyle/>
                        <a:p>
                          <a:pPr algn="l"/>
                          <a:endParaRPr sz="2000" dirty="0"/>
                        </a:p>
                      </a:txBody>
                      <a:tcPr anchor="ctr"/>
                    </a:tc>
                    <a:tc>
                      <a:txBody>
                        <a:bodyPr/>
                        <a:lstStyle/>
                        <a:p>
                          <a:endParaRPr lang="en-US"/>
                        </a:p>
                      </a:txBody>
                      <a:tcPr anchor="ctr">
                        <a:blipFill>
                          <a:blip r:embed="rId2"/>
                          <a:stretch>
                            <a:fillRect l="-214286" t="-253398" r="-478857"/>
                          </a:stretch>
                        </a:blipFill>
                      </a:tcPr>
                    </a:tc>
                    <a:tc>
                      <a:txBody>
                        <a:bodyPr/>
                        <a:lstStyle/>
                        <a:p>
                          <a:endParaRPr lang="en-US"/>
                        </a:p>
                      </a:txBody>
                      <a:tcPr anchor="ctr">
                        <a:blipFill>
                          <a:blip r:embed="rId2"/>
                          <a:stretch>
                            <a:fillRect l="-137500" t="-253398" r="-109500"/>
                          </a:stretch>
                        </a:blipFill>
                      </a:tcPr>
                    </a:tc>
                    <a:tc>
                      <a:txBody>
                        <a:bodyPr/>
                        <a:lstStyle/>
                        <a:p>
                          <a:endParaRPr lang="en-US"/>
                        </a:p>
                      </a:txBody>
                      <a:tcPr anchor="ctr">
                        <a:blipFill>
                          <a:blip r:embed="rId2"/>
                          <a:stretch>
                            <a:fillRect l="-216895" t="-253398"/>
                          </a:stretch>
                        </a:blipFill>
                      </a:tcPr>
                    </a:tc>
                    <a:extLst>
                      <a:ext uri="{0D108BD9-81ED-4DB2-BD59-A6C34878D82A}">
                        <a16:rowId xmlns:a16="http://schemas.microsoft.com/office/drawing/2014/main" val="1437169083"/>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4</a:t>
            </a:r>
            <a:endParaRPr dirty="0"/>
          </a:p>
        </p:txBody>
      </p:sp>
      <mc:AlternateContent xmlns:mc="http://schemas.openxmlformats.org/markup-compatibility/2006" xmlns:a14="http://schemas.microsoft.com/office/drawing/2010/main">
        <mc:Choice Requires="a14">
          <p:graphicFrame>
            <p:nvGraphicFramePr>
              <p:cNvPr id="3" name="Table Placeholder 2" descr="First row: one, two, negative one,  augmented by negative eight.&#10;Second row: zero, one, negative seven fifths,  augmented by negative twenty two fifths.&#10;Third row: zero, negative seven, five,  augmented by twenty six.&#10;&#10;After adding seven times row 2 to row 3 to get a 0 as the second entry of Row 3.&#10;First row: one, two, negative one,  augmented by negative eight.&#10;Second row: zero, one, negative seven fifths,  augmented by negative twenty two fifths.&#10;Third row: zero, zero, negative twenty four fifths,  augmented by negative twenty four fifths,&#10;&#10;After multiplying row 3 by negative twenty four fifths to make its first nonzero entry a 1:&#10;First row: one, two, negative one,  augmented by negative eight.&#10;Second row: zero, one, negative seven fifths,  augmented by negative twenty two fifths.&#10;Third row: zero, zero, one,  augmented by one."/>
              <p:cNvGraphicFramePr>
                <a:graphicFrameLocks noGrp="1"/>
              </p:cNvGraphicFramePr>
              <p:nvPr>
                <p:ph type="tbl" sz="quarter" idx="10"/>
                <p:extLst>
                  <p:ext uri="{D42A27DB-BD31-4B8C-83A1-F6EECF244321}">
                    <p14:modId xmlns:p14="http://schemas.microsoft.com/office/powerpoint/2010/main" val="140316857"/>
                  </p:ext>
                </p:extLst>
              </p:nvPr>
            </p:nvGraphicFramePr>
            <p:xfrm>
              <a:off x="499968" y="1105523"/>
              <a:ext cx="8144065" cy="2863723"/>
            </p:xfrm>
            <a:graphic>
              <a:graphicData uri="http://schemas.openxmlformats.org/drawingml/2006/table">
                <a:tbl>
                  <a:tblPr firstRow="1" bandRow="1">
                    <a:tableStyleId>{2D5ABB26-0587-4C30-8999-92F81FD0307C}</a:tableStyleId>
                  </a:tblPr>
                  <a:tblGrid>
                    <a:gridCol w="2455101">
                      <a:extLst>
                        <a:ext uri="{9D8B030D-6E8A-4147-A177-3AD203B41FA5}">
                          <a16:colId xmlns:a16="http://schemas.microsoft.com/office/drawing/2014/main" val="20000"/>
                        </a:ext>
                      </a:extLst>
                    </a:gridCol>
                    <a:gridCol w="1007331">
                      <a:extLst>
                        <a:ext uri="{9D8B030D-6E8A-4147-A177-3AD203B41FA5}">
                          <a16:colId xmlns:a16="http://schemas.microsoft.com/office/drawing/2014/main" val="20001"/>
                        </a:ext>
                      </a:extLst>
                    </a:gridCol>
                    <a:gridCol w="2278730">
                      <a:extLst>
                        <a:ext uri="{9D8B030D-6E8A-4147-A177-3AD203B41FA5}">
                          <a16:colId xmlns:a16="http://schemas.microsoft.com/office/drawing/2014/main" val="20002"/>
                        </a:ext>
                      </a:extLst>
                    </a:gridCol>
                    <a:gridCol w="2402903">
                      <a:extLst>
                        <a:ext uri="{9D8B030D-6E8A-4147-A177-3AD203B41FA5}">
                          <a16:colId xmlns:a16="http://schemas.microsoft.com/office/drawing/2014/main" val="20003"/>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sz="20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sSub>
                                          <m:sSubPr>
                                            <m:ctrlPr>
                                              <a:rPr lang="en-US" sz="2000" i="1" kern="1200">
                                                <a:solidFill>
                                                  <a:schemeClr val="tx1"/>
                                                </a:solidFill>
                                                <a:effectLst/>
                                                <a:latin typeface="Cambria Math" panose="02040503050406030204" pitchFamily="18" charset="0"/>
                                                <a:ea typeface="+mn-ea"/>
                                                <a:cs typeface="+mn-cs"/>
                                              </a:rPr>
                                            </m:ctrlPr>
                                          </m:sSubPr>
                                          <m:e>
                                            <m:r>
                                              <a:rPr lang="en-US" sz="2000" b="0" i="1" kern="1200" smtClean="0">
                                                <a:solidFill>
                                                  <a:schemeClr val="tx1"/>
                                                </a:solidFill>
                                                <a:effectLst/>
                                                <a:latin typeface="Cambria Math" panose="02040503050406030204" pitchFamily="18" charset="0"/>
                                                <a:ea typeface="+mn-ea"/>
                                                <a:cs typeface="+mn-cs"/>
                                              </a:rPr>
                                              <m:t>7</m:t>
                                            </m:r>
                                            <m:r>
                                              <a:rPr lang="en-US"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2</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3</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en-US" sz="2000" b="0" i="0" smtClean="0">
                                              <a:latin typeface="Cambria Math" panose="02040503050406030204" pitchFamily="18" charset="0"/>
                                            </a:rPr>
                                            <m:t>0</m:t>
                                          </m:r>
                                        </m:e>
                                        <m:e>
                                          <m:r>
                                            <a:rPr lang="en-US" sz="2000" b="0" i="1"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24</m:t>
                                              </m:r>
                                            </m:num>
                                            <m:den>
                                              <m:r>
                                                <a:rPr lang="en-US" sz="2000" b="0" i="1" smtClean="0">
                                                  <a:latin typeface="Cambria Math" panose="02040503050406030204" pitchFamily="18" charset="0"/>
                                                </a:rPr>
                                                <m:t>5</m:t>
                                              </m:r>
                                            </m:den>
                                          </m:f>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en-US" sz="2000" b="0" i="1"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24</m:t>
                                                  </m:r>
                                                </m:num>
                                                <m:den>
                                                  <m:r>
                                                    <a:rPr lang="en-US" sz="2000" b="0" i="1" smtClean="0">
                                                      <a:latin typeface="Cambria Math" panose="02040503050406030204" pitchFamily="18" charset="0"/>
                                                    </a:rPr>
                                                    <m:t>5</m:t>
                                                  </m:r>
                                                </m:den>
                                              </m:f>
                                            </m:e>
                                          </m:mr>
                                        </m:m>
                                      </m:e>
                                    </m:d>
                                  </m:e>
                                </m:d>
                              </m:oMath>
                            </m:oMathPara>
                          </a14:m>
                          <a:endParaRPr sz="2000" dirty="0"/>
                        </a:p>
                      </a:txBody>
                      <a:tcPr/>
                    </a:tc>
                    <a:tc>
                      <a:txBody>
                        <a:bodyPr/>
                        <a:lstStyle/>
                        <a:p>
                          <a:pPr algn="l">
                            <a:defRPr b="1"/>
                          </a:pPr>
                          <a:r>
                            <a:rPr sz="1800" b="0" dirty="0"/>
                            <a:t>Add </a:t>
                          </a:r>
                          <a:r>
                            <a:rPr sz="1800" b="0" dirty="0">
                              <a:latin typeface="Cambria Math"/>
                            </a:rPr>
                            <a:t>7</a:t>
                          </a:r>
                          <a:r>
                            <a:rPr sz="1800" b="0" dirty="0"/>
                            <a:t> times Row 2 to Row 3 to get a </a:t>
                          </a:r>
                          <a:r>
                            <a:rPr sz="1800" b="0" dirty="0">
                              <a:latin typeface="Cambria Math"/>
                            </a:rPr>
                            <a:t>0</a:t>
                          </a:r>
                          <a:r>
                            <a:rPr sz="1800" b="0" dirty="0"/>
                            <a:t> as the second entry of Row 3.</a:t>
                          </a:r>
                        </a:p>
                      </a:txBody>
                      <a:tcPr anchor="ctr"/>
                    </a:tc>
                    <a:extLst>
                      <a:ext uri="{0D108BD9-81ED-4DB2-BD59-A6C34878D82A}">
                        <a16:rowId xmlns:a16="http://schemas.microsoft.com/office/drawing/2014/main" val="10004"/>
                      </a:ext>
                    </a:extLst>
                  </a:tr>
                  <a:tr h="370840">
                    <a:tc>
                      <a:txBody>
                        <a:bodyPr/>
                        <a:lstStyle/>
                        <a:p>
                          <a:pPr algn="l"/>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f>
                                        <m:fPr>
                                          <m:ctrlPr>
                                            <a:rPr lang="ar-AE" sz="2000" i="1" kern="1200" smtClean="0">
                                              <a:solidFill>
                                                <a:schemeClr val="tx1"/>
                                              </a:solidFill>
                                              <a:effectLst/>
                                              <a:latin typeface="Cambria Math" panose="02040503050406030204" pitchFamily="18" charset="0"/>
                                              <a:ea typeface="+mn-ea"/>
                                              <a:cs typeface="+mn-cs"/>
                                            </a:rPr>
                                          </m:ctrlPr>
                                        </m:fPr>
                                        <m:num>
                                          <m:r>
                                            <a:rPr lang="en-US" sz="2000" b="0" i="1" kern="1200" smtClean="0">
                                              <a:solidFill>
                                                <a:schemeClr val="tx1"/>
                                              </a:solidFill>
                                              <a:effectLst/>
                                              <a:latin typeface="Cambria Math" panose="02040503050406030204" pitchFamily="18" charset="0"/>
                                              <a:ea typeface="+mn-ea"/>
                                              <a:cs typeface="+mn-cs"/>
                                            </a:rPr>
                                            <m:t>5</m:t>
                                          </m:r>
                                        </m:num>
                                        <m:den>
                                          <m:r>
                                            <a:rPr lang="en-US" sz="2000" b="0" i="1" kern="1200" smtClean="0">
                                              <a:solidFill>
                                                <a:schemeClr val="tx1"/>
                                              </a:solidFill>
                                              <a:effectLst/>
                                              <a:latin typeface="Cambria Math" panose="02040503050406030204" pitchFamily="18" charset="0"/>
                                              <a:ea typeface="+mn-ea"/>
                                              <a:cs typeface="+mn-cs"/>
                                            </a:rPr>
                                            <m:t>24</m:t>
                                          </m:r>
                                        </m:den>
                                      </m:f>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b="0" i="1" kern="1200" smtClean="0">
                                              <a:solidFill>
                                                <a:schemeClr val="tx1"/>
                                              </a:solidFill>
                                              <a:effectLst/>
                                              <a:latin typeface="Cambria Math" panose="02040503050406030204" pitchFamily="18" charset="0"/>
                                              <a:ea typeface="+mn-ea"/>
                                              <a:cs typeface="+mn-cs"/>
                                            </a:rPr>
                                            <m:t>3</m:t>
                                          </m:r>
                                        </m:sub>
                                      </m:sSub>
                                      <m:r>
                                        <a:rPr lang="en-US" sz="2000" b="0" i="1" kern="1200" smtClean="0">
                                          <a:solidFill>
                                            <a:schemeClr val="tx1"/>
                                          </a:solidFill>
                                          <a:effectLst/>
                                          <a:latin typeface="Cambria Math" panose="02040503050406030204" pitchFamily="18" charset="0"/>
                                          <a:ea typeface="+mn-ea"/>
                                          <a:cs typeface="+mn-cs"/>
                                        </a:rPr>
                                        <m:t>  </m:t>
                                      </m:r>
                                    </m:e>
                                  </m:groupChr>
                                </m:e>
                              </m:box>
                            </m:oMath>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en-US" sz="2000" b="0" i="0" smtClean="0">
                                              <a:latin typeface="Cambria Math" panose="02040503050406030204" pitchFamily="18" charset="0"/>
                                            </a:rPr>
                                            <m:t>0</m:t>
                                          </m:r>
                                        </m:e>
                                        <m:e>
                                          <m:r>
                                            <a:rPr lang="en-US" sz="2000" b="0" i="1" smtClean="0">
                                              <a:latin typeface="Cambria Math" panose="02040503050406030204" pitchFamily="18" charset="0"/>
                                            </a:rPr>
                                            <m:t>1</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en-US" sz="2000" b="0" i="1" smtClean="0">
                                                  <a:latin typeface="Cambria Math" panose="02040503050406030204" pitchFamily="18" charset="0"/>
                                                </a:rPr>
                                                <m:t>1</m:t>
                                              </m:r>
                                            </m:e>
                                          </m:mr>
                                        </m:m>
                                      </m:e>
                                    </m:d>
                                  </m:e>
                                </m:d>
                              </m:oMath>
                            </m:oMathPara>
                          </a14:m>
                          <a:endParaRPr sz="2000" dirty="0"/>
                        </a:p>
                      </a:txBody>
                      <a:tcPr/>
                    </a:tc>
                    <a:tc>
                      <a:txBody>
                        <a:bodyPr/>
                        <a:lstStyle/>
                        <a:p>
                          <a:pPr algn="l">
                            <a:defRPr sz="1100" b="1"/>
                          </a:pPr>
                          <a:r>
                            <a:rPr sz="1800" b="0" dirty="0"/>
                            <a:t>Multiply Row 3 by </a:t>
                          </a:r>
                          <a14:m>
                            <m:oMath xmlns:m="http://schemas.openxmlformats.org/officeDocument/2006/math">
                              <m:r>
                                <a:rPr sz="1800" b="0">
                                  <a:latin typeface="Cambria Math"/>
                                </a:rPr>
                                <m:t>−</m:t>
                              </m:r>
                              <m:f>
                                <m:fPr>
                                  <m:ctrlPr>
                                    <a:rPr sz="1800" b="0" i="1">
                                      <a:latin typeface="Cambria Math" panose="02040503050406030204" pitchFamily="18" charset="0"/>
                                    </a:rPr>
                                  </m:ctrlPr>
                                </m:fPr>
                                <m:num>
                                  <m:r>
                                    <a:rPr sz="1800" b="0">
                                      <a:latin typeface="Cambria Math"/>
                                    </a:rPr>
                                    <m:t>5</m:t>
                                  </m:r>
                                </m:num>
                                <m:den>
                                  <m:r>
                                    <a:rPr sz="1800" b="0">
                                      <a:latin typeface="Cambria Math"/>
                                    </a:rPr>
                                    <m:t>24</m:t>
                                  </m:r>
                                </m:den>
                              </m:f>
                            </m:oMath>
                          </a14:m>
                          <a:r>
                            <a:rPr sz="1800" b="0" dirty="0"/>
                            <a:t> to make its first nonzero entry a </a:t>
                          </a:r>
                          <a:r>
                            <a:rPr sz="1800" b="0" dirty="0">
                              <a:latin typeface="Cambria Math"/>
                            </a:rPr>
                            <a:t>1</a:t>
                          </a:r>
                          <a:r>
                            <a:rPr sz="1800" b="0" dirty="0"/>
                            <a:t>.</a:t>
                          </a:r>
                        </a:p>
                      </a:txBody>
                      <a:tcPr anchor="ct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First row: one, two, negative one,  augmented by negative eight.&#10;Second row: zero, one, negative seven fifths,  augmented by negative twenty two fifths.&#10;Third row: zero, negative seven, five,  augmented by twenty six.&#10;&#10;After adding seven times row 2 to row 3 to get a 0 as the second entry of Row 3.&#10;First row: one, two, negative one,  augmented by negative eight.&#10;Second row: zero, one, negative seven fifths,  augmented by negative twenty two fifths.&#10;Third row: zero, zero, negative twenty four fifths,  augmented by negative twenty four fifths,&#10;&#10;After multiplying row 3 by negative twenty four fifths to make its first nonzero entry a 1:&#10;First row: one, two, negative one,  augmented by negative eight.&#10;Second row: zero, one, negative seven fifths,  augmented by negative twenty two fifths.&#10;Third row: zero, zero, one,  augmented by one."/>
              <p:cNvGraphicFramePr>
                <a:graphicFrameLocks noGrp="1"/>
              </p:cNvGraphicFramePr>
              <p:nvPr>
                <p:ph type="tbl" sz="quarter" idx="10"/>
                <p:extLst>
                  <p:ext uri="{D42A27DB-BD31-4B8C-83A1-F6EECF244321}">
                    <p14:modId xmlns:p14="http://schemas.microsoft.com/office/powerpoint/2010/main" val="140316857"/>
                  </p:ext>
                </p:extLst>
              </p:nvPr>
            </p:nvGraphicFramePr>
            <p:xfrm>
              <a:off x="499968" y="1105523"/>
              <a:ext cx="8144065" cy="2863723"/>
            </p:xfrm>
            <a:graphic>
              <a:graphicData uri="http://schemas.openxmlformats.org/drawingml/2006/table">
                <a:tbl>
                  <a:tblPr firstRow="1" bandRow="1">
                    <a:tableStyleId>{2D5ABB26-0587-4C30-8999-92F81FD0307C}</a:tableStyleId>
                  </a:tblPr>
                  <a:tblGrid>
                    <a:gridCol w="2455101">
                      <a:extLst>
                        <a:ext uri="{9D8B030D-6E8A-4147-A177-3AD203B41FA5}">
                          <a16:colId xmlns:a16="http://schemas.microsoft.com/office/drawing/2014/main" val="20000"/>
                        </a:ext>
                      </a:extLst>
                    </a:gridCol>
                    <a:gridCol w="1007331">
                      <a:extLst>
                        <a:ext uri="{9D8B030D-6E8A-4147-A177-3AD203B41FA5}">
                          <a16:colId xmlns:a16="http://schemas.microsoft.com/office/drawing/2014/main" val="20001"/>
                        </a:ext>
                      </a:extLst>
                    </a:gridCol>
                    <a:gridCol w="2278730">
                      <a:extLst>
                        <a:ext uri="{9D8B030D-6E8A-4147-A177-3AD203B41FA5}">
                          <a16:colId xmlns:a16="http://schemas.microsoft.com/office/drawing/2014/main" val="20002"/>
                        </a:ext>
                      </a:extLst>
                    </a:gridCol>
                    <a:gridCol w="2402903">
                      <a:extLst>
                        <a:ext uri="{9D8B030D-6E8A-4147-A177-3AD203B41FA5}">
                          <a16:colId xmlns:a16="http://schemas.microsoft.com/office/drawing/2014/main" val="20003"/>
                        </a:ext>
                      </a:extLst>
                    </a:gridCol>
                  </a:tblGrid>
                  <a:tr h="1613916">
                    <a:tc>
                      <a:txBody>
                        <a:bodyPr/>
                        <a:lstStyle/>
                        <a:p>
                          <a:endParaRPr lang="en-US"/>
                        </a:p>
                      </a:txBody>
                      <a:tcPr anchor="ctr">
                        <a:blipFill>
                          <a:blip r:embed="rId2"/>
                          <a:stretch>
                            <a:fillRect r="-231514" b="-77736"/>
                          </a:stretch>
                        </a:blipFill>
                      </a:tcPr>
                    </a:tc>
                    <a:tc>
                      <a:txBody>
                        <a:bodyPr/>
                        <a:lstStyle/>
                        <a:p>
                          <a:endParaRPr lang="en-US"/>
                        </a:p>
                      </a:txBody>
                      <a:tcPr anchor="ctr">
                        <a:blipFill>
                          <a:blip r:embed="rId2"/>
                          <a:stretch>
                            <a:fillRect l="-244242" r="-465455" b="-77736"/>
                          </a:stretch>
                        </a:blipFill>
                      </a:tcPr>
                    </a:tc>
                    <a:tc>
                      <a:txBody>
                        <a:bodyPr/>
                        <a:lstStyle/>
                        <a:p>
                          <a:endParaRPr lang="en-US"/>
                        </a:p>
                      </a:txBody>
                      <a:tcPr>
                        <a:blipFill>
                          <a:blip r:embed="rId2"/>
                          <a:stretch>
                            <a:fillRect l="-151872" r="-105348" b="-77736"/>
                          </a:stretch>
                        </a:blipFill>
                      </a:tcPr>
                    </a:tc>
                    <a:tc>
                      <a:txBody>
                        <a:bodyPr/>
                        <a:lstStyle/>
                        <a:p>
                          <a:pPr algn="l">
                            <a:defRPr b="1"/>
                          </a:pPr>
                          <a:r>
                            <a:rPr sz="1800" b="0" dirty="0"/>
                            <a:t>Add </a:t>
                          </a:r>
                          <a:r>
                            <a:rPr sz="1800" b="0" dirty="0">
                              <a:latin typeface="Cambria Math"/>
                            </a:rPr>
                            <a:t>7</a:t>
                          </a:r>
                          <a:r>
                            <a:rPr sz="1800" b="0" dirty="0"/>
                            <a:t> times Row 2 to Row 3 to get a </a:t>
                          </a:r>
                          <a:r>
                            <a:rPr sz="1800" b="0" dirty="0">
                              <a:latin typeface="Cambria Math"/>
                            </a:rPr>
                            <a:t>0</a:t>
                          </a:r>
                          <a:r>
                            <a:rPr sz="1800" b="0" dirty="0"/>
                            <a:t> as the second entry of Row 3.</a:t>
                          </a:r>
                        </a:p>
                      </a:txBody>
                      <a:tcPr anchor="ctr"/>
                    </a:tc>
                    <a:extLst>
                      <a:ext uri="{0D108BD9-81ED-4DB2-BD59-A6C34878D82A}">
                        <a16:rowId xmlns:a16="http://schemas.microsoft.com/office/drawing/2014/main" val="10004"/>
                      </a:ext>
                    </a:extLst>
                  </a:tr>
                  <a:tr h="1249807">
                    <a:tc>
                      <a:txBody>
                        <a:bodyPr/>
                        <a:lstStyle/>
                        <a:p>
                          <a:pPr algn="l"/>
                          <a:endParaRPr sz="2000" dirty="0"/>
                        </a:p>
                      </a:txBody>
                      <a:tcPr anchor="ctr"/>
                    </a:tc>
                    <a:tc>
                      <a:txBody>
                        <a:bodyPr/>
                        <a:lstStyle/>
                        <a:p>
                          <a:endParaRPr lang="en-US"/>
                        </a:p>
                      </a:txBody>
                      <a:tcPr anchor="ctr">
                        <a:blipFill>
                          <a:blip r:embed="rId2"/>
                          <a:stretch>
                            <a:fillRect l="-244242" t="-128641" r="-465455"/>
                          </a:stretch>
                        </a:blipFill>
                      </a:tcPr>
                    </a:tc>
                    <a:tc>
                      <a:txBody>
                        <a:bodyPr/>
                        <a:lstStyle/>
                        <a:p>
                          <a:endParaRPr lang="en-US"/>
                        </a:p>
                      </a:txBody>
                      <a:tcPr>
                        <a:blipFill>
                          <a:blip r:embed="rId2"/>
                          <a:stretch>
                            <a:fillRect l="-151872" t="-128641" r="-105348"/>
                          </a:stretch>
                        </a:blipFill>
                      </a:tcPr>
                    </a:tc>
                    <a:tc>
                      <a:txBody>
                        <a:bodyPr/>
                        <a:lstStyle/>
                        <a:p>
                          <a:endParaRPr lang="en-US"/>
                        </a:p>
                      </a:txBody>
                      <a:tcPr anchor="ctr">
                        <a:blipFill>
                          <a:blip r:embed="rId2"/>
                          <a:stretch>
                            <a:fillRect l="-239086" t="-128641"/>
                          </a:stretch>
                        </a:blipFill>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3649232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The third row in the last matrix tells us that </a:t>
            </a:r>
            <a:r>
              <a:rPr lang="en-IN" sz="2800" i="1" dirty="0"/>
              <a:t>z</a:t>
            </a:r>
            <a:r>
              <a:rPr lang="en-IN" sz="2800" dirty="0"/>
              <a:t> = 1. When we substitute this in the second equation, we obtain</a:t>
            </a:r>
          </a:p>
          <a:p>
            <a:pPr algn="ctr">
              <a:defRPr sz="2800"/>
            </a:pPr>
            <a:endParaRPr lang="en-IN" sz="2800" dirty="0"/>
          </a:p>
          <a:p>
            <a:pPr algn="ctr">
              <a:defRPr sz="2800"/>
            </a:pPr>
            <a:endParaRPr lang="en-IN" sz="2800" dirty="0"/>
          </a:p>
          <a:p>
            <a:pPr>
              <a:defRPr sz="2800"/>
            </a:pPr>
            <a:endParaRPr lang="en-IN" sz="2800" dirty="0"/>
          </a:p>
          <a:p>
            <a:pPr>
              <a:defRPr sz="2800"/>
            </a:pPr>
            <a:endParaRPr lang="en-IN" sz="2800" dirty="0"/>
          </a:p>
        </p:txBody>
      </p:sp>
      <p:pic>
        <p:nvPicPr>
          <p:cNvPr id="6" name="Picture 5" descr="y minus seven-fifths times one equals negative twenty-two-fifths.">
            <a:extLst>
              <a:ext uri="{FF2B5EF4-FFF2-40B4-BE49-F238E27FC236}">
                <a16:creationId xmlns:a16="http://schemas.microsoft.com/office/drawing/2014/main" id="{DD55D823-56D7-9224-18CE-08CCD87B70C0}"/>
              </a:ext>
            </a:extLst>
          </p:cNvPr>
          <p:cNvPicPr>
            <a:picLocks noChangeAspect="1"/>
          </p:cNvPicPr>
          <p:nvPr/>
        </p:nvPicPr>
        <p:blipFill>
          <a:blip r:embed="rId2"/>
          <a:stretch>
            <a:fillRect/>
          </a:stretch>
        </p:blipFill>
        <p:spPr>
          <a:xfrm>
            <a:off x="3200400" y="2114802"/>
            <a:ext cx="2409825" cy="904875"/>
          </a:xfrm>
          <a:prstGeom prst="rect">
            <a:avLst/>
          </a:prstGeom>
        </p:spPr>
      </p:pic>
      <p:sp>
        <p:nvSpPr>
          <p:cNvPr id="12" name="TextBox 11">
            <a:extLst>
              <a:ext uri="{FF2B5EF4-FFF2-40B4-BE49-F238E27FC236}">
                <a16:creationId xmlns:a16="http://schemas.microsoft.com/office/drawing/2014/main" id="{25B101B2-C924-62D1-C0FB-365A725F5E28}"/>
              </a:ext>
            </a:extLst>
          </p:cNvPr>
          <p:cNvSpPr txBox="1"/>
          <p:nvPr/>
        </p:nvSpPr>
        <p:spPr>
          <a:xfrm>
            <a:off x="486854" y="2998819"/>
            <a:ext cx="8352346" cy="523220"/>
          </a:xfrm>
          <a:prstGeom prst="rect">
            <a:avLst/>
          </a:prstGeom>
          <a:noFill/>
        </p:spPr>
        <p:txBody>
          <a:bodyPr wrap="square">
            <a:spAutoFit/>
          </a:bodyPr>
          <a:lstStyle/>
          <a:p>
            <a:pPr>
              <a:defRPr sz="2800"/>
            </a:pPr>
            <a:r>
              <a:rPr lang="en-IN" sz="2800" dirty="0"/>
              <a:t>so </a:t>
            </a:r>
            <a:r>
              <a:rPr lang="en-IN" sz="2800" i="1" dirty="0"/>
              <a:t>y</a:t>
            </a:r>
            <a:r>
              <a:rPr lang="en-IN" sz="2800" dirty="0"/>
              <a:t> =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3. From the first row equation, we then obtain</a:t>
            </a:r>
          </a:p>
        </p:txBody>
      </p:sp>
      <p:pic>
        <p:nvPicPr>
          <p:cNvPr id="10" name="Picture 9" descr="x plus two times negative three minus one times one equals negative eight.">
            <a:extLst>
              <a:ext uri="{FF2B5EF4-FFF2-40B4-BE49-F238E27FC236}">
                <a16:creationId xmlns:a16="http://schemas.microsoft.com/office/drawing/2014/main" id="{054AC3F7-1517-DAEF-023D-8337B61BE0C7}"/>
              </a:ext>
            </a:extLst>
          </p:cNvPr>
          <p:cNvPicPr>
            <a:picLocks noChangeAspect="1"/>
          </p:cNvPicPr>
          <p:nvPr/>
        </p:nvPicPr>
        <p:blipFill>
          <a:blip r:embed="rId3"/>
          <a:stretch>
            <a:fillRect/>
          </a:stretch>
        </p:blipFill>
        <p:spPr>
          <a:xfrm>
            <a:off x="2943225" y="3551047"/>
            <a:ext cx="3257550" cy="523875"/>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B120558D-CF49-B20E-024D-2A8093AC2B8C}"/>
                  </a:ext>
                </a:extLst>
              </p:cNvPr>
              <p:cNvSpPr txBox="1"/>
              <p:nvPr/>
            </p:nvSpPr>
            <p:spPr>
              <a:xfrm>
                <a:off x="533400" y="4105192"/>
                <a:ext cx="8153400" cy="954107"/>
              </a:xfrm>
              <a:prstGeom prst="rect">
                <a:avLst/>
              </a:prstGeom>
              <a:noFill/>
            </p:spPr>
            <p:txBody>
              <a:bodyPr wrap="square">
                <a:spAutoFit/>
              </a:bodyPr>
              <a:lstStyle/>
              <a:p>
                <a:pPr>
                  <a:defRPr sz="2800"/>
                </a:pPr>
                <a:r>
                  <a:rPr lang="en-US" sz="2800" dirty="0"/>
                  <a:t>or </a:t>
                </a:r>
                <a:r>
                  <a:rPr lang="en-US" sz="2800" i="1" dirty="0"/>
                  <a:t>x</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 Thus, the ordered triple </a:t>
                </a:r>
                <a14:m>
                  <m:oMath xmlns:m="http://schemas.openxmlformats.org/officeDocument/2006/math">
                    <m:r>
                      <a:rPr lang="en-US" sz="2800">
                        <a:latin typeface="Cambria Math" panose="02040503050406030204" pitchFamily="18" charset="0"/>
                      </a:rPr>
                      <m:t>(</m:t>
                    </m:r>
                    <m:r>
                      <a:rPr lang="en-US" sz="2800" i="1" smtClean="0">
                        <a:latin typeface="Cambria Math" panose="02040503050406030204" pitchFamily="18" charset="0"/>
                      </a:rPr>
                      <m:t>−</m:t>
                    </m:r>
                    <m:r>
                      <a:rPr lang="en-US" sz="2800">
                        <a:latin typeface="Cambria Math" panose="02040503050406030204" pitchFamily="18" charset="0"/>
                      </a:rPr>
                      <m:t>1,</m:t>
                    </m:r>
                    <m:r>
                      <a:rPr lang="en-US" sz="2800" i="1" smtClean="0">
                        <a:latin typeface="Cambria Math" panose="02040503050406030204" pitchFamily="18" charset="0"/>
                      </a:rPr>
                      <m:t>−</m:t>
                    </m:r>
                    <m:r>
                      <a:rPr lang="en-US" sz="2800">
                        <a:latin typeface="Cambria Math" panose="02040503050406030204" pitchFamily="18" charset="0"/>
                      </a:rPr>
                      <m:t>3,1)</m:t>
                    </m:r>
                  </m:oMath>
                </a14:m>
                <a:r>
                  <a:rPr lang="en-US" sz="2800" dirty="0"/>
                  <a:t> solves the system of equations.</a:t>
                </a:r>
              </a:p>
            </p:txBody>
          </p:sp>
        </mc:Choice>
        <mc:Fallback xmlns="">
          <p:sp>
            <p:nvSpPr>
              <p:cNvPr id="14" name="TextBox 13">
                <a:extLst>
                  <a:ext uri="{FF2B5EF4-FFF2-40B4-BE49-F238E27FC236}">
                    <a16:creationId xmlns:a16="http://schemas.microsoft.com/office/drawing/2014/main" id="{B120558D-CF49-B20E-024D-2A8093AC2B8C}"/>
                  </a:ext>
                </a:extLst>
              </p:cNvPr>
              <p:cNvSpPr txBox="1">
                <a:spLocks noRot="1" noChangeAspect="1" noMove="1" noResize="1" noEditPoints="1" noAdjustHandles="1" noChangeArrowheads="1" noChangeShapeType="1" noTextEdit="1"/>
              </p:cNvSpPr>
              <p:nvPr/>
            </p:nvSpPr>
            <p:spPr>
              <a:xfrm>
                <a:off x="533400" y="4105192"/>
                <a:ext cx="8153400" cy="954107"/>
              </a:xfrm>
              <a:prstGeom prst="rect">
                <a:avLst/>
              </a:prstGeom>
              <a:blipFill>
                <a:blip r:embed="rId4"/>
                <a:stretch>
                  <a:fillRect l="-1571" t="-5732" b="-17197"/>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Reduced Row Echelon Form</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matrix is said to be in </a:t>
            </a:r>
            <a:r>
              <a:rPr sz="2800" b="1" dirty="0"/>
              <a:t>reduced row echelon form</a:t>
            </a:r>
            <a:r>
              <a:rPr sz="2800" dirty="0"/>
              <a:t> if</a:t>
            </a:r>
          </a:p>
          <a:p>
            <a:pPr marL="542925" indent="-542925">
              <a:defRPr sz="2800"/>
            </a:pPr>
            <a:r>
              <a:rPr lang="en-US" dirty="0"/>
              <a:t>1.	i</a:t>
            </a:r>
            <a:r>
              <a:rPr sz="2800" dirty="0"/>
              <a:t>t is in row echelon form</a:t>
            </a:r>
            <a:r>
              <a:rPr lang="en-US" sz="2800" dirty="0"/>
              <a:t> and</a:t>
            </a:r>
            <a:endParaRPr sz="2800" dirty="0"/>
          </a:p>
          <a:p>
            <a:pPr marL="542925" indent="-542925">
              <a:defRPr sz="2800"/>
            </a:pPr>
            <a:r>
              <a:rPr lang="en-US" sz="2800" dirty="0"/>
              <a:t>2.	e</a:t>
            </a:r>
            <a:r>
              <a:rPr sz="2800" dirty="0"/>
              <a:t>ach entry </a:t>
            </a:r>
            <a:r>
              <a:rPr sz="2800" i="1" dirty="0"/>
              <a:t>above</a:t>
            </a:r>
            <a:r>
              <a:rPr sz="2800" dirty="0"/>
              <a:t> a leading </a:t>
            </a:r>
            <a:r>
              <a:rPr sz="2800" dirty="0">
                <a:latin typeface="Cambria Math"/>
              </a:rPr>
              <a:t>1</a:t>
            </a:r>
            <a:r>
              <a:rPr sz="2800" dirty="0"/>
              <a:t> is also </a:t>
            </a:r>
            <a:r>
              <a:rPr sz="2800" dirty="0">
                <a:latin typeface="Cambria Math"/>
              </a:rPr>
              <a:t>0</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Reduced Row Echelon Form</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Gauss-Jordan elimination to solve the system</a:t>
            </a:r>
            <a:endParaRPr sz="2800" dirty="0"/>
          </a:p>
        </p:txBody>
      </p:sp>
      <p:pic>
        <p:nvPicPr>
          <p:cNvPr id="6" name="Picture 5" descr="First equation x minus two y plus three z equals negative five.&#10;Second equation Two x plus three y minus z equals one.&#10;Third equation Negative x minus five y plus four z equals negative six.">
            <a:extLst>
              <a:ext uri="{FF2B5EF4-FFF2-40B4-BE49-F238E27FC236}">
                <a16:creationId xmlns:a16="http://schemas.microsoft.com/office/drawing/2014/main" id="{A7D88F12-536B-A8D2-BD91-BAB387BFFCC5}"/>
              </a:ext>
            </a:extLst>
          </p:cNvPr>
          <p:cNvPicPr>
            <a:picLocks noChangeAspect="1"/>
          </p:cNvPicPr>
          <p:nvPr/>
        </p:nvPicPr>
        <p:blipFill>
          <a:blip r:embed="rId2"/>
          <a:stretch>
            <a:fillRect/>
          </a:stretch>
        </p:blipFill>
        <p:spPr>
          <a:xfrm>
            <a:off x="609600" y="1600200"/>
            <a:ext cx="2895600" cy="16573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Reduced Row Echelon Form</a:t>
            </a:r>
            <a:r>
              <a:rPr lang="en-IN" baseline="-25000" dirty="0"/>
              <a:t>2</a:t>
            </a:r>
            <a:endParaRPr dirty="0"/>
          </a:p>
        </p:txBody>
      </p:sp>
      <p:sp>
        <p:nvSpPr>
          <p:cNvPr id="3" name="Text Placeholder 2"/>
          <p:cNvSpPr>
            <a:spLocks noGrp="1"/>
          </p:cNvSpPr>
          <p:nvPr>
            <p:ph type="body" sz="quarter" idx="10"/>
          </p:nvPr>
        </p:nvSpPr>
        <p:spPr>
          <a:xfrm>
            <a:off x="457200" y="1029287"/>
            <a:ext cx="8229600" cy="5219113"/>
          </a:xfrm>
        </p:spPr>
        <p:txBody>
          <a:bodyPr>
            <a:normAutofit/>
          </a:bodyPr>
          <a:lstStyle/>
          <a:p>
            <a:r>
              <a:rPr sz="2400" b="1" dirty="0"/>
              <a:t>Solution</a:t>
            </a:r>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p:txBody>
      </p:sp>
      <mc:AlternateContent xmlns:mc="http://schemas.openxmlformats.org/markup-compatibility/2006" xmlns:a14="http://schemas.microsoft.com/office/drawing/2010/main">
        <mc:Choice Requires="a14">
          <p:graphicFrame>
            <p:nvGraphicFramePr>
              <p:cNvPr id="4" name="Table Placeholder 2" descr="Matrix transformation steps:&#10;&#10;First matrix:&#10;Row one: one, negative two, three,  augmented by negative five.&#10;Row two: two, three, negative one,  augmented by one.&#10;Row three: negative one, negative five, four,  augmented by negative six.&#10;&#10;Perform row operations:&#10;Negative two times row 1 plus row 2.&#10;Row 1 plus row 3.&#10;&#10;Second matrix:&#10;Row one: one, negative two, three,  augmented by negative five.&#10;Row two: zero, seven, negative seven,  augmented by eleven.&#10;Row three: zero, negative seven, seven,  augmented by negative eleven.&#10;&#10;Perform row operation:&#10;Row 2 plus row 3.&#10;&#10;Final matrix:&#10;Row one: one, negative two, three,  augmented by negative five.&#10;Row two: zero, seven, negative seven,  augmented by eleven.&#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230640165"/>
                  </p:ext>
                </p:extLst>
              </p:nvPr>
            </p:nvGraphicFramePr>
            <p:xfrm>
              <a:off x="1324674" y="1530730"/>
              <a:ext cx="6494653" cy="2507870"/>
            </p:xfrm>
            <a:graphic>
              <a:graphicData uri="http://schemas.openxmlformats.org/drawingml/2006/table">
                <a:tbl>
                  <a:tblPr firstRow="1" bandRow="1">
                    <a:tableStyleId>{2D5ABB26-0587-4C30-8999-92F81FD0307C}</a:tableStyleId>
                  </a:tblPr>
                  <a:tblGrid>
                    <a:gridCol w="2718181">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2633472">
                      <a:extLst>
                        <a:ext uri="{9D8B030D-6E8A-4147-A177-3AD203B41FA5}">
                          <a16:colId xmlns:a16="http://schemas.microsoft.com/office/drawing/2014/main" val="20002"/>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1"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2</m:t>
                                          </m:r>
                                        </m:e>
                                        <m:e>
                                          <m:r>
                                            <a:rPr lang="en-US" sz="2400" b="0" i="0" smtClean="0">
                                              <a:latin typeface="Cambria Math" panose="02040503050406030204" pitchFamily="18" charset="0"/>
                                            </a:rPr>
                                            <m:t>3</m:t>
                                          </m:r>
                                        </m:e>
                                        <m:e>
                                          <m:r>
                                            <a:rPr lang="ar-AE" sz="2400" b="0" i="0" smtClean="0">
                                              <a:latin typeface="Cambria Math" panose="02040503050406030204" pitchFamily="18" charset="0"/>
                                            </a:rPr>
                                            <m:t>−</m:t>
                                          </m:r>
                                          <m:r>
                                            <a:rPr lang="en-US" sz="2400" b="0" i="1" smtClean="0">
                                              <a:latin typeface="Cambria Math" panose="02040503050406030204" pitchFamily="18" charset="0"/>
                                            </a:rPr>
                                            <m:t>1</m:t>
                                          </m:r>
                                        </m:e>
                                      </m:mr>
                                      <m:mr>
                                        <m:e>
                                          <m:r>
                                            <a:rPr lang="en-US" sz="2400" b="0" i="0" smtClean="0">
                                              <a:latin typeface="Cambria Math" panose="02040503050406030204" pitchFamily="18" charset="0"/>
                                            </a:rPr>
                                            <m:t>−</m:t>
                                          </m:r>
                                          <m:r>
                                            <a:rPr lang="en-US" sz="2400" b="0" i="0" smtClean="0">
                                              <a:latin typeface="Cambria Math" panose="02040503050406030204" pitchFamily="18" charset="0"/>
                                            </a:rPr>
                                            <m:t>1</m:t>
                                          </m:r>
                                        </m:e>
                                        <m:e>
                                          <m:r>
                                            <a:rPr lang="ar-AE" sz="2400" b="0" i="0" smtClean="0">
                                              <a:latin typeface="Cambria Math" panose="02040503050406030204" pitchFamily="18" charset="0"/>
                                            </a:rPr>
                                            <m:t>−</m:t>
                                          </m:r>
                                          <m:r>
                                            <a:rPr lang="en-US" sz="2400" b="0" i="0" smtClean="0">
                                              <a:latin typeface="Cambria Math" panose="02040503050406030204" pitchFamily="18" charset="0"/>
                                            </a:rPr>
                                            <m:t>5</m:t>
                                          </m:r>
                                        </m:e>
                                        <m:e>
                                          <m:r>
                                            <a:rPr lang="en-US" sz="2400" b="0" i="0" smtClean="0">
                                              <a:latin typeface="Cambria Math" panose="02040503050406030204" pitchFamily="18" charset="0"/>
                                            </a:rPr>
                                            <m:t>4</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m:t>
                                              </m:r>
                                            </m:e>
                                          </m:mr>
                                          <m:mr>
                                            <m:e>
                                              <m:r>
                                                <a:rPr lang="en-US" sz="2400" b="0" i="0" smtClean="0">
                                                  <a:latin typeface="Cambria Math" panose="02040503050406030204" pitchFamily="18" charset="0"/>
                                                </a:rPr>
                                                <m:t>−</m:t>
                                              </m:r>
                                              <m:r>
                                                <a:rPr lang="en-US" sz="2400" b="0" i="1" smtClean="0">
                                                  <a:latin typeface="Cambria Math" panose="02040503050406030204" pitchFamily="18" charset="0"/>
                                                </a:rPr>
                                                <m:t>6</m:t>
                                              </m:r>
                                            </m:e>
                                          </m:mr>
                                        </m:m>
                                      </m:e>
                                    </m:d>
                                  </m:e>
                                </m:d>
                              </m:oMath>
                            </m:oMathPara>
                          </a14:m>
                          <a:endParaRPr sz="2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limUpp>
                                  <m:limUppPr>
                                    <m:ctrlPr>
                                      <a:rPr lang="en-US" sz="2400" b="0" i="1" kern="1200" smtClean="0">
                                        <a:solidFill>
                                          <a:schemeClr val="tx1"/>
                                        </a:solidFill>
                                        <a:effectLst/>
                                        <a:latin typeface="Cambria Math" panose="02040503050406030204" pitchFamily="18" charset="0"/>
                                        <a:ea typeface="+mn-ea"/>
                                        <a:cs typeface="+mn-cs"/>
                                      </a:rPr>
                                    </m:ctrlPr>
                                  </m:limUppPr>
                                  <m:e>
                                    <m:box>
                                      <m:boxPr>
                                        <m:ctrlPr>
                                          <a:rPr lang="en-US" sz="2400" b="0" i="1" kern="1200">
                                            <a:solidFill>
                                              <a:schemeClr val="tx1"/>
                                            </a:solidFill>
                                            <a:effectLst/>
                                            <a:latin typeface="Cambria Math" panose="02040503050406030204" pitchFamily="18" charset="0"/>
                                            <a:ea typeface="+mn-ea"/>
                                            <a:cs typeface="+mn-cs"/>
                                          </a:rPr>
                                        </m:ctrlPr>
                                      </m:boxPr>
                                      <m:e>
                                        <m:groupChr>
                                          <m:groupChrPr>
                                            <m:chr m:val="→"/>
                                            <m:pos m:val="top"/>
                                            <m:ctrlPr>
                                              <a:rPr lang="en-US" sz="2400" b="0" i="1" kern="1200">
                                                <a:solidFill>
                                                  <a:schemeClr val="tx1"/>
                                                </a:solidFill>
                                                <a:effectLst/>
                                                <a:latin typeface="Cambria Math" panose="02040503050406030204" pitchFamily="18" charset="0"/>
                                                <a:ea typeface="+mn-ea"/>
                                                <a:cs typeface="+mn-cs"/>
                                              </a:rPr>
                                            </m:ctrlPr>
                                          </m:groupChrPr>
                                          <m:e>
                                            <m:r>
                                              <m:rPr>
                                                <m:brk m:alnAt="1"/>
                                              </m:rPr>
                                              <a:rPr lang="en-US" sz="2400" b="0" i="1" kern="1200" smtClean="0">
                                                <a:solidFill>
                                                  <a:schemeClr val="tx1"/>
                                                </a:solidFill>
                                                <a:effectLst/>
                                                <a:latin typeface="Cambria Math" panose="02040503050406030204" pitchFamily="18" charset="0"/>
                                                <a:ea typeface="+mn-ea"/>
                                                <a:cs typeface="+mn-cs"/>
                                              </a:rPr>
                                              <m:t> </m:t>
                                            </m:r>
                                            <m:sSub>
                                              <m:sSubPr>
                                                <m:ctrlPr>
                                                  <a:rPr lang="en-US" sz="2400" i="1" kern="1200" smtClean="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   </m:t>
                                                </m:r>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1</m:t>
                                                </m:r>
                                              </m:sub>
                                            </m:sSub>
                                            <m:r>
                                              <a:rPr lang="en-US" sz="2400" b="0" i="1" kern="1200" smtClean="0">
                                                <a:solidFill>
                                                  <a:schemeClr val="tx1"/>
                                                </a:solidFill>
                                                <a:effectLst/>
                                                <a:latin typeface="Cambria Math" panose="02040503050406030204" pitchFamily="18" charset="0"/>
                                                <a:ea typeface="+mn-ea"/>
                                                <a:cs typeface="+mn-cs"/>
                                              </a:rPr>
                                              <m:t>+</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3</m:t>
                                                </m:r>
                                                <m:r>
                                                  <a:rPr lang="en-US" sz="2400" b="0" i="1" kern="1200" smtClean="0">
                                                    <a:solidFill>
                                                      <a:schemeClr val="tx1"/>
                                                    </a:solidFill>
                                                    <a:effectLst/>
                                                    <a:latin typeface="Cambria Math" panose="02040503050406030204" pitchFamily="18" charset="0"/>
                                                    <a:ea typeface="+mn-ea"/>
                                                    <a:cs typeface="+mn-cs"/>
                                                  </a:rPr>
                                                  <m:t>   </m:t>
                                                </m:r>
                                              </m:sub>
                                            </m:sSub>
                                            <m:r>
                                              <a:rPr lang="en-US" sz="2400" b="0" i="1" kern="1200" smtClean="0">
                                                <a:solidFill>
                                                  <a:schemeClr val="tx1"/>
                                                </a:solidFill>
                                                <a:effectLst/>
                                                <a:latin typeface="Cambria Math" panose="02040503050406030204" pitchFamily="18" charset="0"/>
                                                <a:ea typeface="+mn-ea"/>
                                                <a:cs typeface="+mn-cs"/>
                                              </a:rPr>
                                              <m:t> </m:t>
                                            </m:r>
                                          </m:e>
                                        </m:groupChr>
                                      </m:e>
                                    </m:box>
                                  </m:e>
                                  <m:lim>
                                    <m:r>
                                      <a:rPr lang="en-US" sz="2400" b="0" i="1" kern="1200" smtClean="0">
                                        <a:solidFill>
                                          <a:schemeClr val="tx1"/>
                                        </a:solidFill>
                                        <a:effectLst/>
                                        <a:latin typeface="Cambria Math" panose="02040503050406030204" pitchFamily="18" charset="0"/>
                                        <a:ea typeface="+mn-ea"/>
                                        <a:cs typeface="+mn-cs"/>
                                      </a:rPr>
                                      <m:t>−</m:t>
                                    </m:r>
                                    <m:r>
                                      <a:rPr lang="en-US" sz="2400" b="0" i="1" kern="1200" smtClean="0">
                                        <a:solidFill>
                                          <a:schemeClr val="tx1"/>
                                        </a:solidFill>
                                        <a:effectLst/>
                                        <a:latin typeface="Cambria Math" panose="02040503050406030204" pitchFamily="18" charset="0"/>
                                        <a:ea typeface="+mn-ea"/>
                                        <a:cs typeface="+mn-cs"/>
                                      </a:rPr>
                                      <m:t>2</m:t>
                                    </m:r>
                                    <m:sSub>
                                      <m:sSubPr>
                                        <m:ctrlPr>
                                          <a:rPr lang="en-US" sz="2400" i="1" kern="1200" smtClean="0">
                                            <a:solidFill>
                                              <a:schemeClr val="tx1"/>
                                            </a:solidFill>
                                            <a:effectLst/>
                                            <a:latin typeface="Cambria Math" panose="02040503050406030204" pitchFamily="18" charset="0"/>
                                            <a:ea typeface="+mn-ea"/>
                                            <a:cs typeface="+mn-cs"/>
                                          </a:rPr>
                                        </m:ctrlPr>
                                      </m:sSubPr>
                                      <m:e>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1</m:t>
                                        </m:r>
                                      </m:sub>
                                    </m:sSub>
                                    <m:r>
                                      <a:rPr lang="en-US" sz="2400" i="1" kern="1200">
                                        <a:solidFill>
                                          <a:schemeClr val="tx1"/>
                                        </a:solidFill>
                                        <a:effectLst/>
                                        <a:latin typeface="Cambria Math" panose="02040503050406030204" pitchFamily="18" charset="0"/>
                                        <a:ea typeface="+mn-ea"/>
                                        <a:cs typeface="+mn-cs"/>
                                      </a:rPr>
                                      <m:t>+</m:t>
                                    </m:r>
                                    <m:sSub>
                                      <m:sSubPr>
                                        <m:ctrlPr>
                                          <a:rPr lang="en-US" sz="2400" i="1" kern="1200">
                                            <a:solidFill>
                                              <a:schemeClr val="tx1"/>
                                            </a:solidFill>
                                            <a:effectLst/>
                                            <a:latin typeface="Cambria Math" panose="02040503050406030204" pitchFamily="18" charset="0"/>
                                            <a:ea typeface="+mn-ea"/>
                                            <a:cs typeface="+mn-cs"/>
                                          </a:rPr>
                                        </m:ctrlPr>
                                      </m:sSubPr>
                                      <m:e>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2</m:t>
                                        </m:r>
                                      </m:sub>
                                    </m:sSub>
                                  </m:lim>
                                </m:limUpp>
                              </m:oMath>
                            </m:oMathPara>
                          </a14:m>
                          <a:endParaRPr sz="24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0"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7</m:t>
                                          </m:r>
                                        </m:e>
                                        <m:e>
                                          <m:r>
                                            <a:rPr lang="ar-AE" sz="2400" b="0" i="0" smtClean="0">
                                              <a:latin typeface="Cambria Math" panose="02040503050406030204" pitchFamily="18" charset="0"/>
                                            </a:rPr>
                                            <m:t>−</m:t>
                                          </m:r>
                                          <m:r>
                                            <a:rPr lang="en-US" sz="2400" b="0" i="1" smtClean="0">
                                              <a:latin typeface="Cambria Math" panose="02040503050406030204" pitchFamily="18" charset="0"/>
                                            </a:rPr>
                                            <m:t>7</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m:t>
                                          </m:r>
                                          <m:r>
                                            <a:rPr lang="en-US" sz="2400" b="0" i="0" smtClean="0">
                                              <a:latin typeface="Cambria Math" panose="02040503050406030204" pitchFamily="18" charset="0"/>
                                            </a:rPr>
                                            <m:t>7</m:t>
                                          </m:r>
                                        </m:e>
                                        <m:e>
                                          <m:r>
                                            <a:rPr lang="en-US" sz="2400" b="0" i="1" smtClean="0">
                                              <a:latin typeface="Cambria Math" panose="02040503050406030204" pitchFamily="18" charset="0"/>
                                            </a:rPr>
                                            <m:t>7</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11</m:t>
                                              </m:r>
                                            </m:e>
                                          </m:mr>
                                          <m:mr>
                                            <m:e>
                                              <m:r>
                                                <a:rPr lang="en-US" sz="2400" b="0" i="1" smtClean="0">
                                                  <a:latin typeface="Cambria Math" panose="02040503050406030204" pitchFamily="18" charset="0"/>
                                                </a:rPr>
                                                <m:t>−</m:t>
                                              </m:r>
                                              <m:r>
                                                <a:rPr lang="en-US" sz="2400" b="0" i="1" smtClean="0">
                                                  <a:latin typeface="Cambria Math" panose="02040503050406030204" pitchFamily="18" charset="0"/>
                                                </a:rPr>
                                                <m:t>11</m:t>
                                              </m:r>
                                            </m:e>
                                          </m:mr>
                                        </m:m>
                                      </m:e>
                                    </m:d>
                                  </m:e>
                                </m:d>
                              </m:oMath>
                            </m:oMathPara>
                          </a14:m>
                          <a:endParaRPr sz="2400" dirty="0"/>
                        </a:p>
                      </a:txBody>
                      <a:tcPr/>
                    </a:tc>
                    <a:extLst>
                      <a:ext uri="{0D108BD9-81ED-4DB2-BD59-A6C34878D82A}">
                        <a16:rowId xmlns:a16="http://schemas.microsoft.com/office/drawing/2014/main" val="10004"/>
                      </a:ext>
                    </a:extLst>
                  </a:tr>
                  <a:tr h="370840">
                    <a:tc>
                      <a:txBody>
                        <a:bodyPr/>
                        <a:lstStyle/>
                        <a:p>
                          <a:pPr algn="l"/>
                          <a:endParaRPr sz="2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ar-AE" sz="24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400" i="1" kern="1200">
                                            <a:solidFill>
                                              <a:schemeClr val="tx1"/>
                                            </a:solidFill>
                                            <a:effectLst/>
                                            <a:latin typeface="Cambria Math" panose="02040503050406030204" pitchFamily="18" charset="0"/>
                                            <a:ea typeface="+mn-ea"/>
                                            <a:cs typeface="+mn-cs"/>
                                          </a:rPr>
                                        </m:ctrlPr>
                                      </m:groupChrPr>
                                      <m:e>
                                        <m:sSub>
                                          <m:sSubPr>
                                            <m:ctrlPr>
                                              <a:rPr lang="en-US" sz="2400" i="1" kern="1200" smtClean="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   </m:t>
                                            </m:r>
                                            <m:r>
                                              <a:rPr lang="en-US" sz="2400" i="1" kern="120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2</m:t>
                                            </m:r>
                                          </m:sub>
                                        </m:sSub>
                                        <m:r>
                                          <a:rPr lang="en-US" sz="2400" b="0" i="1" kern="1200" smtClean="0">
                                            <a:solidFill>
                                              <a:schemeClr val="tx1"/>
                                            </a:solidFill>
                                            <a:effectLst/>
                                            <a:latin typeface="Cambria Math" panose="02040503050406030204" pitchFamily="18" charset="0"/>
                                            <a:ea typeface="+mn-ea"/>
                                            <a:cs typeface="+mn-cs"/>
                                          </a:rPr>
                                          <m:t>+</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3</m:t>
                                            </m:r>
                                            <m:r>
                                              <a:rPr lang="en-US" sz="2400" b="0" i="1" kern="1200" smtClean="0">
                                                <a:solidFill>
                                                  <a:schemeClr val="tx1"/>
                                                </a:solidFill>
                                                <a:effectLst/>
                                                <a:latin typeface="Cambria Math" panose="02040503050406030204" pitchFamily="18" charset="0"/>
                                                <a:ea typeface="+mn-ea"/>
                                                <a:cs typeface="+mn-cs"/>
                                              </a:rPr>
                                              <m:t>   </m:t>
                                            </m:r>
                                          </m:sub>
                                        </m:sSub>
                                      </m:e>
                                    </m:groupChr>
                                  </m:e>
                                </m:box>
                              </m:oMath>
                            </m:oMathPara>
                          </a14:m>
                          <a:endParaRPr sz="24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0"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7</m:t>
                                          </m:r>
                                        </m:e>
                                        <m:e>
                                          <m:r>
                                            <a:rPr lang="ar-AE" sz="2400" b="0" i="0" smtClean="0">
                                              <a:latin typeface="Cambria Math" panose="02040503050406030204" pitchFamily="18" charset="0"/>
                                            </a:rPr>
                                            <m:t>−</m:t>
                                          </m:r>
                                          <m:r>
                                            <a:rPr lang="en-US" sz="2400" b="0" i="1" smtClean="0">
                                              <a:latin typeface="Cambria Math" panose="02040503050406030204" pitchFamily="18" charset="0"/>
                                            </a:rPr>
                                            <m:t>7</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0</m:t>
                                          </m:r>
                                        </m:e>
                                        <m:e>
                                          <m:r>
                                            <a:rPr lang="en-US" sz="2400" b="0" i="1" smtClean="0">
                                              <a:latin typeface="Cambria Math" panose="02040503050406030204" pitchFamily="18" charset="0"/>
                                            </a:rPr>
                                            <m:t>0</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11</m:t>
                                              </m:r>
                                            </m:e>
                                          </m:mr>
                                          <m:mr>
                                            <m:e>
                                              <m:r>
                                                <a:rPr lang="en-US" sz="2400" b="0" i="1" smtClean="0">
                                                  <a:latin typeface="Cambria Math" panose="02040503050406030204" pitchFamily="18" charset="0"/>
                                                </a:rPr>
                                                <m:t>0</m:t>
                                              </m:r>
                                            </m:e>
                                          </m:mr>
                                        </m:m>
                                      </m:e>
                                    </m:d>
                                  </m:e>
                                </m:d>
                              </m:oMath>
                            </m:oMathPara>
                          </a14:m>
                          <a:endParaRPr sz="2400"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Matrix transformation steps:&#10;&#10;First matrix:&#10;Row one: one, negative two, three,  augmented by negative five.&#10;Row two: two, three, negative one,  augmented by one.&#10;Row three: negative one, negative five, four,  augmented by negative six.&#10;&#10;Perform row operations:&#10;Negative two times row 1 plus row 2.&#10;Row 1 plus row 3.&#10;&#10;Second matrix:&#10;Row one: one, negative two, three,  augmented by negative five.&#10;Row two: zero, seven, negative seven,  augmented by eleven.&#10;Row three: zero, negative seven, seven,  augmented by negative eleven.&#10;&#10;Perform row operation:&#10;Row 2 plus row 3.&#10;&#10;Final matrix:&#10;Row one: one, negative two, three,  augmented by negative five.&#10;Row two: zero, seven, negative seven,  augmented by eleven.&#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230640165"/>
                  </p:ext>
                </p:extLst>
              </p:nvPr>
            </p:nvGraphicFramePr>
            <p:xfrm>
              <a:off x="1324674" y="1530730"/>
              <a:ext cx="6494653" cy="2507870"/>
            </p:xfrm>
            <a:graphic>
              <a:graphicData uri="http://schemas.openxmlformats.org/drawingml/2006/table">
                <a:tbl>
                  <a:tblPr firstRow="1" bandRow="1">
                    <a:tableStyleId>{2D5ABB26-0587-4C30-8999-92F81FD0307C}</a:tableStyleId>
                  </a:tblPr>
                  <a:tblGrid>
                    <a:gridCol w="2718181">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2633472">
                      <a:extLst>
                        <a:ext uri="{9D8B030D-6E8A-4147-A177-3AD203B41FA5}">
                          <a16:colId xmlns:a16="http://schemas.microsoft.com/office/drawing/2014/main" val="20002"/>
                        </a:ext>
                      </a:extLst>
                    </a:gridCol>
                  </a:tblGrid>
                  <a:tr h="1253935">
                    <a:tc>
                      <a:txBody>
                        <a:bodyPr/>
                        <a:lstStyle/>
                        <a:p>
                          <a:endParaRPr lang="en-US"/>
                        </a:p>
                      </a:txBody>
                      <a:tcPr anchor="ctr">
                        <a:blipFill>
                          <a:blip r:embed="rId2"/>
                          <a:stretch>
                            <a:fillRect r="-139013" b="-100000"/>
                          </a:stretch>
                        </a:blipFill>
                      </a:tcPr>
                    </a:tc>
                    <a:tc>
                      <a:txBody>
                        <a:bodyPr/>
                        <a:lstStyle/>
                        <a:p>
                          <a:endParaRPr lang="en-US"/>
                        </a:p>
                      </a:txBody>
                      <a:tcPr anchor="ctr">
                        <a:blipFill>
                          <a:blip r:embed="rId2"/>
                          <a:stretch>
                            <a:fillRect l="-237234" r="-229787" b="-100000"/>
                          </a:stretch>
                        </a:blipFill>
                      </a:tcPr>
                    </a:tc>
                    <a:tc>
                      <a:txBody>
                        <a:bodyPr/>
                        <a:lstStyle/>
                        <a:p>
                          <a:endParaRPr lang="en-US"/>
                        </a:p>
                      </a:txBody>
                      <a:tcPr>
                        <a:blipFill>
                          <a:blip r:embed="rId2"/>
                          <a:stretch>
                            <a:fillRect l="-146759" b="-100000"/>
                          </a:stretch>
                        </a:blipFill>
                      </a:tcPr>
                    </a:tc>
                    <a:extLst>
                      <a:ext uri="{0D108BD9-81ED-4DB2-BD59-A6C34878D82A}">
                        <a16:rowId xmlns:a16="http://schemas.microsoft.com/office/drawing/2014/main" val="10004"/>
                      </a:ext>
                    </a:extLst>
                  </a:tr>
                  <a:tr h="1253935">
                    <a:tc>
                      <a:txBody>
                        <a:bodyPr/>
                        <a:lstStyle/>
                        <a:p>
                          <a:pPr algn="l"/>
                          <a:endParaRPr sz="2400" dirty="0"/>
                        </a:p>
                      </a:txBody>
                      <a:tcPr anchor="ctr"/>
                    </a:tc>
                    <a:tc>
                      <a:txBody>
                        <a:bodyPr/>
                        <a:lstStyle/>
                        <a:p>
                          <a:endParaRPr lang="en-US"/>
                        </a:p>
                      </a:txBody>
                      <a:tcPr anchor="ctr">
                        <a:blipFill>
                          <a:blip r:embed="rId2"/>
                          <a:stretch>
                            <a:fillRect l="-237234" t="-100000" r="-229787"/>
                          </a:stretch>
                        </a:blipFill>
                      </a:tcPr>
                    </a:tc>
                    <a:tc>
                      <a:txBody>
                        <a:bodyPr/>
                        <a:lstStyle/>
                        <a:p>
                          <a:endParaRPr lang="en-US"/>
                        </a:p>
                      </a:txBody>
                      <a:tcPr>
                        <a:blipFill>
                          <a:blip r:embed="rId2"/>
                          <a:stretch>
                            <a:fillRect l="-146759" t="-100000"/>
                          </a:stretch>
                        </a:blipFill>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96CB8E3E-2A67-E0CD-D5BF-14F084CCC51D}"/>
              </a:ext>
            </a:extLst>
          </p:cNvPr>
          <p:cNvSpPr txBox="1"/>
          <p:nvPr/>
        </p:nvSpPr>
        <p:spPr>
          <a:xfrm>
            <a:off x="457200" y="4080808"/>
            <a:ext cx="8229600" cy="1938992"/>
          </a:xfrm>
          <a:prstGeom prst="rect">
            <a:avLst/>
          </a:prstGeom>
          <a:noFill/>
        </p:spPr>
        <p:txBody>
          <a:bodyPr wrap="square">
            <a:spAutoFit/>
          </a:bodyPr>
          <a:lstStyle/>
          <a:p>
            <a:pPr>
              <a:defRPr sz="2800"/>
            </a:pPr>
            <a:r>
              <a:rPr lang="en-US" sz="2400" dirty="0"/>
              <a:t>Note that the row of </a:t>
            </a:r>
            <a:r>
              <a:rPr lang="en-US" sz="2400" dirty="0">
                <a:latin typeface="Cambria Math"/>
              </a:rPr>
              <a:t>0</a:t>
            </a:r>
            <a:r>
              <a:rPr lang="en-US" sz="2400" dirty="0"/>
              <a:t>s at the bottom corresponds to the true statement 0 = 0, indicating that this system has an infinite number of solutions. In order to describe the solution set algebraically, we continue the row operations until the matrix is in reduced row echelon form.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Reduced Row Echelon Form</a:t>
            </a:r>
            <a:r>
              <a:rPr lang="en-IN"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4990513"/>
              </a:xfrm>
            </p:spPr>
            <p:txBody>
              <a:bodyPr>
                <a:normAutofit/>
              </a:bodyPr>
              <a:lstStyle/>
              <a:p>
                <a:endParaRPr lang="en-US" b="1"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r>
                  <a:rPr lang="en-US" dirty="0"/>
                  <a:t>The last matrix is in reduced row echelon form, as every leading </a:t>
                </a:r>
                <a14:m>
                  <m:oMath xmlns:m="http://schemas.openxmlformats.org/officeDocument/2006/math">
                    <m:r>
                      <a:rPr lang="en-US" b="0" i="1" smtClean="0">
                        <a:latin typeface="Cambria Math" panose="02040503050406030204" pitchFamily="18" charset="0"/>
                      </a:rPr>
                      <m:t>1</m:t>
                    </m:r>
                  </m:oMath>
                </a14:m>
                <a:r>
                  <a:rPr lang="en-US" dirty="0"/>
                  <a:t> has </a:t>
                </a:r>
                <a:r>
                  <a:rPr lang="en-US" dirty="0">
                    <a:latin typeface="Cambria Math"/>
                  </a:rPr>
                  <a:t>0</a:t>
                </a:r>
                <a:r>
                  <a:rPr lang="en-US" dirty="0"/>
                  <a:t>s both below and above it.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4990513"/>
              </a:xfrm>
              <a:blipFill>
                <a:blip r:embed="rId2"/>
                <a:stretch>
                  <a:fillRect l="-14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Placeholder 2" descr="First matrix:&#10;Row one: one, negative two, three,  augmented by negative five.&#10;Row two: zero, seven, negative seven,  augmented by eleven.&#10;Row three: zero, zero, zero,  augmented by zero.&#10;&#10;Perform row operation:&#10;Multiply row two by one-seventh.&#10;&#10;Second matrix:&#10;Row one: one, negative two, three,  augmented by negative five.&#10;Row two: zero, one, negative one,  augmented by eleven-sevenths.&#10;Row three: zero, zero, zero,  augmented by zero.&#10;&#10;Perform row operation:&#10;Two times row two plus row one.&#10;&#10;Final matrix:&#10;Row one: one, zero, one,  augmented by thirteen-sevenths.&#10;Row two: zero, one, negative one,  augmented by eleven-sevenths.&#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913750416"/>
                  </p:ext>
                </p:extLst>
              </p:nvPr>
            </p:nvGraphicFramePr>
            <p:xfrm>
              <a:off x="857250" y="1143000"/>
              <a:ext cx="7429500" cy="2895346"/>
            </p:xfrm>
            <a:graphic>
              <a:graphicData uri="http://schemas.openxmlformats.org/drawingml/2006/table">
                <a:tbl>
                  <a:tblPr firstRow="1" bandRow="1">
                    <a:tableStyleId>{2D5ABB26-0587-4C30-8999-92F81FD0307C}</a:tableStyleId>
                  </a:tblPr>
                  <a:tblGrid>
                    <a:gridCol w="2875935">
                      <a:extLst>
                        <a:ext uri="{9D8B030D-6E8A-4147-A177-3AD203B41FA5}">
                          <a16:colId xmlns:a16="http://schemas.microsoft.com/office/drawing/2014/main" val="20000"/>
                        </a:ext>
                      </a:extLst>
                    </a:gridCol>
                    <a:gridCol w="1278194">
                      <a:extLst>
                        <a:ext uri="{9D8B030D-6E8A-4147-A177-3AD203B41FA5}">
                          <a16:colId xmlns:a16="http://schemas.microsoft.com/office/drawing/2014/main" val="20001"/>
                        </a:ext>
                      </a:extLst>
                    </a:gridCol>
                    <a:gridCol w="3275371">
                      <a:extLst>
                        <a:ext uri="{9D8B030D-6E8A-4147-A177-3AD203B41FA5}">
                          <a16:colId xmlns:a16="http://schemas.microsoft.com/office/drawing/2014/main" val="20002"/>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m:t>
                                          </m:r>
                                          <m:r>
                                            <a:rPr lang="ar-AE" sz="2800" b="0" i="0" smtClean="0">
                                              <a:latin typeface="Cambria Math" panose="02040503050406030204" pitchFamily="18" charset="0"/>
                                            </a:rPr>
                                            <m:t>2</m:t>
                                          </m:r>
                                        </m:e>
                                        <m:e>
                                          <m:r>
                                            <a:rPr lang="en-US" sz="2800" b="0" i="0" smtClean="0">
                                              <a:latin typeface="Cambria Math" panose="02040503050406030204" pitchFamily="18" charset="0"/>
                                            </a:rPr>
                                            <m:t>3</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7</m:t>
                                          </m:r>
                                        </m:e>
                                        <m:e>
                                          <m:r>
                                            <a:rPr lang="ar-AE" sz="2800" b="0" i="0" smtClean="0">
                                              <a:latin typeface="Cambria Math" panose="02040503050406030204" pitchFamily="18" charset="0"/>
                                            </a:rPr>
                                            <m:t>−</m:t>
                                          </m:r>
                                          <m:r>
                                            <a:rPr lang="en-US" sz="2800" b="0" i="1" smtClean="0">
                                              <a:latin typeface="Cambria Math" panose="02040503050406030204" pitchFamily="18" charset="0"/>
                                            </a:rPr>
                                            <m:t>7</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en-US" sz="2800" b="0" i="0" smtClean="0">
                                                  <a:latin typeface="Cambria Math" panose="02040503050406030204" pitchFamily="18" charset="0"/>
                                                </a:rPr>
                                                <m:t>5</m:t>
                                              </m:r>
                                            </m:e>
                                          </m:mr>
                                          <m:mr>
                                            <m:e>
                                              <m:r>
                                                <a:rPr lang="en-US" sz="2800" b="0" i="1" smtClean="0">
                                                  <a:latin typeface="Cambria Math" panose="02040503050406030204" pitchFamily="18" charset="0"/>
                                                </a:rPr>
                                                <m:t>11</m:t>
                                              </m:r>
                                            </m:e>
                                          </m:mr>
                                          <m:mr>
                                            <m:e>
                                              <m:r>
                                                <a:rPr lang="en-US" sz="2800" b="0" i="1" smtClean="0">
                                                  <a:latin typeface="Cambria Math" panose="02040503050406030204" pitchFamily="18" charset="0"/>
                                                </a:rPr>
                                                <m:t>0</m:t>
                                              </m:r>
                                            </m:e>
                                          </m:mr>
                                        </m:m>
                                      </m:e>
                                    </m:d>
                                  </m:e>
                                </m:d>
                              </m:oMath>
                            </m:oMathPara>
                          </a14:m>
                          <a:endParaRPr sz="28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groupChr>
                                  <m:groupChrPr>
                                    <m:chr m:val="→"/>
                                    <m:vertJc m:val="bot"/>
                                    <m:ctrlPr>
                                      <a:rPr lang="ar-AE" sz="2800" i="1" kern="1200" smtClean="0">
                                        <a:solidFill>
                                          <a:schemeClr val="tx1"/>
                                        </a:solidFill>
                                        <a:effectLst/>
                                        <a:latin typeface="Cambria Math" panose="02040503050406030204" pitchFamily="18" charset="0"/>
                                        <a:ea typeface="+mn-ea"/>
                                        <a:cs typeface="+mn-cs"/>
                                      </a:rPr>
                                    </m:ctrlPr>
                                  </m:groupChrPr>
                                  <m:e>
                                    <m:r>
                                      <m:rPr>
                                        <m:brk m:alnAt="2"/>
                                      </m:rPr>
                                      <a:rPr lang="en-US" sz="2800" b="0" i="1" kern="1200" smtClean="0">
                                        <a:solidFill>
                                          <a:schemeClr val="tx1"/>
                                        </a:solidFill>
                                        <a:effectLst/>
                                        <a:latin typeface="Cambria Math" panose="02040503050406030204" pitchFamily="18" charset="0"/>
                                        <a:ea typeface="+mn-ea"/>
                                        <a:cs typeface="+mn-cs"/>
                                      </a:rPr>
                                      <m:t> </m:t>
                                    </m:r>
                                    <m:r>
                                      <a:rPr lang="en-US" sz="2800" b="0" i="1" kern="1200" smtClean="0">
                                        <a:solidFill>
                                          <a:schemeClr val="tx1"/>
                                        </a:solidFill>
                                        <a:effectLst/>
                                        <a:latin typeface="Cambria Math" panose="02040503050406030204" pitchFamily="18" charset="0"/>
                                        <a:ea typeface="+mn-ea"/>
                                        <a:cs typeface="+mn-cs"/>
                                      </a:rPr>
                                      <m:t>      </m:t>
                                    </m:r>
                                    <m:f>
                                      <m:fPr>
                                        <m:ctrlPr>
                                          <a:rPr lang="ar-AE" sz="2800" i="1" kern="1200" smtClean="0">
                                            <a:solidFill>
                                              <a:schemeClr val="tx1"/>
                                            </a:solidFill>
                                            <a:effectLst/>
                                            <a:latin typeface="Cambria Math" panose="02040503050406030204" pitchFamily="18" charset="0"/>
                                            <a:ea typeface="+mn-ea"/>
                                            <a:cs typeface="+mn-cs"/>
                                          </a:rPr>
                                        </m:ctrlPr>
                                      </m:fPr>
                                      <m:num>
                                        <m:r>
                                          <a:rPr lang="en-US" sz="2800" b="0" i="1" kern="1200" smtClean="0">
                                            <a:solidFill>
                                              <a:schemeClr val="tx1"/>
                                            </a:solidFill>
                                            <a:effectLst/>
                                            <a:latin typeface="Cambria Math" panose="02040503050406030204" pitchFamily="18" charset="0"/>
                                            <a:ea typeface="+mn-ea"/>
                                            <a:cs typeface="+mn-cs"/>
                                          </a:rPr>
                                          <m:t>1</m:t>
                                        </m:r>
                                      </m:num>
                                      <m:den>
                                        <m:r>
                                          <a:rPr lang="en-US" sz="2800" b="0" i="1" kern="1200" smtClean="0">
                                            <a:solidFill>
                                              <a:schemeClr val="tx1"/>
                                            </a:solidFill>
                                            <a:effectLst/>
                                            <a:latin typeface="Cambria Math" panose="02040503050406030204" pitchFamily="18" charset="0"/>
                                            <a:ea typeface="+mn-ea"/>
                                            <a:cs typeface="+mn-cs"/>
                                          </a:rPr>
                                          <m:t>7</m:t>
                                        </m:r>
                                      </m:den>
                                    </m:f>
                                    <m:sSub>
                                      <m:sSubPr>
                                        <m:ctrlPr>
                                          <a:rPr lang="ar-AE" sz="2800" i="1" kern="1200">
                                            <a:solidFill>
                                              <a:schemeClr val="tx1"/>
                                            </a:solidFill>
                                            <a:effectLst/>
                                            <a:latin typeface="Cambria Math" panose="02040503050406030204" pitchFamily="18" charset="0"/>
                                            <a:ea typeface="+mn-ea"/>
                                            <a:cs typeface="+mn-cs"/>
                                          </a:rPr>
                                        </m:ctrlPr>
                                      </m:sSubPr>
                                      <m:e>
                                        <m:r>
                                          <a:rPr lang="ar-AE" sz="2800" i="1" kern="120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2</m:t>
                                        </m:r>
                                      </m:sub>
                                    </m:sSub>
                                    <m:r>
                                      <a:rPr lang="en-US" sz="2800" b="0" i="1" kern="1200" smtClean="0">
                                        <a:solidFill>
                                          <a:schemeClr val="tx1"/>
                                        </a:solidFill>
                                        <a:effectLst/>
                                        <a:latin typeface="Cambria Math" panose="02040503050406030204" pitchFamily="18" charset="0"/>
                                        <a:ea typeface="+mn-ea"/>
                                        <a:cs typeface="+mn-cs"/>
                                      </a:rPr>
                                      <m:t>     </m:t>
                                    </m:r>
                                  </m:e>
                                </m:groupChr>
                              </m:oMath>
                            </m:oMathPara>
                          </a14:m>
                          <a:endParaRPr sz="28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m:t>
                                          </m:r>
                                          <m:r>
                                            <a:rPr lang="ar-AE" sz="2800" b="0" i="0" smtClean="0">
                                              <a:latin typeface="Cambria Math" panose="02040503050406030204" pitchFamily="18" charset="0"/>
                                            </a:rPr>
                                            <m:t>2</m:t>
                                          </m:r>
                                        </m:e>
                                        <m:e>
                                          <m:r>
                                            <a:rPr lang="en-US" sz="2800" b="0" i="0" smtClean="0">
                                              <a:latin typeface="Cambria Math" panose="02040503050406030204" pitchFamily="18" charset="0"/>
                                            </a:rPr>
                                            <m:t>3</m:t>
                                          </m:r>
                                        </m:e>
                                      </m:mr>
                                      <m:mr>
                                        <m:e>
                                          <m:r>
                                            <a:rPr lang="en-US" sz="2800" b="0" i="1" smtClean="0">
                                              <a:latin typeface="Cambria Math" panose="02040503050406030204" pitchFamily="18" charset="0"/>
                                            </a:rPr>
                                            <m:t>0</m:t>
                                          </m:r>
                                        </m:e>
                                        <m:e>
                                          <m:r>
                                            <a:rPr lang="en-US" sz="2800" b="0" i="0" smtClean="0">
                                              <a:latin typeface="Cambria Math" panose="02040503050406030204" pitchFamily="18" charset="0"/>
                                            </a:rPr>
                                            <m:t>1</m:t>
                                          </m:r>
                                        </m:e>
                                        <m:e>
                                          <m:r>
                                            <a:rPr lang="ar-AE" sz="2800" b="0" i="0" smtClean="0">
                                              <a:latin typeface="Cambria Math" panose="02040503050406030204" pitchFamily="18" charset="0"/>
                                            </a:rPr>
                                            <m:t>−</m:t>
                                          </m:r>
                                          <m:r>
                                            <a:rPr lang="en-US" sz="2800" b="0" i="1" smtClean="0">
                                              <a:latin typeface="Cambria Math" panose="02040503050406030204" pitchFamily="18" charset="0"/>
                                            </a:rPr>
                                            <m:t>1</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en-US" sz="2800" b="0" i="0" smtClean="0">
                                                  <a:latin typeface="Cambria Math" panose="02040503050406030204" pitchFamily="18" charset="0"/>
                                                </a:rPr>
                                                <m:t>5</m:t>
                                              </m:r>
                                            </m:e>
                                          </m:mr>
                                          <m:mr>
                                            <m:e>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11</m:t>
                                                  </m:r>
                                                </m:num>
                                                <m:den>
                                                  <m:r>
                                                    <a:rPr lang="en-US" sz="2800" b="0" i="1" smtClean="0">
                                                      <a:latin typeface="Cambria Math" panose="02040503050406030204" pitchFamily="18" charset="0"/>
                                                    </a:rPr>
                                                    <m:t>7</m:t>
                                                  </m:r>
                                                </m:den>
                                              </m:f>
                                            </m:e>
                                          </m:mr>
                                          <m:mr>
                                            <m:e>
                                              <m:r>
                                                <a:rPr lang="en-US" sz="2800" b="0" i="1" smtClean="0">
                                                  <a:latin typeface="Cambria Math" panose="02040503050406030204" pitchFamily="18" charset="0"/>
                                                </a:rPr>
                                                <m:t>0</m:t>
                                              </m:r>
                                            </m:e>
                                          </m:mr>
                                        </m:m>
                                      </m:e>
                                    </m:d>
                                  </m:e>
                                </m:d>
                              </m:oMath>
                            </m:oMathPara>
                          </a14:m>
                          <a:endParaRPr sz="2800" dirty="0"/>
                        </a:p>
                      </a:txBody>
                      <a:tcPr/>
                    </a:tc>
                    <a:extLst>
                      <a:ext uri="{0D108BD9-81ED-4DB2-BD59-A6C34878D82A}">
                        <a16:rowId xmlns:a16="http://schemas.microsoft.com/office/drawing/2014/main" val="10004"/>
                      </a:ext>
                    </a:extLst>
                  </a:tr>
                  <a:tr h="370840">
                    <a:tc>
                      <a:txBody>
                        <a:bodyPr/>
                        <a:lstStyle/>
                        <a:p>
                          <a:pPr algn="l"/>
                          <a:endParaRPr sz="28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ar-AE" sz="28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800" i="1" kern="1200">
                                            <a:solidFill>
                                              <a:schemeClr val="tx1"/>
                                            </a:solidFill>
                                            <a:effectLst/>
                                            <a:latin typeface="Cambria Math" panose="02040503050406030204" pitchFamily="18" charset="0"/>
                                            <a:ea typeface="+mn-ea"/>
                                            <a:cs typeface="+mn-cs"/>
                                          </a:rPr>
                                        </m:ctrlPr>
                                      </m:groupChrPr>
                                      <m:e>
                                        <m:sSub>
                                          <m:sSubPr>
                                            <m:ctrlPr>
                                              <a:rPr lang="en-US" sz="2800" i="1" kern="1200" smtClean="0">
                                                <a:solidFill>
                                                  <a:schemeClr val="tx1"/>
                                                </a:solidFill>
                                                <a:effectLst/>
                                                <a:latin typeface="Cambria Math" panose="02040503050406030204" pitchFamily="18" charset="0"/>
                                                <a:ea typeface="+mn-ea"/>
                                                <a:cs typeface="+mn-cs"/>
                                              </a:rPr>
                                            </m:ctrlPr>
                                          </m:sSubPr>
                                          <m:e>
                                            <m:r>
                                              <a:rPr lang="en-US" sz="2800" b="0" i="1" kern="1200" smtClean="0">
                                                <a:solidFill>
                                                  <a:schemeClr val="tx1"/>
                                                </a:solidFill>
                                                <a:effectLst/>
                                                <a:latin typeface="Cambria Math" panose="02040503050406030204" pitchFamily="18" charset="0"/>
                                                <a:ea typeface="+mn-ea"/>
                                                <a:cs typeface="+mn-cs"/>
                                              </a:rPr>
                                              <m:t>   </m:t>
                                            </m:r>
                                            <m:r>
                                              <a:rPr lang="en-US" sz="2800" b="0" i="1" kern="1200" smtClean="0">
                                                <a:solidFill>
                                                  <a:schemeClr val="tx1"/>
                                                </a:solidFill>
                                                <a:effectLst/>
                                                <a:latin typeface="Cambria Math" panose="02040503050406030204" pitchFamily="18" charset="0"/>
                                                <a:ea typeface="+mn-ea"/>
                                                <a:cs typeface="+mn-cs"/>
                                              </a:rPr>
                                              <m:t>2</m:t>
                                            </m:r>
                                            <m:r>
                                              <a:rPr lang="en-US" sz="2800" i="1" kern="120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2</m:t>
                                            </m:r>
                                          </m:sub>
                                        </m:sSub>
                                        <m:r>
                                          <a:rPr lang="en-US" sz="2800" b="0" i="1" kern="1200" smtClean="0">
                                            <a:solidFill>
                                              <a:schemeClr val="tx1"/>
                                            </a:solidFill>
                                            <a:effectLst/>
                                            <a:latin typeface="Cambria Math" panose="02040503050406030204" pitchFamily="18" charset="0"/>
                                            <a:ea typeface="+mn-ea"/>
                                            <a:cs typeface="+mn-cs"/>
                                          </a:rPr>
                                          <m:t>+</m:t>
                                        </m:r>
                                        <m:sSub>
                                          <m:sSubPr>
                                            <m:ctrlPr>
                                              <a:rPr lang="en-US" sz="2800" b="0" i="1" kern="1200">
                                                <a:solidFill>
                                                  <a:schemeClr val="tx1"/>
                                                </a:solidFill>
                                                <a:effectLst/>
                                                <a:latin typeface="Cambria Math" panose="02040503050406030204" pitchFamily="18" charset="0"/>
                                                <a:ea typeface="+mn-ea"/>
                                                <a:cs typeface="+mn-cs"/>
                                              </a:rPr>
                                            </m:ctrlPr>
                                          </m:sSubPr>
                                          <m:e>
                                            <m:r>
                                              <a:rPr lang="en-US" sz="2800" b="0" i="1" kern="1200" smtClean="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1</m:t>
                                            </m:r>
                                            <m:r>
                                              <a:rPr lang="en-US" sz="2800" b="0" i="1" kern="1200" smtClean="0">
                                                <a:solidFill>
                                                  <a:schemeClr val="tx1"/>
                                                </a:solidFill>
                                                <a:effectLst/>
                                                <a:latin typeface="Cambria Math" panose="02040503050406030204" pitchFamily="18" charset="0"/>
                                                <a:ea typeface="+mn-ea"/>
                                                <a:cs typeface="+mn-cs"/>
                                              </a:rPr>
                                              <m:t>   </m:t>
                                            </m:r>
                                          </m:sub>
                                        </m:sSub>
                                      </m:e>
                                    </m:groupChr>
                                  </m:e>
                                </m:box>
                              </m:oMath>
                            </m:oMathPara>
                          </a14:m>
                          <a:endParaRPr sz="28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0</m:t>
                                          </m:r>
                                        </m:e>
                                        <m:e>
                                          <m:r>
                                            <a:rPr lang="en-US" sz="2800" b="0" i="0" smtClean="0">
                                              <a:latin typeface="Cambria Math" panose="02040503050406030204" pitchFamily="18" charset="0"/>
                                            </a:rPr>
                                            <m:t>1</m:t>
                                          </m:r>
                                        </m:e>
                                      </m:mr>
                                      <m:mr>
                                        <m:e>
                                          <m:r>
                                            <a:rPr lang="en-US" sz="2800" b="0" i="1" smtClean="0">
                                              <a:latin typeface="Cambria Math" panose="02040503050406030204" pitchFamily="18" charset="0"/>
                                            </a:rPr>
                                            <m:t>0</m:t>
                                          </m:r>
                                        </m:e>
                                        <m:e>
                                          <m:r>
                                            <a:rPr lang="en-US" sz="2800" b="0" i="0" smtClean="0">
                                              <a:latin typeface="Cambria Math" panose="02040503050406030204" pitchFamily="18" charset="0"/>
                                            </a:rPr>
                                            <m:t>1</m:t>
                                          </m:r>
                                        </m:e>
                                        <m:e>
                                          <m:r>
                                            <a:rPr lang="ar-AE" sz="2800" b="0" i="0" smtClean="0">
                                              <a:latin typeface="Cambria Math" panose="02040503050406030204" pitchFamily="18" charset="0"/>
                                            </a:rPr>
                                            <m:t>−</m:t>
                                          </m:r>
                                          <m:r>
                                            <a:rPr lang="en-US" sz="2800" b="0" i="1" smtClean="0">
                                              <a:latin typeface="Cambria Math" panose="02040503050406030204" pitchFamily="18" charset="0"/>
                                            </a:rPr>
                                            <m:t>1</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m:rPr>
                                                  <m:brk m:alnAt="7"/>
                                                </m:rPr>
                                                <a:rPr lang="en-US" sz="2800" b="0" i="1" smtClean="0">
                                                  <a:latin typeface="Cambria Math" panose="02040503050406030204" pitchFamily="18" charset="0"/>
                                                </a:rPr>
                                                <m:t>−</m:t>
                                              </m:r>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13</m:t>
                                                  </m:r>
                                                </m:num>
                                                <m:den>
                                                  <m:r>
                                                    <a:rPr lang="en-US" sz="2800" b="0" i="1" smtClean="0">
                                                      <a:latin typeface="Cambria Math" panose="02040503050406030204" pitchFamily="18" charset="0"/>
                                                    </a:rPr>
                                                    <m:t>7</m:t>
                                                  </m:r>
                                                </m:den>
                                              </m:f>
                                            </m:e>
                                          </m:mr>
                                          <m:mr>
                                            <m:e>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11</m:t>
                                                  </m:r>
                                                </m:num>
                                                <m:den>
                                                  <m:r>
                                                    <a:rPr lang="en-US" sz="2800" b="0" i="1" smtClean="0">
                                                      <a:latin typeface="Cambria Math" panose="02040503050406030204" pitchFamily="18" charset="0"/>
                                                    </a:rPr>
                                                    <m:t>7</m:t>
                                                  </m:r>
                                                </m:den>
                                              </m:f>
                                            </m:e>
                                          </m:mr>
                                          <m:mr>
                                            <m:e>
                                              <m:r>
                                                <a:rPr lang="en-US" sz="2800" b="0" i="1" smtClean="0">
                                                  <a:latin typeface="Cambria Math" panose="02040503050406030204" pitchFamily="18" charset="0"/>
                                                </a:rPr>
                                                <m:t>0</m:t>
                                              </m:r>
                                            </m:e>
                                          </m:mr>
                                        </m:m>
                                      </m:e>
                                    </m:d>
                                  </m:e>
                                </m:d>
                              </m:oMath>
                            </m:oMathPara>
                          </a14:m>
                          <a:endParaRPr sz="2800"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First matrix:&#10;Row one: one, negative two, three,  augmented by negative five.&#10;Row two: zero, seven, negative seven,  augmented by eleven.&#10;Row three: zero, zero, zero,  augmented by zero.&#10;&#10;Perform row operation:&#10;Multiply row two by one-seventh.&#10;&#10;Second matrix:&#10;Row one: one, negative two, three,  augmented by negative five.&#10;Row two: zero, one, negative one,  augmented by eleven-sevenths.&#10;Row three: zero, zero, zero,  augmented by zero.&#10;&#10;Perform row operation:&#10;Two times row two plus row one.&#10;&#10;Final matrix:&#10;Row one: one, zero, one,  augmented by thirteen-sevenths.&#10;Row two: zero, one, negative one,  augmented by eleven-sevenths.&#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913750416"/>
                  </p:ext>
                </p:extLst>
              </p:nvPr>
            </p:nvGraphicFramePr>
            <p:xfrm>
              <a:off x="857250" y="1143000"/>
              <a:ext cx="7429500" cy="2895346"/>
            </p:xfrm>
            <a:graphic>
              <a:graphicData uri="http://schemas.openxmlformats.org/drawingml/2006/table">
                <a:tbl>
                  <a:tblPr firstRow="1" bandRow="1">
                    <a:tableStyleId>{2D5ABB26-0587-4C30-8999-92F81FD0307C}</a:tableStyleId>
                  </a:tblPr>
                  <a:tblGrid>
                    <a:gridCol w="2875935">
                      <a:extLst>
                        <a:ext uri="{9D8B030D-6E8A-4147-A177-3AD203B41FA5}">
                          <a16:colId xmlns:a16="http://schemas.microsoft.com/office/drawing/2014/main" val="20000"/>
                        </a:ext>
                      </a:extLst>
                    </a:gridCol>
                    <a:gridCol w="1278194">
                      <a:extLst>
                        <a:ext uri="{9D8B030D-6E8A-4147-A177-3AD203B41FA5}">
                          <a16:colId xmlns:a16="http://schemas.microsoft.com/office/drawing/2014/main" val="20001"/>
                        </a:ext>
                      </a:extLst>
                    </a:gridCol>
                    <a:gridCol w="3275371">
                      <a:extLst>
                        <a:ext uri="{9D8B030D-6E8A-4147-A177-3AD203B41FA5}">
                          <a16:colId xmlns:a16="http://schemas.microsoft.com/office/drawing/2014/main" val="20002"/>
                        </a:ext>
                      </a:extLst>
                    </a:gridCol>
                  </a:tblGrid>
                  <a:tr h="1447673">
                    <a:tc>
                      <a:txBody>
                        <a:bodyPr/>
                        <a:lstStyle/>
                        <a:p>
                          <a:endParaRPr lang="en-US"/>
                        </a:p>
                      </a:txBody>
                      <a:tcPr anchor="ctr">
                        <a:blipFill>
                          <a:blip r:embed="rId3"/>
                          <a:stretch>
                            <a:fillRect r="-158475" b="-100000"/>
                          </a:stretch>
                        </a:blipFill>
                      </a:tcPr>
                    </a:tc>
                    <a:tc>
                      <a:txBody>
                        <a:bodyPr/>
                        <a:lstStyle/>
                        <a:p>
                          <a:endParaRPr lang="en-US"/>
                        </a:p>
                      </a:txBody>
                      <a:tcPr anchor="ctr">
                        <a:blipFill>
                          <a:blip r:embed="rId3"/>
                          <a:stretch>
                            <a:fillRect l="-224762" r="-256190" b="-100000"/>
                          </a:stretch>
                        </a:blipFill>
                      </a:tcPr>
                    </a:tc>
                    <a:tc>
                      <a:txBody>
                        <a:bodyPr/>
                        <a:lstStyle/>
                        <a:p>
                          <a:endParaRPr lang="en-US"/>
                        </a:p>
                      </a:txBody>
                      <a:tcPr>
                        <a:blipFill>
                          <a:blip r:embed="rId3"/>
                          <a:stretch>
                            <a:fillRect l="-126766" b="-100000"/>
                          </a:stretch>
                        </a:blipFill>
                      </a:tcPr>
                    </a:tc>
                    <a:extLst>
                      <a:ext uri="{0D108BD9-81ED-4DB2-BD59-A6C34878D82A}">
                        <a16:rowId xmlns:a16="http://schemas.microsoft.com/office/drawing/2014/main" val="10004"/>
                      </a:ext>
                    </a:extLst>
                  </a:tr>
                  <a:tr h="1447673">
                    <a:tc>
                      <a:txBody>
                        <a:bodyPr/>
                        <a:lstStyle/>
                        <a:p>
                          <a:pPr algn="l"/>
                          <a:endParaRPr sz="2800" dirty="0"/>
                        </a:p>
                      </a:txBody>
                      <a:tcPr anchor="ctr"/>
                    </a:tc>
                    <a:tc>
                      <a:txBody>
                        <a:bodyPr/>
                        <a:lstStyle/>
                        <a:p>
                          <a:endParaRPr lang="en-US"/>
                        </a:p>
                      </a:txBody>
                      <a:tcPr anchor="ctr">
                        <a:blipFill>
                          <a:blip r:embed="rId3"/>
                          <a:stretch>
                            <a:fillRect l="-224762" t="-100000" r="-256190"/>
                          </a:stretch>
                        </a:blipFill>
                      </a:tcPr>
                    </a:tc>
                    <a:tc>
                      <a:txBody>
                        <a:bodyPr/>
                        <a:lstStyle/>
                        <a:p>
                          <a:endParaRPr lang="en-US"/>
                        </a:p>
                      </a:txBody>
                      <a:tcPr>
                        <a:blipFill>
                          <a:blip r:embed="rId3"/>
                          <a:stretch>
                            <a:fillRect l="-126766" t="-100000"/>
                          </a:stretch>
                        </a:blipFill>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2585909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Reduced Row Echelon Form</a:t>
            </a:r>
            <a:r>
              <a:rPr lang="en-IN" baseline="-25000" dirty="0"/>
              <a:t>4</a:t>
            </a:r>
            <a:endParaRPr dirty="0"/>
          </a:p>
        </p:txBody>
      </p:sp>
      <p:sp>
        <p:nvSpPr>
          <p:cNvPr id="3" name="Text Placeholder 2"/>
          <p:cNvSpPr>
            <a:spLocks noGrp="1"/>
          </p:cNvSpPr>
          <p:nvPr>
            <p:ph type="body" sz="quarter" idx="10"/>
          </p:nvPr>
        </p:nvSpPr>
        <p:spPr/>
        <p:txBody>
          <a:bodyPr>
            <a:normAutofit/>
          </a:bodyPr>
          <a:lstStyle/>
          <a:p>
            <a:pPr>
              <a:lnSpc>
                <a:spcPct val="110000"/>
              </a:lnSpc>
              <a:defRPr sz="2800"/>
            </a:pPr>
            <a:r>
              <a:rPr lang="en-US" sz="2600" dirty="0"/>
              <a:t>The corresponding system of equations is</a:t>
            </a:r>
            <a:endParaRPr lang="en-US" sz="2600" i="1" dirty="0">
              <a:latin typeface="Cambria Math" panose="02040503050406030204" pitchFamily="18" charset="0"/>
            </a:endParaRPr>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p:txBody>
      </p:sp>
      <p:pic>
        <p:nvPicPr>
          <p:cNvPr id="7" name="Picture 6" descr="x plus z equals negative thirteen sevenths.&#10;y minus z equals eleven sevenths.">
            <a:extLst>
              <a:ext uri="{FF2B5EF4-FFF2-40B4-BE49-F238E27FC236}">
                <a16:creationId xmlns:a16="http://schemas.microsoft.com/office/drawing/2014/main" id="{FED97B23-2DAE-8DF8-8A4B-8918595929C2}"/>
              </a:ext>
            </a:extLst>
          </p:cNvPr>
          <p:cNvPicPr>
            <a:picLocks noChangeAspect="1"/>
          </p:cNvPicPr>
          <p:nvPr/>
        </p:nvPicPr>
        <p:blipFill>
          <a:blip r:embed="rId2"/>
          <a:stretch>
            <a:fillRect/>
          </a:stretch>
        </p:blipFill>
        <p:spPr>
          <a:xfrm>
            <a:off x="3695970" y="1503754"/>
            <a:ext cx="1781175" cy="1685925"/>
          </a:xfrm>
          <a:prstGeom prst="rect">
            <a:avLst/>
          </a:prstGeom>
        </p:spPr>
      </p:pic>
      <p:sp>
        <p:nvSpPr>
          <p:cNvPr id="15" name="TextBox 14">
            <a:extLst>
              <a:ext uri="{FF2B5EF4-FFF2-40B4-BE49-F238E27FC236}">
                <a16:creationId xmlns:a16="http://schemas.microsoft.com/office/drawing/2014/main" id="{F34D559C-0F3A-1C2F-BCFE-7513E02FC8D5}"/>
              </a:ext>
            </a:extLst>
          </p:cNvPr>
          <p:cNvSpPr txBox="1"/>
          <p:nvPr/>
        </p:nvSpPr>
        <p:spPr>
          <a:xfrm>
            <a:off x="484517" y="3680604"/>
            <a:ext cx="3401683" cy="510396"/>
          </a:xfrm>
          <a:prstGeom prst="rect">
            <a:avLst/>
          </a:prstGeom>
          <a:noFill/>
        </p:spPr>
        <p:txBody>
          <a:bodyPr wrap="square">
            <a:spAutoFit/>
          </a:bodyPr>
          <a:lstStyle/>
          <a:p>
            <a:pPr>
              <a:lnSpc>
                <a:spcPct val="110000"/>
              </a:lnSpc>
              <a:defRPr sz="2800"/>
            </a:pPr>
            <a:r>
              <a:rPr lang="en-US" sz="2600" dirty="0"/>
              <a:t>which is equivalent to </a:t>
            </a:r>
          </a:p>
        </p:txBody>
      </p:sp>
      <p:pic>
        <p:nvPicPr>
          <p:cNvPr id="10" name="Picture 9" descr="x equals negative z minus thirteen sevenths.&#10;y equals z plus eleven sevenths.">
            <a:extLst>
              <a:ext uri="{FF2B5EF4-FFF2-40B4-BE49-F238E27FC236}">
                <a16:creationId xmlns:a16="http://schemas.microsoft.com/office/drawing/2014/main" id="{5FCF4A97-CA53-ACED-2BAA-1F3376D1D412}"/>
              </a:ext>
            </a:extLst>
          </p:cNvPr>
          <p:cNvPicPr>
            <a:picLocks noChangeAspect="1"/>
          </p:cNvPicPr>
          <p:nvPr/>
        </p:nvPicPr>
        <p:blipFill>
          <a:blip r:embed="rId3"/>
          <a:stretch>
            <a:fillRect/>
          </a:stretch>
        </p:blipFill>
        <p:spPr>
          <a:xfrm>
            <a:off x="3657600" y="3166926"/>
            <a:ext cx="1733551" cy="1685925"/>
          </a:xfrm>
          <a:prstGeom prst="rect">
            <a:avLst/>
          </a:prstGeom>
        </p:spPr>
      </p:pic>
      <p:sp>
        <p:nvSpPr>
          <p:cNvPr id="17" name="TextBox 16">
            <a:extLst>
              <a:ext uri="{FF2B5EF4-FFF2-40B4-BE49-F238E27FC236}">
                <a16:creationId xmlns:a16="http://schemas.microsoft.com/office/drawing/2014/main" id="{F68CDCCF-4996-5EB7-ADAC-D42B0898E2EB}"/>
              </a:ext>
            </a:extLst>
          </p:cNvPr>
          <p:cNvSpPr txBox="1"/>
          <p:nvPr/>
        </p:nvSpPr>
        <p:spPr>
          <a:xfrm>
            <a:off x="457200" y="4673660"/>
            <a:ext cx="8153400" cy="510396"/>
          </a:xfrm>
          <a:prstGeom prst="rect">
            <a:avLst/>
          </a:prstGeom>
          <a:noFill/>
        </p:spPr>
        <p:txBody>
          <a:bodyPr wrap="square">
            <a:spAutoFit/>
          </a:bodyPr>
          <a:lstStyle/>
          <a:p>
            <a:pPr>
              <a:lnSpc>
                <a:spcPct val="110000"/>
              </a:lnSpc>
              <a:spcBef>
                <a:spcPts val="0"/>
              </a:spcBef>
              <a:defRPr sz="2800"/>
            </a:pPr>
            <a:r>
              <a:rPr lang="en-US" sz="2600" dirty="0"/>
              <a:t>Thus, we can describe the solution set as</a:t>
            </a:r>
          </a:p>
        </p:txBody>
      </p:sp>
      <p:pic>
        <p:nvPicPr>
          <p:cNvPr id="6" name="Picture 5" descr="The set of all ordered triples of the form&#10;open parenthesis negative z minus 13 divided by 7, z plus 11 divided by 7, z close parenthesis&#10;such that z is a real number.">
            <a:extLst>
              <a:ext uri="{FF2B5EF4-FFF2-40B4-BE49-F238E27FC236}">
                <a16:creationId xmlns:a16="http://schemas.microsoft.com/office/drawing/2014/main" id="{2A89656F-E41E-8216-25B4-5E175AD87A28}"/>
              </a:ext>
            </a:extLst>
          </p:cNvPr>
          <p:cNvPicPr>
            <a:picLocks noChangeAspect="1"/>
          </p:cNvPicPr>
          <p:nvPr/>
        </p:nvPicPr>
        <p:blipFill>
          <a:blip r:embed="rId4"/>
          <a:stretch>
            <a:fillRect/>
          </a:stretch>
        </p:blipFill>
        <p:spPr>
          <a:xfrm>
            <a:off x="2910570" y="5132354"/>
            <a:ext cx="3246660" cy="864000"/>
          </a:xfrm>
          <a:prstGeom prst="rect">
            <a:avLst/>
          </a:prstGeom>
        </p:spPr>
      </p:pic>
    </p:spTree>
    <p:extLst>
      <p:ext uri="{BB962C8B-B14F-4D97-AF65-F5344CB8AC3E}">
        <p14:creationId xmlns:p14="http://schemas.microsoft.com/office/powerpoint/2010/main" val="43934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2</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lang="en-US" sz="2800" dirty="0"/>
              <a:t>By convention, the number of rows is always stated first.</a:t>
            </a:r>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p:txBody>
      </p:sp>
      <p:pic>
        <p:nvPicPr>
          <p:cNvPr id="8" name="Picture 7" descr="In the given matrix:&#10;There are 3 rows and 4 columns.&#10;Row 1 consists of 4, 0, 1, and negative 3&#10;Row 2 consists of 12, negative 5, negative 5, and 8&#10;Row 3 consists of  0, negative 7, 25, and 2&#10;Column 1 consists of 4, 12, 0&#10;Column 2 consists of 0, negative 5, negative 7&#10;Column 3 consists of 1, negative 5, 25&#10;Column 4 consists of negative 3, 8, 2&#10;">
            <a:extLst>
              <a:ext uri="{FF2B5EF4-FFF2-40B4-BE49-F238E27FC236}">
                <a16:creationId xmlns:a16="http://schemas.microsoft.com/office/drawing/2014/main" id="{369EAD38-1088-9B76-FFF2-ADA527284D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8371" y="2008884"/>
            <a:ext cx="4497229" cy="2563116"/>
          </a:xfrm>
          <a:prstGeom prst="rect">
            <a:avLst/>
          </a:prstGeom>
        </p:spPr>
      </p:pic>
      <p:sp>
        <p:nvSpPr>
          <p:cNvPr id="9" name="TextBox 8">
            <a:extLst>
              <a:ext uri="{FF2B5EF4-FFF2-40B4-BE49-F238E27FC236}">
                <a16:creationId xmlns:a16="http://schemas.microsoft.com/office/drawing/2014/main" id="{4CB6A1E5-C262-543A-E6D9-797979A153C2}"/>
              </a:ext>
            </a:extLst>
          </p:cNvPr>
          <p:cNvSpPr txBox="1"/>
          <p:nvPr/>
        </p:nvSpPr>
        <p:spPr>
          <a:xfrm>
            <a:off x="533400" y="4572000"/>
            <a:ext cx="7848600" cy="523220"/>
          </a:xfrm>
          <a:prstGeom prst="rect">
            <a:avLst/>
          </a:prstGeom>
          <a:noFill/>
        </p:spPr>
        <p:txBody>
          <a:bodyPr wrap="square">
            <a:spAutoFit/>
          </a:bodyPr>
          <a:lstStyle/>
          <a:p>
            <a:pPr>
              <a:defRPr sz="2800"/>
            </a:pPr>
            <a:r>
              <a:rPr lang="en-US" sz="2800" dirty="0">
                <a:solidFill>
                  <a:srgbClr val="000000"/>
                </a:solidFill>
              </a:rPr>
              <a:t>This matrix has </a:t>
            </a:r>
            <a:r>
              <a:rPr lang="en-US" sz="2800" dirty="0">
                <a:solidFill>
                  <a:srgbClr val="000000"/>
                </a:solidFill>
                <a:latin typeface="Cambria Math"/>
              </a:rPr>
              <a:t>3</a:t>
            </a:r>
            <a:r>
              <a:rPr lang="en-US" sz="2800" dirty="0">
                <a:solidFill>
                  <a:srgbClr val="000000"/>
                </a:solidFill>
              </a:rPr>
              <a:t> rows and </a:t>
            </a:r>
            <a:r>
              <a:rPr lang="en-US" sz="2800" dirty="0">
                <a:solidFill>
                  <a:srgbClr val="000000"/>
                </a:solidFill>
                <a:latin typeface="Cambria Math"/>
              </a:rPr>
              <a:t>4</a:t>
            </a:r>
            <a:r>
              <a:rPr lang="en-US" sz="2800" dirty="0">
                <a:solidFill>
                  <a:srgbClr val="000000"/>
                </a:solidFill>
              </a:rPr>
              <a:t> columns, so it is a </a:t>
            </a:r>
          </a:p>
        </p:txBody>
      </p:sp>
      <p:pic>
        <p:nvPicPr>
          <p:cNvPr id="7" name="Picture 6" descr="Three by four matrix.">
            <a:extLst>
              <a:ext uri="{FF2B5EF4-FFF2-40B4-BE49-F238E27FC236}">
                <a16:creationId xmlns:a16="http://schemas.microsoft.com/office/drawing/2014/main" id="{02AD2353-0206-C048-04EB-88BED6C916FC}"/>
              </a:ext>
            </a:extLst>
          </p:cNvPr>
          <p:cNvPicPr>
            <a:picLocks noChangeAspect="1"/>
          </p:cNvPicPr>
          <p:nvPr/>
        </p:nvPicPr>
        <p:blipFill>
          <a:blip r:embed="rId3"/>
          <a:stretch>
            <a:fillRect/>
          </a:stretch>
        </p:blipFill>
        <p:spPr>
          <a:xfrm>
            <a:off x="594360" y="5073103"/>
            <a:ext cx="1844040" cy="40690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lang="en-IN" sz="2800" dirty="0"/>
                  <a:t>Matrices are often labeled with capital letters. The same letter in lowercase, with a pair of subscripts attached, is usually used to refer to its individual elements. For instance, if </a:t>
                </a:r>
                <a:r>
                  <a:rPr lang="en-IN" sz="2800" i="1" dirty="0"/>
                  <a:t>A</a:t>
                </a:r>
                <a:r>
                  <a:rPr lang="en-IN" sz="2800" dirty="0"/>
                  <a:t> is a matrix, </a:t>
                </a:r>
                <a:r>
                  <a:rPr lang="en-IN" sz="2800" i="1" dirty="0"/>
                  <a:t>a</a:t>
                </a:r>
                <a:r>
                  <a:rPr lang="en-IN" sz="1050" i="1" dirty="0"/>
                  <a:t> </a:t>
                </a:r>
                <a:r>
                  <a:rPr lang="en-IN" sz="2800" i="1" baseline="-25000" dirty="0" err="1"/>
                  <a:t>ij</a:t>
                </a:r>
                <a:r>
                  <a:rPr lang="en-IN" sz="2800" i="1" baseline="-25000" dirty="0"/>
                  <a:t> </a:t>
                </a:r>
                <a:r>
                  <a:rPr lang="en-IN" sz="2800" dirty="0"/>
                  <a:t>refers to the element in the </a:t>
                </a:r>
                <a:r>
                  <a:rPr lang="en-IN" sz="2800" i="1" dirty="0" err="1"/>
                  <a:t>i</a:t>
                </a:r>
                <a:r>
                  <a:rPr lang="en-IN" sz="1050" i="1" dirty="0"/>
                  <a:t> </a:t>
                </a:r>
                <a:r>
                  <a:rPr lang="en-IN" sz="2800" baseline="30000" dirty="0" err="1"/>
                  <a:t>th</a:t>
                </a:r>
                <a:r>
                  <a:rPr lang="en-IN" sz="2800" baseline="30000" dirty="0"/>
                  <a:t> </a:t>
                </a:r>
                <a:r>
                  <a:rPr lang="en-IN" sz="2800" dirty="0"/>
                  <a:t>row and the </a:t>
                </a:r>
                <a:r>
                  <a:rPr lang="en-IN" sz="2800" i="1" dirty="0"/>
                  <a:t>j</a:t>
                </a:r>
                <a:r>
                  <a:rPr lang="en-IN" sz="2800" baseline="30000" dirty="0"/>
                  <a:t> </a:t>
                </a:r>
                <a:r>
                  <a:rPr lang="en-IN" sz="2800" baseline="30000" dirty="0" err="1"/>
                  <a:t>th</a:t>
                </a:r>
                <a:r>
                  <a:rPr lang="en-IN" sz="2800" dirty="0"/>
                  <a:t> column.</a:t>
                </a:r>
              </a:p>
              <a:p>
                <a:pPr>
                  <a:defRPr sz="2800"/>
                </a:pPr>
                <a:r>
                  <a:rPr lang="en-IN" sz="2800" dirty="0"/>
                  <a:t>If we call the matrix on the previous slide </a:t>
                </a:r>
                <a:r>
                  <a:rPr lang="en-IN" sz="2800" i="1" dirty="0"/>
                  <a:t>A</a:t>
                </a:r>
                <a:r>
                  <a:rPr lang="en-IN" sz="2800" dirty="0"/>
                  <a:t>, then we have </a:t>
                </a:r>
                <a:r>
                  <a:rPr lang="en-IN" sz="2800" i="1" dirty="0"/>
                  <a:t>a</a:t>
                </a:r>
                <a:r>
                  <a:rPr lang="en-IN" sz="1050" i="1" dirty="0"/>
                  <a:t> </a:t>
                </a:r>
                <a:r>
                  <a:rPr lang="en-IN" sz="2800" baseline="-25000" dirty="0"/>
                  <a:t>23</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r>
                      <a:rPr lang="en-IN" i="1" smtClean="0">
                        <a:latin typeface="Cambria Math" panose="02040503050406030204" pitchFamily="18" charset="0"/>
                      </a:rPr>
                      <m:t>−</m:t>
                    </m:r>
                    <m:r>
                      <a:rPr lang="en-IN">
                        <a:latin typeface="Cambria Math" panose="02040503050406030204" pitchFamily="18" charset="0"/>
                      </a:rPr>
                      <m:t>5</m:t>
                    </m:r>
                  </m:oMath>
                </a14:m>
                <a:r>
                  <a:rPr lang="en-IN" sz="2800" dirty="0"/>
                  <a:t> and </a:t>
                </a:r>
                <a:r>
                  <a:rPr lang="en-IN" i="1" dirty="0"/>
                  <a:t>a</a:t>
                </a:r>
                <a:r>
                  <a:rPr lang="en-IN" sz="1050" i="1" dirty="0"/>
                  <a:t> </a:t>
                </a:r>
                <a:r>
                  <a:rPr lang="en-IN" baseline="-25000" dirty="0"/>
                  <a:t>32 </a:t>
                </a:r>
                <a14:m>
                  <m:oMath xmlns:m="http://schemas.openxmlformats.org/officeDocument/2006/math">
                    <m:r>
                      <a:rPr lang="ar-AE">
                        <a:latin typeface="Cambria Math" panose="02040503050406030204" pitchFamily="18" charset="0"/>
                      </a:rPr>
                      <m:t>=−</m:t>
                    </m:r>
                    <m:r>
                      <a:rPr lang="ar-AE">
                        <a:latin typeface="Cambria Math" panose="02040503050406030204" pitchFamily="18" charset="0"/>
                      </a:rPr>
                      <m:t>7</m:t>
                    </m:r>
                  </m:oMath>
                </a14:m>
                <a:r>
                  <a:rPr lang="ar-AE" sz="2800" dirty="0"/>
                  <a:t>.</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785322"/>
              </a:xfrm>
              <a:blipFill>
                <a:blip r:embed="rId2"/>
                <a:stretch>
                  <a:fillRect l="-1328" t="-1013"/>
                </a:stretch>
              </a:blipFill>
            </p:spPr>
            <p:txBody>
              <a:bodyPr/>
              <a:lstStyle/>
              <a:p>
                <a:r>
                  <a:rPr lang="en-IN">
                    <a:noFill/>
                  </a:rPr>
                  <a:t> </a:t>
                </a:r>
              </a:p>
            </p:txBody>
          </p:sp>
        </mc:Fallback>
      </mc:AlternateContent>
    </p:spTree>
    <p:extLst>
      <p:ext uri="{BB962C8B-B14F-4D97-AF65-F5344CB8AC3E}">
        <p14:creationId xmlns:p14="http://schemas.microsoft.com/office/powerpoint/2010/main" val="101301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Matrices and Matrix Notation</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lang="en-US" sz="2800" dirty="0"/>
              <a:t>Given the matrix  				</a:t>
            </a:r>
          </a:p>
        </p:txBody>
      </p:sp>
      <p:pic>
        <p:nvPicPr>
          <p:cNvPr id="5" name="Picture 4" descr="Matrix A is a two by three matrix with the following elements:&#10;First row: negative twenty seven, zero, one.&#10;Second row: five, negative pi, thirteen.">
            <a:extLst>
              <a:ext uri="{FF2B5EF4-FFF2-40B4-BE49-F238E27FC236}">
                <a16:creationId xmlns:a16="http://schemas.microsoft.com/office/drawing/2014/main" id="{BA888595-BECC-8344-3866-7291F3D6149F}"/>
              </a:ext>
            </a:extLst>
          </p:cNvPr>
          <p:cNvPicPr>
            <a:picLocks noChangeAspect="1"/>
          </p:cNvPicPr>
          <p:nvPr/>
        </p:nvPicPr>
        <p:blipFill>
          <a:blip r:embed="rId2"/>
          <a:stretch>
            <a:fillRect/>
          </a:stretch>
        </p:blipFill>
        <p:spPr>
          <a:xfrm>
            <a:off x="3038405" y="1310775"/>
            <a:ext cx="3132000" cy="1080000"/>
          </a:xfrm>
          <a:prstGeom prst="rect">
            <a:avLst/>
          </a:prstGeom>
        </p:spPr>
      </p:pic>
      <p:sp>
        <p:nvSpPr>
          <p:cNvPr id="8" name="TextBox 7">
            <a:extLst>
              <a:ext uri="{FF2B5EF4-FFF2-40B4-BE49-F238E27FC236}">
                <a16:creationId xmlns:a16="http://schemas.microsoft.com/office/drawing/2014/main" id="{9FB5041F-BCB5-00B2-6C73-0C6D1FDCAAAB}"/>
              </a:ext>
            </a:extLst>
          </p:cNvPr>
          <p:cNvSpPr txBox="1"/>
          <p:nvPr/>
        </p:nvSpPr>
        <p:spPr>
          <a:xfrm>
            <a:off x="6172200" y="1581477"/>
            <a:ext cx="2209800" cy="523220"/>
          </a:xfrm>
          <a:prstGeom prst="rect">
            <a:avLst/>
          </a:prstGeom>
          <a:noFill/>
        </p:spPr>
        <p:txBody>
          <a:bodyPr wrap="square">
            <a:spAutoFit/>
          </a:bodyPr>
          <a:lstStyle/>
          <a:p>
            <a:r>
              <a:rPr lang="en-US" sz="2800" dirty="0"/>
              <a:t>determine</a:t>
            </a:r>
            <a:endParaRPr lang="en-IN" sz="2800" dirty="0"/>
          </a:p>
        </p:txBody>
      </p:sp>
      <p:sp>
        <p:nvSpPr>
          <p:cNvPr id="10" name="TextBox 9">
            <a:extLst>
              <a:ext uri="{FF2B5EF4-FFF2-40B4-BE49-F238E27FC236}">
                <a16:creationId xmlns:a16="http://schemas.microsoft.com/office/drawing/2014/main" id="{FB994F03-115A-1C33-C8B3-708DBF31AA32}"/>
              </a:ext>
            </a:extLst>
          </p:cNvPr>
          <p:cNvSpPr txBox="1"/>
          <p:nvPr/>
        </p:nvSpPr>
        <p:spPr>
          <a:xfrm>
            <a:off x="531603" y="2501205"/>
            <a:ext cx="3468897" cy="1384995"/>
          </a:xfrm>
          <a:prstGeom prst="rect">
            <a:avLst/>
          </a:prstGeom>
          <a:noFill/>
        </p:spPr>
        <p:txBody>
          <a:bodyPr wrap="square">
            <a:spAutoFit/>
          </a:bodyPr>
          <a:lstStyle/>
          <a:p>
            <a:pPr marL="542925" indent="-542925">
              <a:defRPr sz="2800"/>
            </a:pPr>
            <a:r>
              <a:rPr lang="en-US" sz="2800" dirty="0"/>
              <a:t>a.	​the order of </a:t>
            </a:r>
            <a:r>
              <a:rPr lang="en-US" sz="2800" i="1" dirty="0"/>
              <a:t>A</a:t>
            </a:r>
            <a:r>
              <a:rPr lang="en-US" sz="2800" dirty="0"/>
              <a:t>,</a:t>
            </a:r>
          </a:p>
          <a:p>
            <a:pPr marL="542925" indent="-542925">
              <a:defRPr sz="2800"/>
            </a:pPr>
            <a:r>
              <a:rPr lang="en-US" sz="2800" dirty="0"/>
              <a:t>b.	the value of </a:t>
            </a:r>
            <a:r>
              <a:rPr lang="en-US" sz="2800" i="1" dirty="0"/>
              <a:t>a</a:t>
            </a:r>
            <a:r>
              <a:rPr lang="en-US" sz="1050" i="1" dirty="0"/>
              <a:t> </a:t>
            </a:r>
            <a:r>
              <a:rPr lang="en-US" sz="2800" baseline="-25000" dirty="0"/>
              <a:t>13</a:t>
            </a:r>
            <a:r>
              <a:rPr lang="en-US" sz="2800" dirty="0"/>
              <a:t>,</a:t>
            </a:r>
          </a:p>
          <a:p>
            <a:pPr marL="542925" indent="-542925">
              <a:defRPr sz="2800"/>
            </a:pPr>
            <a:r>
              <a:rPr lang="en-US" sz="2800" dirty="0"/>
              <a:t>c.	the value of </a:t>
            </a:r>
            <a:r>
              <a:rPr lang="en-US" sz="2800" i="1" dirty="0"/>
              <a:t>a</a:t>
            </a:r>
            <a:r>
              <a:rPr lang="en-US" sz="1050" i="1" dirty="0"/>
              <a:t> </a:t>
            </a:r>
            <a:r>
              <a:rPr lang="en-US" sz="2800" baseline="-25000" dirty="0"/>
              <a:t>21</a:t>
            </a:r>
            <a:r>
              <a:rPr lang="en-US"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Matrices and Matrix Notation</a:t>
            </a:r>
            <a:r>
              <a:rPr lang="en-IN" baseline="-25000" dirty="0"/>
              <a:t>2</a:t>
            </a:r>
            <a:endParaRPr baseline="-250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dirty="0"/>
                  <a:t>a.	</a:t>
                </a:r>
                <a:r>
                  <a:rPr dirty="0"/>
                  <a:t>​</a:t>
                </a:r>
                <a14:m>
                  <m:oMath xmlns:m="http://schemas.openxmlformats.org/officeDocument/2006/math">
                    <m:r>
                      <a:rPr>
                        <a:latin typeface="Cambria Math" panose="02040503050406030204" pitchFamily="18" charset="0"/>
                      </a:rPr>
                      <m:t>𝐴</m:t>
                    </m:r>
                  </m:oMath>
                </a14:m>
                <a:r>
                  <a:rPr sz="2800" dirty="0"/>
                  <a:t> has </a:t>
                </a:r>
                <a:r>
                  <a:rPr sz="2800" dirty="0">
                    <a:latin typeface="Cambria Math"/>
                  </a:rPr>
                  <a:t>2</a:t>
                </a:r>
                <a:r>
                  <a:rPr sz="2800" dirty="0"/>
                  <a:t> rows and </a:t>
                </a:r>
                <a:r>
                  <a:rPr sz="2800" dirty="0">
                    <a:latin typeface="Cambria Math"/>
                  </a:rPr>
                  <a:t>3</a:t>
                </a:r>
                <a:r>
                  <a:rPr sz="2800" dirty="0"/>
                  <a:t> columns, and is thus a</a:t>
                </a:r>
                <a:r>
                  <a:rPr lang="en-US" sz="2800" dirty="0"/>
                  <a:t> </a:t>
                </a:r>
                <a:endParaRPr sz="2800" dirty="0"/>
              </a:p>
              <a:p>
                <a:pPr marL="542925" indent="-542925">
                  <a:defRPr sz="2800"/>
                </a:pPr>
                <a:r>
                  <a:rPr lang="en-US" dirty="0"/>
                  <a:t>		</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6" name="Picture 5" descr="2 by 3 matrix.">
            <a:extLst>
              <a:ext uri="{FF2B5EF4-FFF2-40B4-BE49-F238E27FC236}">
                <a16:creationId xmlns:a16="http://schemas.microsoft.com/office/drawing/2014/main" id="{D2C37E20-F7DF-BFB9-940A-3E8332B04DDC}"/>
              </a:ext>
            </a:extLst>
          </p:cNvPr>
          <p:cNvPicPr>
            <a:picLocks noChangeAspect="1"/>
          </p:cNvPicPr>
          <p:nvPr/>
        </p:nvPicPr>
        <p:blipFill>
          <a:blip r:embed="rId3"/>
          <a:stretch>
            <a:fillRect/>
          </a:stretch>
        </p:blipFill>
        <p:spPr>
          <a:xfrm>
            <a:off x="1095375" y="2082800"/>
            <a:ext cx="1809750" cy="419100"/>
          </a:xfrm>
          <a:prstGeom prst="rect">
            <a:avLst/>
          </a:prstGeom>
        </p:spPr>
      </p:pic>
      <p:sp>
        <p:nvSpPr>
          <p:cNvPr id="8" name="TextBox 7">
            <a:extLst>
              <a:ext uri="{FF2B5EF4-FFF2-40B4-BE49-F238E27FC236}">
                <a16:creationId xmlns:a16="http://schemas.microsoft.com/office/drawing/2014/main" id="{9DFF89A7-DAFB-B8ED-01F2-0D965FC44E0A}"/>
              </a:ext>
            </a:extLst>
          </p:cNvPr>
          <p:cNvSpPr txBox="1"/>
          <p:nvPr/>
        </p:nvSpPr>
        <p:spPr>
          <a:xfrm>
            <a:off x="457200" y="2451318"/>
            <a:ext cx="8229599" cy="1815882"/>
          </a:xfrm>
          <a:prstGeom prst="rect">
            <a:avLst/>
          </a:prstGeom>
          <a:noFill/>
        </p:spPr>
        <p:txBody>
          <a:bodyPr wrap="square">
            <a:spAutoFit/>
          </a:bodyPr>
          <a:lstStyle/>
          <a:p>
            <a:pPr marL="542925" indent="-542925">
              <a:defRPr sz="2800"/>
            </a:pPr>
            <a:r>
              <a:rPr lang="en-US" sz="2800" dirty="0"/>
              <a:t>b.	The value of the entry in the first row and third column is </a:t>
            </a:r>
            <a:r>
              <a:rPr lang="en-US" sz="2800" i="1" dirty="0"/>
              <a:t>a</a:t>
            </a:r>
            <a:r>
              <a:rPr lang="en-US" sz="2800" baseline="-25000" dirty="0"/>
              <a:t>13</a:t>
            </a:r>
            <a:r>
              <a:rPr lang="en-US" sz="2800" dirty="0"/>
              <a:t> = 1.</a:t>
            </a:r>
          </a:p>
          <a:p>
            <a:pPr marL="542925" indent="-542925">
              <a:defRPr sz="2800"/>
            </a:pPr>
            <a:r>
              <a:rPr lang="en-US" sz="2800" dirty="0"/>
              <a:t>c.	​The value of the entry in the second row and first column is </a:t>
            </a:r>
            <a:r>
              <a:rPr lang="en-US" sz="2800" i="1" dirty="0"/>
              <a:t>a</a:t>
            </a:r>
            <a:r>
              <a:rPr lang="en-US" sz="1050" i="1" dirty="0"/>
              <a:t> </a:t>
            </a:r>
            <a:r>
              <a:rPr lang="en-US" sz="2800" baseline="-25000" dirty="0"/>
              <a:t>21</a:t>
            </a:r>
            <a:r>
              <a:rPr lang="en-US" sz="2800" dirty="0"/>
              <a:t> =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Form of a System of Linear Equations</a:t>
            </a:r>
          </a:p>
        </p:txBody>
      </p:sp>
      <p:sp>
        <p:nvSpPr>
          <p:cNvPr id="3" name="Text Placeholder 2"/>
          <p:cNvSpPr>
            <a:spLocks noGrp="1"/>
          </p:cNvSpPr>
          <p:nvPr>
            <p:ph type="body" sz="quarter" idx="10"/>
          </p:nvPr>
        </p:nvSpPr>
        <p:spPr>
          <a:xfrm>
            <a:off x="457200" y="1082078"/>
            <a:ext cx="8229600" cy="4785322"/>
          </a:xfrm>
        </p:spPr>
        <p:txBody>
          <a:bodyPr>
            <a:normAutofit/>
          </a:bodyPr>
          <a:lstStyle/>
          <a:p>
            <a:r>
              <a:rPr lang="en-US" sz="2800" dirty="0"/>
              <a:t>A system of linear equations is in </a:t>
            </a:r>
            <a:r>
              <a:rPr lang="en-US" sz="2800" b="1" dirty="0"/>
              <a:t>standard form</a:t>
            </a:r>
            <a:r>
              <a:rPr lang="en-US" sz="2800" dirty="0"/>
              <a:t> when each equation has been simplified with its variables on the left-hand side and its constant term on the right-hand side. Each equation should have its variable terms listed in the same order.</a:t>
            </a:r>
          </a:p>
          <a:p>
            <a:pPr>
              <a:defRPr sz="2800"/>
            </a:pPr>
            <a:r>
              <a:rPr lang="en-US" sz="2800" dirty="0"/>
              <a:t>For example, the system 			</a:t>
            </a:r>
            <a:endParaRPr sz="2800" dirty="0"/>
          </a:p>
        </p:txBody>
      </p:sp>
      <p:pic>
        <p:nvPicPr>
          <p:cNvPr id="6" name="Picture 5" descr="Three x plus four equals seven y.&#10;Negative two x plus eight y equals eighteen.">
            <a:extLst>
              <a:ext uri="{FF2B5EF4-FFF2-40B4-BE49-F238E27FC236}">
                <a16:creationId xmlns:a16="http://schemas.microsoft.com/office/drawing/2014/main" id="{CE1378DB-540A-F4BA-209C-7A1689739B70}"/>
              </a:ext>
            </a:extLst>
          </p:cNvPr>
          <p:cNvPicPr>
            <a:picLocks noChangeAspect="1"/>
          </p:cNvPicPr>
          <p:nvPr/>
        </p:nvPicPr>
        <p:blipFill>
          <a:blip r:embed="rId2"/>
          <a:stretch>
            <a:fillRect/>
          </a:stretch>
        </p:blipFill>
        <p:spPr>
          <a:xfrm>
            <a:off x="4114800" y="3048000"/>
            <a:ext cx="2276475" cy="1095375"/>
          </a:xfrm>
          <a:prstGeom prst="rect">
            <a:avLst/>
          </a:prstGeom>
        </p:spPr>
      </p:pic>
      <p:sp>
        <p:nvSpPr>
          <p:cNvPr id="11" name="TextBox 10">
            <a:extLst>
              <a:ext uri="{FF2B5EF4-FFF2-40B4-BE49-F238E27FC236}">
                <a16:creationId xmlns:a16="http://schemas.microsoft.com/office/drawing/2014/main" id="{DB1EAAA5-B28D-FEC3-03F3-A2C47F355C26}"/>
              </a:ext>
            </a:extLst>
          </p:cNvPr>
          <p:cNvSpPr txBox="1"/>
          <p:nvPr/>
        </p:nvSpPr>
        <p:spPr>
          <a:xfrm>
            <a:off x="457200" y="4414356"/>
            <a:ext cx="4854606" cy="523220"/>
          </a:xfrm>
          <a:prstGeom prst="rect">
            <a:avLst/>
          </a:prstGeom>
          <a:noFill/>
        </p:spPr>
        <p:txBody>
          <a:bodyPr wrap="square">
            <a:spAutoFit/>
          </a:bodyPr>
          <a:lstStyle/>
          <a:p>
            <a:pPr>
              <a:defRPr sz="2800"/>
            </a:pPr>
            <a:r>
              <a:rPr lang="en-US" sz="2800" dirty="0">
                <a:solidFill>
                  <a:srgbClr val="000000"/>
                </a:solidFill>
              </a:rPr>
              <a:t>is written in standard form as</a:t>
            </a:r>
            <a:endParaRPr lang="ar-AE" sz="2800" dirty="0">
              <a:solidFill>
                <a:srgbClr val="000000"/>
              </a:solidFill>
            </a:endParaRPr>
          </a:p>
        </p:txBody>
      </p:sp>
      <p:pic>
        <p:nvPicPr>
          <p:cNvPr id="9" name="Picture 8" descr="Three x minus seven y equals negative four.&#10;Negative x plus four y equals nine.">
            <a:extLst>
              <a:ext uri="{FF2B5EF4-FFF2-40B4-BE49-F238E27FC236}">
                <a16:creationId xmlns:a16="http://schemas.microsoft.com/office/drawing/2014/main" id="{46ED40A2-B955-7E23-A3D5-DBC7CA15D4B7}"/>
              </a:ext>
            </a:extLst>
          </p:cNvPr>
          <p:cNvPicPr>
            <a:picLocks noChangeAspect="1"/>
          </p:cNvPicPr>
          <p:nvPr/>
        </p:nvPicPr>
        <p:blipFill>
          <a:blip r:embed="rId3"/>
          <a:stretch>
            <a:fillRect/>
          </a:stretch>
        </p:blipFill>
        <p:spPr>
          <a:xfrm>
            <a:off x="4857750" y="4143375"/>
            <a:ext cx="2228850" cy="1095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Augmented Matrices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lang="en-US" sz="2400" dirty="0"/>
              <a:t>The </a:t>
            </a:r>
            <a:r>
              <a:rPr lang="en-US" sz="2400" b="1" dirty="0"/>
              <a:t>augmented matrix</a:t>
            </a:r>
            <a:r>
              <a:rPr lang="en-US" sz="2400" dirty="0"/>
              <a:t> of a system of linear equations written in standard form is a matrix consisting of the coefficients of the variables listed in their relative positions with an adjoined column of the constants of the system. The matrix of coefficients and the column of constants are customarily separated by a vertical bar.</a:t>
            </a:r>
          </a:p>
          <a:p>
            <a:pPr>
              <a:lnSpc>
                <a:spcPct val="120000"/>
              </a:lnSpc>
              <a:defRPr sz="2800"/>
            </a:pPr>
            <a:r>
              <a:rPr lang="en-US" sz="2400" dirty="0"/>
              <a:t>For example, the augmented matrix for the system 				</a:t>
            </a:r>
          </a:p>
          <a:p>
            <a:pPr>
              <a:lnSpc>
                <a:spcPct val="120000"/>
              </a:lnSpc>
              <a:defRPr sz="2800"/>
            </a:pPr>
            <a:endParaRPr lang="ar-AE" sz="2400" dirty="0"/>
          </a:p>
          <a:p>
            <a:endParaRPr sz="2400" dirty="0"/>
          </a:p>
        </p:txBody>
      </p:sp>
      <p:pic>
        <p:nvPicPr>
          <p:cNvPr id="14" name="Picture 13" descr="Three x minus seven y equals negative four.&#10;Negative x plus four y equals nine.">
            <a:extLst>
              <a:ext uri="{FF2B5EF4-FFF2-40B4-BE49-F238E27FC236}">
                <a16:creationId xmlns:a16="http://schemas.microsoft.com/office/drawing/2014/main" id="{1EC7DD2D-1B04-589A-8FF4-FEC14BD9CB04}"/>
              </a:ext>
            </a:extLst>
          </p:cNvPr>
          <p:cNvPicPr>
            <a:picLocks noChangeAspect="1"/>
          </p:cNvPicPr>
          <p:nvPr/>
        </p:nvPicPr>
        <p:blipFill>
          <a:blip r:embed="rId2"/>
          <a:stretch>
            <a:fillRect/>
          </a:stretch>
        </p:blipFill>
        <p:spPr>
          <a:xfrm>
            <a:off x="609600" y="3893569"/>
            <a:ext cx="1847850" cy="952500"/>
          </a:xfrm>
          <a:prstGeom prst="rect">
            <a:avLst/>
          </a:prstGeom>
        </p:spPr>
      </p:pic>
      <p:sp>
        <p:nvSpPr>
          <p:cNvPr id="4" name="TextBox 3">
            <a:extLst>
              <a:ext uri="{FF2B5EF4-FFF2-40B4-BE49-F238E27FC236}">
                <a16:creationId xmlns:a16="http://schemas.microsoft.com/office/drawing/2014/main" id="{901EB921-D4EC-B278-160E-78CFCC7A3614}"/>
              </a:ext>
            </a:extLst>
          </p:cNvPr>
          <p:cNvSpPr txBox="1"/>
          <p:nvPr/>
        </p:nvSpPr>
        <p:spPr>
          <a:xfrm>
            <a:off x="2457450" y="4094910"/>
            <a:ext cx="914400" cy="523220"/>
          </a:xfrm>
          <a:prstGeom prst="rect">
            <a:avLst/>
          </a:prstGeom>
          <a:noFill/>
        </p:spPr>
        <p:txBody>
          <a:bodyPr wrap="square" rtlCol="0">
            <a:spAutoFit/>
          </a:bodyPr>
          <a:lstStyle/>
          <a:p>
            <a:r>
              <a:rPr lang="en-US" sz="2800" dirty="0">
                <a:solidFill>
                  <a:srgbClr val="000000"/>
                </a:solidFill>
              </a:rPr>
              <a:t>is</a:t>
            </a:r>
            <a:endParaRPr lang="en-IN" sz="2800" dirty="0">
              <a:solidFill>
                <a:srgbClr val="000000"/>
              </a:solidFill>
            </a:endParaRPr>
          </a:p>
        </p:txBody>
      </p:sp>
      <p:graphicFrame>
        <p:nvGraphicFramePr>
          <p:cNvPr id="15" name="Object 14" descr="Row one: three, negative seven, augmented by negative four.&#10;Row two: negative one, four, augmented by nine.">
            <a:extLst>
              <a:ext uri="{FF2B5EF4-FFF2-40B4-BE49-F238E27FC236}">
                <a16:creationId xmlns:a16="http://schemas.microsoft.com/office/drawing/2014/main" id="{D7B9465C-F1BF-9E6B-9132-21026CF91DBA}"/>
              </a:ext>
            </a:extLst>
          </p:cNvPr>
          <p:cNvGraphicFramePr>
            <a:graphicFrameLocks noChangeAspect="1"/>
          </p:cNvGraphicFramePr>
          <p:nvPr>
            <p:extLst>
              <p:ext uri="{D42A27DB-BD31-4B8C-83A1-F6EECF244321}">
                <p14:modId xmlns:p14="http://schemas.microsoft.com/office/powerpoint/2010/main" val="3100991547"/>
              </p:ext>
            </p:extLst>
          </p:nvPr>
        </p:nvGraphicFramePr>
        <p:xfrm>
          <a:off x="2989263" y="3957638"/>
          <a:ext cx="1841500" cy="889000"/>
        </p:xfrm>
        <a:graphic>
          <a:graphicData uri="http://schemas.openxmlformats.org/presentationml/2006/ole">
            <mc:AlternateContent xmlns:mc="http://schemas.openxmlformats.org/markup-compatibility/2006">
              <mc:Choice xmlns:v="urn:schemas-microsoft-com:vml" Requires="v">
                <p:oleObj name="Equation" r:id="rId3" imgW="1841400" imgH="888840" progId="Equation.DSMT4">
                  <p:embed/>
                </p:oleObj>
              </mc:Choice>
              <mc:Fallback>
                <p:oleObj name="Equation" r:id="rId3" imgW="1841400" imgH="888840" progId="Equation.DSMT4">
                  <p:embed/>
                  <p:pic>
                    <p:nvPicPr>
                      <p:cNvPr id="0" name=""/>
                      <p:cNvPicPr/>
                      <p:nvPr/>
                    </p:nvPicPr>
                    <p:blipFill>
                      <a:blip r:embed="rId4"/>
                      <a:stretch>
                        <a:fillRect/>
                      </a:stretch>
                    </p:blipFill>
                    <p:spPr>
                      <a:xfrm>
                        <a:off x="2989263" y="3957638"/>
                        <a:ext cx="1841500" cy="889000"/>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8E28C0A1-8419-739F-DDF5-BC2D9B2533D7}"/>
              </a:ext>
            </a:extLst>
          </p:cNvPr>
          <p:cNvSpPr txBox="1"/>
          <p:nvPr/>
        </p:nvSpPr>
        <p:spPr>
          <a:xfrm>
            <a:off x="457200" y="4819471"/>
            <a:ext cx="8229600" cy="1200329"/>
          </a:xfrm>
          <a:prstGeom prst="rect">
            <a:avLst/>
          </a:prstGeom>
          <a:noFill/>
        </p:spPr>
        <p:txBody>
          <a:bodyPr wrap="square">
            <a:spAutoFit/>
          </a:bodyPr>
          <a:lstStyle/>
          <a:p>
            <a:r>
              <a:rPr lang="en-US" sz="2400" dirty="0">
                <a:solidFill>
                  <a:srgbClr val="000000"/>
                </a:solidFill>
              </a:rPr>
              <a:t>The augmented matrix will have as many rows as there are equations in the system, and one more column than there are variables.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Augmented Matrices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Construct the augmented matrix for the following linear system.</a:t>
            </a:r>
          </a:p>
          <a:p>
            <a:pPr>
              <a:defRPr sz="2800"/>
            </a:pPr>
            <a:endParaRPr lang="ar-AE" sz="2800" dirty="0"/>
          </a:p>
        </p:txBody>
      </p:sp>
      <p:pic>
        <p:nvPicPr>
          <p:cNvPr id="6" name="Picture 5" descr="First equation open parenthesis two x minus six y close parenthesis divided by two equals three minus z.&#10;Second equation z minus x plus five y equals twelve.&#10;Third equation x plus three y minus two equals two z.">
            <a:extLst>
              <a:ext uri="{FF2B5EF4-FFF2-40B4-BE49-F238E27FC236}">
                <a16:creationId xmlns:a16="http://schemas.microsoft.com/office/drawing/2014/main" id="{6F9491B8-F1DC-EEAF-340A-D128EB73006F}"/>
              </a:ext>
            </a:extLst>
          </p:cNvPr>
          <p:cNvPicPr>
            <a:picLocks noChangeAspect="1"/>
          </p:cNvPicPr>
          <p:nvPr/>
        </p:nvPicPr>
        <p:blipFill>
          <a:blip r:embed="rId2"/>
          <a:stretch>
            <a:fillRect/>
          </a:stretch>
        </p:blipFill>
        <p:spPr>
          <a:xfrm>
            <a:off x="2743200" y="2286000"/>
            <a:ext cx="2733675" cy="20955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2297</TotalTime>
  <Words>1461</Words>
  <Application>Microsoft Office PowerPoint</Application>
  <PresentationFormat>On-screen Show (4:3)</PresentationFormat>
  <Paragraphs>156</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Calibri</vt:lpstr>
      <vt:lpstr>Courier New</vt:lpstr>
      <vt:lpstr>Arial</vt:lpstr>
      <vt:lpstr>Cambria Math</vt:lpstr>
      <vt:lpstr>Office Theme</vt:lpstr>
      <vt:lpstr>Equation</vt:lpstr>
      <vt:lpstr>Section 9.2</vt:lpstr>
      <vt:lpstr>Definition: Matrices and Matrix Notation1</vt:lpstr>
      <vt:lpstr>Definition: Matrices and Matrix Notation2</vt:lpstr>
      <vt:lpstr>Definition: Matrices and Matrix Notation3</vt:lpstr>
      <vt:lpstr>Example 1: Matrices and Matrix Notation1</vt:lpstr>
      <vt:lpstr>Example 1: Matrices and Matrix Notation2</vt:lpstr>
      <vt:lpstr>Definition: Standard Form of a System of Linear Equations</vt:lpstr>
      <vt:lpstr>Definition: Augmented Matrices</vt:lpstr>
      <vt:lpstr>Example 2: Augmented Matrices1</vt:lpstr>
      <vt:lpstr>Example 2: Augmented Matrices2</vt:lpstr>
      <vt:lpstr>Definition: Row Echelon Form</vt:lpstr>
      <vt:lpstr>Example 3: Row Echelon Form1</vt:lpstr>
      <vt:lpstr>Example 3: Row Echelon Form2</vt:lpstr>
      <vt:lpstr>Definition: Elementary Row Operations1</vt:lpstr>
      <vt:lpstr>Definition: Elementary Row Operations2</vt:lpstr>
      <vt:lpstr>Example 4: Elementary Row Operations1</vt:lpstr>
      <vt:lpstr>Example 4: Elementary Row Operations2</vt:lpstr>
      <vt:lpstr>Example 5: Gaussian Elimination1</vt:lpstr>
      <vt:lpstr>Example 5: Gaussian Elimination2</vt:lpstr>
      <vt:lpstr>Example 5: Gaussian Elimination3</vt:lpstr>
      <vt:lpstr>Example 5: Gaussian Elimination4</vt:lpstr>
      <vt:lpstr>Example 5: Gaussian Elimination5</vt:lpstr>
      <vt:lpstr>Definition: Reduced Row Echelon Form</vt:lpstr>
      <vt:lpstr>Example 6: Reduced Row Echelon Form1</vt:lpstr>
      <vt:lpstr>Example 6: Reduced Row Echelon Form2</vt:lpstr>
      <vt:lpstr>Example 6: Reduced Row Echelon Form3</vt:lpstr>
      <vt:lpstr>Example 6: Reduced Row Echelon Form4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anil</cp:lastModifiedBy>
  <cp:revision>229</cp:revision>
  <dcterms:created xsi:type="dcterms:W3CDTF">2013-04-26T14:43:13Z</dcterms:created>
  <dcterms:modified xsi:type="dcterms:W3CDTF">2025-08-14T11:32:55Z</dcterms:modified>
</cp:coreProperties>
</file>