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66" r:id="rId5"/>
    <p:sldId id="259" r:id="rId6"/>
    <p:sldId id="260" r:id="rId7"/>
    <p:sldId id="261" r:id="rId8"/>
    <p:sldId id="263" r:id="rId9"/>
    <p:sldId id="264" r:id="rId10"/>
    <p:sldId id="267" r:id="rId11"/>
    <p:sldId id="268" r:id="rId12"/>
    <p:sldId id="270" r:id="rId13"/>
    <p:sldId id="301" r:id="rId14"/>
    <p:sldId id="271" r:id="rId15"/>
    <p:sldId id="272" r:id="rId16"/>
    <p:sldId id="302" r:id="rId17"/>
    <p:sldId id="303" r:id="rId18"/>
    <p:sldId id="274" r:id="rId19"/>
    <p:sldId id="304" r:id="rId20"/>
    <p:sldId id="275" r:id="rId21"/>
    <p:sldId id="276" r:id="rId22"/>
    <p:sldId id="278" r:id="rId23"/>
    <p:sldId id="279" r:id="rId24"/>
    <p:sldId id="280" r:id="rId25"/>
    <p:sldId id="281" r:id="rId26"/>
    <p:sldId id="282" r:id="rId27"/>
    <p:sldId id="283" r:id="rId28"/>
    <p:sldId id="284" r:id="rId29"/>
    <p:sldId id="305" r:id="rId30"/>
    <p:sldId id="285" r:id="rId31"/>
    <p:sldId id="286" r:id="rId32"/>
    <p:sldId id="287" r:id="rId33"/>
    <p:sldId id="290" r:id="rId34"/>
    <p:sldId id="291" r:id="rId35"/>
    <p:sldId id="292" r:id="rId36"/>
    <p:sldId id="294" r:id="rId37"/>
    <p:sldId id="306" r:id="rId38"/>
    <p:sldId id="295" r:id="rId39"/>
    <p:sldId id="296" r:id="rId40"/>
    <p:sldId id="297" r:id="rId41"/>
    <p:sldId id="298" r:id="rId42"/>
    <p:sldId id="299" r:id="rId43"/>
    <p:sldId id="300" r:id="rId44"/>
    <p:sldId id="307" r:id="rId45"/>
  </p:sldIdLst>
  <p:sldSz cx="9144000" cy="6858000" type="screen4x3"/>
  <p:notesSz cx="6858000" cy="9144000"/>
  <p:embeddedFontLst>
    <p:embeddedFont>
      <p:font typeface="Cambria Math" panose="02040503050406030204" pitchFamily="18" charset="0"/>
      <p:regular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2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43</a:t>
            </a:fld>
            <a:endParaRPr lang="en-US"/>
          </a:p>
        </p:txBody>
      </p:sp>
    </p:spTree>
    <p:extLst>
      <p:ext uri="{BB962C8B-B14F-4D97-AF65-F5344CB8AC3E}">
        <p14:creationId xmlns:p14="http://schemas.microsoft.com/office/powerpoint/2010/main" val="2115297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 Id="rId4" Type="http://schemas.openxmlformats.org/officeDocument/2006/relationships/image" Target="../media/image25.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20.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9</a:t>
            </a:r>
            <a:r>
              <a:rPr dirty="0"/>
              <a:t>.1</a:t>
            </a:r>
          </a:p>
        </p:txBody>
      </p:sp>
      <p:sp>
        <p:nvSpPr>
          <p:cNvPr id="2" name="Text Placeholder 1"/>
          <p:cNvSpPr>
            <a:spLocks noGrp="1"/>
          </p:cNvSpPr>
          <p:nvPr>
            <p:ph type="body" sz="quarter" idx="10"/>
          </p:nvPr>
        </p:nvSpPr>
        <p:spPr/>
        <p:txBody>
          <a:bodyPr/>
          <a:lstStyle/>
          <a:p>
            <a:pPr algn="ctr"/>
            <a:r>
              <a:rPr dirty="0"/>
              <a:t>Solving Systems of Linear Equations by Substitution and Elimination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a Dependent System by Substitution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 </a:t>
            </a:r>
          </a:p>
          <a:p>
            <a:pPr algn="ctr">
              <a:defRPr sz="2800"/>
            </a:pPr>
            <a:endParaRPr lang="ar-AE" dirty="0"/>
          </a:p>
          <a:p>
            <a:pPr>
              <a:defRPr sz="2800"/>
            </a:pPr>
            <a:endParaRPr lang="ar-AE" sz="2800" dirty="0"/>
          </a:p>
          <a:p>
            <a:pPr>
              <a:defRPr sz="2800"/>
            </a:pPr>
            <a:endParaRPr sz="2800" dirty="0"/>
          </a:p>
        </p:txBody>
      </p:sp>
      <p:pic>
        <p:nvPicPr>
          <p:cNvPr id="5" name="Picture 4" descr="First equation Negative 2x plus 6y equals 6&#10;Second equation x plus 3 equals 3y">
            <a:extLst>
              <a:ext uri="{FF2B5EF4-FFF2-40B4-BE49-F238E27FC236}">
                <a16:creationId xmlns:a16="http://schemas.microsoft.com/office/drawing/2014/main" id="{D61CA851-1940-9E7D-FB2F-4ACECD5AF77B}"/>
              </a:ext>
            </a:extLst>
          </p:cNvPr>
          <p:cNvPicPr>
            <a:picLocks noChangeAspect="1"/>
          </p:cNvPicPr>
          <p:nvPr/>
        </p:nvPicPr>
        <p:blipFill>
          <a:blip r:embed="rId2"/>
          <a:stretch>
            <a:fillRect/>
          </a:stretch>
        </p:blipFill>
        <p:spPr>
          <a:xfrm>
            <a:off x="3489198" y="1676400"/>
            <a:ext cx="2165604" cy="100888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p:txBody>
      </p:sp>
      <mc:AlternateContent xmlns:mc="http://schemas.openxmlformats.org/markup-compatibility/2006" xmlns:a14="http://schemas.microsoft.com/office/drawing/2010/main">
        <mc:Choice Requires="a14">
          <p:graphicFrame>
            <p:nvGraphicFramePr>
              <p:cNvPr id="4" name="Table Placeholder 2" descr="The first equation is x equals 3y minus 3. &#10;The second equation is minus 2x plus 6y equals 6. &#10;Substituting the expression for x into the second equation gives, &#10;minus 2 open parenthesis 3y minus 3 close parenthesis plus 6y equals 6, which simplifies to minus 6 y plus 6 plus 6y equals 6, and further simplifies to 0 equals 0. &#10;">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102151"/>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pPr algn="r">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tc>
                    <a:tc>
                      <a:txBody>
                        <a:bodyPr/>
                        <a:lstStyle/>
                        <a:p>
                          <a:pPr algn="l">
                            <a:defRPr sz="1800"/>
                          </a:pPr>
                          <a:r>
                            <a:rPr sz="2400" dirty="0"/>
                            <a:t>​</a:t>
                          </a:r>
                          <a14:m>
                            <m:oMath xmlns:m="http://schemas.openxmlformats.org/officeDocument/2006/math">
                              <m:r>
                                <a:rPr sz="2400">
                                  <a:latin typeface="Cambria Math"/>
                                </a:rPr>
                                <m:t>=3</m:t>
                              </m:r>
                              <m:r>
                                <a:rPr sz="2400">
                                  <a:latin typeface="Cambria Math"/>
                                </a:rPr>
                                <m:t>𝑦</m:t>
                              </m:r>
                              <m:r>
                                <a:rPr sz="2400">
                                  <a:latin typeface="Cambria Math"/>
                                </a:rPr>
                                <m:t>−3</m:t>
                              </m:r>
                            </m:oMath>
                          </a14:m>
                          <a:endParaRPr sz="2400" dirty="0"/>
                        </a:p>
                      </a:txBody>
                      <a:tcPr/>
                    </a:tc>
                    <a:tc>
                      <a:txBody>
                        <a:bodyPr/>
                        <a:lstStyle/>
                        <a:p>
                          <a:pPr algn="l">
                            <a:defRPr sz="1100" b="1"/>
                          </a:pPr>
                          <a:r>
                            <a:rPr sz="2000" b="0" dirty="0"/>
                            <a:t>Solve the second equation for </a:t>
                          </a:r>
                          <a14:m>
                            <m:oMath xmlns:m="http://schemas.openxmlformats.org/officeDocument/2006/math">
                              <m:r>
                                <a:rPr sz="2000" b="0" i="1">
                                  <a:latin typeface="Cambria Math"/>
                                </a:rPr>
                                <m:t>𝑥</m:t>
                              </m:r>
                            </m:oMath>
                          </a14:m>
                          <a:r>
                            <a:rPr sz="2000" b="0" dirty="0"/>
                            <a:t>.</a:t>
                          </a:r>
                        </a:p>
                      </a:txBody>
                      <a:tcPr/>
                    </a:tc>
                    <a:extLst>
                      <a:ext uri="{0D108BD9-81ED-4DB2-BD59-A6C34878D82A}">
                        <a16:rowId xmlns:a16="http://schemas.microsoft.com/office/drawing/2014/main" val="10000"/>
                      </a:ext>
                    </a:extLst>
                  </a:tr>
                  <a:tr h="715043">
                    <a:tc>
                      <a:txBody>
                        <a:bodyPr/>
                        <a:lstStyle/>
                        <a:p>
                          <a:pPr algn="r">
                            <a:lnSpc>
                              <a:spcPct val="150000"/>
                            </a:lnSpc>
                            <a:defRPr sz="1800"/>
                          </a:pPr>
                          <a:r>
                            <a:rPr sz="2400" dirty="0"/>
                            <a:t>​</a:t>
                          </a:r>
                          <a14:m>
                            <m:oMath xmlns:m="http://schemas.openxmlformats.org/officeDocument/2006/math">
                              <m:r>
                                <a:rPr sz="2400">
                                  <a:latin typeface="Cambria Math"/>
                                </a:rPr>
                                <m:t>−2</m:t>
                              </m:r>
                              <m:d>
                                <m:dPr>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−3</m:t>
                                  </m:r>
                                </m:e>
                              </m:d>
                              <m:r>
                                <a:rPr sz="2400">
                                  <a:latin typeface="Cambria Math"/>
                                </a:rPr>
                                <m:t>+6</m:t>
                              </m:r>
                              <m:r>
                                <a:rPr sz="2400">
                                  <a:latin typeface="Cambria Math"/>
                                </a:rPr>
                                <m:t>𝑦</m:t>
                              </m:r>
                            </m:oMath>
                          </a14:m>
                          <a:endParaRPr sz="2400" dirty="0"/>
                        </a:p>
                      </a:txBody>
                      <a:tcPr/>
                    </a:tc>
                    <a:tc>
                      <a:txBody>
                        <a:bodyPr/>
                        <a:lstStyle/>
                        <a:p>
                          <a:pPr algn="l">
                            <a:lnSpc>
                              <a:spcPct val="150000"/>
                            </a:lnSpc>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pPr algn="r">
                            <a:defRPr sz="1800"/>
                          </a:pPr>
                          <a:r>
                            <a:rPr sz="2400" dirty="0"/>
                            <a:t>​</a:t>
                          </a:r>
                          <a14:m>
                            <m:oMath xmlns:m="http://schemas.openxmlformats.org/officeDocument/2006/math">
                              <m:r>
                                <a:rPr sz="2400">
                                  <a:latin typeface="Cambria Math"/>
                                </a:rPr>
                                <m:t>−6</m:t>
                              </m:r>
                              <m:r>
                                <a:rPr sz="2400">
                                  <a:latin typeface="Cambria Math"/>
                                </a:rPr>
                                <m:t>𝑦</m:t>
                              </m:r>
                              <m:r>
                                <a:rPr sz="2400">
                                  <a:latin typeface="Cambria Math"/>
                                </a:rPr>
                                <m:t>+6+6</m:t>
                              </m:r>
                              <m:r>
                                <a:rPr sz="2400">
                                  <a:latin typeface="Cambria Math"/>
                                </a:rPr>
                                <m:t>𝑦</m:t>
                              </m:r>
                            </m:oMath>
                          </a14:m>
                          <a:endParaRPr sz="2400" dirty="0"/>
                        </a:p>
                      </a:txBody>
                      <a:tcPr/>
                    </a:tc>
                    <a:tc>
                      <a:txBody>
                        <a:bodyPr/>
                        <a:lstStyle/>
                        <a:p>
                          <a:pPr algn="l">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10745">
                    <a:tc>
                      <a:txBody>
                        <a:bodyPr/>
                        <a:lstStyle/>
                        <a:p>
                          <a:pPr algn="r">
                            <a:lnSpc>
                              <a:spcPct val="150000"/>
                            </a:lnSpc>
                          </a:pPr>
                          <a:r>
                            <a:rPr sz="2400" dirty="0"/>
                            <a:t>​</a:t>
                          </a:r>
                          <a:r>
                            <a:rPr sz="2400" dirty="0">
                              <a:latin typeface="Cambria Math"/>
                            </a:rPr>
                            <a:t>0</a:t>
                          </a:r>
                        </a:p>
                      </a:txBody>
                      <a:tcPr/>
                    </a:tc>
                    <a:tc>
                      <a:txBody>
                        <a:bodyPr/>
                        <a:lstStyle/>
                        <a:p>
                          <a:pPr algn="l">
                            <a:lnSpc>
                              <a:spcPct val="150000"/>
                            </a:lnSpc>
                            <a:defRPr sz="1800"/>
                          </a:pPr>
                          <a:r>
                            <a:rPr sz="2400" dirty="0"/>
                            <a:t>​</a:t>
                          </a:r>
                          <a14:m>
                            <m:oMath xmlns:m="http://schemas.openxmlformats.org/officeDocument/2006/math">
                              <m:r>
                                <a:rPr sz="2400">
                                  <a:latin typeface="Cambria Math"/>
                                </a:rPr>
                                <m:t>=0</m:t>
                              </m:r>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The first equation is x equals 3y minus 3. &#10;The second equation is minus 2x plus 6y equals 6. &#10;Substituting the expression for x into the second equation gives, &#10;minus 2 open parenthesis 3y minus 3 close parenthesis plus 6y equals 6, which simplifies to minus 6 y plus 6 plus 6y equals 6, and further simplifies to 0 equals 0. &#10;">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102151"/>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endParaRPr lang="en-US"/>
                        </a:p>
                      </a:txBody>
                      <a:tcPr>
                        <a:blipFill>
                          <a:blip r:embed="rId2"/>
                          <a:stretch>
                            <a:fillRect t="-9524" r="-230266" b="-380952"/>
                          </a:stretch>
                        </a:blipFill>
                      </a:tcPr>
                    </a:tc>
                    <a:tc>
                      <a:txBody>
                        <a:bodyPr/>
                        <a:lstStyle/>
                        <a:p>
                          <a:endParaRPr lang="en-US"/>
                        </a:p>
                      </a:txBody>
                      <a:tcPr>
                        <a:blipFill>
                          <a:blip r:embed="rId2"/>
                          <a:stretch>
                            <a:fillRect l="-127077" t="-9524" r="-192615" b="-380952"/>
                          </a:stretch>
                        </a:blipFill>
                      </a:tcPr>
                    </a:tc>
                    <a:tc>
                      <a:txBody>
                        <a:bodyPr/>
                        <a:lstStyle/>
                        <a:p>
                          <a:endParaRPr lang="en-US"/>
                        </a:p>
                      </a:txBody>
                      <a:tcPr>
                        <a:blipFill>
                          <a:blip r:embed="rId2"/>
                          <a:stretch>
                            <a:fillRect l="-117891" t="-9524" b="-380952"/>
                          </a:stretch>
                        </a:blipFill>
                      </a:tcPr>
                    </a:tc>
                    <a:extLst>
                      <a:ext uri="{0D108BD9-81ED-4DB2-BD59-A6C34878D82A}">
                        <a16:rowId xmlns:a16="http://schemas.microsoft.com/office/drawing/2014/main" val="10000"/>
                      </a:ext>
                    </a:extLst>
                  </a:tr>
                  <a:tr h="715043">
                    <a:tc>
                      <a:txBody>
                        <a:bodyPr/>
                        <a:lstStyle/>
                        <a:p>
                          <a:endParaRPr lang="en-US"/>
                        </a:p>
                      </a:txBody>
                      <a:tcPr>
                        <a:blipFill>
                          <a:blip r:embed="rId2"/>
                          <a:stretch>
                            <a:fillRect t="-78632" r="-230266" b="-173504"/>
                          </a:stretch>
                        </a:blipFill>
                      </a:tcPr>
                    </a:tc>
                    <a:tc>
                      <a:txBody>
                        <a:bodyPr/>
                        <a:lstStyle/>
                        <a:p>
                          <a:endParaRPr lang="en-US"/>
                        </a:p>
                      </a:txBody>
                      <a:tcPr>
                        <a:blipFill>
                          <a:blip r:embed="rId2"/>
                          <a:stretch>
                            <a:fillRect l="-127077" t="-78632" r="-192615" b="-173504"/>
                          </a:stretch>
                        </a:blipFill>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endParaRPr lang="en-US"/>
                        </a:p>
                      </a:txBody>
                      <a:tcPr>
                        <a:blipFill>
                          <a:blip r:embed="rId2"/>
                          <a:stretch>
                            <a:fillRect t="-248810" r="-230266" b="-141667"/>
                          </a:stretch>
                        </a:blipFill>
                      </a:tcPr>
                    </a:tc>
                    <a:tc>
                      <a:txBody>
                        <a:bodyPr/>
                        <a:lstStyle/>
                        <a:p>
                          <a:endParaRPr lang="en-US"/>
                        </a:p>
                      </a:txBody>
                      <a:tcPr>
                        <a:blipFill>
                          <a:blip r:embed="rId2"/>
                          <a:stretch>
                            <a:fillRect l="-127077" t="-248810" r="-192615" b="-141667"/>
                          </a:stretch>
                        </a:blipFill>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82422">
                    <a:tc>
                      <a:txBody>
                        <a:bodyPr/>
                        <a:lstStyle/>
                        <a:p>
                          <a:pPr algn="r">
                            <a:lnSpc>
                              <a:spcPct val="150000"/>
                            </a:lnSpc>
                          </a:pPr>
                          <a:r>
                            <a:rPr sz="2400" dirty="0"/>
                            <a:t>​</a:t>
                          </a:r>
                          <a:r>
                            <a:rPr sz="2400" dirty="0">
                              <a:latin typeface="Cambria Math"/>
                            </a:rPr>
                            <a:t>0</a:t>
                          </a:r>
                        </a:p>
                      </a:txBody>
                      <a:tcPr/>
                    </a:tc>
                    <a:tc>
                      <a:txBody>
                        <a:bodyPr/>
                        <a:lstStyle/>
                        <a:p>
                          <a:endParaRPr lang="en-US"/>
                        </a:p>
                      </a:txBody>
                      <a:tcPr>
                        <a:blipFill>
                          <a:blip r:embed="rId2"/>
                          <a:stretch>
                            <a:fillRect l="-127077" t="-305208" r="-192615" b="-23958"/>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The resulting equation is always true. This means that for any value of</a:t>
            </a:r>
            <a:r>
              <a:rPr lang="en-IN" sz="2800" dirty="0"/>
              <a:t> </a:t>
            </a:r>
            <a:r>
              <a:rPr lang="en-IN" sz="2800" i="1" dirty="0"/>
              <a:t>y</a:t>
            </a:r>
            <a:r>
              <a:rPr sz="2800" dirty="0"/>
              <a:t>, letting</a:t>
            </a:r>
            <a:r>
              <a:rPr lang="en-IN" sz="2800" dirty="0"/>
              <a:t> </a:t>
            </a:r>
            <a:r>
              <a:rPr lang="en-IN" sz="2800" i="1" dirty="0"/>
              <a:t>x</a:t>
            </a:r>
            <a:r>
              <a:rPr lang="en-IN" sz="2800" dirty="0"/>
              <a:t> = 3</a:t>
            </a:r>
            <a:r>
              <a:rPr lang="en-IN" sz="2800" i="1" dirty="0"/>
              <a:t>y</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a:t>
            </a:r>
            <a:r>
              <a:rPr sz="2800" dirty="0"/>
              <a:t> results in an ordered pair</a:t>
            </a:r>
            <a:r>
              <a:rPr lang="en-IN" sz="2800" dirty="0"/>
              <a:t> (</a:t>
            </a:r>
            <a:r>
              <a:rPr lang="en-IN" sz="2800" i="1" dirty="0"/>
              <a:t>x</a:t>
            </a:r>
            <a:r>
              <a:rPr lang="en-IN" sz="2800" dirty="0"/>
              <a:t>, </a:t>
            </a:r>
            <a:r>
              <a:rPr lang="en-IN" sz="2800" i="1" dirty="0"/>
              <a:t>y</a:t>
            </a:r>
            <a:r>
              <a:rPr lang="en-IN" sz="2800" dirty="0"/>
              <a:t>) = (3</a:t>
            </a:r>
            <a:r>
              <a:rPr lang="en-IN" sz="2800" i="1" dirty="0"/>
              <a:t>y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 </a:t>
            </a:r>
            <a:r>
              <a:rPr lang="en-IN" sz="2800" i="1" dirty="0"/>
              <a:t>y</a:t>
            </a:r>
            <a:r>
              <a:rPr lang="en-IN" sz="2800" dirty="0"/>
              <a:t>)</a:t>
            </a:r>
            <a:r>
              <a:rPr sz="2800" dirty="0"/>
              <a:t> that solves both equations. Since there are an infinite number of solutions, the system is dependent.</a:t>
            </a:r>
          </a:p>
          <a:p>
            <a:r>
              <a:rPr sz="2800" dirty="0"/>
              <a:t>Graphically, this means the graphs of the two equations are exactly the same. In fact, the first equation is simply a rearranged multiple of the second equation.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Algebraically, we can describe the solution set as </a:t>
            </a:r>
          </a:p>
        </p:txBody>
      </p:sp>
      <p:pic>
        <p:nvPicPr>
          <p:cNvPr id="5" name="Picture 4" descr="The set of all ordered pairs open parenthesis 3 y minus 3 comma y close parenthesis such that y is a real number.">
            <a:extLst>
              <a:ext uri="{FF2B5EF4-FFF2-40B4-BE49-F238E27FC236}">
                <a16:creationId xmlns:a16="http://schemas.microsoft.com/office/drawing/2014/main" id="{963CF9C3-B211-5841-38F2-C73F12081517}"/>
              </a:ext>
            </a:extLst>
          </p:cNvPr>
          <p:cNvPicPr>
            <a:picLocks noChangeAspect="1"/>
          </p:cNvPicPr>
          <p:nvPr/>
        </p:nvPicPr>
        <p:blipFill>
          <a:blip r:embed="rId2"/>
          <a:stretch>
            <a:fillRect/>
          </a:stretch>
        </p:blipFill>
        <p:spPr>
          <a:xfrm>
            <a:off x="457200" y="1496598"/>
            <a:ext cx="2423340" cy="612000"/>
          </a:xfrm>
          <a:prstGeom prst="rect">
            <a:avLst/>
          </a:prstGeom>
        </p:spPr>
      </p:pic>
      <p:sp>
        <p:nvSpPr>
          <p:cNvPr id="11" name="TextBox 10">
            <a:extLst>
              <a:ext uri="{FF2B5EF4-FFF2-40B4-BE49-F238E27FC236}">
                <a16:creationId xmlns:a16="http://schemas.microsoft.com/office/drawing/2014/main" id="{F37C1735-7ACE-F698-CC78-8D95708F7877}"/>
              </a:ext>
            </a:extLst>
          </p:cNvPr>
          <p:cNvSpPr txBox="1"/>
          <p:nvPr/>
        </p:nvSpPr>
        <p:spPr>
          <a:xfrm>
            <a:off x="2870835" y="1492312"/>
            <a:ext cx="5724523" cy="523220"/>
          </a:xfrm>
          <a:prstGeom prst="rect">
            <a:avLst/>
          </a:prstGeom>
          <a:noFill/>
        </p:spPr>
        <p:txBody>
          <a:bodyPr wrap="square">
            <a:spAutoFit/>
          </a:bodyPr>
          <a:lstStyle/>
          <a:p>
            <a:r>
              <a:rPr lang="en-IN" sz="2800" dirty="0"/>
              <a:t>If we had solved either equation for </a:t>
            </a:r>
            <a:r>
              <a:rPr lang="en-IN" sz="2800" i="1" dirty="0"/>
              <a:t>y</a:t>
            </a:r>
          </a:p>
        </p:txBody>
      </p:sp>
      <p:sp>
        <p:nvSpPr>
          <p:cNvPr id="9" name="TextBox 8">
            <a:extLst>
              <a:ext uri="{FF2B5EF4-FFF2-40B4-BE49-F238E27FC236}">
                <a16:creationId xmlns:a16="http://schemas.microsoft.com/office/drawing/2014/main" id="{C1B6973A-D88D-4DB1-60B1-2ADE5820DAF9}"/>
              </a:ext>
            </a:extLst>
          </p:cNvPr>
          <p:cNvSpPr txBox="1"/>
          <p:nvPr/>
        </p:nvSpPr>
        <p:spPr>
          <a:xfrm>
            <a:off x="457200" y="1981200"/>
            <a:ext cx="8229599" cy="1384995"/>
          </a:xfrm>
          <a:prstGeom prst="rect">
            <a:avLst/>
          </a:prstGeom>
          <a:noFill/>
        </p:spPr>
        <p:txBody>
          <a:bodyPr wrap="square">
            <a:spAutoFit/>
          </a:bodyPr>
          <a:lstStyle/>
          <a:p>
            <a:pPr>
              <a:defRPr sz="2800"/>
            </a:pPr>
            <a:r>
              <a:rPr lang="en-IN" sz="2800" dirty="0"/>
              <a:t>instead of </a:t>
            </a:r>
            <a:r>
              <a:rPr lang="en-IN" sz="2800" i="1" dirty="0"/>
              <a:t>x</a:t>
            </a:r>
            <a:r>
              <a:rPr lang="en-IN" sz="2800" dirty="0"/>
              <a:t>, we would have obtained the alternative </a:t>
            </a:r>
          </a:p>
          <a:p>
            <a:pPr>
              <a:defRPr sz="2800"/>
            </a:pPr>
            <a:endParaRPr lang="en-IN" sz="2800" dirty="0"/>
          </a:p>
          <a:p>
            <a:pPr>
              <a:defRPr sz="2800"/>
            </a:pPr>
            <a:r>
              <a:rPr lang="en-IN" sz="2800" dirty="0"/>
              <a:t>but equivalent solution</a:t>
            </a:r>
          </a:p>
        </p:txBody>
      </p:sp>
      <p:pic>
        <p:nvPicPr>
          <p:cNvPr id="15" name="Picture 14" descr="The set of all ordered pairs open parenthesis x comma open fraction x plus 3 divided by 3 close fraction close parenthesis such that x is a real number.">
            <a:extLst>
              <a:ext uri="{FF2B5EF4-FFF2-40B4-BE49-F238E27FC236}">
                <a16:creationId xmlns:a16="http://schemas.microsoft.com/office/drawing/2014/main" id="{BEBC16CB-D188-66D8-05AA-4EE73230C67E}"/>
              </a:ext>
            </a:extLst>
          </p:cNvPr>
          <p:cNvPicPr>
            <a:picLocks noChangeAspect="1"/>
          </p:cNvPicPr>
          <p:nvPr/>
        </p:nvPicPr>
        <p:blipFill>
          <a:blip r:embed="rId3"/>
          <a:stretch>
            <a:fillRect/>
          </a:stretch>
        </p:blipFill>
        <p:spPr>
          <a:xfrm>
            <a:off x="3962400" y="2673697"/>
            <a:ext cx="2429782" cy="900000"/>
          </a:xfrm>
          <a:prstGeom prst="rect">
            <a:avLst/>
          </a:prstGeom>
        </p:spPr>
      </p:pic>
    </p:spTree>
    <p:extLst>
      <p:ext uri="{BB962C8B-B14F-4D97-AF65-F5344CB8AC3E}">
        <p14:creationId xmlns:p14="http://schemas.microsoft.com/office/powerpoint/2010/main" val="28570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an Independent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elimination to solve the system </a:t>
            </a:r>
          </a:p>
          <a:p>
            <a:pPr algn="ctr">
              <a:defRPr sz="2800"/>
            </a:pPr>
            <a:endParaRPr sz="2800" dirty="0"/>
          </a:p>
        </p:txBody>
      </p:sp>
      <p:pic>
        <p:nvPicPr>
          <p:cNvPr id="7" name="Picture 6" descr="First equation 5x plus 3y equals negative 7&#10;Second equation 7x minus 6y equals negative 20">
            <a:extLst>
              <a:ext uri="{FF2B5EF4-FFF2-40B4-BE49-F238E27FC236}">
                <a16:creationId xmlns:a16="http://schemas.microsoft.com/office/drawing/2014/main" id="{B5EAD514-D735-6584-E91B-514CE80B4644}"/>
              </a:ext>
            </a:extLst>
          </p:cNvPr>
          <p:cNvPicPr>
            <a:picLocks noChangeAspect="1"/>
          </p:cNvPicPr>
          <p:nvPr/>
        </p:nvPicPr>
        <p:blipFill>
          <a:blip r:embed="rId2"/>
          <a:stretch>
            <a:fillRect/>
          </a:stretch>
        </p:blipFill>
        <p:spPr>
          <a:xfrm>
            <a:off x="3552825" y="1600200"/>
            <a:ext cx="2038350" cy="9525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coefficient of</a:t>
            </a:r>
            <a:r>
              <a:rPr lang="en-IN" sz="2800" dirty="0"/>
              <a:t> </a:t>
            </a:r>
            <a:r>
              <a:rPr lang="en-IN" sz="2800" i="1" dirty="0"/>
              <a:t>y</a:t>
            </a:r>
            <a:r>
              <a:rPr sz="2800" dirty="0"/>
              <a:t> in the second equation is</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6,</a:t>
            </a:r>
            <a:r>
              <a:rPr sz="2800" dirty="0"/>
              <a:t> while the coefficient of</a:t>
            </a:r>
            <a:r>
              <a:rPr lang="en-IN" sz="2800" dirty="0"/>
              <a:t> </a:t>
            </a:r>
            <a:r>
              <a:rPr lang="en-IN" sz="2800" i="1" dirty="0"/>
              <a:t>y</a:t>
            </a:r>
            <a:r>
              <a:rPr sz="2800" dirty="0"/>
              <a:t> in the first equation is </a:t>
            </a:r>
            <a:r>
              <a:rPr sz="2800" dirty="0">
                <a:latin typeface="Cambria Math"/>
              </a:rPr>
              <a:t>3</a:t>
            </a:r>
            <a:r>
              <a:rPr sz="2800" dirty="0"/>
              <a:t>. This means that if we multiply all the terms in the first equation by </a:t>
            </a:r>
            <a:r>
              <a:rPr sz="2800" dirty="0">
                <a:latin typeface="Cambria Math"/>
              </a:rPr>
              <a:t>2</a:t>
            </a:r>
            <a:r>
              <a:rPr sz="2800" dirty="0"/>
              <a:t>, the coefficients of</a:t>
            </a:r>
            <a:r>
              <a:rPr lang="en-IN" sz="2800" dirty="0"/>
              <a:t> </a:t>
            </a:r>
            <a:r>
              <a:rPr lang="en-IN" sz="2800" i="1" dirty="0"/>
              <a:t>y</a:t>
            </a:r>
            <a:r>
              <a:rPr sz="2800" dirty="0"/>
              <a:t> will be negatives of one another, so adding the two equations will eliminate the</a:t>
            </a:r>
            <a:r>
              <a:rPr lang="en-IN" sz="2800" dirty="0"/>
              <a:t> </a:t>
            </a:r>
            <a:r>
              <a:rPr lang="en-IN" sz="2800" i="1" dirty="0"/>
              <a:t>y</a:t>
            </a:r>
            <a:r>
              <a:rPr sz="2800" dirty="0"/>
              <a:t> variable.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In order to keep track of these steps, we annotate our work with labeled arrows. When we modify the system, we are not changing the solutions, we are just writing an equivalent system that is easier to solve. The ultimate goal is to rewrite the system so that we can "read off" the answer.</a:t>
            </a:r>
          </a:p>
        </p:txBody>
      </p:sp>
    </p:spTree>
    <p:extLst>
      <p:ext uri="{BB962C8B-B14F-4D97-AF65-F5344CB8AC3E}">
        <p14:creationId xmlns:p14="http://schemas.microsoft.com/office/powerpoint/2010/main" val="4231531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The notation above the arrow indicates that we have modified the system by multiplying each term in equation </a:t>
            </a:r>
            <a:r>
              <a:rPr sz="2800" dirty="0">
                <a:latin typeface="Cambria Math"/>
              </a:rPr>
              <a:t>1</a:t>
            </a:r>
            <a:r>
              <a:rPr sz="2800" dirty="0"/>
              <a:t> by the constant </a:t>
            </a:r>
            <a:r>
              <a:rPr sz="2800" dirty="0">
                <a:latin typeface="Cambria Math"/>
              </a:rPr>
              <a:t>2</a:t>
            </a:r>
            <a:r>
              <a:rPr sz="2800" dirty="0"/>
              <a:t>.</a:t>
            </a:r>
          </a:p>
        </p:txBody>
      </p:sp>
      <mc:AlternateContent xmlns:mc="http://schemas.openxmlformats.org/markup-compatibility/2006" xmlns:a14="http://schemas.microsoft.com/office/drawing/2010/main">
        <mc:Choice Requires="a14">
          <p:graphicFrame>
            <p:nvGraphicFramePr>
              <p:cNvPr id="4" name="Table Placeholder 2" descr="first equation 5x plus 3y equals minus 7&#10;&#10;second equation 7x minus 6y equals minus 20&#10;&#10;To eliminate y, the first equation is multiplied by 2, giving: 10x plus 6y equals minus 14&#10; &#10;The system becomes:&#10;&#10;10x plus 6y equals minus 14&#10;&#10;7x minus 6y equals minus 20 &#10;&#10;Adding the equations cancels out y, resulting in:&#10;&#10;17x equals minus 34&#10;&#10;Solving for x gives:&#10;&#10;x equals minus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4220163761"/>
                  </p:ext>
                </p:extLst>
              </p:nvPr>
            </p:nvGraphicFramePr>
            <p:xfrm>
              <a:off x="342900" y="2743200"/>
              <a:ext cx="8458201" cy="191268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342277">
                    <a:tc>
                      <a:txBody>
                        <a:bodyPr/>
                        <a:lstStyle/>
                        <a:p>
                          <a:pPr algn="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ar-AE" sz="2400">
                                            <a:latin typeface="Cambria Math" panose="02040503050406030204" pitchFamily="18" charset="0"/>
                                          </a:rPr>
                                          <m:t>5</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7</m:t>
                                        </m:r>
                                      </m:e>
                                      <m:e>
                                        <m:r>
                                          <a:rPr lang="en-US" sz="2400" b="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en-US" sz="2400" b="0" smtClean="0">
                                            <a:latin typeface="Cambria Math" panose="02040503050406030204" pitchFamily="18" charset="0"/>
                                          </a:rPr>
                                          <m:t> −</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oMath>
                            </m:oMathPara>
                          </a14:m>
                          <a:endParaRPr sz="16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dirty="0" smtClean="0">
                                        <a:latin typeface="Cambria Math" panose="02040503050406030204" pitchFamily="18" charset="0"/>
                                      </a:rPr>
                                      <m:t> </m:t>
                                    </m:r>
                                    <m:r>
                                      <a:rPr lang="en-US" sz="2400" b="0" dirty="0" smtClean="0">
                                        <a:latin typeface="Cambria Math" panose="02040503050406030204" pitchFamily="18" charset="0"/>
                                      </a:rPr>
                                      <m:t> </m:t>
                                    </m:r>
                                    <m:r>
                                      <a:rPr lang="en-US" sz="2400" b="0" smtClean="0">
                                        <a:latin typeface="Cambria Math" panose="02040503050406030204" pitchFamily="18" charset="0"/>
                                      </a:rPr>
                                      <m:t>2</m:t>
                                    </m:r>
                                    <m:sSub>
                                      <m:sSubPr>
                                        <m:ctrlPr>
                                          <a:rPr lang="ar-AE" sz="2400" b="0" i="1">
                                            <a:latin typeface="Cambria Math" panose="02040503050406030204" pitchFamily="18" charset="0"/>
                                          </a:rPr>
                                        </m:ctrlPr>
                                      </m:sSubPr>
                                      <m:e>
                                        <m:r>
                                          <a:rPr lang="en-US" sz="2400" b="0">
                                            <a:latin typeface="Cambria Math" panose="02040503050406030204" pitchFamily="18" charset="0"/>
                                          </a:rPr>
                                          <m:t>𝐸</m:t>
                                        </m:r>
                                      </m:e>
                                      <m:sub>
                                        <m:r>
                                          <a:rPr lang="ar-AE" sz="2400" b="0" smtClean="0">
                                            <a:latin typeface="Cambria Math" panose="02040503050406030204" pitchFamily="18" charset="0"/>
                                          </a:rPr>
                                          <m:t>1</m:t>
                                        </m:r>
                                        <m:r>
                                          <a:rPr lang="en-US" sz="2400" b="0" smtClean="0">
                                            <a:latin typeface="Cambria Math" panose="02040503050406030204" pitchFamily="18" charset="0"/>
                                          </a:rPr>
                                          <m:t>  </m:t>
                                        </m:r>
                                      </m:sub>
                                    </m:sSub>
                                    <m:r>
                                      <a:rPr lang="en-US" sz="2400" b="0" smtClean="0">
                                        <a:latin typeface="Cambria Math" panose="02040503050406030204" pitchFamily="18" charset="0"/>
                                      </a:rPr>
                                      <m:t> </m:t>
                                    </m:r>
                                  </m:e>
                                </m:groupChr>
                              </m:oMath>
                            </m:oMathPara>
                          </a14:m>
                          <a:endParaRPr sz="1600" dirty="0"/>
                        </a:p>
                      </a:txBody>
                      <a:tcPr/>
                    </a:tc>
                    <a:tc>
                      <a:txBody>
                        <a:bodyPr/>
                        <a:lstStyle/>
                        <a:p>
                          <a:pPr algn="r"/>
                          <a14:m>
                            <m:oMathPara xmlns:m="http://schemas.openxmlformats.org/officeDocument/2006/math">
                              <m:oMathParaPr>
                                <m:jc m:val="right"/>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en-US" sz="2400" b="0" smtClean="0">
                                                <a:latin typeface="Cambria Math" panose="02040503050406030204" pitchFamily="18" charset="0"/>
                                              </a:rPr>
                                              <m:t>10</m:t>
                                            </m:r>
                                            <m:r>
                                              <a:rPr lang="ar-AE" sz="2400">
                                                <a:latin typeface="Cambria Math" panose="02040503050406030204" pitchFamily="18" charset="0"/>
                                              </a:rPr>
                                              <m:t>𝑥</m:t>
                                            </m:r>
                                            <m:r>
                                              <a:rPr lang="ar-AE" sz="2400">
                                                <a:latin typeface="Cambria Math" panose="02040503050406030204" pitchFamily="18" charset="0"/>
                                              </a:rPr>
                                              <m:t>+</m:t>
                                            </m:r>
                                            <m:r>
                                              <a:rPr lang="en-US" sz="2400" b="0" smtClean="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en-US" sz="2400" b="0" smtClean="0">
                                                <a:latin typeface="Cambria Math" panose="02040503050406030204" pitchFamily="18" charset="0"/>
                                              </a:rPr>
                                              <m:t>14</m:t>
                                            </m:r>
                                          </m:e>
                                          <m:e>
                                            <m:r>
                                              <a:rPr lang="en-US" sz="2400" b="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e>
                                </m:bar>
                              </m:oMath>
                            </m:oMathPara>
                          </a14:m>
                          <a:endParaRPr sz="2400" dirty="0"/>
                        </a:p>
                      </a:txBody>
                      <a:tcPr/>
                    </a:tc>
                    <a:tc>
                      <a:txBody>
                        <a:bodyPr/>
                        <a:lstStyle/>
                        <a:p>
                          <a:pPr algn="ctr"/>
                          <a:endParaRPr dirty="0"/>
                        </a:p>
                      </a:txBody>
                      <a:tcPr/>
                    </a:tc>
                    <a:extLst>
                      <a:ext uri="{0D108BD9-81ED-4DB2-BD59-A6C34878D82A}">
                        <a16:rowId xmlns:a16="http://schemas.microsoft.com/office/drawing/2014/main" val="10000"/>
                      </a:ext>
                    </a:extLst>
                  </a:tr>
                  <a:tr h="370840">
                    <a:tc>
                      <a:txBody>
                        <a:bodyPr/>
                        <a:lstStyle/>
                        <a:p>
                          <a:pPr algn="r"/>
                          <a:endParaRPr dirty="0"/>
                        </a:p>
                      </a:txBody>
                      <a:tcPr/>
                    </a:tc>
                    <a:tc>
                      <a:txBody>
                        <a:bodyPr/>
                        <a:lstStyle/>
                        <a:p>
                          <a:pPr algn="ctr"/>
                          <a:endParaRPr dirty="0"/>
                        </a:p>
                      </a:txBody>
                      <a:tcPr/>
                    </a:tc>
                    <a:tc>
                      <a:txBody>
                        <a:bodyPr/>
                        <a:lstStyle/>
                        <a:p>
                          <a:pPr algn="r"/>
                          <a14:m>
                            <m:oMathPara xmlns:m="http://schemas.openxmlformats.org/officeDocument/2006/math">
                              <m:oMathParaPr>
                                <m:jc m:val="right"/>
                              </m:oMathParaPr>
                              <m:oMath xmlns:m="http://schemas.openxmlformats.org/officeDocument/2006/math">
                                <m:r>
                                  <a:rPr lang="en-US" sz="2400" b="0" smtClean="0">
                                    <a:latin typeface="Cambria Math" panose="02040503050406030204" pitchFamily="18" charset="0"/>
                                  </a:rPr>
                                  <m:t>17</m:t>
                                </m:r>
                                <m:r>
                                  <a:rPr lang="ar-AE" sz="2400">
                                    <a:latin typeface="Cambria Math" panose="02040503050406030204" pitchFamily="18" charset="0"/>
                                  </a:rPr>
                                  <m:t>𝑥</m:t>
                                </m:r>
                                <m:r>
                                  <a:rPr lang="ar-AE" sz="2400">
                                    <a:latin typeface="Cambria Math" panose="02040503050406030204" pitchFamily="18" charset="0"/>
                                  </a:rPr>
                                  <m:t>=−</m:t>
                                </m:r>
                                <m:r>
                                  <a:rPr lang="en-US" sz="2400" b="0" smtClean="0">
                                    <a:latin typeface="Cambria Math" panose="02040503050406030204" pitchFamily="18" charset="0"/>
                                  </a:rPr>
                                  <m:t>34</m:t>
                                </m:r>
                              </m:oMath>
                            </m:oMathPara>
                          </a14:m>
                          <a:endParaRPr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u="none" strike="noStrike" kern="1200" cap="none" spc="0" normalizeH="0" baseline="0" noProof="0" dirty="0">
                              <a:ln>
                                <a:noFill/>
                              </a:ln>
                              <a:solidFill>
                                <a:srgbClr val="366092"/>
                              </a:solidFill>
                              <a:effectLst/>
                              <a:uLnTx/>
                              <a:uFillTx/>
                            </a:rPr>
                            <a:t>Add the equations.</a:t>
                          </a:r>
                          <a:r>
                            <a:rPr sz="2000" dirty="0"/>
                            <a:t> </a:t>
                          </a:r>
                        </a:p>
                      </a:txBody>
                      <a:tcPr/>
                    </a:tc>
                    <a:extLst>
                      <a:ext uri="{0D108BD9-81ED-4DB2-BD59-A6C34878D82A}">
                        <a16:rowId xmlns:a16="http://schemas.microsoft.com/office/drawing/2014/main" val="10001"/>
                      </a:ext>
                    </a:extLst>
                  </a:tr>
                  <a:tr h="370840">
                    <a:tc>
                      <a:txBody>
                        <a:bodyPr/>
                        <a:lstStyle/>
                        <a:p>
                          <a:pPr algn="r"/>
                          <a:endParaRPr dirty="0"/>
                        </a:p>
                      </a:txBody>
                      <a:tcPr/>
                    </a:tc>
                    <a:tc>
                      <a:txBody>
                        <a:bodyPr/>
                        <a:lstStyle/>
                        <a:p>
                          <a:pPr algn="ctr"/>
                          <a:endParaRP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r>
                                  <a:rPr lang="en-US" sz="2400" smtClean="0">
                                    <a:latin typeface="Cambria Math" panose="02040503050406030204" pitchFamily="18" charset="0"/>
                                  </a:rPr>
                                  <m:t>𝑥</m:t>
                                </m:r>
                                <m:r>
                                  <a:rPr lang="en-US" sz="2400" smtClean="0">
                                    <a:latin typeface="Cambria Math" panose="02040503050406030204" pitchFamily="18" charset="0"/>
                                  </a:rPr>
                                  <m:t>=  −</m:t>
                                </m:r>
                                <m:r>
                                  <a:rPr lang="en-US" sz="2400" b="0" smtClean="0">
                                    <a:latin typeface="Cambria Math" panose="02040503050406030204" pitchFamily="18" charset="0"/>
                                  </a:rPr>
                                  <m:t>2</m:t>
                                </m:r>
                              </m:oMath>
                            </m:oMathPara>
                          </a14:m>
                          <a:endParaRPr sz="2400" dirty="0"/>
                        </a:p>
                      </a:txBody>
                      <a:tcPr/>
                    </a:tc>
                    <a:tc>
                      <a:txBody>
                        <a:bodyPr/>
                        <a:lstStyle/>
                        <a:p>
                          <a:pPr algn="l">
                            <a:defRPr sz="1100"/>
                          </a:pPr>
                          <a:r>
                            <a:rPr sz="2000" dirty="0"/>
                            <a:t>Solve for </a:t>
                          </a:r>
                          <a14:m>
                            <m:oMath xmlns:m="http://schemas.openxmlformats.org/officeDocument/2006/math">
                              <m:r>
                                <a:rPr sz="2000">
                                  <a:latin typeface="Cambria Math" panose="02040503050406030204" pitchFamily="18" charset="0"/>
                                </a:rPr>
                                <m:t>𝑥</m:t>
                              </m:r>
                            </m:oMath>
                          </a14:m>
                          <a:r>
                            <a:rPr sz="2000" dirty="0"/>
                            <a: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irst equation 5x plus 3y equals minus 7&#10;&#10;second equation 7x minus 6y equals minus 20&#10;&#10;To eliminate y, the first equation is multiplied by 2, giving: 10x plus 6y equals minus 14&#10; &#10;The system becomes:&#10;&#10;10x plus 6y equals minus 14&#10;&#10;7x minus 6y equals minus 20 &#10;&#10;Adding the equations cancels out y, resulting in:&#10;&#10;17x equals minus 34&#10;&#10;Solving for x gives:&#10;&#10;x equals minus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4220163761"/>
                  </p:ext>
                </p:extLst>
              </p:nvPr>
            </p:nvGraphicFramePr>
            <p:xfrm>
              <a:off x="342900" y="2743200"/>
              <a:ext cx="8458201" cy="191268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998284">
                    <a:tc>
                      <a:txBody>
                        <a:bodyPr/>
                        <a:lstStyle/>
                        <a:p>
                          <a:endParaRPr lang="en-US"/>
                        </a:p>
                      </a:txBody>
                      <a:tcPr>
                        <a:blipFill>
                          <a:blip r:embed="rId2"/>
                          <a:stretch>
                            <a:fillRect r="-217620" b="-96341"/>
                          </a:stretch>
                        </a:blipFill>
                      </a:tcPr>
                    </a:tc>
                    <a:tc>
                      <a:txBody>
                        <a:bodyPr/>
                        <a:lstStyle/>
                        <a:p>
                          <a:endParaRPr lang="en-US"/>
                        </a:p>
                      </a:txBody>
                      <a:tcPr>
                        <a:blipFill>
                          <a:blip r:embed="rId2"/>
                          <a:stretch>
                            <a:fillRect l="-261677" r="-469461" b="-96341"/>
                          </a:stretch>
                        </a:blipFill>
                      </a:tcPr>
                    </a:tc>
                    <a:tc>
                      <a:txBody>
                        <a:bodyPr/>
                        <a:lstStyle/>
                        <a:p>
                          <a:endParaRPr lang="en-US"/>
                        </a:p>
                      </a:txBody>
                      <a:tcPr>
                        <a:blipFill>
                          <a:blip r:embed="rId2"/>
                          <a:stretch>
                            <a:fillRect l="-142453" r="-84906" b="-96341"/>
                          </a:stretch>
                        </a:blipFill>
                      </a:tcPr>
                    </a:tc>
                    <a:tc>
                      <a:txBody>
                        <a:bodyPr/>
                        <a:lstStyle/>
                        <a:p>
                          <a:pPr algn="ctr"/>
                          <a:endParaRPr dirty="0"/>
                        </a:p>
                      </a:txBody>
                      <a:tcPr/>
                    </a:tc>
                    <a:extLst>
                      <a:ext uri="{0D108BD9-81ED-4DB2-BD59-A6C34878D82A}">
                        <a16:rowId xmlns:a16="http://schemas.microsoft.com/office/drawing/2014/main" val="10000"/>
                      </a:ext>
                    </a:extLst>
                  </a:tr>
                  <a:tr h="457200">
                    <a:tc>
                      <a:txBody>
                        <a:bodyPr/>
                        <a:lstStyle/>
                        <a:p>
                          <a:pPr algn="r"/>
                          <a:endParaRPr/>
                        </a:p>
                      </a:txBody>
                      <a:tcPr/>
                    </a:tc>
                    <a:tc>
                      <a:txBody>
                        <a:bodyPr/>
                        <a:lstStyle/>
                        <a:p>
                          <a:pPr algn="ctr"/>
                          <a:endParaRPr dirty="0"/>
                        </a:p>
                      </a:txBody>
                      <a:tcPr/>
                    </a:tc>
                    <a:tc>
                      <a:txBody>
                        <a:bodyPr/>
                        <a:lstStyle/>
                        <a:p>
                          <a:endParaRPr lang="en-US"/>
                        </a:p>
                      </a:txBody>
                      <a:tcPr>
                        <a:blipFill>
                          <a:blip r:embed="rId2"/>
                          <a:stretch>
                            <a:fillRect l="-142453" t="-218667" r="-84906" b="-110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u="none" strike="noStrike" kern="1200" cap="none" spc="0" normalizeH="0" baseline="0" noProof="0" dirty="0">
                              <a:ln>
                                <a:noFill/>
                              </a:ln>
                              <a:solidFill>
                                <a:srgbClr val="366092"/>
                              </a:solidFill>
                              <a:effectLst/>
                              <a:uLnTx/>
                              <a:uFillTx/>
                            </a:rPr>
                            <a:t>Add the equations.</a:t>
                          </a:r>
                          <a:r>
                            <a:rPr sz="2000" dirty="0"/>
                            <a:t> </a:t>
                          </a:r>
                        </a:p>
                      </a:txBody>
                      <a:tcPr/>
                    </a:tc>
                    <a:extLst>
                      <a:ext uri="{0D108BD9-81ED-4DB2-BD59-A6C34878D82A}">
                        <a16:rowId xmlns:a16="http://schemas.microsoft.com/office/drawing/2014/main" val="10001"/>
                      </a:ext>
                    </a:extLst>
                  </a:tr>
                  <a:tr h="457200">
                    <a:tc>
                      <a:txBody>
                        <a:bodyPr/>
                        <a:lstStyle/>
                        <a:p>
                          <a:pPr algn="r"/>
                          <a:endParaRPr dirty="0"/>
                        </a:p>
                      </a:txBody>
                      <a:tcPr/>
                    </a:tc>
                    <a:tc>
                      <a:txBody>
                        <a:bodyPr/>
                        <a:lstStyle/>
                        <a:p>
                          <a:pPr algn="ctr"/>
                          <a:endParaRPr dirty="0"/>
                        </a:p>
                      </a:txBody>
                      <a:tcPr/>
                    </a:tc>
                    <a:tc>
                      <a:txBody>
                        <a:bodyPr/>
                        <a:lstStyle/>
                        <a:p>
                          <a:endParaRPr lang="en-US"/>
                        </a:p>
                      </a:txBody>
                      <a:tcPr>
                        <a:blipFill>
                          <a:blip r:embed="rId2"/>
                          <a:stretch>
                            <a:fillRect l="-142453" t="-318667" r="-84906" b="-10667"/>
                          </a:stretch>
                        </a:blipFill>
                      </a:tcPr>
                    </a:tc>
                    <a:tc>
                      <a:txBody>
                        <a:bodyPr/>
                        <a:lstStyle/>
                        <a:p>
                          <a:endParaRPr lang="en-US"/>
                        </a:p>
                      </a:txBody>
                      <a:tcPr>
                        <a:blipFill>
                          <a:blip r:embed="rId2"/>
                          <a:stretch>
                            <a:fillRect l="-285556" t="-318667" b="-10667"/>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773923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We can then substitute</a:t>
            </a:r>
            <a:r>
              <a:rPr lang="en-IN" sz="2800" dirty="0"/>
              <a:t> </a:t>
            </a:r>
            <a:r>
              <a:rPr lang="en-IN" sz="2800" i="1" dirty="0"/>
              <a:t>x</a:t>
            </a:r>
            <a:r>
              <a:rPr lang="en-IN" sz="2800" dirty="0"/>
              <a:t> =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a:t>
            </a:r>
            <a:r>
              <a:rPr sz="2800" dirty="0"/>
              <a:t> into either of the original equations to determine</a:t>
            </a:r>
            <a:r>
              <a:rPr lang="en-IN" sz="2800" dirty="0"/>
              <a:t> </a:t>
            </a:r>
            <a:r>
              <a:rPr lang="en-IN" sz="2800" i="1" dirty="0"/>
              <a:t>y</a:t>
            </a:r>
            <a:r>
              <a:rPr sz="2800" dirty="0"/>
              <a:t>. Here, we substitute into the first equation of the original system.</a:t>
            </a:r>
          </a:p>
          <a:p>
            <a:pPr algn="ctr"/>
            <a:r>
              <a:rPr dirty="0"/>
              <a:t>​</a:t>
            </a:r>
          </a:p>
        </p:txBody>
      </p:sp>
      <mc:AlternateContent xmlns:mc="http://schemas.openxmlformats.org/markup-compatibility/2006" xmlns:a14="http://schemas.microsoft.com/office/drawing/2010/main">
        <mc:Choice Requires="a14">
          <p:graphicFrame>
            <p:nvGraphicFramePr>
              <p:cNvPr id="6" name="Table 5" descr="5 times open parenthesis negative 2 close parenthesis plus 3y equals negative 7&#10;3y equals 3 which results&#10;y equals 1"/>
              <p:cNvGraphicFramePr>
                <a:graphicFrameLocks noGrp="1"/>
              </p:cNvGraphicFramePr>
              <p:nvPr>
                <p:extLst>
                  <p:ext uri="{D42A27DB-BD31-4B8C-83A1-F6EECF244321}">
                    <p14:modId xmlns:p14="http://schemas.microsoft.com/office/powerpoint/2010/main" val="4039500625"/>
                  </p:ext>
                </p:extLst>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panose="02040503050406030204" pitchFamily="18" charset="0"/>
                                </a:rPr>
                                <m:t>5</m:t>
                              </m:r>
                              <m:d>
                                <m:dPr>
                                  <m:ctrlPr>
                                    <a:rPr sz="2800" i="1">
                                      <a:latin typeface="Cambria Math" panose="02040503050406030204" pitchFamily="18" charset="0"/>
                                    </a:rPr>
                                  </m:ctrlPr>
                                </m:dPr>
                                <m:e>
                                  <m:r>
                                    <a:rPr sz="2800">
                                      <a:latin typeface="Cambria Math" panose="02040503050406030204" pitchFamily="18" charset="0"/>
                                    </a:rPr>
                                    <m:t>−2</m:t>
                                  </m:r>
                                </m:e>
                              </m:d>
                              <m:r>
                                <a:rPr sz="2800">
                                  <a:latin typeface="Cambria Math" panose="02040503050406030204" pitchFamily="18" charset="0"/>
                                </a:rPr>
                                <m:t>+3</m:t>
                              </m:r>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=−7</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panose="02040503050406030204" pitchFamily="18" charset="0"/>
                                </a:rPr>
                                <m:t>3</m:t>
                              </m:r>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=3</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=1</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6" name="Table 5" descr="5 times open parenthesis negative 2 close parenthesis plus 3y equals negative 7&#10;3y equals 3 which results&#10;y equals 1"/>
              <p:cNvGraphicFramePr>
                <a:graphicFrameLocks noGrp="1"/>
              </p:cNvGraphicFramePr>
              <p:nvPr>
                <p:extLst>
                  <p:ext uri="{D42A27DB-BD31-4B8C-83A1-F6EECF244321}">
                    <p14:modId xmlns:p14="http://schemas.microsoft.com/office/powerpoint/2010/main" val="4039500625"/>
                  </p:ext>
                </p:extLst>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65289" b="-221000"/>
                          </a:stretch>
                        </a:blipFill>
                      </a:tcPr>
                    </a:tc>
                    <a:tc>
                      <a:txBody>
                        <a:bodyPr/>
                        <a:lstStyle/>
                        <a:p>
                          <a:endParaRPr lang="en-US"/>
                        </a:p>
                      </a:txBody>
                      <a:tcPr marL="36576" marR="36576" marT="36576" marB="36576" anchor="ctr">
                        <a:blipFill>
                          <a:blip r:embed="rId2"/>
                          <a:stretch>
                            <a:fillRect l="-153165"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65289" b="-121000"/>
                          </a:stretch>
                        </a:blipFill>
                      </a:tcPr>
                    </a:tc>
                    <a:tc>
                      <a:txBody>
                        <a:bodyPr/>
                        <a:lstStyle/>
                        <a:p>
                          <a:endParaRPr lang="en-US"/>
                        </a:p>
                      </a:txBody>
                      <a:tcPr marL="36576" marR="36576" marT="36576" marB="36576" anchor="ctr">
                        <a:blipFill>
                          <a:blip r:embed="rId2"/>
                          <a:stretch>
                            <a:fillRect l="-153165"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65289" b="-21000"/>
                          </a:stretch>
                        </a:blipFill>
                      </a:tcPr>
                    </a:tc>
                    <a:tc>
                      <a:txBody>
                        <a:bodyPr/>
                        <a:lstStyle/>
                        <a:p>
                          <a:endParaRPr lang="en-US"/>
                        </a:p>
                      </a:txBody>
                      <a:tcPr marL="36576" marR="36576" marT="36576" marB="36576" anchor="ctr">
                        <a:blipFill>
                          <a:blip r:embed="rId2"/>
                          <a:stretch>
                            <a:fillRect l="-153165"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The ordered pair</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2, 1)</a:t>
            </a:r>
            <a:r>
              <a:rPr sz="2800" dirty="0"/>
              <a:t> is thus the solution of the system. Note that using the second equation gives the same</a:t>
            </a:r>
            <a:r>
              <a:rPr lang="en-IN" sz="2800" dirty="0"/>
              <a:t> </a:t>
            </a:r>
            <a:r>
              <a:rPr lang="en-IN" sz="2800" i="1" dirty="0"/>
              <a:t>y</a:t>
            </a:r>
            <a:r>
              <a:rPr sz="2800" dirty="0"/>
              <a:t>-value and is a good way to check our work.</a:t>
            </a:r>
          </a:p>
        </p:txBody>
      </p:sp>
    </p:spTree>
    <p:extLst>
      <p:ext uri="{BB962C8B-B14F-4D97-AF65-F5344CB8AC3E}">
        <p14:creationId xmlns:p14="http://schemas.microsoft.com/office/powerpoint/2010/main" val="2325675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Solutions to Systems of </a:t>
            </a:r>
            <a:r>
              <a:rPr lang="en-US" dirty="0"/>
              <a:t>Linear </a:t>
            </a:r>
            <a:r>
              <a:rPr dirty="0"/>
              <a:t>Equations</a:t>
            </a:r>
          </a:p>
        </p:txBody>
      </p:sp>
      <p:sp>
        <p:nvSpPr>
          <p:cNvPr id="3" name="Text Placeholder 2"/>
          <p:cNvSpPr>
            <a:spLocks noGrp="1"/>
          </p:cNvSpPr>
          <p:nvPr>
            <p:ph type="body" sz="quarter" idx="10"/>
          </p:nvPr>
        </p:nvSpPr>
        <p:spPr>
          <a:xfrm>
            <a:off x="457200" y="1082078"/>
            <a:ext cx="8229600" cy="4785322"/>
          </a:xfrm>
        </p:spPr>
        <p:txBody>
          <a:bodyPr>
            <a:normAutofit/>
          </a:bodyPr>
          <a:lstStyle/>
          <a:p>
            <a:pPr marL="514350" indent="-514350">
              <a:buFont typeface="+mj-lt"/>
              <a:buChar char="•"/>
              <a:defRPr sz="2800"/>
            </a:pPr>
            <a:r>
              <a:rPr dirty="0"/>
              <a:t>​</a:t>
            </a:r>
            <a:r>
              <a:rPr sz="2800" dirty="0"/>
              <a:t>A system of linear equations with no solution is called </a:t>
            </a:r>
            <a:r>
              <a:rPr sz="2800" b="1" dirty="0"/>
              <a:t>inconsistent</a:t>
            </a:r>
            <a:r>
              <a:rPr sz="2800" dirty="0"/>
              <a:t>.</a:t>
            </a:r>
          </a:p>
          <a:p>
            <a:pPr marL="514350" indent="-514350">
              <a:buFont typeface="+mj-lt"/>
              <a:buChar char="•"/>
              <a:defRPr sz="2800"/>
            </a:pPr>
            <a:r>
              <a:rPr dirty="0"/>
              <a:t>​</a:t>
            </a:r>
            <a:r>
              <a:rPr sz="2800" dirty="0"/>
              <a:t>A system of linear equations that has at least one solution is called </a:t>
            </a:r>
            <a:r>
              <a:rPr sz="2800" b="1" dirty="0"/>
              <a:t>consistent</a:t>
            </a:r>
            <a:r>
              <a:rPr sz="2800" dirty="0"/>
              <a:t>.</a:t>
            </a:r>
          </a:p>
          <a:p>
            <a:pPr marL="542925" indent="-542925">
              <a:defRPr sz="2800"/>
            </a:pPr>
            <a:r>
              <a:rPr lang="en-US" sz="2800" dirty="0"/>
              <a:t>1.	</a:t>
            </a:r>
            <a:r>
              <a:rPr sz="2800" dirty="0"/>
              <a:t>A consistent system with exactly one solution is called </a:t>
            </a:r>
            <a:r>
              <a:rPr sz="2800" b="1" dirty="0"/>
              <a:t>independent</a:t>
            </a:r>
            <a:r>
              <a:rPr sz="2800" dirty="0"/>
              <a:t>.</a:t>
            </a:r>
          </a:p>
          <a:p>
            <a:pPr marL="542925" indent="-542925">
              <a:defRPr sz="2800"/>
            </a:pPr>
            <a:r>
              <a:rPr lang="en-US" sz="2800" dirty="0"/>
              <a:t>2.	</a:t>
            </a:r>
            <a:r>
              <a:rPr sz="2800" dirty="0"/>
              <a:t>A consistent system with more than one solution must have an infinite number of solutions and is called </a:t>
            </a:r>
            <a:r>
              <a:rPr sz="2800" b="1" dirty="0"/>
              <a:t>dependent</a:t>
            </a:r>
            <a:r>
              <a:rPr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an Inconsistent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Use the method of elimination to solve the system </a:t>
            </a:r>
            <a:endParaRPr lang="en-US" sz="2800" dirty="0"/>
          </a:p>
          <a:p>
            <a:pPr algn="ctr">
              <a:defRPr sz="2800"/>
            </a:pPr>
            <a:endParaRPr sz="2800" dirty="0"/>
          </a:p>
        </p:txBody>
      </p:sp>
      <p:pic>
        <p:nvPicPr>
          <p:cNvPr id="5" name="Picture 4" descr="open parenthesis  2x minus 3y equals 3&#10;second parenthesis 3x minus open parenthesis nine divided by 2 close parenthesis  y equals 5.">
            <a:extLst>
              <a:ext uri="{FF2B5EF4-FFF2-40B4-BE49-F238E27FC236}">
                <a16:creationId xmlns:a16="http://schemas.microsoft.com/office/drawing/2014/main" id="{E88EADFF-7CE1-0502-1989-D80B50FF1996}"/>
              </a:ext>
            </a:extLst>
          </p:cNvPr>
          <p:cNvPicPr>
            <a:picLocks noChangeAspect="1"/>
          </p:cNvPicPr>
          <p:nvPr/>
        </p:nvPicPr>
        <p:blipFill>
          <a:blip r:embed="rId2"/>
          <a:stretch>
            <a:fillRect/>
          </a:stretch>
        </p:blipFill>
        <p:spPr>
          <a:xfrm>
            <a:off x="3700462" y="1600200"/>
            <a:ext cx="1743075" cy="13335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Eliminate the variable</a:t>
            </a:r>
            <a:r>
              <a:rPr lang="en-IN" sz="2800" dirty="0"/>
              <a:t> </a:t>
            </a:r>
            <a:r>
              <a:rPr lang="en-IN" sz="2800" i="1" dirty="0"/>
              <a:t>x</a:t>
            </a:r>
            <a:r>
              <a:rPr sz="2800" dirty="0"/>
              <a:t> by multiplying both equations by a constant</a:t>
            </a:r>
            <a:r>
              <a:rPr lang="en-US" sz="2800" dirty="0"/>
              <a:t>.</a:t>
            </a:r>
            <a:endParaRPr sz="2800" dirty="0"/>
          </a:p>
        </p:txBody>
      </p:sp>
      <mc:AlternateContent xmlns:mc="http://schemas.openxmlformats.org/markup-compatibility/2006" xmlns:a14="http://schemas.microsoft.com/office/drawing/2010/main">
        <mc:Choice Requires="a14">
          <p:graphicFrame>
            <p:nvGraphicFramePr>
              <p:cNvPr id="4" name="Table Placeholder 2" descr="2x minus 3y equals 3&#10;&#10;3x minus open parenthesis 9 divided by 2 close parenthesis times y equals 5&#10;&#10;To eliminate x, the first equation is multiplied by 3, and the second by minus 2:&#10;&#10;The system becomes:&#10;&#10;6x minus 9y equals 9&#10;&#10;minus 6x plus y equals minus 10&#10;&#10;By adding the two equations, simplifies to:&#10;&#10;0 equals minus 1">
                <a:extLst>
                  <a:ext uri="{FF2B5EF4-FFF2-40B4-BE49-F238E27FC236}">
                    <a16:creationId xmlns:a16="http://schemas.microsoft.com/office/drawing/2014/main" id="{3704EF9E-D186-480A-8C26-647A6C0AC723}"/>
                  </a:ext>
                </a:extLst>
              </p:cNvPr>
              <p:cNvGraphicFramePr>
                <a:graphicFrameLocks/>
              </p:cNvGraphicFramePr>
              <p:nvPr>
                <p:extLst>
                  <p:ext uri="{D42A27DB-BD31-4B8C-83A1-F6EECF244321}">
                    <p14:modId xmlns:p14="http://schemas.microsoft.com/office/powerpoint/2010/main" val="3510083615"/>
                  </p:ext>
                </p:extLst>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70840">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ar-AE" sz="2800">
                                              <a:latin typeface="Cambria Math" panose="02040503050406030204" pitchFamily="18" charset="0"/>
                                            </a:rPr>
                                            <m:t>2</m:t>
                                          </m:r>
                                          <m:r>
                                            <a:rPr lang="ar-AE" sz="2800">
                                              <a:latin typeface="Cambria Math" panose="02040503050406030204" pitchFamily="18" charset="0"/>
                                            </a:rPr>
                                            <m:t>𝑥</m:t>
                                          </m:r>
                                          <m:r>
                                            <a:rPr lang="ar-AE" sz="2800">
                                              <a:latin typeface="Cambria Math" panose="02040503050406030204" pitchFamily="18" charset="0"/>
                                            </a:rPr>
                                            <m:t>−</m:t>
                                          </m:r>
                                          <m:r>
                                            <a:rPr lang="ar-AE" sz="2800">
                                              <a:latin typeface="Cambria Math" panose="02040503050406030204" pitchFamily="18" charset="0"/>
                                            </a:rPr>
                                            <m:t>3</m:t>
                                          </m:r>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3</m:t>
                                          </m:r>
                                        </m:e>
                                      </m:mr>
                                      <m:mr>
                                        <m:e>
                                          <m:r>
                                            <a:rPr lang="ar-AE" sz="2800">
                                              <a:latin typeface="Cambria Math" panose="02040503050406030204" pitchFamily="18" charset="0"/>
                                            </a:rPr>
                                            <m:t>3</m:t>
                                          </m:r>
                                          <m:r>
                                            <a:rPr lang="ar-AE" sz="2800">
                                              <a:latin typeface="Cambria Math" panose="02040503050406030204" pitchFamily="18" charset="0"/>
                                            </a:rPr>
                                            <m:t>𝑥</m:t>
                                          </m:r>
                                          <m:r>
                                            <a:rPr lang="ar-AE" sz="2800">
                                              <a:latin typeface="Cambria Math" panose="02040503050406030204" pitchFamily="18" charset="0"/>
                                            </a:rPr>
                                            <m:t>−</m:t>
                                          </m:r>
                                          <m:f>
                                            <m:fPr>
                                              <m:ctrlPr>
                                                <a:rPr lang="ar-AE" sz="2800" i="1">
                                                  <a:latin typeface="Cambria Math" panose="02040503050406030204" pitchFamily="18" charset="0"/>
                                                </a:rPr>
                                              </m:ctrlPr>
                                            </m:fPr>
                                            <m:num>
                                              <m:r>
                                                <a:rPr lang="ar-AE" sz="2800">
                                                  <a:latin typeface="Cambria Math" panose="02040503050406030204" pitchFamily="18" charset="0"/>
                                                </a:rPr>
                                                <m:t>9</m:t>
                                              </m:r>
                                            </m:num>
                                            <m:den>
                                              <m:r>
                                                <a:rPr lang="ar-AE" sz="2800">
                                                  <a:latin typeface="Cambria Math" panose="02040503050406030204" pitchFamily="18" charset="0"/>
                                                </a:rPr>
                                                <m:t>2</m:t>
                                              </m:r>
                                            </m:den>
                                          </m:f>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5</m:t>
                                          </m:r>
                                        </m:e>
                                      </m:mr>
                                    </m:m>
                                  </m:e>
                                </m:d>
                              </m:oMath>
                            </m:oMathPara>
                          </a14:m>
                          <a:endParaRPr sz="18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limUpp>
                                  <m:limUppPr>
                                    <m:ctrlPr>
                                      <a:rPr lang="en-US" sz="2400" b="0" i="1" kern="1200" smtClean="0">
                                        <a:solidFill>
                                          <a:schemeClr val="tx1"/>
                                        </a:solidFill>
                                        <a:effectLst/>
                                        <a:latin typeface="Cambria Math" panose="02040503050406030204" pitchFamily="18" charset="0"/>
                                        <a:ea typeface="+mn-ea"/>
                                        <a:cs typeface="+mn-cs"/>
                                      </a:rPr>
                                    </m:ctrlPr>
                                  </m:limUppPr>
                                  <m:e>
                                    <m:box>
                                      <m:boxPr>
                                        <m:ctrlPr>
                                          <a:rPr lang="en-US" sz="2400" b="0" i="1" kern="1200">
                                            <a:solidFill>
                                              <a:schemeClr val="tx1"/>
                                            </a:solidFill>
                                            <a:effectLst/>
                                            <a:latin typeface="Cambria Math" panose="02040503050406030204" pitchFamily="18" charset="0"/>
                                            <a:ea typeface="+mn-ea"/>
                                            <a:cs typeface="+mn-cs"/>
                                          </a:rPr>
                                        </m:ctrlPr>
                                      </m:boxPr>
                                      <m:e>
                                        <m:groupChr>
                                          <m:groupChrPr>
                                            <m:chr m:val="→"/>
                                            <m:pos m:val="top"/>
                                            <m:ctrlPr>
                                              <a:rPr lang="en-US" sz="2400" b="0" i="1" kern="1200">
                                                <a:solidFill>
                                                  <a:schemeClr val="tx1"/>
                                                </a:solidFill>
                                                <a:effectLst/>
                                                <a:latin typeface="Cambria Math" panose="02040503050406030204" pitchFamily="18" charset="0"/>
                                                <a:ea typeface="+mn-ea"/>
                                                <a:cs typeface="+mn-cs"/>
                                              </a:rPr>
                                            </m:ctrlPr>
                                          </m:groupChrPr>
                                          <m:e>
                                            <m:r>
                                              <m:rPr>
                                                <m:brk m:alnAt="1"/>
                                              </m:rPr>
                                              <a:rPr lang="en-US" sz="2400" b="0" i="1" kern="1200" smtClean="0">
                                                <a:solidFill>
                                                  <a:schemeClr val="tx1"/>
                                                </a:solidFill>
                                                <a:effectLst/>
                                                <a:latin typeface="Cambria Math" panose="02040503050406030204" pitchFamily="18" charset="0"/>
                                                <a:ea typeface="+mn-ea"/>
                                                <a:cs typeface="+mn-cs"/>
                                              </a:rPr>
                                              <m:t> </m:t>
                                            </m:r>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m:t>
                                            </m:r>
                                            <m:r>
                                              <a:rPr lang="en-US" sz="2400" b="0" i="1" kern="1200">
                                                <a:solidFill>
                                                  <a:schemeClr val="tx1"/>
                                                </a:solidFill>
                                                <a:effectLst/>
                                                <a:latin typeface="Cambria Math" panose="02040503050406030204" pitchFamily="18" charset="0"/>
                                                <a:ea typeface="+mn-ea"/>
                                                <a:cs typeface="+mn-cs"/>
                                              </a:rPr>
                                              <m:t>2</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2</m:t>
                                                </m:r>
                                                <m:r>
                                                  <a:rPr lang="en-US" sz="2400" b="0" i="1" kern="1200" smtClean="0">
                                                    <a:solidFill>
                                                      <a:schemeClr val="tx1"/>
                                                    </a:solidFill>
                                                    <a:effectLst/>
                                                    <a:latin typeface="Cambria Math" panose="02040503050406030204" pitchFamily="18" charset="0"/>
                                                    <a:ea typeface="+mn-ea"/>
                                                    <a:cs typeface="+mn-cs"/>
                                                  </a:rPr>
                                                  <m:t>  </m:t>
                                                </m:r>
                                              </m:sub>
                                            </m:sSub>
                                          </m:e>
                                        </m:groupChr>
                                      </m:e>
                                    </m:box>
                                  </m:e>
                                  <m:lim>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3</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1</m:t>
                                        </m:r>
                                        <m:r>
                                          <a:rPr lang="en-US" sz="2400" b="0" i="1" kern="1200" smtClean="0">
                                            <a:solidFill>
                                              <a:schemeClr val="tx1"/>
                                            </a:solidFill>
                                            <a:effectLst/>
                                            <a:latin typeface="Cambria Math" panose="02040503050406030204" pitchFamily="18" charset="0"/>
                                            <a:ea typeface="+mn-ea"/>
                                            <a:cs typeface="+mn-cs"/>
                                          </a:rPr>
                                          <m:t>  </m:t>
                                        </m:r>
                                      </m:sub>
                                    </m:sSub>
                                  </m:lim>
                                </m:limUpp>
                              </m:oMath>
                            </m:oMathPara>
                          </a14:m>
                          <a:endParaRPr b="0" dirty="0"/>
                        </a:p>
                      </a:txBody>
                      <a:tcPr/>
                    </a:tc>
                    <a:tc>
                      <a:txBody>
                        <a:bodyPr/>
                        <a:lstStyle/>
                        <a:p>
                          <a:pPr algn="ctr"/>
                          <a14:m>
                            <m:oMathPara xmlns:m="http://schemas.openxmlformats.org/officeDocument/2006/math">
                              <m:oMathParaPr>
                                <m:jc m:val="center"/>
                              </m:oMathParaPr>
                              <m:oMath xmlns:m="http://schemas.openxmlformats.org/officeDocument/2006/math">
                                <m:bar>
                                  <m:barPr>
                                    <m:ctrlPr>
                                      <a:rPr lang="ar-AE" sz="2800" i="1" smtClean="0">
                                        <a:latin typeface="Cambria Math" panose="02040503050406030204" pitchFamily="18" charset="0"/>
                                      </a:rPr>
                                    </m:ctrlPr>
                                  </m:barPr>
                                  <m:e>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6</m:t>
                                              </m:r>
                                              <m:r>
                                                <a:rPr lang="ar-AE" sz="280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      </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r>
                                            <m:e>
                                              <m:r>
                                                <a:rPr lang="ar-AE" sz="2800">
                                                  <a:latin typeface="Cambria Math" panose="02040503050406030204" pitchFamily="18" charset="0"/>
                                                </a:rPr>
                                                <m:t>−</m:t>
                                              </m:r>
                                              <m:r>
                                                <a:rPr lang="en-US" sz="2800" b="0" i="0" smtClean="0">
                                                  <a:latin typeface="Cambria Math" panose="02040503050406030204" pitchFamily="18" charset="0"/>
                                                </a:rPr>
                                                <m:t>6</m:t>
                                              </m:r>
                                              <m:r>
                                                <a:rPr lang="ar-AE" sz="2800">
                                                  <a:latin typeface="Cambria Math" panose="02040503050406030204" pitchFamily="18" charset="0"/>
                                                </a:rPr>
                                                <m:t>𝑥</m:t>
                                              </m:r>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m:t>
                                              </m:r>
                                              <m:r>
                                                <a:rPr lang="en-US" sz="2800" b="0" i="1" smtClean="0">
                                                  <a:latin typeface="Cambria Math" panose="02040503050406030204" pitchFamily="18" charset="0"/>
                                                </a:rPr>
                                                <m:t>10</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800" i="1">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0</m:t>
                                      </m:r>
                                    </m:e>
                                    <m:e>
                                      <m:r>
                                        <a:rPr lang="ar-AE" sz="2800">
                                          <a:latin typeface="Cambria Math" panose="02040503050406030204" pitchFamily="18" charset="0"/>
                                        </a:rPr>
                                        <m:t>=</m:t>
                                      </m:r>
                                      <m:r>
                                        <a:rPr lang="en-US" sz="2800" b="0" i="0" smtClean="0">
                                          <a:latin typeface="Cambria Math" panose="02040503050406030204" pitchFamily="18" charset="0"/>
                                        </a:rPr>
                                        <m:t>−</m:t>
                                      </m:r>
                                      <m:r>
                                        <a:rPr lang="ar-AE" sz="2800">
                                          <a:latin typeface="Cambria Math" panose="02040503050406030204" pitchFamily="18" charset="0"/>
                                        </a:rPr>
                                        <m:t>1</m:t>
                                      </m:r>
                                      <m:r>
                                        <a:rPr lang="en-US" sz="2800" b="0" i="0" smtClean="0">
                                          <a:latin typeface="Cambria Math" panose="02040503050406030204" pitchFamily="18" charset="0"/>
                                        </a:rPr>
                                        <m:t>      </m:t>
                                      </m:r>
                                    </m:e>
                                  </m:mr>
                                </m:m>
                              </m:oMath>
                            </m:oMathPara>
                          </a14:m>
                          <a:endParaRPr sz="1800" dirty="0"/>
                        </a:p>
                      </a:txBody>
                      <a:tcPr anchor="b"/>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2x minus 3y equals 3&#10;&#10;3x minus open parenthesis 9 divided by 2 close parenthesis times y equals 5&#10;&#10;To eliminate x, the first equation is multiplied by 3, and the second by minus 2:&#10;&#10;The system becomes:&#10;&#10;6x minus 9y equals 9&#10;&#10;minus 6x plus y equals minus 10&#10;&#10;By adding the two equations, simplifies to:&#10;&#10;0 equals minus 1">
                <a:extLst>
                  <a:ext uri="{FF2B5EF4-FFF2-40B4-BE49-F238E27FC236}">
                    <a16:creationId xmlns:a16="http://schemas.microsoft.com/office/drawing/2014/main" id="{3704EF9E-D186-480A-8C26-647A6C0AC723}"/>
                  </a:ext>
                </a:extLst>
              </p:cNvPr>
              <p:cNvGraphicFramePr>
                <a:graphicFrameLocks/>
              </p:cNvGraphicFramePr>
              <p:nvPr>
                <p:extLst>
                  <p:ext uri="{D42A27DB-BD31-4B8C-83A1-F6EECF244321}">
                    <p14:modId xmlns:p14="http://schemas.microsoft.com/office/powerpoint/2010/main" val="3510083615"/>
                  </p:ext>
                </p:extLst>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1576134">
                    <a:tc>
                      <a:txBody>
                        <a:bodyPr/>
                        <a:lstStyle/>
                        <a:p>
                          <a:endParaRPr lang="en-US"/>
                        </a:p>
                      </a:txBody>
                      <a:tcPr>
                        <a:blipFill>
                          <a:blip r:embed="rId2"/>
                          <a:stretch>
                            <a:fillRect r="-200000"/>
                          </a:stretch>
                        </a:blipFill>
                      </a:tcPr>
                    </a:tc>
                    <a:tc>
                      <a:txBody>
                        <a:bodyPr/>
                        <a:lstStyle/>
                        <a:p>
                          <a:endParaRPr lang="en-US"/>
                        </a:p>
                      </a:txBody>
                      <a:tcPr>
                        <a:blipFill>
                          <a:blip r:embed="rId2"/>
                          <a:stretch>
                            <a:fillRect l="-144231" r="-188462"/>
                          </a:stretch>
                        </a:blipFill>
                      </a:tcPr>
                    </a:tc>
                    <a:tc>
                      <a:txBody>
                        <a:bodyPr/>
                        <a:lstStyle/>
                        <a:p>
                          <a:endParaRPr lang="en-US"/>
                        </a:p>
                      </a:txBody>
                      <a:tcPr anchor="b">
                        <a:blipFill>
                          <a:blip r:embed="rId2"/>
                          <a:stretch>
                            <a:fillRect l="-129592"/>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Elimination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Although the intent was to obtain coefficients of</a:t>
            </a:r>
            <a:r>
              <a:rPr lang="en-IN" sz="2800" dirty="0"/>
              <a:t> </a:t>
            </a:r>
            <a:r>
              <a:rPr lang="en-IN" sz="2800" i="1" dirty="0"/>
              <a:t>x</a:t>
            </a:r>
            <a:r>
              <a:rPr sz="2800" dirty="0"/>
              <a:t> that were negatives of one another, we have achieved the same thing for</a:t>
            </a:r>
            <a:r>
              <a:rPr lang="en-IN" sz="2800" dirty="0"/>
              <a:t> </a:t>
            </a:r>
            <a:r>
              <a:rPr lang="en-IN" sz="2800" i="1" dirty="0"/>
              <a:t>y</a:t>
            </a:r>
            <a:r>
              <a:rPr sz="2800" dirty="0"/>
              <a:t>.</a:t>
            </a:r>
            <a:endParaRPr lang="en-US" sz="2800" dirty="0"/>
          </a:p>
          <a:p>
            <a:pPr>
              <a:defRPr sz="2800"/>
            </a:pPr>
            <a:endParaRPr sz="2800" dirty="0"/>
          </a:p>
          <a:p>
            <a:pPr>
              <a:defRPr sz="2800"/>
            </a:pPr>
            <a:r>
              <a:rPr sz="2800" dirty="0"/>
              <a:t>When we add the equations, the result is</a:t>
            </a:r>
            <a:r>
              <a:rPr lang="en-IN" sz="2800" dirty="0"/>
              <a:t> 0 =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1</a:t>
            </a:r>
            <a:r>
              <a:rPr sz="2800" dirty="0"/>
              <a:t>, a false statement. This means that no ordered pair solves both equations, and the system is inconsistent. Graphically, the two lines defined by the equations are parallel.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Solving an Independent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r>
              <a:rPr lang="en-US" sz="2800" dirty="0"/>
              <a:t>Solve the system</a:t>
            </a:r>
            <a:endParaRPr sz="2800" dirty="0"/>
          </a:p>
        </p:txBody>
      </p:sp>
      <p:pic>
        <p:nvPicPr>
          <p:cNvPr id="5" name="Picture 4" descr="First equation  2x plus y plus z equals 6&#10;second equation 2x plus 3y minus z equals negative 2&#10;third equation Minus 3x plus 2y minus z equals 5">
            <a:extLst>
              <a:ext uri="{FF2B5EF4-FFF2-40B4-BE49-F238E27FC236}">
                <a16:creationId xmlns:a16="http://schemas.microsoft.com/office/drawing/2014/main" id="{9150A4CE-CBB3-05C3-FEAE-BF494A07F94A}"/>
              </a:ext>
            </a:extLst>
          </p:cNvPr>
          <p:cNvPicPr>
            <a:picLocks noChangeAspect="1"/>
          </p:cNvPicPr>
          <p:nvPr/>
        </p:nvPicPr>
        <p:blipFill>
          <a:blip r:embed="rId2"/>
          <a:stretch>
            <a:fillRect/>
          </a:stretch>
        </p:blipFill>
        <p:spPr>
          <a:xfrm>
            <a:off x="3048000" y="1600200"/>
            <a:ext cx="2476500" cy="14478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will follow the same type of approach we used in Example 4. If we add the first equation to the second equation or the third equation, we will eliminate</a:t>
            </a:r>
            <a:r>
              <a:rPr lang="en-IN" sz="2800" dirty="0"/>
              <a:t> </a:t>
            </a:r>
            <a:r>
              <a:rPr lang="en-IN" sz="2800" i="1" dirty="0"/>
              <a:t>z</a:t>
            </a:r>
            <a:r>
              <a:rPr sz="2800" dirty="0"/>
              <a:t>, resulting in a two</a:t>
            </a:r>
            <a:r>
              <a:rPr lang="en-US" sz="2800" dirty="0"/>
              <a:t>-</a:t>
            </a:r>
            <a:r>
              <a:rPr sz="2800" dirty="0"/>
              <a:t>equation system in the variables</a:t>
            </a:r>
            <a:r>
              <a:rPr lang="en-IN" sz="2800" dirty="0"/>
              <a:t> </a:t>
            </a:r>
            <a:r>
              <a:rPr lang="en-IN" sz="2800" i="1" dirty="0"/>
              <a:t>x</a:t>
            </a:r>
            <a:r>
              <a:rPr sz="2800" dirty="0"/>
              <a:t> and</a:t>
            </a:r>
            <a:r>
              <a:rPr lang="en-IN" sz="2800" dirty="0"/>
              <a:t> </a:t>
            </a:r>
            <a:r>
              <a:rPr lang="en-IN" sz="2800" i="1" dirty="0"/>
              <a:t>y</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Left side:&#10;&#10;Equation 1 is 2x plus y plus z equals 6&#10;Equation 2 is 2x plus 3y minus z equals minus 2&#10;Adding Equations 1 and 2 eliminates z, resulting in:&#10;4x plus 4y equals 4&#10;&#10;Right side:&#10;Equation 1 is&#10;2x plus y plus z equals 6&#10;Equation 3 is Minus 3x plus 2y minus z equals 5&#10;Adding Equations 1 and 3 eliminates z, resulting in:&#10;Minus x plus 3y equals 11"/>
              <p:cNvGraphicFramePr>
                <a:graphicFrameLocks noGrp="1"/>
              </p:cNvGraphicFramePr>
              <p:nvPr>
                <p:ph type="tbl" sz="quarter" idx="10"/>
                <p:extLst>
                  <p:ext uri="{D42A27DB-BD31-4B8C-83A1-F6EECF244321}">
                    <p14:modId xmlns:p14="http://schemas.microsoft.com/office/powerpoint/2010/main" val="1565154425"/>
                  </p:ext>
                </p:extLst>
              </p:nvPr>
            </p:nvGraphicFramePr>
            <p:xfrm>
              <a:off x="3810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e>
                                          </m:m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m:t>
                                              </m:r>
                                            </m:e>
                                          </m:mr>
                                        </m:m>
                                      </m:e>
                                    </m:d>
                                  </m:e>
                                </m:bar>
                              </m:oMath>
                              <m:oMath xmlns:m="http://schemas.openxmlformats.org/officeDocument/2006/math">
                                <m:m>
                                  <m:mPr>
                                    <m:plcHide m:val="on"/>
                                    <m:mcs>
                                      <m:mc>
                                        <m:mcPr>
                                          <m:count m:val="2"/>
                                          <m:mcJc m:val="center"/>
                                        </m:mcPr>
                                      </m:mc>
                                    </m:mcs>
                                    <m:ctrlPr>
                                      <a:rPr lang="ar-AE" sz="2000" i="1" smtClean="0">
                                        <a:latin typeface="Cambria Math" panose="02040503050406030204" pitchFamily="18" charset="0"/>
                                      </a:rPr>
                                    </m:ctrlPr>
                                  </m:mPr>
                                  <m:mr>
                                    <m:e>
                                      <m:r>
                                        <a:rPr lang="en-US" sz="2000" b="1" smtClean="0">
                                          <a:latin typeface="Cambria Math" panose="02040503050406030204" pitchFamily="18" charset="0"/>
                                        </a:rPr>
                                        <m:t>      </m:t>
                                      </m:r>
                                      <m:r>
                                        <a:rPr lang="ar-AE" sz="2000">
                                          <a:latin typeface="Cambria Math" panose="02040503050406030204" pitchFamily="18" charset="0"/>
                                        </a:rPr>
                                        <m:t>4</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𝑦</m:t>
                                      </m:r>
                                    </m:e>
                                    <m:e>
                                      <m:r>
                                        <a:rPr lang="en-US" sz="2000" b="1" smtClean="0">
                                          <a:latin typeface="Cambria Math" panose="02040503050406030204" pitchFamily="18" charset="0"/>
                                        </a:rPr>
                                        <m:t> </m:t>
                                      </m:r>
                                      <m:r>
                                        <a:rPr lang="en-IN" sz="2000" b="1" smtClean="0">
                                          <a:latin typeface="Cambria Math" panose="02040503050406030204" pitchFamily="18" charset="0"/>
                                        </a:rPr>
                                        <m:t> </m:t>
                                      </m:r>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4</m:t>
                                      </m:r>
                                    </m:e>
                                  </m:mr>
                                </m:m>
                              </m:oMath>
                            </m:oMathPara>
                          </a14:m>
                          <a:endParaRPr sz="2000" dirty="0"/>
                        </a:p>
                      </a:txBody>
                      <a:tcPr/>
                    </a:tc>
                    <a:tc>
                      <a:txBody>
                        <a:bodyPr/>
                        <a:lstStyle/>
                        <a:p>
                          <a:pPr algn="r"/>
                          <a:r>
                            <a:rPr sz="2000" dirty="0"/>
                            <a:t>Equation 1:</a:t>
                          </a:r>
                          <a:endParaRPr lang="en-US" sz="2000" dirty="0"/>
                        </a:p>
                        <a:p>
                          <a:pPr algn="r"/>
                          <a:r>
                            <a:rPr sz="2000" dirty="0"/>
                            <a:t>Equation 3:</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5</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p:graphicFrame>
            <p:nvGraphicFramePr>
              <p:cNvPr id="3" name="Table Placeholder 2" descr="Left side:&#10;&#10;Equation 1 is 2x plus y plus z equals 6&#10;Equation 2 is 2x plus 3y minus z equals minus 2&#10;Adding Equations 1 and 2 eliminates z, resulting in:&#10;4x plus 4y equals 4&#10;&#10;Right side:&#10;Equation 1 is&#10;2x plus y plus z equals 6&#10;Equation 3 is Minus 3x plus 2y minus z equals 5&#10;Adding Equations 1 and 3 eliminates z, resulting in:&#10;Minus x plus 3y equals 11"/>
              <p:cNvGraphicFramePr>
                <a:graphicFrameLocks noGrp="1"/>
              </p:cNvGraphicFramePr>
              <p:nvPr>
                <p:ph type="tbl" sz="quarter" idx="10"/>
                <p:extLst>
                  <p:ext uri="{D42A27DB-BD31-4B8C-83A1-F6EECF244321}">
                    <p14:modId xmlns:p14="http://schemas.microsoft.com/office/powerpoint/2010/main" val="1565154425"/>
                  </p:ext>
                </p:extLst>
              </p:nvPr>
            </p:nvGraphicFramePr>
            <p:xfrm>
              <a:off x="3810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endParaRPr lang="en-US"/>
                        </a:p>
                      </a:txBody>
                      <a:tcPr>
                        <a:blipFill>
                          <a:blip r:embed="rId2"/>
                          <a:stretch>
                            <a:fillRect l="-58824" t="-1984" r="-164941"/>
                          </a:stretch>
                        </a:blipFill>
                      </a:tcPr>
                    </a:tc>
                    <a:tc>
                      <a:txBody>
                        <a:bodyPr/>
                        <a:lstStyle/>
                        <a:p>
                          <a:pPr algn="r"/>
                          <a:r>
                            <a:rPr sz="2000" dirty="0"/>
                            <a:t>Equation 1:</a:t>
                          </a:r>
                          <a:endParaRPr lang="en-US" sz="2000" dirty="0"/>
                        </a:p>
                        <a:p>
                          <a:pPr algn="r"/>
                          <a:r>
                            <a:rPr sz="2000" dirty="0"/>
                            <a:t>Equation 3:</a:t>
                          </a:r>
                        </a:p>
                      </a:txBody>
                      <a:tcPr/>
                    </a:tc>
                    <a:tc>
                      <a:txBody>
                        <a:bodyPr/>
                        <a:lstStyle/>
                        <a:p>
                          <a:endParaRPr lang="en-US"/>
                        </a:p>
                      </a:txBody>
                      <a:tcPr>
                        <a:blipFill>
                          <a:blip r:embed="rId2"/>
                          <a:stretch>
                            <a:fillRect l="-223765" t="-1984"/>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800" dirty="0"/>
              <a:t>Putting these two equations together, we have the following system.</a:t>
            </a:r>
            <a:endParaRPr lang="ar-AE" sz="2800" dirty="0"/>
          </a:p>
        </p:txBody>
      </p:sp>
      <p:pic>
        <p:nvPicPr>
          <p:cNvPr id="5" name="Picture 4" descr="First equation 4x plus 4y equals 4&#10;Second equation Negative x plus 3y equals 11">
            <a:extLst>
              <a:ext uri="{FF2B5EF4-FFF2-40B4-BE49-F238E27FC236}">
                <a16:creationId xmlns:a16="http://schemas.microsoft.com/office/drawing/2014/main" id="{CEE715AA-AFAB-6372-A06F-A29AA94E839C}"/>
              </a:ext>
            </a:extLst>
          </p:cNvPr>
          <p:cNvPicPr>
            <a:picLocks noChangeAspect="1"/>
          </p:cNvPicPr>
          <p:nvPr/>
        </p:nvPicPr>
        <p:blipFill>
          <a:blip r:embed="rId2"/>
          <a:stretch>
            <a:fillRect/>
          </a:stretch>
        </p:blipFill>
        <p:spPr>
          <a:xfrm>
            <a:off x="3681412" y="2095500"/>
            <a:ext cx="1781175" cy="952500"/>
          </a:xfrm>
          <a:prstGeom prst="rect">
            <a:avLst/>
          </a:prstGeom>
        </p:spPr>
      </p:pic>
      <p:sp>
        <p:nvSpPr>
          <p:cNvPr id="7" name="TextBox 6">
            <a:extLst>
              <a:ext uri="{FF2B5EF4-FFF2-40B4-BE49-F238E27FC236}">
                <a16:creationId xmlns:a16="http://schemas.microsoft.com/office/drawing/2014/main" id="{B8DBB2AD-6CCA-247E-144A-8A0143CD216F}"/>
              </a:ext>
            </a:extLst>
          </p:cNvPr>
          <p:cNvSpPr txBox="1"/>
          <p:nvPr/>
        </p:nvSpPr>
        <p:spPr>
          <a:xfrm>
            <a:off x="457200" y="3092388"/>
            <a:ext cx="8229600" cy="954107"/>
          </a:xfrm>
          <a:prstGeom prst="rect">
            <a:avLst/>
          </a:prstGeom>
          <a:noFill/>
        </p:spPr>
        <p:txBody>
          <a:bodyPr wrap="square">
            <a:spAutoFit/>
          </a:bodyPr>
          <a:lstStyle/>
          <a:p>
            <a:pPr>
              <a:defRPr sz="2800"/>
            </a:pPr>
            <a:r>
              <a:rPr lang="en-IN" sz="2800" dirty="0"/>
              <a:t>We use elimination once more, multiplying the second equation by </a:t>
            </a:r>
            <a:r>
              <a:rPr lang="en-IN" sz="2800" dirty="0">
                <a:latin typeface="Cambria Math"/>
              </a:rPr>
              <a:t>4</a:t>
            </a:r>
            <a:r>
              <a:rPr lang="en-IN" sz="2800" dirty="0"/>
              <a:t> to eliminate </a:t>
            </a:r>
            <a:r>
              <a:rPr lang="en-IN" sz="2800" i="1" dirty="0"/>
              <a:t>x</a:t>
            </a:r>
            <a:r>
              <a:rPr lang="en-IN"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4x plus 4y equals 4&#10;minus x plus 3y equals 11&#10;&#10;Equation 2 is multiplied by 4 to get:&#10;minus 4x plus 12y equals 44&#10;&#10;Now the system becomes:&#10;&#10;4x plus 4y equals 4&#10;minus 4x  plus 12y equals 44&#10;&#10;Adding the equations eliminates x:&#10;16y equals 48&#10;&#10;Solving gives &#10;y equals 3&#10;"/>
              <p:cNvGraphicFramePr>
                <a:graphicFrameLocks noGrp="1"/>
              </p:cNvGraphicFramePr>
              <p:nvPr>
                <p:ph type="tbl" sz="quarter" idx="10"/>
                <p:extLst>
                  <p:ext uri="{D42A27DB-BD31-4B8C-83A1-F6EECF244321}">
                    <p14:modId xmlns:p14="http://schemas.microsoft.com/office/powerpoint/2010/main" val="727973739"/>
                  </p:ext>
                </p:extLst>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pPr algn="ctr"/>
                          <a14:m>
                            <m:oMath xmlns:m="http://schemas.openxmlformats.org/officeDocument/2006/math">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11</m:t>
                                        </m:r>
                                      </m:e>
                                    </m:mr>
                                  </m:m>
                                </m:e>
                              </m:d>
                            </m:oMath>
                          </a14:m>
                          <a:r>
                            <a:rPr lang="en-US" sz="2400" dirty="0"/>
                            <a:t> </a:t>
                          </a:r>
                          <a:endParaRPr sz="24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dirty="0" smtClean="0">
                                        <a:latin typeface="Cambria Math" panose="02040503050406030204" pitchFamily="18" charset="0"/>
                                      </a:rPr>
                                      <m:t> </m:t>
                                    </m:r>
                                    <m:r>
                                      <a:rPr lang="en-US" sz="2400" b="0" dirty="0" smtClean="0">
                                        <a:latin typeface="Cambria Math" panose="02040503050406030204" pitchFamily="18" charset="0"/>
                                      </a:rPr>
                                      <m:t>  </m:t>
                                    </m:r>
                                    <m:r>
                                      <m:rPr>
                                        <m:brk m:alnAt="2"/>
                                      </m:rPr>
                                      <a:rPr lang="en-US" sz="2400" b="0" dirty="0" smtClean="0">
                                        <a:latin typeface="Cambria Math" panose="02040503050406030204" pitchFamily="18" charset="0"/>
                                      </a:rPr>
                                      <m:t>4</m:t>
                                    </m:r>
                                    <m:sSub>
                                      <m:sSubPr>
                                        <m:ctrlPr>
                                          <a:rPr lang="ar-AE" sz="2400" b="0" i="1">
                                            <a:latin typeface="Cambria Math" panose="02040503050406030204" pitchFamily="18" charset="0"/>
                                          </a:rPr>
                                        </m:ctrlPr>
                                      </m:sSubPr>
                                      <m:e>
                                        <m:r>
                                          <a:rPr lang="en-US" sz="2400" b="0">
                                            <a:latin typeface="Cambria Math" panose="02040503050406030204" pitchFamily="18" charset="0"/>
                                          </a:rPr>
                                          <m:t>𝐸</m:t>
                                        </m:r>
                                      </m:e>
                                      <m:sub>
                                        <m:r>
                                          <a:rPr lang="en-US" sz="2400" b="0" smtClean="0">
                                            <a:latin typeface="Cambria Math" panose="02040503050406030204" pitchFamily="18" charset="0"/>
                                          </a:rPr>
                                          <m:t>2</m:t>
                                        </m:r>
                                        <m:r>
                                          <a:rPr lang="en-US" sz="2400" b="0" smtClean="0">
                                            <a:latin typeface="Cambria Math" panose="02040503050406030204" pitchFamily="18" charset="0"/>
                                          </a:rPr>
                                          <m:t>   </m:t>
                                        </m:r>
                                      </m:sub>
                                    </m:sSub>
                                  </m:e>
                                </m:groupChr>
                              </m:oMath>
                            </m:oMathPara>
                          </a14:m>
                          <a:endParaRPr sz="2400" b="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12</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44</m:t>
                                              </m:r>
                                            </m:e>
                                          </m:mr>
                                        </m:m>
                                      </m:e>
                                    </m:d>
                                  </m:e>
                                </m:bar>
                              </m:oMath>
                              <m:oMath xmlns:m="http://schemas.openxmlformats.org/officeDocument/2006/math">
                                <m:m>
                                  <m:mPr>
                                    <m:plcHide m:val="on"/>
                                    <m:mcs>
                                      <m:mc>
                                        <m:mcPr>
                                          <m:count m:val="2"/>
                                          <m:mcJc m:val="center"/>
                                        </m:mcPr>
                                      </m:mc>
                                    </m:mcs>
                                    <m:ctrlPr>
                                      <a:rPr lang="ar-AE" sz="2400" i="1">
                                        <a:latin typeface="Cambria Math" panose="02040503050406030204" pitchFamily="18" charset="0"/>
                                      </a:rPr>
                                    </m:ctrlPr>
                                  </m:mPr>
                                  <m:mr>
                                    <m:e>
                                      <m:r>
                                        <a:rPr lang="en-US" sz="2400" b="0" smtClean="0">
                                          <a:latin typeface="Cambria Math" panose="02040503050406030204" pitchFamily="18" charset="0"/>
                                        </a:rPr>
                                        <m:t>            </m:t>
                                      </m:r>
                                      <m:r>
                                        <a:rPr lang="ar-AE" sz="2400">
                                          <a:latin typeface="Cambria Math" panose="02040503050406030204" pitchFamily="18" charset="0"/>
                                        </a:rPr>
                                        <m:t>16</m:t>
                                      </m:r>
                                      <m:r>
                                        <a:rPr lang="ar-AE" sz="2400">
                                          <a:latin typeface="Cambria Math" panose="02040503050406030204" pitchFamily="18" charset="0"/>
                                        </a:rPr>
                                        <m:t>𝑦</m:t>
                                      </m:r>
                                    </m:e>
                                    <m:e>
                                      <m:r>
                                        <a:rPr lang="en-US" sz="2400" b="0"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48</m:t>
                                      </m:r>
                                    </m:e>
                                  </m:mr>
                                  <m:mr>
                                    <m:e>
                                      <m:r>
                                        <a:rPr lang="en-US" sz="2400" b="0" smtClean="0">
                                          <a:latin typeface="Cambria Math" panose="02040503050406030204" pitchFamily="18" charset="0"/>
                                        </a:rPr>
                                        <m:t>                 </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3</m:t>
                                      </m:r>
                                    </m:e>
                                  </m:mr>
                                </m:m>
                              </m:oMath>
                            </m:oMathPara>
                          </a14:m>
                          <a:endParaRPr sz="24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4x plus 4y equals 4&#10;minus x plus 3y equals 11&#10;&#10;Equation 2 is multiplied by 4 to get:&#10;minus 4x plus 12y equals 44&#10;&#10;Now the system becomes:&#10;&#10;4x plus 4y equals 4&#10;minus 4x  plus 12y equals 44&#10;&#10;Adding the equations eliminates x:&#10;16y equals 48&#10;&#10;Solving gives &#10;y equals 3&#10;"/>
              <p:cNvGraphicFramePr>
                <a:graphicFrameLocks noGrp="1"/>
              </p:cNvGraphicFramePr>
              <p:nvPr>
                <p:ph type="tbl" sz="quarter" idx="10"/>
                <p:extLst>
                  <p:ext uri="{D42A27DB-BD31-4B8C-83A1-F6EECF244321}">
                    <p14:modId xmlns:p14="http://schemas.microsoft.com/office/powerpoint/2010/main" val="727973739"/>
                  </p:ext>
                </p:extLst>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endParaRPr lang="en-US"/>
                        </a:p>
                      </a:txBody>
                      <a:tcPr>
                        <a:blipFill>
                          <a:blip r:embed="rId2"/>
                          <a:stretch>
                            <a:fillRect r="-184211"/>
                          </a:stretch>
                        </a:blipFill>
                      </a:tcPr>
                    </a:tc>
                    <a:tc>
                      <a:txBody>
                        <a:bodyPr/>
                        <a:lstStyle/>
                        <a:p>
                          <a:endParaRPr lang="en-US"/>
                        </a:p>
                      </a:txBody>
                      <a:tcPr>
                        <a:blipFill>
                          <a:blip r:embed="rId2"/>
                          <a:stretch>
                            <a:fillRect l="-122739" r="-126098"/>
                          </a:stretch>
                        </a:blipFill>
                      </a:tcPr>
                    </a:tc>
                    <a:tc>
                      <a:txBody>
                        <a:bodyPr/>
                        <a:lstStyle/>
                        <a:p>
                          <a:endParaRPr lang="en-US"/>
                        </a:p>
                      </a:txBody>
                      <a:tcPr>
                        <a:blipFill>
                          <a:blip r:embed="rId2"/>
                          <a:stretch>
                            <a:fillRect l="-17663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Now that we have solved for</a:t>
            </a:r>
            <a:r>
              <a:rPr lang="en-IN" sz="2800" dirty="0"/>
              <a:t> </a:t>
            </a:r>
            <a:r>
              <a:rPr lang="en-IN" sz="2800" i="1" dirty="0"/>
              <a:t>y</a:t>
            </a:r>
            <a:r>
              <a:rPr sz="2800" dirty="0"/>
              <a:t>, we can plug this back into one of the equations from the two variable system to solve for</a:t>
            </a:r>
            <a:r>
              <a:rPr lang="en-IN" sz="2800" dirty="0"/>
              <a:t> </a:t>
            </a:r>
            <a:r>
              <a:rPr lang="en-IN" sz="2800" i="1" dirty="0"/>
              <a:t>x</a:t>
            </a:r>
            <a:r>
              <a:rPr sz="2800" dirty="0"/>
              <a:t>.</a:t>
            </a:r>
          </a:p>
          <a:p>
            <a:pPr algn="ctr"/>
            <a:r>
              <a:rPr dirty="0"/>
              <a:t>​</a:t>
            </a:r>
            <a:r>
              <a:rPr lang="en-US" dirty="0"/>
              <a:t>	</a:t>
            </a:r>
            <a:endParaRPr dirty="0"/>
          </a:p>
        </p:txBody>
      </p:sp>
      <mc:AlternateContent xmlns:mc="http://schemas.openxmlformats.org/markup-compatibility/2006" xmlns:a14="http://schemas.microsoft.com/office/drawing/2010/main">
        <mc:Choice Requires="a14">
          <p:graphicFrame>
            <p:nvGraphicFramePr>
              <p:cNvPr id="4" name="Table 3" descr="&#10;Negative x plus 3 times 3 equals 11&#10;Negative x plus 9 equals 11&#10;x equals negative 2"/>
              <p:cNvGraphicFramePr>
                <a:graphicFrameLocks noGrp="1"/>
              </p:cNvGraphicFramePr>
              <p:nvPr>
                <p:extLst>
                  <p:ext uri="{D42A27DB-BD31-4B8C-83A1-F6EECF244321}">
                    <p14:modId xmlns:p14="http://schemas.microsoft.com/office/powerpoint/2010/main" val="750356516"/>
                  </p:ext>
                </p:extLst>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3</m:t>
                              </m:r>
                              <m:d>
                                <m:dPr>
                                  <m:ctrlPr>
                                    <a:rPr sz="2800" i="1">
                                      <a:latin typeface="Cambria Math" panose="02040503050406030204" pitchFamily="18" charset="0"/>
                                    </a:rPr>
                                  </m:ctrlPr>
                                </m:dPr>
                                <m:e>
                                  <m:r>
                                    <a:rPr sz="2800">
                                      <a:latin typeface="Cambria Math"/>
                                    </a:rPr>
                                    <m:t>3</m:t>
                                  </m:r>
                                </m:e>
                              </m:d>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9</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a:rPr>
                                <m:t>𝑥</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2</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descr="&#10;Negative x plus 3 times 3 equals 11&#10;Negative x plus 9 equals 11&#10;x equals negative 2"/>
              <p:cNvGraphicFramePr>
                <a:graphicFrameLocks noGrp="1"/>
              </p:cNvGraphicFramePr>
              <p:nvPr>
                <p:extLst>
                  <p:ext uri="{D42A27DB-BD31-4B8C-83A1-F6EECF244321}">
                    <p14:modId xmlns:p14="http://schemas.microsoft.com/office/powerpoint/2010/main" val="750356516"/>
                  </p:ext>
                </p:extLst>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87375" b="-221000"/>
                          </a:stretch>
                        </a:blipFill>
                      </a:tcPr>
                    </a:tc>
                    <a:tc>
                      <a:txBody>
                        <a:bodyPr/>
                        <a:lstStyle/>
                        <a:p>
                          <a:endParaRPr lang="en-US"/>
                        </a:p>
                      </a:txBody>
                      <a:tcPr marL="36576" marR="36576" marT="36576" marB="36576" anchor="ctr">
                        <a:blipFill>
                          <a:blip r:embed="rId2"/>
                          <a:stretch>
                            <a:fillRect l="-114449"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87375" b="-121000"/>
                          </a:stretch>
                        </a:blipFill>
                      </a:tcPr>
                    </a:tc>
                    <a:tc>
                      <a:txBody>
                        <a:bodyPr/>
                        <a:lstStyle/>
                        <a:p>
                          <a:endParaRPr lang="en-US"/>
                        </a:p>
                      </a:txBody>
                      <a:tcPr marL="36576" marR="36576" marT="36576" marB="36576" anchor="ctr">
                        <a:blipFill>
                          <a:blip r:embed="rId2"/>
                          <a:stretch>
                            <a:fillRect l="-114449"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87375" b="-21000"/>
                          </a:stretch>
                        </a:blipFill>
                      </a:tcPr>
                    </a:tc>
                    <a:tc>
                      <a:txBody>
                        <a:bodyPr/>
                        <a:lstStyle/>
                        <a:p>
                          <a:endParaRPr lang="en-US"/>
                        </a:p>
                      </a:txBody>
                      <a:tcPr marL="36576" marR="36576" marT="36576" marB="36576" anchor="ctr">
                        <a:blipFill>
                          <a:blip r:embed="rId2"/>
                          <a:stretch>
                            <a:fillRect l="-114449"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7</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Finally, we substitute both</a:t>
            </a:r>
            <a:r>
              <a:rPr lang="en-IN" sz="2800" dirty="0"/>
              <a:t> </a:t>
            </a:r>
            <a:r>
              <a:rPr lang="en-IN" sz="2800" i="1" dirty="0"/>
              <a:t>x</a:t>
            </a:r>
            <a:r>
              <a:rPr sz="2800" dirty="0"/>
              <a:t> and</a:t>
            </a:r>
            <a:r>
              <a:rPr lang="en-IN" sz="2800" dirty="0"/>
              <a:t> </a:t>
            </a:r>
            <a:r>
              <a:rPr lang="en-IN" sz="2800" i="1" dirty="0"/>
              <a:t>y</a:t>
            </a:r>
            <a:r>
              <a:rPr sz="2800" dirty="0"/>
              <a:t> into one of the equations from the original system.</a:t>
            </a:r>
            <a:endParaRPr lang="en-US" sz="2800" dirty="0"/>
          </a:p>
          <a:p>
            <a:pPr algn="l">
              <a:defRPr sz="2800"/>
            </a:pPr>
            <a:endParaRPr lang="en-US" dirty="0"/>
          </a:p>
          <a:p>
            <a:pPr algn="l">
              <a:defRPr sz="2800"/>
            </a:pPr>
            <a:endParaRPr lang="en-US" sz="2800" dirty="0"/>
          </a:p>
          <a:p>
            <a:pPr algn="l">
              <a:defRPr sz="2800"/>
            </a:pPr>
            <a:endParaRPr sz="2800" dirty="0"/>
          </a:p>
          <a:p>
            <a:pPr algn="ctr"/>
            <a:r>
              <a:rPr dirty="0"/>
              <a:t>​</a:t>
            </a:r>
          </a:p>
        </p:txBody>
      </p:sp>
      <mc:AlternateContent xmlns:mc="http://schemas.openxmlformats.org/markup-compatibility/2006" xmlns:a14="http://schemas.microsoft.com/office/drawing/2010/main">
        <mc:Choice Requires="a14">
          <p:graphicFrame>
            <p:nvGraphicFramePr>
              <p:cNvPr id="5" name="Table 4" descr="2 open parenthesis minus 2 close parenthesis plus 3 plus z equals 6&#10;minus 4 plus 3 plus z equals 6&#10;z equals 7"/>
              <p:cNvGraphicFramePr>
                <a:graphicFrameLocks noGrp="1"/>
              </p:cNvGraphicFramePr>
              <p:nvPr>
                <p:extLst>
                  <p:ext uri="{D42A27DB-BD31-4B8C-83A1-F6EECF244321}">
                    <p14:modId xmlns:p14="http://schemas.microsoft.com/office/powerpoint/2010/main" val="3786861829"/>
                  </p:ext>
                </p:extLst>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2</m:t>
                              </m:r>
                              <m:d>
                                <m:dPr>
                                  <m:ctrlPr>
                                    <a:rPr sz="2800" i="1">
                                      <a:latin typeface="Cambria Math" panose="02040503050406030204" pitchFamily="18" charset="0"/>
                                    </a:rPr>
                                  </m:ctrlPr>
                                </m:dPr>
                                <m:e>
                                  <m:r>
                                    <a:rPr sz="2800">
                                      <a:latin typeface="Cambria Math"/>
                                    </a:rPr>
                                    <m:t>−2</m:t>
                                  </m:r>
                                </m:e>
                              </m:d>
                              <m:r>
                                <a:rPr sz="2800">
                                  <a:latin typeface="Cambria Math"/>
                                </a:rPr>
                                <m:t>+3+</m:t>
                              </m:r>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−4+3+</m:t>
                              </m:r>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=7</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5" name="Table 4" descr="2 open parenthesis minus 2 close parenthesis plus 3 plus z equals 6&#10;minus 4 plus 3 plus z equals 6&#10;z equals 7"/>
              <p:cNvGraphicFramePr>
                <a:graphicFrameLocks noGrp="1"/>
              </p:cNvGraphicFramePr>
              <p:nvPr>
                <p:extLst>
                  <p:ext uri="{D42A27DB-BD31-4B8C-83A1-F6EECF244321}">
                    <p14:modId xmlns:p14="http://schemas.microsoft.com/office/powerpoint/2010/main" val="3786861829"/>
                  </p:ext>
                </p:extLst>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48402" b="-221000"/>
                          </a:stretch>
                        </a:blipFill>
                      </a:tcPr>
                    </a:tc>
                    <a:tc>
                      <a:txBody>
                        <a:bodyPr/>
                        <a:lstStyle/>
                        <a:p>
                          <a:endParaRPr lang="en-US"/>
                        </a:p>
                      </a:txBody>
                      <a:tcPr marL="36576" marR="36576" marT="36576" marB="36576" anchor="ctr">
                        <a:blipFill>
                          <a:blip r:embed="rId2"/>
                          <a:stretch>
                            <a:fillRect l="-206604"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48402" b="-121000"/>
                          </a:stretch>
                        </a:blipFill>
                      </a:tcPr>
                    </a:tc>
                    <a:tc>
                      <a:txBody>
                        <a:bodyPr/>
                        <a:lstStyle/>
                        <a:p>
                          <a:endParaRPr lang="en-US"/>
                        </a:p>
                      </a:txBody>
                      <a:tcPr marL="36576" marR="36576" marT="36576" marB="36576" anchor="ctr">
                        <a:blipFill>
                          <a:blip r:embed="rId2"/>
                          <a:stretch>
                            <a:fillRect l="-206604"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48402" b="-21000"/>
                          </a:stretch>
                        </a:blipFill>
                      </a:tcPr>
                    </a:tc>
                    <a:tc>
                      <a:txBody>
                        <a:bodyPr/>
                        <a:lstStyle/>
                        <a:p>
                          <a:endParaRPr lang="en-US"/>
                        </a:p>
                      </a:txBody>
                      <a:tcPr marL="36576" marR="36576" marT="36576" marB="36576" anchor="ctr">
                        <a:blipFill>
                          <a:blip r:embed="rId2"/>
                          <a:stretch>
                            <a:fillRect l="-206604" t="-202000" b="-21000"/>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8CFC0906-EC41-D5DF-DCEE-5C87077CE8F9}"/>
              </a:ext>
            </a:extLst>
          </p:cNvPr>
          <p:cNvSpPr txBox="1"/>
          <p:nvPr/>
        </p:nvSpPr>
        <p:spPr>
          <a:xfrm>
            <a:off x="457200" y="3962400"/>
            <a:ext cx="8229600" cy="954107"/>
          </a:xfrm>
          <a:prstGeom prst="rect">
            <a:avLst/>
          </a:prstGeom>
          <a:noFill/>
        </p:spPr>
        <p:txBody>
          <a:bodyPr wrap="square">
            <a:spAutoFit/>
          </a:bodyPr>
          <a:lstStyle/>
          <a:p>
            <a:pPr algn="l">
              <a:defRPr sz="2800"/>
            </a:pPr>
            <a:r>
              <a:rPr lang="en-IN" sz="2800" dirty="0"/>
              <a:t>Thus, the solution to the system of equations is the ordered triple (</a:t>
            </a:r>
            <a:r>
              <a:rPr lang="en-IN" sz="28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 3, 7).</a:t>
            </a:r>
          </a:p>
        </p:txBody>
      </p:sp>
    </p:spTree>
    <p:extLst>
      <p:ext uri="{BB962C8B-B14F-4D97-AF65-F5344CB8AC3E}">
        <p14:creationId xmlns:p14="http://schemas.microsoft.com/office/powerpoint/2010/main" val="1301010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an Independent System by Substitution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a:t>
            </a:r>
          </a:p>
          <a:p>
            <a:pPr algn="ctr">
              <a:defRPr sz="2800"/>
            </a:pPr>
            <a:r>
              <a:rPr lang="en-US" sz="2800" dirty="0"/>
              <a:t> </a:t>
            </a:r>
            <a:endParaRPr sz="2800" dirty="0"/>
          </a:p>
        </p:txBody>
      </p:sp>
      <p:pic>
        <p:nvPicPr>
          <p:cNvPr id="5" name="Picture 4" descr="first equation 2 x minus y equals 1&#10;Second equation x plus y equals 5">
            <a:extLst>
              <a:ext uri="{FF2B5EF4-FFF2-40B4-BE49-F238E27FC236}">
                <a16:creationId xmlns:a16="http://schemas.microsoft.com/office/drawing/2014/main" id="{BEDC5CBE-FFDD-8010-E77C-1940F5141AED}"/>
              </a:ext>
            </a:extLst>
          </p:cNvPr>
          <p:cNvPicPr>
            <a:picLocks noChangeAspect="1"/>
          </p:cNvPicPr>
          <p:nvPr/>
        </p:nvPicPr>
        <p:blipFill>
          <a:blip r:embed="rId2"/>
          <a:stretch>
            <a:fillRect/>
          </a:stretch>
        </p:blipFill>
        <p:spPr>
          <a:xfrm>
            <a:off x="3767328" y="1676400"/>
            <a:ext cx="1609344" cy="101346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Solving a 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r>
              <a:rPr lang="en-US" sz="2800" dirty="0"/>
              <a:t>Solve the system</a:t>
            </a:r>
            <a:endParaRPr sz="2800" dirty="0"/>
          </a:p>
        </p:txBody>
      </p:sp>
      <p:pic>
        <p:nvPicPr>
          <p:cNvPr id="5" name="Picture 4" descr="First equation 3x minus 5y plus z equals minus 10&#10;&#10;second equation minus x plus 2y minus 3z equals minus 7&#10;&#10;third equation x minus y minus 5z equals minus 24&#10;">
            <a:extLst>
              <a:ext uri="{FF2B5EF4-FFF2-40B4-BE49-F238E27FC236}">
                <a16:creationId xmlns:a16="http://schemas.microsoft.com/office/drawing/2014/main" id="{843AA6E8-7E7A-3A46-D461-75E2437F80C2}"/>
              </a:ext>
            </a:extLst>
          </p:cNvPr>
          <p:cNvPicPr>
            <a:picLocks noChangeAspect="1"/>
          </p:cNvPicPr>
          <p:nvPr/>
        </p:nvPicPr>
        <p:blipFill>
          <a:blip r:embed="rId2"/>
          <a:stretch>
            <a:fillRect/>
          </a:stretch>
        </p:blipFill>
        <p:spPr>
          <a:xfrm>
            <a:off x="3048000" y="1600200"/>
            <a:ext cx="2638425" cy="14478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In general, a good approach to solving a large system of equations is to try to eliminate a variable and obtain a smaller system.</a:t>
            </a:r>
          </a:p>
          <a:p>
            <a:pPr>
              <a:defRPr sz="2800"/>
            </a:pPr>
            <a:endParaRPr lang="en-US" sz="2800" dirty="0"/>
          </a:p>
          <a:p>
            <a:pPr>
              <a:defRPr sz="2800"/>
            </a:pPr>
            <a:r>
              <a:rPr sz="2800" dirty="0"/>
              <a:t>There are many possible ways to proceed. One option is to use the second equation (or a multiple of it) to eliminate</a:t>
            </a:r>
            <a:r>
              <a:rPr lang="en-IN" sz="2800" dirty="0"/>
              <a:t> </a:t>
            </a:r>
            <a:r>
              <a:rPr lang="en-IN" sz="2800" i="1" dirty="0"/>
              <a:t>x</a:t>
            </a:r>
            <a:r>
              <a:rPr sz="2800" dirty="0"/>
              <a:t> when we add it to the first and third equations. The result will be a two</a:t>
            </a:r>
            <a:r>
              <a:rPr lang="en-US" dirty="0"/>
              <a:t>-</a:t>
            </a:r>
            <a:r>
              <a:rPr sz="2800" dirty="0"/>
              <a:t>equation system in the variables</a:t>
            </a:r>
            <a:r>
              <a:rPr lang="en-IN" sz="2800" dirty="0"/>
              <a:t> </a:t>
            </a:r>
            <a:r>
              <a:rPr lang="en-IN" sz="2800" i="1" dirty="0"/>
              <a:t>y</a:t>
            </a:r>
            <a:r>
              <a:rPr sz="2800" dirty="0"/>
              <a:t> and</a:t>
            </a:r>
            <a:r>
              <a:rPr lang="en-IN" sz="2800" dirty="0"/>
              <a:t> </a:t>
            </a:r>
            <a:r>
              <a:rPr lang="en-IN" sz="2800" i="1" dirty="0"/>
              <a:t>z</a:t>
            </a:r>
            <a:r>
              <a:rPr sz="2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Left side:&#10;&#10;Equation 1: 3x minus 5y plus z equals minus 10&#10;&#10;Equation 2: minus x plus 2y minus 3z equals minus 7&#10;&#10;Equation 2 is multiplied by 3 to eliminate x, resulting in: &#10;&#10;minus 3x plus 6y minus 9z equals minus 21&#10;&#10;Right side:&#10;&#10;Now the system is:&#10;&#10;3x minus 5y plus z equals minus 10&#10;&#10;minus 3x plus 6y minus 9z equals minus 21&#10;&#10;Adding the equations eliminates x:&#10;y minus 8z equals minus 31&#10;&#10;"/>
              <p:cNvGraphicFramePr>
                <a:graphicFrameLocks noGrp="1"/>
              </p:cNvGraphicFramePr>
              <p:nvPr>
                <p:ph type="tbl" sz="quarter" idx="10"/>
                <p:extLst>
                  <p:ext uri="{D42A27DB-BD31-4B8C-83A1-F6EECF244321}">
                    <p14:modId xmlns:p14="http://schemas.microsoft.com/office/powerpoint/2010/main" val="2344981255"/>
                  </p:ext>
                </p:extLst>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
                                  </m:e>
                                </m:d>
                              </m:oMath>
                            </m:oMathPara>
                          </a14:m>
                          <a:endParaRPr sz="20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groupChr>
                                  <m:groupChrPr>
                                    <m:chr m:val="→"/>
                                    <m:vertJc m:val="bot"/>
                                    <m:ctrlPr>
                                      <a:rPr lang="en-US" sz="2000" b="0" i="1" dirty="0" smtClean="0">
                                        <a:latin typeface="Cambria Math" panose="02040503050406030204" pitchFamily="18" charset="0"/>
                                      </a:rPr>
                                    </m:ctrlPr>
                                  </m:groupChrPr>
                                  <m:e>
                                    <m:r>
                                      <m:rPr>
                                        <m:brk m:alnAt="2"/>
                                      </m:rPr>
                                      <a:rPr lang="en-US" sz="2000" b="0" i="1" dirty="0" smtClean="0">
                                        <a:latin typeface="Cambria Math" panose="02040503050406030204" pitchFamily="18" charset="0"/>
                                      </a:rPr>
                                      <m:t> </m:t>
                                    </m:r>
                                    <m:r>
                                      <a:rPr lang="en-US" sz="2000" b="0" i="1" dirty="0" smtClean="0">
                                        <a:latin typeface="Cambria Math" panose="02040503050406030204" pitchFamily="18" charset="0"/>
                                      </a:rPr>
                                      <m:t> </m:t>
                                    </m:r>
                                    <m:r>
                                      <m:rPr>
                                        <m:brk m:alnAt="2"/>
                                      </m:rPr>
                                      <a:rPr lang="en-US" sz="2000" b="0" i="1" dirty="0" smtClean="0">
                                        <a:latin typeface="Cambria Math" panose="02040503050406030204" pitchFamily="18" charset="0"/>
                                      </a:rPr>
                                      <m:t>3</m:t>
                                    </m:r>
                                    <m:sSub>
                                      <m:sSubPr>
                                        <m:ctrlPr>
                                          <a:rPr lang="ar-AE" sz="2000" b="0" i="1">
                                            <a:latin typeface="Cambria Math" panose="02040503050406030204" pitchFamily="18" charset="0"/>
                                          </a:rPr>
                                        </m:ctrlPr>
                                      </m:sSubPr>
                                      <m:e>
                                        <m:r>
                                          <a:rPr lang="en-US" sz="2000" b="0" i="1">
                                            <a:latin typeface="Cambria Math" panose="02040503050406030204" pitchFamily="18" charset="0"/>
                                          </a:rPr>
                                          <m:t>𝐸</m:t>
                                        </m:r>
                                      </m:e>
                                      <m:sub>
                                        <m:r>
                                          <a:rPr lang="en-US" sz="2000" b="0" i="1" smtClean="0">
                                            <a:latin typeface="Cambria Math" panose="02040503050406030204" pitchFamily="18" charset="0"/>
                                          </a:rPr>
                                          <m:t>2</m:t>
                                        </m:r>
                                        <m:r>
                                          <a:rPr lang="en-US" sz="2000" b="0" i="1" smtClean="0">
                                            <a:latin typeface="Cambria Math" panose="02040503050406030204" pitchFamily="18" charset="0"/>
                                          </a:rPr>
                                          <m:t>  </m:t>
                                        </m:r>
                                      </m:sub>
                                    </m:sSub>
                                  </m:e>
                                </m:groupChr>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6</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21</m:t>
                                              </m:r>
                                            </m:e>
                                          </m:mr>
                                        </m:m>
                                      </m:e>
                                    </m:d>
                                  </m:e>
                                </m:bar>
                              </m:oMath>
                              <m:oMath xmlns:m="http://schemas.openxmlformats.org/officeDocument/2006/math">
                                <m:r>
                                  <a:rPr lang="en-US" sz="2000" b="0" i="0" smtClean="0">
                                    <a:latin typeface="Cambria Math" panose="02040503050406030204" pitchFamily="18" charset="0"/>
                                  </a:rPr>
                                  <m:t>                </m:t>
                                </m:r>
                                <m:m>
                                  <m:mPr>
                                    <m:plcHide m:val="on"/>
                                    <m:mcs>
                                      <m:mc>
                                        <m:mcPr>
                                          <m:count m:val="2"/>
                                          <m:mcJc m:val="center"/>
                                        </m:mcPr>
                                      </m:mc>
                                    </m:mcs>
                                    <m:ctrlPr>
                                      <a:rPr lang="ar-AE" sz="2000" i="1">
                                        <a:latin typeface="Cambria Math" panose="02040503050406030204" pitchFamily="18" charset="0"/>
                                      </a:rPr>
                                    </m:ctrlPr>
                                  </m:mPr>
                                  <m:mr>
                                    <m:e>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en-US" sz="2000" b="0" i="0" smtClean="0">
                                          <a:latin typeface="Cambria Math" panose="02040503050406030204" pitchFamily="18" charset="0"/>
                                        </a:rPr>
                                        <m:t>=</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Left side:&#10;&#10;Equation 1: 3x minus 5y plus z equals minus 10&#10;&#10;Equation 2: minus x plus 2y minus 3z equals minus 7&#10;&#10;Equation 2 is multiplied by 3 to eliminate x, resulting in: &#10;&#10;minus 3x plus 6y minus 9z equals minus 21&#10;&#10;Right side:&#10;&#10;Now the system is:&#10;&#10;3x minus 5y plus z equals minus 10&#10;&#10;minus 3x plus 6y minus 9z equals minus 21&#10;&#10;Adding the equations eliminates x:&#10;y minus 8z equals minus 31&#10;&#10;"/>
              <p:cNvGraphicFramePr>
                <a:graphicFrameLocks noGrp="1"/>
              </p:cNvGraphicFramePr>
              <p:nvPr>
                <p:ph type="tbl" sz="quarter" idx="10"/>
                <p:extLst>
                  <p:ext uri="{D42A27DB-BD31-4B8C-83A1-F6EECF244321}">
                    <p14:modId xmlns:p14="http://schemas.microsoft.com/office/powerpoint/2010/main" val="2344981255"/>
                  </p:ext>
                </p:extLst>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endParaRPr lang="en-US"/>
                        </a:p>
                      </a:txBody>
                      <a:tcPr>
                        <a:blipFill>
                          <a:blip r:embed="rId2"/>
                          <a:stretch>
                            <a:fillRect l="-56926" t="-2415" r="-135281"/>
                          </a:stretch>
                        </a:blipFill>
                      </a:tcPr>
                    </a:tc>
                    <a:tc>
                      <a:txBody>
                        <a:bodyPr/>
                        <a:lstStyle/>
                        <a:p>
                          <a:endParaRPr lang="en-US"/>
                        </a:p>
                      </a:txBody>
                      <a:tcPr>
                        <a:blipFill>
                          <a:blip r:embed="rId2"/>
                          <a:stretch>
                            <a:fillRect l="-483333" t="-2415" r="-316667"/>
                          </a:stretch>
                        </a:blipFill>
                      </a:tcPr>
                    </a:tc>
                    <a:tc>
                      <a:txBody>
                        <a:bodyPr/>
                        <a:lstStyle/>
                        <a:p>
                          <a:endParaRPr lang="en-US"/>
                        </a:p>
                      </a:txBody>
                      <a:tcPr>
                        <a:blipFill>
                          <a:blip r:embed="rId2"/>
                          <a:stretch>
                            <a:fillRect l="-184211" t="-2415"/>
                          </a:stretch>
                        </a:blipFill>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 name="Table Placeholder 2" descr="Equation 2: minus x plus 2y minus 3z equals minus 7&#10;Equation 3: x minus y minus 5z equals minus 24&#10;&#10;Adding the two equations eliminates x: Simplifies to:&#10;&#10;y minus 8z equals minus 31&#10;">
                <a:extLst>
                  <a:ext uri="{FF2B5EF4-FFF2-40B4-BE49-F238E27FC236}">
                    <a16:creationId xmlns:a16="http://schemas.microsoft.com/office/drawing/2014/main" id="{E3FE6A0F-6FB7-40D4-8B72-64CA315C42F8}"/>
                  </a:ext>
                </a:extLst>
              </p:cNvPr>
              <p:cNvGraphicFramePr>
                <a:graphicFrameLocks/>
              </p:cNvGraphicFramePr>
              <p:nvPr>
                <p:extLst>
                  <p:ext uri="{D42A27DB-BD31-4B8C-83A1-F6EECF244321}">
                    <p14:modId xmlns:p14="http://schemas.microsoft.com/office/powerpoint/2010/main" val="3428073528"/>
                  </p:ext>
                </p:extLst>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370840">
                    <a:tc>
                      <a:txBody>
                        <a:bodyPr/>
                        <a:lstStyle/>
                        <a:p>
                          <a:pPr algn="ctr"/>
                          <a:r>
                            <a:rPr sz="2000" dirty="0"/>
                            <a:t>Equation 2:</a:t>
                          </a:r>
                          <a:endParaRPr lang="en-US" sz="2000" dirty="0"/>
                        </a:p>
                        <a:p>
                          <a:pPr algn="ctr"/>
                          <a:r>
                            <a:rPr sz="2000" dirty="0"/>
                            <a:t>Equation 3:</a:t>
                          </a:r>
                        </a:p>
                      </a:txBody>
                      <a:tcPr/>
                    </a:tc>
                    <a:tc>
                      <a:txBody>
                        <a:bodyPr/>
                        <a:lstStyle/>
                        <a:p>
                          <a:pPr algn="ctr"/>
                          <a14:m>
                            <m:oMathPara xmlns:m="http://schemas.openxmlformats.org/officeDocument/2006/math">
                              <m:oMathParaPr>
                                <m:jc m:val="left"/>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24</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Equation 2: minus x plus 2y minus 3z equals minus 7&#10;Equation 3: x minus y minus 5z equals minus 24&#10;&#10;Adding the two equations eliminates x: Simplifies to:&#10;&#10;y minus 8z equals minus 31&#10;">
                <a:extLst>
                  <a:ext uri="{FF2B5EF4-FFF2-40B4-BE49-F238E27FC236}">
                    <a16:creationId xmlns:a16="http://schemas.microsoft.com/office/drawing/2014/main" id="{E3FE6A0F-6FB7-40D4-8B72-64CA315C42F8}"/>
                  </a:ext>
                </a:extLst>
              </p:cNvPr>
              <p:cNvGraphicFramePr>
                <a:graphicFrameLocks/>
              </p:cNvGraphicFramePr>
              <p:nvPr>
                <p:extLst>
                  <p:ext uri="{D42A27DB-BD31-4B8C-83A1-F6EECF244321}">
                    <p14:modId xmlns:p14="http://schemas.microsoft.com/office/powerpoint/2010/main" val="3428073528"/>
                  </p:ext>
                </p:extLst>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1151954">
                    <a:tc>
                      <a:txBody>
                        <a:bodyPr/>
                        <a:lstStyle/>
                        <a:p>
                          <a:pPr algn="ctr"/>
                          <a:r>
                            <a:rPr sz="2000" dirty="0"/>
                            <a:t>Equation 2:</a:t>
                          </a:r>
                          <a:endParaRPr lang="en-US" sz="2000" dirty="0"/>
                        </a:p>
                        <a:p>
                          <a:pPr algn="ctr"/>
                          <a:r>
                            <a:rPr sz="2000" dirty="0"/>
                            <a:t>Equation 3:</a:t>
                          </a:r>
                        </a:p>
                      </a:txBody>
                      <a:tcPr/>
                    </a:tc>
                    <a:tc>
                      <a:txBody>
                        <a:bodyPr/>
                        <a:lstStyle/>
                        <a:p>
                          <a:endParaRPr lang="en-US"/>
                        </a:p>
                      </a:txBody>
                      <a:tcPr>
                        <a:blipFill>
                          <a:blip r:embed="rId3"/>
                          <a:stretch>
                            <a:fillRect l="-24195" t="-2632" b="-157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The two resulting equations are identical, and tell us that</a:t>
            </a:r>
            <a:r>
              <a:rPr lang="en-IN" sz="2800" dirty="0"/>
              <a:t> </a:t>
            </a:r>
            <a:r>
              <a:rPr lang="en-IN" sz="2800" i="1" dirty="0"/>
              <a:t>y</a:t>
            </a:r>
            <a:r>
              <a:rPr lang="en-IN" sz="2800" dirty="0"/>
              <a:t> = 8</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31.</a:t>
            </a:r>
            <a:r>
              <a:rPr sz="2800" dirty="0"/>
              <a:t> We can now use any equation that contains</a:t>
            </a:r>
            <a:r>
              <a:rPr lang="en-IN" sz="2800" dirty="0"/>
              <a:t> </a:t>
            </a:r>
            <a:r>
              <a:rPr lang="en-IN" sz="2800" i="1" dirty="0"/>
              <a:t>x</a:t>
            </a:r>
            <a:r>
              <a:rPr sz="2800" dirty="0"/>
              <a:t> to determine the relation between</a:t>
            </a:r>
            <a:r>
              <a:rPr lang="en-IN" sz="2800" dirty="0"/>
              <a:t> </a:t>
            </a:r>
            <a:r>
              <a:rPr lang="en-IN" sz="2800" i="1" dirty="0"/>
              <a:t>x</a:t>
            </a:r>
            <a:r>
              <a:rPr sz="2800" dirty="0"/>
              <a:t> and</a:t>
            </a:r>
            <a:r>
              <a:rPr lang="en-IN" sz="2800" dirty="0"/>
              <a:t> </a:t>
            </a:r>
            <a:r>
              <a:rPr lang="en-IN" sz="2800" i="1" dirty="0"/>
              <a:t>z</a:t>
            </a:r>
            <a:r>
              <a:rPr sz="2800" dirty="0"/>
              <a:t>. For instance, the third equation in the system tells us that</a:t>
            </a:r>
            <a:r>
              <a:rPr lang="en-IN" sz="2800" dirty="0"/>
              <a:t> </a:t>
            </a:r>
            <a:r>
              <a:rPr lang="en-IN" sz="2800" i="1" dirty="0"/>
              <a:t>x</a:t>
            </a:r>
            <a:r>
              <a:rPr lang="en-IN" sz="2800" dirty="0"/>
              <a:t> = </a:t>
            </a:r>
            <a:r>
              <a:rPr lang="en-IN" sz="2800" i="1" dirty="0"/>
              <a:t>y</a:t>
            </a:r>
            <a:r>
              <a:rPr lang="en-IN" sz="2800" dirty="0"/>
              <a:t> + 5</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24, </a:t>
            </a:r>
            <a:r>
              <a:rPr sz="2800" dirty="0"/>
              <a:t>or</a:t>
            </a:r>
            <a:endParaRPr lang="en-IN" sz="2800" dirty="0"/>
          </a:p>
          <a:p>
            <a:pPr algn="ctr">
              <a:defRPr sz="2800"/>
            </a:pPr>
            <a:r>
              <a:rPr lang="en-IN" sz="2800" i="1" dirty="0"/>
              <a:t>x</a:t>
            </a:r>
            <a:r>
              <a:rPr lang="en-IN" sz="2800" dirty="0"/>
              <a:t> = (8</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31) + 5</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24 = 13</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55.</a:t>
            </a:r>
            <a:endParaRPr sz="2800" dirty="0"/>
          </a:p>
          <a:p>
            <a:pPr>
              <a:defRPr sz="2800"/>
            </a:pPr>
            <a:r>
              <a:rPr sz="2800" dirty="0"/>
              <a:t>One description of the solution set is thus </a:t>
            </a:r>
          </a:p>
        </p:txBody>
      </p:sp>
      <p:pic>
        <p:nvPicPr>
          <p:cNvPr id="7" name="Picture 6" descr="the set of all ordered triples open parenthesis 13z minus 55 comma 8z minus 31 comma z close parenthesis such that z is a real number.&#10;">
            <a:extLst>
              <a:ext uri="{FF2B5EF4-FFF2-40B4-BE49-F238E27FC236}">
                <a16:creationId xmlns:a16="http://schemas.microsoft.com/office/drawing/2014/main" id="{AFE41F33-5EC4-2188-DC50-CCAC5440EAD0}"/>
              </a:ext>
            </a:extLst>
          </p:cNvPr>
          <p:cNvPicPr>
            <a:picLocks noChangeAspect="1"/>
          </p:cNvPicPr>
          <p:nvPr/>
        </p:nvPicPr>
        <p:blipFill>
          <a:blip r:embed="rId2"/>
          <a:stretch>
            <a:fillRect/>
          </a:stretch>
        </p:blipFill>
        <p:spPr>
          <a:xfrm>
            <a:off x="528637" y="4237640"/>
            <a:ext cx="3826285" cy="540000"/>
          </a:xfrm>
          <a:prstGeom prst="rect">
            <a:avLst/>
          </a:prstGeom>
        </p:spPr>
      </p:pic>
      <p:sp>
        <p:nvSpPr>
          <p:cNvPr id="6" name="TextBox 5">
            <a:extLst>
              <a:ext uri="{FF2B5EF4-FFF2-40B4-BE49-F238E27FC236}">
                <a16:creationId xmlns:a16="http://schemas.microsoft.com/office/drawing/2014/main" id="{1FA46F5C-811C-2051-99CA-94035DD1EA3C}"/>
              </a:ext>
            </a:extLst>
          </p:cNvPr>
          <p:cNvSpPr txBox="1"/>
          <p:nvPr/>
        </p:nvSpPr>
        <p:spPr>
          <a:xfrm>
            <a:off x="457200" y="4684693"/>
            <a:ext cx="8229600" cy="954107"/>
          </a:xfrm>
          <a:prstGeom prst="rect">
            <a:avLst/>
          </a:prstGeom>
          <a:noFill/>
        </p:spPr>
        <p:txBody>
          <a:bodyPr wrap="square">
            <a:spAutoFit/>
          </a:bodyPr>
          <a:lstStyle/>
          <a:p>
            <a:r>
              <a:rPr lang="en-IN" sz="2800" dirty="0"/>
              <a:t>Geometrically, the three planes described by the equations of the system intersect in a line.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Mixing Alloys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A foundry needs to produce </a:t>
            </a:r>
            <a:r>
              <a:rPr sz="2800" dirty="0">
                <a:latin typeface="Cambria Math"/>
              </a:rPr>
              <a:t>75</a:t>
            </a:r>
            <a:r>
              <a:rPr sz="2800" dirty="0"/>
              <a:t> tons of an alloy that is </a:t>
            </a:r>
            <a:r>
              <a:rPr lang="en-US" sz="2800" dirty="0"/>
              <a:t>34% </a:t>
            </a:r>
            <a:r>
              <a:rPr sz="2800" dirty="0"/>
              <a:t>copper. It has supplies of</a:t>
            </a:r>
            <a:r>
              <a:rPr lang="en-US" sz="2800" dirty="0"/>
              <a:t> 9%</a:t>
            </a:r>
            <a:r>
              <a:rPr sz="2800" dirty="0"/>
              <a:t> copper alloy and </a:t>
            </a:r>
            <a:r>
              <a:rPr lang="en-US" sz="2800" dirty="0"/>
              <a:t>84% </a:t>
            </a:r>
            <a:r>
              <a:rPr sz="2800" dirty="0"/>
              <a:t>copper alloy. How many tons of each alloy must be mixed to obtain the desired result?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2</a:t>
            </a:r>
            <a:endParaRPr dirty="0"/>
          </a:p>
        </p:txBody>
      </p:sp>
      <p:pic>
        <p:nvPicPr>
          <p:cNvPr id="5" name="Content Placeholder 4" descr="Diagram showing a mixture problem involving three containers of copper alloys. The top left container holds an alloy that is 9% copper, the top right container holds an alloy that is 84% copper, and both are being mixed to form 75 tons of a new alloy that is 34% copper (shown in the bottom container). The amounts from the 9% and 84% copper sources are unknown and labeled with “? Tons.” Arrows point from the two top containers to the bottom one, indicating that they are being combined.">
            <a:extLst>
              <a:ext uri="{FF2B5EF4-FFF2-40B4-BE49-F238E27FC236}">
                <a16:creationId xmlns:a16="http://schemas.microsoft.com/office/drawing/2014/main" id="{2DFBD7A4-FB63-417D-9CFC-E9BF9A12AC6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849813" cy="4708525"/>
          </a:xfrm>
        </p:spPr>
      </p:pic>
      <p:pic>
        <p:nvPicPr>
          <p:cNvPr id="4" name="Picture 3" descr="Figure 8">
            <a:extLst>
              <a:ext uri="{FF2B5EF4-FFF2-40B4-BE49-F238E27FC236}">
                <a16:creationId xmlns:a16="http://schemas.microsoft.com/office/drawing/2014/main" id="{CE47B4F4-E319-4178-B6DF-1ECBE0F53A1E}"/>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IN" sz="2800" dirty="0"/>
              <a:t> </a:t>
            </a:r>
            <a:r>
              <a:rPr lang="en-IN" sz="2800" i="1" dirty="0"/>
              <a:t>x</a:t>
            </a:r>
            <a:r>
              <a:rPr sz="2800" dirty="0"/>
              <a:t> represent the number of tons of</a:t>
            </a:r>
            <a:r>
              <a:rPr lang="en-US" sz="2800" dirty="0"/>
              <a:t> 9%</a:t>
            </a:r>
            <a:r>
              <a:rPr sz="2800" dirty="0"/>
              <a:t> copper alloy needed, and</a:t>
            </a:r>
            <a:r>
              <a:rPr lang="en-IN" sz="2800" dirty="0"/>
              <a:t> </a:t>
            </a:r>
            <a:r>
              <a:rPr lang="en-IN" sz="2800" i="1" dirty="0"/>
              <a:t>y</a:t>
            </a:r>
            <a:r>
              <a:rPr sz="2800" dirty="0"/>
              <a:t> the number of tons of</a:t>
            </a:r>
            <a:r>
              <a:rPr lang="en-US" sz="2800" dirty="0"/>
              <a:t> 84%</a:t>
            </a:r>
            <a:r>
              <a:rPr sz="2800" dirty="0"/>
              <a:t> copper alloy needed. We have two variables, so we will need two equations to find the solution.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4</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a:defRPr sz="2800"/>
            </a:pPr>
            <a:r>
              <a:rPr sz="2800" dirty="0"/>
              <a:t>Since we need </a:t>
            </a:r>
            <a:r>
              <a:rPr sz="2800" dirty="0">
                <a:latin typeface="Cambria Math"/>
              </a:rPr>
              <a:t>75</a:t>
            </a:r>
            <a:r>
              <a:rPr sz="2800" dirty="0"/>
              <a:t> total tons of alloy, one equation is</a:t>
            </a:r>
            <a:r>
              <a:rPr lang="en-IN" sz="2800" dirty="0"/>
              <a:t> </a:t>
            </a:r>
            <a:br>
              <a:rPr lang="en-IN" sz="2800" dirty="0"/>
            </a:br>
            <a:r>
              <a:rPr lang="en-IN" sz="2800" i="1" dirty="0"/>
              <a:t>x</a:t>
            </a:r>
            <a:r>
              <a:rPr lang="en-IN" sz="2800" dirty="0"/>
              <a:t> + </a:t>
            </a:r>
            <a:r>
              <a:rPr lang="en-IN" sz="2800" i="1" dirty="0"/>
              <a:t>y</a:t>
            </a:r>
            <a:r>
              <a:rPr lang="en-IN" sz="2800" dirty="0"/>
              <a:t> = 75.</a:t>
            </a:r>
            <a:r>
              <a:rPr sz="2800" dirty="0"/>
              <a:t> We also know that</a:t>
            </a:r>
            <a:r>
              <a:rPr lang="en-US" sz="2800" dirty="0"/>
              <a:t> 9%</a:t>
            </a:r>
            <a:r>
              <a:rPr sz="2800" dirty="0"/>
              <a:t> of the</a:t>
            </a:r>
            <a:r>
              <a:rPr lang="en-IN" sz="2800" dirty="0"/>
              <a:t> </a:t>
            </a:r>
            <a:r>
              <a:rPr lang="en-IN" sz="2800" i="1" dirty="0"/>
              <a:t>x</a:t>
            </a:r>
            <a:r>
              <a:rPr sz="2800" dirty="0"/>
              <a:t> tons and</a:t>
            </a:r>
            <a:r>
              <a:rPr lang="en-US" sz="2800" dirty="0"/>
              <a:t> 84%</a:t>
            </a:r>
            <a:r>
              <a:rPr sz="2800" dirty="0"/>
              <a:t> of the</a:t>
            </a:r>
            <a:r>
              <a:rPr lang="en-IN" sz="2800" dirty="0"/>
              <a:t> </a:t>
            </a:r>
            <a:r>
              <a:rPr lang="en-IN" sz="2800" i="1" dirty="0"/>
              <a:t>y</a:t>
            </a:r>
            <a:r>
              <a:rPr sz="2800" dirty="0"/>
              <a:t> tons represent the total amount of copper, and this amount must equal</a:t>
            </a:r>
            <a:r>
              <a:rPr lang="en-US" sz="2800" dirty="0"/>
              <a:t> 34%</a:t>
            </a:r>
            <a:r>
              <a:rPr sz="2800" dirty="0"/>
              <a:t> of </a:t>
            </a:r>
            <a:r>
              <a:rPr sz="2800" dirty="0">
                <a:latin typeface="Cambria Math"/>
              </a:rPr>
              <a:t>75</a:t>
            </a:r>
            <a:r>
              <a:rPr sz="2800" dirty="0"/>
              <a:t> tons. The second equation is thus</a:t>
            </a:r>
            <a:r>
              <a:rPr lang="en-IN" sz="2800" dirty="0"/>
              <a:t> 0.09 </a:t>
            </a:r>
            <a:r>
              <a:rPr lang="en-IN" sz="2800" i="1" dirty="0"/>
              <a:t>x </a:t>
            </a:r>
            <a:r>
              <a:rPr lang="en-IN" sz="2800" dirty="0"/>
              <a:t>+ 0.84 </a:t>
            </a:r>
            <a:r>
              <a:rPr lang="en-IN" sz="2800" i="1" dirty="0"/>
              <a:t>y </a:t>
            </a:r>
            <a:r>
              <a:rPr lang="en-IN" sz="2800" dirty="0"/>
              <a:t>= 0.34 ×75.</a:t>
            </a:r>
            <a:r>
              <a:rPr sz="2800" dirty="0"/>
              <a:t> </a:t>
            </a:r>
            <a:endParaRPr lang="en-US" sz="2800" dirty="0"/>
          </a:p>
          <a:p>
            <a:pPr>
              <a:defRPr sz="2800"/>
            </a:pPr>
            <a:r>
              <a:rPr sz="2800" dirty="0"/>
              <a:t>This gives us a system that can be solved by eliminatio</a:t>
            </a:r>
            <a:r>
              <a:rPr lang="en-US" sz="2800" dirty="0"/>
              <a:t>n.</a:t>
            </a:r>
            <a:endParaRPr sz="2800" dirty="0"/>
          </a:p>
        </p:txBody>
      </p:sp>
    </p:spTree>
    <p:extLst>
      <p:ext uri="{BB962C8B-B14F-4D97-AF65-F5344CB8AC3E}">
        <p14:creationId xmlns:p14="http://schemas.microsoft.com/office/powerpoint/2010/main" val="538210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The system of two equations and the steps to solve it using the elimination method.&#10;&#10;The original system is:&#10;&#10;x plus y equals 75&#10;&#10;0.09x plus 0.84 y equals 0.34 times 75&#10;&#10;to eliminate x,&#10;&#10;Multiply the first equation by negative 9, giving: negative 9x minus 9y equals negative 675&#10;&#10;Multiply the second equation by 100, giving: 9x plus 84y equals 2550&#10;&#10;Add the two new equations together: 75y equals 1875&#10;&#10;Solve for y: y equals 25"/>
              <p:cNvGraphicFramePr>
                <a:graphicFrameLocks noGrp="1"/>
              </p:cNvGraphicFramePr>
              <p:nvPr>
                <p:ph type="tbl" sz="quarter" idx="10"/>
                <p:extLst>
                  <p:ext uri="{D42A27DB-BD31-4B8C-83A1-F6EECF244321}">
                    <p14:modId xmlns:p14="http://schemas.microsoft.com/office/powerpoint/2010/main" val="1028736980"/>
                  </p:ext>
                </p:extLst>
              </p:nvPr>
            </p:nvGraphicFramePr>
            <p:xfrm>
              <a:off x="457200" y="1270987"/>
              <a:ext cx="8229600" cy="1777013"/>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1777013">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e>
                                        <m:e>
                                          <m:r>
                                            <a:rPr lang="ar-AE" sz="2000">
                                              <a:latin typeface="Cambria Math" panose="02040503050406030204" pitchFamily="18" charset="0"/>
                                            </a:rPr>
                                            <m:t>=</m:t>
                                          </m:r>
                                          <m:r>
                                            <a:rPr lang="en-US" sz="2000" b="0" i="0" smtClean="0">
                                              <a:latin typeface="Cambria Math" panose="02040503050406030204" pitchFamily="18" charset="0"/>
                                            </a:rPr>
                                            <m:t>75</m:t>
                                          </m:r>
                                          <m:r>
                                            <a:rPr lang="en-US" sz="2000" b="0" i="0" smtClean="0">
                                              <a:latin typeface="Cambria Math" panose="02040503050406030204" pitchFamily="18" charset="0"/>
                                            </a:rPr>
                                            <m:t>         </m:t>
                                          </m:r>
                                        </m:e>
                                      </m:mr>
                                      <m:mr>
                                        <m:e>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09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84</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34</m:t>
                                          </m:r>
                                          <m:d>
                                            <m:dPr>
                                              <m:ctrlPr>
                                                <a:rPr lang="ar-AE" sz="2000" i="1">
                                                  <a:latin typeface="Cambria Math" panose="02040503050406030204" pitchFamily="18" charset="0"/>
                                                </a:rPr>
                                              </m:ctrlPr>
                                            </m:dPr>
                                            <m:e>
                                              <m:r>
                                                <a:rPr lang="ar-AE" sz="2000">
                                                  <a:latin typeface="Cambria Math" panose="02040503050406030204" pitchFamily="18" charset="0"/>
                                                </a:rPr>
                                                <m:t>75</m:t>
                                              </m:r>
                                            </m:e>
                                          </m:d>
                                        </m:e>
                                      </m:mr>
                                    </m:m>
                                  </m:e>
                                </m:d>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limUpp>
                                  <m:limUppPr>
                                    <m:ctrlPr>
                                      <a:rPr lang="en-US" sz="2000" b="0" i="1" kern="1200" smtClean="0">
                                        <a:solidFill>
                                          <a:schemeClr val="tx1"/>
                                        </a:solidFill>
                                        <a:effectLst/>
                                        <a:latin typeface="Cambria Math" panose="02040503050406030204" pitchFamily="18" charset="0"/>
                                        <a:ea typeface="+mn-ea"/>
                                        <a:cs typeface="+mn-cs"/>
                                      </a:rPr>
                                    </m:ctrlPr>
                                  </m:limUppPr>
                                  <m:e>
                                    <m:box>
                                      <m:boxPr>
                                        <m:ctrlPr>
                                          <a:rPr lang="en-US" sz="2000" b="0" i="1" kern="1200">
                                            <a:solidFill>
                                              <a:schemeClr val="tx1"/>
                                            </a:solidFill>
                                            <a:effectLst/>
                                            <a:latin typeface="Cambria Math" panose="02040503050406030204" pitchFamily="18" charset="0"/>
                                            <a:ea typeface="+mn-ea"/>
                                            <a:cs typeface="+mn-cs"/>
                                          </a:rPr>
                                        </m:ctrlPr>
                                      </m:boxPr>
                                      <m:e>
                                        <m:groupChr>
                                          <m:groupChrPr>
                                            <m:chr m:val="→"/>
                                            <m:pos m:val="top"/>
                                            <m:ctrlPr>
                                              <a:rPr lang="en-US" sz="2000" b="0" i="1" kern="1200">
                                                <a:solidFill>
                                                  <a:schemeClr val="tx1"/>
                                                </a:solidFill>
                                                <a:effectLst/>
                                                <a:latin typeface="Cambria Math" panose="02040503050406030204" pitchFamily="18" charset="0"/>
                                                <a:ea typeface="+mn-ea"/>
                                                <a:cs typeface="+mn-cs"/>
                                              </a:rPr>
                                            </m:ctrlPr>
                                          </m:groupChrPr>
                                          <m:e>
                                            <m:r>
                                              <m:rPr>
                                                <m:brk m:alnAt="1"/>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r>
                                              <m:rPr>
                                                <m:brk m:alnAt="1"/>
                                              </m:rPr>
                                              <a:rPr lang="en-US" sz="2000" b="0" i="1" kern="1200" smtClean="0">
                                                <a:solidFill>
                                                  <a:schemeClr val="tx1"/>
                                                </a:solidFill>
                                                <a:effectLst/>
                                                <a:latin typeface="Cambria Math" panose="02040503050406030204" pitchFamily="18" charset="0"/>
                                                <a:ea typeface="+mn-ea"/>
                                                <a:cs typeface="+mn-cs"/>
                                              </a:rPr>
                                              <m:t>1</m:t>
                                            </m:r>
                                            <m:r>
                                              <a:rPr lang="en-US" sz="2000" b="0" i="1" kern="1200" smtClean="0">
                                                <a:solidFill>
                                                  <a:schemeClr val="tx1"/>
                                                </a:solidFill>
                                                <a:effectLst/>
                                                <a:latin typeface="Cambria Math" panose="02040503050406030204" pitchFamily="18" charset="0"/>
                                                <a:ea typeface="+mn-ea"/>
                                                <a:cs typeface="+mn-cs"/>
                                              </a:rPr>
                                              <m:t>00</m:t>
                                            </m:r>
                                            <m:sSub>
                                              <m:sSubPr>
                                                <m:ctrlPr>
                                                  <a:rPr lang="en-US" sz="2000" b="0" i="1" kern="1200">
                                                    <a:solidFill>
                                                      <a:schemeClr val="tx1"/>
                                                    </a:solidFill>
                                                    <a:effectLst/>
                                                    <a:latin typeface="Cambria Math" panose="02040503050406030204" pitchFamily="18" charset="0"/>
                                                    <a:ea typeface="+mn-ea"/>
                                                    <a:cs typeface="+mn-cs"/>
                                                  </a:rPr>
                                                </m:ctrlPr>
                                              </m:sSubPr>
                                              <m:e>
                                                <m:r>
                                                  <a:rPr lang="en-US" sz="2000" b="0" i="1" kern="1200">
                                                    <a:solidFill>
                                                      <a:schemeClr val="tx1"/>
                                                    </a:solidFill>
                                                    <a:effectLst/>
                                                    <a:latin typeface="Cambria Math" panose="02040503050406030204" pitchFamily="18" charset="0"/>
                                                    <a:ea typeface="+mn-ea"/>
                                                    <a:cs typeface="+mn-cs"/>
                                                  </a:rPr>
                                                  <m:t>𝐸</m:t>
                                                </m:r>
                                              </m:e>
                                              <m:sub>
                                                <m:r>
                                                  <a:rPr lang="en-US" sz="2000" b="0" i="1" kern="1200">
                                                    <a:solidFill>
                                                      <a:schemeClr val="tx1"/>
                                                    </a:solidFill>
                                                    <a:effectLst/>
                                                    <a:latin typeface="Cambria Math" panose="02040503050406030204" pitchFamily="18" charset="0"/>
                                                    <a:ea typeface="+mn-ea"/>
                                                    <a:cs typeface="+mn-cs"/>
                                                  </a:rPr>
                                                  <m:t>2</m:t>
                                                </m:r>
                                                <m:r>
                                                  <a:rPr lang="en-US" sz="2000" b="0" i="1" kern="1200" smtClean="0">
                                                    <a:solidFill>
                                                      <a:schemeClr val="tx1"/>
                                                    </a:solidFill>
                                                    <a:effectLst/>
                                                    <a:latin typeface="Cambria Math" panose="02040503050406030204" pitchFamily="18" charset="0"/>
                                                    <a:ea typeface="+mn-ea"/>
                                                    <a:cs typeface="+mn-cs"/>
                                                  </a:rPr>
                                                  <m:t> </m:t>
                                                </m:r>
                                              </m:sub>
                                            </m:sSub>
                                            <m:r>
                                              <a:rPr lang="en-US" sz="2000" b="0" i="1" kern="1200" smtClean="0">
                                                <a:solidFill>
                                                  <a:schemeClr val="tx1"/>
                                                </a:solidFill>
                                                <a:effectLst/>
                                                <a:latin typeface="Cambria Math" panose="02040503050406030204" pitchFamily="18" charset="0"/>
                                                <a:ea typeface="+mn-ea"/>
                                                <a:cs typeface="+mn-cs"/>
                                              </a:rPr>
                                              <m:t> </m:t>
                                            </m:r>
                                          </m:e>
                                        </m:groupChr>
                                      </m:e>
                                    </m:box>
                                  </m:e>
                                  <m:lim>
                                    <m: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9</m:t>
                                    </m:r>
                                    <m:sSub>
                                      <m:sSubPr>
                                        <m:ctrlPr>
                                          <a:rPr lang="en-US" sz="2000" b="0" i="1" kern="1200">
                                            <a:solidFill>
                                              <a:schemeClr val="tx1"/>
                                            </a:solidFill>
                                            <a:effectLst/>
                                            <a:latin typeface="Cambria Math" panose="02040503050406030204" pitchFamily="18" charset="0"/>
                                            <a:ea typeface="+mn-ea"/>
                                            <a:cs typeface="+mn-cs"/>
                                          </a:rPr>
                                        </m:ctrlPr>
                                      </m:sSubPr>
                                      <m:e>
                                        <m:r>
                                          <a:rPr lang="en-US" sz="2000" b="0" i="1" kern="1200">
                                            <a:solidFill>
                                              <a:schemeClr val="tx1"/>
                                            </a:solidFill>
                                            <a:effectLst/>
                                            <a:latin typeface="Cambria Math" panose="02040503050406030204" pitchFamily="18" charset="0"/>
                                            <a:ea typeface="+mn-ea"/>
                                            <a:cs typeface="+mn-cs"/>
                                          </a:rPr>
                                          <m:t>𝐸</m:t>
                                        </m:r>
                                      </m:e>
                                      <m:sub>
                                        <m:r>
                                          <a:rPr lang="en-US" sz="2000" b="0" i="1" kern="1200">
                                            <a:solidFill>
                                              <a:schemeClr val="tx1"/>
                                            </a:solidFill>
                                            <a:effectLst/>
                                            <a:latin typeface="Cambria Math" panose="02040503050406030204" pitchFamily="18" charset="0"/>
                                            <a:ea typeface="+mn-ea"/>
                                            <a:cs typeface="+mn-cs"/>
                                          </a:rPr>
                                          <m:t>1</m:t>
                                        </m:r>
                                        <m:r>
                                          <a:rPr lang="en-US" sz="2000" b="0" i="1" kern="1200" smtClean="0">
                                            <a:solidFill>
                                              <a:schemeClr val="tx1"/>
                                            </a:solidFill>
                                            <a:effectLst/>
                                            <a:latin typeface="Cambria Math" panose="02040503050406030204" pitchFamily="18" charset="0"/>
                                            <a:ea typeface="+mn-ea"/>
                                            <a:cs typeface="+mn-cs"/>
                                          </a:rPr>
                                          <m:t> </m:t>
                                        </m:r>
                                      </m:sub>
                                    </m:sSub>
                                    <m:r>
                                      <a:rPr lang="en-US" sz="2000" b="0" i="1" kern="1200" smtClean="0">
                                        <a:solidFill>
                                          <a:schemeClr val="tx1"/>
                                        </a:solidFill>
                                        <a:effectLst/>
                                        <a:latin typeface="Cambria Math" panose="02040503050406030204" pitchFamily="18" charset="0"/>
                                        <a:ea typeface="+mn-ea"/>
                                        <a:cs typeface="+mn-cs"/>
                                      </a:rPr>
                                      <m:t> </m:t>
                                    </m:r>
                                  </m:lim>
                                </m:limUpp>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𝑦</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675</m:t>
                                              </m:r>
                                            </m:e>
                                          </m:mr>
                                          <m:mr>
                                            <m:e>
                                              <m:r>
                                                <a:rPr lang="ar-AE" sz="2000">
                                                  <a:latin typeface="Cambria Math" panose="02040503050406030204" pitchFamily="18" charset="0"/>
                                                </a:rPr>
                                                <m:t>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84</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2550</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75</m:t>
                                      </m:r>
                                      <m:r>
                                        <a:rPr lang="ar-AE" sz="2000">
                                          <a:latin typeface="Cambria Math" panose="02040503050406030204" pitchFamily="18" charset="0"/>
                                        </a:rPr>
                                        <m:t>𝑦</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1875</m:t>
                                      </m:r>
                                    </m:e>
                                  </m:mr>
                                  <m:mr>
                                    <m:e>
                                      <m:r>
                                        <a:rPr lang="en-US" sz="2000" b="0" i="1" smtClean="0">
                                          <a:latin typeface="Cambria Math" panose="02040503050406030204" pitchFamily="18" charset="0"/>
                                        </a:rPr>
                                        <m:t>               </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25</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The system of two equations and the steps to solve it using the elimination method.&#10;&#10;The original system is:&#10;&#10;x plus y equals 75&#10;&#10;0.09x plus 0.84 y equals 0.34 times 75&#10;&#10;to eliminate x,&#10;&#10;Multiply the first equation by negative 9, giving: negative 9x minus 9y equals negative 675&#10;&#10;Multiply the second equation by 100, giving: 9x plus 84y equals 2550&#10;&#10;Add the two new equations together: 75y equals 1875&#10;&#10;Solve for y: y equals 25"/>
              <p:cNvGraphicFramePr>
                <a:graphicFrameLocks noGrp="1"/>
              </p:cNvGraphicFramePr>
              <p:nvPr>
                <p:ph type="tbl" sz="quarter" idx="10"/>
                <p:extLst>
                  <p:ext uri="{D42A27DB-BD31-4B8C-83A1-F6EECF244321}">
                    <p14:modId xmlns:p14="http://schemas.microsoft.com/office/powerpoint/2010/main" val="1028736980"/>
                  </p:ext>
                </p:extLst>
              </p:nvPr>
            </p:nvGraphicFramePr>
            <p:xfrm>
              <a:off x="457200" y="1270987"/>
              <a:ext cx="8229600" cy="1777013"/>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1777013">
                    <a:tc>
                      <a:txBody>
                        <a:bodyPr/>
                        <a:lstStyle/>
                        <a:p>
                          <a:endParaRPr lang="en-US"/>
                        </a:p>
                      </a:txBody>
                      <a:tcPr>
                        <a:blipFill>
                          <a:blip r:embed="rId2"/>
                          <a:stretch>
                            <a:fillRect r="-129592"/>
                          </a:stretch>
                        </a:blipFill>
                      </a:tcPr>
                    </a:tc>
                    <a:tc>
                      <a:txBody>
                        <a:bodyPr/>
                        <a:lstStyle/>
                        <a:p>
                          <a:endParaRPr lang="en-US"/>
                        </a:p>
                      </a:txBody>
                      <a:tcPr>
                        <a:blipFill>
                          <a:blip r:embed="rId2"/>
                          <a:stretch>
                            <a:fillRect l="-224427" r="-190840"/>
                          </a:stretch>
                        </a:blipFill>
                      </a:tcPr>
                    </a:tc>
                    <a:tc>
                      <a:txBody>
                        <a:bodyPr/>
                        <a:lstStyle/>
                        <a:p>
                          <a:endParaRPr lang="en-US"/>
                        </a:p>
                      </a:txBody>
                      <a:tcPr>
                        <a:blipFill>
                          <a:blip r:embed="rId2"/>
                          <a:stretch>
                            <a:fillRect l="-17000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Substituting back, we have</a:t>
            </a:r>
            <a:r>
              <a:rPr lang="en-IN" sz="2800" dirty="0"/>
              <a:t> </a:t>
            </a:r>
            <a:r>
              <a:rPr lang="en-IN" sz="2800" i="1" dirty="0"/>
              <a:t>x</a:t>
            </a:r>
            <a:r>
              <a:rPr lang="en-IN" sz="2800" dirty="0"/>
              <a:t> + 25 = 75,</a:t>
            </a:r>
            <a:r>
              <a:rPr sz="2800" dirty="0"/>
              <a:t> so</a:t>
            </a:r>
            <a:r>
              <a:rPr lang="en-IN" sz="2800" dirty="0"/>
              <a:t> </a:t>
            </a:r>
            <a:r>
              <a:rPr lang="en-IN" sz="2800" i="1" dirty="0"/>
              <a:t>x</a:t>
            </a:r>
            <a:r>
              <a:rPr lang="en-IN" sz="2800" dirty="0"/>
              <a:t> = 50.</a:t>
            </a:r>
            <a:r>
              <a:rPr sz="2800" dirty="0"/>
              <a:t> Thus, </a:t>
            </a:r>
            <a:r>
              <a:rPr sz="2800" dirty="0">
                <a:latin typeface="Cambria Math"/>
              </a:rPr>
              <a:t>50</a:t>
            </a:r>
            <a:r>
              <a:rPr sz="2800" dirty="0"/>
              <a:t> tons of</a:t>
            </a:r>
            <a:r>
              <a:rPr lang="en-US" sz="2800" dirty="0"/>
              <a:t> 9%</a:t>
            </a:r>
            <a:r>
              <a:rPr sz="2800" dirty="0"/>
              <a:t> alloy and </a:t>
            </a:r>
            <a:r>
              <a:rPr sz="2800" dirty="0">
                <a:latin typeface="Cambria Math"/>
              </a:rPr>
              <a:t>25</a:t>
            </a:r>
            <a:r>
              <a:rPr sz="2800" dirty="0"/>
              <a:t> tons of</a:t>
            </a:r>
            <a:r>
              <a:rPr lang="en-US" sz="2800" dirty="0"/>
              <a:t> 84%</a:t>
            </a:r>
            <a:r>
              <a:rPr sz="2800" dirty="0"/>
              <a:t> alloy are needed.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dirty="0"/>
              <a:t>:</a:t>
            </a:r>
            <a:endParaRPr dirty="0"/>
          </a:p>
        </p:txBody>
      </p:sp>
      <p:sp>
        <p:nvSpPr>
          <p:cNvPr id="3" name="Text Placeholder 2"/>
          <p:cNvSpPr>
            <a:spLocks noGrp="1"/>
          </p:cNvSpPr>
          <p:nvPr>
            <p:ph type="body" sz="quarter" idx="10"/>
          </p:nvPr>
        </p:nvSpPr>
        <p:spPr/>
        <p:txBody>
          <a:bodyPr>
            <a:normAutofit/>
          </a:bodyPr>
          <a:lstStyle/>
          <a:p>
            <a:r>
              <a:rPr sz="2800" dirty="0"/>
              <a:t>Solving for a variable with a coefficient of </a:t>
            </a:r>
            <a:r>
              <a:rPr sz="2800" dirty="0">
                <a:latin typeface="Cambria Math"/>
              </a:rPr>
              <a:t>1</a:t>
            </a:r>
            <a:r>
              <a:rPr sz="2800" dirty="0"/>
              <a:t> will make the process of substitution a bit easier.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Determining Ages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If the ages of three girls, Xenia, Yolanda, and Zsa </a:t>
            </a:r>
            <a:r>
              <a:rPr sz="2800" dirty="0" err="1"/>
              <a:t>Zsa</a:t>
            </a:r>
            <a:r>
              <a:rPr sz="2800" dirty="0"/>
              <a:t>, are added, the result is </a:t>
            </a:r>
            <a:r>
              <a:rPr sz="2800" dirty="0">
                <a:latin typeface="Cambria Math"/>
              </a:rPr>
              <a:t>30</a:t>
            </a:r>
            <a:r>
              <a:rPr sz="2800" dirty="0"/>
              <a:t>. The sum of Xenia's and Yolanda's ages is Zsa Zsa's age, while Xenia's age subtracted from Yolanda's is half of Zsa Zsa's age a year ago. How old is each girl?</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IN" sz="2800" dirty="0"/>
              <a:t> </a:t>
            </a:r>
            <a:r>
              <a:rPr lang="en-IN" sz="2800" i="1" dirty="0"/>
              <a:t>x</a:t>
            </a:r>
            <a:r>
              <a:rPr lang="en-IN" sz="2800" dirty="0"/>
              <a:t>, </a:t>
            </a:r>
            <a:r>
              <a:rPr lang="en-IN" sz="2800" i="1" dirty="0"/>
              <a:t>y</a:t>
            </a:r>
            <a:r>
              <a:rPr lang="en-IN" sz="2800" dirty="0"/>
              <a:t>,</a:t>
            </a:r>
            <a:r>
              <a:rPr sz="2800" dirty="0"/>
              <a:t> and</a:t>
            </a:r>
            <a:r>
              <a:rPr lang="en-IN" sz="2800" dirty="0"/>
              <a:t> </a:t>
            </a:r>
            <a:r>
              <a:rPr lang="en-IN" sz="2800" i="1" dirty="0"/>
              <a:t>z</a:t>
            </a:r>
            <a:r>
              <a:rPr sz="2800" dirty="0"/>
              <a:t> represent Xenia's, Yolanda's, and Zsa Zsa's ages, respectively. The first sentence tells us that </a:t>
            </a:r>
            <a:br>
              <a:rPr lang="en-IN" sz="2800" dirty="0"/>
            </a:br>
            <a:r>
              <a:rPr lang="en-IN" sz="2800" i="1" dirty="0"/>
              <a:t>x</a:t>
            </a:r>
            <a:r>
              <a:rPr lang="en-IN" sz="2800" dirty="0"/>
              <a:t> + </a:t>
            </a:r>
            <a:r>
              <a:rPr lang="en-IN" sz="2800" i="1" dirty="0"/>
              <a:t>y</a:t>
            </a:r>
            <a:r>
              <a:rPr lang="en-IN" sz="2800" dirty="0"/>
              <a:t> + </a:t>
            </a:r>
            <a:r>
              <a:rPr lang="en-IN" sz="2800" i="1" dirty="0"/>
              <a:t>z</a:t>
            </a:r>
            <a:r>
              <a:rPr lang="en-IN" sz="2800" dirty="0"/>
              <a:t> = 30. </a:t>
            </a:r>
            <a:r>
              <a:rPr sz="2800" dirty="0"/>
              <a:t>The second sentence tells us that </a:t>
            </a:r>
            <a:br>
              <a:rPr lang="en-IN" sz="2800" dirty="0"/>
            </a:br>
            <a:endParaRPr lang="en-IN" sz="300" dirty="0"/>
          </a:p>
          <a:p>
            <a:pPr>
              <a:defRPr sz="2800"/>
            </a:pPr>
            <a:r>
              <a:rPr lang="en-IN" sz="2800" i="1" dirty="0"/>
              <a:t>x</a:t>
            </a:r>
            <a:r>
              <a:rPr lang="en-IN" sz="2800" dirty="0"/>
              <a:t> + </a:t>
            </a:r>
            <a:r>
              <a:rPr lang="en-IN" sz="2800" i="1" dirty="0"/>
              <a:t>y</a:t>
            </a:r>
            <a:r>
              <a:rPr lang="en-IN" sz="2800" dirty="0"/>
              <a:t> = </a:t>
            </a:r>
            <a:r>
              <a:rPr lang="en-IN" sz="2800" i="1" dirty="0"/>
              <a:t>z</a:t>
            </a:r>
            <a:r>
              <a:rPr lang="en-IN" sz="2800" dirty="0"/>
              <a:t>,</a:t>
            </a:r>
            <a:r>
              <a:rPr sz="2800" dirty="0"/>
              <a:t> and that</a:t>
            </a:r>
          </a:p>
        </p:txBody>
      </p:sp>
      <p:pic>
        <p:nvPicPr>
          <p:cNvPr id="9" name="Picture 8" descr="y minus x equals open parenthesis z minus 1 close parenthesis divided by 2.">
            <a:extLst>
              <a:ext uri="{FF2B5EF4-FFF2-40B4-BE49-F238E27FC236}">
                <a16:creationId xmlns:a16="http://schemas.microsoft.com/office/drawing/2014/main" id="{9F4AF0F7-480D-BD62-E844-740AD8C1A72F}"/>
              </a:ext>
            </a:extLst>
          </p:cNvPr>
          <p:cNvPicPr>
            <a:picLocks noChangeAspect="1"/>
          </p:cNvPicPr>
          <p:nvPr/>
        </p:nvPicPr>
        <p:blipFill>
          <a:blip r:embed="rId2"/>
          <a:stretch>
            <a:fillRect/>
          </a:stretch>
        </p:blipFill>
        <p:spPr>
          <a:xfrm>
            <a:off x="3209520" y="2819400"/>
            <a:ext cx="1716585" cy="828000"/>
          </a:xfrm>
          <a:prstGeom prst="rect">
            <a:avLst/>
          </a:prstGeom>
        </p:spPr>
      </p:pic>
      <p:sp>
        <p:nvSpPr>
          <p:cNvPr id="5" name="TextBox 4">
            <a:extLst>
              <a:ext uri="{FF2B5EF4-FFF2-40B4-BE49-F238E27FC236}">
                <a16:creationId xmlns:a16="http://schemas.microsoft.com/office/drawing/2014/main" id="{533DE763-CE8B-1C5A-97C9-69911B3CDCCE}"/>
              </a:ext>
            </a:extLst>
          </p:cNvPr>
          <p:cNvSpPr txBox="1"/>
          <p:nvPr/>
        </p:nvSpPr>
        <p:spPr>
          <a:xfrm>
            <a:off x="457200" y="3733800"/>
            <a:ext cx="8229599" cy="954107"/>
          </a:xfrm>
          <a:prstGeom prst="rect">
            <a:avLst/>
          </a:prstGeom>
          <a:noFill/>
        </p:spPr>
        <p:txBody>
          <a:bodyPr wrap="square">
            <a:spAutoFit/>
          </a:bodyPr>
          <a:lstStyle/>
          <a:p>
            <a:r>
              <a:rPr lang="en-IN" sz="2800" dirty="0"/>
              <a:t>To make the work easier, these equations can be rewritten as follows.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A system of equations is being transformed for easier solving.&#10;&#10;Left side:&#10;&#10;x plus y plus z equals 30&#10;&#10;x plus y equals z&#10;&#10;y minus x equals open parenthesis  z minus 1 close parenthesis divided by 2&#10;&#10;Right side:&#10;&#10;Equation 1 x plus y plus z equals 30&#10;&#10;Equation 2 is rewritten as x plus y minus z equals 0&#10;&#10;Equation 3 is multiplied by 2 and rearranged to give:&#10;&#10;minus 2x plus 2y minus z equals minus 1&#10;&#10;"/>
              <p:cNvGraphicFramePr>
                <a:graphicFrameLocks noGrp="1"/>
              </p:cNvGraphicFramePr>
              <p:nvPr>
                <p:ph type="tbl" sz="quarter" idx="10"/>
                <p:extLst>
                  <p:ext uri="{D42A27DB-BD31-4B8C-83A1-F6EECF244321}">
                    <p14:modId xmlns:p14="http://schemas.microsoft.com/office/powerpoint/2010/main" val="123625963"/>
                  </p:ext>
                </p:extLst>
              </p:nvPr>
            </p:nvGraphicFramePr>
            <p:xfrm>
              <a:off x="457200" y="1201547"/>
              <a:ext cx="8229600" cy="1770253"/>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770253">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30</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𝑧</m:t>
                                          </m:r>
                                        </m:e>
                                      </m:mr>
                                      <m:mr>
                                        <m:e>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𝑥</m:t>
                                          </m:r>
                                        </m:e>
                                        <m:e>
                                          <m:r>
                                            <a:rPr lang="en-US" sz="2000" b="1" smtClean="0">
                                              <a:latin typeface="Cambria Math" panose="02040503050406030204" pitchFamily="18" charset="0"/>
                                            </a:rPr>
                                            <m:t>        </m:t>
                                          </m:r>
                                          <m:r>
                                            <a:rPr lang="ar-AE" sz="2000">
                                              <a:latin typeface="Cambria Math" panose="02040503050406030204" pitchFamily="18" charset="0"/>
                                            </a:rPr>
                                            <m:t>=</m:t>
                                          </m:r>
                                          <m:f>
                                            <m:fPr>
                                              <m:ctrlPr>
                                                <a:rPr lang="ar-AE" sz="2000" i="1">
                                                  <a:latin typeface="Cambria Math" panose="02040503050406030204" pitchFamily="18" charset="0"/>
                                                </a:rPr>
                                              </m:ctrlPr>
                                            </m:fPr>
                                            <m:num>
                                              <m:r>
                                                <a:rPr lang="ar-AE" sz="2000">
                                                  <a:latin typeface="Cambria Math" panose="02040503050406030204" pitchFamily="18" charset="0"/>
                                                </a:rPr>
                                                <m:t>𝑧</m:t>
                                              </m:r>
                                              <m:r>
                                                <a:rPr lang="ar-AE" sz="2000">
                                                  <a:latin typeface="Cambria Math" panose="02040503050406030204" pitchFamily="18" charset="0"/>
                                                </a:rPr>
                                                <m:t>−</m:t>
                                              </m:r>
                                              <m:r>
                                                <a:rPr lang="ar-AE" sz="2000">
                                                  <a:latin typeface="Cambria Math" panose="02040503050406030204" pitchFamily="18" charset="0"/>
                                                </a:rPr>
                                                <m:t>1</m:t>
                                              </m:r>
                                            </m:num>
                                            <m:den>
                                              <m:r>
                                                <a:rPr lang="ar-AE" sz="2000">
                                                  <a:latin typeface="Cambria Math" panose="02040503050406030204" pitchFamily="18" charset="0"/>
                                                </a:rPr>
                                                <m:t>2</m:t>
                                              </m:r>
                                            </m:den>
                                          </m:f>
                                        </m:e>
                                      </m:mr>
                                    </m:m>
                                  </m:e>
                                </m:d>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groupChr>
                                  <m:groupChrPr>
                                    <m:chr m:val="→"/>
                                    <m:vertJc m:val="bot"/>
                                    <m:ctrlPr>
                                      <a:rPr lang="en-US" sz="2000" b="0" i="1" dirty="0" smtClean="0">
                                        <a:latin typeface="Cambria Math" panose="02040503050406030204" pitchFamily="18" charset="0"/>
                                      </a:rPr>
                                    </m:ctrlPr>
                                  </m:groupChrPr>
                                  <m:e>
                                    <m:r>
                                      <m:rPr>
                                        <m:brk m:alnAt="2"/>
                                      </m:rPr>
                                      <a:rPr lang="en-US" sz="2000" b="0" i="1" dirty="0" smtClean="0">
                                        <a:latin typeface="Cambria Math" panose="02040503050406030204" pitchFamily="18" charset="0"/>
                                      </a:rPr>
                                      <m:t> </m:t>
                                    </m:r>
                                    <m:r>
                                      <a:rPr lang="en-US" sz="2000" b="0" i="1" dirty="0" smtClean="0">
                                        <a:latin typeface="Cambria Math" panose="02040503050406030204" pitchFamily="18" charset="0"/>
                                      </a:rPr>
                                      <m:t>   </m:t>
                                    </m:r>
                                    <m:r>
                                      <a:rPr lang="en-US" sz="2000" b="0" i="1" smtClean="0">
                                        <a:latin typeface="Cambria Math" panose="02040503050406030204" pitchFamily="18" charset="0"/>
                                      </a:rPr>
                                      <m:t>2</m:t>
                                    </m:r>
                                    <m:sSub>
                                      <m:sSubPr>
                                        <m:ctrlPr>
                                          <a:rPr lang="ar-AE" sz="2000" b="0" i="1">
                                            <a:latin typeface="Cambria Math" panose="02040503050406030204" pitchFamily="18" charset="0"/>
                                          </a:rPr>
                                        </m:ctrlPr>
                                      </m:sSubPr>
                                      <m:e>
                                        <m:r>
                                          <a:rPr lang="en-US" sz="2000" b="0" i="1">
                                            <a:latin typeface="Cambria Math" panose="02040503050406030204" pitchFamily="18" charset="0"/>
                                          </a:rPr>
                                          <m:t>𝐸</m:t>
                                        </m:r>
                                      </m:e>
                                      <m:sub>
                                        <m:r>
                                          <a:rPr lang="en-US" sz="2000" b="0" i="1" smtClean="0">
                                            <a:latin typeface="Cambria Math" panose="02040503050406030204" pitchFamily="18" charset="0"/>
                                          </a:rPr>
                                          <m:t>3</m:t>
                                        </m:r>
                                        <m:r>
                                          <a:rPr lang="en-US" sz="2000" b="0" i="1" smtClean="0">
                                            <a:latin typeface="Cambria Math" panose="02040503050406030204" pitchFamily="18" charset="0"/>
                                          </a:rPr>
                                          <m:t>    </m:t>
                                        </m:r>
                                      </m:sub>
                                    </m:sSub>
                                  </m:e>
                                </m:groupChr>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30</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0</m:t>
                                          </m:r>
                                        </m:e>
                                      </m:mr>
                                      <m:mr>
                                        <m:e>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m:t>
                                          </m:r>
                                        </m:e>
                                      </m:mr>
                                    </m:m>
                                  </m:e>
                                </m:d>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A system of equations is being transformed for easier solving.&#10;&#10;Left side:&#10;&#10;x plus y plus z equals 30&#10;&#10;x plus y equals z&#10;&#10;y minus x equals open parenthesis  z minus 1 close parenthesis divided by 2&#10;&#10;Right side:&#10;&#10;Equation 1 x plus y plus z equals 30&#10;&#10;Equation 2 is rewritten as x plus y minus z equals 0&#10;&#10;Equation 3 is multiplied by 2 and rearranged to give:&#10;&#10;minus 2x plus 2y minus z equals minus 1&#10;&#10;"/>
              <p:cNvGraphicFramePr>
                <a:graphicFrameLocks noGrp="1"/>
              </p:cNvGraphicFramePr>
              <p:nvPr>
                <p:ph type="tbl" sz="quarter" idx="10"/>
                <p:extLst>
                  <p:ext uri="{D42A27DB-BD31-4B8C-83A1-F6EECF244321}">
                    <p14:modId xmlns:p14="http://schemas.microsoft.com/office/powerpoint/2010/main" val="123625963"/>
                  </p:ext>
                </p:extLst>
              </p:nvPr>
            </p:nvGraphicFramePr>
            <p:xfrm>
              <a:off x="457200" y="1201547"/>
              <a:ext cx="8229600" cy="1770253"/>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770253">
                    <a:tc>
                      <a:txBody>
                        <a:bodyPr/>
                        <a:lstStyle/>
                        <a:p>
                          <a:endParaRPr lang="en-US"/>
                        </a:p>
                      </a:txBody>
                      <a:tcPr>
                        <a:blipFill>
                          <a:blip r:embed="rId2"/>
                          <a:stretch>
                            <a:fillRect r="-200000"/>
                          </a:stretch>
                        </a:blipFill>
                      </a:tcPr>
                    </a:tc>
                    <a:tc>
                      <a:txBody>
                        <a:bodyPr/>
                        <a:lstStyle/>
                        <a:p>
                          <a:endParaRPr lang="en-US"/>
                        </a:p>
                      </a:txBody>
                      <a:tcPr>
                        <a:blipFill>
                          <a:blip r:embed="rId2"/>
                          <a:stretch>
                            <a:fillRect l="-100000" r="-100000"/>
                          </a:stretch>
                        </a:blipFill>
                      </a:tcPr>
                    </a:tc>
                    <a:tc>
                      <a:txBody>
                        <a:bodyPr/>
                        <a:lstStyle/>
                        <a:p>
                          <a:endParaRPr lang="en-US"/>
                        </a:p>
                      </a:txBody>
                      <a:tcPr>
                        <a:blipFill>
                          <a:blip r:embed="rId2"/>
                          <a:stretch>
                            <a:fillRect l="-20000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4</a:t>
            </a:r>
            <a:endParaRPr dirty="0"/>
          </a:p>
        </p:txBody>
      </p:sp>
      <p:sp>
        <p:nvSpPr>
          <p:cNvPr id="3" name="Text Placeholder 2"/>
          <p:cNvSpPr>
            <a:spLocks noGrp="1"/>
          </p:cNvSpPr>
          <p:nvPr>
            <p:ph type="body" sz="quarter" idx="10"/>
          </p:nvPr>
        </p:nvSpPr>
        <p:spPr>
          <a:xfrm>
            <a:off x="457200" y="1029287"/>
            <a:ext cx="8610600" cy="4967067"/>
          </a:xfrm>
        </p:spPr>
        <p:txBody>
          <a:bodyPr>
            <a:normAutofit/>
          </a:bodyPr>
          <a:lstStyle/>
          <a:p>
            <a:pPr>
              <a:defRPr sz="2800"/>
            </a:pPr>
            <a:r>
              <a:rPr lang="en-IN" sz="2800" dirty="0"/>
              <a:t>From this, we see that the sum of the first and second equations results in 2</a:t>
            </a:r>
            <a:r>
              <a:rPr lang="en-IN" sz="2800" i="1" dirty="0"/>
              <a:t>x</a:t>
            </a:r>
            <a:r>
              <a:rPr lang="en-IN" sz="2800" dirty="0"/>
              <a:t> + 2</a:t>
            </a:r>
            <a:r>
              <a:rPr lang="en-IN" sz="2800" i="1" dirty="0"/>
              <a:t>y</a:t>
            </a:r>
            <a:r>
              <a:rPr lang="en-IN" sz="2800" dirty="0"/>
              <a:t> = 30, or </a:t>
            </a:r>
            <a:r>
              <a:rPr lang="en-IN" sz="2800" i="1" dirty="0"/>
              <a:t>x</a:t>
            </a:r>
            <a:r>
              <a:rPr lang="en-IN" sz="2800" dirty="0"/>
              <a:t> + </a:t>
            </a:r>
            <a:r>
              <a:rPr lang="en-IN" sz="2800" i="1" dirty="0"/>
              <a:t>y</a:t>
            </a:r>
            <a:r>
              <a:rPr lang="en-IN" sz="2800" dirty="0"/>
              <a:t> = 15, and the sum of the first and third equations is </a:t>
            </a:r>
            <a:r>
              <a:rPr lang="en-IN"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i="1" dirty="0"/>
              <a:t>x</a:t>
            </a:r>
            <a:r>
              <a:rPr lang="en-IN" sz="2800" dirty="0"/>
              <a:t> + 3</a:t>
            </a:r>
            <a:r>
              <a:rPr lang="en-IN" sz="2800" i="1" dirty="0"/>
              <a:t>y</a:t>
            </a:r>
            <a:r>
              <a:rPr lang="en-IN" sz="2800" dirty="0"/>
              <a:t> = 29. The method of elimination is the best choice for solving the new system	</a:t>
            </a:r>
          </a:p>
        </p:txBody>
      </p:sp>
      <p:pic>
        <p:nvPicPr>
          <p:cNvPr id="7" name="Picture 6" descr="Equation 1: x plus y equals 15&#10;Equation 2: negative x plus 3y equals 29">
            <a:extLst>
              <a:ext uri="{FF2B5EF4-FFF2-40B4-BE49-F238E27FC236}">
                <a16:creationId xmlns:a16="http://schemas.microsoft.com/office/drawing/2014/main" id="{A285AF1C-9FB1-AB41-3126-3537D9D177DE}"/>
              </a:ext>
            </a:extLst>
          </p:cNvPr>
          <p:cNvPicPr>
            <a:picLocks noChangeAspect="1"/>
          </p:cNvPicPr>
          <p:nvPr/>
        </p:nvPicPr>
        <p:blipFill>
          <a:blip r:embed="rId3"/>
          <a:stretch>
            <a:fillRect/>
          </a:stretch>
        </p:blipFill>
        <p:spPr>
          <a:xfrm>
            <a:off x="3676930" y="3238500"/>
            <a:ext cx="1781175" cy="9525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8F4CAE8-F011-BF1F-5829-0CB4D185BE53}"/>
                  </a:ext>
                </a:extLst>
              </p:cNvPr>
              <p:cNvSpPr txBox="1"/>
              <p:nvPr/>
            </p:nvSpPr>
            <p:spPr>
              <a:xfrm>
                <a:off x="452718" y="4203918"/>
                <a:ext cx="8229600" cy="1815882"/>
              </a:xfrm>
              <a:prstGeom prst="rect">
                <a:avLst/>
              </a:prstGeom>
              <a:noFill/>
            </p:spPr>
            <p:txBody>
              <a:bodyPr wrap="square">
                <a:spAutoFit/>
              </a:bodyPr>
              <a:lstStyle/>
              <a:p>
                <a:pPr>
                  <a:defRPr sz="2800"/>
                </a:pPr>
                <a:r>
                  <a:rPr lang="en-IN" sz="2800" dirty="0"/>
                  <a:t>as the sum of the two equations gives us 4</a:t>
                </a:r>
                <a:r>
                  <a:rPr lang="en-IN" sz="2800" i="1" dirty="0"/>
                  <a:t>y</a:t>
                </a:r>
                <a:r>
                  <a:rPr lang="en-IN" sz="2800" dirty="0"/>
                  <a:t> = 44, or </a:t>
                </a:r>
                <a:br>
                  <a:rPr lang="en-IN" sz="2800" dirty="0"/>
                </a:br>
                <a:r>
                  <a:rPr lang="en-IN" sz="2800" i="1" dirty="0"/>
                  <a:t>y</a:t>
                </a:r>
                <a14:m>
                  <m:oMath xmlns:m="http://schemas.openxmlformats.org/officeDocument/2006/math">
                    <m:r>
                      <a:rPr lang="en-IN" sz="2800" b="0" i="1"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11</m:t>
                    </m:r>
                  </m:oMath>
                </a14:m>
                <a:r>
                  <a:rPr lang="en-IN" sz="2800" dirty="0"/>
                  <a:t>. We can use this value to determine that </a:t>
                </a:r>
                <a:r>
                  <a:rPr lang="en-IN" sz="2800" i="1" dirty="0"/>
                  <a:t>x</a:t>
                </a:r>
                <a14:m>
                  <m:oMath xmlns:m="http://schemas.openxmlformats.org/officeDocument/2006/math">
                    <m:r>
                      <a:rPr lang="en-IN" sz="2800" b="0" i="0"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4</m:t>
                    </m:r>
                  </m:oMath>
                </a14:m>
                <a:r>
                  <a:rPr lang="en-IN" sz="2800" dirty="0"/>
                  <a:t>, and then use these two values to determine that </a:t>
                </a:r>
                <a:br>
                  <a:rPr lang="en-IN" sz="2800" dirty="0"/>
                </a:br>
                <a:r>
                  <a:rPr lang="en-IN" sz="2800" i="1" dirty="0"/>
                  <a:t>z</a:t>
                </a:r>
                <a14:m>
                  <m:oMath xmlns:m="http://schemas.openxmlformats.org/officeDocument/2006/math">
                    <m:r>
                      <a:rPr lang="en-IN" sz="2800" b="0" i="0"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15</m:t>
                    </m:r>
                  </m:oMath>
                </a14:m>
                <a:r>
                  <a:rPr lang="en-IN" sz="2800" dirty="0"/>
                  <a:t>.</a:t>
                </a:r>
              </a:p>
            </p:txBody>
          </p:sp>
        </mc:Choice>
        <mc:Fallback xmlns="">
          <p:sp>
            <p:nvSpPr>
              <p:cNvPr id="5" name="TextBox 4">
                <a:extLst>
                  <a:ext uri="{FF2B5EF4-FFF2-40B4-BE49-F238E27FC236}">
                    <a16:creationId xmlns:a16="http://schemas.microsoft.com/office/drawing/2014/main" id="{98F4CAE8-F011-BF1F-5829-0CB4D185BE53}"/>
                  </a:ext>
                </a:extLst>
              </p:cNvPr>
              <p:cNvSpPr txBox="1">
                <a:spLocks noRot="1" noChangeAspect="1" noMove="1" noResize="1" noEditPoints="1" noAdjustHandles="1" noChangeArrowheads="1" noChangeShapeType="1" noTextEdit="1"/>
              </p:cNvSpPr>
              <p:nvPr/>
            </p:nvSpPr>
            <p:spPr>
              <a:xfrm>
                <a:off x="452718" y="4203918"/>
                <a:ext cx="8229600" cy="1815882"/>
              </a:xfrm>
              <a:prstGeom prst="rect">
                <a:avLst/>
              </a:prstGeom>
              <a:blipFill>
                <a:blip r:embed="rId4"/>
                <a:stretch>
                  <a:fillRect l="-1481" t="-3356" r="-519" b="-8725"/>
                </a:stretch>
              </a:blipFill>
            </p:spPr>
            <p:txBody>
              <a:bodyPr/>
              <a:lstStyle/>
              <a:p>
                <a:r>
                  <a:rPr lang="en-IN">
                    <a:noFill/>
                  </a:rPr>
                  <a:t> </a:t>
                </a:r>
              </a:p>
            </p:txBody>
          </p:sp>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5</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pPr>
              <a:defRPr sz="2800"/>
            </a:pPr>
            <a:r>
              <a:rPr sz="2800" dirty="0"/>
              <a:t>Geometrically, it means that the ordered triple</a:t>
            </a:r>
            <a:r>
              <a:rPr lang="en-US" sz="2800" dirty="0"/>
              <a:t> (4, 11, 15)</a:t>
            </a:r>
            <a:r>
              <a:rPr sz="2800" dirty="0"/>
              <a:t> is the point of intersection of the three planes described by these equations. In context, it means that Xenia is </a:t>
            </a:r>
            <a:r>
              <a:rPr sz="2800" dirty="0">
                <a:latin typeface="Cambria Math"/>
              </a:rPr>
              <a:t>4</a:t>
            </a:r>
            <a:r>
              <a:rPr sz="2800" dirty="0"/>
              <a:t>, Yolanda is </a:t>
            </a:r>
            <a:r>
              <a:rPr sz="2800" dirty="0">
                <a:latin typeface="Cambria Math"/>
              </a:rPr>
              <a:t>11</a:t>
            </a:r>
            <a:r>
              <a:rPr sz="2800" dirty="0"/>
              <a:t>, and </a:t>
            </a:r>
            <a:r>
              <a:rPr sz="2800" dirty="0" err="1"/>
              <a:t>Zsa</a:t>
            </a:r>
            <a:r>
              <a:rPr sz="2800" dirty="0"/>
              <a:t> </a:t>
            </a:r>
            <a:r>
              <a:rPr sz="2800" dirty="0" err="1"/>
              <a:t>Zsa</a:t>
            </a:r>
            <a:r>
              <a:rPr sz="2800" dirty="0"/>
              <a:t> is </a:t>
            </a:r>
            <a:r>
              <a:rPr sz="2800" dirty="0">
                <a:latin typeface="Cambria Math"/>
              </a:rPr>
              <a:t>15</a:t>
            </a:r>
            <a:r>
              <a:rPr sz="2800" dirty="0"/>
              <a:t>.</a:t>
            </a:r>
          </a:p>
        </p:txBody>
      </p:sp>
    </p:spTree>
    <p:extLst>
      <p:ext uri="{BB962C8B-B14F-4D97-AF65-F5344CB8AC3E}">
        <p14:creationId xmlns:p14="http://schemas.microsoft.com/office/powerpoint/2010/main" val="2748023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Either equation can be solved for either variable, and the choice doesn't affect the final answer. We will solve the second equation for</a:t>
            </a:r>
            <a:r>
              <a:rPr lang="en-IN" sz="2800" dirty="0"/>
              <a:t> </a:t>
            </a:r>
            <a:r>
              <a:rPr lang="en-IN" sz="2800" i="1" dirty="0"/>
              <a:t>x</a:t>
            </a:r>
            <a:r>
              <a:rPr sz="2800" dirty="0"/>
              <a:t>, and then substitute the result in the first equation, giving us one equation in the variable</a:t>
            </a:r>
            <a:r>
              <a:rPr lang="en-IN" i="1" dirty="0"/>
              <a:t> y</a:t>
            </a:r>
            <a:r>
              <a:rPr sz="2800" dirty="0"/>
              <a:t>. Once we have solved for</a:t>
            </a:r>
            <a:r>
              <a:rPr lang="en-IN" sz="2800" dirty="0"/>
              <a:t> </a:t>
            </a:r>
            <a:r>
              <a:rPr lang="en-IN" i="1" dirty="0"/>
              <a:t>y</a:t>
            </a:r>
            <a:r>
              <a:rPr sz="2800" dirty="0"/>
              <a:t>, we can substitute the value of</a:t>
            </a:r>
            <a:r>
              <a:rPr lang="en-IN" sz="2800" dirty="0"/>
              <a:t> </a:t>
            </a:r>
            <a:r>
              <a:rPr lang="en-IN" i="1" dirty="0"/>
              <a:t>y</a:t>
            </a:r>
            <a:r>
              <a:rPr sz="2800" dirty="0"/>
              <a:t> into either original equation to find</a:t>
            </a:r>
            <a:r>
              <a:rPr lang="en-IN" sz="2800" dirty="0"/>
              <a:t> </a:t>
            </a:r>
            <a:r>
              <a:rPr lang="en-IN" i="1" dirty="0"/>
              <a:t>x</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x equals minus y plus 5 &#10;By substituting the value of x into the first equation&#10;2 open parenthesis minus y plus 5 close parenthesis minus y equals 1&#10;&#10;Negative 2y plus 10, minus y, equals 1 Combine like terms:&#10;Negative 3y equals negative 9 &#10;Solve for y : y equals 3"/>
              <p:cNvGraphicFramePr>
                <a:graphicFrameLocks noGrp="1"/>
              </p:cNvGraphicFramePr>
              <p:nvPr>
                <p:ph type="tbl" sz="quarter" idx="10"/>
                <p:extLst>
                  <p:ext uri="{D42A27DB-BD31-4B8C-83A1-F6EECF244321}">
                    <p14:modId xmlns:p14="http://schemas.microsoft.com/office/powerpoint/2010/main" val="3688840310"/>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panose="02040503050406030204" pitchFamily="18" charset="0"/>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𝑦</m:t>
                              </m:r>
                              <m:r>
                                <a:rPr sz="2800">
                                  <a:latin typeface="Cambria Math" panose="02040503050406030204" pitchFamily="18" charset="0"/>
                                </a:rPr>
                                <m:t>+</m:t>
                              </m:r>
                              <m:r>
                                <a:rPr sz="2800">
                                  <a:latin typeface="Cambria Math" panose="02040503050406030204" pitchFamily="18" charset="0"/>
                                </a:rPr>
                                <m:t>5</m:t>
                              </m:r>
                            </m:oMath>
                          </a14:m>
                          <a:endParaRPr sz="2800" dirty="0"/>
                        </a:p>
                      </a:txBody>
                      <a:tcPr/>
                    </a:tc>
                    <a:tc>
                      <a:txBody>
                        <a:bodyPr/>
                        <a:lstStyle/>
                        <a:p>
                          <a:pPr algn="l">
                            <a:defRPr sz="1100" b="1"/>
                          </a:pPr>
                          <a:r>
                            <a:rPr sz="2000" b="0" dirty="0"/>
                            <a:t>Solve the second equation for </a:t>
                          </a:r>
                          <a14:m>
                            <m:oMath xmlns:m="http://schemas.openxmlformats.org/officeDocument/2006/math">
                              <m:r>
                                <a:rPr sz="2000" b="0">
                                  <a:latin typeface="Cambria Math" panose="02040503050406030204" pitchFamily="18" charset="0"/>
                                </a:rPr>
                                <m:t>𝑥</m:t>
                              </m:r>
                            </m:oMath>
                          </a14:m>
                          <a:r>
                            <a:rPr sz="2000" b="0" dirty="0"/>
                            <a:t>.</a:t>
                          </a:r>
                          <a:endParaRPr sz="1200" b="0" dirty="0"/>
                        </a:p>
                      </a:txBody>
                      <a:tcPr/>
                    </a:tc>
                    <a:extLst>
                      <a:ext uri="{0D108BD9-81ED-4DB2-BD59-A6C34878D82A}">
                        <a16:rowId xmlns:a16="http://schemas.microsoft.com/office/drawing/2014/main" val="10000"/>
                      </a:ext>
                    </a:extLst>
                  </a:tr>
                  <a:tr h="710054">
                    <a:tc>
                      <a:txBody>
                        <a:bodyPr/>
                        <a:lstStyle/>
                        <a:p>
                          <a:pPr algn="r">
                            <a:defRPr sz="1800"/>
                          </a:pPr>
                          <a:r>
                            <a:rPr sz="2800" dirty="0"/>
                            <a:t>​</a:t>
                          </a:r>
                          <a14:m>
                            <m:oMath xmlns:m="http://schemas.openxmlformats.org/officeDocument/2006/math">
                              <m:r>
                                <a:rPr sz="2800">
                                  <a:latin typeface="Cambria Math" panose="02040503050406030204" pitchFamily="18" charset="0"/>
                                </a:rPr>
                                <m:t>2</m:t>
                              </m:r>
                              <m:d>
                                <m:dPr>
                                  <m:ctrlPr>
                                    <a:rPr sz="2800" i="1">
                                      <a:latin typeface="Cambria Math" panose="02040503050406030204" pitchFamily="18" charset="0"/>
                                    </a:rPr>
                                  </m:ctrlPr>
                                </m:dPr>
                                <m:e>
                                  <m:r>
                                    <a:rPr sz="2800">
                                      <a:latin typeface="Cambria Math" panose="02040503050406030204" pitchFamily="18" charset="0"/>
                                    </a:rPr>
                                    <m:t>−</m:t>
                                  </m:r>
                                  <m:r>
                                    <a:rPr sz="2800">
                                      <a:latin typeface="Cambria Math" panose="02040503050406030204" pitchFamily="18" charset="0"/>
                                    </a:rPr>
                                    <m:t>𝑦</m:t>
                                  </m:r>
                                  <m:r>
                                    <a:rPr sz="2800">
                                      <a:latin typeface="Cambria Math" panose="02040503050406030204" pitchFamily="18" charset="0"/>
                                    </a:rPr>
                                    <m:t>+</m:t>
                                  </m:r>
                                  <m:r>
                                    <a:rPr sz="2800">
                                      <a:latin typeface="Cambria Math" panose="02040503050406030204" pitchFamily="18" charset="0"/>
                                    </a:rPr>
                                    <m:t>5</m:t>
                                  </m:r>
                                </m:e>
                              </m:d>
                              <m:r>
                                <a:rPr sz="2800">
                                  <a:latin typeface="Cambria Math" panose="02040503050406030204" pitchFamily="18" charset="0"/>
                                </a:rPr>
                                <m:t>−</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1</m:t>
                              </m:r>
                            </m:oMath>
                          </a14:m>
                          <a:endParaRPr sz="2800" dirty="0"/>
                        </a:p>
                      </a:txBody>
                      <a:tcPr/>
                    </a:tc>
                    <a:tc>
                      <a:txBody>
                        <a:bodyPr/>
                        <a:lstStyle/>
                        <a:p>
                          <a:pPr algn="l">
                            <a:defRPr b="1"/>
                          </a:pPr>
                          <a:r>
                            <a:rPr lang="en-US" sz="2000" b="0" u="none" strike="noStrike" kern="1200" baseline="0" dirty="0">
                              <a:solidFill>
                                <a:schemeClr val="tx1"/>
                              </a:solidFill>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pPr algn="r">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2</m:t>
                              </m:r>
                              <m:r>
                                <a:rPr sz="2800">
                                  <a:latin typeface="Cambria Math" panose="02040503050406030204" pitchFamily="18" charset="0"/>
                                </a:rPr>
                                <m:t>𝑦</m:t>
                              </m:r>
                              <m:r>
                                <a:rPr sz="2800">
                                  <a:latin typeface="Cambria Math" panose="02040503050406030204" pitchFamily="18" charset="0"/>
                                </a:rPr>
                                <m:t>+</m:t>
                              </m:r>
                              <m:r>
                                <a:rPr sz="2800">
                                  <a:latin typeface="Cambria Math" panose="02040503050406030204" pitchFamily="18" charset="0"/>
                                </a:rPr>
                                <m:t>10</m:t>
                              </m:r>
                              <m:r>
                                <a:rPr sz="2800">
                                  <a:latin typeface="Cambria Math" panose="02040503050406030204" pitchFamily="18" charset="0"/>
                                </a:rPr>
                                <m:t>−</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1</m:t>
                              </m:r>
                            </m:oMath>
                          </a14:m>
                          <a:endParaRPr sz="2800" dirty="0"/>
                        </a:p>
                      </a:txBody>
                      <a:tcPr/>
                    </a:tc>
                    <a:tc>
                      <a:txBody>
                        <a:bodyPr/>
                        <a:lstStyle/>
                        <a:p>
                          <a:pPr algn="l">
                            <a:defRPr sz="1100" b="1"/>
                          </a:pPr>
                          <a:r>
                            <a:rPr sz="2000" b="0" dirty="0"/>
                            <a:t>Simplify and solve for </a:t>
                          </a:r>
                          <a14:m>
                            <m:oMath xmlns:m="http://schemas.openxmlformats.org/officeDocument/2006/math">
                              <m:r>
                                <a:rPr sz="2000" b="0">
                                  <a:latin typeface="Cambria Math" panose="02040503050406030204" pitchFamily="18" charset="0"/>
                                </a:rPr>
                                <m:t>𝑦</m:t>
                              </m:r>
                            </m:oMath>
                          </a14:m>
                          <a:r>
                            <a:rPr sz="2000" b="0" dirty="0"/>
                            <a:t>.</a:t>
                          </a:r>
                          <a:endParaRPr sz="1200" b="0" dirty="0"/>
                        </a:p>
                      </a:txBody>
                      <a:tcPr/>
                    </a:tc>
                    <a:extLst>
                      <a:ext uri="{0D108BD9-81ED-4DB2-BD59-A6C34878D82A}">
                        <a16:rowId xmlns:a16="http://schemas.microsoft.com/office/drawing/2014/main" val="10002"/>
                      </a:ext>
                    </a:extLst>
                  </a:tr>
                  <a:tr h="574806">
                    <a:tc>
                      <a:txBody>
                        <a:bodyPr/>
                        <a:lstStyle/>
                        <a:p>
                          <a:pPr algn="r">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3</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9</m:t>
                              </m:r>
                            </m:oMath>
                          </a14:m>
                          <a:endParaRPr sz="2800" dirty="0"/>
                        </a:p>
                      </a:txBody>
                      <a:tcPr/>
                    </a:tc>
                    <a:tc>
                      <a:txBody>
                        <a:bodyPr/>
                        <a:lstStyle/>
                        <a:p>
                          <a:pPr algn="l"/>
                          <a:endParaRPr dirty="0"/>
                        </a:p>
                      </a:txBody>
                      <a:tcPr/>
                    </a:tc>
                    <a:extLst>
                      <a:ext uri="{0D108BD9-81ED-4DB2-BD59-A6C34878D82A}">
                        <a16:rowId xmlns:a16="http://schemas.microsoft.com/office/drawing/2014/main" val="10003"/>
                      </a:ext>
                    </a:extLst>
                  </a:tr>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panose="02040503050406030204" pitchFamily="18" charset="0"/>
                                  </a:rPr>
                                  <m:t>𝑦</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3</m:t>
                              </m:r>
                            </m:oMath>
                          </a14:m>
                          <a:endParaRPr sz="28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x equals minus y plus 5 &#10;By substituting the value of x into the first equation&#10;2 open parenthesis minus y plus 5 close parenthesis minus y equals 1&#10;&#10;Negative 2y plus 10, minus y, equals 1 Combine like terms:&#10;Negative 3y equals negative 9 &#10;Solve for y : y equals 3"/>
              <p:cNvGraphicFramePr>
                <a:graphicFrameLocks noGrp="1"/>
              </p:cNvGraphicFramePr>
              <p:nvPr>
                <p:ph type="tbl" sz="quarter" idx="10"/>
                <p:extLst>
                  <p:ext uri="{D42A27DB-BD31-4B8C-83A1-F6EECF244321}">
                    <p14:modId xmlns:p14="http://schemas.microsoft.com/office/powerpoint/2010/main" val="3688840310"/>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endParaRPr lang="en-US"/>
                        </a:p>
                      </a:txBody>
                      <a:tcPr>
                        <a:blipFill>
                          <a:blip r:embed="rId2"/>
                          <a:stretch>
                            <a:fillRect t="-9474" r="-208444" b="-441053"/>
                          </a:stretch>
                        </a:blipFill>
                      </a:tcPr>
                    </a:tc>
                    <a:tc>
                      <a:txBody>
                        <a:bodyPr/>
                        <a:lstStyle/>
                        <a:p>
                          <a:endParaRPr lang="en-US"/>
                        </a:p>
                      </a:txBody>
                      <a:tcPr>
                        <a:blipFill>
                          <a:blip r:embed="rId2"/>
                          <a:stretch>
                            <a:fillRect l="-133136" t="-9474" r="-177515" b="-441053"/>
                          </a:stretch>
                        </a:blipFill>
                      </a:tcPr>
                    </a:tc>
                    <a:tc>
                      <a:txBody>
                        <a:bodyPr/>
                        <a:lstStyle/>
                        <a:p>
                          <a:endParaRPr lang="en-US"/>
                        </a:p>
                      </a:txBody>
                      <a:tcPr>
                        <a:blipFill>
                          <a:blip r:embed="rId2"/>
                          <a:stretch>
                            <a:fillRect l="-131333" t="-9474" b="-441053"/>
                          </a:stretch>
                        </a:blipFill>
                      </a:tcPr>
                    </a:tc>
                    <a:extLst>
                      <a:ext uri="{0D108BD9-81ED-4DB2-BD59-A6C34878D82A}">
                        <a16:rowId xmlns:a16="http://schemas.microsoft.com/office/drawing/2014/main" val="10000"/>
                      </a:ext>
                    </a:extLst>
                  </a:tr>
                  <a:tr h="710054">
                    <a:tc>
                      <a:txBody>
                        <a:bodyPr/>
                        <a:lstStyle/>
                        <a:p>
                          <a:endParaRPr lang="en-US"/>
                        </a:p>
                      </a:txBody>
                      <a:tcPr>
                        <a:blipFill>
                          <a:blip r:embed="rId2"/>
                          <a:stretch>
                            <a:fillRect t="-89655" r="-208444" b="-261207"/>
                          </a:stretch>
                        </a:blipFill>
                      </a:tcPr>
                    </a:tc>
                    <a:tc>
                      <a:txBody>
                        <a:bodyPr/>
                        <a:lstStyle/>
                        <a:p>
                          <a:endParaRPr lang="en-US"/>
                        </a:p>
                      </a:txBody>
                      <a:tcPr>
                        <a:blipFill>
                          <a:blip r:embed="rId2"/>
                          <a:stretch>
                            <a:fillRect l="-133136" t="-89655" r="-177515" b="-261207"/>
                          </a:stretch>
                        </a:blipFill>
                      </a:tcPr>
                    </a:tc>
                    <a:tc>
                      <a:txBody>
                        <a:bodyPr/>
                        <a:lstStyle/>
                        <a:p>
                          <a:pPr algn="l">
                            <a:defRPr b="1"/>
                          </a:pPr>
                          <a:r>
                            <a:rPr lang="en-US" sz="2000" b="0" u="none" strike="noStrike" kern="1200" baseline="0" dirty="0">
                              <a:solidFill>
                                <a:schemeClr val="tx1"/>
                              </a:solidFill>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endParaRPr lang="en-US"/>
                        </a:p>
                      </a:txBody>
                      <a:tcPr>
                        <a:blipFill>
                          <a:blip r:embed="rId2"/>
                          <a:stretch>
                            <a:fillRect t="-231579" r="-208444" b="-218947"/>
                          </a:stretch>
                        </a:blipFill>
                      </a:tcPr>
                    </a:tc>
                    <a:tc>
                      <a:txBody>
                        <a:bodyPr/>
                        <a:lstStyle/>
                        <a:p>
                          <a:endParaRPr lang="en-US"/>
                        </a:p>
                      </a:txBody>
                      <a:tcPr>
                        <a:blipFill>
                          <a:blip r:embed="rId2"/>
                          <a:stretch>
                            <a:fillRect l="-133136" t="-231579" r="-177515" b="-218947"/>
                          </a:stretch>
                        </a:blipFill>
                      </a:tcPr>
                    </a:tc>
                    <a:tc>
                      <a:txBody>
                        <a:bodyPr/>
                        <a:lstStyle/>
                        <a:p>
                          <a:endParaRPr lang="en-US"/>
                        </a:p>
                      </a:txBody>
                      <a:tcPr>
                        <a:blipFill>
                          <a:blip r:embed="rId2"/>
                          <a:stretch>
                            <a:fillRect l="-131333" t="-231579" b="-218947"/>
                          </a:stretch>
                        </a:blipFill>
                      </a:tcPr>
                    </a:tc>
                    <a:extLst>
                      <a:ext uri="{0D108BD9-81ED-4DB2-BD59-A6C34878D82A}">
                        <a16:rowId xmlns:a16="http://schemas.microsoft.com/office/drawing/2014/main" val="10002"/>
                      </a:ext>
                    </a:extLst>
                  </a:tr>
                  <a:tr h="574806">
                    <a:tc>
                      <a:txBody>
                        <a:bodyPr/>
                        <a:lstStyle/>
                        <a:p>
                          <a:endParaRPr lang="en-US"/>
                        </a:p>
                      </a:txBody>
                      <a:tcPr>
                        <a:blipFill>
                          <a:blip r:embed="rId2"/>
                          <a:stretch>
                            <a:fillRect t="-335106" r="-208444" b="-121277"/>
                          </a:stretch>
                        </a:blipFill>
                      </a:tcPr>
                    </a:tc>
                    <a:tc>
                      <a:txBody>
                        <a:bodyPr/>
                        <a:lstStyle/>
                        <a:p>
                          <a:endParaRPr lang="en-US"/>
                        </a:p>
                      </a:txBody>
                      <a:tcPr>
                        <a:blipFill>
                          <a:blip r:embed="rId2"/>
                          <a:stretch>
                            <a:fillRect l="-133136" t="-335106" r="-177515" b="-121277"/>
                          </a:stretch>
                        </a:blipFill>
                      </a:tcPr>
                    </a:tc>
                    <a:tc>
                      <a:txBody>
                        <a:bodyPr/>
                        <a:lstStyle/>
                        <a:p>
                          <a:pPr algn="l"/>
                          <a:endParaRPr dirty="0"/>
                        </a:p>
                      </a:txBody>
                      <a:tcPr/>
                    </a:tc>
                    <a:extLst>
                      <a:ext uri="{0D108BD9-81ED-4DB2-BD59-A6C34878D82A}">
                        <a16:rowId xmlns:a16="http://schemas.microsoft.com/office/drawing/2014/main" val="10003"/>
                      </a:ext>
                    </a:extLst>
                  </a:tr>
                  <a:tr h="574806">
                    <a:tc>
                      <a:txBody>
                        <a:bodyPr/>
                        <a:lstStyle/>
                        <a:p>
                          <a:endParaRPr lang="en-US"/>
                        </a:p>
                      </a:txBody>
                      <a:tcPr>
                        <a:blipFill>
                          <a:blip r:embed="rId2"/>
                          <a:stretch>
                            <a:fillRect t="-430526" r="-208444" b="-20000"/>
                          </a:stretch>
                        </a:blipFill>
                      </a:tcPr>
                    </a:tc>
                    <a:tc>
                      <a:txBody>
                        <a:bodyPr/>
                        <a:lstStyle/>
                        <a:p>
                          <a:endParaRPr lang="en-US"/>
                        </a:p>
                      </a:txBody>
                      <a:tcPr>
                        <a:blipFill>
                          <a:blip r:embed="rId2"/>
                          <a:stretch>
                            <a:fillRect l="-133136" t="-430526" r="-177515" b="-20000"/>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We then substitute our answer for</a:t>
            </a:r>
            <a:r>
              <a:rPr lang="en-US" sz="2800" dirty="0"/>
              <a:t> </a:t>
            </a:r>
            <a:r>
              <a:rPr lang="en-US" sz="2800" i="1" dirty="0"/>
              <a:t>y</a:t>
            </a:r>
            <a:r>
              <a:rPr sz="2800" dirty="0"/>
              <a:t> into the original second equation.</a:t>
            </a:r>
          </a:p>
        </p:txBody>
      </p:sp>
      <mc:AlternateContent xmlns:mc="http://schemas.openxmlformats.org/markup-compatibility/2006" xmlns:a14="http://schemas.microsoft.com/office/drawing/2010/main">
        <mc:Choice Requires="a14">
          <p:graphicFrame>
            <p:nvGraphicFramePr>
              <p:cNvPr id="4" name="Table Placeholder 2" descr="Substitute y equals 3 into the second equation: x plus 3 equals 5&#10;&#10;Solve for x: x equals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1182658562"/>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r>
                                <a:rPr sz="2800">
                                  <a:latin typeface="Cambria Math"/>
                                </a:rPr>
                                <m:t>𝑥</m:t>
                              </m:r>
                              <m:r>
                                <a:rPr sz="2800">
                                  <a:latin typeface="Cambria Math"/>
                                </a:rPr>
                                <m:t>+3</m:t>
                              </m:r>
                            </m:oMath>
                          </a14:m>
                          <a:endParaRPr sz="2800" dirty="0"/>
                        </a:p>
                      </a:txBody>
                      <a:tcPr/>
                    </a:tc>
                    <a:tc>
                      <a:txBody>
                        <a:bodyPr/>
                        <a:lstStyle/>
                        <a:p>
                          <a:pPr algn="l">
                            <a:defRPr sz="1800"/>
                          </a:pPr>
                          <a:r>
                            <a:rPr sz="2800" dirty="0"/>
                            <a:t>​</a:t>
                          </a:r>
                          <a14:m>
                            <m:oMath xmlns:m="http://schemas.openxmlformats.org/officeDocument/2006/math">
                              <m:r>
                                <a:rPr sz="2800">
                                  <a:latin typeface="Cambria Math"/>
                                </a:rPr>
                                <m:t>=5</m:t>
                              </m:r>
                            </m:oMath>
                          </a14:m>
                          <a:endParaRPr sz="2800" dirty="0"/>
                        </a:p>
                      </a:txBody>
                      <a:tcPr/>
                    </a:tc>
                    <a:tc>
                      <a:txBody>
                        <a:bodyPr/>
                        <a:lstStyle/>
                        <a:p>
                          <a:pPr algn="l">
                            <a:defRPr sz="1100" b="1"/>
                          </a:pPr>
                          <a:r>
                            <a:rPr sz="2000" b="0" dirty="0"/>
                            <a:t>Substitute </a:t>
                          </a:r>
                          <a14:m>
                            <m:oMath xmlns:m="http://schemas.openxmlformats.org/officeDocument/2006/math">
                              <m:r>
                                <a:rPr sz="2000" b="0" i="1">
                                  <a:latin typeface="Cambria Math"/>
                                </a:rPr>
                                <m:t>𝑦</m:t>
                              </m:r>
                              <m:r>
                                <a:rPr sz="2000" b="0">
                                  <a:latin typeface="Cambria Math"/>
                                </a:rPr>
                                <m:t>=</m:t>
                              </m:r>
                              <m:r>
                                <a:rPr sz="2000" b="0" i="1">
                                  <a:latin typeface="Cambria Math"/>
                                </a:rPr>
                                <m:t>3</m:t>
                              </m:r>
                            </m:oMath>
                          </a14:m>
                          <a:r>
                            <a:rPr sz="2000" b="0" dirty="0"/>
                            <a:t> in the second equation.</a:t>
                          </a:r>
                        </a:p>
                      </a:txBody>
                      <a:tcPr/>
                    </a:tc>
                    <a:extLst>
                      <a:ext uri="{0D108BD9-81ED-4DB2-BD59-A6C34878D82A}">
                        <a16:rowId xmlns:a16="http://schemas.microsoft.com/office/drawing/2014/main" val="10000"/>
                      </a:ext>
                    </a:extLst>
                  </a:tr>
                  <a:tr h="370840">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tc>
                    <a:tc>
                      <a:txBody>
                        <a:bodyPr/>
                        <a:lstStyle/>
                        <a:p>
                          <a:pPr algn="l">
                            <a:defRPr sz="1100" b="1"/>
                          </a:pPr>
                          <a:r>
                            <a:rPr sz="2000" b="0" dirty="0"/>
                            <a:t>Solve for </a:t>
                          </a:r>
                          <a14:m>
                            <m:oMath xmlns:m="http://schemas.openxmlformats.org/officeDocument/2006/math">
                              <m:r>
                                <a:rPr sz="2000" b="0" i="1">
                                  <a:latin typeface="Cambria Math"/>
                                </a:rPr>
                                <m:t>𝑥</m:t>
                              </m:r>
                            </m:oMath>
                          </a14:m>
                          <a:r>
                            <a:rPr sz="2000" b="0" dirty="0"/>
                            <a:t>.</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Substitute y equals 3 into the second equation: x plus 3 equals 5&#10;&#10;Solve for x: x equals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1182658562"/>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518160">
                    <a:tc>
                      <a:txBody>
                        <a:bodyPr/>
                        <a:lstStyle/>
                        <a:p>
                          <a:endParaRPr lang="en-US"/>
                        </a:p>
                      </a:txBody>
                      <a:tcPr>
                        <a:blipFill>
                          <a:blip r:embed="rId2"/>
                          <a:stretch>
                            <a:fillRect t="-10465" r="-295894" b="-131395"/>
                          </a:stretch>
                        </a:blipFill>
                      </a:tcPr>
                    </a:tc>
                    <a:tc>
                      <a:txBody>
                        <a:bodyPr/>
                        <a:lstStyle/>
                        <a:p>
                          <a:endParaRPr lang="en-US"/>
                        </a:p>
                      </a:txBody>
                      <a:tcPr>
                        <a:blipFill>
                          <a:blip r:embed="rId2"/>
                          <a:stretch>
                            <a:fillRect l="-125368" t="-10465" r="-270956" b="-131395"/>
                          </a:stretch>
                        </a:blipFill>
                      </a:tcPr>
                    </a:tc>
                    <a:tc>
                      <a:txBody>
                        <a:bodyPr/>
                        <a:lstStyle/>
                        <a:p>
                          <a:endParaRPr lang="en-US"/>
                        </a:p>
                      </a:txBody>
                      <a:tcPr>
                        <a:blipFill>
                          <a:blip r:embed="rId2"/>
                          <a:stretch>
                            <a:fillRect l="-83175" t="-10465" b="-131395"/>
                          </a:stretch>
                        </a:blipFill>
                      </a:tcPr>
                    </a:tc>
                    <a:extLst>
                      <a:ext uri="{0D108BD9-81ED-4DB2-BD59-A6C34878D82A}">
                        <a16:rowId xmlns:a16="http://schemas.microsoft.com/office/drawing/2014/main" val="10000"/>
                      </a:ext>
                    </a:extLst>
                  </a:tr>
                  <a:tr h="518160">
                    <a:tc>
                      <a:txBody>
                        <a:bodyPr/>
                        <a:lstStyle/>
                        <a:p>
                          <a:endParaRPr lang="en-US"/>
                        </a:p>
                      </a:txBody>
                      <a:tcPr>
                        <a:blipFill>
                          <a:blip r:embed="rId2"/>
                          <a:stretch>
                            <a:fillRect t="-111765" r="-295894" b="-32941"/>
                          </a:stretch>
                        </a:blipFill>
                      </a:tcPr>
                    </a:tc>
                    <a:tc>
                      <a:txBody>
                        <a:bodyPr/>
                        <a:lstStyle/>
                        <a:p>
                          <a:endParaRPr lang="en-US"/>
                        </a:p>
                      </a:txBody>
                      <a:tcPr>
                        <a:blipFill>
                          <a:blip r:embed="rId2"/>
                          <a:stretch>
                            <a:fillRect l="-125368" t="-111765" r="-270956" b="-32941"/>
                          </a:stretch>
                        </a:blipFill>
                      </a:tcPr>
                    </a:tc>
                    <a:tc>
                      <a:txBody>
                        <a:bodyPr/>
                        <a:lstStyle/>
                        <a:p>
                          <a:endParaRPr lang="en-US"/>
                        </a:p>
                      </a:txBody>
                      <a:tcPr>
                        <a:blipFill>
                          <a:blip r:embed="rId2"/>
                          <a:stretch>
                            <a:fillRect l="-83175" t="-111765" b="-32941"/>
                          </a:stretch>
                        </a:blipFill>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solution to the system of equations is</a:t>
            </a:r>
            <a:r>
              <a:rPr lang="en-US" sz="2800" dirty="0"/>
              <a:t> (2, 3).</a:t>
            </a:r>
            <a:endParaRPr sz="2800" dirty="0"/>
          </a:p>
          <a:p>
            <a:endParaRPr lang="en-US" sz="2800" dirty="0"/>
          </a:p>
          <a:p>
            <a:r>
              <a:rPr sz="2800" dirty="0"/>
              <a:t>Note how the graph </a:t>
            </a:r>
            <a:r>
              <a:rPr lang="en-US" sz="2800" dirty="0"/>
              <a:t>in Figure 2 </a:t>
            </a:r>
            <a:r>
              <a:rPr sz="2800" dirty="0"/>
              <a:t>corresponds to the system and the ordered pair solution that we have found.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6</a:t>
            </a:r>
            <a:endParaRPr dirty="0"/>
          </a:p>
        </p:txBody>
      </p:sp>
      <p:pic>
        <p:nvPicPr>
          <p:cNvPr id="5" name="Content Placeholder 4" descr="Graph showing the system of linear equations x plus y equals 5 and 2x minus y equals 1. The two lines intersect at the point open parenthesis 2 comma 3 close parenthesis, which is labeled with a large black dot and the coordinates open parenthesis 2 comma 3 close parenthesis. The x axis and y axis are labeled, with grid lines for reference. The blue line slopes downward, while the red line slopes upward, indicating opposite slopes. The point of intersection represents the solution to the system of equations.">
            <a:extLst>
              <a:ext uri="{FF2B5EF4-FFF2-40B4-BE49-F238E27FC236}">
                <a16:creationId xmlns:a16="http://schemas.microsoft.com/office/drawing/2014/main" id="{B0923808-FF2E-4D28-B394-B8E50285118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2200" y="1082676"/>
            <a:ext cx="4267200" cy="4267200"/>
          </a:xfrm>
        </p:spPr>
      </p:pic>
      <p:pic>
        <p:nvPicPr>
          <p:cNvPr id="4" name="Picture 3" descr="Figure 2">
            <a:extLst>
              <a:ext uri="{FF2B5EF4-FFF2-40B4-BE49-F238E27FC236}">
                <a16:creationId xmlns:a16="http://schemas.microsoft.com/office/drawing/2014/main" id="{6AA86441-1DD5-479C-9122-0E9D9451BA93}"/>
              </a:ext>
            </a:extLst>
          </p:cNvPr>
          <p:cNvPicPr>
            <a:picLocks noChangeAspect="1"/>
          </p:cNvPicPr>
          <p:nvPr/>
        </p:nvPicPr>
        <p:blipFill>
          <a:blip r:embed="rId4"/>
          <a:stretch>
            <a:fillRect/>
          </a:stretch>
        </p:blipFill>
        <p:spPr>
          <a:xfrm>
            <a:off x="3782499" y="5346127"/>
            <a:ext cx="1579001" cy="749873"/>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2393</TotalTime>
  <Words>2133</Words>
  <Application>Microsoft Office PowerPoint</Application>
  <PresentationFormat>On-screen Show (4:3)</PresentationFormat>
  <Paragraphs>205</Paragraphs>
  <Slides>44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Calibri</vt:lpstr>
      <vt:lpstr>Courier New</vt:lpstr>
      <vt:lpstr>Arial</vt:lpstr>
      <vt:lpstr>Cambria Math</vt:lpstr>
      <vt:lpstr>Office Theme</vt:lpstr>
      <vt:lpstr>Section 9.1</vt:lpstr>
      <vt:lpstr>Definition: Solutions to Systems of Linear Equations</vt:lpstr>
      <vt:lpstr>Example 1: Solving an Independent System by Substitution1</vt:lpstr>
      <vt:lpstr>Note:</vt:lpstr>
      <vt:lpstr>Example 1: Solving an Independent System by Substitution2</vt:lpstr>
      <vt:lpstr>Example 1: Solving an Independent System by Substitution3</vt:lpstr>
      <vt:lpstr>Example 1: Solving an Independent System by Substitution4</vt:lpstr>
      <vt:lpstr>Example 1: Solving an Independent System by Substitution5</vt:lpstr>
      <vt:lpstr>Example 1: Solving an Independent System by Substitution6</vt:lpstr>
      <vt:lpstr>Example 2: Solving a Dependent System by Substitution1</vt:lpstr>
      <vt:lpstr>Example 2: Solving a Dependent System by Substitution2</vt:lpstr>
      <vt:lpstr>Example 2: Solving a Dependent System by Substitution3</vt:lpstr>
      <vt:lpstr>Example 2: Solving a Dependent System by Substitution4</vt:lpstr>
      <vt:lpstr>Example 3: Solving an Independent System by Elimination1</vt:lpstr>
      <vt:lpstr>Example 3: Solving an Independent System by Elimination2</vt:lpstr>
      <vt:lpstr>Example 3: Solving an Independent System by Elimination3</vt:lpstr>
      <vt:lpstr>Example 3: Solving an Independent System by Elimination4</vt:lpstr>
      <vt:lpstr>Example 3: Solving an Independent System by Elimination5</vt:lpstr>
      <vt:lpstr>Example 3: Solving an Independent System by Elimination6</vt:lpstr>
      <vt:lpstr>Example 4: Solving an Inconsistent System by Elimination1</vt:lpstr>
      <vt:lpstr>Example 4: Solving an Inconsistent System by Elimination2</vt:lpstr>
      <vt:lpstr>Example 4: Solving an Inconsistent System by Elimination3</vt:lpstr>
      <vt:lpstr>Example 5: Solving an Independent System by Elimination1</vt:lpstr>
      <vt:lpstr>Example 5: Solving an Independent System by Elimination2</vt:lpstr>
      <vt:lpstr>Example 5: Solving an Independent System by Elimination3</vt:lpstr>
      <vt:lpstr>Example 5: Solving an Independent System by Elimination4</vt:lpstr>
      <vt:lpstr>Example 5: Solving an Independent System by Elimination5</vt:lpstr>
      <vt:lpstr>Example 5: Solving an Independent System by Elimination6</vt:lpstr>
      <vt:lpstr>Example 5: Solving an Independent System by Elimination7</vt:lpstr>
      <vt:lpstr>Example 6: Solving a Dependent System by Elimination1</vt:lpstr>
      <vt:lpstr>Example 6: Solving a Dependent System by Elimination2</vt:lpstr>
      <vt:lpstr>Example 6: Solving a Dependent System by Elimination3</vt:lpstr>
      <vt:lpstr>Example 6: Solving a Dependent System by Elimination4</vt:lpstr>
      <vt:lpstr>Example 7: Mixing Alloys1</vt:lpstr>
      <vt:lpstr>Example 7: Mixing Alloys2</vt:lpstr>
      <vt:lpstr>Example 7: Mixing Alloys3</vt:lpstr>
      <vt:lpstr>Example 7: Mixing Alloys4</vt:lpstr>
      <vt:lpstr>Example 7: Mixing Alloys5</vt:lpstr>
      <vt:lpstr>Example 7: Mixing Alloys6</vt:lpstr>
      <vt:lpstr>Example 8: Determining Ages1</vt:lpstr>
      <vt:lpstr>Example 8: Determining Ages2</vt:lpstr>
      <vt:lpstr>Example 8: Determining Ages3</vt:lpstr>
      <vt:lpstr>Example 8: Determining Ages4</vt:lpstr>
      <vt:lpstr>Example 8: Determining Ages5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anil</cp:lastModifiedBy>
  <cp:revision>207</cp:revision>
  <dcterms:created xsi:type="dcterms:W3CDTF">2013-04-26T14:43:13Z</dcterms:created>
  <dcterms:modified xsi:type="dcterms:W3CDTF">2025-08-14T09:59:37Z</dcterms:modified>
</cp:coreProperties>
</file>