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79" r:id="rId7"/>
    <p:sldId id="261" r:id="rId8"/>
    <p:sldId id="263" r:id="rId9"/>
    <p:sldId id="269" r:id="rId10"/>
    <p:sldId id="264" r:id="rId11"/>
    <p:sldId id="265" r:id="rId12"/>
    <p:sldId id="266" r:id="rId13"/>
    <p:sldId id="280" r:id="rId14"/>
    <p:sldId id="267" r:id="rId15"/>
    <p:sldId id="270" r:id="rId16"/>
    <p:sldId id="271" r:id="rId17"/>
    <p:sldId id="281" r:id="rId18"/>
    <p:sldId id="282" r:id="rId19"/>
    <p:sldId id="272" r:id="rId20"/>
    <p:sldId id="274" r:id="rId21"/>
    <p:sldId id="278" r:id="rId22"/>
    <p:sldId id="275" r:id="rId23"/>
    <p:sldId id="276" r:id="rId24"/>
    <p:sldId id="277" r:id="rId25"/>
    <p:sldId id="283" r:id="rId26"/>
  </p:sldIdLst>
  <p:sldSz cx="9144000" cy="6858000" type="screen4x3"/>
  <p:notesSz cx="6858000" cy="9144000"/>
  <p:embeddedFontLst>
    <p:embeddedFont>
      <p:font typeface="Cambria Math" panose="02040503050406030204" pitchFamily="18"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2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6/17/2025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3.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8</a:t>
            </a:r>
            <a:r>
              <a:rPr dirty="0"/>
              <a:t>.3</a:t>
            </a:r>
          </a:p>
        </p:txBody>
      </p:sp>
      <p:sp>
        <p:nvSpPr>
          <p:cNvPr id="2" name="Text Placeholder 1"/>
          <p:cNvSpPr>
            <a:spLocks noGrp="1"/>
          </p:cNvSpPr>
          <p:nvPr>
            <p:ph type="body" sz="quarter" idx="10"/>
          </p:nvPr>
        </p:nvSpPr>
        <p:spPr/>
        <p:txBody>
          <a:bodyPr/>
          <a:lstStyle/>
          <a:p>
            <a:pPr algn="ctr"/>
            <a:r>
              <a:t>Hyperbolas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 Hyperbola </a:t>
            </a:r>
            <a:r>
              <a:rPr lang="en-US" dirty="0"/>
              <a:t>with Equation </a:t>
            </a:r>
            <a:r>
              <a:rPr dirty="0"/>
              <a:t>Not in Standard Form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r>
              <a:rPr sz="2800"/>
              <a:t>In its current form, the equation tells us nothing about the graph of the hyperbola it represents. We need to complete the square (twice) to find the standard form.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 Hyperbola </a:t>
            </a:r>
            <a:r>
              <a:rPr lang="en-US" dirty="0"/>
              <a:t>with Equation </a:t>
            </a:r>
            <a:r>
              <a:rPr dirty="0"/>
              <a:t>Not in Standard Form</a:t>
            </a:r>
            <a:r>
              <a:rPr lang="en-US" baseline="-25000" dirty="0"/>
              <a:t>3</a:t>
            </a:r>
            <a:endParaRPr dirty="0"/>
          </a:p>
        </p:txBody>
      </p:sp>
      <mc:AlternateContent xmlns:mc="http://schemas.openxmlformats.org/markup-compatibility/2006">
        <mc:Choice xmlns:a14="http://schemas.microsoft.com/office/drawing/2010/main" Requires="a14">
          <p:graphicFrame>
            <p:nvGraphicFramePr>
              <p:cNvPr id="4" name="Table 6" descr="first line, negative 16 times x squared plus 9 times y squared plus 96 x plus 18 y equals 279.&#10;with a side note: Factor to obtain a coefficient of 1 on each of the squared terms.&#10;&#10;second line, negative 16 times open parentheses x squared minus 6 x close parentheses plus 9 times open parentheses y squared plus 2 y close parentheses equals 279.&#10;&#10;third line, negative 16 times open parentheses x squared minus 6 x plus 9 close parentheses plus 9 times open parentheses y squared plus 2y plus 1 close parentheses equals 279 minus 144 plus 9.&#10;with a side note: Add the needed constant to complete each perfect square trinomial, and compensate by adding the appropriate numbers to the right hand side as well.&#10;&#10;fourth line, negative 16 times open parentheses x minus 3 close parentheses squared plus 9 times open parentheses y plus 1 close parentheses squared equals 144.&#10;&#10;fifth line, open parentheses y plus 1 close parentheses squared divided by 16 minus open parentheses x minus 3 close parentheses squared divided by 9 equals 1&#10;with a side note: Finally, divide by 144 to arrive at the standard form.">
                <a:extLst>
                  <a:ext uri="{FF2B5EF4-FFF2-40B4-BE49-F238E27FC236}">
                    <a16:creationId xmlns:a16="http://schemas.microsoft.com/office/drawing/2014/main" id="{62D39817-29CC-437F-B299-180D16BDD75E}"/>
                  </a:ext>
                </a:extLst>
              </p:cNvPr>
              <p:cNvGraphicFramePr>
                <a:graphicFrameLocks/>
              </p:cNvGraphicFramePr>
              <p:nvPr>
                <p:extLst>
                  <p:ext uri="{D42A27DB-BD31-4B8C-83A1-F6EECF244321}">
                    <p14:modId xmlns:p14="http://schemas.microsoft.com/office/powerpoint/2010/main" val="2783112852"/>
                  </p:ext>
                </p:extLst>
              </p:nvPr>
            </p:nvGraphicFramePr>
            <p:xfrm>
              <a:off x="304800" y="1295400"/>
              <a:ext cx="8382000" cy="3017520"/>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1570918744"/>
                        </a:ext>
                      </a:extLst>
                    </a:gridCol>
                    <a:gridCol w="4038600">
                      <a:extLst>
                        <a:ext uri="{9D8B030D-6E8A-4147-A177-3AD203B41FA5}">
                          <a16:colId xmlns:a16="http://schemas.microsoft.com/office/drawing/2014/main" val="441201332"/>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000" dirty="0"/>
                            <a:t>​</a:t>
                          </a:r>
                          <a14:m>
                            <m:oMath xmlns:m="http://schemas.openxmlformats.org/officeDocument/2006/math">
                              <m:r>
                                <a:rPr lang="ar-AE" sz="2000">
                                  <a:latin typeface="Cambria Math" panose="02040503050406030204" pitchFamily="18" charset="0"/>
                                </a:rPr>
                                <m:t>−</m:t>
                              </m:r>
                              <m:r>
                                <a:rPr lang="ar-AE" sz="2000">
                                  <a:latin typeface="Cambria Math" panose="02040503050406030204" pitchFamily="18" charset="0"/>
                                </a:rPr>
                                <m:t>16</m:t>
                              </m:r>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9</m:t>
                              </m:r>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96</m:t>
                              </m:r>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18</m:t>
                              </m:r>
                              <m:r>
                                <a:rPr lang="ar-AE" sz="2000">
                                  <a:latin typeface="Cambria Math" panose="02040503050406030204" pitchFamily="18" charset="0"/>
                                </a:rPr>
                                <m:t>𝑦</m:t>
                              </m:r>
                            </m:oMath>
                          </a14:m>
                          <a:r>
                            <a:rPr lang="en-US" sz="2000" dirty="0">
                              <a:latin typeface="Cambria Math" panose="02040503050406030204" pitchFamily="18" charset="0"/>
                              <a:ea typeface="Cambria Math" panose="02040503050406030204" pitchFamily="18" charset="0"/>
                            </a:rPr>
                            <a:t> = 279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Factor to obtain a coefficient of 1 on each of the squared terms.</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345476775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000" dirty="0"/>
                            <a:t>​</a:t>
                          </a:r>
                          <a14:m>
                            <m:oMath xmlns:m="http://schemas.openxmlformats.org/officeDocument/2006/math">
                              <m:r>
                                <a:rPr lang="ar-AE" sz="2000">
                                  <a:latin typeface="Cambria Math" panose="02040503050406030204" pitchFamily="18" charset="0"/>
                                </a:rPr>
                                <m:t>−</m:t>
                              </m:r>
                              <m:r>
                                <a:rPr lang="ar-AE" sz="2000">
                                  <a:latin typeface="Cambria Math" panose="02040503050406030204" pitchFamily="18" charset="0"/>
                                </a:rPr>
                                <m:t>16</m:t>
                              </m:r>
                              <m:d>
                                <m:dPr>
                                  <m:ctrlPr>
                                    <a:rPr lang="ar-AE" sz="2000" i="1">
                                      <a:latin typeface="Cambria Math" panose="02040503050406030204" pitchFamily="18" charset="0"/>
                                    </a:rPr>
                                  </m:ctrlPr>
                                </m:dPr>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6</m:t>
                                  </m:r>
                                  <m:r>
                                    <a:rPr lang="ar-AE" sz="2000">
                                      <a:latin typeface="Cambria Math" panose="02040503050406030204" pitchFamily="18" charset="0"/>
                                    </a:rPr>
                                    <m:t>𝑥</m:t>
                                  </m:r>
                                </m:e>
                              </m:d>
                              <m:r>
                                <a:rPr lang="ar-AE" sz="2000">
                                  <a:latin typeface="Cambria Math" panose="02040503050406030204" pitchFamily="18" charset="0"/>
                                </a:rPr>
                                <m:t>+</m:t>
                              </m:r>
                              <m:r>
                                <a:rPr lang="ar-AE" sz="2000">
                                  <a:latin typeface="Cambria Math" panose="02040503050406030204" pitchFamily="18" charset="0"/>
                                </a:rPr>
                                <m:t>9</m:t>
                              </m:r>
                              <m:d>
                                <m:dPr>
                                  <m:ctrlPr>
                                    <a:rPr lang="ar-AE" sz="2000" i="1">
                                      <a:latin typeface="Cambria Math" panose="02040503050406030204" pitchFamily="18" charset="0"/>
                                    </a:rPr>
                                  </m:ctrlPr>
                                </m:dPr>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e>
                              </m:d>
                            </m:oMath>
                          </a14:m>
                          <a:r>
                            <a:rPr lang="en-US" sz="2000" dirty="0">
                              <a:latin typeface="Cambria Math" panose="02040503050406030204" pitchFamily="18" charset="0"/>
                              <a:ea typeface="Cambria Math" panose="02040503050406030204" pitchFamily="18" charset="0"/>
                            </a:rPr>
                            <a:t> = 279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Cambria Math" panose="02040503050406030204" pitchFamily="18" charset="0"/>
                          </a:endParaRPr>
                        </a:p>
                      </a:txBody>
                      <a:tcPr/>
                    </a:tc>
                    <a:extLst>
                      <a:ext uri="{0D108BD9-81ED-4DB2-BD59-A6C34878D82A}">
                        <a16:rowId xmlns:a16="http://schemas.microsoft.com/office/drawing/2014/main" val="98055048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000" dirty="0"/>
                            <a:t>​</a:t>
                          </a:r>
                          <a14:m>
                            <m:oMath xmlns:m="http://schemas.openxmlformats.org/officeDocument/2006/math">
                              <m:r>
                                <a:rPr lang="ar-AE" sz="2000">
                                  <a:latin typeface="Cambria Math" panose="02040503050406030204" pitchFamily="18" charset="0"/>
                                </a:rPr>
                                <m:t>−</m:t>
                              </m:r>
                              <m:r>
                                <a:rPr lang="ar-AE" sz="2000">
                                  <a:latin typeface="Cambria Math" panose="02040503050406030204" pitchFamily="18" charset="0"/>
                                </a:rPr>
                                <m:t>16</m:t>
                              </m:r>
                              <m:d>
                                <m:dPr>
                                  <m:ctrlPr>
                                    <a:rPr lang="ar-AE" sz="2000" i="1">
                                      <a:latin typeface="Cambria Math" panose="02040503050406030204" pitchFamily="18" charset="0"/>
                                    </a:rPr>
                                  </m:ctrlPr>
                                </m:dPr>
                                <m:e>
                                  <m:sSup>
                                    <m:sSupPr>
                                      <m:ctrlPr>
                                        <a:rPr lang="ar-AE" sz="2000" i="1">
                                          <a:latin typeface="Cambria Math" panose="02040503050406030204" pitchFamily="18" charset="0"/>
                                        </a:rPr>
                                      </m:ctrlPr>
                                    </m:sSupPr>
                                    <m:e>
                                      <m:r>
                                        <a:rPr lang="ar-AE" sz="2000">
                                          <a:latin typeface="Cambria Math" panose="02040503050406030204" pitchFamily="18" charset="0"/>
                                        </a:rPr>
                                        <m:t>𝑥</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6</m:t>
                                  </m:r>
                                  <m:r>
                                    <a:rPr lang="ar-AE" sz="2000">
                                      <a:latin typeface="Cambria Math" panose="02040503050406030204" pitchFamily="18" charset="0"/>
                                    </a:rPr>
                                    <m:t>𝑥</m:t>
                                  </m:r>
                                  <m:r>
                                    <a:rPr lang="ar-AE" sz="2000" smtClean="0">
                                      <a:solidFill>
                                        <a:srgbClr val="00B0F0"/>
                                      </a:solidFill>
                                      <a:latin typeface="Cambria Math" panose="02040503050406030204" pitchFamily="18" charset="0"/>
                                    </a:rPr>
                                    <m:t>+</m:t>
                                  </m:r>
                                  <m:r>
                                    <a:rPr lang="ar-AE" sz="2000" smtClean="0">
                                      <a:solidFill>
                                        <a:srgbClr val="00B0F0"/>
                                      </a:solidFill>
                                      <a:latin typeface="Cambria Math" panose="02040503050406030204" pitchFamily="18" charset="0"/>
                                    </a:rPr>
                                    <m:t>9</m:t>
                                  </m:r>
                                </m:e>
                              </m:d>
                              <m:r>
                                <a:rPr lang="ar-AE" sz="2000">
                                  <a:latin typeface="Cambria Math" panose="02040503050406030204" pitchFamily="18" charset="0"/>
                                </a:rPr>
                                <m:t>+</m:t>
                              </m:r>
                              <m:r>
                                <a:rPr lang="ar-AE" sz="2000">
                                  <a:latin typeface="Cambria Math" panose="02040503050406030204" pitchFamily="18" charset="0"/>
                                </a:rPr>
                                <m:t>9</m:t>
                              </m:r>
                              <m:d>
                                <m:dPr>
                                  <m:ctrlPr>
                                    <a:rPr lang="ar-AE" sz="2000" i="1">
                                      <a:latin typeface="Cambria Math" panose="02040503050406030204" pitchFamily="18" charset="0"/>
                                    </a:rPr>
                                  </m:ctrlPr>
                                </m:dPr>
                                <m:e>
                                  <m:sSup>
                                    <m:sSupPr>
                                      <m:ctrlPr>
                                        <a:rPr lang="ar-AE" sz="2000" i="1">
                                          <a:latin typeface="Cambria Math" panose="02040503050406030204" pitchFamily="18" charset="0"/>
                                        </a:rPr>
                                      </m:ctrlPr>
                                    </m:sSupPr>
                                    <m:e>
                                      <m:r>
                                        <a:rPr lang="ar-AE" sz="2000">
                                          <a:latin typeface="Cambria Math" panose="02040503050406030204" pitchFamily="18" charset="0"/>
                                        </a:rPr>
                                        <m:t>𝑦</m:t>
                                      </m:r>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𝑦</m:t>
                                  </m:r>
                                  <m:r>
                                    <a:rPr lang="ar-AE" sz="2000" smtClean="0">
                                      <a:solidFill>
                                        <a:srgbClr val="00B0F0"/>
                                      </a:solidFill>
                                      <a:latin typeface="Cambria Math" panose="02040503050406030204" pitchFamily="18" charset="0"/>
                                    </a:rPr>
                                    <m:t>+</m:t>
                                  </m:r>
                                  <m:r>
                                    <a:rPr lang="ar-AE" sz="2000" smtClean="0">
                                      <a:solidFill>
                                        <a:srgbClr val="00B0F0"/>
                                      </a:solidFill>
                                      <a:latin typeface="Cambria Math" panose="02040503050406030204" pitchFamily="18" charset="0"/>
                                    </a:rPr>
                                    <m:t>1</m:t>
                                  </m:r>
                                </m:e>
                              </m:d>
                              <m:r>
                                <a:rPr lang="en-IN" sz="2000" b="0" i="0" smtClean="0">
                                  <a:solidFill>
                                    <a:srgbClr val="00B0F0"/>
                                  </a:solidFill>
                                  <a:latin typeface="Cambria Math" panose="02040503050406030204" pitchFamily="18" charset="0"/>
                                </a:rPr>
                                <m:t>=</m:t>
                              </m:r>
                              <m:r>
                                <a:rPr lang="en-IN" sz="2000" b="0" i="0" smtClean="0">
                                  <a:solidFill>
                                    <a:srgbClr val="00B0F0"/>
                                  </a:solidFill>
                                  <a:latin typeface="Cambria Math" panose="02040503050406030204" pitchFamily="18" charset="0"/>
                                </a:rPr>
                                <m:t>279</m:t>
                              </m:r>
                              <m:r>
                                <a:rPr lang="en-IN" sz="2000" b="0" i="0" smtClean="0">
                                  <a:solidFill>
                                    <a:srgbClr val="00B0F0"/>
                                  </a:solidFill>
                                  <a:latin typeface="Cambria Math" panose="02040503050406030204" pitchFamily="18" charset="0"/>
                                </a:rPr>
                                <m:t>−</m:t>
                              </m:r>
                              <m:r>
                                <a:rPr lang="en-IN" sz="2000" b="0" i="0" smtClean="0">
                                  <a:solidFill>
                                    <a:srgbClr val="00B0F0"/>
                                  </a:solidFill>
                                  <a:latin typeface="Cambria Math" panose="02040503050406030204" pitchFamily="18" charset="0"/>
                                </a:rPr>
                                <m:t>144</m:t>
                              </m:r>
                              <m:r>
                                <a:rPr lang="en-IN" sz="2000" b="0" i="0" smtClean="0">
                                  <a:solidFill>
                                    <a:srgbClr val="00B0F0"/>
                                  </a:solidFill>
                                  <a:latin typeface="Cambria Math" panose="02040503050406030204" pitchFamily="18" charset="0"/>
                                </a:rPr>
                                <m:t>+</m:t>
                              </m:r>
                              <m:r>
                                <a:rPr lang="en-IN" sz="2000" b="0" i="0" smtClean="0">
                                  <a:solidFill>
                                    <a:srgbClr val="00B0F0"/>
                                  </a:solidFill>
                                  <a:latin typeface="Cambria Math" panose="02040503050406030204" pitchFamily="18" charset="0"/>
                                </a:rPr>
                                <m:t>9</m:t>
                              </m:r>
                            </m:oMath>
                          </a14:m>
                          <a:endParaRPr lang="en-US" sz="2000" dirty="0">
                            <a:latin typeface="Cambria Math" panose="02040503050406030204" pitchFamily="18" charset="0"/>
                            <a:ea typeface="Cambria Math" panose="02040503050406030204" pitchFamily="18" charset="0"/>
                          </a:endParaRPr>
                        </a:p>
                        <a:p>
                          <a:pPr algn="r"/>
                          <a:endParaRPr lang="en-US" sz="2000" dirty="0">
                            <a:latin typeface="Cambria Math" panose="02040503050406030204" pitchFamily="18" charset="0"/>
                            <a:ea typeface="Cambria Math" panose="020405030504060302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Add the needed constant to complete each perfect square trinomial, and compensate by adding the appropriate numbers to the right-hand side as well.</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153960271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ar-AE" sz="2000" dirty="0"/>
                            <a:t>​</a:t>
                          </a:r>
                          <a14:m>
                            <m:oMath xmlns:m="http://schemas.openxmlformats.org/officeDocument/2006/math">
                              <m:r>
                                <a:rPr lang="ar-AE" sz="2000">
                                  <a:latin typeface="Cambria Math" panose="02040503050406030204" pitchFamily="18" charset="0"/>
                                </a:rPr>
                                <m:t>−</m:t>
                              </m:r>
                              <m:r>
                                <a:rPr lang="ar-AE" sz="2000">
                                  <a:latin typeface="Cambria Math" panose="02040503050406030204" pitchFamily="18" charset="0"/>
                                </a:rPr>
                                <m:t>16</m:t>
                              </m:r>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9</m:t>
                              </m:r>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1</m:t>
                                      </m:r>
                                    </m:e>
                                  </m:d>
                                </m:e>
                                <m:sup>
                                  <m:r>
                                    <a:rPr lang="ar-AE" sz="2000">
                                      <a:latin typeface="Cambria Math" panose="02040503050406030204" pitchFamily="18" charset="0"/>
                                    </a:rPr>
                                    <m:t>2</m:t>
                                  </m:r>
                                </m:sup>
                              </m:sSup>
                            </m:oMath>
                          </a14:m>
                          <a:r>
                            <a:rPr lang="en-US" sz="2000" dirty="0">
                              <a:latin typeface="Cambria Math" panose="02040503050406030204" pitchFamily="18" charset="0"/>
                              <a:ea typeface="Cambria Math" panose="02040503050406030204" pitchFamily="18" charset="0"/>
                            </a:rPr>
                            <a:t> = 144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Cambria Math" panose="02040503050406030204" pitchFamily="18" charset="0"/>
                          </a:endParaRPr>
                        </a:p>
                      </a:txBody>
                      <a:tcPr/>
                    </a:tc>
                    <a:extLst>
                      <a:ext uri="{0D108BD9-81ED-4DB2-BD59-A6C34878D82A}">
                        <a16:rowId xmlns:a16="http://schemas.microsoft.com/office/drawing/2014/main" val="286986528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 </a:t>
                          </a:r>
                          <a14:m>
                            <m:oMath xmlns:m="http://schemas.openxmlformats.org/officeDocument/2006/math">
                              <m:f>
                                <m:fPr>
                                  <m:ctrlPr>
                                    <a:rPr lang="ar-AE" sz="2000" i="1" smtClean="0">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𝑦</m:t>
                                          </m:r>
                                          <m:r>
                                            <a:rPr lang="ar-AE" sz="2000">
                                              <a:latin typeface="Cambria Math" panose="02040503050406030204" pitchFamily="18" charset="0"/>
                                            </a:rPr>
                                            <m:t>+</m:t>
                                          </m:r>
                                          <m:r>
                                            <a:rPr lang="ar-AE" sz="2000">
                                              <a:latin typeface="Cambria Math" panose="02040503050406030204" pitchFamily="18" charset="0"/>
                                            </a:rPr>
                                            <m:t>1</m:t>
                                          </m:r>
                                        </m:e>
                                      </m:d>
                                    </m:e>
                                    <m:sup>
                                      <m:r>
                                        <a:rPr lang="ar-AE" sz="2000">
                                          <a:latin typeface="Cambria Math" panose="02040503050406030204" pitchFamily="18" charset="0"/>
                                        </a:rPr>
                                        <m:t>2</m:t>
                                      </m:r>
                                    </m:sup>
                                  </m:sSup>
                                </m:num>
                                <m:den>
                                  <m:r>
                                    <a:rPr lang="ar-AE" sz="2000">
                                      <a:latin typeface="Cambria Math" panose="02040503050406030204" pitchFamily="18" charset="0"/>
                                    </a:rPr>
                                    <m:t>16</m:t>
                                  </m:r>
                                </m:den>
                              </m:f>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𝑥</m:t>
                                          </m:r>
                                          <m:r>
                                            <a:rPr lang="ar-AE" sz="2000">
                                              <a:latin typeface="Cambria Math" panose="02040503050406030204" pitchFamily="18" charset="0"/>
                                            </a:rPr>
                                            <m:t>−</m:t>
                                          </m:r>
                                          <m:r>
                                            <a:rPr lang="ar-AE" sz="2000">
                                              <a:latin typeface="Cambria Math" panose="02040503050406030204" pitchFamily="18" charset="0"/>
                                            </a:rPr>
                                            <m:t>3</m:t>
                                          </m:r>
                                        </m:e>
                                      </m:d>
                                    </m:e>
                                    <m:sup>
                                      <m:r>
                                        <a:rPr lang="ar-AE" sz="2000">
                                          <a:latin typeface="Cambria Math" panose="02040503050406030204" pitchFamily="18" charset="0"/>
                                        </a:rPr>
                                        <m:t>2</m:t>
                                      </m:r>
                                    </m:sup>
                                  </m:sSup>
                                </m:num>
                                <m:den>
                                  <m:r>
                                    <a:rPr lang="ar-AE" sz="2000">
                                      <a:latin typeface="Cambria Math" panose="02040503050406030204" pitchFamily="18" charset="0"/>
                                    </a:rPr>
                                    <m:t>9</m:t>
                                  </m:r>
                                </m:den>
                              </m:f>
                            </m:oMath>
                          </a14:m>
                          <a:r>
                            <a:rPr lang="en-US" sz="2000" dirty="0">
                              <a:latin typeface="Cambria Math" panose="02040503050406030204" pitchFamily="18" charset="0"/>
                              <a:ea typeface="Cambria Math" panose="02040503050406030204" pitchFamily="18" charset="0"/>
                            </a:rPr>
                            <a:t> =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Finally, divide by 144 to arrive at the standard form.</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1627347307"/>
                      </a:ext>
                    </a:extLst>
                  </a:tr>
                </a:tbl>
              </a:graphicData>
            </a:graphic>
          </p:graphicFrame>
        </mc:Choice>
        <mc:Fallback>
          <p:graphicFrame>
            <p:nvGraphicFramePr>
              <p:cNvPr id="4" name="Table 6" descr="first line, negative 16 times x squared plus 9 times y squared plus 96 x plus 18 y equals 279.&#10;with a side note: Factor to obtain a coefficient of 1 on each of the squared terms.&#10;&#10;second line, negative 16 times open parentheses x squared minus 6 x close parentheses plus 9 times open parentheses y squared plus 2 y close parentheses equals 279.&#10;&#10;third line, negative 16 times open parentheses x squared minus 6 x plus 9 close parentheses plus 9 times open parentheses y squared plus 2y plus 1 close parentheses equals 279 minus 144 plus 9.&#10;with a side note: Add the needed constant to complete each perfect square trinomial, and compensate by adding the appropriate numbers to the right hand side as well.&#10;&#10;fourth line, negative 16 times open parentheses x minus 3 close parentheses squared plus 9 times open parentheses y plus 1 close parentheses squared equals 144.&#10;&#10;fifth line, open parentheses y plus 1 close parentheses squared divided by 16 minus open parentheses x minus 3 close parentheses squared divided by 9 equals 1&#10;with a side note: Finally, divide by 144 to arrive at the standard form.">
                <a:extLst>
                  <a:ext uri="{FF2B5EF4-FFF2-40B4-BE49-F238E27FC236}">
                    <a16:creationId xmlns:a16="http://schemas.microsoft.com/office/drawing/2014/main" id="{62D39817-29CC-437F-B299-180D16BDD75E}"/>
                  </a:ext>
                </a:extLst>
              </p:cNvPr>
              <p:cNvGraphicFramePr>
                <a:graphicFrameLocks/>
              </p:cNvGraphicFramePr>
              <p:nvPr>
                <p:extLst>
                  <p:ext uri="{D42A27DB-BD31-4B8C-83A1-F6EECF244321}">
                    <p14:modId xmlns:p14="http://schemas.microsoft.com/office/powerpoint/2010/main" val="2783112852"/>
                  </p:ext>
                </p:extLst>
              </p:nvPr>
            </p:nvGraphicFramePr>
            <p:xfrm>
              <a:off x="304800" y="1295400"/>
              <a:ext cx="8382000" cy="3017520"/>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1570918744"/>
                        </a:ext>
                      </a:extLst>
                    </a:gridCol>
                    <a:gridCol w="4038600">
                      <a:extLst>
                        <a:ext uri="{9D8B030D-6E8A-4147-A177-3AD203B41FA5}">
                          <a16:colId xmlns:a16="http://schemas.microsoft.com/office/drawing/2014/main" val="441201332"/>
                        </a:ext>
                      </a:extLst>
                    </a:gridCol>
                  </a:tblGrid>
                  <a:tr h="579120">
                    <a:tc>
                      <a:txBody>
                        <a:bodyPr/>
                        <a:lstStyle/>
                        <a:p>
                          <a:endParaRPr lang="en-US"/>
                        </a:p>
                      </a:txBody>
                      <a:tcPr anchor="ctr">
                        <a:blipFill>
                          <a:blip r:embed="rId2"/>
                          <a:stretch>
                            <a:fillRect t="-2105" r="-92847" b="-43473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Factor to obtain a coefficient of 1 on each of the squared terms.</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3454767756"/>
                      </a:ext>
                    </a:extLst>
                  </a:tr>
                  <a:tr h="396240">
                    <a:tc>
                      <a:txBody>
                        <a:bodyPr/>
                        <a:lstStyle/>
                        <a:p>
                          <a:endParaRPr lang="en-US"/>
                        </a:p>
                      </a:txBody>
                      <a:tcPr anchor="ctr">
                        <a:blipFill>
                          <a:blip r:embed="rId2"/>
                          <a:stretch>
                            <a:fillRect t="-149231" r="-92847" b="-53538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Cambria Math" panose="02040503050406030204" pitchFamily="18" charset="0"/>
                          </a:endParaRPr>
                        </a:p>
                      </a:txBody>
                      <a:tcPr/>
                    </a:tc>
                    <a:extLst>
                      <a:ext uri="{0D108BD9-81ED-4DB2-BD59-A6C34878D82A}">
                        <a16:rowId xmlns:a16="http://schemas.microsoft.com/office/drawing/2014/main" val="980550486"/>
                      </a:ext>
                    </a:extLst>
                  </a:tr>
                  <a:tr h="1066800">
                    <a:tc>
                      <a:txBody>
                        <a:bodyPr/>
                        <a:lstStyle/>
                        <a:p>
                          <a:endParaRPr lang="en-US"/>
                        </a:p>
                      </a:txBody>
                      <a:tcPr anchor="ctr">
                        <a:blipFill>
                          <a:blip r:embed="rId2"/>
                          <a:stretch>
                            <a:fillRect t="-92045" r="-92847" b="-97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Add the needed constant to complete each perfect square trinomial, and compensate by adding the appropriate numbers to the right-hand side as well.</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1539602713"/>
                      </a:ext>
                    </a:extLst>
                  </a:tr>
                  <a:tr h="396240">
                    <a:tc>
                      <a:txBody>
                        <a:bodyPr/>
                        <a:lstStyle/>
                        <a:p>
                          <a:endParaRPr lang="en-US"/>
                        </a:p>
                      </a:txBody>
                      <a:tcPr anchor="ctr">
                        <a:blipFill>
                          <a:blip r:embed="rId2"/>
                          <a:stretch>
                            <a:fillRect t="-520000" r="-92847" b="-16461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a typeface="Cambria Math" panose="02040503050406030204" pitchFamily="18" charset="0"/>
                          </a:endParaRPr>
                        </a:p>
                      </a:txBody>
                      <a:tcPr/>
                    </a:tc>
                    <a:extLst>
                      <a:ext uri="{0D108BD9-81ED-4DB2-BD59-A6C34878D82A}">
                        <a16:rowId xmlns:a16="http://schemas.microsoft.com/office/drawing/2014/main" val="2869865288"/>
                      </a:ext>
                    </a:extLst>
                  </a:tr>
                  <a:tr h="579120">
                    <a:tc>
                      <a:txBody>
                        <a:bodyPr/>
                        <a:lstStyle/>
                        <a:p>
                          <a:endParaRPr lang="en-US"/>
                        </a:p>
                      </a:txBody>
                      <a:tcPr anchor="ctr">
                        <a:blipFill>
                          <a:blip r:embed="rId2"/>
                          <a:stretch>
                            <a:fillRect t="-424211" r="-92847" b="-1263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Finally, divide by 144 to arrive at the standard form.</a:t>
                          </a:r>
                          <a:endParaRPr lang="en-US" sz="1600" dirty="0">
                            <a:latin typeface="+mn-lt"/>
                            <a:ea typeface="Cambria Math" panose="02040503050406030204" pitchFamily="18" charset="0"/>
                          </a:endParaRPr>
                        </a:p>
                      </a:txBody>
                      <a:tcPr/>
                    </a:tc>
                    <a:extLst>
                      <a:ext uri="{0D108BD9-81ED-4DB2-BD59-A6C34878D82A}">
                        <a16:rowId xmlns:a16="http://schemas.microsoft.com/office/drawing/2014/main" val="1627347307"/>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 Hyperbola </a:t>
            </a:r>
            <a:r>
              <a:rPr lang="en-US" dirty="0"/>
              <a:t>with Equation </a:t>
            </a:r>
            <a:r>
              <a:rPr dirty="0"/>
              <a:t>Not in Standard Form</a:t>
            </a:r>
            <a:r>
              <a:rPr lang="en-US" baseline="-25000" dirty="0"/>
              <a:t>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With the equation in standard form, we now know that the foci of the hyperbola are aligned vertically (since the positive fraction on the left is in the variable </a:t>
                </a:r>
                <a:r>
                  <a:rPr lang="en-IN" sz="2800" i="1" dirty="0"/>
                  <a:t>y</a:t>
                </a:r>
                <a:r>
                  <a:rPr lang="en-IN" sz="2800" dirty="0"/>
                  <a:t>), that </a:t>
                </a:r>
                <a:r>
                  <a:rPr lang="en-IN" sz="2800" i="1" dirty="0"/>
                  <a:t>a</a:t>
                </a:r>
                <a14:m>
                  <m:oMath xmlns:m="http://schemas.openxmlformats.org/officeDocument/2006/math">
                    <m:r>
                      <a:rPr lang="en-IN" b="0" i="1" smtClean="0">
                        <a:latin typeface="Cambria Math" panose="02040503050406030204" pitchFamily="18" charset="0"/>
                      </a:rPr>
                      <m:t> </m:t>
                    </m:r>
                    <m:r>
                      <a:rPr lang="en-IN">
                        <a:latin typeface="Cambria Math" panose="02040503050406030204" pitchFamily="18" charset="0"/>
                      </a:rPr>
                      <m:t>=4</m:t>
                    </m:r>
                  </m:oMath>
                </a14:m>
                <a:r>
                  <a:rPr lang="en-IN" sz="2800" dirty="0"/>
                  <a:t> and </a:t>
                </a:r>
                <a:r>
                  <a:rPr lang="en-IN" sz="2800" i="1" dirty="0"/>
                  <a:t>b</a:t>
                </a:r>
                <a:r>
                  <a:rPr lang="en-IN" sz="2800" dirty="0"/>
                  <a:t> </a:t>
                </a:r>
                <a14:m>
                  <m:oMath xmlns:m="http://schemas.openxmlformats.org/officeDocument/2006/math">
                    <m:r>
                      <a:rPr lang="en-IN">
                        <a:latin typeface="Cambria Math" panose="02040503050406030204" pitchFamily="18" charset="0"/>
                      </a:rPr>
                      <m:t>=3</m:t>
                    </m:r>
                  </m:oMath>
                </a14:m>
                <a:r>
                  <a:rPr lang="en-IN" sz="2800" dirty="0"/>
                  <a:t>, and that the center of the hyperbola is at (3, </a:t>
                </a:r>
                <a:r>
                  <a:rPr lang="en-IN" dirty="0">
                    <a:latin typeface="Calibri" panose="020F0502020204030204" pitchFamily="34" charset="0"/>
                    <a:ea typeface="Calibri" panose="020F0502020204030204" pitchFamily="34" charset="0"/>
                    <a:cs typeface="Calibri" panose="020F0502020204030204" pitchFamily="34" charset="0"/>
                  </a:rPr>
                  <a:t>−</a:t>
                </a:r>
                <a:r>
                  <a:rPr lang="en-IN" sz="2800" dirty="0"/>
                  <a:t>1). This tells us that the two vertices of the hyperbola must lie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IN">
                    <a:noFill/>
                  </a:rPr>
                  <a:t> </a:t>
                </a:r>
              </a:p>
            </p:txBody>
          </p:sp>
        </mc:Fallback>
      </mc:AlternateContent>
      <p:pic>
        <p:nvPicPr>
          <p:cNvPr id="7" name="Picture 6" descr="Open parentheses 3 comma negative 1 minus 4 close parentheses equals open parentheses 3 comma negative 5 close parentheses and open parentheses 3 comma negative 1 plus 4 close parentheses equals open parentheses 3 comma 3 close parentheses.">
            <a:extLst>
              <a:ext uri="{FF2B5EF4-FFF2-40B4-BE49-F238E27FC236}">
                <a16:creationId xmlns:a16="http://schemas.microsoft.com/office/drawing/2014/main" id="{02839E7E-5428-47ED-3A40-9C7A318DB4D8}"/>
              </a:ext>
            </a:extLst>
          </p:cNvPr>
          <p:cNvPicPr>
            <a:picLocks noChangeAspect="1"/>
          </p:cNvPicPr>
          <p:nvPr/>
        </p:nvPicPr>
        <p:blipFill>
          <a:blip r:embed="rId3"/>
          <a:stretch>
            <a:fillRect/>
          </a:stretch>
        </p:blipFill>
        <p:spPr>
          <a:xfrm>
            <a:off x="1814512" y="3724275"/>
            <a:ext cx="5514975" cy="466725"/>
          </a:xfrm>
          <a:prstGeom prst="rect">
            <a:avLst/>
          </a:prstGeom>
        </p:spPr>
      </p:pic>
      <p:sp>
        <p:nvSpPr>
          <p:cNvPr id="6" name="TextBox 5">
            <a:extLst>
              <a:ext uri="{FF2B5EF4-FFF2-40B4-BE49-F238E27FC236}">
                <a16:creationId xmlns:a16="http://schemas.microsoft.com/office/drawing/2014/main" id="{81AC534A-5E2B-7891-D375-1C911EAC2F49}"/>
              </a:ext>
            </a:extLst>
          </p:cNvPr>
          <p:cNvSpPr txBox="1"/>
          <p:nvPr/>
        </p:nvSpPr>
        <p:spPr>
          <a:xfrm>
            <a:off x="457200" y="4253911"/>
            <a:ext cx="7339180" cy="954107"/>
          </a:xfrm>
          <a:prstGeom prst="rect">
            <a:avLst/>
          </a:prstGeom>
          <a:noFill/>
        </p:spPr>
        <p:txBody>
          <a:bodyPr wrap="square">
            <a:spAutoFit/>
          </a:bodyPr>
          <a:lstStyle/>
          <a:p>
            <a:pPr>
              <a:defRPr sz="2800"/>
            </a:pPr>
            <a:r>
              <a:rPr lang="en-IN" sz="2800" dirty="0"/>
              <a:t>Using </a:t>
            </a:r>
            <a:r>
              <a:rPr lang="en-US" sz="2800" i="1" dirty="0"/>
              <a:t>c</a:t>
            </a:r>
            <a:r>
              <a:rPr lang="en-US" sz="1050" dirty="0"/>
              <a:t> </a:t>
            </a:r>
            <a:r>
              <a:rPr lang="en-US" sz="2800" dirty="0"/>
              <a:t>²</a:t>
            </a:r>
            <a:r>
              <a:rPr lang="en-US" sz="1050" dirty="0"/>
              <a:t> </a:t>
            </a:r>
            <a:r>
              <a:rPr lang="en-US" sz="2800" dirty="0"/>
              <a:t> </a:t>
            </a:r>
            <a:r>
              <a:rPr lang="en-US" dirty="0"/>
              <a:t>= </a:t>
            </a:r>
            <a:r>
              <a:rPr lang="en-US" i="1" dirty="0"/>
              <a:t>a</a:t>
            </a:r>
            <a:r>
              <a:rPr lang="en-US" sz="1050" dirty="0"/>
              <a:t> </a:t>
            </a:r>
            <a:r>
              <a:rPr lang="en-US" dirty="0"/>
              <a:t>² </a:t>
            </a:r>
            <a:r>
              <a:rPr lang="en-US" sz="2800" dirty="0"/>
              <a:t>+ </a:t>
            </a:r>
            <a:r>
              <a:rPr lang="en-US" sz="2800" i="1" dirty="0"/>
              <a:t>b</a:t>
            </a:r>
            <a:r>
              <a:rPr lang="en-US" sz="1050" dirty="0"/>
              <a:t> </a:t>
            </a:r>
            <a:r>
              <a:rPr lang="en-US" sz="2800" dirty="0"/>
              <a:t>²</a:t>
            </a:r>
            <a:r>
              <a:rPr lang="en-IN" sz="2800" dirty="0"/>
              <a:t> = 25, we know that </a:t>
            </a:r>
            <a:r>
              <a:rPr lang="en-IN" sz="2800" i="1" dirty="0"/>
              <a:t>c</a:t>
            </a:r>
            <a:r>
              <a:rPr lang="en-IN" sz="2800" dirty="0"/>
              <a:t> = 5, so the two foci are at</a:t>
            </a:r>
          </a:p>
        </p:txBody>
      </p:sp>
      <p:pic>
        <p:nvPicPr>
          <p:cNvPr id="5" name="Picture 4" descr="Open parentheses 3 comma negative 1 minus 5 close parentheses equals open parentheses 3 comma negative 6 close parentheses and open parentheses 3 comma negative 1 plus 5 close parentheses equals open parentheses  3 comma 4 close parentheses.">
            <a:extLst>
              <a:ext uri="{FF2B5EF4-FFF2-40B4-BE49-F238E27FC236}">
                <a16:creationId xmlns:a16="http://schemas.microsoft.com/office/drawing/2014/main" id="{45C920EF-1DD6-5AC6-87A6-93060176317B}"/>
              </a:ext>
            </a:extLst>
          </p:cNvPr>
          <p:cNvPicPr>
            <a:picLocks noChangeAspect="1"/>
          </p:cNvPicPr>
          <p:nvPr/>
        </p:nvPicPr>
        <p:blipFill>
          <a:blip r:embed="rId4"/>
          <a:stretch>
            <a:fillRect/>
          </a:stretch>
        </p:blipFill>
        <p:spPr>
          <a:xfrm>
            <a:off x="1814511" y="5270929"/>
            <a:ext cx="5514975" cy="4667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 Hyperbola </a:t>
            </a:r>
            <a:r>
              <a:rPr lang="en-US" dirty="0"/>
              <a:t>with Equation </a:t>
            </a:r>
            <a:r>
              <a:rPr dirty="0"/>
              <a:t>Not in Standard Form</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lang="en-IN" sz="2800" dirty="0"/>
              <a:t>For this example, we will use a shortcut to graph the asymptotes. We know the asymptotes pass through the center of the hyperbola, and we know that one has a </a:t>
            </a:r>
          </a:p>
          <a:p>
            <a:pPr>
              <a:defRPr sz="2800"/>
            </a:pPr>
            <a:r>
              <a:rPr lang="en-IN" sz="2800" dirty="0"/>
              <a:t>slope of</a:t>
            </a:r>
            <a:endParaRPr sz="2800" dirty="0"/>
          </a:p>
        </p:txBody>
      </p:sp>
      <p:pic>
        <p:nvPicPr>
          <p:cNvPr id="7" name="Picture 6" descr="4 divided by 3">
            <a:extLst>
              <a:ext uri="{FF2B5EF4-FFF2-40B4-BE49-F238E27FC236}">
                <a16:creationId xmlns:a16="http://schemas.microsoft.com/office/drawing/2014/main" id="{D7D61220-DE64-41B0-C5B2-432D0060D096}"/>
              </a:ext>
            </a:extLst>
          </p:cNvPr>
          <p:cNvPicPr>
            <a:picLocks noChangeAspect="1"/>
          </p:cNvPicPr>
          <p:nvPr/>
        </p:nvPicPr>
        <p:blipFill>
          <a:blip r:embed="rId2"/>
          <a:stretch>
            <a:fillRect/>
          </a:stretch>
        </p:blipFill>
        <p:spPr>
          <a:xfrm>
            <a:off x="1819835" y="2281520"/>
            <a:ext cx="266700" cy="790575"/>
          </a:xfrm>
          <a:prstGeom prst="rect">
            <a:avLst/>
          </a:prstGeom>
        </p:spPr>
      </p:pic>
      <p:sp>
        <p:nvSpPr>
          <p:cNvPr id="9" name="TextBox 8">
            <a:extLst>
              <a:ext uri="{FF2B5EF4-FFF2-40B4-BE49-F238E27FC236}">
                <a16:creationId xmlns:a16="http://schemas.microsoft.com/office/drawing/2014/main" id="{C7D1EEDE-A6A5-64CE-0880-F5EE449883BE}"/>
              </a:ext>
            </a:extLst>
          </p:cNvPr>
          <p:cNvSpPr txBox="1"/>
          <p:nvPr/>
        </p:nvSpPr>
        <p:spPr>
          <a:xfrm>
            <a:off x="2084295" y="2388302"/>
            <a:ext cx="3706905" cy="523220"/>
          </a:xfrm>
          <a:prstGeom prst="rect">
            <a:avLst/>
          </a:prstGeom>
          <a:noFill/>
        </p:spPr>
        <p:txBody>
          <a:bodyPr wrap="square">
            <a:spAutoFit/>
          </a:bodyPr>
          <a:lstStyle/>
          <a:p>
            <a:r>
              <a:rPr lang="en-IN" sz="2800" dirty="0"/>
              <a:t>and the other a slope of </a:t>
            </a:r>
          </a:p>
        </p:txBody>
      </p:sp>
      <p:pic>
        <p:nvPicPr>
          <p:cNvPr id="13" name="Picture 12" descr="negative 4 divided by 3.">
            <a:extLst>
              <a:ext uri="{FF2B5EF4-FFF2-40B4-BE49-F238E27FC236}">
                <a16:creationId xmlns:a16="http://schemas.microsoft.com/office/drawing/2014/main" id="{4A4C1DA4-212D-5C9D-446D-C04F517F9A48}"/>
              </a:ext>
            </a:extLst>
          </p:cNvPr>
          <p:cNvPicPr>
            <a:picLocks noChangeAspect="1"/>
          </p:cNvPicPr>
          <p:nvPr/>
        </p:nvPicPr>
        <p:blipFill>
          <a:blip r:embed="rId3"/>
          <a:stretch>
            <a:fillRect/>
          </a:stretch>
        </p:blipFill>
        <p:spPr>
          <a:xfrm>
            <a:off x="5750860" y="2272555"/>
            <a:ext cx="581025" cy="790575"/>
          </a:xfrm>
          <a:prstGeom prst="rect">
            <a:avLst/>
          </a:prstGeom>
        </p:spPr>
      </p:pic>
      <p:sp>
        <p:nvSpPr>
          <p:cNvPr id="5" name="TextBox 4">
            <a:extLst>
              <a:ext uri="{FF2B5EF4-FFF2-40B4-BE49-F238E27FC236}">
                <a16:creationId xmlns:a16="http://schemas.microsoft.com/office/drawing/2014/main" id="{C03E863E-FC11-B0DF-7693-70BB6EF60307}"/>
              </a:ext>
            </a:extLst>
          </p:cNvPr>
          <p:cNvSpPr txBox="1"/>
          <p:nvPr/>
        </p:nvSpPr>
        <p:spPr>
          <a:xfrm>
            <a:off x="457200" y="3124200"/>
            <a:ext cx="8229600" cy="1815882"/>
          </a:xfrm>
          <a:prstGeom prst="rect">
            <a:avLst/>
          </a:prstGeom>
          <a:noFill/>
        </p:spPr>
        <p:txBody>
          <a:bodyPr wrap="square">
            <a:spAutoFit/>
          </a:bodyPr>
          <a:lstStyle/>
          <a:p>
            <a:r>
              <a:rPr lang="en-IN" sz="2800" dirty="0"/>
              <a:t>The rectangle drawn in Figure 4 is </a:t>
            </a:r>
            <a:r>
              <a:rPr lang="en-IN" sz="2800" dirty="0" err="1"/>
              <a:t>centered</a:t>
            </a:r>
            <a:r>
              <a:rPr lang="en-IN" sz="2800" dirty="0"/>
              <a:t> at (3,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1), with the bottom and top edges 4 units away from the center and the left and right edges 3 units away. The asymptotes are the diagonals of this rectangle.</a:t>
            </a:r>
          </a:p>
        </p:txBody>
      </p:sp>
    </p:spTree>
    <p:extLst>
      <p:ext uri="{BB962C8B-B14F-4D97-AF65-F5344CB8AC3E}">
        <p14:creationId xmlns:p14="http://schemas.microsoft.com/office/powerpoint/2010/main" val="423618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a Hyperbola </a:t>
            </a:r>
            <a:r>
              <a:rPr lang="en-US" dirty="0"/>
              <a:t>with Equation </a:t>
            </a:r>
            <a:r>
              <a:rPr dirty="0"/>
              <a:t>Not in Standard Form</a:t>
            </a:r>
            <a:r>
              <a:rPr lang="en-US" baseline="-25000" dirty="0"/>
              <a:t>6</a:t>
            </a:r>
            <a:endParaRPr dirty="0"/>
          </a:p>
        </p:txBody>
      </p:sp>
      <p:pic>
        <p:nvPicPr>
          <p:cNvPr id="5" name="Content Placeholder 4" descr="The hyperbola negative 16 times x squared plus 9 times y squared plus 96 x plus 18 y equals 279 is plotted in the Cartesian plane. It is a vertically oriented hyperbola with center at open parentheses 3 comma negative 1 close parentheses and vertices marked and labeled as open parentheses 3 comma negative  5 close parentheses and open parentheses 3 comma 3 close parentheses. A rectangle of width 6 and height 8 and centered at open parentheses 3 comma negative 1 close parentheses is drawn with dashed lines. The diagonals of the rectangle are drawn with dashed lines and extend outside the rectangle to form the asymptotes of the hyperbola. The asymptotes are labeled with the equation y plus 1 equals plus or minus 4 divided by 3 open parentheses x minus 3 close parentheses.">
            <a:extLst>
              <a:ext uri="{FF2B5EF4-FFF2-40B4-BE49-F238E27FC236}">
                <a16:creationId xmlns:a16="http://schemas.microsoft.com/office/drawing/2014/main" id="{D7FEF089-7D58-4973-94A7-BC0D4FB4ADF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1880"/>
            <a:ext cx="4572000" cy="4572000"/>
          </a:xfrm>
        </p:spPr>
      </p:pic>
      <p:sp>
        <p:nvSpPr>
          <p:cNvPr id="4" name="TextBox 3">
            <a:extLst>
              <a:ext uri="{FF2B5EF4-FFF2-40B4-BE49-F238E27FC236}">
                <a16:creationId xmlns:a16="http://schemas.microsoft.com/office/drawing/2014/main" id="{557C2E89-A381-4761-BC17-C81C83FF6F4C}"/>
              </a:ext>
            </a:extLst>
          </p:cNvPr>
          <p:cNvSpPr txBox="1"/>
          <p:nvPr/>
        </p:nvSpPr>
        <p:spPr>
          <a:xfrm>
            <a:off x="457200" y="5545348"/>
            <a:ext cx="82296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Standard Form </a:t>
            </a:r>
            <a:r>
              <a:rPr lang="en-US" dirty="0"/>
              <a:t>of the Equation </a:t>
            </a:r>
            <a:r>
              <a:rPr dirty="0"/>
              <a:t>of a Hyperbola</a:t>
            </a:r>
            <a:r>
              <a:rPr lang="en-US" baseline="-25000" dirty="0"/>
              <a:t>1</a:t>
            </a:r>
            <a:endParaRPr dirty="0"/>
          </a:p>
        </p:txBody>
      </p:sp>
      <p:sp>
        <p:nvSpPr>
          <p:cNvPr id="7" name="TextBox 6">
            <a:extLst>
              <a:ext uri="{FF2B5EF4-FFF2-40B4-BE49-F238E27FC236}">
                <a16:creationId xmlns:a16="http://schemas.microsoft.com/office/drawing/2014/main" id="{73D49523-7523-2DD9-97AF-8C75C162B653}"/>
              </a:ext>
            </a:extLst>
          </p:cNvPr>
          <p:cNvSpPr txBox="1"/>
          <p:nvPr/>
        </p:nvSpPr>
        <p:spPr>
          <a:xfrm>
            <a:off x="457200" y="1066800"/>
            <a:ext cx="8382000" cy="523220"/>
          </a:xfrm>
          <a:prstGeom prst="rect">
            <a:avLst/>
          </a:prstGeom>
          <a:noFill/>
        </p:spPr>
        <p:txBody>
          <a:bodyPr wrap="square">
            <a:spAutoFit/>
          </a:bodyPr>
          <a:lstStyle/>
          <a:p>
            <a:r>
              <a:rPr lang="en-IN" sz="2800" dirty="0"/>
              <a:t>Given that the asymptotes of a hyperbola have slopes of</a:t>
            </a:r>
          </a:p>
        </p:txBody>
      </p:sp>
      <p:pic>
        <p:nvPicPr>
          <p:cNvPr id="11" name="Picture 10" descr="1 divided by 2 and negative 1 divided by 2">
            <a:extLst>
              <a:ext uri="{FF2B5EF4-FFF2-40B4-BE49-F238E27FC236}">
                <a16:creationId xmlns:a16="http://schemas.microsoft.com/office/drawing/2014/main" id="{CFC0E814-A3BE-AA3D-80C7-62FDDFD16175}"/>
              </a:ext>
            </a:extLst>
          </p:cNvPr>
          <p:cNvPicPr>
            <a:picLocks noChangeAspect="1"/>
          </p:cNvPicPr>
          <p:nvPr/>
        </p:nvPicPr>
        <p:blipFill>
          <a:blip r:embed="rId2"/>
          <a:stretch>
            <a:fillRect/>
          </a:stretch>
        </p:blipFill>
        <p:spPr>
          <a:xfrm>
            <a:off x="533399" y="1545195"/>
            <a:ext cx="1504537" cy="828000"/>
          </a:xfrm>
          <a:prstGeom prst="rect">
            <a:avLst/>
          </a:prstGeom>
        </p:spPr>
      </p:pic>
      <p:sp>
        <p:nvSpPr>
          <p:cNvPr id="3" name="Text Placeholder 2"/>
          <p:cNvSpPr>
            <a:spLocks noGrp="1"/>
          </p:cNvSpPr>
          <p:nvPr>
            <p:ph type="body" sz="quarter" idx="10"/>
          </p:nvPr>
        </p:nvSpPr>
        <p:spPr>
          <a:xfrm>
            <a:off x="2070850" y="1693895"/>
            <a:ext cx="6234950" cy="609160"/>
          </a:xfrm>
        </p:spPr>
        <p:txBody>
          <a:bodyPr>
            <a:normAutofit/>
          </a:bodyPr>
          <a:lstStyle/>
          <a:p>
            <a:pPr>
              <a:defRPr sz="2800"/>
            </a:pPr>
            <a:r>
              <a:rPr lang="en-IN" sz="2800" dirty="0"/>
              <a:t>and that the vertices of the hyperbola are</a:t>
            </a:r>
            <a:endParaRPr sz="2800" dirty="0"/>
          </a:p>
        </p:txBody>
      </p:sp>
      <p:sp>
        <p:nvSpPr>
          <p:cNvPr id="5" name="TextBox 4">
            <a:extLst>
              <a:ext uri="{FF2B5EF4-FFF2-40B4-BE49-F238E27FC236}">
                <a16:creationId xmlns:a16="http://schemas.microsoft.com/office/drawing/2014/main" id="{09097A84-F330-E013-0D4B-9734F17806BE}"/>
              </a:ext>
            </a:extLst>
          </p:cNvPr>
          <p:cNvSpPr txBox="1"/>
          <p:nvPr/>
        </p:nvSpPr>
        <p:spPr>
          <a:xfrm>
            <a:off x="457200" y="2372380"/>
            <a:ext cx="8229600" cy="523220"/>
          </a:xfrm>
          <a:prstGeom prst="rect">
            <a:avLst/>
          </a:prstGeom>
          <a:noFill/>
        </p:spPr>
        <p:txBody>
          <a:bodyPr wrap="square">
            <a:spAutoFit/>
          </a:bodyPr>
          <a:lstStyle/>
          <a:p>
            <a:pPr>
              <a:defRPr sz="2800"/>
            </a:pPr>
            <a:r>
              <a:rPr lang="en-IN" sz="2800" dirty="0"/>
              <a:t>at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1,0) and (7,0), find its standard form equation.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Standard Form </a:t>
            </a:r>
            <a:r>
              <a:rPr lang="en-US" dirty="0"/>
              <a:t>of the Equation </a:t>
            </a:r>
            <a:r>
              <a:rPr dirty="0"/>
              <a:t>of a Hyperbola</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r>
              <a:rPr lang="en-IN" sz="2800" dirty="0"/>
              <a:t>The fact that the vertices (and hence the foci) are aligned horizontally tells us that we need to construct an equation of the form</a:t>
            </a:r>
          </a:p>
        </p:txBody>
      </p:sp>
      <p:pic>
        <p:nvPicPr>
          <p:cNvPr id="7" name="Picture 6" descr="Open parentheses x minus h close parentheses squared divided by a squared minus Open parentheses y minus k close parentheses squared divided by b squared equals 1.">
            <a:extLst>
              <a:ext uri="{FF2B5EF4-FFF2-40B4-BE49-F238E27FC236}">
                <a16:creationId xmlns:a16="http://schemas.microsoft.com/office/drawing/2014/main" id="{372BF0E4-7D4E-F87F-F4F3-7EC07293C4C7}"/>
              </a:ext>
            </a:extLst>
          </p:cNvPr>
          <p:cNvPicPr>
            <a:picLocks noChangeAspect="1"/>
          </p:cNvPicPr>
          <p:nvPr/>
        </p:nvPicPr>
        <p:blipFill>
          <a:blip r:embed="rId2"/>
          <a:stretch>
            <a:fillRect/>
          </a:stretch>
        </p:blipFill>
        <p:spPr>
          <a:xfrm>
            <a:off x="3119437" y="2971800"/>
            <a:ext cx="2905125" cy="914400"/>
          </a:xfrm>
          <a:prstGeom prst="rect">
            <a:avLst/>
          </a:prstGeom>
        </p:spPr>
      </p:pic>
      <p:sp>
        <p:nvSpPr>
          <p:cNvPr id="5" name="TextBox 4">
            <a:extLst>
              <a:ext uri="{FF2B5EF4-FFF2-40B4-BE49-F238E27FC236}">
                <a16:creationId xmlns:a16="http://schemas.microsoft.com/office/drawing/2014/main" id="{140EB925-7FFA-605C-29E4-55DBDDCED507}"/>
              </a:ext>
            </a:extLst>
          </p:cNvPr>
          <p:cNvSpPr txBox="1"/>
          <p:nvPr/>
        </p:nvSpPr>
        <p:spPr>
          <a:xfrm>
            <a:off x="457200" y="3886200"/>
            <a:ext cx="8229600" cy="1815882"/>
          </a:xfrm>
          <a:prstGeom prst="rect">
            <a:avLst/>
          </a:prstGeom>
          <a:noFill/>
        </p:spPr>
        <p:txBody>
          <a:bodyPr wrap="square">
            <a:spAutoFit/>
          </a:bodyPr>
          <a:lstStyle/>
          <a:p>
            <a:pPr>
              <a:defRPr sz="2800"/>
            </a:pPr>
            <a:r>
              <a:rPr lang="en-IN" sz="2800" dirty="0"/>
              <a:t>We need to determine </a:t>
            </a:r>
            <a:r>
              <a:rPr lang="en-IN" sz="2800" i="1" dirty="0"/>
              <a:t>h</a:t>
            </a:r>
            <a:r>
              <a:rPr lang="en-IN" sz="2800" dirty="0"/>
              <a:t>, </a:t>
            </a:r>
            <a:r>
              <a:rPr lang="en-IN" sz="2800" i="1" dirty="0"/>
              <a:t>k</a:t>
            </a:r>
            <a:r>
              <a:rPr lang="en-IN" sz="2800" dirty="0"/>
              <a:t>, </a:t>
            </a:r>
            <a:r>
              <a:rPr lang="en-IN" sz="2800" i="1" dirty="0"/>
              <a:t>a</a:t>
            </a:r>
            <a:r>
              <a:rPr lang="en-IN" sz="2800" dirty="0"/>
              <a:t>, and </a:t>
            </a:r>
            <a:r>
              <a:rPr lang="en-IN" sz="2800" i="1" dirty="0"/>
              <a:t>b</a:t>
            </a:r>
            <a:r>
              <a:rPr lang="en-IN" sz="2800" dirty="0"/>
              <a:t>. Since the vertices are 8 units apart, we know that 2</a:t>
            </a:r>
            <a:r>
              <a:rPr lang="en-IN" sz="2800" i="1" dirty="0"/>
              <a:t>a</a:t>
            </a:r>
            <a:r>
              <a:rPr lang="en-IN" sz="2800" dirty="0"/>
              <a:t> = 8, or </a:t>
            </a:r>
            <a:r>
              <a:rPr lang="en-IN" sz="2800" i="1" dirty="0"/>
              <a:t>a</a:t>
            </a:r>
            <a:r>
              <a:rPr lang="en-IN" sz="2800" dirty="0"/>
              <a:t> = 4. We also know the </a:t>
            </a:r>
            <a:r>
              <a:rPr lang="en-IN" sz="2800" dirty="0" err="1"/>
              <a:t>center</a:t>
            </a:r>
            <a:r>
              <a:rPr lang="en-IN" sz="2800" dirty="0"/>
              <a:t> lies halfway between the vertices, at the point (3,0). All that remains is to determine </a:t>
            </a:r>
            <a:r>
              <a:rPr lang="en-IN" sz="2800" i="1" dirty="0"/>
              <a:t>b</a:t>
            </a:r>
            <a:r>
              <a:rPr lang="en-IN"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Standard Form </a:t>
            </a:r>
            <a:r>
              <a:rPr lang="en-US" dirty="0"/>
              <a:t>of the Equation </a:t>
            </a:r>
            <a:r>
              <a:rPr dirty="0"/>
              <a:t>of a Hyperbola</a:t>
            </a:r>
            <a:r>
              <a:rPr lang="en-US" baseline="-25000" dirty="0"/>
              <a:t>3</a:t>
            </a:r>
            <a:endParaRPr dirty="0"/>
          </a:p>
        </p:txBody>
      </p:sp>
      <p:sp>
        <p:nvSpPr>
          <p:cNvPr id="3" name="Text Placeholder 2"/>
          <p:cNvSpPr>
            <a:spLocks noGrp="1"/>
          </p:cNvSpPr>
          <p:nvPr>
            <p:ph type="body" sz="quarter" idx="10"/>
          </p:nvPr>
        </p:nvSpPr>
        <p:spPr/>
        <p:txBody>
          <a:bodyPr>
            <a:normAutofit/>
          </a:bodyPr>
          <a:lstStyle/>
          <a:p>
            <a:r>
              <a:rPr sz="2800" dirty="0"/>
              <a:t>Since the foci are aligned horizontally, we know the asymptotes are of the form</a:t>
            </a:r>
          </a:p>
        </p:txBody>
      </p:sp>
      <p:pic>
        <p:nvPicPr>
          <p:cNvPr id="15" name="Picture 14" descr="y minus k equals b divided by a open parentheses x minus h close parentheses and y minus k equals negative b divided by a open parentheses x minus h close parentheses.">
            <a:extLst>
              <a:ext uri="{FF2B5EF4-FFF2-40B4-BE49-F238E27FC236}">
                <a16:creationId xmlns:a16="http://schemas.microsoft.com/office/drawing/2014/main" id="{70833630-9BA8-0778-41ED-62555627BF24}"/>
              </a:ext>
            </a:extLst>
          </p:cNvPr>
          <p:cNvPicPr>
            <a:picLocks noChangeAspect="1"/>
          </p:cNvPicPr>
          <p:nvPr/>
        </p:nvPicPr>
        <p:blipFill>
          <a:blip r:embed="rId2"/>
          <a:stretch>
            <a:fillRect/>
          </a:stretch>
        </p:blipFill>
        <p:spPr>
          <a:xfrm>
            <a:off x="1990725" y="1943687"/>
            <a:ext cx="5162550" cy="790575"/>
          </a:xfrm>
          <a:prstGeom prst="rect">
            <a:avLst/>
          </a:prstGeom>
        </p:spPr>
      </p:pic>
      <p:sp>
        <p:nvSpPr>
          <p:cNvPr id="7" name="TextBox 6">
            <a:extLst>
              <a:ext uri="{FF2B5EF4-FFF2-40B4-BE49-F238E27FC236}">
                <a16:creationId xmlns:a16="http://schemas.microsoft.com/office/drawing/2014/main" id="{7587E6E6-B333-FE86-7A59-2EA06A190488}"/>
              </a:ext>
            </a:extLst>
          </p:cNvPr>
          <p:cNvSpPr txBox="1"/>
          <p:nvPr/>
        </p:nvSpPr>
        <p:spPr>
          <a:xfrm>
            <a:off x="457200" y="2779060"/>
            <a:ext cx="8229600" cy="1538883"/>
          </a:xfrm>
          <a:prstGeom prst="rect">
            <a:avLst/>
          </a:prstGeom>
          <a:noFill/>
        </p:spPr>
        <p:txBody>
          <a:bodyPr wrap="square">
            <a:spAutoFit/>
          </a:bodyPr>
          <a:lstStyle/>
          <a:p>
            <a:pPr>
              <a:defRPr sz="2800"/>
            </a:pPr>
            <a:r>
              <a:rPr lang="en-IN" sz="2800" dirty="0"/>
              <a:t>and we already know </a:t>
            </a:r>
            <a:r>
              <a:rPr lang="en-IN" sz="2800" i="1" dirty="0"/>
              <a:t>a</a:t>
            </a:r>
            <a:r>
              <a:rPr lang="en-IN" sz="2800" dirty="0"/>
              <a:t>, </a:t>
            </a:r>
            <a:r>
              <a:rPr lang="en-IN" sz="2800" i="1" dirty="0"/>
              <a:t>h</a:t>
            </a:r>
            <a:r>
              <a:rPr lang="en-IN" sz="2800" dirty="0"/>
              <a:t>, and </a:t>
            </a:r>
            <a:r>
              <a:rPr lang="en-IN" sz="2800" i="1" dirty="0"/>
              <a:t>k</a:t>
            </a:r>
            <a:r>
              <a:rPr lang="en-IN" sz="2800" dirty="0"/>
              <a:t>. Specifically, we know that the two given slopes must correspond to the </a:t>
            </a:r>
          </a:p>
          <a:p>
            <a:pPr>
              <a:defRPr sz="2800"/>
            </a:pPr>
            <a:endParaRPr lang="en-IN" sz="1000" dirty="0"/>
          </a:p>
          <a:p>
            <a:pPr>
              <a:defRPr sz="2800"/>
            </a:pPr>
            <a:r>
              <a:rPr lang="en-IN" sz="2800" dirty="0"/>
              <a:t>fractions</a:t>
            </a:r>
          </a:p>
        </p:txBody>
      </p:sp>
      <p:pic>
        <p:nvPicPr>
          <p:cNvPr id="5" name="Picture 4" descr="b divided by a and negative b divided by a.">
            <a:extLst>
              <a:ext uri="{FF2B5EF4-FFF2-40B4-BE49-F238E27FC236}">
                <a16:creationId xmlns:a16="http://schemas.microsoft.com/office/drawing/2014/main" id="{98B497AA-05F2-CEEA-360C-DF19C23F6F11}"/>
              </a:ext>
            </a:extLst>
          </p:cNvPr>
          <p:cNvPicPr>
            <a:picLocks noChangeAspect="1"/>
          </p:cNvPicPr>
          <p:nvPr/>
        </p:nvPicPr>
        <p:blipFill>
          <a:blip r:embed="rId3"/>
          <a:stretch>
            <a:fillRect/>
          </a:stretch>
        </p:blipFill>
        <p:spPr>
          <a:xfrm>
            <a:off x="1905000" y="3669365"/>
            <a:ext cx="1524000" cy="790575"/>
          </a:xfrm>
          <a:prstGeom prst="rect">
            <a:avLst/>
          </a:prstGeom>
        </p:spPr>
      </p:pic>
    </p:spTree>
    <p:extLst>
      <p:ext uri="{BB962C8B-B14F-4D97-AF65-F5344CB8AC3E}">
        <p14:creationId xmlns:p14="http://schemas.microsoft.com/office/powerpoint/2010/main" val="26792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Standard Form </a:t>
            </a:r>
            <a:r>
              <a:rPr lang="en-US" dirty="0"/>
              <a:t>of the Equation </a:t>
            </a:r>
            <a:r>
              <a:rPr dirty="0"/>
              <a:t>of a Hyperbola</a:t>
            </a:r>
            <a:r>
              <a:rPr lang="en-US" baseline="-25000" dirty="0"/>
              <a:t>4</a:t>
            </a:r>
            <a:endParaRPr dirty="0"/>
          </a:p>
        </p:txBody>
      </p:sp>
      <p:sp>
        <p:nvSpPr>
          <p:cNvPr id="3" name="Text Placeholder 2"/>
          <p:cNvSpPr>
            <a:spLocks noGrp="1"/>
          </p:cNvSpPr>
          <p:nvPr>
            <p:ph type="body" sz="quarter" idx="10"/>
          </p:nvPr>
        </p:nvSpPr>
        <p:spPr/>
        <p:txBody>
          <a:bodyPr>
            <a:normAutofit/>
          </a:bodyPr>
          <a:lstStyle/>
          <a:p>
            <a:endParaRPr lang="en-IN" sz="300" dirty="0"/>
          </a:p>
          <a:p>
            <a:r>
              <a:rPr sz="2800" dirty="0"/>
              <a:t>That is,</a:t>
            </a:r>
          </a:p>
        </p:txBody>
      </p:sp>
      <p:pic>
        <p:nvPicPr>
          <p:cNvPr id="18" name="Picture 17" descr="1 divided by 2 equals b divided by a, so 1 divided by 2 equals b divided by 4,">
            <a:extLst>
              <a:ext uri="{FF2B5EF4-FFF2-40B4-BE49-F238E27FC236}">
                <a16:creationId xmlns:a16="http://schemas.microsoft.com/office/drawing/2014/main" id="{6F761A80-8F02-2597-922E-456B4D42E272}"/>
              </a:ext>
            </a:extLst>
          </p:cNvPr>
          <p:cNvPicPr>
            <a:picLocks noChangeAspect="1"/>
          </p:cNvPicPr>
          <p:nvPr/>
        </p:nvPicPr>
        <p:blipFill>
          <a:blip r:embed="rId2"/>
          <a:stretch>
            <a:fillRect/>
          </a:stretch>
        </p:blipFill>
        <p:spPr>
          <a:xfrm>
            <a:off x="1673600" y="1046106"/>
            <a:ext cx="2257425" cy="790575"/>
          </a:xfrm>
          <a:prstGeom prst="rect">
            <a:avLst/>
          </a:prstGeom>
        </p:spPr>
      </p:pic>
      <p:sp>
        <p:nvSpPr>
          <p:cNvPr id="16" name="TextBox 15">
            <a:extLst>
              <a:ext uri="{FF2B5EF4-FFF2-40B4-BE49-F238E27FC236}">
                <a16:creationId xmlns:a16="http://schemas.microsoft.com/office/drawing/2014/main" id="{64B77C03-CB2E-DDF2-F4F2-A0FE378684AF}"/>
              </a:ext>
            </a:extLst>
          </p:cNvPr>
          <p:cNvSpPr txBox="1"/>
          <p:nvPr/>
        </p:nvSpPr>
        <p:spPr>
          <a:xfrm>
            <a:off x="3895160" y="1127835"/>
            <a:ext cx="4572000" cy="523220"/>
          </a:xfrm>
          <a:prstGeom prst="rect">
            <a:avLst/>
          </a:prstGeom>
          <a:noFill/>
        </p:spPr>
        <p:txBody>
          <a:bodyPr wrap="square">
            <a:spAutoFit/>
          </a:bodyPr>
          <a:lstStyle/>
          <a:p>
            <a:r>
              <a:rPr lang="en-IN" sz="2800" dirty="0"/>
              <a:t>and so </a:t>
            </a:r>
            <a:r>
              <a:rPr lang="en-IN" sz="2800" i="1" dirty="0"/>
              <a:t>b </a:t>
            </a:r>
            <a:r>
              <a:rPr lang="en-IN" sz="2800" dirty="0"/>
              <a:t>= 2. This means that</a:t>
            </a:r>
          </a:p>
        </p:txBody>
      </p:sp>
      <p:sp>
        <p:nvSpPr>
          <p:cNvPr id="14" name="TextBox 13">
            <a:extLst>
              <a:ext uri="{FF2B5EF4-FFF2-40B4-BE49-F238E27FC236}">
                <a16:creationId xmlns:a16="http://schemas.microsoft.com/office/drawing/2014/main" id="{E0FD99B0-7439-A818-0C32-1F5EC650CA86}"/>
              </a:ext>
            </a:extLst>
          </p:cNvPr>
          <p:cNvSpPr txBox="1"/>
          <p:nvPr/>
        </p:nvSpPr>
        <p:spPr>
          <a:xfrm>
            <a:off x="488576" y="1685365"/>
            <a:ext cx="5378824" cy="523220"/>
          </a:xfrm>
          <a:prstGeom prst="rect">
            <a:avLst/>
          </a:prstGeom>
          <a:noFill/>
        </p:spPr>
        <p:txBody>
          <a:bodyPr wrap="square">
            <a:spAutoFit/>
          </a:bodyPr>
          <a:lstStyle/>
          <a:p>
            <a:r>
              <a:rPr lang="en-IN" sz="2800" dirty="0"/>
              <a:t>the equation of the hyperbola is</a:t>
            </a:r>
          </a:p>
        </p:txBody>
      </p:sp>
      <p:pic>
        <p:nvPicPr>
          <p:cNvPr id="11" name="Picture 10" descr="open parentheses x minus 3 close parentheses squared divided by 16 minus y squared divided by 4 equals 1,">
            <a:extLst>
              <a:ext uri="{FF2B5EF4-FFF2-40B4-BE49-F238E27FC236}">
                <a16:creationId xmlns:a16="http://schemas.microsoft.com/office/drawing/2014/main" id="{9695BE4E-2468-9DDE-6766-F51F2F324CD4}"/>
              </a:ext>
            </a:extLst>
          </p:cNvPr>
          <p:cNvPicPr>
            <a:picLocks noChangeAspect="1"/>
          </p:cNvPicPr>
          <p:nvPr/>
        </p:nvPicPr>
        <p:blipFill>
          <a:blip r:embed="rId3"/>
          <a:stretch>
            <a:fillRect/>
          </a:stretch>
        </p:blipFill>
        <p:spPr>
          <a:xfrm>
            <a:off x="3467100" y="2138006"/>
            <a:ext cx="2209800" cy="914400"/>
          </a:xfrm>
          <a:prstGeom prst="rect">
            <a:avLst/>
          </a:prstGeom>
        </p:spPr>
      </p:pic>
      <p:sp>
        <p:nvSpPr>
          <p:cNvPr id="9" name="TextBox 8">
            <a:extLst>
              <a:ext uri="{FF2B5EF4-FFF2-40B4-BE49-F238E27FC236}">
                <a16:creationId xmlns:a16="http://schemas.microsoft.com/office/drawing/2014/main" id="{8145FFCC-D650-FF18-4214-7F2409E11C5E}"/>
              </a:ext>
            </a:extLst>
          </p:cNvPr>
          <p:cNvSpPr txBox="1"/>
          <p:nvPr/>
        </p:nvSpPr>
        <p:spPr>
          <a:xfrm>
            <a:off x="457200" y="2972713"/>
            <a:ext cx="7467600" cy="523220"/>
          </a:xfrm>
          <a:prstGeom prst="rect">
            <a:avLst/>
          </a:prstGeom>
          <a:noFill/>
        </p:spPr>
        <p:txBody>
          <a:bodyPr wrap="square">
            <a:spAutoFit/>
          </a:bodyPr>
          <a:lstStyle/>
          <a:p>
            <a:r>
              <a:rPr lang="en-IN" sz="2800" dirty="0"/>
              <a:t>and the equations for the asymptotes are</a:t>
            </a:r>
          </a:p>
        </p:txBody>
      </p:sp>
      <p:pic>
        <p:nvPicPr>
          <p:cNvPr id="7" name="Picture 6" descr="y equals plus or minus 1 divided by 2 open parentheses x minus 3 close parentheses.">
            <a:extLst>
              <a:ext uri="{FF2B5EF4-FFF2-40B4-BE49-F238E27FC236}">
                <a16:creationId xmlns:a16="http://schemas.microsoft.com/office/drawing/2014/main" id="{98BA3C2C-8EE9-B5A5-0543-3DEC71EE4BAE}"/>
              </a:ext>
            </a:extLst>
          </p:cNvPr>
          <p:cNvPicPr>
            <a:picLocks noChangeAspect="1"/>
          </p:cNvPicPr>
          <p:nvPr/>
        </p:nvPicPr>
        <p:blipFill>
          <a:blip r:embed="rId4"/>
          <a:stretch>
            <a:fillRect/>
          </a:stretch>
        </p:blipFill>
        <p:spPr>
          <a:xfrm>
            <a:off x="3577390" y="3512820"/>
            <a:ext cx="1989220" cy="828000"/>
          </a:xfrm>
          <a:prstGeom prst="rect">
            <a:avLst/>
          </a:prstGeom>
        </p:spPr>
      </p:pic>
      <p:sp>
        <p:nvSpPr>
          <p:cNvPr id="5" name="TextBox 4">
            <a:extLst>
              <a:ext uri="{FF2B5EF4-FFF2-40B4-BE49-F238E27FC236}">
                <a16:creationId xmlns:a16="http://schemas.microsoft.com/office/drawing/2014/main" id="{A30A7CA1-13C6-4A56-B5FD-2E5478174CD7}"/>
              </a:ext>
            </a:extLst>
          </p:cNvPr>
          <p:cNvSpPr txBox="1"/>
          <p:nvPr/>
        </p:nvSpPr>
        <p:spPr>
          <a:xfrm>
            <a:off x="457200" y="4303693"/>
            <a:ext cx="8229600" cy="954107"/>
          </a:xfrm>
          <a:prstGeom prst="rect">
            <a:avLst/>
          </a:prstGeom>
          <a:noFill/>
        </p:spPr>
        <p:txBody>
          <a:bodyPr wrap="square">
            <a:spAutoFit/>
          </a:bodyPr>
          <a:lstStyle/>
          <a:p>
            <a:r>
              <a:rPr lang="en-IN" sz="2800" dirty="0"/>
              <a:t>A sketch of the hyperbola, along with its asymptotes, appears in Figure 7.</a:t>
            </a:r>
          </a:p>
        </p:txBody>
      </p:sp>
    </p:spTree>
    <p:extLst>
      <p:ext uri="{BB962C8B-B14F-4D97-AF65-F5344CB8AC3E}">
        <p14:creationId xmlns:p14="http://schemas.microsoft.com/office/powerpoint/2010/main" val="152584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Standard Form </a:t>
            </a:r>
            <a:r>
              <a:rPr lang="en-US" dirty="0"/>
              <a:t>of the Equation </a:t>
            </a:r>
            <a:r>
              <a:rPr dirty="0"/>
              <a:t>of a Hyperbola</a:t>
            </a:r>
            <a:r>
              <a:rPr lang="en-US" baseline="-25000" dirty="0"/>
              <a:t>5</a:t>
            </a:r>
            <a:endParaRPr dirty="0"/>
          </a:p>
        </p:txBody>
      </p:sp>
      <p:pic>
        <p:nvPicPr>
          <p:cNvPr id="5" name="Content Placeholder 4" descr="A horizontally oriented hyperbola with center at open parentheses 3 comma 0 close parentheses and vertices marked and labeled as open parentheses negative 1 comma 0 close parentheses and open parentheses 7 comma 0 close parentheses A rectangle of width  8  and height  4  and centered at open parentheses 3 comma 0 close parentheses is drawn with dashed lines. The diagonals of the rectangle are drawn with dashed lines and extend outside the rectangle to form the asymptotes of the hyperbola. The asymptotes are labeled with the equation y equals plus or minus 1 divided by 2 open parentheses x minus 3 close parentheses">
            <a:extLst>
              <a:ext uri="{FF2B5EF4-FFF2-40B4-BE49-F238E27FC236}">
                <a16:creationId xmlns:a16="http://schemas.microsoft.com/office/drawing/2014/main" id="{C635DF31-C0B0-4346-9E61-CD869DC182D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2736"/>
            <a:ext cx="4572000" cy="4572000"/>
          </a:xfrm>
        </p:spPr>
      </p:pic>
      <p:sp>
        <p:nvSpPr>
          <p:cNvPr id="3" name="TextBox 2">
            <a:extLst>
              <a:ext uri="{FF2B5EF4-FFF2-40B4-BE49-F238E27FC236}">
                <a16:creationId xmlns:a16="http://schemas.microsoft.com/office/drawing/2014/main" id="{C076301D-DCEC-4CBC-82DD-F8E0D9AB70B3}"/>
              </a:ext>
            </a:extLst>
          </p:cNvPr>
          <p:cNvSpPr txBox="1"/>
          <p:nvPr/>
        </p:nvSpPr>
        <p:spPr>
          <a:xfrm>
            <a:off x="457200" y="5545348"/>
            <a:ext cx="82296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a:t>
            </a:r>
            <a:r>
              <a:rPr dirty="0"/>
              <a:t>Standard Form </a:t>
            </a:r>
            <a:r>
              <a:rPr lang="en-US" dirty="0"/>
              <a:t>the Equation </a:t>
            </a:r>
            <a:r>
              <a:rPr dirty="0"/>
              <a:t>of a Hyperbola</a:t>
            </a:r>
          </a:p>
        </p:txBody>
      </p:sp>
      <p:sp>
        <p:nvSpPr>
          <p:cNvPr id="3" name="Text Placeholder 2"/>
          <p:cNvSpPr>
            <a:spLocks noGrp="1"/>
          </p:cNvSpPr>
          <p:nvPr>
            <p:ph type="body" sz="quarter" idx="10"/>
          </p:nvPr>
        </p:nvSpPr>
        <p:spPr/>
        <p:txBody>
          <a:bodyPr>
            <a:normAutofit/>
          </a:bodyPr>
          <a:lstStyle/>
          <a:p>
            <a:pPr>
              <a:defRPr sz="2800"/>
            </a:pPr>
            <a:r>
              <a:rPr sz="2600" dirty="0"/>
              <a:t>Let</a:t>
            </a:r>
            <a:r>
              <a:rPr lang="en-IN" sz="2600" dirty="0"/>
              <a:t> </a:t>
            </a:r>
            <a:r>
              <a:rPr lang="en-IN" sz="2600" i="1" dirty="0"/>
              <a:t>a</a:t>
            </a:r>
            <a:r>
              <a:rPr sz="2600" dirty="0"/>
              <a:t> and</a:t>
            </a:r>
            <a:r>
              <a:rPr lang="en-IN" sz="2600" dirty="0"/>
              <a:t> </a:t>
            </a:r>
            <a:r>
              <a:rPr lang="en-IN" sz="2600" i="1" dirty="0"/>
              <a:t>b</a:t>
            </a:r>
            <a:r>
              <a:rPr sz="2600" dirty="0"/>
              <a:t> be positive constants. The </a:t>
            </a:r>
            <a:r>
              <a:rPr sz="2600" b="1" dirty="0"/>
              <a:t>standard form of the equation </a:t>
            </a:r>
            <a:r>
              <a:rPr lang="en-US" sz="2600" b="1" dirty="0"/>
              <a:t>of a </a:t>
            </a:r>
            <a:r>
              <a:rPr sz="2600" b="1" dirty="0"/>
              <a:t>hyperbola</a:t>
            </a:r>
            <a:r>
              <a:rPr sz="2600" dirty="0"/>
              <a:t> with center at</a:t>
            </a:r>
            <a:r>
              <a:rPr lang="en-IN" sz="2600" dirty="0"/>
              <a:t> (</a:t>
            </a:r>
            <a:r>
              <a:rPr lang="en-IN" sz="2600" i="1" dirty="0"/>
              <a:t>h</a:t>
            </a:r>
            <a:r>
              <a:rPr lang="en-IN" sz="2600" dirty="0"/>
              <a:t>, </a:t>
            </a:r>
            <a:r>
              <a:rPr lang="en-IN" sz="2600" i="1" dirty="0"/>
              <a:t>k</a:t>
            </a:r>
            <a:r>
              <a:rPr lang="en-IN" sz="2600" dirty="0"/>
              <a:t>)</a:t>
            </a:r>
            <a:r>
              <a:rPr sz="2600" dirty="0"/>
              <a:t> is</a:t>
            </a:r>
            <a:r>
              <a:rPr lang="en-US" sz="2600" dirty="0"/>
              <a:t>:</a:t>
            </a:r>
          </a:p>
          <a:p>
            <a:pPr>
              <a:defRPr sz="2800"/>
            </a:pPr>
            <a:endParaRPr sz="1000" dirty="0"/>
          </a:p>
          <a:p>
            <a:pPr marL="514350" indent="-514350">
              <a:buFont typeface="+mj-lt"/>
              <a:buChar char="•"/>
              <a:defRPr sz="2800"/>
            </a:pPr>
            <a:r>
              <a:rPr sz="2600" dirty="0"/>
              <a:t>​</a:t>
            </a:r>
            <a:endParaRPr lang="en-IN" sz="2600" dirty="0"/>
          </a:p>
          <a:p>
            <a:pPr>
              <a:defRPr sz="2800"/>
            </a:pPr>
            <a:endParaRPr lang="en-IN" sz="2600" dirty="0"/>
          </a:p>
          <a:p>
            <a:pPr>
              <a:defRPr sz="2800"/>
            </a:pPr>
            <a:endParaRPr lang="en-IN" sz="2000" dirty="0"/>
          </a:p>
          <a:p>
            <a:pPr marL="514350" indent="-514350">
              <a:buFont typeface="+mj-lt"/>
              <a:buChar char="•"/>
              <a:defRPr sz="2800"/>
            </a:pPr>
            <a:r>
              <a:rPr lang="en-IN" sz="2600" dirty="0"/>
              <a:t>​</a:t>
            </a:r>
          </a:p>
        </p:txBody>
      </p:sp>
      <p:pic>
        <p:nvPicPr>
          <p:cNvPr id="11" name="Picture 10" descr="Open parentheses x minus h close parentheses squared divided by a squared minus open parentheses y minus k close parentheses squared divided by b squared equals 1">
            <a:extLst>
              <a:ext uri="{FF2B5EF4-FFF2-40B4-BE49-F238E27FC236}">
                <a16:creationId xmlns:a16="http://schemas.microsoft.com/office/drawing/2014/main" id="{49E9D962-4C0F-3FE9-C4F4-16260E58D766}"/>
              </a:ext>
            </a:extLst>
          </p:cNvPr>
          <p:cNvPicPr>
            <a:picLocks noChangeAspect="1"/>
          </p:cNvPicPr>
          <p:nvPr/>
        </p:nvPicPr>
        <p:blipFill>
          <a:blip r:embed="rId2"/>
          <a:stretch>
            <a:fillRect/>
          </a:stretch>
        </p:blipFill>
        <p:spPr>
          <a:xfrm>
            <a:off x="1066799" y="1929868"/>
            <a:ext cx="2450250" cy="792000"/>
          </a:xfrm>
          <a:prstGeom prst="rect">
            <a:avLst/>
          </a:prstGeom>
        </p:spPr>
      </p:pic>
      <p:sp>
        <p:nvSpPr>
          <p:cNvPr id="15" name="TextBox 14">
            <a:extLst>
              <a:ext uri="{FF2B5EF4-FFF2-40B4-BE49-F238E27FC236}">
                <a16:creationId xmlns:a16="http://schemas.microsoft.com/office/drawing/2014/main" id="{26417C59-860B-98A2-2CD5-138D2DA51128}"/>
              </a:ext>
            </a:extLst>
          </p:cNvPr>
          <p:cNvSpPr txBox="1"/>
          <p:nvPr/>
        </p:nvSpPr>
        <p:spPr>
          <a:xfrm>
            <a:off x="3511923" y="2106401"/>
            <a:ext cx="4690782" cy="492443"/>
          </a:xfrm>
          <a:prstGeom prst="rect">
            <a:avLst/>
          </a:prstGeom>
          <a:noFill/>
        </p:spPr>
        <p:txBody>
          <a:bodyPr wrap="square">
            <a:spAutoFit/>
          </a:bodyPr>
          <a:lstStyle/>
          <a:p>
            <a:r>
              <a:rPr lang="en-IN" sz="2600" dirty="0">
                <a:solidFill>
                  <a:srgbClr val="000000"/>
                </a:solidFill>
              </a:rPr>
              <a:t>if the foci are aligned horizontally </a:t>
            </a:r>
          </a:p>
        </p:txBody>
      </p:sp>
      <p:sp>
        <p:nvSpPr>
          <p:cNvPr id="17" name="TextBox 16">
            <a:extLst>
              <a:ext uri="{FF2B5EF4-FFF2-40B4-BE49-F238E27FC236}">
                <a16:creationId xmlns:a16="http://schemas.microsoft.com/office/drawing/2014/main" id="{DDE2C02C-0975-DC22-6B41-799AA25AD2BC}"/>
              </a:ext>
            </a:extLst>
          </p:cNvPr>
          <p:cNvSpPr txBox="1"/>
          <p:nvPr/>
        </p:nvSpPr>
        <p:spPr>
          <a:xfrm>
            <a:off x="990600" y="2707957"/>
            <a:ext cx="7651376" cy="492443"/>
          </a:xfrm>
          <a:prstGeom prst="rect">
            <a:avLst/>
          </a:prstGeom>
          <a:noFill/>
        </p:spPr>
        <p:txBody>
          <a:bodyPr wrap="square">
            <a:spAutoFit/>
          </a:bodyPr>
          <a:lstStyle/>
          <a:p>
            <a:pPr>
              <a:defRPr sz="2800"/>
            </a:pPr>
            <a:r>
              <a:rPr lang="en-IN" sz="2600" dirty="0">
                <a:solidFill>
                  <a:srgbClr val="000000"/>
                </a:solidFill>
              </a:rPr>
              <a:t>(where the </a:t>
            </a:r>
            <a:r>
              <a:rPr lang="en-IN" sz="2600" i="1" dirty="0">
                <a:solidFill>
                  <a:srgbClr val="000000"/>
                </a:solidFill>
              </a:rPr>
              <a:t>y</a:t>
            </a:r>
            <a:r>
              <a:rPr lang="en-IN" sz="2600" dirty="0">
                <a:solidFill>
                  <a:srgbClr val="000000"/>
                </a:solidFill>
              </a:rPr>
              <a:t>-values of the foci are equal).</a:t>
            </a:r>
          </a:p>
        </p:txBody>
      </p:sp>
      <p:pic>
        <p:nvPicPr>
          <p:cNvPr id="13" name="Picture 12" descr="Open parentheses y minus k close parentheses squared divided by a squared minus open parentheses x minus h close parentheses squared divided by b squared equals 1">
            <a:extLst>
              <a:ext uri="{FF2B5EF4-FFF2-40B4-BE49-F238E27FC236}">
                <a16:creationId xmlns:a16="http://schemas.microsoft.com/office/drawing/2014/main" id="{2303581C-BC4C-B5C3-413A-C22C5C7D8D6C}"/>
              </a:ext>
            </a:extLst>
          </p:cNvPr>
          <p:cNvPicPr>
            <a:picLocks noChangeAspect="1"/>
          </p:cNvPicPr>
          <p:nvPr/>
        </p:nvPicPr>
        <p:blipFill>
          <a:blip r:embed="rId3"/>
          <a:stretch>
            <a:fillRect/>
          </a:stretch>
        </p:blipFill>
        <p:spPr>
          <a:xfrm>
            <a:off x="1134034" y="3246600"/>
            <a:ext cx="2450250" cy="792000"/>
          </a:xfrm>
          <a:prstGeom prst="rect">
            <a:avLst/>
          </a:prstGeom>
        </p:spPr>
      </p:pic>
      <p:sp>
        <p:nvSpPr>
          <p:cNvPr id="27" name="TextBox 26">
            <a:extLst>
              <a:ext uri="{FF2B5EF4-FFF2-40B4-BE49-F238E27FC236}">
                <a16:creationId xmlns:a16="http://schemas.microsoft.com/office/drawing/2014/main" id="{184FE47F-9888-02B8-ED70-49AEC6CB2B39}"/>
              </a:ext>
            </a:extLst>
          </p:cNvPr>
          <p:cNvSpPr txBox="1"/>
          <p:nvPr/>
        </p:nvSpPr>
        <p:spPr>
          <a:xfrm>
            <a:off x="3556748" y="3415867"/>
            <a:ext cx="4309782" cy="492443"/>
          </a:xfrm>
          <a:prstGeom prst="rect">
            <a:avLst/>
          </a:prstGeom>
          <a:noFill/>
        </p:spPr>
        <p:txBody>
          <a:bodyPr wrap="square">
            <a:spAutoFit/>
          </a:bodyPr>
          <a:lstStyle/>
          <a:p>
            <a:r>
              <a:rPr lang="en-IN" sz="2600" dirty="0">
                <a:solidFill>
                  <a:srgbClr val="000000"/>
                </a:solidFill>
              </a:rPr>
              <a:t>if the foci are aligned vertically</a:t>
            </a:r>
          </a:p>
        </p:txBody>
      </p:sp>
      <p:sp>
        <p:nvSpPr>
          <p:cNvPr id="25" name="TextBox 24">
            <a:extLst>
              <a:ext uri="{FF2B5EF4-FFF2-40B4-BE49-F238E27FC236}">
                <a16:creationId xmlns:a16="http://schemas.microsoft.com/office/drawing/2014/main" id="{5F67DCD5-544D-74FB-F04B-5433A665BD0B}"/>
              </a:ext>
            </a:extLst>
          </p:cNvPr>
          <p:cNvSpPr txBox="1"/>
          <p:nvPr/>
        </p:nvSpPr>
        <p:spPr>
          <a:xfrm>
            <a:off x="932331" y="4007842"/>
            <a:ext cx="5768788" cy="492443"/>
          </a:xfrm>
          <a:prstGeom prst="rect">
            <a:avLst/>
          </a:prstGeom>
          <a:noFill/>
        </p:spPr>
        <p:txBody>
          <a:bodyPr wrap="square">
            <a:spAutoFit/>
          </a:bodyPr>
          <a:lstStyle/>
          <a:p>
            <a:r>
              <a:rPr lang="en-IN" sz="2600" dirty="0">
                <a:solidFill>
                  <a:srgbClr val="000000"/>
                </a:solidFill>
              </a:rPr>
              <a:t>(where the </a:t>
            </a:r>
            <a:r>
              <a:rPr lang="en-IN" sz="2600" i="1" dirty="0">
                <a:solidFill>
                  <a:srgbClr val="000000"/>
                </a:solidFill>
              </a:rPr>
              <a:t>x</a:t>
            </a:r>
            <a:r>
              <a:rPr lang="en-IN" sz="2600" dirty="0">
                <a:solidFill>
                  <a:srgbClr val="000000"/>
                </a:solidFill>
              </a:rPr>
              <a:t>-values of the foci are equal).</a:t>
            </a:r>
          </a:p>
        </p:txBody>
      </p:sp>
      <p:sp>
        <p:nvSpPr>
          <p:cNvPr id="21" name="TextBox 20">
            <a:extLst>
              <a:ext uri="{FF2B5EF4-FFF2-40B4-BE49-F238E27FC236}">
                <a16:creationId xmlns:a16="http://schemas.microsoft.com/office/drawing/2014/main" id="{F121C730-3503-D979-EC24-5BCE2B2A6DA2}"/>
              </a:ext>
            </a:extLst>
          </p:cNvPr>
          <p:cNvSpPr txBox="1"/>
          <p:nvPr/>
        </p:nvSpPr>
        <p:spPr>
          <a:xfrm>
            <a:off x="479612" y="4500285"/>
            <a:ext cx="8184776" cy="1292662"/>
          </a:xfrm>
          <a:prstGeom prst="rect">
            <a:avLst/>
          </a:prstGeom>
          <a:noFill/>
        </p:spPr>
        <p:txBody>
          <a:bodyPr wrap="square">
            <a:spAutoFit/>
          </a:bodyPr>
          <a:lstStyle/>
          <a:p>
            <a:pPr>
              <a:defRPr sz="2800"/>
            </a:pPr>
            <a:r>
              <a:rPr lang="en-IN" sz="2600" dirty="0">
                <a:solidFill>
                  <a:srgbClr val="000000"/>
                </a:solidFill>
              </a:rPr>
              <a:t>In either case, the foci are located </a:t>
            </a:r>
            <a:r>
              <a:rPr lang="en-IN" sz="2600" i="1" dirty="0">
                <a:solidFill>
                  <a:srgbClr val="000000"/>
                </a:solidFill>
              </a:rPr>
              <a:t>c</a:t>
            </a:r>
            <a:r>
              <a:rPr lang="en-IN" sz="2600" dirty="0">
                <a:solidFill>
                  <a:srgbClr val="000000"/>
                </a:solidFill>
              </a:rPr>
              <a:t> units away from the </a:t>
            </a:r>
            <a:r>
              <a:rPr lang="en-IN" sz="2600" dirty="0" err="1">
                <a:solidFill>
                  <a:srgbClr val="000000"/>
                </a:solidFill>
              </a:rPr>
              <a:t>center</a:t>
            </a:r>
            <a:r>
              <a:rPr lang="en-IN" sz="2600" dirty="0">
                <a:solidFill>
                  <a:srgbClr val="000000"/>
                </a:solidFill>
              </a:rPr>
              <a:t>, where</a:t>
            </a:r>
            <a:r>
              <a:rPr lang="en-IN" sz="2600" dirty="0"/>
              <a:t> </a:t>
            </a:r>
            <a:r>
              <a:rPr lang="en-IN" sz="2600" i="1" dirty="0">
                <a:solidFill>
                  <a:srgbClr val="000000"/>
                </a:solidFill>
              </a:rPr>
              <a:t>c</a:t>
            </a:r>
            <a:r>
              <a:rPr lang="en-IN" sz="1050" i="1" dirty="0">
                <a:solidFill>
                  <a:srgbClr val="000000"/>
                </a:solidFill>
              </a:rPr>
              <a:t> </a:t>
            </a:r>
            <a:r>
              <a:rPr lang="en-IN" sz="2600" dirty="0">
                <a:solidFill>
                  <a:srgbClr val="000000"/>
                </a:solidFill>
              </a:rPr>
              <a:t>²</a:t>
            </a:r>
            <a:r>
              <a:rPr lang="en-IN" sz="2600" i="1" dirty="0">
                <a:solidFill>
                  <a:srgbClr val="000000"/>
                </a:solidFill>
              </a:rPr>
              <a:t> </a:t>
            </a:r>
            <a:r>
              <a:rPr lang="en-IN" sz="2600" dirty="0">
                <a:solidFill>
                  <a:srgbClr val="000000"/>
                </a:solidFill>
              </a:rPr>
              <a:t>=</a:t>
            </a:r>
            <a:r>
              <a:rPr lang="en-IN" sz="2600" i="1" dirty="0">
                <a:solidFill>
                  <a:srgbClr val="000000"/>
                </a:solidFill>
              </a:rPr>
              <a:t> a</a:t>
            </a:r>
            <a:r>
              <a:rPr lang="en-IN" sz="1050" i="1" dirty="0">
                <a:solidFill>
                  <a:srgbClr val="000000"/>
                </a:solidFill>
              </a:rPr>
              <a:t> </a:t>
            </a:r>
            <a:r>
              <a:rPr lang="en-IN" sz="2600" dirty="0">
                <a:solidFill>
                  <a:srgbClr val="000000"/>
                </a:solidFill>
              </a:rPr>
              <a:t>²</a:t>
            </a:r>
            <a:r>
              <a:rPr lang="en-IN" sz="2600" i="1" dirty="0">
                <a:solidFill>
                  <a:srgbClr val="000000"/>
                </a:solidFill>
              </a:rPr>
              <a:t> </a:t>
            </a:r>
            <a:r>
              <a:rPr lang="en-IN" sz="2600" dirty="0">
                <a:solidFill>
                  <a:srgbClr val="000000"/>
                </a:solidFill>
              </a:rPr>
              <a:t>+</a:t>
            </a:r>
            <a:r>
              <a:rPr lang="en-IN" sz="2600" i="1" dirty="0">
                <a:solidFill>
                  <a:srgbClr val="000000"/>
                </a:solidFill>
              </a:rPr>
              <a:t> b</a:t>
            </a:r>
            <a:r>
              <a:rPr lang="en-IN" sz="1058" i="1" dirty="0">
                <a:solidFill>
                  <a:srgbClr val="000000"/>
                </a:solidFill>
              </a:rPr>
              <a:t> </a:t>
            </a:r>
            <a:r>
              <a:rPr lang="en-IN" sz="2600" dirty="0">
                <a:solidFill>
                  <a:srgbClr val="000000"/>
                </a:solidFill>
              </a:rPr>
              <a:t>²,  and the vertices are located </a:t>
            </a:r>
            <a:r>
              <a:rPr lang="en-IN" sz="2600" i="1" dirty="0">
                <a:solidFill>
                  <a:srgbClr val="000000"/>
                </a:solidFill>
              </a:rPr>
              <a:t>a</a:t>
            </a:r>
          </a:p>
          <a:p>
            <a:pPr>
              <a:defRPr sz="2800"/>
            </a:pPr>
            <a:r>
              <a:rPr lang="en-IN" sz="2600" dirty="0">
                <a:solidFill>
                  <a:srgbClr val="000000"/>
                </a:solidFill>
              </a:rPr>
              <a:t>units away from the </a:t>
            </a:r>
            <a:r>
              <a:rPr lang="en-IN" sz="2600" dirty="0" err="1">
                <a:solidFill>
                  <a:srgbClr val="000000"/>
                </a:solidFill>
              </a:rPr>
              <a:t>center</a:t>
            </a:r>
            <a:r>
              <a:rPr lang="en-IN" sz="2600" dirty="0">
                <a:solidFill>
                  <a:srgbClr val="000000"/>
                </a:solidFill>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LORAN</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A ship measures a time difference of</a:t>
            </a:r>
            <a:r>
              <a:rPr lang="en-US" sz="2800" dirty="0"/>
              <a:t> 0.000108</a:t>
            </a:r>
            <a:r>
              <a:rPr sz="2800" dirty="0"/>
              <a:t> seconds between the signals of two LORAN signals sent from stations</a:t>
            </a:r>
            <a:r>
              <a:rPr lang="en-US" sz="2800" dirty="0"/>
              <a:t> 100</a:t>
            </a:r>
            <a:r>
              <a:rPr sz="2800" dirty="0"/>
              <a:t> miles apart along a coastline. If the ship maintains this time difference, where will it land on the coastline? Assume that the signal moves at the speed of light (</a:t>
            </a:r>
            <a:r>
              <a:rPr lang="en-US" sz="2800" dirty="0"/>
              <a:t>186,000</a:t>
            </a:r>
            <a:r>
              <a:rPr sz="2800" dirty="0"/>
              <a:t> miles per second).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a:t>As usual, setting up a convenient system of coordinates can make the resulting equations simpler.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LORAN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IN" sz="2800" b="1" dirty="0"/>
              <a:t>Solution</a:t>
            </a:r>
          </a:p>
          <a:p>
            <a:pPr>
              <a:defRPr sz="2800"/>
            </a:pPr>
            <a:r>
              <a:rPr lang="en-IN" sz="2800" dirty="0"/>
              <a:t>Begin by graphing the situation in the Cartesian plane. We place the two stations (which are the foci of the hyperbola) at (</a:t>
            </a:r>
            <a:r>
              <a:rPr lang="en-IN" dirty="0">
                <a:latin typeface="Calibri" panose="020F0502020204030204" pitchFamily="34" charset="0"/>
                <a:ea typeface="Calibri" panose="020F0502020204030204" pitchFamily="34" charset="0"/>
                <a:cs typeface="Calibri" panose="020F0502020204030204" pitchFamily="34" charset="0"/>
              </a:rPr>
              <a:t>−</a:t>
            </a:r>
            <a:r>
              <a:rPr lang="en-IN" sz="2800" dirty="0"/>
              <a:t>50,0) and (50,0). The ship must lie on the hyperbola (and hopefully is in the water).</a:t>
            </a:r>
            <a:endParaRPr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LORAN</a:t>
            </a:r>
            <a:r>
              <a:rPr lang="en-US" baseline="-25000" dirty="0"/>
              <a:t>3</a:t>
            </a:r>
            <a:endParaRPr dirty="0"/>
          </a:p>
        </p:txBody>
      </p:sp>
      <p:pic>
        <p:nvPicPr>
          <p:cNvPr id="5" name="Content Placeholder 4" descr="An image from above of a shoreline, with land on the bottom half of the image and ocean on the top half. A horizontally oriented hyperbola centered at the origin is overlaid on the image, with the origin on the shoreline. The foci of the hyperbola are marked and labeled as open parentheses negative 50 comma 0 close parentheses and open parentheses 50 comma 0 close parentheses A point in the ocean on the right branch of the hyperbola is marked but unlabeled.">
            <a:extLst>
              <a:ext uri="{FF2B5EF4-FFF2-40B4-BE49-F238E27FC236}">
                <a16:creationId xmlns:a16="http://schemas.microsoft.com/office/drawing/2014/main" id="{3EBE79A1-8FAE-4E7F-B91B-D71B48E04DE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2736"/>
            <a:ext cx="4572000" cy="4572000"/>
          </a:xfrm>
        </p:spPr>
      </p:pic>
      <p:sp>
        <p:nvSpPr>
          <p:cNvPr id="4" name="TextBox 3">
            <a:extLst>
              <a:ext uri="{FF2B5EF4-FFF2-40B4-BE49-F238E27FC236}">
                <a16:creationId xmlns:a16="http://schemas.microsoft.com/office/drawing/2014/main" id="{54904748-84F2-402B-823E-6274A066383D}"/>
              </a:ext>
            </a:extLst>
          </p:cNvPr>
          <p:cNvSpPr txBox="1"/>
          <p:nvPr/>
        </p:nvSpPr>
        <p:spPr>
          <a:xfrm>
            <a:off x="457200" y="5545348"/>
            <a:ext cx="82296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LORAN</a:t>
            </a:r>
            <a:r>
              <a:rPr lang="en-US" baseline="-25000" dirty="0"/>
              <a:t>4</a:t>
            </a:r>
            <a:endParaRPr dirty="0"/>
          </a:p>
        </p:txBody>
      </p:sp>
      <p:sp>
        <p:nvSpPr>
          <p:cNvPr id="3" name="Text Placeholder 2"/>
          <p:cNvSpPr>
            <a:spLocks noGrp="1"/>
          </p:cNvSpPr>
          <p:nvPr>
            <p:ph type="body" sz="quarter" idx="10"/>
          </p:nvPr>
        </p:nvSpPr>
        <p:spPr/>
        <p:txBody>
          <a:bodyPr>
            <a:normAutofit/>
          </a:bodyPr>
          <a:lstStyle/>
          <a:p>
            <a:pPr>
              <a:defRPr sz="2800"/>
            </a:pPr>
            <a:r>
              <a:rPr sz="2800" dirty="0"/>
              <a:t>Note that the hyperbola intersects the shore at its vertices. Thus, if the ship maintains its path on the hyperbola, it will land at a vertex. We use the time difference to calculate the position of the vertex using the rate equation</a:t>
            </a:r>
            <a:r>
              <a:rPr lang="en-IN" sz="2800" dirty="0"/>
              <a:t> </a:t>
            </a:r>
            <a:r>
              <a:rPr lang="en-IN" sz="2800" i="1" dirty="0"/>
              <a:t>d</a:t>
            </a:r>
            <a:r>
              <a:rPr lang="en-IN" sz="2800" dirty="0"/>
              <a:t> = </a:t>
            </a:r>
            <a:r>
              <a:rPr lang="en-IN" sz="2800" i="1" dirty="0"/>
              <a:t>rt</a:t>
            </a:r>
            <a:r>
              <a:rPr sz="2800" dirty="0"/>
              <a:t>.</a:t>
            </a:r>
          </a:p>
          <a:p>
            <a:pPr>
              <a:defRPr sz="2800"/>
            </a:pPr>
            <a:r>
              <a:rPr sz="2800" dirty="0"/>
              <a:t>Substituting </a:t>
            </a:r>
            <a:endParaRPr lang="en-US" sz="2800" dirty="0"/>
          </a:p>
        </p:txBody>
      </p:sp>
      <p:pic>
        <p:nvPicPr>
          <p:cNvPr id="5" name="Picture 4" descr="r equals 186,000 miles divided by second. ">
            <a:extLst>
              <a:ext uri="{FF2B5EF4-FFF2-40B4-BE49-F238E27FC236}">
                <a16:creationId xmlns:a16="http://schemas.microsoft.com/office/drawing/2014/main" id="{943D14B8-F6C0-62F0-B71D-5774D2F2EB75}"/>
              </a:ext>
            </a:extLst>
          </p:cNvPr>
          <p:cNvPicPr>
            <a:picLocks noChangeAspect="1"/>
          </p:cNvPicPr>
          <p:nvPr/>
        </p:nvPicPr>
        <p:blipFill>
          <a:blip r:embed="rId2"/>
          <a:stretch>
            <a:fillRect/>
          </a:stretch>
        </p:blipFill>
        <p:spPr>
          <a:xfrm>
            <a:off x="2390775" y="3144428"/>
            <a:ext cx="2562225" cy="790575"/>
          </a:xfrm>
          <a:prstGeom prst="rect">
            <a:avLst/>
          </a:prstGeom>
        </p:spPr>
      </p:pic>
      <p:sp>
        <p:nvSpPr>
          <p:cNvPr id="9" name="TextBox 8">
            <a:extLst>
              <a:ext uri="{FF2B5EF4-FFF2-40B4-BE49-F238E27FC236}">
                <a16:creationId xmlns:a16="http://schemas.microsoft.com/office/drawing/2014/main" id="{E62C4ED7-D4DD-8FF9-7526-3B3870952479}"/>
              </a:ext>
            </a:extLst>
          </p:cNvPr>
          <p:cNvSpPr txBox="1"/>
          <p:nvPr/>
        </p:nvSpPr>
        <p:spPr>
          <a:xfrm>
            <a:off x="4930585" y="3242246"/>
            <a:ext cx="3984815" cy="523220"/>
          </a:xfrm>
          <a:prstGeom prst="rect">
            <a:avLst/>
          </a:prstGeom>
          <a:noFill/>
        </p:spPr>
        <p:txBody>
          <a:bodyPr wrap="square">
            <a:spAutoFit/>
          </a:bodyPr>
          <a:lstStyle/>
          <a:p>
            <a:r>
              <a:rPr lang="en-IN" sz="2800" dirty="0"/>
              <a:t>and </a:t>
            </a:r>
            <a:r>
              <a:rPr lang="en-IN" sz="2800" i="1" dirty="0"/>
              <a:t>t</a:t>
            </a:r>
            <a:r>
              <a:rPr lang="en-IN" sz="2800" dirty="0"/>
              <a:t> = 0.000108 seconds,</a:t>
            </a:r>
          </a:p>
        </p:txBody>
      </p:sp>
      <p:sp>
        <p:nvSpPr>
          <p:cNvPr id="17" name="TextBox 16">
            <a:extLst>
              <a:ext uri="{FF2B5EF4-FFF2-40B4-BE49-F238E27FC236}">
                <a16:creationId xmlns:a16="http://schemas.microsoft.com/office/drawing/2014/main" id="{432536DD-56F2-1E5E-9468-CCBBDF255129}"/>
              </a:ext>
            </a:extLst>
          </p:cNvPr>
          <p:cNvSpPr txBox="1"/>
          <p:nvPr/>
        </p:nvSpPr>
        <p:spPr>
          <a:xfrm>
            <a:off x="457199" y="3863284"/>
            <a:ext cx="1447801" cy="523220"/>
          </a:xfrm>
          <a:prstGeom prst="rect">
            <a:avLst/>
          </a:prstGeom>
          <a:noFill/>
        </p:spPr>
        <p:txBody>
          <a:bodyPr wrap="square">
            <a:spAutoFit/>
          </a:bodyPr>
          <a:lstStyle/>
          <a:p>
            <a:pPr>
              <a:defRPr sz="2800"/>
            </a:pPr>
            <a:r>
              <a:rPr lang="en-IN" sz="2800" dirty="0"/>
              <a:t>we have</a:t>
            </a:r>
          </a:p>
        </p:txBody>
      </p:sp>
      <p:pic>
        <p:nvPicPr>
          <p:cNvPr id="13" name="Picture 12" descr="d equals open parentheses 186,000 miles divided by second close parentheses times open parentheses 0.000108 seconds close parentheses approximately equals 20 miles.">
            <a:extLst>
              <a:ext uri="{FF2B5EF4-FFF2-40B4-BE49-F238E27FC236}">
                <a16:creationId xmlns:a16="http://schemas.microsoft.com/office/drawing/2014/main" id="{E731FE2D-EE63-1342-DE4D-F91FF502B38F}"/>
              </a:ext>
            </a:extLst>
          </p:cNvPr>
          <p:cNvPicPr>
            <a:picLocks noChangeAspect="1"/>
          </p:cNvPicPr>
          <p:nvPr/>
        </p:nvPicPr>
        <p:blipFill>
          <a:blip r:embed="rId3"/>
          <a:stretch>
            <a:fillRect/>
          </a:stretch>
        </p:blipFill>
        <p:spPr>
          <a:xfrm>
            <a:off x="1042987" y="4343400"/>
            <a:ext cx="7058025" cy="8763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LORAN</a:t>
            </a:r>
            <a:r>
              <a:rPr lang="en-US" baseline="-25000" dirty="0"/>
              <a:t>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This distance </a:t>
            </a:r>
            <a:endParaRPr sz="2800" dirty="0"/>
          </a:p>
        </p:txBody>
      </p:sp>
      <p:pic>
        <p:nvPicPr>
          <p:cNvPr id="6" name="Picture 5" descr="d approximately equals 20 miles equals the absolute value of open parentheses d sub 1 minus d sub 2 close parentheses equals 2 a,">
            <a:extLst>
              <a:ext uri="{FF2B5EF4-FFF2-40B4-BE49-F238E27FC236}">
                <a16:creationId xmlns:a16="http://schemas.microsoft.com/office/drawing/2014/main" id="{FF03D0C0-FC65-D851-6B5D-148430D87040}"/>
              </a:ext>
            </a:extLst>
          </p:cNvPr>
          <p:cNvPicPr>
            <a:picLocks noChangeAspect="1"/>
          </p:cNvPicPr>
          <p:nvPr/>
        </p:nvPicPr>
        <p:blipFill>
          <a:blip r:embed="rId2"/>
          <a:stretch>
            <a:fillRect/>
          </a:stretch>
        </p:blipFill>
        <p:spPr>
          <a:xfrm>
            <a:off x="2526209" y="1108043"/>
            <a:ext cx="3579876" cy="461772"/>
          </a:xfrm>
          <a:prstGeom prst="rect">
            <a:avLst/>
          </a:prstGeom>
        </p:spPr>
      </p:pic>
      <p:sp>
        <p:nvSpPr>
          <p:cNvPr id="7" name="TextBox 6">
            <a:extLst>
              <a:ext uri="{FF2B5EF4-FFF2-40B4-BE49-F238E27FC236}">
                <a16:creationId xmlns:a16="http://schemas.microsoft.com/office/drawing/2014/main" id="{5112AA83-160A-E1F4-C6F6-CEDDDC81AFA8}"/>
              </a:ext>
            </a:extLst>
          </p:cNvPr>
          <p:cNvSpPr txBox="1"/>
          <p:nvPr/>
        </p:nvSpPr>
        <p:spPr>
          <a:xfrm>
            <a:off x="6087035" y="1029287"/>
            <a:ext cx="1447800" cy="523220"/>
          </a:xfrm>
          <a:prstGeom prst="rect">
            <a:avLst/>
          </a:prstGeom>
          <a:noFill/>
        </p:spPr>
        <p:txBody>
          <a:bodyPr wrap="square">
            <a:spAutoFit/>
          </a:bodyPr>
          <a:lstStyle/>
          <a:p>
            <a:r>
              <a:rPr lang="en-US" sz="2800" dirty="0"/>
              <a:t>where </a:t>
            </a:r>
            <a:r>
              <a:rPr lang="en-US" sz="2800" i="1" dirty="0"/>
              <a:t>a</a:t>
            </a:r>
            <a:endParaRPr lang="en-IN" sz="2800" dirty="0"/>
          </a:p>
        </p:txBody>
      </p:sp>
      <p:sp>
        <p:nvSpPr>
          <p:cNvPr id="5" name="TextBox 4">
            <a:extLst>
              <a:ext uri="{FF2B5EF4-FFF2-40B4-BE49-F238E27FC236}">
                <a16:creationId xmlns:a16="http://schemas.microsoft.com/office/drawing/2014/main" id="{15567489-CF6A-A8C6-4EFB-B8BDAD7B08ED}"/>
              </a:ext>
            </a:extLst>
          </p:cNvPr>
          <p:cNvSpPr txBox="1"/>
          <p:nvPr/>
        </p:nvSpPr>
        <p:spPr>
          <a:xfrm>
            <a:off x="457200" y="1447800"/>
            <a:ext cx="8229600" cy="2677656"/>
          </a:xfrm>
          <a:prstGeom prst="rect">
            <a:avLst/>
          </a:prstGeom>
          <a:noFill/>
        </p:spPr>
        <p:txBody>
          <a:bodyPr wrap="square">
            <a:spAutoFit/>
          </a:bodyPr>
          <a:lstStyle/>
          <a:p>
            <a:pPr>
              <a:defRPr sz="2800"/>
            </a:pPr>
            <a:r>
              <a:rPr lang="en-IN" sz="2800" dirty="0"/>
              <a:t>is the distance of each vertex from the center of the hyperbola. Thus, we know that the ship will reach shore </a:t>
            </a:r>
            <a:r>
              <a:rPr lang="en-IN" sz="2800" dirty="0">
                <a:latin typeface="Cambria Math"/>
              </a:rPr>
              <a:t>10</a:t>
            </a:r>
            <a:r>
              <a:rPr lang="en-IN" sz="2800" dirty="0"/>
              <a:t> miles from the origin of our coordinate system.</a:t>
            </a:r>
          </a:p>
          <a:p>
            <a:pPr>
              <a:defRPr sz="2800"/>
            </a:pPr>
            <a:r>
              <a:rPr lang="en-IN" sz="2800" dirty="0"/>
              <a:t>Whether the ship is heading towards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10,0) or (10,0) depends on which signal reached the ship’s receiver first.</a:t>
            </a:r>
          </a:p>
        </p:txBody>
      </p:sp>
    </p:spTree>
    <p:extLst>
      <p:ext uri="{BB962C8B-B14F-4D97-AF65-F5344CB8AC3E}">
        <p14:creationId xmlns:p14="http://schemas.microsoft.com/office/powerpoint/2010/main" val="4288691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Formula: </a:t>
            </a:r>
            <a:r>
              <a:rPr dirty="0"/>
              <a:t>Asymptotes of Hyperbolas</a:t>
            </a:r>
          </a:p>
        </p:txBody>
      </p:sp>
      <p:sp>
        <p:nvSpPr>
          <p:cNvPr id="3" name="Text Placeholder 2"/>
          <p:cNvSpPr>
            <a:spLocks noGrp="1"/>
          </p:cNvSpPr>
          <p:nvPr>
            <p:ph type="body" sz="quarter" idx="10"/>
          </p:nvPr>
        </p:nvSpPr>
        <p:spPr/>
        <p:txBody>
          <a:bodyPr>
            <a:normAutofit/>
          </a:bodyPr>
          <a:lstStyle/>
          <a:p>
            <a:pPr marL="514350" indent="-514350">
              <a:buFont typeface="+mj-lt"/>
              <a:buChar char="•"/>
              <a:defRPr sz="2800"/>
            </a:pPr>
            <a:r>
              <a:rPr dirty="0"/>
              <a:t>​</a:t>
            </a:r>
            <a:r>
              <a:rPr sz="2800" dirty="0"/>
              <a:t>The asymptotes of the hyperbola </a:t>
            </a:r>
            <a:br>
              <a:rPr lang="en-US" sz="2800" dirty="0"/>
            </a:br>
            <a:endParaRPr lang="en-US" sz="2800" dirty="0"/>
          </a:p>
          <a:p>
            <a:pPr marL="514350" indent="-514350">
              <a:buFont typeface="+mj-lt"/>
              <a:buChar char="•"/>
              <a:defRPr sz="2800"/>
            </a:pPr>
            <a:endParaRPr lang="en-US" dirty="0"/>
          </a:p>
          <a:p>
            <a:pPr>
              <a:defRPr sz="2800"/>
            </a:pPr>
            <a:endParaRPr sz="2800" dirty="0"/>
          </a:p>
        </p:txBody>
      </p:sp>
      <p:pic>
        <p:nvPicPr>
          <p:cNvPr id="13" name="Picture 12" descr="Open parentheses x minus h close parentheses squared divided by a squared minus open parentheses y minus k close parentheses squared divided by b squared equals 1">
            <a:extLst>
              <a:ext uri="{FF2B5EF4-FFF2-40B4-BE49-F238E27FC236}">
                <a16:creationId xmlns:a16="http://schemas.microsoft.com/office/drawing/2014/main" id="{3780BCA6-80CE-7FFA-531F-145BD6F5D10C}"/>
              </a:ext>
            </a:extLst>
          </p:cNvPr>
          <p:cNvPicPr>
            <a:picLocks noChangeAspect="1"/>
          </p:cNvPicPr>
          <p:nvPr/>
        </p:nvPicPr>
        <p:blipFill>
          <a:blip r:embed="rId2"/>
          <a:stretch>
            <a:fillRect/>
          </a:stretch>
        </p:blipFill>
        <p:spPr>
          <a:xfrm>
            <a:off x="1124510" y="1600200"/>
            <a:ext cx="2828925" cy="914400"/>
          </a:xfrm>
          <a:prstGeom prst="rect">
            <a:avLst/>
          </a:prstGeom>
        </p:spPr>
      </p:pic>
      <p:sp>
        <p:nvSpPr>
          <p:cNvPr id="9" name="TextBox 8">
            <a:extLst>
              <a:ext uri="{FF2B5EF4-FFF2-40B4-BE49-F238E27FC236}">
                <a16:creationId xmlns:a16="http://schemas.microsoft.com/office/drawing/2014/main" id="{1979FD29-CBE5-F0F5-8B73-A407DB4690BE}"/>
              </a:ext>
            </a:extLst>
          </p:cNvPr>
          <p:cNvSpPr txBox="1"/>
          <p:nvPr/>
        </p:nvSpPr>
        <p:spPr>
          <a:xfrm>
            <a:off x="3953435" y="1843449"/>
            <a:ext cx="2667000" cy="523220"/>
          </a:xfrm>
          <a:prstGeom prst="rect">
            <a:avLst/>
          </a:prstGeom>
          <a:noFill/>
        </p:spPr>
        <p:txBody>
          <a:bodyPr wrap="square">
            <a:spAutoFit/>
          </a:bodyPr>
          <a:lstStyle/>
          <a:p>
            <a:r>
              <a:rPr lang="en-IN" sz="2800" dirty="0">
                <a:solidFill>
                  <a:srgbClr val="000000"/>
                </a:solidFill>
              </a:rPr>
              <a:t>are the two lines </a:t>
            </a:r>
          </a:p>
        </p:txBody>
      </p:sp>
      <p:pic>
        <p:nvPicPr>
          <p:cNvPr id="15" name="Picture 14" descr="y minus k equals b divided by a open parentheses x minus h close parentheses and y minus k equals negative b divided by a open parentheses x minus h close parentheses.">
            <a:extLst>
              <a:ext uri="{FF2B5EF4-FFF2-40B4-BE49-F238E27FC236}">
                <a16:creationId xmlns:a16="http://schemas.microsoft.com/office/drawing/2014/main" id="{5E42ECFA-38D1-8A5D-0459-2D41AF09855F}"/>
              </a:ext>
            </a:extLst>
          </p:cNvPr>
          <p:cNvPicPr>
            <a:picLocks noChangeAspect="1"/>
          </p:cNvPicPr>
          <p:nvPr/>
        </p:nvPicPr>
        <p:blipFill>
          <a:blip r:embed="rId3"/>
          <a:stretch>
            <a:fillRect/>
          </a:stretch>
        </p:blipFill>
        <p:spPr>
          <a:xfrm>
            <a:off x="1124510" y="2482771"/>
            <a:ext cx="5000625" cy="790575"/>
          </a:xfrm>
          <a:prstGeom prst="rect">
            <a:avLst/>
          </a:prstGeom>
        </p:spPr>
      </p:pic>
      <p:sp>
        <p:nvSpPr>
          <p:cNvPr id="7" name="TextBox 6">
            <a:extLst>
              <a:ext uri="{FF2B5EF4-FFF2-40B4-BE49-F238E27FC236}">
                <a16:creationId xmlns:a16="http://schemas.microsoft.com/office/drawing/2014/main" id="{2469A664-200E-047C-F484-E23F0022596B}"/>
              </a:ext>
            </a:extLst>
          </p:cNvPr>
          <p:cNvSpPr txBox="1"/>
          <p:nvPr/>
        </p:nvSpPr>
        <p:spPr>
          <a:xfrm>
            <a:off x="516535" y="3286780"/>
            <a:ext cx="5504330" cy="523220"/>
          </a:xfrm>
          <a:prstGeom prst="rect">
            <a:avLst/>
          </a:prstGeom>
          <a:noFill/>
        </p:spPr>
        <p:txBody>
          <a:bodyPr wrap="square">
            <a:spAutoFit/>
          </a:bodyPr>
          <a:lstStyle/>
          <a:p>
            <a:pPr marL="457200" indent="-457200">
              <a:buFont typeface="Arial" panose="020B0604020202020204" pitchFamily="34" charset="0"/>
              <a:buChar char="•"/>
            </a:pPr>
            <a:r>
              <a:rPr lang="en-IN" sz="2800" dirty="0">
                <a:solidFill>
                  <a:srgbClr val="000000"/>
                </a:solidFill>
              </a:rPr>
              <a:t>​The asymptotes of the hyperbola </a:t>
            </a:r>
          </a:p>
        </p:txBody>
      </p:sp>
      <p:pic>
        <p:nvPicPr>
          <p:cNvPr id="17" name="Picture 16" descr="Open parentheses y minus k close parentheses squared divided by a squared minus open parentheses x minus h close parentheses squared divided by b squared equals 1">
            <a:extLst>
              <a:ext uri="{FF2B5EF4-FFF2-40B4-BE49-F238E27FC236}">
                <a16:creationId xmlns:a16="http://schemas.microsoft.com/office/drawing/2014/main" id="{771012DD-26E7-F6C4-0C65-92652E7372E0}"/>
              </a:ext>
            </a:extLst>
          </p:cNvPr>
          <p:cNvPicPr>
            <a:picLocks noChangeAspect="1"/>
          </p:cNvPicPr>
          <p:nvPr/>
        </p:nvPicPr>
        <p:blipFill>
          <a:blip r:embed="rId4"/>
          <a:stretch>
            <a:fillRect/>
          </a:stretch>
        </p:blipFill>
        <p:spPr>
          <a:xfrm>
            <a:off x="1097616" y="3823434"/>
            <a:ext cx="2828925" cy="914400"/>
          </a:xfrm>
          <a:prstGeom prst="rect">
            <a:avLst/>
          </a:prstGeom>
        </p:spPr>
      </p:pic>
      <p:sp>
        <p:nvSpPr>
          <p:cNvPr id="11" name="TextBox 10">
            <a:extLst>
              <a:ext uri="{FF2B5EF4-FFF2-40B4-BE49-F238E27FC236}">
                <a16:creationId xmlns:a16="http://schemas.microsoft.com/office/drawing/2014/main" id="{5A35D1B0-DB45-F128-4C71-80C43F7D4C1D}"/>
              </a:ext>
            </a:extLst>
          </p:cNvPr>
          <p:cNvSpPr txBox="1"/>
          <p:nvPr/>
        </p:nvSpPr>
        <p:spPr>
          <a:xfrm>
            <a:off x="3973605" y="4047565"/>
            <a:ext cx="2637865" cy="523220"/>
          </a:xfrm>
          <a:prstGeom prst="rect">
            <a:avLst/>
          </a:prstGeom>
          <a:noFill/>
        </p:spPr>
        <p:txBody>
          <a:bodyPr wrap="square">
            <a:spAutoFit/>
          </a:bodyPr>
          <a:lstStyle/>
          <a:p>
            <a:r>
              <a:rPr lang="en-IN" sz="2800" dirty="0">
                <a:solidFill>
                  <a:srgbClr val="000000"/>
                </a:solidFill>
              </a:rPr>
              <a:t>are the two lines </a:t>
            </a:r>
          </a:p>
        </p:txBody>
      </p:sp>
      <p:pic>
        <p:nvPicPr>
          <p:cNvPr id="19" name="Picture 18" descr="y minus k equals a divided by b open parentheses x minus h close parentheses and y minus k equals negative a divided by b open parentheses x minus h close parentheses.">
            <a:extLst>
              <a:ext uri="{FF2B5EF4-FFF2-40B4-BE49-F238E27FC236}">
                <a16:creationId xmlns:a16="http://schemas.microsoft.com/office/drawing/2014/main" id="{3570AD7F-170C-9E46-F603-B8A8704178D0}"/>
              </a:ext>
            </a:extLst>
          </p:cNvPr>
          <p:cNvPicPr>
            <a:picLocks noChangeAspect="1"/>
          </p:cNvPicPr>
          <p:nvPr/>
        </p:nvPicPr>
        <p:blipFill>
          <a:blip r:embed="rId5"/>
          <a:stretch>
            <a:fillRect/>
          </a:stretch>
        </p:blipFill>
        <p:spPr>
          <a:xfrm>
            <a:off x="1097616" y="4729026"/>
            <a:ext cx="5000625" cy="790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a Hyperbola </a:t>
            </a:r>
            <a:r>
              <a:rPr lang="en-US" dirty="0"/>
              <a:t>with Equation </a:t>
            </a:r>
            <a:r>
              <a:rPr dirty="0"/>
              <a:t>in Standard Form</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endParaRPr lang="en-IN" sz="2800" dirty="0"/>
          </a:p>
          <a:p>
            <a:pPr>
              <a:defRPr sz="2800"/>
            </a:pPr>
            <a:r>
              <a:rPr sz="2800" dirty="0"/>
              <a:t>Graph the hyperbola</a:t>
            </a:r>
          </a:p>
        </p:txBody>
      </p:sp>
      <p:pic>
        <p:nvPicPr>
          <p:cNvPr id="9" name="Picture 8" descr="open parentheses x minus 2 close parentheses squared divided by 25 minus open parentheses y minus 1 close parentheses squared divided by 4 equals 1,">
            <a:extLst>
              <a:ext uri="{FF2B5EF4-FFF2-40B4-BE49-F238E27FC236}">
                <a16:creationId xmlns:a16="http://schemas.microsoft.com/office/drawing/2014/main" id="{04546062-D8E8-7D4D-8A61-9EFA0F6AAEA5}"/>
              </a:ext>
            </a:extLst>
          </p:cNvPr>
          <p:cNvPicPr>
            <a:picLocks noChangeAspect="1"/>
          </p:cNvPicPr>
          <p:nvPr/>
        </p:nvPicPr>
        <p:blipFill>
          <a:blip r:embed="rId2"/>
          <a:stretch>
            <a:fillRect/>
          </a:stretch>
        </p:blipFill>
        <p:spPr>
          <a:xfrm>
            <a:off x="3686175" y="1304365"/>
            <a:ext cx="2867025" cy="914400"/>
          </a:xfrm>
          <a:prstGeom prst="rect">
            <a:avLst/>
          </a:prstGeom>
        </p:spPr>
      </p:pic>
      <p:sp>
        <p:nvSpPr>
          <p:cNvPr id="7" name="TextBox 6">
            <a:extLst>
              <a:ext uri="{FF2B5EF4-FFF2-40B4-BE49-F238E27FC236}">
                <a16:creationId xmlns:a16="http://schemas.microsoft.com/office/drawing/2014/main" id="{0D37DA64-33B1-29F1-763E-E1698E355B29}"/>
              </a:ext>
            </a:extLst>
          </p:cNvPr>
          <p:cNvSpPr txBox="1"/>
          <p:nvPr/>
        </p:nvSpPr>
        <p:spPr>
          <a:xfrm>
            <a:off x="6530790" y="1540077"/>
            <a:ext cx="2079810" cy="523220"/>
          </a:xfrm>
          <a:prstGeom prst="rect">
            <a:avLst/>
          </a:prstGeom>
          <a:noFill/>
        </p:spPr>
        <p:txBody>
          <a:bodyPr wrap="square">
            <a:spAutoFit/>
          </a:bodyPr>
          <a:lstStyle/>
          <a:p>
            <a:r>
              <a:rPr lang="en-IN" sz="2800" dirty="0"/>
              <a:t>indicating its</a:t>
            </a:r>
          </a:p>
        </p:txBody>
      </p:sp>
      <p:sp>
        <p:nvSpPr>
          <p:cNvPr id="5" name="TextBox 4">
            <a:extLst>
              <a:ext uri="{FF2B5EF4-FFF2-40B4-BE49-F238E27FC236}">
                <a16:creationId xmlns:a16="http://schemas.microsoft.com/office/drawing/2014/main" id="{52F13C77-B465-3427-280F-E63111AF9D20}"/>
              </a:ext>
            </a:extLst>
          </p:cNvPr>
          <p:cNvSpPr txBox="1"/>
          <p:nvPr/>
        </p:nvSpPr>
        <p:spPr>
          <a:xfrm>
            <a:off x="488575" y="2250140"/>
            <a:ext cx="1981200" cy="523220"/>
          </a:xfrm>
          <a:prstGeom prst="rect">
            <a:avLst/>
          </a:prstGeom>
          <a:noFill/>
        </p:spPr>
        <p:txBody>
          <a:bodyPr wrap="square">
            <a:spAutoFit/>
          </a:bodyPr>
          <a:lstStyle/>
          <a:p>
            <a:r>
              <a:rPr lang="en-IN" sz="2800" dirty="0"/>
              <a:t>asymptotes.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 Hyperbola </a:t>
            </a:r>
            <a:r>
              <a:rPr lang="en-US" dirty="0"/>
              <a:t>with Equation </a:t>
            </a:r>
            <a:r>
              <a:rPr dirty="0"/>
              <a:t>in Standard Form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lang="en-IN" sz="2400" b="1" dirty="0"/>
              <a:t>Solution</a:t>
            </a:r>
          </a:p>
          <a:p>
            <a:r>
              <a:rPr lang="en-IN" sz="2400" dirty="0"/>
              <a:t>Since the hyperbola is written in standard form, the first step is to gather all of the information contained in the equation.</a:t>
            </a:r>
          </a:p>
          <a:p>
            <a:pPr algn="ctr">
              <a:defRPr sz="2800"/>
            </a:pPr>
            <a:endParaRPr lang="en-IN" sz="2800" dirty="0"/>
          </a:p>
          <a:p>
            <a:pPr algn="ctr">
              <a:defRPr sz="2800"/>
            </a:pPr>
            <a:endParaRPr lang="en-IN" sz="2800" dirty="0"/>
          </a:p>
        </p:txBody>
      </p:sp>
      <p:pic>
        <p:nvPicPr>
          <p:cNvPr id="5" name="Picture 4" descr="open parentheses x minus 2 close parentheses squared divided by 25 minus open parentheses y minus 1 close parentheses squared divided by 4 equals 1">
            <a:extLst>
              <a:ext uri="{FF2B5EF4-FFF2-40B4-BE49-F238E27FC236}">
                <a16:creationId xmlns:a16="http://schemas.microsoft.com/office/drawing/2014/main" id="{A50EBC86-A6CC-8D3A-7614-CF0914A9EF38}"/>
              </a:ext>
            </a:extLst>
          </p:cNvPr>
          <p:cNvPicPr>
            <a:picLocks noChangeAspect="1"/>
          </p:cNvPicPr>
          <p:nvPr/>
        </p:nvPicPr>
        <p:blipFill>
          <a:blip r:embed="rId2"/>
          <a:stretch>
            <a:fillRect/>
          </a:stretch>
        </p:blipFill>
        <p:spPr>
          <a:xfrm>
            <a:off x="3176588" y="2362200"/>
            <a:ext cx="2417250" cy="792000"/>
          </a:xfrm>
          <a:prstGeom prst="rect">
            <a:avLst/>
          </a:prstGeom>
        </p:spPr>
      </p:pic>
      <p:sp>
        <p:nvSpPr>
          <p:cNvPr id="10" name="TextBox 9">
            <a:extLst>
              <a:ext uri="{FF2B5EF4-FFF2-40B4-BE49-F238E27FC236}">
                <a16:creationId xmlns:a16="http://schemas.microsoft.com/office/drawing/2014/main" id="{D4C99966-1F64-7C4C-364B-904B8AF274FC}"/>
              </a:ext>
            </a:extLst>
          </p:cNvPr>
          <p:cNvSpPr txBox="1"/>
          <p:nvPr/>
        </p:nvSpPr>
        <p:spPr>
          <a:xfrm>
            <a:off x="457200" y="3276600"/>
            <a:ext cx="8229600" cy="1569660"/>
          </a:xfrm>
          <a:prstGeom prst="rect">
            <a:avLst/>
          </a:prstGeom>
          <a:noFill/>
        </p:spPr>
        <p:txBody>
          <a:bodyPr wrap="square">
            <a:spAutoFit/>
          </a:bodyPr>
          <a:lstStyle/>
          <a:p>
            <a:pPr>
              <a:defRPr sz="2800"/>
            </a:pPr>
            <a:r>
              <a:rPr lang="en-IN" sz="2400" dirty="0"/>
              <a:t>The positive term contains the </a:t>
            </a:r>
            <a:r>
              <a:rPr lang="en-IN" sz="2400" i="1" dirty="0"/>
              <a:t>x</a:t>
            </a:r>
            <a:r>
              <a:rPr lang="en-IN" sz="2400" dirty="0"/>
              <a:t> variable, so the foci of this hyperbola are aligned horizontally. We can also read that the </a:t>
            </a:r>
            <a:r>
              <a:rPr lang="en-IN" sz="2400" dirty="0" err="1"/>
              <a:t>center</a:t>
            </a:r>
            <a:r>
              <a:rPr lang="en-IN" sz="2400" dirty="0"/>
              <a:t> is (2,1), </a:t>
            </a:r>
            <a:r>
              <a:rPr lang="en-IN" sz="2400" i="1" dirty="0"/>
              <a:t>a </a:t>
            </a:r>
            <a:r>
              <a:rPr lang="en-IN" sz="2400" dirty="0"/>
              <a:t>= 5, and </a:t>
            </a:r>
            <a:r>
              <a:rPr lang="en-IN" sz="2400" i="1" dirty="0"/>
              <a:t>b </a:t>
            </a:r>
            <a:r>
              <a:rPr lang="en-IN" sz="2400" dirty="0"/>
              <a:t>= 2. Using the center and the value of </a:t>
            </a:r>
            <a:r>
              <a:rPr lang="en-IN" sz="2400" i="1" dirty="0"/>
              <a:t>a</a:t>
            </a:r>
            <a:r>
              <a:rPr lang="en-IN" sz="2400" dirty="0"/>
              <a:t>, we know the vertices must lie at</a:t>
            </a:r>
          </a:p>
        </p:txBody>
      </p:sp>
      <p:pic>
        <p:nvPicPr>
          <p:cNvPr id="6" name="Picture 5" descr="open parentheses 2 minus 5 comma 1 close parentheses equals open parentheses negative 3 comma 1 close parentheses and open parentheses 2 plus 5 comma 1 close parentheses equals open parentheses 7 comma 1 close parentheses">
            <a:extLst>
              <a:ext uri="{FF2B5EF4-FFF2-40B4-BE49-F238E27FC236}">
                <a16:creationId xmlns:a16="http://schemas.microsoft.com/office/drawing/2014/main" id="{63F7656D-4108-69F5-7853-913E3EAE8124}"/>
              </a:ext>
            </a:extLst>
          </p:cNvPr>
          <p:cNvPicPr>
            <a:picLocks noChangeAspect="1"/>
          </p:cNvPicPr>
          <p:nvPr/>
        </p:nvPicPr>
        <p:blipFill>
          <a:blip r:embed="rId3"/>
          <a:stretch>
            <a:fillRect/>
          </a:stretch>
        </p:blipFill>
        <p:spPr>
          <a:xfrm>
            <a:off x="2377837" y="5025302"/>
            <a:ext cx="4788000" cy="43207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 Hyperbola </a:t>
            </a:r>
            <a:r>
              <a:rPr lang="en-US" dirty="0"/>
              <a:t>with Equation </a:t>
            </a:r>
            <a:r>
              <a:rPr dirty="0"/>
              <a:t>in Standard Form</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Using  </a:t>
            </a:r>
            <a:r>
              <a:rPr lang="en-US" sz="2800" i="1" dirty="0"/>
              <a:t>c</a:t>
            </a:r>
            <a:r>
              <a:rPr lang="en-US" sz="1050" dirty="0"/>
              <a:t> </a:t>
            </a:r>
            <a:r>
              <a:rPr lang="en-US" sz="2800" dirty="0"/>
              <a:t>²</a:t>
            </a:r>
            <a:r>
              <a:rPr lang="en-US" sz="1050" dirty="0"/>
              <a:t> </a:t>
            </a:r>
            <a:r>
              <a:rPr lang="en-US" sz="2800" dirty="0"/>
              <a:t> </a:t>
            </a:r>
            <a:r>
              <a:rPr lang="en-US" dirty="0"/>
              <a:t>= </a:t>
            </a:r>
            <a:r>
              <a:rPr lang="en-US" i="1" dirty="0"/>
              <a:t>a</a:t>
            </a:r>
            <a:r>
              <a:rPr lang="en-US" sz="1050" dirty="0"/>
              <a:t> </a:t>
            </a:r>
            <a:r>
              <a:rPr lang="en-US" dirty="0"/>
              <a:t>² </a:t>
            </a:r>
            <a:r>
              <a:rPr lang="en-US" sz="2800" dirty="0"/>
              <a:t>+ </a:t>
            </a:r>
            <a:r>
              <a:rPr lang="en-US" sz="2800" i="1" dirty="0"/>
              <a:t>b</a:t>
            </a:r>
            <a:r>
              <a:rPr lang="en-US" sz="1050" dirty="0"/>
              <a:t> </a:t>
            </a:r>
            <a:r>
              <a:rPr lang="en-US" sz="2800" dirty="0"/>
              <a:t>² we know that </a:t>
            </a:r>
          </a:p>
        </p:txBody>
      </p:sp>
      <p:pic>
        <p:nvPicPr>
          <p:cNvPr id="13" name="Picture 12" descr="c equals square root of 29,">
            <a:extLst>
              <a:ext uri="{FF2B5EF4-FFF2-40B4-BE49-F238E27FC236}">
                <a16:creationId xmlns:a16="http://schemas.microsoft.com/office/drawing/2014/main" id="{8CD42EE6-DBF3-1EE7-78D2-297CF31087CB}"/>
              </a:ext>
            </a:extLst>
          </p:cNvPr>
          <p:cNvPicPr>
            <a:picLocks noChangeAspect="1"/>
          </p:cNvPicPr>
          <p:nvPr/>
        </p:nvPicPr>
        <p:blipFill>
          <a:blip r:embed="rId2"/>
          <a:stretch>
            <a:fillRect/>
          </a:stretch>
        </p:blipFill>
        <p:spPr>
          <a:xfrm>
            <a:off x="5312975" y="1000540"/>
            <a:ext cx="1240225" cy="523220"/>
          </a:xfrm>
          <a:prstGeom prst="rect">
            <a:avLst/>
          </a:prstGeom>
        </p:spPr>
      </p:pic>
      <p:sp>
        <p:nvSpPr>
          <p:cNvPr id="10" name="TextBox 9">
            <a:extLst>
              <a:ext uri="{FF2B5EF4-FFF2-40B4-BE49-F238E27FC236}">
                <a16:creationId xmlns:a16="http://schemas.microsoft.com/office/drawing/2014/main" id="{C9F51052-9FF3-BA3A-4798-8764CE81C37F}"/>
              </a:ext>
            </a:extLst>
          </p:cNvPr>
          <p:cNvSpPr txBox="1"/>
          <p:nvPr/>
        </p:nvSpPr>
        <p:spPr>
          <a:xfrm>
            <a:off x="485774" y="1447800"/>
            <a:ext cx="5360965" cy="523220"/>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sz="2800"/>
            </a:pPr>
            <a:r>
              <a:rPr kumimoji="0" lang="en-US" sz="2800" b="0" i="0" u="none" strike="noStrike" kern="1200" cap="none" spc="0" normalizeH="0" baseline="0" noProof="0" dirty="0">
                <a:ln>
                  <a:noFill/>
                </a:ln>
                <a:solidFill>
                  <a:srgbClr val="366092"/>
                </a:solidFill>
                <a:effectLst/>
                <a:uLnTx/>
                <a:uFillTx/>
                <a:latin typeface="Calibri"/>
                <a:ea typeface="+mn-ea"/>
                <a:cs typeface="+mn-cs"/>
              </a:rPr>
              <a:t>so we know the foci must lie at</a:t>
            </a:r>
          </a:p>
        </p:txBody>
      </p:sp>
      <p:pic>
        <p:nvPicPr>
          <p:cNvPr id="5" name="Picture 4" descr="open parentheses 2 minus square root 29 comma 1 close parentheses approximately open parentheses negative 3.4 comma 1 close parentheses and open parentheses 2 plus square root 29 comma 1 close parentheses approximately equals to open parentheses 7.4 comma 1 close parentheses.">
            <a:extLst>
              <a:ext uri="{FF2B5EF4-FFF2-40B4-BE49-F238E27FC236}">
                <a16:creationId xmlns:a16="http://schemas.microsoft.com/office/drawing/2014/main" id="{7CE1D842-AAE4-E1C0-B21D-AA999AEF1AE5}"/>
              </a:ext>
            </a:extLst>
          </p:cNvPr>
          <p:cNvPicPr>
            <a:picLocks noChangeAspect="1"/>
          </p:cNvPicPr>
          <p:nvPr/>
        </p:nvPicPr>
        <p:blipFill>
          <a:blip r:embed="rId3"/>
          <a:stretch>
            <a:fillRect/>
          </a:stretch>
        </p:blipFill>
        <p:spPr>
          <a:xfrm>
            <a:off x="1111166" y="2026920"/>
            <a:ext cx="6996376" cy="648000"/>
          </a:xfrm>
          <a:prstGeom prst="rect">
            <a:avLst/>
          </a:prstGeom>
        </p:spPr>
      </p:pic>
      <p:sp>
        <p:nvSpPr>
          <p:cNvPr id="11" name="TextBox 10">
            <a:extLst>
              <a:ext uri="{FF2B5EF4-FFF2-40B4-BE49-F238E27FC236}">
                <a16:creationId xmlns:a16="http://schemas.microsoft.com/office/drawing/2014/main" id="{B7B6D5DA-6F66-9D25-355F-28DE868513E7}"/>
              </a:ext>
            </a:extLst>
          </p:cNvPr>
          <p:cNvSpPr txBox="1"/>
          <p:nvPr/>
        </p:nvSpPr>
        <p:spPr>
          <a:xfrm>
            <a:off x="457199" y="2626660"/>
            <a:ext cx="8229600" cy="1384995"/>
          </a:xfrm>
          <a:prstGeom prst="rect">
            <a:avLst/>
          </a:prstGeom>
          <a:noFill/>
        </p:spPr>
        <p:txBody>
          <a:bodyPr wrap="square">
            <a:spAutoFit/>
          </a:bodyPr>
          <a:lstStyle/>
          <a:p>
            <a:pPr>
              <a:defRPr sz="2800"/>
            </a:pPr>
            <a:r>
              <a:rPr lang="en-US" sz="2800" dirty="0"/>
              <a:t>The best tool for graphing the hyperbola is its set of asymptotes. According to our formula, the asymptotes are the lines </a:t>
            </a:r>
          </a:p>
        </p:txBody>
      </p:sp>
      <p:pic>
        <p:nvPicPr>
          <p:cNvPr id="9" name="Picture 8" descr="y minus 1 equals 2 divided by 5 open parentheses x minus 2 close parentheses and y minus 1 equals negative 2 divided by 5 open parentheses x minus 2 close parentheses.">
            <a:extLst>
              <a:ext uri="{FF2B5EF4-FFF2-40B4-BE49-F238E27FC236}">
                <a16:creationId xmlns:a16="http://schemas.microsoft.com/office/drawing/2014/main" id="{516AD8B3-4B72-5421-7121-CA8867BEC0A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891514" y="3899452"/>
            <a:ext cx="5360965" cy="864000"/>
          </a:xfrm>
          <a:prstGeom prst="rect">
            <a:avLst/>
          </a:prstGeom>
        </p:spPr>
      </p:pic>
      <p:sp>
        <p:nvSpPr>
          <p:cNvPr id="7" name="TextBox 6">
            <a:extLst>
              <a:ext uri="{FF2B5EF4-FFF2-40B4-BE49-F238E27FC236}">
                <a16:creationId xmlns:a16="http://schemas.microsoft.com/office/drawing/2014/main" id="{FBEE7634-A939-AAD6-5FDA-28FB2033CC7C}"/>
              </a:ext>
            </a:extLst>
          </p:cNvPr>
          <p:cNvSpPr txBox="1"/>
          <p:nvPr/>
        </p:nvSpPr>
        <p:spPr>
          <a:xfrm>
            <a:off x="457200" y="4724400"/>
            <a:ext cx="8229600" cy="954107"/>
          </a:xfrm>
          <a:prstGeom prst="rect">
            <a:avLst/>
          </a:prstGeom>
          <a:noFill/>
        </p:spPr>
        <p:txBody>
          <a:bodyPr wrap="square">
            <a:spAutoFit/>
          </a:bodyPr>
          <a:lstStyle/>
          <a:p>
            <a:r>
              <a:rPr lang="en-US" sz="2800" dirty="0"/>
              <a:t>Using these lines and our vertices, we plot the graph of the hyperbola.</a:t>
            </a:r>
            <a:endParaRPr lang="en-IN" sz="2800" dirty="0"/>
          </a:p>
        </p:txBody>
      </p:sp>
    </p:spTree>
    <p:extLst>
      <p:ext uri="{BB962C8B-B14F-4D97-AF65-F5344CB8AC3E}">
        <p14:creationId xmlns:p14="http://schemas.microsoft.com/office/powerpoint/2010/main" val="261065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Graphing a Hyperbola </a:t>
            </a:r>
            <a:r>
              <a:rPr lang="en-US" dirty="0"/>
              <a:t>with Equation </a:t>
            </a:r>
            <a:r>
              <a:rPr dirty="0"/>
              <a:t>in Standard Form</a:t>
            </a:r>
            <a:r>
              <a:rPr lang="en-US" baseline="-25000" dirty="0"/>
              <a:t>4</a:t>
            </a:r>
            <a:endParaRPr dirty="0"/>
          </a:p>
        </p:txBody>
      </p:sp>
      <p:pic>
        <p:nvPicPr>
          <p:cNvPr id="5" name="Content Placeholder 4" descr="The hyperbola open parentheses x minus 2 close parentheses squared divided by 25 minus open parentheses y minus 1 close parentheses squared divided by 4 equals 1 is plotted in the Cartesian plane. It is a horizontally oriented hyperbola with center at open parentheses 2 comma 1 close parentheses and vertices marked and labeled as open parentheses negative 3 comma 1 close parentheses and open parentheses 7 comma 1 close parentheses. A rectangle of width 10 and height 4 and centered at open parentheses 2 comma 1 close parentheses is drawn with dashed lines. The diagonals of the rectangle are drawn with dashed lines and extend outside the rectangle to form the asymptotes of the hyperbola. The asymptotes are labeled with the equation y minus 1 equals plus or minus 2 divided by 5 open parentheses x minus 2 close parentheses.">
            <a:extLst>
              <a:ext uri="{FF2B5EF4-FFF2-40B4-BE49-F238E27FC236}">
                <a16:creationId xmlns:a16="http://schemas.microsoft.com/office/drawing/2014/main" id="{60B99B30-09E5-462A-8B64-A09A9BC5B04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1400"/>
            <a:ext cx="4572000" cy="4572000"/>
          </a:xfrm>
        </p:spPr>
      </p:pic>
      <p:sp>
        <p:nvSpPr>
          <p:cNvPr id="3" name="TextBox 2">
            <a:extLst>
              <a:ext uri="{FF2B5EF4-FFF2-40B4-BE49-F238E27FC236}">
                <a16:creationId xmlns:a16="http://schemas.microsoft.com/office/drawing/2014/main" id="{ED1A1478-4EDE-40EA-AD72-3386DC585A48}"/>
              </a:ext>
            </a:extLst>
          </p:cNvPr>
          <p:cNvSpPr txBox="1"/>
          <p:nvPr/>
        </p:nvSpPr>
        <p:spPr>
          <a:xfrm>
            <a:off x="457200" y="5545348"/>
            <a:ext cx="82296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Graphing a Hyperbola </a:t>
            </a:r>
            <a:r>
              <a:rPr lang="en-US" dirty="0"/>
              <a:t>with Equation </a:t>
            </a:r>
            <a:r>
              <a:rPr dirty="0"/>
              <a:t>Not in Standard Form</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Graph the hyperbola</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−16</a:t>
            </a:r>
            <a:r>
              <a:rPr lang="en-US" sz="2800" i="1" dirty="0">
                <a:latin typeface="Calibri" panose="020F0502020204030204" pitchFamily="34" charset="0"/>
                <a:ea typeface="Calibri" panose="020F0502020204030204" pitchFamily="34" charset="0"/>
                <a:cs typeface="Calibri" panose="020F0502020204030204" pitchFamily="34" charset="0"/>
              </a:rPr>
              <a:t>x</a:t>
            </a:r>
            <a:r>
              <a:rPr lang="en-US" sz="105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² + 9</a:t>
            </a:r>
            <a:r>
              <a:rPr lang="en-US" sz="2800" i="1" dirty="0">
                <a:latin typeface="Calibri" panose="020F0502020204030204" pitchFamily="34" charset="0"/>
                <a:ea typeface="Calibri" panose="020F0502020204030204" pitchFamily="34" charset="0"/>
                <a:cs typeface="Calibri" panose="020F0502020204030204" pitchFamily="34" charset="0"/>
              </a:rPr>
              <a:t>y</a:t>
            </a:r>
            <a:r>
              <a:rPr lang="en-US" sz="105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² + 96</a:t>
            </a:r>
            <a:r>
              <a:rPr lang="en-US" sz="2800" i="1" dirty="0">
                <a:latin typeface="Calibri" panose="020F0502020204030204" pitchFamily="34" charset="0"/>
                <a:ea typeface="Calibri" panose="020F0502020204030204" pitchFamily="34" charset="0"/>
                <a:cs typeface="Calibri" panose="020F0502020204030204" pitchFamily="34" charset="0"/>
              </a:rPr>
              <a:t>x</a:t>
            </a:r>
            <a:r>
              <a:rPr lang="en-US" sz="2800" dirty="0">
                <a:latin typeface="Calibri" panose="020F0502020204030204" pitchFamily="34" charset="0"/>
                <a:ea typeface="Calibri" panose="020F0502020204030204" pitchFamily="34" charset="0"/>
                <a:cs typeface="Calibri" panose="020F0502020204030204" pitchFamily="34" charset="0"/>
              </a:rPr>
              <a:t> + 18</a:t>
            </a:r>
            <a:r>
              <a:rPr lang="en-US" sz="2800" i="1" dirty="0">
                <a:latin typeface="Calibri" panose="020F0502020204030204" pitchFamily="34" charset="0"/>
                <a:ea typeface="Calibri" panose="020F0502020204030204" pitchFamily="34" charset="0"/>
                <a:cs typeface="Calibri" panose="020F0502020204030204" pitchFamily="34" charset="0"/>
              </a:rPr>
              <a:t>y</a:t>
            </a:r>
            <a:r>
              <a:rPr lang="en-US" sz="2800" dirty="0">
                <a:latin typeface="Calibri" panose="020F0502020204030204" pitchFamily="34" charset="0"/>
                <a:ea typeface="Calibri" panose="020F0502020204030204" pitchFamily="34" charset="0"/>
                <a:cs typeface="Calibri" panose="020F0502020204030204" pitchFamily="34" charset="0"/>
              </a:rPr>
              <a:t> = 279,</a:t>
            </a:r>
          </a:p>
          <a:p>
            <a:pPr>
              <a:defRPr sz="2800"/>
            </a:pPr>
            <a:r>
              <a:rPr lang="en-IN" sz="2800" dirty="0"/>
              <a:t>indicating its asymptotes.</a:t>
            </a:r>
          </a:p>
          <a:p>
            <a:pPr>
              <a:defRPr sz="2800"/>
            </a:pP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pPr>
              <a:defRPr sz="2800"/>
            </a:pPr>
            <a:r>
              <a:rPr sz="2800" dirty="0"/>
              <a:t>Even though it is not in standard form, we know this equation represents a hyperbola because the product of the coefficients of</a:t>
            </a:r>
            <a:r>
              <a:rPr lang="en-US" sz="2800" dirty="0"/>
              <a:t> </a:t>
            </a:r>
            <a:r>
              <a:rPr lang="en-US" sz="2800" i="1" dirty="0"/>
              <a:t>x</a:t>
            </a:r>
            <a:r>
              <a:rPr lang="en-US" sz="1050" i="1" dirty="0"/>
              <a:t> </a:t>
            </a:r>
            <a:r>
              <a:rPr lang="en-US" sz="2800" dirty="0"/>
              <a:t>² and </a:t>
            </a:r>
            <a:r>
              <a:rPr lang="en-US" sz="2800" i="1" dirty="0"/>
              <a:t>y</a:t>
            </a:r>
            <a:r>
              <a:rPr lang="en-US" sz="1050" i="1" dirty="0"/>
              <a:t> </a:t>
            </a:r>
            <a:r>
              <a:rPr lang="en-US" sz="2800" dirty="0"/>
              <a:t>² is negative.</a:t>
            </a:r>
            <a:endParaRPr sz="2800" dirty="0"/>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2536</TotalTime>
  <Words>1312</Words>
  <Application>Microsoft Office PowerPoint</Application>
  <PresentationFormat>On-screen Show (4:3)</PresentationFormat>
  <Paragraphs>104</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Cambria Math</vt:lpstr>
      <vt:lpstr>Arial</vt:lpstr>
      <vt:lpstr>Calibri</vt:lpstr>
      <vt:lpstr>Courier New</vt:lpstr>
      <vt:lpstr>Office Theme</vt:lpstr>
      <vt:lpstr>Section 8.3</vt:lpstr>
      <vt:lpstr>Definition: Standard Form the Equation of a Hyperbola</vt:lpstr>
      <vt:lpstr>Formula: Asymptotes of Hyperbolas</vt:lpstr>
      <vt:lpstr>Example 1: Graphing a Hyperbola with Equation in Standard Form1</vt:lpstr>
      <vt:lpstr>Example 1: Graphing a Hyperbola with Equation in Standard Form2</vt:lpstr>
      <vt:lpstr>Example 1: Graphing a Hyperbola with Equation in Standard Form3</vt:lpstr>
      <vt:lpstr>Example 1: Graphing a Hyperbola with Equation in Standard Form4</vt:lpstr>
      <vt:lpstr>Example 2: Graphing a Hyperbola with Equation Not in Standard Form1</vt:lpstr>
      <vt:lpstr>Note1</vt:lpstr>
      <vt:lpstr>Example 2: Graphing a Hyperbola with Equation Not in Standard Form2</vt:lpstr>
      <vt:lpstr>Example 2: Graphing a Hyperbola with Equation Not in Standard Form3</vt:lpstr>
      <vt:lpstr>Example 2: Graphing a Hyperbola with Equation Not in Standard Form4</vt:lpstr>
      <vt:lpstr>Example 2: Graphing a Hyperbola with Equation Not in Standard Form5</vt:lpstr>
      <vt:lpstr>Example 2: Graphing a Hyperbola with Equation Not in Standard Form6</vt:lpstr>
      <vt:lpstr>Example 3: Standard Form of the Equation of a Hyperbola1</vt:lpstr>
      <vt:lpstr>Example 3: Standard Form of the Equation of a Hyperbola2</vt:lpstr>
      <vt:lpstr>Example 3: Standard Form of the Equation of a Hyperbola3</vt:lpstr>
      <vt:lpstr>Example 3: Standard Form of the Equation of a Hyperbola4</vt:lpstr>
      <vt:lpstr>Example 3: Standard Form of the Equation of a Hyperbola5</vt:lpstr>
      <vt:lpstr>Example 4: LORAN1</vt:lpstr>
      <vt:lpstr>Note2</vt:lpstr>
      <vt:lpstr>Example 4: LORAN2</vt:lpstr>
      <vt:lpstr>Example 4: LORAN3</vt:lpstr>
      <vt:lpstr>Example 4: LORAN4</vt:lpstr>
      <vt:lpstr>Example 4: LORAN5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226</cp:revision>
  <dcterms:created xsi:type="dcterms:W3CDTF">2013-04-26T14:43:13Z</dcterms:created>
  <dcterms:modified xsi:type="dcterms:W3CDTF">2025-06-17T05:51:52Z</dcterms:modified>
</cp:coreProperties>
</file>