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62" r:id="rId8"/>
    <p:sldId id="264" r:id="rId9"/>
    <p:sldId id="270" r:id="rId10"/>
    <p:sldId id="265" r:id="rId11"/>
    <p:sldId id="266" r:id="rId12"/>
    <p:sldId id="267" r:id="rId13"/>
    <p:sldId id="282" r:id="rId14"/>
    <p:sldId id="268" r:id="rId15"/>
    <p:sldId id="271" r:id="rId16"/>
    <p:sldId id="272" r:id="rId17"/>
    <p:sldId id="273" r:id="rId18"/>
    <p:sldId id="275" r:id="rId19"/>
    <p:sldId id="279" r:id="rId20"/>
    <p:sldId id="276" r:id="rId21"/>
    <p:sldId id="277" r:id="rId22"/>
    <p:sldId id="278" r:id="rId23"/>
    <p:sldId id="280" r:id="rId24"/>
  </p:sldIdLst>
  <p:sldSz cx="9144000" cy="6858000" type="screen4x3"/>
  <p:notesSz cx="6858000" cy="9144000"/>
  <p:embeddedFontLst>
    <p:embeddedFont>
      <p:font typeface="Cambria Math" panose="02040503050406030204" pitchFamily="18"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8</a:t>
            </a:r>
            <a:r>
              <a:rPr dirty="0"/>
              <a:t>.2</a:t>
            </a:r>
          </a:p>
        </p:txBody>
      </p:sp>
      <p:sp>
        <p:nvSpPr>
          <p:cNvPr id="2" name="Text Placeholder 1"/>
          <p:cNvSpPr>
            <a:spLocks noGrp="1"/>
          </p:cNvSpPr>
          <p:nvPr>
            <p:ph type="body" sz="quarter" idx="10"/>
          </p:nvPr>
        </p:nvSpPr>
        <p:spPr/>
        <p:txBody>
          <a:bodyPr/>
          <a:lstStyle/>
          <a:p>
            <a:pPr algn="ctr"/>
            <a:r>
              <a:t>Parabolas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Graphing a Parabola </a:t>
            </a:r>
            <a:r>
              <a:rPr lang="en-US" dirty="0"/>
              <a:t>with Equation </a:t>
            </a:r>
            <a:r>
              <a:rPr dirty="0"/>
              <a:t>Not in Standard Form</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Written in this form, it is difficult to graph the parabola. We can rewrite the equation in standard form by completing the square with respect to </a:t>
            </a:r>
            <a:r>
              <a:rPr lang="en-US" sz="2800" i="1" dirty="0"/>
              <a:t>y</a:t>
            </a:r>
            <a:r>
              <a:rPr sz="2800" dirty="0"/>
              <a:t> (the squared variable).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Graphing a Parabola </a:t>
            </a:r>
            <a:r>
              <a:rPr lang="en-US" dirty="0"/>
              <a:t>with Equation </a:t>
            </a:r>
            <a:r>
              <a:rPr dirty="0"/>
              <a:t>Not in Standard Form</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first line, Negative y squared plus 2 x plus 2 y plus 5 equals 0.&#10;with a side note: Begin by rearranging the terms to obtain a coefficient of 1 on the y squared term.&#10;&#10;second line, y squared minus 2 y equals 2 x plus 5.&#10;&#10;third line, y squared minus 2 y plus 1 equals 2 x plus 5 plus 1.&#10;with a side note: In order to complete the square, we have to add 1 to both sides.&#10;&#10;fourth line, Open parentheses y minus 1 close parentheses squared equals 2 times open parentheses x plus 3 close parentheses.&#10;with a side note: Rewrite the trinomial as a binomial squared.&#10;&#10;Open parentheses y minus 1 close parentheses squared equals 4 times open parentheses one half close parentheses times open parentheses x plus 3 close parentheses.&#10;with a side note: Put the right hand side into the form 4p open parentheses x minus h close parentheses to make the value of p easy to see."/>
              <p:cNvGraphicFramePr>
                <a:graphicFrameLocks noGrp="1"/>
              </p:cNvGraphicFramePr>
              <p:nvPr>
                <p:ph type="tbl" sz="quarter" idx="10"/>
                <p:extLst>
                  <p:ext uri="{D42A27DB-BD31-4B8C-83A1-F6EECF244321}">
                    <p14:modId xmlns:p14="http://schemas.microsoft.com/office/powerpoint/2010/main" val="1224473370"/>
                  </p:ext>
                </p:extLst>
              </p:nvPr>
            </p:nvGraphicFramePr>
            <p:xfrm>
              <a:off x="365760" y="1105523"/>
              <a:ext cx="8412480" cy="3322320"/>
            </p:xfrm>
            <a:graphic>
              <a:graphicData uri="http://schemas.openxmlformats.org/drawingml/2006/table">
                <a:tbl>
                  <a:tblPr firstRow="1" bandRow="1">
                    <a:tableStyleId>{2D5ABB26-0587-4C30-8999-92F81FD0307C}</a:tableStyleId>
                  </a:tblPr>
                  <a:tblGrid>
                    <a:gridCol w="2889504">
                      <a:extLst>
                        <a:ext uri="{9D8B030D-6E8A-4147-A177-3AD203B41FA5}">
                          <a16:colId xmlns:a16="http://schemas.microsoft.com/office/drawing/2014/main" val="20000"/>
                        </a:ext>
                      </a:extLst>
                    </a:gridCol>
                    <a:gridCol w="2313432">
                      <a:extLst>
                        <a:ext uri="{9D8B030D-6E8A-4147-A177-3AD203B41FA5}">
                          <a16:colId xmlns:a16="http://schemas.microsoft.com/office/drawing/2014/main" val="20001"/>
                        </a:ext>
                      </a:extLst>
                    </a:gridCol>
                    <a:gridCol w="3209544">
                      <a:extLst>
                        <a:ext uri="{9D8B030D-6E8A-4147-A177-3AD203B41FA5}">
                          <a16:colId xmlns:a16="http://schemas.microsoft.com/office/drawing/2014/main" val="20002"/>
                        </a:ext>
                      </a:extLst>
                    </a:gridCol>
                  </a:tblGrid>
                  <a:tr h="370840">
                    <a:tc>
                      <a:txBody>
                        <a:bodyPr/>
                        <a:lstStyle/>
                        <a:p>
                          <a:pPr algn="r">
                            <a:defRPr sz="1800"/>
                          </a:pPr>
                          <a:r>
                            <a:rPr sz="2600" dirty="0"/>
                            <a:t>​</a:t>
                          </a:r>
                          <a14:m>
                            <m:oMath xmlns:m="http://schemas.openxmlformats.org/officeDocument/2006/math">
                              <m:r>
                                <a:rPr sz="2600">
                                  <a:latin typeface="Cambria Math"/>
                                </a:rPr>
                                <m:t>−</m:t>
                              </m:r>
                              <m:sSup>
                                <m:sSupPr>
                                  <m:ctrlPr>
                                    <a:rPr sz="2600" i="1">
                                      <a:latin typeface="Cambria Math" panose="02040503050406030204" pitchFamily="18" charset="0"/>
                                    </a:rPr>
                                  </m:ctrlPr>
                                </m:sSupPr>
                                <m:e>
                                  <m:r>
                                    <a:rPr sz="2600">
                                      <a:latin typeface="Cambria Math"/>
                                    </a:rPr>
                                    <m:t>𝑦</m:t>
                                  </m:r>
                                </m:e>
                                <m:sup>
                                  <m:r>
                                    <a:rPr sz="2600">
                                      <a:latin typeface="Cambria Math"/>
                                    </a:rPr>
                                    <m:t>2</m:t>
                                  </m:r>
                                </m:sup>
                              </m:sSup>
                              <m:r>
                                <a:rPr sz="2600">
                                  <a:latin typeface="Cambria Math"/>
                                </a:rPr>
                                <m:t>+2</m:t>
                              </m:r>
                              <m:r>
                                <a:rPr sz="2600">
                                  <a:latin typeface="Cambria Math"/>
                                </a:rPr>
                                <m:t>𝑥</m:t>
                              </m:r>
                              <m:r>
                                <a:rPr sz="2600">
                                  <a:latin typeface="Cambria Math"/>
                                </a:rPr>
                                <m:t>+2</m:t>
                              </m:r>
                              <m:r>
                                <a:rPr sz="2600">
                                  <a:latin typeface="Cambria Math"/>
                                </a:rPr>
                                <m:t>𝑦</m:t>
                              </m:r>
                              <m:r>
                                <a:rPr sz="2600">
                                  <a:latin typeface="Cambria Math"/>
                                </a:rPr>
                                <m:t>+5</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=0</m:t>
                              </m:r>
                            </m:oMath>
                          </a14:m>
                          <a:endParaRPr sz="2600" dirty="0"/>
                        </a:p>
                      </a:txBody>
                      <a:tcPr anchor="ctr"/>
                    </a:tc>
                    <a:tc>
                      <a:txBody>
                        <a:bodyPr/>
                        <a:lstStyle/>
                        <a:p>
                          <a:pPr algn="l">
                            <a:defRPr sz="1800" b="1"/>
                          </a:pPr>
                          <a:r>
                            <a:rPr sz="1800" b="0" dirty="0"/>
                            <a:t>Begin by rearranging the terms</a:t>
                          </a:r>
                        </a:p>
                      </a:txBody>
                      <a:tcPr anchor="b"/>
                    </a:tc>
                    <a:extLst>
                      <a:ext uri="{0D108BD9-81ED-4DB2-BD59-A6C34878D82A}">
                        <a16:rowId xmlns:a16="http://schemas.microsoft.com/office/drawing/2014/main" val="10000"/>
                      </a:ext>
                    </a:extLst>
                  </a:tr>
                  <a:tr h="370840">
                    <a:tc>
                      <a:txBody>
                        <a:bodyPr/>
                        <a:lstStyle/>
                        <a:p>
                          <a:pPr algn="r">
                            <a:defRPr sz="1800"/>
                          </a:pPr>
                          <a:r>
                            <a:rPr sz="2600" dirty="0"/>
                            <a:t>​</a:t>
                          </a:r>
                          <a14:m>
                            <m:oMath xmlns:m="http://schemas.openxmlformats.org/officeDocument/2006/math">
                              <m:sSup>
                                <m:sSupPr>
                                  <m:ctrlPr>
                                    <a:rPr sz="2600" i="1">
                                      <a:latin typeface="Cambria Math" panose="02040503050406030204" pitchFamily="18" charset="0"/>
                                    </a:rPr>
                                  </m:ctrlPr>
                                </m:sSupPr>
                                <m:e>
                                  <m:r>
                                    <a:rPr sz="2600">
                                      <a:latin typeface="Cambria Math"/>
                                    </a:rPr>
                                    <m:t>𝑦</m:t>
                                  </m:r>
                                </m:e>
                                <m:sup>
                                  <m:r>
                                    <a:rPr sz="2600">
                                      <a:latin typeface="Cambria Math"/>
                                    </a:rPr>
                                    <m:t>2</m:t>
                                  </m:r>
                                </m:sup>
                              </m:sSup>
                              <m:r>
                                <a:rPr sz="2600">
                                  <a:latin typeface="Cambria Math"/>
                                </a:rPr>
                                <m:t>−2</m:t>
                              </m:r>
                              <m:r>
                                <a:rPr sz="2600">
                                  <a:latin typeface="Cambria Math"/>
                                </a:rPr>
                                <m:t>𝑦</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=2</m:t>
                              </m:r>
                              <m:r>
                                <a:rPr sz="2600">
                                  <a:latin typeface="Cambria Math"/>
                                </a:rPr>
                                <m:t>𝑥</m:t>
                              </m:r>
                              <m:r>
                                <a:rPr sz="2600">
                                  <a:latin typeface="Cambria Math"/>
                                </a:rPr>
                                <m:t>+5</m:t>
                              </m:r>
                            </m:oMath>
                          </a14:m>
                          <a:endParaRPr sz="2600" dirty="0"/>
                        </a:p>
                      </a:txBody>
                      <a:tcPr anchor="ctr"/>
                    </a:tc>
                    <a:tc>
                      <a:txBody>
                        <a:bodyPr/>
                        <a:lstStyle/>
                        <a:p>
                          <a:pPr algn="l">
                            <a:defRPr sz="1800" b="1"/>
                          </a:pPr>
                          <a:r>
                            <a:rPr lang="en-IN" sz="1800" b="0" dirty="0"/>
                            <a:t>to obtain a coefficient of </a:t>
                          </a:r>
                          <a:r>
                            <a:rPr lang="en-IN" sz="1800" b="0" dirty="0">
                              <a:latin typeface="Cambria Math"/>
                            </a:rPr>
                            <a:t>1</a:t>
                          </a:r>
                          <a:r>
                            <a:rPr lang="en-IN" sz="1800" b="0" dirty="0"/>
                            <a:t> on the </a:t>
                          </a:r>
                          <a14:m>
                            <m:oMath xmlns:m="http://schemas.openxmlformats.org/officeDocument/2006/math">
                              <m:sSup>
                                <m:sSupPr>
                                  <m:ctrlPr>
                                    <a:rPr lang="ar-AE" sz="1800" b="0" i="1">
                                      <a:latin typeface="Cambria Math" panose="02040503050406030204" pitchFamily="18" charset="0"/>
                                    </a:rPr>
                                  </m:ctrlPr>
                                </m:sSupPr>
                                <m:e>
                                  <m:r>
                                    <a:rPr lang="ar-AE" sz="1800" b="0" i="1">
                                      <a:latin typeface="Cambria Math"/>
                                    </a:rPr>
                                    <m:t>𝑦</m:t>
                                  </m:r>
                                </m:e>
                                <m:sup>
                                  <m:r>
                                    <a:rPr lang="ar-AE" sz="1800" b="0" i="1">
                                      <a:latin typeface="Cambria Math"/>
                                    </a:rPr>
                                    <m:t>2</m:t>
                                  </m:r>
                                </m:sup>
                              </m:sSup>
                            </m:oMath>
                          </a14:m>
                          <a:r>
                            <a:rPr lang="ar-AE" sz="1800" b="0" i="1" dirty="0"/>
                            <a:t> </a:t>
                          </a:r>
                          <a:r>
                            <a:rPr lang="en-IN" sz="1800" b="0" dirty="0"/>
                            <a:t>term.</a:t>
                          </a:r>
                          <a:endParaRPr sz="1800" b="0" dirty="0"/>
                        </a:p>
                      </a:txBody>
                      <a:tcPr/>
                    </a:tc>
                    <a:extLst>
                      <a:ext uri="{0D108BD9-81ED-4DB2-BD59-A6C34878D82A}">
                        <a16:rowId xmlns:a16="http://schemas.microsoft.com/office/drawing/2014/main" val="10001"/>
                      </a:ext>
                    </a:extLst>
                  </a:tr>
                  <a:tr h="370840">
                    <a:tc>
                      <a:txBody>
                        <a:bodyPr/>
                        <a:lstStyle/>
                        <a:p>
                          <a:pPr algn="r">
                            <a:defRPr sz="1800"/>
                          </a:pPr>
                          <a:r>
                            <a:rPr sz="2600" dirty="0"/>
                            <a:t>​</a:t>
                          </a:r>
                          <a14:m>
                            <m:oMath xmlns:m="http://schemas.openxmlformats.org/officeDocument/2006/math">
                              <m:sSup>
                                <m:sSupPr>
                                  <m:ctrlPr>
                                    <a:rPr sz="2600" i="1">
                                      <a:latin typeface="Cambria Math" panose="02040503050406030204" pitchFamily="18" charset="0"/>
                                    </a:rPr>
                                  </m:ctrlPr>
                                </m:sSupPr>
                                <m:e>
                                  <m:r>
                                    <a:rPr sz="2600">
                                      <a:latin typeface="Cambria Math"/>
                                    </a:rPr>
                                    <m:t>𝑦</m:t>
                                  </m:r>
                                </m:e>
                                <m:sup>
                                  <m:r>
                                    <a:rPr sz="2600">
                                      <a:latin typeface="Cambria Math"/>
                                    </a:rPr>
                                    <m:t>2</m:t>
                                  </m:r>
                                </m:sup>
                              </m:sSup>
                              <m:r>
                                <a:rPr sz="2600">
                                  <a:latin typeface="Cambria Math"/>
                                </a:rPr>
                                <m:t>−</m:t>
                              </m:r>
                              <m:r>
                                <a:rPr sz="2600">
                                  <a:latin typeface="Cambria Math"/>
                                </a:rPr>
                                <m:t>2</m:t>
                              </m:r>
                              <m:r>
                                <a:rPr sz="2600">
                                  <a:latin typeface="Cambria Math"/>
                                </a:rPr>
                                <m:t>𝑦</m:t>
                              </m:r>
                              <m:r>
                                <a:rPr sz="2600">
                                  <a:latin typeface="Cambria Math"/>
                                </a:rPr>
                                <m:t>+</m:t>
                              </m:r>
                              <m:r>
                                <a:rPr sz="2600">
                                  <a:latin typeface="Cambria Math"/>
                                </a:rPr>
                                <m:t>1</m:t>
                              </m:r>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m:t>
                              </m:r>
                              <m:r>
                                <a:rPr sz="2600">
                                  <a:latin typeface="Cambria Math"/>
                                </a:rPr>
                                <m:t>2</m:t>
                              </m:r>
                              <m:r>
                                <a:rPr sz="2600">
                                  <a:latin typeface="Cambria Math"/>
                                </a:rPr>
                                <m:t>𝑥</m:t>
                              </m:r>
                              <m:r>
                                <a:rPr sz="2600">
                                  <a:latin typeface="Cambria Math"/>
                                </a:rPr>
                                <m:t>+</m:t>
                              </m:r>
                              <m:r>
                                <a:rPr sz="2600">
                                  <a:latin typeface="Cambria Math"/>
                                </a:rPr>
                                <m:t>5</m:t>
                              </m:r>
                              <m:r>
                                <a:rPr sz="2600">
                                  <a:latin typeface="Cambria Math"/>
                                </a:rPr>
                                <m:t>+</m:t>
                              </m:r>
                              <m:r>
                                <a:rPr sz="2600">
                                  <a:latin typeface="Cambria Math"/>
                                </a:rPr>
                                <m:t>1</m:t>
                              </m:r>
                            </m:oMath>
                          </a14:m>
                          <a:endParaRPr sz="2600" dirty="0"/>
                        </a:p>
                      </a:txBody>
                      <a:tcPr anchor="ctr"/>
                    </a:tc>
                    <a:tc>
                      <a:txBody>
                        <a:bodyPr/>
                        <a:lstStyle/>
                        <a:p>
                          <a:pPr algn="l">
                            <a:defRPr b="1"/>
                          </a:pPr>
                          <a:r>
                            <a:rPr sz="1800" b="0" dirty="0"/>
                            <a:t>In order to complete the square, we have to add </a:t>
                          </a:r>
                          <a:r>
                            <a:rPr sz="1800" b="0" dirty="0">
                              <a:latin typeface="Cambria Math"/>
                            </a:rPr>
                            <a:t>1</a:t>
                          </a:r>
                          <a:r>
                            <a:rPr sz="1800" b="0" dirty="0"/>
                            <a:t> to both sides.</a:t>
                          </a:r>
                        </a:p>
                      </a:txBody>
                      <a:tcPr anchor="ctr"/>
                    </a:tc>
                    <a:extLst>
                      <a:ext uri="{0D108BD9-81ED-4DB2-BD59-A6C34878D82A}">
                        <a16:rowId xmlns:a16="http://schemas.microsoft.com/office/drawing/2014/main" val="10002"/>
                      </a:ext>
                    </a:extLst>
                  </a:tr>
                  <a:tr h="370840">
                    <a:tc>
                      <a:txBody>
                        <a:bodyPr/>
                        <a:lstStyle/>
                        <a:p>
                          <a:pPr algn="r">
                            <a:defRPr sz="1800"/>
                          </a:pPr>
                          <a:r>
                            <a:rPr sz="2600" dirty="0"/>
                            <a:t>​</a:t>
                          </a:r>
                          <a14:m>
                            <m:oMath xmlns:m="http://schemas.openxmlformats.org/officeDocument/2006/math">
                              <m:sSup>
                                <m:sSupPr>
                                  <m:ctrlPr>
                                    <a:rPr sz="2600" i="1">
                                      <a:latin typeface="Cambria Math" panose="02040503050406030204" pitchFamily="18" charset="0"/>
                                    </a:rPr>
                                  </m:ctrlPr>
                                </m:sSupPr>
                                <m:e>
                                  <m:d>
                                    <m:dPr>
                                      <m:ctrlPr>
                                        <a:rPr sz="2600" i="1">
                                          <a:latin typeface="Cambria Math" panose="02040503050406030204" pitchFamily="18" charset="0"/>
                                        </a:rPr>
                                      </m:ctrlPr>
                                    </m:dPr>
                                    <m:e>
                                      <m:r>
                                        <a:rPr sz="2600">
                                          <a:latin typeface="Cambria Math"/>
                                        </a:rPr>
                                        <m:t>𝑦</m:t>
                                      </m:r>
                                      <m:r>
                                        <a:rPr sz="2600">
                                          <a:latin typeface="Cambria Math"/>
                                        </a:rPr>
                                        <m:t>−</m:t>
                                      </m:r>
                                      <m:r>
                                        <a:rPr sz="2600">
                                          <a:latin typeface="Cambria Math"/>
                                        </a:rPr>
                                        <m:t>1</m:t>
                                      </m:r>
                                    </m:e>
                                  </m:d>
                                </m:e>
                                <m:sup>
                                  <m:r>
                                    <a:rPr sz="2600">
                                      <a:latin typeface="Cambria Math"/>
                                    </a:rPr>
                                    <m:t>2</m:t>
                                  </m:r>
                                </m:sup>
                              </m:sSup>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m:t>
                              </m:r>
                              <m:r>
                                <a:rPr sz="2600">
                                  <a:latin typeface="Cambria Math"/>
                                </a:rPr>
                                <m:t>2</m:t>
                              </m:r>
                              <m:d>
                                <m:dPr>
                                  <m:ctrlPr>
                                    <a:rPr sz="2600" i="1">
                                      <a:latin typeface="Cambria Math" panose="02040503050406030204" pitchFamily="18" charset="0"/>
                                    </a:rPr>
                                  </m:ctrlPr>
                                </m:dPr>
                                <m:e>
                                  <m:r>
                                    <a:rPr sz="2600">
                                      <a:latin typeface="Cambria Math"/>
                                    </a:rPr>
                                    <m:t>𝑥</m:t>
                                  </m:r>
                                  <m:r>
                                    <a:rPr sz="2600">
                                      <a:latin typeface="Cambria Math"/>
                                    </a:rPr>
                                    <m:t>+</m:t>
                                  </m:r>
                                  <m:r>
                                    <a:rPr sz="2600">
                                      <a:latin typeface="Cambria Math"/>
                                    </a:rPr>
                                    <m:t>3</m:t>
                                  </m:r>
                                </m:e>
                              </m:d>
                            </m:oMath>
                          </a14:m>
                          <a:endParaRPr sz="2600" dirty="0"/>
                        </a:p>
                      </a:txBody>
                      <a:tcPr anchor="ctr"/>
                    </a:tc>
                    <a:tc>
                      <a:txBody>
                        <a:bodyPr/>
                        <a:lstStyle/>
                        <a:p>
                          <a:pPr algn="l">
                            <a:defRPr sz="1800" b="1"/>
                          </a:pPr>
                          <a:r>
                            <a:rPr b="0" dirty="0"/>
                            <a:t>Rewrite the trinomial as a binomial squared.</a:t>
                          </a:r>
                        </a:p>
                      </a:txBody>
                      <a:tcPr anchor="ctr"/>
                    </a:tc>
                    <a:extLst>
                      <a:ext uri="{0D108BD9-81ED-4DB2-BD59-A6C34878D82A}">
                        <a16:rowId xmlns:a16="http://schemas.microsoft.com/office/drawing/2014/main" val="10003"/>
                      </a:ext>
                    </a:extLst>
                  </a:tr>
                  <a:tr h="711200">
                    <a:tc>
                      <a:txBody>
                        <a:bodyPr/>
                        <a:lstStyle/>
                        <a:p>
                          <a:pPr algn="r">
                            <a:defRPr sz="1800"/>
                          </a:pPr>
                          <a:r>
                            <a:rPr sz="2600" dirty="0"/>
                            <a:t>​</a:t>
                          </a:r>
                          <a14:m>
                            <m:oMath xmlns:m="http://schemas.openxmlformats.org/officeDocument/2006/math">
                              <m:sSup>
                                <m:sSupPr>
                                  <m:ctrlPr>
                                    <a:rPr sz="2600" i="1">
                                      <a:latin typeface="Cambria Math" panose="02040503050406030204" pitchFamily="18" charset="0"/>
                                    </a:rPr>
                                  </m:ctrlPr>
                                </m:sSupPr>
                                <m:e>
                                  <m:d>
                                    <m:dPr>
                                      <m:ctrlPr>
                                        <a:rPr sz="2600" i="1">
                                          <a:latin typeface="Cambria Math" panose="02040503050406030204" pitchFamily="18" charset="0"/>
                                        </a:rPr>
                                      </m:ctrlPr>
                                    </m:dPr>
                                    <m:e>
                                      <m:r>
                                        <a:rPr sz="2600">
                                          <a:latin typeface="Cambria Math"/>
                                        </a:rPr>
                                        <m:t>𝑦</m:t>
                                      </m:r>
                                      <m:r>
                                        <a:rPr sz="2600">
                                          <a:latin typeface="Cambria Math"/>
                                        </a:rPr>
                                        <m:t>−</m:t>
                                      </m:r>
                                      <m:r>
                                        <a:rPr sz="2600">
                                          <a:latin typeface="Cambria Math"/>
                                        </a:rPr>
                                        <m:t>1</m:t>
                                      </m:r>
                                    </m:e>
                                  </m:d>
                                </m:e>
                                <m:sup>
                                  <m:r>
                                    <a:rPr sz="2600">
                                      <a:latin typeface="Cambria Math"/>
                                    </a:rPr>
                                    <m:t>2</m:t>
                                  </m:r>
                                </m:sup>
                              </m:sSup>
                            </m:oMath>
                          </a14:m>
                          <a:endParaRPr sz="2600" dirty="0"/>
                        </a:p>
                      </a:txBody>
                      <a:tcPr anchor="ctr"/>
                    </a:tc>
                    <a:tc>
                      <a:txBody>
                        <a:bodyPr/>
                        <a:lstStyle/>
                        <a:p>
                          <a:pPr algn="l">
                            <a:defRPr sz="1800"/>
                          </a:pPr>
                          <a:r>
                            <a:rPr sz="2600" dirty="0"/>
                            <a:t>​</a:t>
                          </a:r>
                          <a14:m>
                            <m:oMath xmlns:m="http://schemas.openxmlformats.org/officeDocument/2006/math">
                              <m:r>
                                <a:rPr sz="2600">
                                  <a:latin typeface="Cambria Math"/>
                                </a:rPr>
                                <m:t>=</m:t>
                              </m:r>
                              <m:r>
                                <a:rPr sz="2600">
                                  <a:latin typeface="Cambria Math"/>
                                </a:rPr>
                                <m:t>4</m:t>
                              </m:r>
                              <m:d>
                                <m:dPr>
                                  <m:ctrlPr>
                                    <a:rPr sz="2600" i="1">
                                      <a:latin typeface="Cambria Math" panose="02040503050406030204" pitchFamily="18" charset="0"/>
                                    </a:rPr>
                                  </m:ctrlPr>
                                </m:dPr>
                                <m:e>
                                  <m:f>
                                    <m:fPr>
                                      <m:ctrlPr>
                                        <a:rPr sz="2600" i="1">
                                          <a:latin typeface="Cambria Math" panose="02040503050406030204" pitchFamily="18" charset="0"/>
                                        </a:rPr>
                                      </m:ctrlPr>
                                    </m:fPr>
                                    <m:num>
                                      <m:r>
                                        <a:rPr sz="2600">
                                          <a:latin typeface="Cambria Math"/>
                                        </a:rPr>
                                        <m:t>1</m:t>
                                      </m:r>
                                    </m:num>
                                    <m:den>
                                      <m:r>
                                        <a:rPr sz="2600">
                                          <a:latin typeface="Cambria Math"/>
                                        </a:rPr>
                                        <m:t>2</m:t>
                                      </m:r>
                                    </m:den>
                                  </m:f>
                                </m:e>
                              </m:d>
                              <m:d>
                                <m:dPr>
                                  <m:ctrlPr>
                                    <a:rPr sz="2600" i="1">
                                      <a:latin typeface="Cambria Math" panose="02040503050406030204" pitchFamily="18" charset="0"/>
                                    </a:rPr>
                                  </m:ctrlPr>
                                </m:dPr>
                                <m:e>
                                  <m:r>
                                    <a:rPr sz="2600">
                                      <a:latin typeface="Cambria Math"/>
                                    </a:rPr>
                                    <m:t>𝑥</m:t>
                                  </m:r>
                                  <m:r>
                                    <a:rPr sz="2600">
                                      <a:latin typeface="Cambria Math"/>
                                    </a:rPr>
                                    <m:t>+</m:t>
                                  </m:r>
                                  <m:r>
                                    <a:rPr sz="2600">
                                      <a:latin typeface="Cambria Math"/>
                                    </a:rPr>
                                    <m:t>3</m:t>
                                  </m:r>
                                </m:e>
                              </m:d>
                            </m:oMath>
                          </a14:m>
                          <a:endParaRPr sz="2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b="1"/>
                          </a:pPr>
                          <a:r>
                            <a:rPr sz="1800" b="0" dirty="0"/>
                            <a:t>Put the right-hand side into the form </a:t>
                          </a:r>
                          <a14:m>
                            <m:oMath xmlns:m="http://schemas.openxmlformats.org/officeDocument/2006/math">
                              <m:r>
                                <a:rPr sz="1800" b="0" i="1">
                                  <a:latin typeface="Cambria Math"/>
                                </a:rPr>
                                <m:t>4</m:t>
                              </m:r>
                              <m:r>
                                <a:rPr sz="1800" b="0" i="1">
                                  <a:latin typeface="Cambria Math"/>
                                </a:rPr>
                                <m:t>𝑝</m:t>
                              </m:r>
                              <m:d>
                                <m:dPr>
                                  <m:ctrlPr>
                                    <a:rPr sz="1800" b="0" i="1">
                                      <a:latin typeface="Cambria Math" panose="02040503050406030204" pitchFamily="18" charset="0"/>
                                    </a:rPr>
                                  </m:ctrlPr>
                                </m:dPr>
                                <m:e>
                                  <m:r>
                                    <a:rPr sz="1800" b="0" i="1">
                                      <a:latin typeface="Cambria Math"/>
                                    </a:rPr>
                                    <m:t>𝑥</m:t>
                                  </m:r>
                                  <m:r>
                                    <a:rPr sz="1800" b="0" i="1">
                                      <a:latin typeface="Cambria Math"/>
                                    </a:rPr>
                                    <m:t>−</m:t>
                                  </m:r>
                                  <m:r>
                                    <a:rPr sz="1800" b="0" i="1">
                                      <a:latin typeface="Cambria Math"/>
                                    </a:rPr>
                                    <m:t>h</m:t>
                                  </m:r>
                                </m:e>
                              </m:d>
                            </m:oMath>
                          </a14:m>
                          <a:r>
                            <a:rPr sz="1800" b="0" i="1" dirty="0"/>
                            <a:t> </a:t>
                          </a:r>
                          <a:r>
                            <a:rPr sz="1800" b="0" dirty="0"/>
                            <a:t>to make the</a:t>
                          </a:r>
                          <a:r>
                            <a:rPr lang="en-US" sz="1800" b="0" dirty="0"/>
                            <a:t> value of </a:t>
                          </a:r>
                          <a14:m>
                            <m:oMath xmlns:m="http://schemas.openxmlformats.org/officeDocument/2006/math">
                              <m:r>
                                <a:rPr lang="en-US" sz="1800" b="0" i="1">
                                  <a:latin typeface="Cambria Math"/>
                                </a:rPr>
                                <m:t>𝑝</m:t>
                              </m:r>
                            </m:oMath>
                          </a14:m>
                          <a:r>
                            <a:rPr lang="en-US" sz="1800" b="0" dirty="0"/>
                            <a:t> easy to see.</a:t>
                          </a:r>
                        </a:p>
                      </a:txBody>
                      <a:tcPr anchor="b"/>
                    </a:tc>
                    <a:extLst>
                      <a:ext uri="{0D108BD9-81ED-4DB2-BD59-A6C34878D82A}">
                        <a16:rowId xmlns:a16="http://schemas.microsoft.com/office/drawing/2014/main" val="10004"/>
                      </a:ext>
                    </a:extLst>
                  </a:tr>
                </a:tbl>
              </a:graphicData>
            </a:graphic>
          </p:graphicFrame>
        </mc:Choice>
        <mc:Fallback>
          <p:graphicFrame>
            <p:nvGraphicFramePr>
              <p:cNvPr id="3" name="Table Placeholder 2" descr="first line, Negative y squared plus 2 x plus 2 y plus 5 equals 0.&#10;with a side note: Begin by rearranging the terms to obtain a coefficient of 1 on the y squared term.&#10;&#10;second line, y squared minus 2 y equals 2 x plus 5.&#10;&#10;third line, y squared minus 2 y plus 1 equals 2 x plus 5 plus 1.&#10;with a side note: In order to complete the square, we have to add 1 to both sides.&#10;&#10;fourth line, Open parentheses y minus 1 close parentheses squared equals 2 times open parentheses x plus 3 close parentheses.&#10;with a side note: Rewrite the trinomial as a binomial squared.&#10;&#10;Open parentheses y minus 1 close parentheses squared equals 4 times open parentheses one half close parentheses times open parentheses x plus 3 close parentheses.&#10;with a side note: Put the right hand side into the form 4p open parentheses x minus h close parentheses to make the value of p easy to see."/>
              <p:cNvGraphicFramePr>
                <a:graphicFrameLocks noGrp="1"/>
              </p:cNvGraphicFramePr>
              <p:nvPr>
                <p:ph type="tbl" sz="quarter" idx="10"/>
                <p:extLst>
                  <p:ext uri="{D42A27DB-BD31-4B8C-83A1-F6EECF244321}">
                    <p14:modId xmlns:p14="http://schemas.microsoft.com/office/powerpoint/2010/main" val="1224473370"/>
                  </p:ext>
                </p:extLst>
              </p:nvPr>
            </p:nvGraphicFramePr>
            <p:xfrm>
              <a:off x="365760" y="1105523"/>
              <a:ext cx="8412480" cy="3322320"/>
            </p:xfrm>
            <a:graphic>
              <a:graphicData uri="http://schemas.openxmlformats.org/drawingml/2006/table">
                <a:tbl>
                  <a:tblPr firstRow="1" bandRow="1">
                    <a:tableStyleId>{2D5ABB26-0587-4C30-8999-92F81FD0307C}</a:tableStyleId>
                  </a:tblPr>
                  <a:tblGrid>
                    <a:gridCol w="2889504">
                      <a:extLst>
                        <a:ext uri="{9D8B030D-6E8A-4147-A177-3AD203B41FA5}">
                          <a16:colId xmlns:a16="http://schemas.microsoft.com/office/drawing/2014/main" val="20000"/>
                        </a:ext>
                      </a:extLst>
                    </a:gridCol>
                    <a:gridCol w="2313432">
                      <a:extLst>
                        <a:ext uri="{9D8B030D-6E8A-4147-A177-3AD203B41FA5}">
                          <a16:colId xmlns:a16="http://schemas.microsoft.com/office/drawing/2014/main" val="20001"/>
                        </a:ext>
                      </a:extLst>
                    </a:gridCol>
                    <a:gridCol w="3209544">
                      <a:extLst>
                        <a:ext uri="{9D8B030D-6E8A-4147-A177-3AD203B41FA5}">
                          <a16:colId xmlns:a16="http://schemas.microsoft.com/office/drawing/2014/main" val="20002"/>
                        </a:ext>
                      </a:extLst>
                    </a:gridCol>
                  </a:tblGrid>
                  <a:tr h="487680">
                    <a:tc>
                      <a:txBody>
                        <a:bodyPr/>
                        <a:lstStyle/>
                        <a:p>
                          <a:endParaRPr lang="en-US"/>
                        </a:p>
                      </a:txBody>
                      <a:tcPr anchor="ctr">
                        <a:blipFill>
                          <a:blip r:embed="rId2"/>
                          <a:stretch>
                            <a:fillRect t="-10000" r="-191139" b="-601250"/>
                          </a:stretch>
                        </a:blipFill>
                      </a:tcPr>
                    </a:tc>
                    <a:tc>
                      <a:txBody>
                        <a:bodyPr/>
                        <a:lstStyle/>
                        <a:p>
                          <a:endParaRPr lang="en-US"/>
                        </a:p>
                      </a:txBody>
                      <a:tcPr anchor="ctr">
                        <a:blipFill>
                          <a:blip r:embed="rId2"/>
                          <a:stretch>
                            <a:fillRect l="-124737" t="-10000" r="-138421" b="-601250"/>
                          </a:stretch>
                        </a:blipFill>
                      </a:tcPr>
                    </a:tc>
                    <a:tc>
                      <a:txBody>
                        <a:bodyPr/>
                        <a:lstStyle/>
                        <a:p>
                          <a:pPr algn="l">
                            <a:defRPr sz="1800" b="1"/>
                          </a:pPr>
                          <a:r>
                            <a:rPr sz="1800" b="0" dirty="0"/>
                            <a:t>Begin by rearranging the terms</a:t>
                          </a:r>
                        </a:p>
                      </a:txBody>
                      <a:tcPr anchor="b"/>
                    </a:tc>
                    <a:extLst>
                      <a:ext uri="{0D108BD9-81ED-4DB2-BD59-A6C34878D82A}">
                        <a16:rowId xmlns:a16="http://schemas.microsoft.com/office/drawing/2014/main" val="10000"/>
                      </a:ext>
                    </a:extLst>
                  </a:tr>
                  <a:tr h="640080">
                    <a:tc>
                      <a:txBody>
                        <a:bodyPr/>
                        <a:lstStyle/>
                        <a:p>
                          <a:endParaRPr lang="en-US"/>
                        </a:p>
                      </a:txBody>
                      <a:tcPr anchor="ctr">
                        <a:blipFill>
                          <a:blip r:embed="rId2"/>
                          <a:stretch>
                            <a:fillRect t="-83810" r="-191139" b="-358095"/>
                          </a:stretch>
                        </a:blipFill>
                      </a:tcPr>
                    </a:tc>
                    <a:tc>
                      <a:txBody>
                        <a:bodyPr/>
                        <a:lstStyle/>
                        <a:p>
                          <a:endParaRPr lang="en-US"/>
                        </a:p>
                      </a:txBody>
                      <a:tcPr anchor="ctr">
                        <a:blipFill>
                          <a:blip r:embed="rId2"/>
                          <a:stretch>
                            <a:fillRect l="-124737" t="-83810" r="-138421" b="-358095"/>
                          </a:stretch>
                        </a:blipFill>
                      </a:tcPr>
                    </a:tc>
                    <a:tc>
                      <a:txBody>
                        <a:bodyPr/>
                        <a:lstStyle/>
                        <a:p>
                          <a:endParaRPr lang="en-US"/>
                        </a:p>
                      </a:txBody>
                      <a:tcPr>
                        <a:blipFill>
                          <a:blip r:embed="rId2"/>
                          <a:stretch>
                            <a:fillRect l="-162357" t="-83810" b="-358095"/>
                          </a:stretch>
                        </a:blipFill>
                      </a:tcPr>
                    </a:tc>
                    <a:extLst>
                      <a:ext uri="{0D108BD9-81ED-4DB2-BD59-A6C34878D82A}">
                        <a16:rowId xmlns:a16="http://schemas.microsoft.com/office/drawing/2014/main" val="10001"/>
                      </a:ext>
                    </a:extLst>
                  </a:tr>
                  <a:tr h="640080">
                    <a:tc>
                      <a:txBody>
                        <a:bodyPr/>
                        <a:lstStyle/>
                        <a:p>
                          <a:endParaRPr lang="en-US"/>
                        </a:p>
                      </a:txBody>
                      <a:tcPr anchor="ctr">
                        <a:blipFill>
                          <a:blip r:embed="rId2"/>
                          <a:stretch>
                            <a:fillRect t="-182075" r="-191139" b="-254717"/>
                          </a:stretch>
                        </a:blipFill>
                      </a:tcPr>
                    </a:tc>
                    <a:tc>
                      <a:txBody>
                        <a:bodyPr/>
                        <a:lstStyle/>
                        <a:p>
                          <a:endParaRPr lang="en-US"/>
                        </a:p>
                      </a:txBody>
                      <a:tcPr anchor="ctr">
                        <a:blipFill>
                          <a:blip r:embed="rId2"/>
                          <a:stretch>
                            <a:fillRect l="-124737" t="-182075" r="-138421" b="-254717"/>
                          </a:stretch>
                        </a:blipFill>
                      </a:tcPr>
                    </a:tc>
                    <a:tc>
                      <a:txBody>
                        <a:bodyPr/>
                        <a:lstStyle/>
                        <a:p>
                          <a:pPr algn="l">
                            <a:defRPr b="1"/>
                          </a:pPr>
                          <a:r>
                            <a:rPr sz="1800" b="0" dirty="0"/>
                            <a:t>In order to complete the square, we have to add </a:t>
                          </a:r>
                          <a:r>
                            <a:rPr sz="1800" b="0" dirty="0">
                              <a:latin typeface="Cambria Math"/>
                            </a:rPr>
                            <a:t>1</a:t>
                          </a:r>
                          <a:r>
                            <a:rPr sz="1800" b="0" dirty="0"/>
                            <a:t> to both sides.</a:t>
                          </a:r>
                        </a:p>
                      </a:txBody>
                      <a:tcPr anchor="ctr"/>
                    </a:tc>
                    <a:extLst>
                      <a:ext uri="{0D108BD9-81ED-4DB2-BD59-A6C34878D82A}">
                        <a16:rowId xmlns:a16="http://schemas.microsoft.com/office/drawing/2014/main" val="10002"/>
                      </a:ext>
                    </a:extLst>
                  </a:tr>
                  <a:tr h="640080">
                    <a:tc>
                      <a:txBody>
                        <a:bodyPr/>
                        <a:lstStyle/>
                        <a:p>
                          <a:endParaRPr lang="en-US"/>
                        </a:p>
                      </a:txBody>
                      <a:tcPr anchor="ctr">
                        <a:blipFill>
                          <a:blip r:embed="rId2"/>
                          <a:stretch>
                            <a:fillRect t="-284762" r="-191139" b="-157143"/>
                          </a:stretch>
                        </a:blipFill>
                      </a:tcPr>
                    </a:tc>
                    <a:tc>
                      <a:txBody>
                        <a:bodyPr/>
                        <a:lstStyle/>
                        <a:p>
                          <a:endParaRPr lang="en-US"/>
                        </a:p>
                      </a:txBody>
                      <a:tcPr anchor="ctr">
                        <a:blipFill>
                          <a:blip r:embed="rId2"/>
                          <a:stretch>
                            <a:fillRect l="-124737" t="-284762" r="-138421" b="-157143"/>
                          </a:stretch>
                        </a:blipFill>
                      </a:tcPr>
                    </a:tc>
                    <a:tc>
                      <a:txBody>
                        <a:bodyPr/>
                        <a:lstStyle/>
                        <a:p>
                          <a:pPr algn="l">
                            <a:defRPr sz="1800" b="1"/>
                          </a:pPr>
                          <a:r>
                            <a:rPr b="0" dirty="0"/>
                            <a:t>Rewrite the trinomial as a binomial squared.</a:t>
                          </a:r>
                        </a:p>
                      </a:txBody>
                      <a:tcPr anchor="ctr"/>
                    </a:tc>
                    <a:extLst>
                      <a:ext uri="{0D108BD9-81ED-4DB2-BD59-A6C34878D82A}">
                        <a16:rowId xmlns:a16="http://schemas.microsoft.com/office/drawing/2014/main" val="10003"/>
                      </a:ext>
                    </a:extLst>
                  </a:tr>
                  <a:tr h="914400">
                    <a:tc>
                      <a:txBody>
                        <a:bodyPr/>
                        <a:lstStyle/>
                        <a:p>
                          <a:endParaRPr lang="en-US"/>
                        </a:p>
                      </a:txBody>
                      <a:tcPr anchor="ctr">
                        <a:blipFill>
                          <a:blip r:embed="rId2"/>
                          <a:stretch>
                            <a:fillRect t="-269333" r="-191139" b="-10000"/>
                          </a:stretch>
                        </a:blipFill>
                      </a:tcPr>
                    </a:tc>
                    <a:tc>
                      <a:txBody>
                        <a:bodyPr/>
                        <a:lstStyle/>
                        <a:p>
                          <a:endParaRPr lang="en-US"/>
                        </a:p>
                      </a:txBody>
                      <a:tcPr anchor="ctr">
                        <a:blipFill>
                          <a:blip r:embed="rId2"/>
                          <a:stretch>
                            <a:fillRect l="-124737" t="-269333" r="-138421" b="-10000"/>
                          </a:stretch>
                        </a:blipFill>
                      </a:tcPr>
                    </a:tc>
                    <a:tc>
                      <a:txBody>
                        <a:bodyPr/>
                        <a:lstStyle/>
                        <a:p>
                          <a:endParaRPr lang="en-US"/>
                        </a:p>
                      </a:txBody>
                      <a:tcPr anchor="b">
                        <a:blipFill>
                          <a:blip r:embed="rId2"/>
                          <a:stretch>
                            <a:fillRect l="-162357" t="-269333" b="-10000"/>
                          </a:stretch>
                        </a:blipFill>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Graphing a Parabola </a:t>
            </a:r>
            <a:r>
              <a:rPr lang="en-US" dirty="0"/>
              <a:t>with Equation </a:t>
            </a:r>
            <a:r>
              <a:rPr dirty="0"/>
              <a:t>Not in Standard Form</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Now that the equation is in standard form, by inspection we can tell that the vertex is at</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3,1)</a:t>
            </a:r>
            <a:r>
              <a:rPr sz="2800" dirty="0"/>
              <a:t> and </a:t>
            </a:r>
            <a:endParaRPr lang="en-US" sz="2800" dirty="0"/>
          </a:p>
          <a:p>
            <a:pPr>
              <a:defRPr sz="2800"/>
            </a:pPr>
            <a:r>
              <a:rPr sz="2800" dirty="0"/>
              <a:t>that </a:t>
            </a:r>
            <a:r>
              <a:rPr lang="en-US" sz="2800" dirty="0"/>
              <a:t>		</a:t>
            </a:r>
          </a:p>
          <a:p>
            <a:pPr>
              <a:defRPr sz="2800"/>
            </a:pPr>
            <a:endParaRPr lang="en-US" dirty="0"/>
          </a:p>
          <a:p>
            <a:pPr>
              <a:defRPr sz="2800"/>
            </a:pPr>
            <a:endParaRPr lang="en-US" sz="2800" dirty="0"/>
          </a:p>
          <a:p>
            <a:pPr>
              <a:defRPr sz="2800"/>
            </a:pPr>
            <a:endParaRPr lang="en-US" sz="2800" dirty="0"/>
          </a:p>
          <a:p>
            <a:pPr>
              <a:defRPr sz="2800"/>
            </a:pPr>
            <a:r>
              <a:rPr lang="en-IN" dirty="0"/>
              <a:t>	</a:t>
            </a:r>
            <a:endParaRPr sz="2800" dirty="0"/>
          </a:p>
        </p:txBody>
      </p:sp>
      <p:pic>
        <p:nvPicPr>
          <p:cNvPr id="6" name="Picture 5" descr="p equals one half.">
            <a:extLst>
              <a:ext uri="{FF2B5EF4-FFF2-40B4-BE49-F238E27FC236}">
                <a16:creationId xmlns:a16="http://schemas.microsoft.com/office/drawing/2014/main" id="{53B02463-039F-36DB-8E64-7DC93EA40E3B}"/>
              </a:ext>
            </a:extLst>
          </p:cNvPr>
          <p:cNvPicPr>
            <a:picLocks noChangeAspect="1"/>
          </p:cNvPicPr>
          <p:nvPr/>
        </p:nvPicPr>
        <p:blipFill>
          <a:blip r:embed="rId2"/>
          <a:stretch>
            <a:fillRect/>
          </a:stretch>
        </p:blipFill>
        <p:spPr>
          <a:xfrm>
            <a:off x="1219200" y="1809750"/>
            <a:ext cx="809625" cy="781050"/>
          </a:xfrm>
          <a:prstGeom prst="rect">
            <a:avLst/>
          </a:prstGeom>
        </p:spPr>
      </p:pic>
      <p:sp>
        <p:nvSpPr>
          <p:cNvPr id="8" name="TextBox 7">
            <a:extLst>
              <a:ext uri="{FF2B5EF4-FFF2-40B4-BE49-F238E27FC236}">
                <a16:creationId xmlns:a16="http://schemas.microsoft.com/office/drawing/2014/main" id="{014AD4E3-4E63-038B-6E65-D9714C90D476}"/>
              </a:ext>
            </a:extLst>
          </p:cNvPr>
          <p:cNvSpPr txBox="1"/>
          <p:nvPr/>
        </p:nvSpPr>
        <p:spPr>
          <a:xfrm>
            <a:off x="457200" y="2493083"/>
            <a:ext cx="8305800" cy="1384995"/>
          </a:xfrm>
          <a:prstGeom prst="rect">
            <a:avLst/>
          </a:prstGeom>
          <a:noFill/>
        </p:spPr>
        <p:txBody>
          <a:bodyPr wrap="square">
            <a:spAutoFit/>
          </a:bodyPr>
          <a:lstStyle/>
          <a:p>
            <a:pPr>
              <a:defRPr sz="2800"/>
            </a:pPr>
            <a:r>
              <a:rPr lang="en-US" sz="2800" dirty="0"/>
              <a:t>Since the focus is </a:t>
            </a:r>
            <a:r>
              <a:rPr lang="en-US" sz="2800" i="1" dirty="0"/>
              <a:t>p</a:t>
            </a:r>
            <a:r>
              <a:rPr lang="en-US" sz="2800" dirty="0"/>
              <a:t> units to the right of the </a:t>
            </a:r>
          </a:p>
          <a:p>
            <a:pPr>
              <a:defRPr sz="2800"/>
            </a:pPr>
            <a:r>
              <a:rPr lang="en-US" sz="2800" dirty="0"/>
              <a:t>vertex and the directrix is a vertical line </a:t>
            </a:r>
            <a:r>
              <a:rPr lang="en-US" sz="2800" i="1" dirty="0"/>
              <a:t>p</a:t>
            </a:r>
            <a:r>
              <a:rPr lang="en-US" sz="2800" dirty="0"/>
              <a:t> units to the left of the vertex, we obtain the following.</a:t>
            </a:r>
          </a:p>
        </p:txBody>
      </p:sp>
      <p:pic>
        <p:nvPicPr>
          <p:cNvPr id="11" name="Picture 10" descr="Focus: open parentheses negative five halves comma one close parentheses, directrix: x equals negative seven halves.">
            <a:extLst>
              <a:ext uri="{FF2B5EF4-FFF2-40B4-BE49-F238E27FC236}">
                <a16:creationId xmlns:a16="http://schemas.microsoft.com/office/drawing/2014/main" id="{FEB22C8C-3D55-265A-5DCD-E7AB95AA00D0}"/>
              </a:ext>
            </a:extLst>
          </p:cNvPr>
          <p:cNvPicPr>
            <a:picLocks noChangeAspect="1"/>
          </p:cNvPicPr>
          <p:nvPr/>
        </p:nvPicPr>
        <p:blipFill>
          <a:blip r:embed="rId3"/>
          <a:stretch>
            <a:fillRect/>
          </a:stretch>
        </p:blipFill>
        <p:spPr>
          <a:xfrm>
            <a:off x="1828800" y="4060916"/>
            <a:ext cx="4486275" cy="8763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Graphing a Parabola </a:t>
            </a:r>
            <a:r>
              <a:rPr lang="en-US" dirty="0"/>
              <a:t>with Equation </a:t>
            </a:r>
            <a:r>
              <a:rPr dirty="0"/>
              <a:t>Not in Standard Form</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To sketch the graph, we begin by plotting the vertex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3,1). Using the same process as in Example 1, note </a:t>
            </a:r>
          </a:p>
          <a:p>
            <a:pPr>
              <a:defRPr sz="2800"/>
            </a:pPr>
            <a:r>
              <a:rPr lang="en-US" sz="2800" dirty="0"/>
              <a:t>that the two points with </a:t>
            </a:r>
            <a:r>
              <a:rPr lang="en-US" sz="2800" i="1" dirty="0"/>
              <a:t>x</a:t>
            </a:r>
            <a:r>
              <a:rPr lang="en-US" sz="2800" dirty="0"/>
              <a:t>-coordinates of 	</a:t>
            </a:r>
          </a:p>
          <a:p>
            <a:pPr>
              <a:defRPr sz="2800"/>
            </a:pPr>
            <a:endParaRPr lang="en-US" dirty="0"/>
          </a:p>
          <a:p>
            <a:pPr>
              <a:defRPr sz="2800"/>
            </a:pPr>
            <a:endParaRPr lang="en-US" sz="2800" dirty="0"/>
          </a:p>
          <a:p>
            <a:pPr>
              <a:defRPr sz="2800"/>
            </a:pPr>
            <a:r>
              <a:rPr lang="en-US" sz="2800" dirty="0"/>
              <a:t> 			</a:t>
            </a:r>
            <a:endParaRPr sz="2800" dirty="0"/>
          </a:p>
        </p:txBody>
      </p:sp>
      <p:pic>
        <p:nvPicPr>
          <p:cNvPr id="6" name="Picture 5" descr="Negative five halves.">
            <a:extLst>
              <a:ext uri="{FF2B5EF4-FFF2-40B4-BE49-F238E27FC236}">
                <a16:creationId xmlns:a16="http://schemas.microsoft.com/office/drawing/2014/main" id="{6796F03D-97FE-4EC5-95B2-054144F5771F}"/>
              </a:ext>
            </a:extLst>
          </p:cNvPr>
          <p:cNvPicPr>
            <a:picLocks noChangeAspect="1"/>
          </p:cNvPicPr>
          <p:nvPr/>
        </p:nvPicPr>
        <p:blipFill>
          <a:blip r:embed="rId2"/>
          <a:stretch>
            <a:fillRect/>
          </a:stretch>
        </p:blipFill>
        <p:spPr>
          <a:xfrm>
            <a:off x="6553200" y="1887933"/>
            <a:ext cx="457200" cy="781050"/>
          </a:xfrm>
          <a:prstGeom prst="rect">
            <a:avLst/>
          </a:prstGeom>
        </p:spPr>
      </p:pic>
      <p:sp>
        <p:nvSpPr>
          <p:cNvPr id="9" name="TextBox 8">
            <a:extLst>
              <a:ext uri="{FF2B5EF4-FFF2-40B4-BE49-F238E27FC236}">
                <a16:creationId xmlns:a16="http://schemas.microsoft.com/office/drawing/2014/main" id="{FFED77E5-6891-A1C5-58B8-1E63A70BD687}"/>
              </a:ext>
            </a:extLst>
          </p:cNvPr>
          <p:cNvSpPr txBox="1"/>
          <p:nvPr/>
        </p:nvSpPr>
        <p:spPr>
          <a:xfrm>
            <a:off x="480204" y="2474893"/>
            <a:ext cx="8229600" cy="954107"/>
          </a:xfrm>
          <a:prstGeom prst="rect">
            <a:avLst/>
          </a:prstGeom>
          <a:noFill/>
        </p:spPr>
        <p:txBody>
          <a:bodyPr wrap="square">
            <a:spAutoFit/>
          </a:bodyPr>
          <a:lstStyle/>
          <a:p>
            <a:pPr>
              <a:defRPr sz="2800"/>
            </a:pPr>
            <a:r>
              <a:rPr lang="en-US" sz="2800" dirty="0"/>
              <a:t>are </a:t>
            </a:r>
            <a:r>
              <a:rPr lang="en-US" sz="2800" dirty="0">
                <a:latin typeface="Cambria Math"/>
              </a:rPr>
              <a:t>1</a:t>
            </a:r>
            <a:r>
              <a:rPr lang="en-US" sz="2800" dirty="0"/>
              <a:t> unit away from the directrix; therefore they must be </a:t>
            </a:r>
            <a:r>
              <a:rPr lang="en-US" sz="2800" dirty="0">
                <a:latin typeface="Cambria Math"/>
              </a:rPr>
              <a:t>1</a:t>
            </a:r>
            <a:r>
              <a:rPr lang="en-US" sz="2800" dirty="0"/>
              <a:t> unit away from the focus as well. Thus,</a:t>
            </a:r>
            <a:endParaRPr lang="en-IN" sz="2800" dirty="0"/>
          </a:p>
        </p:txBody>
      </p:sp>
      <p:pic>
        <p:nvPicPr>
          <p:cNvPr id="4" name="Picture 3" descr="Open parentheses negative five halves comma zero close parentheses and open parentheses negative five halves comma two close parentheses.">
            <a:extLst>
              <a:ext uri="{FF2B5EF4-FFF2-40B4-BE49-F238E27FC236}">
                <a16:creationId xmlns:a16="http://schemas.microsoft.com/office/drawing/2014/main" id="{0BB0B79A-159F-4081-CD3F-9D8DFA0A8F42}"/>
              </a:ext>
            </a:extLst>
          </p:cNvPr>
          <p:cNvPicPr>
            <a:picLocks noChangeAspect="1"/>
          </p:cNvPicPr>
          <p:nvPr/>
        </p:nvPicPr>
        <p:blipFill>
          <a:blip r:embed="rId3"/>
          <a:stretch>
            <a:fillRect/>
          </a:stretch>
        </p:blipFill>
        <p:spPr>
          <a:xfrm>
            <a:off x="609600" y="3429000"/>
            <a:ext cx="2726436" cy="868680"/>
          </a:xfrm>
          <a:prstGeom prst="rect">
            <a:avLst/>
          </a:prstGeom>
        </p:spPr>
      </p:pic>
      <p:sp>
        <p:nvSpPr>
          <p:cNvPr id="11" name="TextBox 10">
            <a:extLst>
              <a:ext uri="{FF2B5EF4-FFF2-40B4-BE49-F238E27FC236}">
                <a16:creationId xmlns:a16="http://schemas.microsoft.com/office/drawing/2014/main" id="{C7B1C62F-BFE5-D8E7-83C5-EAB6642D4279}"/>
              </a:ext>
            </a:extLst>
          </p:cNvPr>
          <p:cNvSpPr txBox="1"/>
          <p:nvPr/>
        </p:nvSpPr>
        <p:spPr>
          <a:xfrm>
            <a:off x="481642" y="4267200"/>
            <a:ext cx="8228162" cy="954107"/>
          </a:xfrm>
          <a:prstGeom prst="rect">
            <a:avLst/>
          </a:prstGeom>
          <a:noFill/>
        </p:spPr>
        <p:txBody>
          <a:bodyPr wrap="square">
            <a:spAutoFit/>
          </a:bodyPr>
          <a:lstStyle/>
          <a:p>
            <a:r>
              <a:rPr lang="en-US" sz="2800" dirty="0"/>
              <a:t>must also lie on the parabola. This gives us some idea of the “flatness” of the parabola.</a:t>
            </a:r>
            <a:endParaRPr lang="en-IN" sz="2800" dirty="0"/>
          </a:p>
        </p:txBody>
      </p:sp>
    </p:spTree>
    <p:extLst>
      <p:ext uri="{BB962C8B-B14F-4D97-AF65-F5344CB8AC3E}">
        <p14:creationId xmlns:p14="http://schemas.microsoft.com/office/powerpoint/2010/main" val="3542803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Graphing a Parabola </a:t>
            </a:r>
            <a:r>
              <a:rPr lang="en-US" dirty="0"/>
              <a:t>with Equation </a:t>
            </a:r>
            <a:r>
              <a:rPr dirty="0"/>
              <a:t>Not in Standard Form</a:t>
            </a:r>
            <a:r>
              <a:rPr lang="en-US" baseline="-25000" dirty="0"/>
              <a:t>6</a:t>
            </a:r>
            <a:endParaRPr dirty="0"/>
          </a:p>
        </p:txBody>
      </p:sp>
      <p:pic>
        <p:nvPicPr>
          <p:cNvPr id="5" name="Content Placeholder 4" descr="The parabola negative y squared plus two x plus two y plus five equals zero is plotted in the Cartesian plane. It is a rightward opening parabola with focus labeled as open parentheses negative five halves comma one close parentheses vertex labeled as open parentheses negative three comma one close parentheses, and two points on the parabola directly above and below the focus labeled as open parentheses negative five halves comma two close parentheses and open parentheses negative five halves comma zero close parentheses.">
            <a:extLst>
              <a:ext uri="{FF2B5EF4-FFF2-40B4-BE49-F238E27FC236}">
                <a16:creationId xmlns:a16="http://schemas.microsoft.com/office/drawing/2014/main" id="{0D55C423-F9CD-443E-87A0-25D96B34DBA3}"/>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86000" y="1039368"/>
            <a:ext cx="4572000" cy="4572000"/>
          </a:xfrm>
        </p:spPr>
      </p:pic>
      <p:sp>
        <p:nvSpPr>
          <p:cNvPr id="4" name="TextBox 3">
            <a:extLst>
              <a:ext uri="{FF2B5EF4-FFF2-40B4-BE49-F238E27FC236}">
                <a16:creationId xmlns:a16="http://schemas.microsoft.com/office/drawing/2014/main" id="{92B46EAE-EEC0-457D-ABE9-DAD2E59ACA7B}"/>
              </a:ext>
            </a:extLst>
          </p:cNvPr>
          <p:cNvSpPr txBox="1"/>
          <p:nvPr/>
        </p:nvSpPr>
        <p:spPr>
          <a:xfrm>
            <a:off x="3810000" y="5486400"/>
            <a:ext cx="1524000" cy="523220"/>
          </a:xfrm>
          <a:prstGeom prst="rect">
            <a:avLst/>
          </a:prstGeom>
          <a:noFill/>
        </p:spPr>
        <p:txBody>
          <a:bodyPr wrap="square" rtlCol="0">
            <a:spAutoFit/>
          </a:bodyPr>
          <a:lstStyle/>
          <a:p>
            <a:pPr algn="ctr"/>
            <a:r>
              <a:rPr lang="en-US" sz="2800" dirty="0"/>
              <a:t>Figure 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Standard Form</a:t>
            </a:r>
            <a:r>
              <a:rPr lang="en-US" dirty="0"/>
              <a:t> Equation</a:t>
            </a:r>
            <a:r>
              <a:rPr dirty="0"/>
              <a:t> of a Parabola</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Given that the directrix of a parabola is the line </a:t>
            </a:r>
            <a:r>
              <a:rPr lang="en-US" sz="2800" i="1" dirty="0"/>
              <a:t>y</a:t>
            </a:r>
            <a:r>
              <a:rPr lang="en-US" sz="2800" dirty="0"/>
              <a:t> = 2, that </a:t>
            </a:r>
            <a:r>
              <a:rPr lang="en-US" sz="2800" i="1" dirty="0"/>
              <a:t>p</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 and that the parabola is symmetric with respect to the line </a:t>
            </a:r>
            <a:r>
              <a:rPr lang="en-US" sz="2800" i="1" dirty="0"/>
              <a:t>x</a:t>
            </a:r>
            <a:r>
              <a:rPr lang="en-US" sz="2800" dirty="0"/>
              <a:t> = 2, find its standard form equation.</a:t>
            </a:r>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Standard Form</a:t>
            </a:r>
            <a:r>
              <a:rPr lang="en-US" dirty="0"/>
              <a:t> Equation</a:t>
            </a:r>
            <a:r>
              <a:rPr dirty="0"/>
              <a:t> of a Parabola</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IN" sz="2400" b="1" dirty="0"/>
              <a:t>Solution</a:t>
            </a:r>
          </a:p>
          <a:p>
            <a:pPr>
              <a:defRPr sz="2800"/>
            </a:pPr>
            <a:r>
              <a:rPr lang="en-IN" sz="2400" dirty="0"/>
              <a:t>Because the directrix </a:t>
            </a:r>
            <a:r>
              <a:rPr lang="en-IN" sz="2400" i="1" dirty="0"/>
              <a:t>y</a:t>
            </a:r>
            <a:r>
              <a:rPr lang="en-IN" sz="2400" dirty="0"/>
              <a:t> = 2 is a horizontal line, the parabola opens vertically. This means we need to use the form</a:t>
            </a:r>
          </a:p>
          <a:p>
            <a:pPr>
              <a:defRPr sz="2800"/>
            </a:pPr>
            <a:endParaRPr lang="en-IN" sz="2400" dirty="0"/>
          </a:p>
          <a:p>
            <a:endParaRPr lang="en-US" sz="2400" dirty="0"/>
          </a:p>
          <a:p>
            <a:endParaRPr lang="en-US" sz="2400" dirty="0"/>
          </a:p>
          <a:p>
            <a:endParaRPr lang="en-US" sz="2400" dirty="0"/>
          </a:p>
          <a:p>
            <a:endParaRPr lang="en-US" sz="2400" dirty="0"/>
          </a:p>
          <a:p>
            <a:endParaRPr lang="en-US" sz="2400" dirty="0"/>
          </a:p>
          <a:p>
            <a:endParaRPr lang="ar-AE" sz="2400" dirty="0"/>
          </a:p>
        </p:txBody>
      </p:sp>
      <p:pic>
        <p:nvPicPr>
          <p:cNvPr id="6" name="Picture 5" descr="Open parentheses x minus h close parentheses squared equals four p open parentheses y minus k close parentheses.">
            <a:extLst>
              <a:ext uri="{FF2B5EF4-FFF2-40B4-BE49-F238E27FC236}">
                <a16:creationId xmlns:a16="http://schemas.microsoft.com/office/drawing/2014/main" id="{C3692461-5016-98BC-41B6-927E603D2E48}"/>
              </a:ext>
            </a:extLst>
          </p:cNvPr>
          <p:cNvPicPr>
            <a:picLocks noChangeAspect="1"/>
          </p:cNvPicPr>
          <p:nvPr/>
        </p:nvPicPr>
        <p:blipFill>
          <a:blip r:embed="rId2"/>
          <a:stretch>
            <a:fillRect/>
          </a:stretch>
        </p:blipFill>
        <p:spPr>
          <a:xfrm>
            <a:off x="3352800" y="2209800"/>
            <a:ext cx="2628900" cy="533400"/>
          </a:xfrm>
          <a:prstGeom prst="rect">
            <a:avLst/>
          </a:prstGeom>
        </p:spPr>
      </p:pic>
      <p:sp>
        <p:nvSpPr>
          <p:cNvPr id="11" name="TextBox 10">
            <a:extLst>
              <a:ext uri="{FF2B5EF4-FFF2-40B4-BE49-F238E27FC236}">
                <a16:creationId xmlns:a16="http://schemas.microsoft.com/office/drawing/2014/main" id="{93176864-7691-9ED7-C99F-7D6140C3ABDA}"/>
              </a:ext>
            </a:extLst>
          </p:cNvPr>
          <p:cNvSpPr txBox="1"/>
          <p:nvPr/>
        </p:nvSpPr>
        <p:spPr>
          <a:xfrm>
            <a:off x="457200" y="2709208"/>
            <a:ext cx="8305800" cy="1938992"/>
          </a:xfrm>
          <a:prstGeom prst="rect">
            <a:avLst/>
          </a:prstGeom>
          <a:noFill/>
        </p:spPr>
        <p:txBody>
          <a:bodyPr wrap="square">
            <a:spAutoFit/>
          </a:bodyPr>
          <a:lstStyle/>
          <a:p>
            <a:pPr>
              <a:defRPr sz="2800"/>
            </a:pPr>
            <a:r>
              <a:rPr lang="en-IN" sz="2400" dirty="0"/>
              <a:t>From the equation for the line of symmetry, we know the </a:t>
            </a:r>
            <a:br>
              <a:rPr lang="en-IN" sz="2400" dirty="0"/>
            </a:br>
            <a:r>
              <a:rPr lang="en-IN" sz="2400" i="1" dirty="0"/>
              <a:t>x</a:t>
            </a:r>
            <a:r>
              <a:rPr lang="en-IN" sz="2400" dirty="0"/>
              <a:t>-coordinate of the vertex (and the focus) must be 2. Moving down 1 unit from the directrix (since </a:t>
            </a:r>
            <a:r>
              <a:rPr lang="en-IN" sz="2400" i="1" dirty="0"/>
              <a:t>p</a:t>
            </a:r>
            <a:r>
              <a:rPr lang="en-IN" sz="2400" dirty="0"/>
              <a:t> is negative) puts the vertex at (2,1). Plugging this information into the standard form, we have the following.</a:t>
            </a:r>
          </a:p>
        </p:txBody>
      </p:sp>
      <p:pic>
        <p:nvPicPr>
          <p:cNvPr id="9" name="Picture 8" descr="Open parentheses x minus 2 close parentheses squared equals 4 times negative 1 times open parentheses y minus 1 close parentheses.&#10;&#10;Open parenthesis x minus 2 close parenthesis squared equals negative 4 times open parenthesis y minus 1 close parenthesis.">
            <a:extLst>
              <a:ext uri="{FF2B5EF4-FFF2-40B4-BE49-F238E27FC236}">
                <a16:creationId xmlns:a16="http://schemas.microsoft.com/office/drawing/2014/main" id="{F1514662-C80F-B34E-3A94-9B51ADF8B9FB}"/>
              </a:ext>
            </a:extLst>
          </p:cNvPr>
          <p:cNvPicPr>
            <a:picLocks noChangeAspect="1"/>
          </p:cNvPicPr>
          <p:nvPr/>
        </p:nvPicPr>
        <p:blipFill>
          <a:blip r:embed="rId3"/>
          <a:stretch>
            <a:fillRect/>
          </a:stretch>
        </p:blipFill>
        <p:spPr>
          <a:xfrm>
            <a:off x="3448050" y="4495800"/>
            <a:ext cx="2952750" cy="1143000"/>
          </a:xfrm>
          <a:prstGeom prst="rect">
            <a:avLst/>
          </a:prstGeom>
        </p:spPr>
      </p:pic>
      <p:sp>
        <p:nvSpPr>
          <p:cNvPr id="13" name="TextBox 12">
            <a:extLst>
              <a:ext uri="{FF2B5EF4-FFF2-40B4-BE49-F238E27FC236}">
                <a16:creationId xmlns:a16="http://schemas.microsoft.com/office/drawing/2014/main" id="{08B8525B-DAED-66A5-B301-9F88F6DEBEE8}"/>
              </a:ext>
            </a:extLst>
          </p:cNvPr>
          <p:cNvSpPr txBox="1"/>
          <p:nvPr/>
        </p:nvSpPr>
        <p:spPr>
          <a:xfrm>
            <a:off x="533400" y="5558135"/>
            <a:ext cx="8305800" cy="461665"/>
          </a:xfrm>
          <a:prstGeom prst="rect">
            <a:avLst/>
          </a:prstGeom>
          <a:noFill/>
        </p:spPr>
        <p:txBody>
          <a:bodyPr wrap="square">
            <a:spAutoFit/>
          </a:bodyPr>
          <a:lstStyle/>
          <a:p>
            <a:r>
              <a:rPr lang="en-US" sz="2400" dirty="0"/>
              <a:t>We can verify our equation with a graph of the parabola.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Standard Form</a:t>
            </a:r>
            <a:r>
              <a:rPr lang="en-US" dirty="0"/>
              <a:t> Equation</a:t>
            </a:r>
            <a:r>
              <a:rPr dirty="0"/>
              <a:t> of a Parabola</a:t>
            </a:r>
            <a:r>
              <a:rPr lang="en-US" baseline="-25000" dirty="0"/>
              <a:t>3</a:t>
            </a:r>
            <a:endParaRPr dirty="0"/>
          </a:p>
        </p:txBody>
      </p:sp>
      <p:pic>
        <p:nvPicPr>
          <p:cNvPr id="5" name="Content Placeholder 4" descr="Downward opening parabola with vertex open parentheses two comma one close parentheses and focus open parentheses two comma zero close parentheses marked.">
            <a:extLst>
              <a:ext uri="{FF2B5EF4-FFF2-40B4-BE49-F238E27FC236}">
                <a16:creationId xmlns:a16="http://schemas.microsoft.com/office/drawing/2014/main" id="{93A3BCF9-B7A7-431A-B981-E01A054F6447}"/>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86000" y="1046268"/>
            <a:ext cx="4572000" cy="4572000"/>
          </a:xfrm>
        </p:spPr>
      </p:pic>
      <p:sp>
        <p:nvSpPr>
          <p:cNvPr id="4" name="TextBox 3">
            <a:extLst>
              <a:ext uri="{FF2B5EF4-FFF2-40B4-BE49-F238E27FC236}">
                <a16:creationId xmlns:a16="http://schemas.microsoft.com/office/drawing/2014/main" id="{F45356AB-7168-47FB-9A4E-DF4B19BAE3F3}"/>
              </a:ext>
            </a:extLst>
          </p:cNvPr>
          <p:cNvSpPr txBox="1"/>
          <p:nvPr/>
        </p:nvSpPr>
        <p:spPr>
          <a:xfrm>
            <a:off x="3810000" y="5532676"/>
            <a:ext cx="1524000" cy="523220"/>
          </a:xfrm>
          <a:prstGeom prst="rect">
            <a:avLst/>
          </a:prstGeom>
          <a:noFill/>
        </p:spPr>
        <p:txBody>
          <a:bodyPr wrap="square" rtlCol="0">
            <a:spAutoFit/>
          </a:bodyPr>
          <a:lstStyle/>
          <a:p>
            <a:pPr algn="ctr"/>
            <a:r>
              <a:rPr lang="en-US" sz="2800" dirty="0"/>
              <a:t>Figure 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Parabolic Mirrors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Hale Telescope at the Mount Palomar observatory in California is a very large reflecting telescope. The paraboloid is the top surface of a large cylinder of Pyrex glass </a:t>
            </a:r>
            <a:r>
              <a:rPr sz="2800" dirty="0">
                <a:latin typeface="Cambria Math"/>
              </a:rPr>
              <a:t>200</a:t>
            </a:r>
            <a:r>
              <a:rPr sz="2800" dirty="0"/>
              <a:t> inches in diameter. Along the outer rim, the cylinder is </a:t>
            </a:r>
            <a:r>
              <a:rPr sz="2800" dirty="0">
                <a:latin typeface="Cambria Math"/>
              </a:rPr>
              <a:t>26.8</a:t>
            </a:r>
            <a:r>
              <a:rPr sz="2800" dirty="0"/>
              <a:t> inches thick, while at the center, it is </a:t>
            </a:r>
            <a:r>
              <a:rPr sz="2800" dirty="0">
                <a:latin typeface="Cambria Math"/>
              </a:rPr>
              <a:t>23</a:t>
            </a:r>
            <a:r>
              <a:rPr sz="2800" dirty="0"/>
              <a:t> inches thick. Where is the focus of the parabolic mirror located?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a:t>The same concept can be used to focus sunlight, intensely heating a small area at the focus. This is called a parabolic furnace.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Form of </a:t>
            </a:r>
            <a:r>
              <a:rPr lang="en-US" dirty="0"/>
              <a:t>the Equation of </a:t>
            </a:r>
            <a:r>
              <a:rPr dirty="0"/>
              <a:t>a Parabola</a:t>
            </a:r>
          </a:p>
        </p:txBody>
      </p:sp>
      <p:sp>
        <p:nvSpPr>
          <p:cNvPr id="3" name="Text Placeholder 2"/>
          <p:cNvSpPr>
            <a:spLocks noGrp="1"/>
          </p:cNvSpPr>
          <p:nvPr>
            <p:ph type="body" sz="quarter" idx="10"/>
          </p:nvPr>
        </p:nvSpPr>
        <p:spPr/>
        <p:txBody>
          <a:bodyPr>
            <a:normAutofit/>
          </a:bodyPr>
          <a:lstStyle/>
          <a:p>
            <a:r>
              <a:rPr lang="en-US" dirty="0"/>
              <a:t>Let </a:t>
            </a:r>
            <a:r>
              <a:rPr lang="en-US" i="1" dirty="0"/>
              <a:t>p</a:t>
            </a:r>
            <a:r>
              <a:rPr lang="en-US" sz="2800" dirty="0"/>
              <a:t> be a nonzero real constant. The </a:t>
            </a:r>
            <a:r>
              <a:rPr lang="en-US" sz="2800" b="1" dirty="0"/>
              <a:t>standard form of the equation of a parabola</a:t>
            </a:r>
            <a:r>
              <a:rPr lang="en-US" sz="2800" dirty="0"/>
              <a:t> with vertex at (</a:t>
            </a:r>
            <a:r>
              <a:rPr lang="en-US" sz="2800" i="1" dirty="0"/>
              <a:t>h</a:t>
            </a:r>
            <a:r>
              <a:rPr lang="en-US" sz="2800" dirty="0"/>
              <a:t>, </a:t>
            </a:r>
            <a:r>
              <a:rPr lang="en-US" sz="2800" i="1" dirty="0"/>
              <a:t>k</a:t>
            </a:r>
            <a:r>
              <a:rPr lang="en-US" sz="2800" dirty="0"/>
              <a:t>) is</a:t>
            </a:r>
          </a:p>
          <a:p>
            <a:pPr marL="514350" indent="-514350">
              <a:buFont typeface="+mj-lt"/>
              <a:buChar char="•"/>
              <a:defRPr sz="2800"/>
            </a:pPr>
            <a:r>
              <a:rPr lang="en-US" dirty="0"/>
              <a:t>​			</a:t>
            </a:r>
          </a:p>
          <a:p>
            <a:pPr>
              <a:defRPr sz="2800"/>
            </a:pPr>
            <a:endParaRPr lang="en-US" sz="2800" dirty="0"/>
          </a:p>
          <a:p>
            <a:pPr>
              <a:defRPr sz="2800"/>
            </a:pPr>
            <a:endParaRPr lang="en-US" sz="2800" dirty="0"/>
          </a:p>
          <a:p>
            <a:pPr marL="514350" indent="-514350">
              <a:buFont typeface="+mj-lt"/>
              <a:buChar char="•"/>
              <a:defRPr sz="2800"/>
            </a:pPr>
            <a:endParaRPr lang="en-US" dirty="0"/>
          </a:p>
          <a:p>
            <a:pPr marL="514350" indent="-514350">
              <a:buFont typeface="+mj-lt"/>
              <a:buChar char="•"/>
              <a:defRPr sz="2800"/>
            </a:pPr>
            <a:r>
              <a:rPr lang="en-US" dirty="0"/>
              <a:t>​			</a:t>
            </a:r>
            <a:endParaRPr sz="2800" dirty="0"/>
          </a:p>
        </p:txBody>
      </p:sp>
      <p:pic>
        <p:nvPicPr>
          <p:cNvPr id="7" name="Picture 6" descr="open parentheses x minus h close parentheses squared equals 4 p open parentheses y minus k close parentheses.">
            <a:extLst>
              <a:ext uri="{FF2B5EF4-FFF2-40B4-BE49-F238E27FC236}">
                <a16:creationId xmlns:a16="http://schemas.microsoft.com/office/drawing/2014/main" id="{4D9A756C-8DA4-AC8A-7AD5-A0EE1A0610C5}"/>
              </a:ext>
            </a:extLst>
          </p:cNvPr>
          <p:cNvPicPr>
            <a:picLocks noChangeAspect="1"/>
          </p:cNvPicPr>
          <p:nvPr/>
        </p:nvPicPr>
        <p:blipFill>
          <a:blip r:embed="rId2"/>
          <a:stretch>
            <a:fillRect/>
          </a:stretch>
        </p:blipFill>
        <p:spPr>
          <a:xfrm>
            <a:off x="1066800" y="1981200"/>
            <a:ext cx="2790825" cy="581025"/>
          </a:xfrm>
          <a:prstGeom prst="rect">
            <a:avLst/>
          </a:prstGeom>
        </p:spPr>
      </p:pic>
      <p:sp>
        <p:nvSpPr>
          <p:cNvPr id="12" name="TextBox 11">
            <a:extLst>
              <a:ext uri="{FF2B5EF4-FFF2-40B4-BE49-F238E27FC236}">
                <a16:creationId xmlns:a16="http://schemas.microsoft.com/office/drawing/2014/main" id="{270BADA3-1C90-CE5B-ED2F-73ECFEA44430}"/>
              </a:ext>
            </a:extLst>
          </p:cNvPr>
          <p:cNvSpPr txBox="1"/>
          <p:nvPr/>
        </p:nvSpPr>
        <p:spPr>
          <a:xfrm>
            <a:off x="1066800" y="2438400"/>
            <a:ext cx="7543800" cy="1384995"/>
          </a:xfrm>
          <a:prstGeom prst="rect">
            <a:avLst/>
          </a:prstGeom>
          <a:noFill/>
        </p:spPr>
        <p:txBody>
          <a:bodyPr wrap="square">
            <a:spAutoFit/>
          </a:bodyPr>
          <a:lstStyle/>
          <a:p>
            <a:r>
              <a:rPr lang="en-US" sz="2800" dirty="0">
                <a:solidFill>
                  <a:srgbClr val="000000"/>
                </a:solidFill>
              </a:rPr>
              <a:t>if the parabola is vertically oriented. In this case, the focus is at (</a:t>
            </a:r>
            <a:r>
              <a:rPr lang="en-US" sz="2800" i="1" dirty="0">
                <a:solidFill>
                  <a:srgbClr val="000000"/>
                </a:solidFill>
              </a:rPr>
              <a:t>h</a:t>
            </a:r>
            <a:r>
              <a:rPr lang="en-US" sz="2800" dirty="0">
                <a:solidFill>
                  <a:srgbClr val="000000"/>
                </a:solidFill>
              </a:rPr>
              <a:t>, </a:t>
            </a:r>
            <a:r>
              <a:rPr lang="en-US" sz="2800" i="1" dirty="0">
                <a:solidFill>
                  <a:srgbClr val="000000"/>
                </a:solidFill>
              </a:rPr>
              <a:t>k</a:t>
            </a:r>
            <a:r>
              <a:rPr lang="en-US" sz="2800" dirty="0">
                <a:solidFill>
                  <a:srgbClr val="000000"/>
                </a:solidFill>
              </a:rPr>
              <a:t> + </a:t>
            </a:r>
            <a:r>
              <a:rPr lang="en-US" sz="2800" i="1" dirty="0">
                <a:solidFill>
                  <a:srgbClr val="000000"/>
                </a:solidFill>
              </a:rPr>
              <a:t>p</a:t>
            </a:r>
            <a:r>
              <a:rPr lang="en-US" sz="2800" dirty="0">
                <a:solidFill>
                  <a:srgbClr val="000000"/>
                </a:solidFill>
              </a:rPr>
              <a:t>)</a:t>
            </a:r>
            <a:r>
              <a:rPr lang="ar-AE" sz="2800" dirty="0">
                <a:solidFill>
                  <a:srgbClr val="000000"/>
                </a:solidFill>
              </a:rPr>
              <a:t> </a:t>
            </a:r>
            <a:r>
              <a:rPr lang="en-US" sz="2800" dirty="0">
                <a:solidFill>
                  <a:srgbClr val="000000"/>
                </a:solidFill>
              </a:rPr>
              <a:t>and the equation of the directrix is </a:t>
            </a:r>
            <a:r>
              <a:rPr lang="en-US" sz="2800" i="1" dirty="0">
                <a:solidFill>
                  <a:srgbClr val="000000"/>
                </a:solidFill>
              </a:rPr>
              <a:t>y</a:t>
            </a:r>
            <a:r>
              <a:rPr lang="en-US" sz="2800" dirty="0">
                <a:solidFill>
                  <a:srgbClr val="000000"/>
                </a:solidFill>
              </a:rPr>
              <a:t> = </a:t>
            </a:r>
            <a:r>
              <a:rPr lang="en-US" sz="2800" i="1" dirty="0">
                <a:solidFill>
                  <a:srgbClr val="000000"/>
                </a:solidFill>
              </a:rPr>
              <a:t>k</a:t>
            </a:r>
            <a:r>
              <a:rPr lang="en-US" sz="2800" dirty="0">
                <a:solidFill>
                  <a:srgbClr val="000000"/>
                </a:solidFill>
              </a:rPr>
              <a:t> </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800" i="1" dirty="0">
                <a:solidFill>
                  <a:srgbClr val="000000"/>
                </a:solidFill>
              </a:rPr>
              <a:t>p</a:t>
            </a:r>
            <a:r>
              <a:rPr lang="en-US" sz="2800" dirty="0">
                <a:solidFill>
                  <a:srgbClr val="000000"/>
                </a:solidFill>
              </a:rPr>
              <a:t>.</a:t>
            </a:r>
            <a:endParaRPr lang="en-IN" sz="2800" dirty="0">
              <a:solidFill>
                <a:srgbClr val="000000"/>
              </a:solidFill>
            </a:endParaRPr>
          </a:p>
        </p:txBody>
      </p:sp>
      <p:pic>
        <p:nvPicPr>
          <p:cNvPr id="10" name="Picture 9" descr="open parentheses y minus k close parentheses squared equals 4 p open parentheses x minus h close parentheses.">
            <a:extLst>
              <a:ext uri="{FF2B5EF4-FFF2-40B4-BE49-F238E27FC236}">
                <a16:creationId xmlns:a16="http://schemas.microsoft.com/office/drawing/2014/main" id="{C8D5AFA7-14B1-3BD5-CFC6-870A1F4E9D08}"/>
              </a:ext>
            </a:extLst>
          </p:cNvPr>
          <p:cNvPicPr>
            <a:picLocks noChangeAspect="1"/>
          </p:cNvPicPr>
          <p:nvPr/>
        </p:nvPicPr>
        <p:blipFill>
          <a:blip r:embed="rId3"/>
          <a:stretch>
            <a:fillRect/>
          </a:stretch>
        </p:blipFill>
        <p:spPr>
          <a:xfrm>
            <a:off x="1066800" y="4038600"/>
            <a:ext cx="2743200" cy="581025"/>
          </a:xfrm>
          <a:prstGeom prst="rect">
            <a:avLst/>
          </a:prstGeom>
        </p:spPr>
      </p:pic>
      <p:sp>
        <p:nvSpPr>
          <p:cNvPr id="14" name="TextBox 13">
            <a:extLst>
              <a:ext uri="{FF2B5EF4-FFF2-40B4-BE49-F238E27FC236}">
                <a16:creationId xmlns:a16="http://schemas.microsoft.com/office/drawing/2014/main" id="{A9400E52-7CAC-F108-2A63-BEA87E221495}"/>
              </a:ext>
            </a:extLst>
          </p:cNvPr>
          <p:cNvSpPr txBox="1"/>
          <p:nvPr/>
        </p:nvSpPr>
        <p:spPr>
          <a:xfrm>
            <a:off x="1049546" y="4572000"/>
            <a:ext cx="7543799" cy="1384995"/>
          </a:xfrm>
          <a:prstGeom prst="rect">
            <a:avLst/>
          </a:prstGeom>
          <a:noFill/>
        </p:spPr>
        <p:txBody>
          <a:bodyPr wrap="square">
            <a:spAutoFit/>
          </a:bodyPr>
          <a:lstStyle/>
          <a:p>
            <a:r>
              <a:rPr lang="en-US" sz="2800" dirty="0">
                <a:solidFill>
                  <a:srgbClr val="000000"/>
                </a:solidFill>
              </a:rPr>
              <a:t>if the parabola is horizontally oriented. In this case, the focus is at (</a:t>
            </a:r>
            <a:r>
              <a:rPr lang="en-US" sz="2800" i="1" dirty="0">
                <a:solidFill>
                  <a:srgbClr val="000000"/>
                </a:solidFill>
              </a:rPr>
              <a:t>h</a:t>
            </a:r>
            <a:r>
              <a:rPr lang="en-US" sz="2800" dirty="0">
                <a:solidFill>
                  <a:srgbClr val="000000"/>
                </a:solidFill>
              </a:rPr>
              <a:t> + </a:t>
            </a:r>
            <a:r>
              <a:rPr lang="en-US" sz="2800" i="1" dirty="0">
                <a:solidFill>
                  <a:srgbClr val="000000"/>
                </a:solidFill>
              </a:rPr>
              <a:t>p</a:t>
            </a:r>
            <a:r>
              <a:rPr lang="en-US" sz="2800" dirty="0">
                <a:solidFill>
                  <a:srgbClr val="000000"/>
                </a:solidFill>
              </a:rPr>
              <a:t>, </a:t>
            </a:r>
            <a:r>
              <a:rPr lang="en-US" sz="2800" i="1" dirty="0">
                <a:solidFill>
                  <a:srgbClr val="000000"/>
                </a:solidFill>
              </a:rPr>
              <a:t>k</a:t>
            </a:r>
            <a:r>
              <a:rPr lang="en-US" sz="2800" dirty="0">
                <a:solidFill>
                  <a:srgbClr val="000000"/>
                </a:solidFill>
              </a:rPr>
              <a:t>) and the equation of the directrix is </a:t>
            </a:r>
            <a:r>
              <a:rPr lang="en-US" sz="2800" i="1" dirty="0">
                <a:solidFill>
                  <a:srgbClr val="000000"/>
                </a:solidFill>
              </a:rPr>
              <a:t>x</a:t>
            </a:r>
            <a:r>
              <a:rPr lang="en-US" sz="2800" dirty="0">
                <a:solidFill>
                  <a:srgbClr val="000000"/>
                </a:solidFill>
              </a:rPr>
              <a:t> = </a:t>
            </a:r>
            <a:r>
              <a:rPr lang="en-US" sz="2800" i="1" dirty="0">
                <a:solidFill>
                  <a:srgbClr val="000000"/>
                </a:solidFill>
              </a:rPr>
              <a:t>h</a:t>
            </a:r>
            <a:r>
              <a:rPr lang="en-US" sz="2800" dirty="0">
                <a:solidFill>
                  <a:srgbClr val="000000"/>
                </a:solidFill>
              </a:rPr>
              <a:t> </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00"/>
                </a:solidFill>
              </a:rPr>
              <a:t> </a:t>
            </a:r>
            <a:r>
              <a:rPr lang="en-US" sz="2800" i="1" dirty="0">
                <a:solidFill>
                  <a:srgbClr val="000000"/>
                </a:solidFill>
              </a:rPr>
              <a:t>p</a:t>
            </a:r>
            <a:r>
              <a:rPr lang="en-US" sz="2800" dirty="0">
                <a:solidFill>
                  <a:srgbClr val="000000"/>
                </a:solidFill>
              </a:rPr>
              <a:t>.</a:t>
            </a:r>
            <a:endParaRPr lang="en-IN" sz="2800"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Parabolic Mirrors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First, we need to draw a picture of the situation. In order to make the math as easy as possible, we can locate the origin of our coordinate system at the vertex of a parabolic cross</a:t>
            </a:r>
            <a:r>
              <a:rPr lang="en-US" sz="2800" dirty="0"/>
              <a:t> </a:t>
            </a:r>
            <a:r>
              <a:rPr sz="2800" dirty="0"/>
              <a:t>section of the mirror, and we can assume the parabola opens upward.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Parabolic Mirrors</a:t>
            </a:r>
            <a:r>
              <a:rPr lang="en-US" baseline="-25000" dirty="0"/>
              <a:t>3</a:t>
            </a:r>
            <a:endParaRPr dirty="0"/>
          </a:p>
        </p:txBody>
      </p:sp>
      <p:pic>
        <p:nvPicPr>
          <p:cNvPr id="5" name="Content Placeholder 4" descr="An upward opening parabola with vertex at open parentheses zero comma zero close parentheses is shown as a dashed line and labeled as &quot;top surface.&quot; A shaded rectangle has two upper vertices marked and labeled as open parentheses negative hundred comma three point eight close parentheses and open parentheses hundred comma three point eight close parentheses. The lower edge of the rectangle passes through the y axis at negative twenty three.">
            <a:extLst>
              <a:ext uri="{FF2B5EF4-FFF2-40B4-BE49-F238E27FC236}">
                <a16:creationId xmlns:a16="http://schemas.microsoft.com/office/drawing/2014/main" id="{55D2FEE7-2D92-4186-8AEB-300DF4BAD5ED}"/>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86000" y="1042416"/>
            <a:ext cx="4572000" cy="4572000"/>
          </a:xfrm>
        </p:spPr>
      </p:pic>
      <p:sp>
        <p:nvSpPr>
          <p:cNvPr id="3" name="TextBox 2">
            <a:extLst>
              <a:ext uri="{FF2B5EF4-FFF2-40B4-BE49-F238E27FC236}">
                <a16:creationId xmlns:a16="http://schemas.microsoft.com/office/drawing/2014/main" id="{7A50811C-DB7C-4076-AD3E-180D7C9C22EF}"/>
              </a:ext>
            </a:extLst>
          </p:cNvPr>
          <p:cNvSpPr txBox="1"/>
          <p:nvPr/>
        </p:nvSpPr>
        <p:spPr>
          <a:xfrm>
            <a:off x="3848100" y="5553974"/>
            <a:ext cx="1447800" cy="523220"/>
          </a:xfrm>
          <a:prstGeom prst="rect">
            <a:avLst/>
          </a:prstGeom>
          <a:noFill/>
        </p:spPr>
        <p:txBody>
          <a:bodyPr wrap="square" rtlCol="0">
            <a:spAutoFit/>
          </a:bodyPr>
          <a:lstStyle/>
          <a:p>
            <a:pPr algn="ctr"/>
            <a:r>
              <a:rPr lang="en-US" sz="2800" dirty="0"/>
              <a:t>Figure 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Parabolic Mirrors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Since we placed the vertex at </a:t>
            </a:r>
            <a:r>
              <a:rPr lang="en-US" sz="2800" dirty="0"/>
              <a:t>(0,0)</a:t>
            </a:r>
            <a:r>
              <a:rPr sz="2800" dirty="0"/>
              <a:t>, we know the equation </a:t>
            </a:r>
            <a:r>
              <a:rPr lang="en-US" sz="2800" i="1" dirty="0"/>
              <a:t>x</a:t>
            </a:r>
            <a:r>
              <a:rPr lang="en-US" sz="1050" i="1" dirty="0"/>
              <a:t> </a:t>
            </a:r>
            <a:r>
              <a:rPr lang="en-US" sz="2800" dirty="0"/>
              <a:t>² = 4</a:t>
            </a:r>
            <a:r>
              <a:rPr lang="en-US" sz="200" dirty="0"/>
              <a:t> </a:t>
            </a:r>
            <a:r>
              <a:rPr lang="en-US" sz="2800" i="1" dirty="0"/>
              <a:t>p</a:t>
            </a:r>
            <a:r>
              <a:rPr lang="en-US" sz="200" i="1" dirty="0"/>
              <a:t> </a:t>
            </a:r>
            <a:r>
              <a:rPr lang="en-US" sz="2800" i="1" dirty="0"/>
              <a:t>y</a:t>
            </a:r>
            <a:r>
              <a:rPr sz="2800" dirty="0"/>
              <a:t> describes the shape of the cross</a:t>
            </a:r>
            <a:r>
              <a:rPr lang="en-US" sz="2800" dirty="0"/>
              <a:t> </a:t>
            </a:r>
            <a:r>
              <a:rPr sz="2800" dirty="0"/>
              <a:t>section for some value </a:t>
            </a:r>
            <a:r>
              <a:rPr lang="en-US" sz="2800" i="1" dirty="0"/>
              <a:t>p</a:t>
            </a:r>
            <a:r>
              <a:rPr sz="2800" dirty="0"/>
              <a:t>. If we can determine </a:t>
            </a:r>
            <a:r>
              <a:rPr lang="en-US" sz="2800" i="1" dirty="0"/>
              <a:t>p</a:t>
            </a:r>
            <a:r>
              <a:rPr sz="2800" dirty="0"/>
              <a:t>, we can find the focus of the parabola.</a:t>
            </a:r>
            <a:endParaRPr lang="en-US" sz="2800" dirty="0"/>
          </a:p>
          <a:p>
            <a:pPr>
              <a:defRPr sz="2800"/>
            </a:pPr>
            <a:r>
              <a:rPr lang="en-US" sz="2800" dirty="0"/>
              <a:t>To find </a:t>
            </a:r>
            <a:r>
              <a:rPr lang="en-US" sz="2800" i="1" dirty="0"/>
              <a:t>p</a:t>
            </a:r>
            <a:r>
              <a:rPr lang="en-US" sz="2800" dirty="0"/>
              <a:t>, we need the coordinates of another point on the parabola. The difference in thickness of the mirror between the center and the outer rim is 3.8 inches, and the mirror has a diameter of 200 inches, so the two points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100,3.8) and (100,3.8) must lie on the graph.</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Parabolic Mirrors</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dirty="0"/>
              <a:t>Plugging a point into the equation </a:t>
            </a:r>
            <a:r>
              <a:rPr lang="en-US" i="1" dirty="0"/>
              <a:t>x</a:t>
            </a:r>
            <a:r>
              <a:rPr lang="en-US" dirty="0"/>
              <a:t>² = 4</a:t>
            </a:r>
            <a:r>
              <a:rPr lang="en-US" sz="200" dirty="0"/>
              <a:t> </a:t>
            </a:r>
            <a:r>
              <a:rPr lang="en-US" i="1" dirty="0"/>
              <a:t>p</a:t>
            </a:r>
            <a:r>
              <a:rPr lang="en-US" sz="200" i="1" dirty="0"/>
              <a:t> </a:t>
            </a:r>
            <a:r>
              <a:rPr lang="en-US" i="1" dirty="0"/>
              <a:t>y</a:t>
            </a:r>
            <a:r>
              <a:rPr dirty="0"/>
              <a:t>, we can solve for </a:t>
            </a:r>
            <a:r>
              <a:rPr lang="en-US" i="1" dirty="0"/>
              <a:t>p</a:t>
            </a:r>
            <a:r>
              <a:rPr dirty="0"/>
              <a:t>.</a:t>
            </a: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p:txBody>
      </p:sp>
      <mc:AlternateContent xmlns:mc="http://schemas.openxmlformats.org/markup-compatibility/2006">
        <mc:Choice xmlns:a14="http://schemas.microsoft.com/office/drawing/2010/main" Requires="a14">
          <p:graphicFrame>
            <p:nvGraphicFramePr>
              <p:cNvPr id="4" name="Table 3" descr="first line, Open parentheses 100 close parentheses squared equals 4 p open parentheses 3.8 close parentheses.&#10;&#10;second line, 10,000 equals 15.2 p.&#10;&#10;third line, p is approximately 657.9 inches.&#10;&#10;fourth line, p is approximately 54.8 feet."/>
              <p:cNvGraphicFramePr>
                <a:graphicFrameLocks noGrp="1"/>
              </p:cNvGraphicFramePr>
              <p:nvPr>
                <p:extLst>
                  <p:ext uri="{D42A27DB-BD31-4B8C-83A1-F6EECF244321}">
                    <p14:modId xmlns:p14="http://schemas.microsoft.com/office/powerpoint/2010/main" val="1686003629"/>
                  </p:ext>
                </p:extLst>
              </p:nvPr>
            </p:nvGraphicFramePr>
            <p:xfrm>
              <a:off x="2785809" y="2057400"/>
              <a:ext cx="3572383" cy="243840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2429383">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100</m:t>
                                      </m:r>
                                    </m:e>
                                  </m:d>
                                </m:e>
                                <m:sup>
                                  <m:r>
                                    <a:rPr sz="2800">
                                      <a:latin typeface="Cambria Math"/>
                                    </a:rPr>
                                    <m:t>2</m:t>
                                  </m:r>
                                </m:sup>
                              </m:sSup>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=4</m:t>
                              </m:r>
                              <m:r>
                                <a:rPr sz="2800">
                                  <a:latin typeface="Cambria Math"/>
                                </a:rPr>
                                <m:t>𝑝</m:t>
                              </m:r>
                              <m:d>
                                <m:dPr>
                                  <m:ctrlPr>
                                    <a:rPr sz="2800" i="1">
                                      <a:latin typeface="Cambria Math" panose="02040503050406030204" pitchFamily="18" charset="0"/>
                                    </a:rPr>
                                  </m:ctrlPr>
                                </m:dPr>
                                <m:e>
                                  <m:r>
                                    <a:rPr sz="2800">
                                      <a:latin typeface="Cambria Math"/>
                                    </a:rPr>
                                    <m:t>3.8</m:t>
                                  </m:r>
                                </m:e>
                              </m:d>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10000</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=15.2</m:t>
                              </m:r>
                              <m:r>
                                <a:rPr sz="2800">
                                  <a:latin typeface="Cambria Math"/>
                                </a:rPr>
                                <m:t>𝑝</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dirty="0"/>
                            <a:t>​</a:t>
                          </a:r>
                          <a14:m>
                            <m:oMath xmlns:m="http://schemas.openxmlformats.org/officeDocument/2006/math">
                              <m:r>
                                <a:rPr sz="2800">
                                  <a:latin typeface="Cambria Math"/>
                                </a:rPr>
                                <m:t>𝑝</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≈657.9</m:t>
                              </m:r>
                              <m:r>
                                <m:rPr>
                                  <m:nor/>
                                </m:rPr>
                                <a:rPr sz="2800">
                                  <a:latin typeface="Cambria Math"/>
                                </a:rPr>
                                <m:t> </m:t>
                              </m:r>
                              <m:r>
                                <m:rPr>
                                  <m:sty m:val="p"/>
                                </m:rPr>
                                <a:rPr sz="2800">
                                  <a:latin typeface="Cambria Math"/>
                                </a:rPr>
                                <m:t>inches</m:t>
                              </m:r>
                            </m:oMath>
                          </a14:m>
                          <a:endParaRPr sz="2800" dirty="0"/>
                        </a:p>
                      </a:txBody>
                      <a:tcPr marL="36576" marR="36576" marT="36576" marB="36576" anchor="ctr"/>
                    </a:tc>
                    <a:extLst>
                      <a:ext uri="{0D108BD9-81ED-4DB2-BD59-A6C34878D82A}">
                        <a16:rowId xmlns:a16="http://schemas.microsoft.com/office/drawing/2014/main" val="10002"/>
                      </a:ext>
                    </a:extLst>
                  </a:tr>
                  <a:tr h="609600">
                    <a:tc>
                      <a:txBody>
                        <a:bodyPr/>
                        <a:lstStyle/>
                        <a:p>
                          <a:pPr algn="r">
                            <a:defRPr sz="1600"/>
                          </a:pPr>
                          <a:r>
                            <a:rPr sz="2800" dirty="0"/>
                            <a:t>​</a:t>
                          </a:r>
                          <a14:m>
                            <m:oMath xmlns:m="http://schemas.openxmlformats.org/officeDocument/2006/math">
                              <m:r>
                                <a:rPr sz="2800">
                                  <a:latin typeface="Cambria Math"/>
                                </a:rPr>
                                <m:t>𝑝</m:t>
                              </m:r>
                            </m:oMath>
                          </a14:m>
                          <a:endParaRPr sz="2800" dirty="0"/>
                        </a:p>
                      </a:txBody>
                      <a:tcPr marL="36576" marR="36576" marT="36576" marB="36576" anchor="ctr"/>
                    </a:tc>
                    <a:tc>
                      <a:txBody>
                        <a:bodyPr/>
                        <a:lstStyle/>
                        <a:p>
                          <a:pPr algn="l">
                            <a:defRPr sz="1600"/>
                          </a:pPr>
                          <a:r>
                            <a:rPr lang="en-US" sz="2800" dirty="0"/>
                            <a:t>​</a:t>
                          </a:r>
                          <a14:m>
                            <m:oMath xmlns:m="http://schemas.openxmlformats.org/officeDocument/2006/math">
                              <m:r>
                                <a:rPr lang="en-US" sz="2800" smtClean="0">
                                  <a:latin typeface="Cambria Math"/>
                                </a:rPr>
                                <m:t>≈</m:t>
                              </m:r>
                              <m:r>
                                <a:rPr lang="en-US" sz="2800" b="0" i="1" smtClean="0">
                                  <a:latin typeface="Cambria Math" panose="02040503050406030204" pitchFamily="18" charset="0"/>
                                </a:rPr>
                                <m:t>54.8 </m:t>
                              </m:r>
                              <m:r>
                                <m:rPr>
                                  <m:sty m:val="p"/>
                                </m:rPr>
                                <a:rPr lang="en-US" sz="2800" b="0" i="0" smtClean="0">
                                  <a:latin typeface="Cambria Math" panose="02040503050406030204" pitchFamily="18" charset="0"/>
                                </a:rPr>
                                <m:t>feet</m:t>
                              </m:r>
                            </m:oMath>
                          </a14:m>
                          <a:endParaRPr sz="2800" i="0" dirty="0"/>
                        </a:p>
                      </a:txBody>
                      <a:tcPr marL="36576" marR="36576" marT="36576" marB="36576" anchor="ctr"/>
                    </a:tc>
                    <a:extLst>
                      <a:ext uri="{0D108BD9-81ED-4DB2-BD59-A6C34878D82A}">
                        <a16:rowId xmlns:a16="http://schemas.microsoft.com/office/drawing/2014/main" val="1384709351"/>
                      </a:ext>
                    </a:extLst>
                  </a:tr>
                </a:tbl>
              </a:graphicData>
            </a:graphic>
          </p:graphicFrame>
        </mc:Choice>
        <mc:Fallback>
          <p:graphicFrame>
            <p:nvGraphicFramePr>
              <p:cNvPr id="4" name="Table 3" descr="first line, Open parentheses 100 close parentheses squared equals 4 p open parentheses 3.8 close parentheses.&#10;&#10;second line, 10,000 equals 15.2 p.&#10;&#10;third line, p is approximately 657.9 inches.&#10;&#10;fourth line, p is approximately 54.8 feet."/>
              <p:cNvGraphicFramePr>
                <a:graphicFrameLocks noGrp="1"/>
              </p:cNvGraphicFramePr>
              <p:nvPr>
                <p:extLst>
                  <p:ext uri="{D42A27DB-BD31-4B8C-83A1-F6EECF244321}">
                    <p14:modId xmlns:p14="http://schemas.microsoft.com/office/powerpoint/2010/main" val="1686003629"/>
                  </p:ext>
                </p:extLst>
              </p:nvPr>
            </p:nvGraphicFramePr>
            <p:xfrm>
              <a:off x="2785809" y="2057400"/>
              <a:ext cx="3572383" cy="243840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2429383">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2"/>
                          <a:stretch>
                            <a:fillRect t="-1000" r="-212766" b="-322000"/>
                          </a:stretch>
                        </a:blipFill>
                      </a:tcPr>
                    </a:tc>
                    <a:tc>
                      <a:txBody>
                        <a:bodyPr/>
                        <a:lstStyle/>
                        <a:p>
                          <a:endParaRPr lang="en-US"/>
                        </a:p>
                      </a:txBody>
                      <a:tcPr marL="36576" marR="36576" marT="36576" marB="36576" anchor="ctr">
                        <a:blipFill>
                          <a:blip r:embed="rId2"/>
                          <a:stretch>
                            <a:fillRect l="-47000" t="-1000" b="-322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2"/>
                          <a:stretch>
                            <a:fillRect t="-100000" r="-212766" b="-218812"/>
                          </a:stretch>
                        </a:blipFill>
                      </a:tcPr>
                    </a:tc>
                    <a:tc>
                      <a:txBody>
                        <a:bodyPr/>
                        <a:lstStyle/>
                        <a:p>
                          <a:endParaRPr lang="en-US"/>
                        </a:p>
                      </a:txBody>
                      <a:tcPr marL="36576" marR="36576" marT="36576" marB="36576" anchor="ctr">
                        <a:blipFill>
                          <a:blip r:embed="rId2"/>
                          <a:stretch>
                            <a:fillRect l="-47000" t="-100000" b="-218812"/>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2"/>
                          <a:stretch>
                            <a:fillRect t="-202000" r="-212766" b="-121000"/>
                          </a:stretch>
                        </a:blipFill>
                      </a:tcPr>
                    </a:tc>
                    <a:tc>
                      <a:txBody>
                        <a:bodyPr/>
                        <a:lstStyle/>
                        <a:p>
                          <a:endParaRPr lang="en-US"/>
                        </a:p>
                      </a:txBody>
                      <a:tcPr marL="36576" marR="36576" marT="36576" marB="36576" anchor="ctr">
                        <a:blipFill>
                          <a:blip r:embed="rId2"/>
                          <a:stretch>
                            <a:fillRect l="-47000" t="-202000" b="-121000"/>
                          </a:stretch>
                        </a:blipFill>
                      </a:tcPr>
                    </a:tc>
                    <a:extLst>
                      <a:ext uri="{0D108BD9-81ED-4DB2-BD59-A6C34878D82A}">
                        <a16:rowId xmlns:a16="http://schemas.microsoft.com/office/drawing/2014/main" val="10002"/>
                      </a:ext>
                    </a:extLst>
                  </a:tr>
                  <a:tr h="609600">
                    <a:tc>
                      <a:txBody>
                        <a:bodyPr/>
                        <a:lstStyle/>
                        <a:p>
                          <a:endParaRPr lang="en-US"/>
                        </a:p>
                      </a:txBody>
                      <a:tcPr marL="36576" marR="36576" marT="36576" marB="36576" anchor="ctr">
                        <a:blipFill>
                          <a:blip r:embed="rId2"/>
                          <a:stretch>
                            <a:fillRect t="-302000" r="-212766" b="-21000"/>
                          </a:stretch>
                        </a:blipFill>
                      </a:tcPr>
                    </a:tc>
                    <a:tc>
                      <a:txBody>
                        <a:bodyPr/>
                        <a:lstStyle/>
                        <a:p>
                          <a:endParaRPr lang="en-US"/>
                        </a:p>
                      </a:txBody>
                      <a:tcPr marL="36576" marR="36576" marT="36576" marB="36576" anchor="ctr">
                        <a:blipFill>
                          <a:blip r:embed="rId2"/>
                          <a:stretch>
                            <a:fillRect l="-47000" t="-302000" b="-21000"/>
                          </a:stretch>
                        </a:blipFill>
                      </a:tcPr>
                    </a:tc>
                    <a:extLst>
                      <a:ext uri="{0D108BD9-81ED-4DB2-BD59-A6C34878D82A}">
                        <a16:rowId xmlns:a16="http://schemas.microsoft.com/office/drawing/2014/main" val="1384709351"/>
                      </a:ext>
                    </a:extLst>
                  </a:tr>
                </a:tbl>
              </a:graphicData>
            </a:graphic>
          </p:graphicFrame>
        </mc:Fallback>
      </mc:AlternateContent>
      <p:sp>
        <p:nvSpPr>
          <p:cNvPr id="6" name="TextBox 5">
            <a:extLst>
              <a:ext uri="{FF2B5EF4-FFF2-40B4-BE49-F238E27FC236}">
                <a16:creationId xmlns:a16="http://schemas.microsoft.com/office/drawing/2014/main" id="{E7F24512-4664-D90B-A967-596B5B67E6CF}"/>
              </a:ext>
            </a:extLst>
          </p:cNvPr>
          <p:cNvSpPr txBox="1"/>
          <p:nvPr/>
        </p:nvSpPr>
        <p:spPr>
          <a:xfrm>
            <a:off x="457200" y="4648200"/>
            <a:ext cx="8229600" cy="1384995"/>
          </a:xfrm>
          <a:prstGeom prst="rect">
            <a:avLst/>
          </a:prstGeom>
          <a:noFill/>
        </p:spPr>
        <p:txBody>
          <a:bodyPr wrap="square">
            <a:spAutoFit/>
          </a:bodyPr>
          <a:lstStyle/>
          <a:p>
            <a:pPr>
              <a:defRPr sz="2800"/>
            </a:pPr>
            <a:r>
              <a:rPr lang="en-US" sz="2800" dirty="0"/>
              <a:t>We know that the focus of a parabola is </a:t>
            </a:r>
            <a:r>
              <a:rPr lang="en-US" sz="2800" i="1" dirty="0"/>
              <a:t>p</a:t>
            </a:r>
            <a:r>
              <a:rPr lang="en-US" sz="2800" dirty="0"/>
              <a:t> units from the vertex, so the focus of the Hale Telescope is nearly 55 feet from the mirror.</a:t>
            </a:r>
          </a:p>
        </p:txBody>
      </p:sp>
    </p:spTree>
    <p:extLst>
      <p:ext uri="{BB962C8B-B14F-4D97-AF65-F5344CB8AC3E}">
        <p14:creationId xmlns:p14="http://schemas.microsoft.com/office/powerpoint/2010/main" val="876652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Graphing a Parabola </a:t>
            </a:r>
            <a:r>
              <a:rPr lang="en-US" dirty="0"/>
              <a:t>with Equation </a:t>
            </a:r>
            <a:r>
              <a:rPr dirty="0"/>
              <a:t>in Standard Form</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Graph the parabola </a:t>
            </a:r>
            <a:r>
              <a:rPr lang="en-US" sz="2800" dirty="0"/>
              <a:t>			</a:t>
            </a:r>
            <a:endParaRPr sz="2800" dirty="0"/>
          </a:p>
        </p:txBody>
      </p:sp>
      <p:pic>
        <p:nvPicPr>
          <p:cNvPr id="11" name="Picture 10" descr="open parentheses y plus 2 close parentheses squared equals 8 times open parentheses x minus 4 close parentheses.">
            <a:extLst>
              <a:ext uri="{FF2B5EF4-FFF2-40B4-BE49-F238E27FC236}">
                <a16:creationId xmlns:a16="http://schemas.microsoft.com/office/drawing/2014/main" id="{52FFBAF4-F5F9-B9A5-1B6F-B5460652513B}"/>
              </a:ext>
            </a:extLst>
          </p:cNvPr>
          <p:cNvPicPr>
            <a:picLocks noChangeAspect="1"/>
          </p:cNvPicPr>
          <p:nvPr/>
        </p:nvPicPr>
        <p:blipFill>
          <a:blip r:embed="rId2"/>
          <a:stretch>
            <a:fillRect/>
          </a:stretch>
        </p:blipFill>
        <p:spPr>
          <a:xfrm>
            <a:off x="3352800" y="996219"/>
            <a:ext cx="2733675" cy="609600"/>
          </a:xfrm>
          <a:prstGeom prst="rect">
            <a:avLst/>
          </a:prstGeom>
        </p:spPr>
      </p:pic>
      <p:sp>
        <p:nvSpPr>
          <p:cNvPr id="6" name="TextBox 5">
            <a:extLst>
              <a:ext uri="{FF2B5EF4-FFF2-40B4-BE49-F238E27FC236}">
                <a16:creationId xmlns:a16="http://schemas.microsoft.com/office/drawing/2014/main" id="{58C79EEE-0595-1276-E954-85C92E33CB22}"/>
              </a:ext>
            </a:extLst>
          </p:cNvPr>
          <p:cNvSpPr txBox="1"/>
          <p:nvPr/>
        </p:nvSpPr>
        <p:spPr>
          <a:xfrm>
            <a:off x="457200" y="1524000"/>
            <a:ext cx="7543800" cy="523220"/>
          </a:xfrm>
          <a:prstGeom prst="rect">
            <a:avLst/>
          </a:prstGeom>
          <a:noFill/>
        </p:spPr>
        <p:txBody>
          <a:bodyPr wrap="square">
            <a:spAutoFit/>
          </a:bodyPr>
          <a:lstStyle/>
          <a:p>
            <a:r>
              <a:rPr lang="en-US" sz="2800" dirty="0"/>
              <a:t>and determine its focus and directrix.</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Graphing a Parabola </a:t>
            </a:r>
            <a:r>
              <a:rPr lang="en-US" dirty="0"/>
              <a:t>with Equation </a:t>
            </a:r>
            <a:r>
              <a:rPr dirty="0"/>
              <a:t>in Standard Form</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This equation is in standard form, so we can quickly determine the vertex, focus, and directrix.</a:t>
            </a:r>
          </a:p>
          <a:p>
            <a:pPr>
              <a:defRPr sz="2800"/>
            </a:pPr>
            <a:endParaRPr lang="en-US" sz="2800" dirty="0"/>
          </a:p>
          <a:p>
            <a:pPr>
              <a:defRPr sz="2800"/>
            </a:pPr>
            <a:endParaRPr lang="en-US" sz="2800" dirty="0"/>
          </a:p>
        </p:txBody>
      </p:sp>
      <p:pic>
        <p:nvPicPr>
          <p:cNvPr id="9" name="Picture 8" descr="open parentheses y minus open parentheses negative 2 close parentheses close parentheses squared equals 8 times open parentheses x minus 4 close parentheses.">
            <a:extLst>
              <a:ext uri="{FF2B5EF4-FFF2-40B4-BE49-F238E27FC236}">
                <a16:creationId xmlns:a16="http://schemas.microsoft.com/office/drawing/2014/main" id="{A57278F5-CD64-7C44-110F-664B86A31272}"/>
              </a:ext>
            </a:extLst>
          </p:cNvPr>
          <p:cNvPicPr>
            <a:picLocks noChangeAspect="1"/>
          </p:cNvPicPr>
          <p:nvPr/>
        </p:nvPicPr>
        <p:blipFill>
          <a:blip r:embed="rId2"/>
          <a:stretch>
            <a:fillRect/>
          </a:stretch>
        </p:blipFill>
        <p:spPr>
          <a:xfrm>
            <a:off x="3248025" y="2362200"/>
            <a:ext cx="3024000" cy="637715"/>
          </a:xfrm>
          <a:prstGeom prst="rect">
            <a:avLst/>
          </a:prstGeom>
        </p:spPr>
      </p:pic>
      <p:sp>
        <p:nvSpPr>
          <p:cNvPr id="6" name="TextBox 5">
            <a:extLst>
              <a:ext uri="{FF2B5EF4-FFF2-40B4-BE49-F238E27FC236}">
                <a16:creationId xmlns:a16="http://schemas.microsoft.com/office/drawing/2014/main" id="{B621055C-686A-6B1E-7E97-12A04E2BF1C8}"/>
              </a:ext>
            </a:extLst>
          </p:cNvPr>
          <p:cNvSpPr txBox="1"/>
          <p:nvPr/>
        </p:nvSpPr>
        <p:spPr>
          <a:xfrm>
            <a:off x="457200" y="2911257"/>
            <a:ext cx="8382000" cy="3108543"/>
          </a:xfrm>
          <a:prstGeom prst="rect">
            <a:avLst/>
          </a:prstGeom>
          <a:noFill/>
        </p:spPr>
        <p:txBody>
          <a:bodyPr wrap="square">
            <a:spAutoFit/>
          </a:bodyPr>
          <a:lstStyle/>
          <a:p>
            <a:pPr>
              <a:defRPr sz="2800"/>
            </a:pPr>
            <a:r>
              <a:rPr lang="en-US" sz="2800" dirty="0"/>
              <a:t>We can see the vertex is at (4,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2). To find the focus and directrix we first calculate </a:t>
            </a:r>
            <a:r>
              <a:rPr lang="en-US" sz="2800" i="1" dirty="0"/>
              <a:t>p</a:t>
            </a:r>
            <a:r>
              <a:rPr lang="en-US" sz="2800" dirty="0"/>
              <a:t>: 8 = 4</a:t>
            </a:r>
            <a:r>
              <a:rPr lang="en-US" sz="2800" i="1" dirty="0"/>
              <a:t>p</a:t>
            </a:r>
            <a:r>
              <a:rPr lang="en-US" sz="2800" dirty="0"/>
              <a:t>, so </a:t>
            </a:r>
            <a:r>
              <a:rPr lang="en-US" sz="2800" i="1" dirty="0"/>
              <a:t>p </a:t>
            </a:r>
            <a:r>
              <a:rPr lang="en-US" sz="2800" dirty="0"/>
              <a:t>= 2. This means the focus lies at (6, </a:t>
            </a:r>
            <a:r>
              <a:rPr lang="en-US" sz="2800" dirty="0">
                <a:latin typeface="Calibri" panose="020F0502020204030204" pitchFamily="34" charset="0"/>
                <a:ea typeface="Calibri" panose="020F0502020204030204" pitchFamily="34" charset="0"/>
                <a:cs typeface="Calibri" panose="020F0502020204030204" pitchFamily="34" charset="0"/>
              </a:rPr>
              <a:t>−2</a:t>
            </a:r>
            <a:r>
              <a:rPr lang="en-US" sz="2800" dirty="0"/>
              <a:t>) and the directrix is the vertical line </a:t>
            </a:r>
            <a:r>
              <a:rPr lang="en-US" sz="2800" i="1" dirty="0"/>
              <a:t>x </a:t>
            </a:r>
            <a:r>
              <a:rPr lang="en-US" sz="2800" dirty="0"/>
              <a:t>= 2.</a:t>
            </a:r>
          </a:p>
          <a:p>
            <a:r>
              <a:rPr lang="en-US" sz="2800" dirty="0"/>
              <a:t>To get an idea of the shape of the parabola, we need to find a few more points on its graph. Here we make use of the geometric property of the parabola.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Graphing a Parabola </a:t>
            </a:r>
            <a:r>
              <a:rPr lang="en-US" dirty="0"/>
              <a:t>with Equation </a:t>
            </a:r>
            <a:r>
              <a:rPr dirty="0"/>
              <a:t>in Standard Form</a:t>
            </a:r>
            <a:r>
              <a:rPr lang="en-US" baseline="-25000" dirty="0"/>
              <a:t>3</a:t>
            </a:r>
            <a:endParaRPr dirty="0"/>
          </a:p>
        </p:txBody>
      </p:sp>
      <p:pic>
        <p:nvPicPr>
          <p:cNvPr id="5" name="Content Placeholder 4" descr="A rightward opening parabola with focus point marked but unlabeled and vertical directrix shown but unlabeled. Two vertical line segments join the focus to points on the parabola directly above and below the focus, with the lengths of each indicated to be 2p. Two horizontal line segments join each of the two points on the parabola to points directly to their left on the directrix, with the lengths of each indicated to be 2p.">
            <a:extLst>
              <a:ext uri="{FF2B5EF4-FFF2-40B4-BE49-F238E27FC236}">
                <a16:creationId xmlns:a16="http://schemas.microsoft.com/office/drawing/2014/main" id="{1062914E-4C3D-4DC4-9593-5409D4542005}"/>
              </a:ext>
            </a:extLst>
          </p:cNvPr>
          <p:cNvPicPr>
            <a:picLocks noGrp="1" noChangeAspect="1"/>
          </p:cNvPicPr>
          <p:nvPr>
            <p:ph sz="quarter" idx="11"/>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8000"/>
          <a:stretch/>
        </p:blipFill>
        <p:spPr>
          <a:xfrm>
            <a:off x="2033588" y="1030704"/>
            <a:ext cx="5076824" cy="4762500"/>
          </a:xfrm>
        </p:spPr>
      </p:pic>
      <p:sp>
        <p:nvSpPr>
          <p:cNvPr id="3" name="TextBox 2">
            <a:extLst>
              <a:ext uri="{FF2B5EF4-FFF2-40B4-BE49-F238E27FC236}">
                <a16:creationId xmlns:a16="http://schemas.microsoft.com/office/drawing/2014/main" id="{4644EC9C-2F61-427D-8BB0-3AE0E6A56FEF}"/>
              </a:ext>
            </a:extLst>
          </p:cNvPr>
          <p:cNvSpPr txBox="1"/>
          <p:nvPr/>
        </p:nvSpPr>
        <p:spPr>
          <a:xfrm>
            <a:off x="1828800" y="5496580"/>
            <a:ext cx="5181600" cy="523220"/>
          </a:xfrm>
          <a:prstGeom prst="rect">
            <a:avLst/>
          </a:prstGeom>
          <a:noFill/>
        </p:spPr>
        <p:txBody>
          <a:bodyPr wrap="square" rtlCol="0">
            <a:spAutoFit/>
          </a:bodyPr>
          <a:lstStyle/>
          <a:p>
            <a:pPr algn="ctr"/>
            <a:r>
              <a:rPr lang="en-US" sz="2800" dirty="0"/>
              <a:t>Figure 2: Two Easily Plotted Points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Graphing a Parabola </a:t>
            </a:r>
            <a:r>
              <a:rPr lang="en-US" dirty="0"/>
              <a:t>with Equation </a:t>
            </a:r>
            <a:r>
              <a:rPr dirty="0"/>
              <a:t>in Standard Form</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600" dirty="0"/>
              <a:t>Recall that every point on the parabola must be equidistant from the focus and directrix. With our horizontally opening parabola, we know the focus is a distance of </a:t>
            </a:r>
            <a:r>
              <a:rPr lang="en-US" sz="2600" dirty="0"/>
              <a:t>2</a:t>
            </a:r>
            <a:r>
              <a:rPr lang="en-US" sz="2600" i="1" dirty="0"/>
              <a:t>p</a:t>
            </a:r>
            <a:r>
              <a:rPr sz="2600" dirty="0"/>
              <a:t> from the directrix. Drawing the line parallel to the directrix that passes through the focus, we see that there are two points on the parabola that are </a:t>
            </a:r>
            <a:r>
              <a:rPr lang="en-US" sz="2600" dirty="0"/>
              <a:t>2</a:t>
            </a:r>
            <a:r>
              <a:rPr lang="en-US" sz="2600" i="1" dirty="0"/>
              <a:t>p</a:t>
            </a:r>
            <a:r>
              <a:rPr sz="2600" dirty="0"/>
              <a:t> from the focus. By definition, these points must lie </a:t>
            </a:r>
            <a:r>
              <a:rPr lang="en-US" sz="2600" dirty="0"/>
              <a:t>2</a:t>
            </a:r>
            <a:r>
              <a:rPr lang="en-US" sz="2600" i="1" dirty="0"/>
              <a:t>p</a:t>
            </a:r>
            <a:r>
              <a:rPr sz="2600" dirty="0"/>
              <a:t> above and below the focus.</a:t>
            </a:r>
          </a:p>
          <a:p>
            <a:pPr>
              <a:defRPr sz="2800"/>
            </a:pPr>
            <a:r>
              <a:rPr sz="2600" dirty="0"/>
              <a:t>Thus, two points on our parabola are</a:t>
            </a:r>
          </a:p>
        </p:txBody>
      </p:sp>
      <p:pic>
        <p:nvPicPr>
          <p:cNvPr id="5" name="Picture 4" descr="Open parentheses six comma negative two minus four close parentheses equals open parentheses six comma negative six close parentheses, and open parentheses six comma negative two plus four close parentheses equals open parentheses six comma two close parentheses.">
            <a:extLst>
              <a:ext uri="{FF2B5EF4-FFF2-40B4-BE49-F238E27FC236}">
                <a16:creationId xmlns:a16="http://schemas.microsoft.com/office/drawing/2014/main" id="{5C4212A6-B961-47B9-DCE5-3240D8593A3B}"/>
              </a:ext>
            </a:extLst>
          </p:cNvPr>
          <p:cNvPicPr>
            <a:picLocks noChangeAspect="1"/>
          </p:cNvPicPr>
          <p:nvPr/>
        </p:nvPicPr>
        <p:blipFill>
          <a:blip r:embed="rId2"/>
          <a:stretch>
            <a:fillRect/>
          </a:stretch>
        </p:blipFill>
        <p:spPr>
          <a:xfrm>
            <a:off x="838200" y="4398922"/>
            <a:ext cx="5910546" cy="504000"/>
          </a:xfrm>
          <a:prstGeom prst="rect">
            <a:avLst/>
          </a:prstGeom>
        </p:spPr>
      </p:pic>
      <p:sp>
        <p:nvSpPr>
          <p:cNvPr id="6" name="TextBox 5">
            <a:extLst>
              <a:ext uri="{FF2B5EF4-FFF2-40B4-BE49-F238E27FC236}">
                <a16:creationId xmlns:a16="http://schemas.microsoft.com/office/drawing/2014/main" id="{315E6BA7-3AB8-2269-813C-FC40475F1693}"/>
              </a:ext>
            </a:extLst>
          </p:cNvPr>
          <p:cNvSpPr txBox="1"/>
          <p:nvPr/>
        </p:nvSpPr>
        <p:spPr>
          <a:xfrm>
            <a:off x="439271" y="4902922"/>
            <a:ext cx="8229600" cy="892552"/>
          </a:xfrm>
          <a:prstGeom prst="rect">
            <a:avLst/>
          </a:prstGeom>
          <a:noFill/>
        </p:spPr>
        <p:txBody>
          <a:bodyPr wrap="square" rtlCol="0">
            <a:spAutoFit/>
          </a:bodyPr>
          <a:lstStyle/>
          <a:p>
            <a:r>
              <a:rPr lang="en-US" sz="2600" dirty="0"/>
              <a:t>Plotting these along with our vertex, we have the graph in Figure 3.</a:t>
            </a:r>
            <a:endParaRPr lang="en-IN"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Graphing a Parabola </a:t>
            </a:r>
            <a:r>
              <a:rPr lang="en-US" dirty="0"/>
              <a:t>with Equation </a:t>
            </a:r>
            <a:r>
              <a:rPr dirty="0"/>
              <a:t>in Standard Form</a:t>
            </a:r>
            <a:r>
              <a:rPr lang="en-US" baseline="-25000" dirty="0"/>
              <a:t>5</a:t>
            </a:r>
            <a:endParaRPr dirty="0"/>
          </a:p>
        </p:txBody>
      </p:sp>
      <p:pic>
        <p:nvPicPr>
          <p:cNvPr id="5" name="Content Placeholder 4" descr="A rightward opening parabola with focus labeled as open parentheses six comma negative two close parentheses, vertex labeled as open parentheses four comma negative two close parentheses, and two points on the parabola directly above and below the focus labeled as open parentheses six comma two close parentheses and open parentheses six comma negative six close parentheses.">
            <a:extLst>
              <a:ext uri="{FF2B5EF4-FFF2-40B4-BE49-F238E27FC236}">
                <a16:creationId xmlns:a16="http://schemas.microsoft.com/office/drawing/2014/main" id="{FBBBC77D-07FC-4483-8C82-55475822EFF2}"/>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86000" y="1042736"/>
            <a:ext cx="4572000" cy="4572000"/>
          </a:xfrm>
        </p:spPr>
      </p:pic>
      <p:sp>
        <p:nvSpPr>
          <p:cNvPr id="3" name="TextBox 2">
            <a:extLst>
              <a:ext uri="{FF2B5EF4-FFF2-40B4-BE49-F238E27FC236}">
                <a16:creationId xmlns:a16="http://schemas.microsoft.com/office/drawing/2014/main" id="{BCC5B859-3529-483A-AC39-4B131799B82E}"/>
              </a:ext>
            </a:extLst>
          </p:cNvPr>
          <p:cNvSpPr txBox="1"/>
          <p:nvPr/>
        </p:nvSpPr>
        <p:spPr>
          <a:xfrm>
            <a:off x="3733800" y="5532676"/>
            <a:ext cx="1447800" cy="523220"/>
          </a:xfrm>
          <a:prstGeom prst="rect">
            <a:avLst/>
          </a:prstGeom>
          <a:noFill/>
        </p:spPr>
        <p:txBody>
          <a:bodyPr wrap="square" rtlCol="0">
            <a:spAutoFit/>
          </a:bodyPr>
          <a:lstStyle/>
          <a:p>
            <a:pPr algn="ctr"/>
            <a:r>
              <a:rPr lang="en-US" sz="2800" dirty="0"/>
              <a:t>Figure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Graphing a Parabola </a:t>
            </a:r>
            <a:r>
              <a:rPr lang="en-US" dirty="0"/>
              <a:t>with Equation </a:t>
            </a:r>
            <a:r>
              <a:rPr dirty="0"/>
              <a:t>Not in Standard Form</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Graph the parabola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latin typeface="Calibri" panose="020F0502020204030204" pitchFamily="34" charset="0"/>
                <a:ea typeface="Calibri" panose="020F0502020204030204" pitchFamily="34" charset="0"/>
                <a:cs typeface="Calibri" panose="020F0502020204030204" pitchFamily="34" charset="0"/>
              </a:rPr>
              <a:t>y</a:t>
            </a:r>
            <a:r>
              <a:rPr lang="en-US" sz="1050" i="1" dirty="0">
                <a:latin typeface="Calibri" panose="020F0502020204030204" pitchFamily="34" charset="0"/>
                <a:ea typeface="Calibri" panose="020F0502020204030204" pitchFamily="34" charset="0"/>
                <a:cs typeface="Calibri" panose="020F0502020204030204" pitchFamily="34" charset="0"/>
              </a:rPr>
              <a:t> </a:t>
            </a:r>
            <a:r>
              <a:rPr lang="en-US" sz="2800" dirty="0">
                <a:latin typeface="Calibri" panose="020F0502020204030204" pitchFamily="34" charset="0"/>
                <a:ea typeface="Calibri" panose="020F0502020204030204" pitchFamily="34" charset="0"/>
                <a:cs typeface="Calibri" panose="020F0502020204030204" pitchFamily="34" charset="0"/>
              </a:rPr>
              <a:t>² + 2</a:t>
            </a:r>
            <a:r>
              <a:rPr lang="en-US" sz="2800" i="1" dirty="0">
                <a:latin typeface="Calibri" panose="020F0502020204030204" pitchFamily="34" charset="0"/>
                <a:ea typeface="Calibri" panose="020F0502020204030204" pitchFamily="34" charset="0"/>
                <a:cs typeface="Calibri" panose="020F0502020204030204" pitchFamily="34" charset="0"/>
              </a:rPr>
              <a:t>x </a:t>
            </a:r>
            <a:r>
              <a:rPr lang="en-US" sz="2800" dirty="0">
                <a:latin typeface="Calibri" panose="020F0502020204030204" pitchFamily="34" charset="0"/>
                <a:ea typeface="Calibri" panose="020F0502020204030204" pitchFamily="34" charset="0"/>
                <a:cs typeface="Calibri" panose="020F0502020204030204" pitchFamily="34" charset="0"/>
              </a:rPr>
              <a:t>+ 2</a:t>
            </a:r>
            <a:r>
              <a:rPr lang="en-US" sz="2800" i="1" dirty="0">
                <a:latin typeface="Calibri" panose="020F0502020204030204" pitchFamily="34" charset="0"/>
                <a:ea typeface="Calibri" panose="020F0502020204030204" pitchFamily="34" charset="0"/>
                <a:cs typeface="Calibri" panose="020F0502020204030204" pitchFamily="34" charset="0"/>
              </a:rPr>
              <a:t>y </a:t>
            </a:r>
            <a:r>
              <a:rPr lang="en-US" sz="2800" dirty="0">
                <a:latin typeface="Calibri" panose="020F0502020204030204" pitchFamily="34" charset="0"/>
                <a:ea typeface="Calibri" panose="020F0502020204030204" pitchFamily="34" charset="0"/>
                <a:cs typeface="Calibri" panose="020F0502020204030204" pitchFamily="34" charset="0"/>
              </a:rPr>
              <a:t>+ 5 = 0</a:t>
            </a:r>
            <a:r>
              <a:rPr lang="en-US" dirty="0">
                <a:latin typeface="Calibri" panose="020F0502020204030204" pitchFamily="34" charset="0"/>
                <a:ea typeface="Calibri" panose="020F0502020204030204" pitchFamily="34" charset="0"/>
                <a:cs typeface="Calibri" panose="020F0502020204030204" pitchFamily="34" charset="0"/>
              </a:rPr>
              <a:t> </a:t>
            </a:r>
            <a:r>
              <a:rPr lang="en-US" sz="2800" dirty="0"/>
              <a:t>and determine its focus and directrix.</a:t>
            </a:r>
            <a:endParaRPr lang="en-IN" sz="2800" dirty="0"/>
          </a:p>
          <a:p>
            <a:pPr>
              <a:defRPr sz="2800"/>
            </a:pPr>
            <a:r>
              <a:rPr lang="en-US" sz="2800" dirty="0"/>
              <a:t>	</a:t>
            </a: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Even though it is not in standard form, we know this equation represents a parabola because the product of the coefficients of </a:t>
            </a:r>
            <a:r>
              <a:rPr lang="en-US" sz="2800" i="1" dirty="0"/>
              <a:t>x</a:t>
            </a:r>
            <a:r>
              <a:rPr lang="en-US" sz="1050" dirty="0"/>
              <a:t> </a:t>
            </a:r>
            <a:r>
              <a:rPr lang="en-US" sz="2800" dirty="0"/>
              <a:t>²</a:t>
            </a:r>
            <a:r>
              <a:rPr sz="2800" dirty="0"/>
              <a:t> and </a:t>
            </a:r>
            <a:r>
              <a:rPr lang="en-US" sz="2800" i="1" dirty="0"/>
              <a:t>y</a:t>
            </a:r>
            <a:r>
              <a:rPr lang="en-US" sz="1050" dirty="0"/>
              <a:t> </a:t>
            </a:r>
            <a:r>
              <a:rPr lang="en-US" sz="2800" dirty="0"/>
              <a:t>²</a:t>
            </a:r>
            <a:r>
              <a:rPr sz="2800" dirty="0"/>
              <a:t> is zero.</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1135</TotalTime>
  <Words>1367</Words>
  <Application>Microsoft Office PowerPoint</Application>
  <PresentationFormat>On-screen Show (4:3)</PresentationFormat>
  <Paragraphs>110</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Courier New</vt:lpstr>
      <vt:lpstr>Cambria Math</vt:lpstr>
      <vt:lpstr>Arial</vt:lpstr>
      <vt:lpstr>Calibri</vt:lpstr>
      <vt:lpstr>Office Theme</vt:lpstr>
      <vt:lpstr>Section 8.2</vt:lpstr>
      <vt:lpstr>Definition: Standard Form of the Equation of a Parabola</vt:lpstr>
      <vt:lpstr>Example 1: Graphing a Parabola with Equation in Standard Form1</vt:lpstr>
      <vt:lpstr>Example 1: Graphing a Parabola with Equation in Standard Form2</vt:lpstr>
      <vt:lpstr>Example 1: Graphing a Parabola with Equation in Standard Form3</vt:lpstr>
      <vt:lpstr>Example 1: Graphing a Parabola with Equation in Standard Form4</vt:lpstr>
      <vt:lpstr>Example 1: Graphing a Parabola with Equation in Standard Form5</vt:lpstr>
      <vt:lpstr>Example 2: Graphing a Parabola with Equation Not in Standard Form1</vt:lpstr>
      <vt:lpstr>Note1</vt:lpstr>
      <vt:lpstr>Example 2: Graphing a Parabola with Equation Not in Standard Form2</vt:lpstr>
      <vt:lpstr>Example 2: Graphing a Parabola with Equation Not in Standard Form3</vt:lpstr>
      <vt:lpstr>Example 2: Graphing a Parabola with Equation Not in Standard Form4</vt:lpstr>
      <vt:lpstr>Example 2: Graphing a Parabola with Equation Not in Standard Form5</vt:lpstr>
      <vt:lpstr>Example 2: Graphing a Parabola with Equation Not in Standard Form6</vt:lpstr>
      <vt:lpstr>Example 3: Standard Form Equation of a Parabola1</vt:lpstr>
      <vt:lpstr>Example 3: Standard Form Equation of a Parabola2</vt:lpstr>
      <vt:lpstr>Example 3: Standard Form Equation of a Parabola3</vt:lpstr>
      <vt:lpstr>Example 4: Parabolic Mirrors1</vt:lpstr>
      <vt:lpstr>Note2</vt:lpstr>
      <vt:lpstr>Example 4: Parabolic Mirrors2</vt:lpstr>
      <vt:lpstr>Example 4: Parabolic Mirrors3</vt:lpstr>
      <vt:lpstr>Example 4: Parabolic Mirrors4</vt:lpstr>
      <vt:lpstr>Example 4: Parabolic Mirrors5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Sangeetha Pallikala</cp:lastModifiedBy>
  <cp:revision>155</cp:revision>
  <dcterms:created xsi:type="dcterms:W3CDTF">2013-04-26T14:43:13Z</dcterms:created>
  <dcterms:modified xsi:type="dcterms:W3CDTF">2025-06-16T12:02:32Z</dcterms:modified>
</cp:coreProperties>
</file>