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handoutMasterIdLst>
    <p:handoutMasterId r:id="rId38"/>
  </p:handoutMasterIdLst>
  <p:sldIdLst>
    <p:sldId id="256" r:id="rId2"/>
    <p:sldId id="257" r:id="rId3"/>
    <p:sldId id="258" r:id="rId4"/>
    <p:sldId id="294" r:id="rId5"/>
    <p:sldId id="259" r:id="rId6"/>
    <p:sldId id="260" r:id="rId7"/>
    <p:sldId id="288" r:id="rId8"/>
    <p:sldId id="289" r:id="rId9"/>
    <p:sldId id="261" r:id="rId10"/>
    <p:sldId id="263" r:id="rId11"/>
    <p:sldId id="265" r:id="rId12"/>
    <p:sldId id="264" r:id="rId13"/>
    <p:sldId id="267" r:id="rId14"/>
    <p:sldId id="268" r:id="rId15"/>
    <p:sldId id="290" r:id="rId16"/>
    <p:sldId id="295" r:id="rId17"/>
    <p:sldId id="269" r:id="rId18"/>
    <p:sldId id="271" r:id="rId19"/>
    <p:sldId id="277" r:id="rId20"/>
    <p:sldId id="272" r:id="rId21"/>
    <p:sldId id="273" r:id="rId22"/>
    <p:sldId id="274" r:id="rId23"/>
    <p:sldId id="293" r:id="rId24"/>
    <p:sldId id="275" r:id="rId25"/>
    <p:sldId id="278" r:id="rId26"/>
    <p:sldId id="279" r:id="rId27"/>
    <p:sldId id="281" r:id="rId28"/>
    <p:sldId id="292" r:id="rId29"/>
    <p:sldId id="282" r:id="rId30"/>
    <p:sldId id="283" r:id="rId31"/>
    <p:sldId id="284" r:id="rId32"/>
    <p:sldId id="285" r:id="rId33"/>
    <p:sldId id="286" r:id="rId34"/>
    <p:sldId id="287" r:id="rId35"/>
    <p:sldId id="291" r:id="rId36"/>
  </p:sldIdLst>
  <p:sldSz cx="9144000" cy="6858000" type="screen4x3"/>
  <p:notesSz cx="6858000" cy="9144000"/>
  <p:embeddedFontLst>
    <p:embeddedFont>
      <p:font typeface="Cambria Math" panose="02040503050406030204"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2" clrIdx="1">
    <p:extLst>
      <p:ext uri="{19B8F6BF-5375-455C-9EA6-DF929625EA0E}">
        <p15:presenceInfo xmlns:p15="http://schemas.microsoft.com/office/powerpoint/2012/main" userId="S::aconger@hawkeslearning.com::ade6c5c3-e633-4050-96d1-34f11caf605e" providerId="AD"/>
      </p:ext>
    </p:extLst>
  </p:cmAuthor>
  <p:cmAuthor id="2" name="hiteesha" initials="h" lastIdx="2" clrIdx="2">
    <p:extLst>
      <p:ext uri="{19B8F6BF-5375-455C-9EA6-DF929625EA0E}">
        <p15:presenceInfo xmlns:p15="http://schemas.microsoft.com/office/powerpoint/2012/main" userId="S-1-5-21-1666015839-3846122634-945917319-14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673" autoAdjust="0"/>
  </p:normalViewPr>
  <p:slideViewPr>
    <p:cSldViewPr>
      <p:cViewPr varScale="1">
        <p:scale>
          <a:sx n="101" d="100"/>
          <a:sy n="101" d="100"/>
        </p:scale>
        <p:origin x="1212"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6/16/2025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t>Section </a:t>
            </a:r>
            <a:r>
              <a:rPr lang="en-US"/>
              <a:t>8</a:t>
            </a:r>
            <a:r>
              <a:t>.1</a:t>
            </a:r>
          </a:p>
        </p:txBody>
      </p:sp>
      <p:sp>
        <p:nvSpPr>
          <p:cNvPr id="2" name="Text Placeholder 1"/>
          <p:cNvSpPr>
            <a:spLocks noGrp="1"/>
          </p:cNvSpPr>
          <p:nvPr>
            <p:ph type="body" sz="quarter" idx="10"/>
          </p:nvPr>
        </p:nvSpPr>
        <p:spPr/>
        <p:txBody>
          <a:bodyPr/>
          <a:lstStyle/>
          <a:p>
            <a:pPr algn="ctr"/>
            <a:r>
              <a:t>Ellipses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Axes and Vertices of an Ellipse</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lang="en-US" sz="2800" dirty="0"/>
              <a:t>The </a:t>
            </a:r>
            <a:r>
              <a:rPr lang="en-US" sz="2800" b="1" dirty="0"/>
              <a:t>major axis</a:t>
            </a:r>
            <a:r>
              <a:rPr lang="en-US" sz="2800" dirty="0"/>
              <a:t> of an ellipse is the line segment extending from one extreme point of the ellipse to the other and passing through the two foci and the center. The major axis has a length of 2</a:t>
            </a:r>
            <a:r>
              <a:rPr lang="en-US" sz="200" dirty="0"/>
              <a:t> </a:t>
            </a:r>
            <a:r>
              <a:rPr lang="en-US" sz="2800" i="1" dirty="0"/>
              <a:t>a</a:t>
            </a:r>
            <a:r>
              <a:rPr lang="en-US" sz="2800" dirty="0"/>
              <a:t>. The two ends of the major axis are the </a:t>
            </a:r>
            <a:r>
              <a:rPr lang="en-US" sz="2800" b="1" dirty="0"/>
              <a:t>vertices</a:t>
            </a:r>
            <a:r>
              <a:rPr lang="en-US" sz="2800" dirty="0"/>
              <a:t> of the ellipse.</a:t>
            </a:r>
          </a:p>
          <a:p>
            <a:pPr>
              <a:defRPr sz="2800"/>
            </a:pPr>
            <a:endParaRPr lang="en-US" sz="2800" dirty="0"/>
          </a:p>
          <a:p>
            <a:pPr>
              <a:defRPr sz="2800"/>
            </a:pPr>
            <a:r>
              <a:rPr lang="en-US" sz="2800" dirty="0"/>
              <a:t>The </a:t>
            </a:r>
            <a:r>
              <a:rPr lang="en-US" sz="2800" b="1" dirty="0"/>
              <a:t>minor axis</a:t>
            </a:r>
            <a:r>
              <a:rPr lang="en-US" sz="2800" dirty="0"/>
              <a:t> is the line segment that also passes through the center and is perpendicular to the major axis; it spans the distance between the other two extremes of the ellipse and has a length of 2</a:t>
            </a:r>
            <a:r>
              <a:rPr lang="en-US" sz="2800" i="1" dirty="0"/>
              <a:t>b</a:t>
            </a:r>
            <a:r>
              <a:rPr lang="en-US" sz="2800" dirty="0"/>
              <a:t>.</a:t>
            </a:r>
          </a:p>
          <a:p>
            <a:endParaRP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Axes and Vertices of an Ellipse</a:t>
            </a:r>
            <a:r>
              <a:rPr lang="en-US" baseline="-25000" dirty="0"/>
              <a:t>2</a:t>
            </a:r>
            <a:endParaRPr dirty="0"/>
          </a:p>
        </p:txBody>
      </p:sp>
      <p:pic>
        <p:nvPicPr>
          <p:cNvPr id="5" name="Content Placeholder 4" descr="A representative ellipse centered at the point open parentheses h comma k close parentheses. A dashed horizontal line through open parentheses h comma k close parentheses with endpoints on the ellipse is labeled with length 2 a, and a dashed vertical line through open parentheses h comma k close parentheses with endpoints on the ellipse is labeled with length 2b.">
            <a:extLst>
              <a:ext uri="{FF2B5EF4-FFF2-40B4-BE49-F238E27FC236}">
                <a16:creationId xmlns:a16="http://schemas.microsoft.com/office/drawing/2014/main" id="{A2908F4E-10CB-451C-AAD1-6D6B1622219C}"/>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31720" y="1142999"/>
            <a:ext cx="4480560" cy="4480560"/>
          </a:xfrm>
        </p:spPr>
      </p:pic>
      <p:sp>
        <p:nvSpPr>
          <p:cNvPr id="3" name="TextBox 2">
            <a:extLst>
              <a:ext uri="{FF2B5EF4-FFF2-40B4-BE49-F238E27FC236}">
                <a16:creationId xmlns:a16="http://schemas.microsoft.com/office/drawing/2014/main" id="{2EF4767A-13BE-40A7-A821-DBEBE6CA45BA}"/>
              </a:ext>
            </a:extLst>
          </p:cNvPr>
          <p:cNvSpPr txBox="1"/>
          <p:nvPr/>
        </p:nvSpPr>
        <p:spPr>
          <a:xfrm>
            <a:off x="3733800" y="5486400"/>
            <a:ext cx="1600200" cy="523220"/>
          </a:xfrm>
          <a:prstGeom prst="rect">
            <a:avLst/>
          </a:prstGeom>
          <a:noFill/>
        </p:spPr>
        <p:txBody>
          <a:bodyPr wrap="square" rtlCol="0">
            <a:spAutoFit/>
          </a:bodyPr>
          <a:lstStyle/>
          <a:p>
            <a:pPr algn="ctr"/>
            <a:r>
              <a:rPr lang="en-US" sz="2800" dirty="0"/>
              <a:t>Figure 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Standard Form of </a:t>
            </a:r>
            <a:r>
              <a:rPr lang="en-US" dirty="0"/>
              <a:t>the Equation of </a:t>
            </a:r>
            <a:r>
              <a:rPr dirty="0"/>
              <a:t>an Ellipse</a:t>
            </a:r>
          </a:p>
        </p:txBody>
      </p:sp>
      <p:sp>
        <p:nvSpPr>
          <p:cNvPr id="3" name="Text Placeholder 2"/>
          <p:cNvSpPr>
            <a:spLocks noGrp="1"/>
          </p:cNvSpPr>
          <p:nvPr>
            <p:ph type="body" sz="quarter" idx="10"/>
          </p:nvPr>
        </p:nvSpPr>
        <p:spPr/>
        <p:txBody>
          <a:bodyPr>
            <a:normAutofit/>
          </a:bodyPr>
          <a:lstStyle/>
          <a:p>
            <a:pPr>
              <a:defRPr sz="2800"/>
            </a:pPr>
            <a:r>
              <a:rPr sz="2600" dirty="0"/>
              <a:t>Let </a:t>
            </a:r>
            <a:r>
              <a:rPr lang="en-US" sz="2600" i="1" dirty="0"/>
              <a:t>a</a:t>
            </a:r>
            <a:r>
              <a:rPr sz="2600" dirty="0"/>
              <a:t> and </a:t>
            </a:r>
            <a:r>
              <a:rPr lang="en-US" sz="2600" i="1" dirty="0"/>
              <a:t>b</a:t>
            </a:r>
            <a:r>
              <a:rPr sz="2600" dirty="0"/>
              <a:t> be positive constants with </a:t>
            </a:r>
            <a:r>
              <a:rPr lang="en-US" sz="2600" i="1" dirty="0"/>
              <a:t>a</a:t>
            </a:r>
            <a:r>
              <a:rPr lang="en-US" sz="2600" dirty="0"/>
              <a:t> &gt; </a:t>
            </a:r>
            <a:r>
              <a:rPr lang="en-US" sz="2600" i="1" dirty="0"/>
              <a:t>b</a:t>
            </a:r>
            <a:r>
              <a:rPr sz="2600" dirty="0"/>
              <a:t>. The </a:t>
            </a:r>
            <a:r>
              <a:rPr sz="2600" b="1" dirty="0"/>
              <a:t>standard form of the equation </a:t>
            </a:r>
            <a:r>
              <a:rPr lang="en-US" sz="2600" b="1" dirty="0"/>
              <a:t>of an</a:t>
            </a:r>
            <a:r>
              <a:rPr sz="2600" b="1" dirty="0"/>
              <a:t> the ellipse</a:t>
            </a:r>
            <a:r>
              <a:rPr sz="2600" dirty="0"/>
              <a:t> centered at </a:t>
            </a:r>
            <a:r>
              <a:rPr lang="en-US" sz="2600" dirty="0"/>
              <a:t>(</a:t>
            </a:r>
            <a:r>
              <a:rPr lang="en-US" sz="2600" i="1" dirty="0"/>
              <a:t>h</a:t>
            </a:r>
            <a:r>
              <a:rPr lang="en-US" sz="2600" dirty="0"/>
              <a:t>, </a:t>
            </a:r>
            <a:r>
              <a:rPr lang="en-US" sz="2600" i="1" dirty="0"/>
              <a:t>k</a:t>
            </a:r>
            <a:r>
              <a:rPr lang="en-US" sz="2600" dirty="0"/>
              <a:t>)</a:t>
            </a:r>
            <a:r>
              <a:rPr sz="2600" dirty="0"/>
              <a:t> with major axis of length </a:t>
            </a:r>
            <a:r>
              <a:rPr lang="en-US" sz="2600" dirty="0"/>
              <a:t>2</a:t>
            </a:r>
            <a:r>
              <a:rPr lang="en-US" sz="200" dirty="0"/>
              <a:t> </a:t>
            </a:r>
            <a:r>
              <a:rPr lang="en-US" sz="2600" i="1" dirty="0"/>
              <a:t>a</a:t>
            </a:r>
            <a:r>
              <a:rPr sz="2600" dirty="0"/>
              <a:t> and minor axis of length </a:t>
            </a:r>
            <a:r>
              <a:rPr lang="en-US" sz="2600" dirty="0"/>
              <a:t>2</a:t>
            </a:r>
            <a:r>
              <a:rPr lang="en-US" sz="200" dirty="0"/>
              <a:t> </a:t>
            </a:r>
            <a:r>
              <a:rPr lang="en-US" sz="2600" i="1" dirty="0"/>
              <a:t>b</a:t>
            </a:r>
            <a:r>
              <a:rPr sz="2600" dirty="0"/>
              <a:t> is</a:t>
            </a:r>
          </a:p>
          <a:p>
            <a:pPr marL="514350" indent="-514350">
              <a:buFont typeface="+mj-lt"/>
              <a:buChar char="•"/>
              <a:defRPr sz="2800"/>
            </a:pPr>
            <a:endParaRPr lang="en-US" dirty="0"/>
          </a:p>
          <a:p>
            <a:pPr marL="514350" indent="-514350">
              <a:buFont typeface="+mj-lt"/>
              <a:buChar char="•"/>
              <a:defRPr sz="2800"/>
            </a:pPr>
            <a:r>
              <a:rPr lang="en-US" dirty="0"/>
              <a:t>                              </a:t>
            </a:r>
            <a:endParaRPr dirty="0"/>
          </a:p>
          <a:p>
            <a:pPr marL="514350" indent="-514350">
              <a:buFont typeface="+mj-lt"/>
              <a:buChar char="•"/>
              <a:defRPr sz="2800"/>
            </a:pPr>
            <a:endParaRPr lang="en-US" dirty="0"/>
          </a:p>
          <a:p>
            <a:pPr marL="514350" indent="-514350">
              <a:buFont typeface="+mj-lt"/>
              <a:buChar char="•"/>
              <a:defRPr sz="2800"/>
            </a:pPr>
            <a:r>
              <a:rPr lang="en-US" dirty="0"/>
              <a:t>                              </a:t>
            </a:r>
          </a:p>
        </p:txBody>
      </p:sp>
      <p:pic>
        <p:nvPicPr>
          <p:cNvPr id="9" name="Picture 8" descr="Open parentheses x minus h close parentheses squared divided by a squared plus open parentheses y minus k close parentheses squared divided by b squared equals one.">
            <a:extLst>
              <a:ext uri="{FF2B5EF4-FFF2-40B4-BE49-F238E27FC236}">
                <a16:creationId xmlns:a16="http://schemas.microsoft.com/office/drawing/2014/main" id="{82FF3534-D8DA-63BC-3C5F-597BED15D94D}"/>
              </a:ext>
            </a:extLst>
          </p:cNvPr>
          <p:cNvPicPr>
            <a:picLocks noChangeAspect="1"/>
          </p:cNvPicPr>
          <p:nvPr/>
        </p:nvPicPr>
        <p:blipFill>
          <a:blip r:embed="rId2"/>
          <a:stretch>
            <a:fillRect/>
          </a:stretch>
        </p:blipFill>
        <p:spPr>
          <a:xfrm>
            <a:off x="990600" y="2737498"/>
            <a:ext cx="2409825" cy="771525"/>
          </a:xfrm>
          <a:prstGeom prst="rect">
            <a:avLst/>
          </a:prstGeom>
        </p:spPr>
      </p:pic>
      <p:sp>
        <p:nvSpPr>
          <p:cNvPr id="14" name="TextBox 13">
            <a:extLst>
              <a:ext uri="{FF2B5EF4-FFF2-40B4-BE49-F238E27FC236}">
                <a16:creationId xmlns:a16="http://schemas.microsoft.com/office/drawing/2014/main" id="{D596F101-8284-E217-25CC-F0EDA9A5AE40}"/>
              </a:ext>
            </a:extLst>
          </p:cNvPr>
          <p:cNvSpPr txBox="1"/>
          <p:nvPr/>
        </p:nvSpPr>
        <p:spPr>
          <a:xfrm>
            <a:off x="3400424" y="2895600"/>
            <a:ext cx="5133975" cy="523220"/>
          </a:xfrm>
          <a:prstGeom prst="rect">
            <a:avLst/>
          </a:prstGeom>
          <a:noFill/>
        </p:spPr>
        <p:txBody>
          <a:bodyPr wrap="square">
            <a:spAutoFit/>
          </a:bodyPr>
          <a:lstStyle/>
          <a:p>
            <a:r>
              <a:rPr lang="en-US" sz="2800" dirty="0">
                <a:solidFill>
                  <a:srgbClr val="000000"/>
                </a:solidFill>
              </a:rPr>
              <a:t>if the major axis is horizontal, and</a:t>
            </a:r>
            <a:endParaRPr lang="en-IN" sz="2800" dirty="0">
              <a:solidFill>
                <a:srgbClr val="000000"/>
              </a:solidFill>
            </a:endParaRPr>
          </a:p>
        </p:txBody>
      </p:sp>
      <p:pic>
        <p:nvPicPr>
          <p:cNvPr id="12" name="Picture 11" descr="Open parentheses x minus h close parentheses squared divided by b squared plus open parentheses y minus k close parentheses squared divided by a squared equals one.">
            <a:extLst>
              <a:ext uri="{FF2B5EF4-FFF2-40B4-BE49-F238E27FC236}">
                <a16:creationId xmlns:a16="http://schemas.microsoft.com/office/drawing/2014/main" id="{24D903DE-5583-552A-DC45-BDE8E8443570}"/>
              </a:ext>
            </a:extLst>
          </p:cNvPr>
          <p:cNvPicPr>
            <a:picLocks noChangeAspect="1"/>
          </p:cNvPicPr>
          <p:nvPr/>
        </p:nvPicPr>
        <p:blipFill>
          <a:blip r:embed="rId3"/>
          <a:stretch>
            <a:fillRect/>
          </a:stretch>
        </p:blipFill>
        <p:spPr>
          <a:xfrm>
            <a:off x="1019175" y="3733800"/>
            <a:ext cx="2409825" cy="771525"/>
          </a:xfrm>
          <a:prstGeom prst="rect">
            <a:avLst/>
          </a:prstGeom>
        </p:spPr>
      </p:pic>
      <p:sp>
        <p:nvSpPr>
          <p:cNvPr id="18" name="TextBox 17">
            <a:extLst>
              <a:ext uri="{FF2B5EF4-FFF2-40B4-BE49-F238E27FC236}">
                <a16:creationId xmlns:a16="http://schemas.microsoft.com/office/drawing/2014/main" id="{6216510E-35C2-A457-78B2-977A0BA7B592}"/>
              </a:ext>
            </a:extLst>
          </p:cNvPr>
          <p:cNvSpPr txBox="1"/>
          <p:nvPr/>
        </p:nvSpPr>
        <p:spPr>
          <a:xfrm>
            <a:off x="3417677" y="3891908"/>
            <a:ext cx="4572000" cy="523220"/>
          </a:xfrm>
          <a:prstGeom prst="rect">
            <a:avLst/>
          </a:prstGeom>
          <a:noFill/>
        </p:spPr>
        <p:txBody>
          <a:bodyPr wrap="square">
            <a:spAutoFit/>
          </a:bodyPr>
          <a:lstStyle/>
          <a:p>
            <a:r>
              <a:rPr lang="en-US" sz="2800" dirty="0">
                <a:solidFill>
                  <a:srgbClr val="000000"/>
                </a:solidFill>
              </a:rPr>
              <a:t>if the major axis is vertical.</a:t>
            </a:r>
            <a:endParaRPr lang="en-IN" sz="2800" dirty="0">
              <a:solidFill>
                <a:srgbClr val="000000"/>
              </a:solidFill>
            </a:endParaRPr>
          </a:p>
        </p:txBody>
      </p:sp>
      <p:sp>
        <p:nvSpPr>
          <p:cNvPr id="20" name="TextBox 19">
            <a:extLst>
              <a:ext uri="{FF2B5EF4-FFF2-40B4-BE49-F238E27FC236}">
                <a16:creationId xmlns:a16="http://schemas.microsoft.com/office/drawing/2014/main" id="{1628317E-6035-4D7F-408F-4FE08D995211}"/>
              </a:ext>
            </a:extLst>
          </p:cNvPr>
          <p:cNvSpPr txBox="1"/>
          <p:nvPr/>
        </p:nvSpPr>
        <p:spPr>
          <a:xfrm>
            <a:off x="457200" y="4727138"/>
            <a:ext cx="8153400" cy="1323439"/>
          </a:xfrm>
          <a:prstGeom prst="rect">
            <a:avLst/>
          </a:prstGeom>
          <a:noFill/>
        </p:spPr>
        <p:txBody>
          <a:bodyPr wrap="square">
            <a:spAutoFit/>
          </a:bodyPr>
          <a:lstStyle/>
          <a:p>
            <a:pPr>
              <a:defRPr sz="2800"/>
            </a:pPr>
            <a:r>
              <a:rPr lang="en-US" sz="2600" dirty="0">
                <a:solidFill>
                  <a:srgbClr val="000000"/>
                </a:solidFill>
              </a:rPr>
              <a:t>In both cases, the two foci of the ellipse are located on the major axis </a:t>
            </a:r>
            <a:r>
              <a:rPr lang="en-US" sz="2600" i="1" dirty="0">
                <a:solidFill>
                  <a:srgbClr val="000000"/>
                </a:solidFill>
              </a:rPr>
              <a:t>c</a:t>
            </a:r>
            <a:r>
              <a:rPr lang="en-US" sz="2600" dirty="0">
                <a:solidFill>
                  <a:srgbClr val="000000"/>
                </a:solidFill>
              </a:rPr>
              <a:t> units away from the center of the ellipse, where</a:t>
            </a:r>
            <a:r>
              <a:rPr lang="en-US" sz="2800" i="1" dirty="0"/>
              <a:t> </a:t>
            </a:r>
            <a:r>
              <a:rPr lang="en-US" sz="2800" i="1" dirty="0">
                <a:solidFill>
                  <a:srgbClr val="000000"/>
                </a:solidFill>
                <a:latin typeface="Calibri" panose="020F0502020204030204" pitchFamily="34" charset="0"/>
                <a:ea typeface="Calibri" panose="020F0502020204030204" pitchFamily="34" charset="0"/>
                <a:cs typeface="Calibri" panose="020F0502020204030204" pitchFamily="34" charset="0"/>
              </a:rPr>
              <a:t>c</a:t>
            </a: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² = </a:t>
            </a:r>
            <a:r>
              <a:rPr lang="en-US" sz="2400" i="1" dirty="0">
                <a:solidFill>
                  <a:srgbClr val="000000"/>
                </a:solidFill>
              </a:rPr>
              <a:t>a</a:t>
            </a:r>
            <a:r>
              <a:rPr lang="en-US" sz="1050" i="1" dirty="0">
                <a:solidFill>
                  <a:srgbClr val="000000"/>
                </a:solidFill>
              </a:rPr>
              <a:t> </a:t>
            </a:r>
            <a:r>
              <a:rPr lang="en-US" sz="2400" dirty="0">
                <a:solidFill>
                  <a:srgbClr val="000000"/>
                </a:solidFill>
              </a:rPr>
              <a:t>²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i="1" dirty="0">
                <a:solidFill>
                  <a:srgbClr val="000000"/>
                </a:solidFill>
                <a:latin typeface="Calibri" panose="020F0502020204030204" pitchFamily="34" charset="0"/>
                <a:ea typeface="Calibri" panose="020F0502020204030204" pitchFamily="34" charset="0"/>
                <a:cs typeface="Calibri" panose="020F0502020204030204" pitchFamily="34" charset="0"/>
              </a:rPr>
              <a:t>b</a:t>
            </a:r>
            <a:r>
              <a:rPr lang="en-US" sz="105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². </a:t>
            </a:r>
            <a:endParaRPr lang="en-US" sz="2600"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Graphing an Ellipse</a:t>
            </a:r>
            <a:r>
              <a:rPr lang="en-US" dirty="0"/>
              <a:t> with Equation</a:t>
            </a:r>
            <a:r>
              <a:rPr dirty="0"/>
              <a:t> in Standard Form</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endParaRPr lang="en-US" sz="2800" dirty="0"/>
          </a:p>
          <a:p>
            <a:pPr>
              <a:defRPr sz="2800"/>
            </a:pPr>
            <a:r>
              <a:rPr sz="2800" dirty="0"/>
              <a:t>Graph the ellipse </a:t>
            </a:r>
            <a:r>
              <a:rPr lang="en-US" sz="2800" dirty="0"/>
              <a:t>				</a:t>
            </a:r>
            <a:endParaRPr sz="2800" dirty="0"/>
          </a:p>
        </p:txBody>
      </p:sp>
      <p:pic>
        <p:nvPicPr>
          <p:cNvPr id="11" name="Picture 10" descr="Open parentheses x minus one close parentheses squared divided by twenty five plus open parentheses y plus four close parentheses squared divided by nine equals one.">
            <a:extLst>
              <a:ext uri="{FF2B5EF4-FFF2-40B4-BE49-F238E27FC236}">
                <a16:creationId xmlns:a16="http://schemas.microsoft.com/office/drawing/2014/main" id="{AC8694F3-0DDB-809C-3678-E79248A2B09E}"/>
              </a:ext>
            </a:extLst>
          </p:cNvPr>
          <p:cNvPicPr>
            <a:picLocks noChangeAspect="1"/>
          </p:cNvPicPr>
          <p:nvPr/>
        </p:nvPicPr>
        <p:blipFill>
          <a:blip r:embed="rId2"/>
          <a:stretch>
            <a:fillRect/>
          </a:stretch>
        </p:blipFill>
        <p:spPr>
          <a:xfrm>
            <a:off x="3119438" y="1336346"/>
            <a:ext cx="2895600" cy="914400"/>
          </a:xfrm>
          <a:prstGeom prst="rect">
            <a:avLst/>
          </a:prstGeom>
        </p:spPr>
      </p:pic>
      <p:sp>
        <p:nvSpPr>
          <p:cNvPr id="6" name="TextBox 5">
            <a:extLst>
              <a:ext uri="{FF2B5EF4-FFF2-40B4-BE49-F238E27FC236}">
                <a16:creationId xmlns:a16="http://schemas.microsoft.com/office/drawing/2014/main" id="{721EAE3B-F21D-2A48-717A-47C1768E9D4B}"/>
              </a:ext>
            </a:extLst>
          </p:cNvPr>
          <p:cNvSpPr txBox="1"/>
          <p:nvPr/>
        </p:nvSpPr>
        <p:spPr>
          <a:xfrm>
            <a:off x="457199" y="2278063"/>
            <a:ext cx="4572000" cy="523220"/>
          </a:xfrm>
          <a:prstGeom prst="rect">
            <a:avLst/>
          </a:prstGeom>
          <a:noFill/>
        </p:spPr>
        <p:txBody>
          <a:bodyPr wrap="square">
            <a:spAutoFit/>
          </a:bodyPr>
          <a:lstStyle/>
          <a:p>
            <a:r>
              <a:rPr lang="en-US" sz="2800" dirty="0"/>
              <a:t>Include the foci on the graph.</a:t>
            </a:r>
            <a:endParaRPr lang="en-IN"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an Ellipse</a:t>
            </a:r>
            <a:r>
              <a:rPr lang="en-US" dirty="0"/>
              <a:t> with Equation</a:t>
            </a:r>
            <a:r>
              <a:rPr dirty="0"/>
              <a:t> in Standard Form</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First, we note that the denominator on the </a:t>
            </a:r>
            <a:r>
              <a:rPr lang="en-US" sz="2800" i="1" dirty="0"/>
              <a:t>x</a:t>
            </a:r>
            <a:r>
              <a:rPr lang="en-US" sz="2800" dirty="0"/>
              <a:t> term is larger than the denominator on the </a:t>
            </a:r>
            <a:r>
              <a:rPr lang="en-US" sz="2800" i="1" dirty="0"/>
              <a:t>y</a:t>
            </a:r>
            <a:r>
              <a:rPr lang="en-US" sz="2800" dirty="0"/>
              <a:t> term. This means the major axis is horizontal. We can now collect information about the ellipse from the standard form equation:</a:t>
            </a:r>
          </a:p>
        </p:txBody>
      </p:sp>
      <p:pic>
        <p:nvPicPr>
          <p:cNvPr id="7" name="Picture 6" descr="Open parentheses x minus one close parentheses squared divided by five squared plus open parentheses y minus open parentheses negative four close parentheses close parentheses squared divided by three squared equals one.">
            <a:extLst>
              <a:ext uri="{FF2B5EF4-FFF2-40B4-BE49-F238E27FC236}">
                <a16:creationId xmlns:a16="http://schemas.microsoft.com/office/drawing/2014/main" id="{47FC3CD5-AA7D-0B19-0DCB-3EB37AF73C98}"/>
              </a:ext>
            </a:extLst>
          </p:cNvPr>
          <p:cNvPicPr>
            <a:picLocks noChangeAspect="1"/>
          </p:cNvPicPr>
          <p:nvPr/>
        </p:nvPicPr>
        <p:blipFill>
          <a:blip r:embed="rId2"/>
          <a:stretch>
            <a:fillRect/>
          </a:stretch>
        </p:blipFill>
        <p:spPr>
          <a:xfrm>
            <a:off x="2514600" y="3810000"/>
            <a:ext cx="3752850" cy="11049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an Ellipse </a:t>
            </a:r>
            <a:r>
              <a:rPr lang="en-US" dirty="0"/>
              <a:t>with Equation </a:t>
            </a:r>
            <a:r>
              <a:rPr dirty="0"/>
              <a:t>in Standard Form</a:t>
            </a:r>
            <a:r>
              <a:rPr lang="en-US" baseline="-25000" dirty="0"/>
              <a:t>3</a:t>
            </a:r>
            <a:endParaRPr dirty="0"/>
          </a:p>
        </p:txBody>
      </p:sp>
      <p:sp>
        <p:nvSpPr>
          <p:cNvPr id="3" name="Text Placeholder 2"/>
          <p:cNvSpPr>
            <a:spLocks noGrp="1"/>
          </p:cNvSpPr>
          <p:nvPr>
            <p:ph type="body" sz="quarter" idx="10"/>
          </p:nvPr>
        </p:nvSpPr>
        <p:spPr/>
        <p:txBody>
          <a:bodyPr>
            <a:normAutofit/>
          </a:bodyPr>
          <a:lstStyle/>
          <a:p>
            <a:pPr>
              <a:defRPr sz="2800"/>
            </a:pPr>
            <a:r>
              <a:rPr lang="en-US" sz="2800" dirty="0"/>
              <a:t>The ellipse is centered at (1, </a:t>
            </a:r>
            <a:r>
              <a:rPr lang="en-US" sz="2800" dirty="0">
                <a:latin typeface="Calibri" panose="020F0502020204030204" pitchFamily="34" charset="0"/>
                <a:ea typeface="Calibri" panose="020F0502020204030204" pitchFamily="34" charset="0"/>
                <a:cs typeface="Calibri" panose="020F0502020204030204" pitchFamily="34" charset="0"/>
              </a:rPr>
              <a:t>−4</a:t>
            </a:r>
            <a:r>
              <a:rPr lang="en-US" dirty="0"/>
              <a:t>)</a:t>
            </a:r>
            <a:r>
              <a:rPr lang="en-US" sz="2800" dirty="0"/>
              <a:t>, and we have </a:t>
            </a:r>
            <a:r>
              <a:rPr lang="en-US" sz="2800" i="1" dirty="0"/>
              <a:t>a</a:t>
            </a:r>
            <a:r>
              <a:rPr lang="en-US" sz="2800" dirty="0"/>
              <a:t> = 5 and </a:t>
            </a:r>
            <a:r>
              <a:rPr lang="en-US" sz="2800" i="1" dirty="0"/>
              <a:t>b</a:t>
            </a:r>
            <a:r>
              <a:rPr lang="en-US" sz="2800" dirty="0"/>
              <a:t> = 3. This means the major axis extends from (</a:t>
            </a:r>
            <a:r>
              <a:rPr lang="en-US" dirty="0">
                <a:latin typeface="Calibri" panose="020F0502020204030204" pitchFamily="34" charset="0"/>
                <a:ea typeface="Calibri" panose="020F0502020204030204" pitchFamily="34" charset="0"/>
                <a:cs typeface="Calibri" panose="020F0502020204030204" pitchFamily="34" charset="0"/>
              </a:rPr>
              <a:t>−4, −4)</a:t>
            </a:r>
            <a:r>
              <a:rPr lang="en-US" sz="2800" dirty="0"/>
              <a:t> to (6, </a:t>
            </a:r>
            <a:r>
              <a:rPr lang="en-US" dirty="0">
                <a:latin typeface="Calibri" panose="020F0502020204030204" pitchFamily="34" charset="0"/>
                <a:ea typeface="Calibri" panose="020F0502020204030204" pitchFamily="34" charset="0"/>
                <a:cs typeface="Calibri" panose="020F0502020204030204" pitchFamily="34" charset="0"/>
              </a:rPr>
              <a:t>−4) </a:t>
            </a:r>
            <a:r>
              <a:rPr lang="en-US" sz="2800" dirty="0"/>
              <a:t>and the minor axis runs from (1, </a:t>
            </a:r>
            <a:r>
              <a:rPr lang="en-US" dirty="0">
                <a:latin typeface="Calibri" panose="020F0502020204030204" pitchFamily="34" charset="0"/>
                <a:ea typeface="Calibri" panose="020F0502020204030204" pitchFamily="34" charset="0"/>
                <a:cs typeface="Calibri" panose="020F0502020204030204" pitchFamily="34" charset="0"/>
              </a:rPr>
              <a:t>−7) </a:t>
            </a:r>
            <a:r>
              <a:rPr lang="en-US" sz="2800" dirty="0"/>
              <a:t>to         (1, </a:t>
            </a:r>
            <a:r>
              <a:rPr lang="en-US" dirty="0">
                <a:latin typeface="Calibri" panose="020F0502020204030204" pitchFamily="34" charset="0"/>
                <a:ea typeface="Calibri" panose="020F0502020204030204" pitchFamily="34" charset="0"/>
                <a:cs typeface="Calibri" panose="020F0502020204030204" pitchFamily="34" charset="0"/>
              </a:rPr>
              <a:t>−1)</a:t>
            </a:r>
            <a:r>
              <a:rPr lang="en-US" sz="2800" dirty="0"/>
              <a:t>. Connecting these points with an elliptical curve will provide a good graph.</a:t>
            </a:r>
            <a:endParaRPr sz="2800" dirty="0"/>
          </a:p>
        </p:txBody>
      </p:sp>
    </p:spTree>
    <p:extLst>
      <p:ext uri="{BB962C8B-B14F-4D97-AF65-F5344CB8AC3E}">
        <p14:creationId xmlns:p14="http://schemas.microsoft.com/office/powerpoint/2010/main" val="2616546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an Ellipse </a:t>
            </a:r>
            <a:r>
              <a:rPr lang="en-US" dirty="0"/>
              <a:t>with Equation </a:t>
            </a:r>
            <a:r>
              <a:rPr dirty="0"/>
              <a:t>in Standard Form</a:t>
            </a:r>
            <a:r>
              <a:rPr lang="en-US" baseline="-25000" dirty="0"/>
              <a:t>4</a:t>
            </a:r>
            <a:endParaRPr dirty="0"/>
          </a:p>
        </p:txBody>
      </p:sp>
      <p:sp>
        <p:nvSpPr>
          <p:cNvPr id="3" name="Text Placeholder 2"/>
          <p:cNvSpPr>
            <a:spLocks noGrp="1"/>
          </p:cNvSpPr>
          <p:nvPr>
            <p:ph type="body" sz="quarter" idx="10"/>
          </p:nvPr>
        </p:nvSpPr>
        <p:spPr/>
        <p:txBody>
          <a:bodyPr>
            <a:normAutofit/>
          </a:bodyPr>
          <a:lstStyle/>
          <a:p>
            <a:r>
              <a:rPr sz="2800" dirty="0"/>
              <a:t>Before graphing, we locate the foci.</a:t>
            </a:r>
          </a:p>
          <a:p>
            <a:pPr algn="ctr"/>
            <a:endParaRPr lang="en-US" dirty="0"/>
          </a:p>
          <a:p>
            <a:pPr algn="ctr"/>
            <a:endParaRPr lang="en-US" dirty="0"/>
          </a:p>
          <a:p>
            <a:pPr algn="ctr"/>
            <a:r>
              <a:rPr dirty="0"/>
              <a:t>​</a:t>
            </a:r>
          </a:p>
          <a:p>
            <a:pPr algn="l">
              <a:defRPr sz="2800"/>
            </a:pPr>
            <a:endParaRPr lang="en-US" sz="2800" dirty="0"/>
          </a:p>
        </p:txBody>
      </p:sp>
      <mc:AlternateContent xmlns:mc="http://schemas.openxmlformats.org/markup-compatibility/2006">
        <mc:Choice xmlns:a14="http://schemas.microsoft.com/office/drawing/2010/main" Requires="a14">
          <p:graphicFrame>
            <p:nvGraphicFramePr>
              <p:cNvPr id="4" name="Table 3" descr="c squared equals a squared minus b squared.&#10;which is c squared equals 25 minus 9 equals 16.&#10;then we get c equals plus or minus 4."/>
              <p:cNvGraphicFramePr>
                <a:graphicFrameLocks noGrp="1"/>
              </p:cNvGraphicFramePr>
              <p:nvPr>
                <p:extLst>
                  <p:ext uri="{D42A27DB-BD31-4B8C-83A1-F6EECF244321}">
                    <p14:modId xmlns:p14="http://schemas.microsoft.com/office/powerpoint/2010/main" val="878660488"/>
                  </p:ext>
                </p:extLst>
              </p:nvPr>
            </p:nvGraphicFramePr>
            <p:xfrm>
              <a:off x="1752600" y="1684020"/>
              <a:ext cx="4648200" cy="1828800"/>
            </p:xfrm>
            <a:graphic>
              <a:graphicData uri="http://schemas.openxmlformats.org/drawingml/2006/table">
                <a:tbl>
                  <a:tblPr firstRow="1" bandRow="1">
                    <a:tableStyleId>{2D5ABB26-0587-4C30-8999-92F81FD0307C}</a:tableStyleId>
                  </a:tblPr>
                  <a:tblGrid>
                    <a:gridCol w="2324100">
                      <a:extLst>
                        <a:ext uri="{9D8B030D-6E8A-4147-A177-3AD203B41FA5}">
                          <a16:colId xmlns:a16="http://schemas.microsoft.com/office/drawing/2014/main" val="20000"/>
                        </a:ext>
                      </a:extLst>
                    </a:gridCol>
                    <a:gridCol w="2324100">
                      <a:extLst>
                        <a:ext uri="{9D8B030D-6E8A-4147-A177-3AD203B41FA5}">
                          <a16:colId xmlns:a16="http://schemas.microsoft.com/office/drawing/2014/main" val="20001"/>
                        </a:ext>
                      </a:extLst>
                    </a:gridCol>
                  </a:tblGrid>
                  <a:tr h="609600">
                    <a:tc>
                      <a:txBody>
                        <a:bodyPr/>
                        <a:lstStyle/>
                        <a:p>
                          <a:pPr algn="r">
                            <a:defRPr sz="1600"/>
                          </a:pPr>
                          <a:r>
                            <a:rPr sz="2800"/>
                            <a:t>​</a:t>
                          </a:r>
                          <a14:m>
                            <m:oMath xmlns:m="http://schemas.openxmlformats.org/officeDocument/2006/math">
                              <m:sSup>
                                <m:sSupPr>
                                  <m:ctrlPr>
                                    <a:rPr sz="2800" i="1">
                                      <a:latin typeface="Cambria Math" panose="02040503050406030204" pitchFamily="18" charset="0"/>
                                    </a:rPr>
                                  </m:ctrlPr>
                                </m:sSupPr>
                                <m:e>
                                  <m:r>
                                    <a:rPr sz="2800">
                                      <a:latin typeface="Cambria Math"/>
                                    </a:rPr>
                                    <m:t>𝑐</m:t>
                                  </m:r>
                                </m:e>
                                <m:sup>
                                  <m:r>
                                    <a:rPr sz="2800">
                                      <a:latin typeface="Cambria Math"/>
                                    </a:rPr>
                                    <m:t>2</m:t>
                                  </m:r>
                                </m:sup>
                              </m:sSup>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𝑎</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a:t>​</a:t>
                          </a:r>
                          <a14:m>
                            <m:oMath xmlns:m="http://schemas.openxmlformats.org/officeDocument/2006/math">
                              <m:sSup>
                                <m:sSupPr>
                                  <m:ctrlPr>
                                    <a:rPr sz="2800" i="1">
                                      <a:latin typeface="Cambria Math" panose="02040503050406030204" pitchFamily="18" charset="0"/>
                                    </a:rPr>
                                  </m:ctrlPr>
                                </m:sSupPr>
                                <m:e>
                                  <m:r>
                                    <a:rPr sz="2800">
                                      <a:latin typeface="Cambria Math"/>
                                    </a:rPr>
                                    <m:t>𝑐</m:t>
                                  </m:r>
                                </m:e>
                                <m:sup>
                                  <m:r>
                                    <a:rPr sz="2800">
                                      <a:latin typeface="Cambria Math"/>
                                    </a:rPr>
                                    <m:t>2</m:t>
                                  </m:r>
                                </m:sup>
                              </m:sSup>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=25−9=16</m:t>
                              </m:r>
                            </m:oMath>
                          </a14:m>
                          <a:endParaRPr sz="280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a:rPr sz="2800">
                                  <a:latin typeface="Cambria Math"/>
                                </a:rPr>
                                <m:t>𝑐</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=±4</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p:graphicFrame>
            <p:nvGraphicFramePr>
              <p:cNvPr id="4" name="Table 3" descr="c squared equals a squared minus b squared.&#10;which is c squared equals 25 minus 9 equals 16.&#10;then we get c equals plus or minus 4."/>
              <p:cNvGraphicFramePr>
                <a:graphicFrameLocks noGrp="1"/>
              </p:cNvGraphicFramePr>
              <p:nvPr>
                <p:extLst>
                  <p:ext uri="{D42A27DB-BD31-4B8C-83A1-F6EECF244321}">
                    <p14:modId xmlns:p14="http://schemas.microsoft.com/office/powerpoint/2010/main" val="878660488"/>
                  </p:ext>
                </p:extLst>
              </p:nvPr>
            </p:nvGraphicFramePr>
            <p:xfrm>
              <a:off x="1752600" y="1684020"/>
              <a:ext cx="4648200" cy="1828800"/>
            </p:xfrm>
            <a:graphic>
              <a:graphicData uri="http://schemas.openxmlformats.org/drawingml/2006/table">
                <a:tbl>
                  <a:tblPr firstRow="1" bandRow="1">
                    <a:tableStyleId>{2D5ABB26-0587-4C30-8999-92F81FD0307C}</a:tableStyleId>
                  </a:tblPr>
                  <a:tblGrid>
                    <a:gridCol w="2324100">
                      <a:extLst>
                        <a:ext uri="{9D8B030D-6E8A-4147-A177-3AD203B41FA5}">
                          <a16:colId xmlns:a16="http://schemas.microsoft.com/office/drawing/2014/main" val="20000"/>
                        </a:ext>
                      </a:extLst>
                    </a:gridCol>
                    <a:gridCol w="23241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2"/>
                          <a:stretch>
                            <a:fillRect t="-2000" r="-99738" b="-222000"/>
                          </a:stretch>
                        </a:blipFill>
                      </a:tcPr>
                    </a:tc>
                    <a:tc>
                      <a:txBody>
                        <a:bodyPr/>
                        <a:lstStyle/>
                        <a:p>
                          <a:endParaRPr lang="en-US"/>
                        </a:p>
                      </a:txBody>
                      <a:tcPr marL="36576" marR="36576" marT="36576" marB="36576" anchor="ctr">
                        <a:blipFill>
                          <a:blip r:embed="rId2"/>
                          <a:stretch>
                            <a:fillRect l="-100262" t="-2000" b="-222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2"/>
                          <a:stretch>
                            <a:fillRect t="-100990" r="-99738" b="-119802"/>
                          </a:stretch>
                        </a:blipFill>
                      </a:tcPr>
                    </a:tc>
                    <a:tc>
                      <a:txBody>
                        <a:bodyPr/>
                        <a:lstStyle/>
                        <a:p>
                          <a:endParaRPr lang="en-US"/>
                        </a:p>
                      </a:txBody>
                      <a:tcPr marL="36576" marR="36576" marT="36576" marB="36576" anchor="ctr">
                        <a:blipFill>
                          <a:blip r:embed="rId2"/>
                          <a:stretch>
                            <a:fillRect l="-100262" t="-100990" b="-119802"/>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2"/>
                          <a:stretch>
                            <a:fillRect t="-203000" r="-99738" b="-21000"/>
                          </a:stretch>
                        </a:blipFill>
                      </a:tcPr>
                    </a:tc>
                    <a:tc>
                      <a:txBody>
                        <a:bodyPr/>
                        <a:lstStyle/>
                        <a:p>
                          <a:endParaRPr lang="en-US"/>
                        </a:p>
                      </a:txBody>
                      <a:tcPr marL="36576" marR="36576" marT="36576" marB="36576" anchor="ctr">
                        <a:blipFill>
                          <a:blip r:embed="rId2"/>
                          <a:stretch>
                            <a:fillRect l="-100262" t="-203000" b="-21000"/>
                          </a:stretch>
                        </a:blipFill>
                      </a:tcPr>
                    </a:tc>
                    <a:extLst>
                      <a:ext uri="{0D108BD9-81ED-4DB2-BD59-A6C34878D82A}">
                        <a16:rowId xmlns:a16="http://schemas.microsoft.com/office/drawing/2014/main" val="10002"/>
                      </a:ext>
                    </a:extLst>
                  </a:tr>
                </a:tbl>
              </a:graphicData>
            </a:graphic>
          </p:graphicFrame>
        </mc:Fallback>
      </mc:AlternateContent>
      <p:sp>
        <p:nvSpPr>
          <p:cNvPr id="6" name="TextBox 5">
            <a:extLst>
              <a:ext uri="{FF2B5EF4-FFF2-40B4-BE49-F238E27FC236}">
                <a16:creationId xmlns:a16="http://schemas.microsoft.com/office/drawing/2014/main" id="{3A6BF9FF-5886-F917-4480-398501DB2846}"/>
              </a:ext>
            </a:extLst>
          </p:cNvPr>
          <p:cNvSpPr txBox="1"/>
          <p:nvPr/>
        </p:nvSpPr>
        <p:spPr>
          <a:xfrm>
            <a:off x="457200" y="3544606"/>
            <a:ext cx="8229600" cy="1815882"/>
          </a:xfrm>
          <a:prstGeom prst="rect">
            <a:avLst/>
          </a:prstGeom>
          <a:noFill/>
        </p:spPr>
        <p:txBody>
          <a:bodyPr wrap="square">
            <a:spAutoFit/>
          </a:bodyPr>
          <a:lstStyle/>
          <a:p>
            <a:pPr>
              <a:defRPr sz="2800"/>
            </a:pPr>
            <a:r>
              <a:rPr lang="en-IN" sz="2800" dirty="0"/>
              <a:t>Thus, the foci are located 4 units from the center, along the major axis. This places them at (</a:t>
            </a:r>
            <a:r>
              <a:rPr lang="en-US" sz="2800" dirty="0">
                <a:latin typeface="Calibri" panose="020F0502020204030204" pitchFamily="34" charset="0"/>
                <a:ea typeface="Calibri" panose="020F0502020204030204" pitchFamily="34" charset="0"/>
                <a:cs typeface="Calibri" panose="020F0502020204030204" pitchFamily="34" charset="0"/>
              </a:rPr>
              <a:t>−3, −4) </a:t>
            </a:r>
            <a:r>
              <a:rPr lang="en-IN" sz="2800" dirty="0"/>
              <a:t>and </a:t>
            </a:r>
            <a:br>
              <a:rPr lang="en-IN" sz="2800" dirty="0"/>
            </a:br>
            <a:r>
              <a:rPr lang="en-IN" sz="2800" dirty="0"/>
              <a:t>(5, </a:t>
            </a:r>
            <a:r>
              <a:rPr lang="en-US" sz="2800" dirty="0">
                <a:latin typeface="Calibri" panose="020F0502020204030204" pitchFamily="34" charset="0"/>
                <a:ea typeface="Calibri" panose="020F0502020204030204" pitchFamily="34" charset="0"/>
                <a:cs typeface="Calibri" panose="020F0502020204030204" pitchFamily="34" charset="0"/>
              </a:rPr>
              <a:t>−</a:t>
            </a:r>
            <a:r>
              <a:rPr lang="en-IN" sz="2800" dirty="0"/>
              <a:t>4) Putting all of this together, we graph the ellipse in Figure 8.</a:t>
            </a:r>
          </a:p>
        </p:txBody>
      </p:sp>
    </p:spTree>
    <p:extLst>
      <p:ext uri="{BB962C8B-B14F-4D97-AF65-F5344CB8AC3E}">
        <p14:creationId xmlns:p14="http://schemas.microsoft.com/office/powerpoint/2010/main" val="689523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an Ellipse </a:t>
            </a:r>
            <a:r>
              <a:rPr lang="en-US" dirty="0"/>
              <a:t>with Equation </a:t>
            </a:r>
            <a:r>
              <a:rPr dirty="0"/>
              <a:t>in Standard Form</a:t>
            </a:r>
            <a:r>
              <a:rPr lang="en-US" baseline="-25000" dirty="0"/>
              <a:t>5</a:t>
            </a:r>
            <a:endParaRPr dirty="0"/>
          </a:p>
        </p:txBody>
      </p:sp>
      <p:pic>
        <p:nvPicPr>
          <p:cNvPr id="5" name="Content Placeholder 4" descr="The ellipse open parentheses x minus one close parentheses squared divided by twenty five plus open parentheses y plus four close parentheses squared divided by nine equals one is plotted in the Cartesian plane. It is centered at open parentheses one comma negative four close parentheses, with foci marked and labeled as open parentheses, negative three, comma, negative four, close parentheses and open parentheses, five, comma, negative four, close parentheses. The ends of the major axis are marked and labeled as open parentheses, negative four, comma, negative four, close parentheses and open parentheses, six, comma, negative four, close parentheses, and the ends of the minor axis are marked and labeled as open parentheses, one, comma, negative seven, close parentheses and open parentheses, one, comma, negative one, close parentheses.">
            <a:extLst>
              <a:ext uri="{FF2B5EF4-FFF2-40B4-BE49-F238E27FC236}">
                <a16:creationId xmlns:a16="http://schemas.microsoft.com/office/drawing/2014/main" id="{A4F306BB-1A9A-4FF7-BFD1-5613420BE12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29287"/>
            <a:ext cx="4849813" cy="4849813"/>
          </a:xfrm>
        </p:spPr>
      </p:pic>
      <p:sp>
        <p:nvSpPr>
          <p:cNvPr id="3" name="TextBox 2">
            <a:extLst>
              <a:ext uri="{FF2B5EF4-FFF2-40B4-BE49-F238E27FC236}">
                <a16:creationId xmlns:a16="http://schemas.microsoft.com/office/drawing/2014/main" id="{F19E2659-50C4-4A83-9F72-59D9FD56409B}"/>
              </a:ext>
            </a:extLst>
          </p:cNvPr>
          <p:cNvSpPr txBox="1"/>
          <p:nvPr/>
        </p:nvSpPr>
        <p:spPr>
          <a:xfrm>
            <a:off x="457200" y="5334000"/>
            <a:ext cx="8229600" cy="523220"/>
          </a:xfrm>
          <a:prstGeom prst="rect">
            <a:avLst/>
          </a:prstGeom>
          <a:noFill/>
        </p:spPr>
        <p:txBody>
          <a:bodyPr wrap="square" rtlCol="0">
            <a:spAutoFit/>
          </a:bodyPr>
          <a:lstStyle/>
          <a:p>
            <a:pPr algn="ctr"/>
            <a:r>
              <a:rPr lang="en-US" sz="2800" dirty="0"/>
              <a:t>Figure 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Graphing an Ellipse </a:t>
            </a:r>
            <a:r>
              <a:rPr lang="en-US" dirty="0"/>
              <a:t>with Equation </a:t>
            </a:r>
            <a:r>
              <a:rPr dirty="0"/>
              <a:t>Not in Standard Form</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sz="2800" dirty="0"/>
              <a:t>Graph the ellipse </a:t>
            </a:r>
            <a:br>
              <a:rPr lang="en-US" sz="2800" dirty="0"/>
            </a:br>
            <a:endParaRPr sz="2800" dirty="0"/>
          </a:p>
        </p:txBody>
      </p:sp>
      <p:pic>
        <p:nvPicPr>
          <p:cNvPr id="7" name="Picture 6" descr="Twenty five times x squared plus four times y squared plus hundred x minus twenty four y plus thirty six equals zero.">
            <a:extLst>
              <a:ext uri="{FF2B5EF4-FFF2-40B4-BE49-F238E27FC236}">
                <a16:creationId xmlns:a16="http://schemas.microsoft.com/office/drawing/2014/main" id="{29B0FF9D-5473-E4FD-0894-AAA49841BFA2}"/>
              </a:ext>
            </a:extLst>
          </p:cNvPr>
          <p:cNvPicPr>
            <a:picLocks noChangeAspect="1"/>
          </p:cNvPicPr>
          <p:nvPr/>
        </p:nvPicPr>
        <p:blipFill>
          <a:blip r:embed="rId2"/>
          <a:stretch>
            <a:fillRect/>
          </a:stretch>
        </p:blipFill>
        <p:spPr>
          <a:xfrm>
            <a:off x="3124200" y="1057035"/>
            <a:ext cx="4905375" cy="4857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t>:</a:t>
            </a:r>
            <a:endParaRPr dirty="0"/>
          </a:p>
        </p:txBody>
      </p:sp>
      <p:sp>
        <p:nvSpPr>
          <p:cNvPr id="3" name="Text Placeholder 2"/>
          <p:cNvSpPr>
            <a:spLocks noGrp="1"/>
          </p:cNvSpPr>
          <p:nvPr>
            <p:ph type="body" sz="quarter" idx="10"/>
          </p:nvPr>
        </p:nvSpPr>
        <p:spPr/>
        <p:txBody>
          <a:bodyPr>
            <a:normAutofit/>
          </a:bodyPr>
          <a:lstStyle/>
          <a:p>
            <a:pPr>
              <a:defRPr sz="2800"/>
            </a:pPr>
            <a:r>
              <a:rPr sz="2800" dirty="0"/>
              <a:t>Even though it is not in standard form, we know this equation represents an ellipse because the product of the coefficients of </a:t>
            </a:r>
            <a:r>
              <a:rPr lang="en-US" sz="2800" i="1" dirty="0"/>
              <a:t>x</a:t>
            </a:r>
            <a:r>
              <a:rPr lang="en-US" sz="1050" i="1" dirty="0"/>
              <a:t> </a:t>
            </a:r>
            <a:r>
              <a:rPr lang="en-US" sz="2800" dirty="0"/>
              <a:t>²</a:t>
            </a:r>
            <a:r>
              <a:rPr sz="2800" dirty="0"/>
              <a:t> and </a:t>
            </a:r>
            <a:r>
              <a:rPr lang="en-US" sz="2800" i="1" dirty="0"/>
              <a:t>y</a:t>
            </a:r>
            <a:r>
              <a:rPr lang="en-US" sz="1050" i="1" dirty="0"/>
              <a:t> </a:t>
            </a:r>
            <a:r>
              <a:rPr lang="en-US" sz="2800" dirty="0"/>
              <a:t>²</a:t>
            </a:r>
            <a:r>
              <a:rPr sz="2800" dirty="0"/>
              <a:t> is positive.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Algebraic Definition of Conics</a:t>
            </a:r>
          </a:p>
        </p:txBody>
      </p:sp>
      <p:sp>
        <p:nvSpPr>
          <p:cNvPr id="3" name="Text Placeholder 2"/>
          <p:cNvSpPr>
            <a:spLocks noGrp="1"/>
          </p:cNvSpPr>
          <p:nvPr>
            <p:ph type="body" sz="quarter" idx="10"/>
          </p:nvPr>
        </p:nvSpPr>
        <p:spPr/>
        <p:txBody>
          <a:bodyPr>
            <a:normAutofit/>
          </a:bodyPr>
          <a:lstStyle/>
          <a:p>
            <a:pPr>
              <a:defRPr sz="2800"/>
            </a:pPr>
            <a:r>
              <a:rPr sz="2800" dirty="0"/>
              <a:t>A conic section described by an equation of the form</a:t>
            </a:r>
            <a:endParaRPr lang="en-US" sz="2800" dirty="0"/>
          </a:p>
          <a:p>
            <a:pPr>
              <a:defRPr sz="2800"/>
            </a:pPr>
            <a:endParaRPr lang="en-US" sz="2800" dirty="0"/>
          </a:p>
          <a:p>
            <a:pPr>
              <a:defRPr sz="2800"/>
            </a:pPr>
            <a:endParaRPr sz="2800" dirty="0"/>
          </a:p>
        </p:txBody>
      </p:sp>
      <p:pic>
        <p:nvPicPr>
          <p:cNvPr id="6" name="Picture 5" descr="A times x squared plus C times y squared plus D x plus E y plus F equals zero.">
            <a:extLst>
              <a:ext uri="{FF2B5EF4-FFF2-40B4-BE49-F238E27FC236}">
                <a16:creationId xmlns:a16="http://schemas.microsoft.com/office/drawing/2014/main" id="{AEC97D9E-B231-FD8A-401B-5E7D7604AE79}"/>
              </a:ext>
            </a:extLst>
          </p:cNvPr>
          <p:cNvPicPr>
            <a:picLocks noChangeAspect="1"/>
          </p:cNvPicPr>
          <p:nvPr/>
        </p:nvPicPr>
        <p:blipFill>
          <a:blip r:embed="rId2"/>
          <a:stretch>
            <a:fillRect/>
          </a:stretch>
        </p:blipFill>
        <p:spPr>
          <a:xfrm>
            <a:off x="2552700" y="1600200"/>
            <a:ext cx="4038600" cy="514350"/>
          </a:xfrm>
          <a:prstGeom prst="rect">
            <a:avLst/>
          </a:prstGeom>
        </p:spPr>
      </p:pic>
      <p:sp>
        <p:nvSpPr>
          <p:cNvPr id="8" name="TextBox 7">
            <a:extLst>
              <a:ext uri="{FF2B5EF4-FFF2-40B4-BE49-F238E27FC236}">
                <a16:creationId xmlns:a16="http://schemas.microsoft.com/office/drawing/2014/main" id="{98CAA296-DB99-AC0A-4725-5AA49E7EEBE8}"/>
              </a:ext>
            </a:extLst>
          </p:cNvPr>
          <p:cNvSpPr txBox="1"/>
          <p:nvPr/>
        </p:nvSpPr>
        <p:spPr>
          <a:xfrm>
            <a:off x="457200" y="2114550"/>
            <a:ext cx="8153400" cy="2246769"/>
          </a:xfrm>
          <a:prstGeom prst="rect">
            <a:avLst/>
          </a:prstGeom>
          <a:noFill/>
        </p:spPr>
        <p:txBody>
          <a:bodyPr wrap="square">
            <a:spAutoFit/>
          </a:bodyPr>
          <a:lstStyle/>
          <a:p>
            <a:pPr>
              <a:defRPr sz="2800"/>
            </a:pPr>
            <a:r>
              <a:rPr lang="en-US" sz="2800" dirty="0">
                <a:solidFill>
                  <a:srgbClr val="000000"/>
                </a:solidFill>
              </a:rPr>
              <a:t>where at least one of the two coefficients </a:t>
            </a:r>
            <a:r>
              <a:rPr lang="en-US" sz="2800" i="1" dirty="0">
                <a:solidFill>
                  <a:srgbClr val="000000"/>
                </a:solidFill>
              </a:rPr>
              <a:t>A</a:t>
            </a:r>
            <a:r>
              <a:rPr lang="en-US" sz="2800" dirty="0">
                <a:solidFill>
                  <a:srgbClr val="000000"/>
                </a:solidFill>
              </a:rPr>
              <a:t> and </a:t>
            </a:r>
            <a:r>
              <a:rPr lang="en-US" sz="2800" i="1" dirty="0">
                <a:solidFill>
                  <a:srgbClr val="000000"/>
                </a:solidFill>
              </a:rPr>
              <a:t>C</a:t>
            </a:r>
            <a:r>
              <a:rPr lang="en-US" sz="2800" dirty="0">
                <a:solidFill>
                  <a:srgbClr val="000000"/>
                </a:solidFill>
              </a:rPr>
              <a:t> is not equal to 0, is one of the following:</a:t>
            </a:r>
          </a:p>
          <a:p>
            <a:pPr>
              <a:defRPr sz="2800"/>
            </a:pPr>
            <a:r>
              <a:rPr lang="en-US" sz="2800" dirty="0">
                <a:solidFill>
                  <a:srgbClr val="000000"/>
                </a:solidFill>
              </a:rPr>
              <a:t>1.   ​An </a:t>
            </a:r>
            <a:r>
              <a:rPr lang="en-US" sz="2800" b="1" dirty="0">
                <a:solidFill>
                  <a:srgbClr val="000000"/>
                </a:solidFill>
              </a:rPr>
              <a:t>ellipse</a:t>
            </a:r>
            <a:r>
              <a:rPr lang="en-US" sz="2800" dirty="0">
                <a:solidFill>
                  <a:srgbClr val="000000"/>
                </a:solidFill>
              </a:rPr>
              <a:t> if the product </a:t>
            </a:r>
            <a:r>
              <a:rPr lang="en-US" sz="2800" i="1" dirty="0">
                <a:solidFill>
                  <a:srgbClr val="000000"/>
                </a:solidFill>
              </a:rPr>
              <a:t>AC</a:t>
            </a:r>
            <a:r>
              <a:rPr lang="en-US" sz="2800" dirty="0">
                <a:solidFill>
                  <a:srgbClr val="000000"/>
                </a:solidFill>
              </a:rPr>
              <a:t> is positive.</a:t>
            </a:r>
          </a:p>
          <a:p>
            <a:pPr>
              <a:defRPr sz="2800"/>
            </a:pPr>
            <a:r>
              <a:rPr lang="en-US" sz="2800" dirty="0">
                <a:solidFill>
                  <a:srgbClr val="000000"/>
                </a:solidFill>
              </a:rPr>
              <a:t>2.   ​A </a:t>
            </a:r>
            <a:r>
              <a:rPr lang="en-US" sz="2800" b="1" dirty="0">
                <a:solidFill>
                  <a:srgbClr val="000000"/>
                </a:solidFill>
              </a:rPr>
              <a:t>parabola</a:t>
            </a:r>
            <a:r>
              <a:rPr lang="en-US" sz="2800" dirty="0">
                <a:solidFill>
                  <a:srgbClr val="000000"/>
                </a:solidFill>
              </a:rPr>
              <a:t> if the product </a:t>
            </a:r>
            <a:r>
              <a:rPr lang="en-US" sz="2800" i="1" dirty="0">
                <a:solidFill>
                  <a:srgbClr val="000000"/>
                </a:solidFill>
              </a:rPr>
              <a:t>AC</a:t>
            </a:r>
            <a:r>
              <a:rPr lang="en-US" sz="2800" dirty="0">
                <a:solidFill>
                  <a:srgbClr val="000000"/>
                </a:solidFill>
              </a:rPr>
              <a:t> is 0.</a:t>
            </a:r>
            <a:endParaRPr lang="en-US" sz="2800" dirty="0">
              <a:solidFill>
                <a:srgbClr val="000000"/>
              </a:solidFill>
              <a:latin typeface="Cambria Math"/>
            </a:endParaRPr>
          </a:p>
          <a:p>
            <a:pPr>
              <a:defRPr sz="2800"/>
            </a:pPr>
            <a:r>
              <a:rPr lang="en-US" sz="2800" dirty="0">
                <a:solidFill>
                  <a:srgbClr val="000000"/>
                </a:solidFill>
              </a:rPr>
              <a:t>3.   A </a:t>
            </a:r>
            <a:r>
              <a:rPr lang="en-US" sz="2800" b="1" dirty="0">
                <a:solidFill>
                  <a:srgbClr val="000000"/>
                </a:solidFill>
              </a:rPr>
              <a:t>hyperbola</a:t>
            </a:r>
            <a:r>
              <a:rPr lang="en-US" sz="2800" dirty="0">
                <a:solidFill>
                  <a:srgbClr val="000000"/>
                </a:solidFill>
              </a:rPr>
              <a:t> if the product </a:t>
            </a:r>
            <a:r>
              <a:rPr lang="en-US" sz="2800" i="1" dirty="0">
                <a:solidFill>
                  <a:srgbClr val="000000"/>
                </a:solidFill>
              </a:rPr>
              <a:t>AC</a:t>
            </a:r>
            <a:r>
              <a:rPr lang="en-US" sz="2800" dirty="0">
                <a:solidFill>
                  <a:srgbClr val="000000"/>
                </a:solidFill>
              </a:rPr>
              <a:t> is negative.</a:t>
            </a:r>
            <a:endParaRPr lang="en-IN" sz="2800"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Graphing an Ellipse </a:t>
            </a:r>
            <a:r>
              <a:rPr lang="en-US" dirty="0"/>
              <a:t>with Equation </a:t>
            </a:r>
            <a:r>
              <a:rPr dirty="0"/>
              <a:t>Not in Standard Form</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a:t>Solution</a:t>
            </a:r>
          </a:p>
          <a:p>
            <a:r>
              <a:rPr sz="2800"/>
              <a:t>As written, the equation doesn't provide any useful information about the ellipse. To rewrite it in standard form, we need to complete the square for both variables.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Graphing an Ellipse </a:t>
            </a:r>
            <a:r>
              <a:rPr lang="en-US" dirty="0"/>
              <a:t>with Equation </a:t>
            </a:r>
            <a:r>
              <a:rPr dirty="0"/>
              <a:t>Not in Standard Form</a:t>
            </a:r>
            <a:r>
              <a:rPr lang="en-US" baseline="-25000" dirty="0"/>
              <a:t>3</a:t>
            </a:r>
            <a:endParaRPr dirty="0"/>
          </a:p>
        </p:txBody>
      </p:sp>
      <mc:AlternateContent xmlns:mc="http://schemas.openxmlformats.org/markup-compatibility/2006">
        <mc:Choice xmlns:a14="http://schemas.microsoft.com/office/drawing/2010/main" Requires="a14">
          <p:graphicFrame>
            <p:nvGraphicFramePr>
              <p:cNvPr id="3" name="Table Placeholder 2" descr="first line, Twenty five times x squared plus four times y squared plus hundred x minus twenty four y plus thirty six equals zero.&#10;second line, Twenty five times x squared plus hundred x plus four times y squared minus twenty four y equals negative thirty six.&#10;with a side note: Arrange the terms to pair like variables.&#10;third line, 25 times open parentheses x squared plus 4 x  close parentheses plus 4 times open parentheses y squared minus 6 y close parentheses equals negative thirty six.&#10;with a side note: Factor to obtain a coefficient of 1 on each of the squared terms.&#10;fourth line, Twenty five times open parentheses x squared plus four x plus four close parentheses plus four times open parentheses y squared minus six y plus nine close parentheses equals negative thirty six plus hundred plus thirty six.&#10;with a side note: Complete the square. Note that we have to balance the equation.&#10;fifth line, Twenty five times open parentheses x plus two close parentheses squared plus four times open parentheses y minus three close parentheses squared equals hundred.&#10;with a side note: Rewrite the perfect square trinomials as squared binomials.&#10;sixth line, open parentheses x plus two close parentheses squared divided by four plus open parentheses y minus three close parentheses squared divided by twenty five equals one.&#10;with a side note: Divide both sides by hundred."/>
              <p:cNvGraphicFramePr>
                <a:graphicFrameLocks noGrp="1"/>
              </p:cNvGraphicFramePr>
              <p:nvPr>
                <p:ph type="tbl" sz="quarter" idx="10"/>
                <p:extLst>
                  <p:ext uri="{D42A27DB-BD31-4B8C-83A1-F6EECF244321}">
                    <p14:modId xmlns:p14="http://schemas.microsoft.com/office/powerpoint/2010/main" val="2455438868"/>
                  </p:ext>
                </p:extLst>
              </p:nvPr>
            </p:nvGraphicFramePr>
            <p:xfrm>
              <a:off x="457200" y="1105522"/>
              <a:ext cx="8382000" cy="4609478"/>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95570">
                    <a:tc>
                      <a:txBody>
                        <a:bodyPr/>
                        <a:lstStyle/>
                        <a:p>
                          <a:pPr algn="r">
                            <a:defRPr sz="1800"/>
                          </a:pPr>
                          <a:r>
                            <a:rPr dirty="0"/>
                            <a:t>​</a:t>
                          </a:r>
                          <a14:m>
                            <m:oMath xmlns:m="http://schemas.openxmlformats.org/officeDocument/2006/math">
                              <m:r>
                                <a:rPr sz="1800">
                                  <a:latin typeface="Cambria Math"/>
                                </a:rPr>
                                <m:t>25</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+4</m:t>
                              </m:r>
                              <m:sSup>
                                <m:sSupPr>
                                  <m:ctrlPr>
                                    <a:rPr sz="1800" i="1">
                                      <a:latin typeface="Cambria Math" panose="02040503050406030204" pitchFamily="18" charset="0"/>
                                    </a:rPr>
                                  </m:ctrlPr>
                                </m:sSupPr>
                                <m:e>
                                  <m:r>
                                    <a:rPr sz="1800">
                                      <a:latin typeface="Cambria Math"/>
                                    </a:rPr>
                                    <m:t>𝑦</m:t>
                                  </m:r>
                                </m:e>
                                <m:sup>
                                  <m:r>
                                    <a:rPr sz="1800">
                                      <a:latin typeface="Cambria Math"/>
                                    </a:rPr>
                                    <m:t>2</m:t>
                                  </m:r>
                                </m:sup>
                              </m:sSup>
                              <m:r>
                                <a:rPr sz="1800">
                                  <a:latin typeface="Cambria Math"/>
                                </a:rPr>
                                <m:t>+100</m:t>
                              </m:r>
                              <m:r>
                                <a:rPr sz="1800">
                                  <a:latin typeface="Cambria Math"/>
                                </a:rPr>
                                <m:t>𝑥</m:t>
                              </m:r>
                              <m:r>
                                <a:rPr sz="1800">
                                  <a:latin typeface="Cambria Math"/>
                                </a:rPr>
                                <m:t>−24</m:t>
                              </m:r>
                              <m:r>
                                <a:rPr sz="1800">
                                  <a:latin typeface="Cambria Math"/>
                                </a:rPr>
                                <m:t>𝑦</m:t>
                              </m:r>
                              <m:r>
                                <a:rPr sz="1800">
                                  <a:latin typeface="Cambria Math"/>
                                </a:rPr>
                                <m:t>+36</m:t>
                              </m:r>
                            </m:oMath>
                          </a14:m>
                          <a:endParaRPr dirty="0"/>
                        </a:p>
                      </a:txBody>
                      <a:tcPr anchor="ctr"/>
                    </a:tc>
                    <a:tc>
                      <a:txBody>
                        <a:bodyPr/>
                        <a:lstStyle/>
                        <a:p>
                          <a:pPr algn="l">
                            <a:defRPr sz="1800"/>
                          </a:pPr>
                          <a:r>
                            <a:t>​</a:t>
                          </a:r>
                          <a14:m>
                            <m:oMath xmlns:m="http://schemas.openxmlformats.org/officeDocument/2006/math">
                              <m:r>
                                <a:rPr sz="1800">
                                  <a:latin typeface="Cambria Math"/>
                                </a:rPr>
                                <m:t>=0</m:t>
                              </m:r>
                            </m:oMath>
                          </a14:m>
                          <a:endParaRPr/>
                        </a:p>
                      </a:txBody>
                      <a:tcPr anchor="ctr"/>
                    </a:tc>
                    <a:tc>
                      <a:txBody>
                        <a:bodyPr/>
                        <a:lstStyle/>
                        <a:p>
                          <a:pPr algn="l"/>
                          <a:endParaRPr b="0" dirty="0"/>
                        </a:p>
                      </a:txBody>
                      <a:tcPr/>
                    </a:tc>
                    <a:extLst>
                      <a:ext uri="{0D108BD9-81ED-4DB2-BD59-A6C34878D82A}">
                        <a16:rowId xmlns:a16="http://schemas.microsoft.com/office/drawing/2014/main" val="10000"/>
                      </a:ext>
                    </a:extLst>
                  </a:tr>
                  <a:tr h="682765">
                    <a:tc>
                      <a:txBody>
                        <a:bodyPr/>
                        <a:lstStyle/>
                        <a:p>
                          <a:pPr algn="r">
                            <a:defRPr sz="1800"/>
                          </a:pPr>
                          <a:r>
                            <a:rPr dirty="0"/>
                            <a:t>​</a:t>
                          </a:r>
                          <a14:m>
                            <m:oMath xmlns:m="http://schemas.openxmlformats.org/officeDocument/2006/math">
                              <m:r>
                                <a:rPr sz="1800">
                                  <a:latin typeface="Cambria Math"/>
                                </a:rPr>
                                <m:t>25</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+100</m:t>
                              </m:r>
                              <m:r>
                                <a:rPr sz="1800">
                                  <a:latin typeface="Cambria Math"/>
                                </a:rPr>
                                <m:t>𝑥</m:t>
                              </m:r>
                              <m:r>
                                <a:rPr sz="1800">
                                  <a:latin typeface="Cambria Math"/>
                                </a:rPr>
                                <m:t>+4</m:t>
                              </m:r>
                              <m:sSup>
                                <m:sSupPr>
                                  <m:ctrlPr>
                                    <a:rPr sz="1800" i="1">
                                      <a:latin typeface="Cambria Math" panose="02040503050406030204" pitchFamily="18" charset="0"/>
                                    </a:rPr>
                                  </m:ctrlPr>
                                </m:sSupPr>
                                <m:e>
                                  <m:r>
                                    <a:rPr sz="1800">
                                      <a:latin typeface="Cambria Math"/>
                                    </a:rPr>
                                    <m:t>𝑦</m:t>
                                  </m:r>
                                </m:e>
                                <m:sup>
                                  <m:r>
                                    <a:rPr sz="1800">
                                      <a:latin typeface="Cambria Math"/>
                                    </a:rPr>
                                    <m:t>2</m:t>
                                  </m:r>
                                </m:sup>
                              </m:sSup>
                              <m:r>
                                <a:rPr sz="1800">
                                  <a:latin typeface="Cambria Math"/>
                                </a:rPr>
                                <m:t>−24</m:t>
                              </m:r>
                              <m:r>
                                <a:rPr sz="1800">
                                  <a:latin typeface="Cambria Math"/>
                                </a:rPr>
                                <m:t>𝑦</m:t>
                              </m:r>
                            </m:oMath>
                          </a14:m>
                          <a:endParaRPr dirty="0"/>
                        </a:p>
                      </a:txBody>
                      <a:tcPr anchor="ctr"/>
                    </a:tc>
                    <a:tc>
                      <a:txBody>
                        <a:bodyPr/>
                        <a:lstStyle/>
                        <a:p>
                          <a:pPr algn="l">
                            <a:defRPr sz="1800"/>
                          </a:pPr>
                          <a:r>
                            <a:rPr dirty="0"/>
                            <a:t>​</a:t>
                          </a:r>
                          <a14:m>
                            <m:oMath xmlns:m="http://schemas.openxmlformats.org/officeDocument/2006/math">
                              <m:r>
                                <a:rPr sz="1800">
                                  <a:latin typeface="Cambria Math"/>
                                </a:rPr>
                                <m:t>=−36</m:t>
                              </m:r>
                            </m:oMath>
                          </a14:m>
                          <a:endParaRPr dirty="0"/>
                        </a:p>
                      </a:txBody>
                      <a:tcPr anchor="ctr"/>
                    </a:tc>
                    <a:tc>
                      <a:txBody>
                        <a:bodyPr/>
                        <a:lstStyle/>
                        <a:p>
                          <a:pPr algn="l">
                            <a:defRPr sz="1800" b="1"/>
                          </a:pPr>
                          <a:r>
                            <a:rPr b="0" dirty="0"/>
                            <a:t>Arrange the terms to pair like variables.</a:t>
                          </a:r>
                        </a:p>
                      </a:txBody>
                      <a:tcPr/>
                    </a:tc>
                    <a:extLst>
                      <a:ext uri="{0D108BD9-81ED-4DB2-BD59-A6C34878D82A}">
                        <a16:rowId xmlns:a16="http://schemas.microsoft.com/office/drawing/2014/main" val="10001"/>
                      </a:ext>
                    </a:extLst>
                  </a:tr>
                  <a:tr h="975379">
                    <a:tc>
                      <a:txBody>
                        <a:bodyPr/>
                        <a:lstStyle/>
                        <a:p>
                          <a:pPr algn="r">
                            <a:defRPr sz="1800"/>
                          </a:pPr>
                          <a:r>
                            <a:rPr dirty="0"/>
                            <a:t>​</a:t>
                          </a:r>
                          <a14:m>
                            <m:oMath xmlns:m="http://schemas.openxmlformats.org/officeDocument/2006/math">
                              <m:r>
                                <a:rPr sz="1800">
                                  <a:latin typeface="Cambria Math"/>
                                </a:rPr>
                                <m:t>25</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+4</m:t>
                                  </m:r>
                                  <m:r>
                                    <a:rPr sz="1800">
                                      <a:latin typeface="Cambria Math"/>
                                    </a:rPr>
                                    <m:t>𝑥</m:t>
                                  </m:r>
                                </m:e>
                              </m:d>
                              <m:r>
                                <a:rPr sz="1800">
                                  <a:latin typeface="Cambria Math"/>
                                </a:rPr>
                                <m:t>+4</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𝑦</m:t>
                                      </m:r>
                                    </m:e>
                                    <m:sup>
                                      <m:r>
                                        <a:rPr sz="1800">
                                          <a:latin typeface="Cambria Math"/>
                                        </a:rPr>
                                        <m:t>2</m:t>
                                      </m:r>
                                    </m:sup>
                                  </m:sSup>
                                  <m:r>
                                    <a:rPr sz="1800">
                                      <a:latin typeface="Cambria Math"/>
                                    </a:rPr>
                                    <m:t>−6</m:t>
                                  </m:r>
                                  <m:r>
                                    <a:rPr sz="1800">
                                      <a:latin typeface="Cambria Math"/>
                                    </a:rPr>
                                    <m:t>𝑦</m:t>
                                  </m:r>
                                </m:e>
                              </m:d>
                            </m:oMath>
                          </a14:m>
                          <a:endParaRPr dirty="0"/>
                        </a:p>
                      </a:txBody>
                      <a:tcPr anchor="ctr"/>
                    </a:tc>
                    <a:tc>
                      <a:txBody>
                        <a:bodyPr/>
                        <a:lstStyle/>
                        <a:p>
                          <a:pPr algn="l">
                            <a:defRPr sz="1800"/>
                          </a:pPr>
                          <a:r>
                            <a:rPr dirty="0"/>
                            <a:t>​</a:t>
                          </a:r>
                          <a14:m>
                            <m:oMath xmlns:m="http://schemas.openxmlformats.org/officeDocument/2006/math">
                              <m:r>
                                <a:rPr sz="1800">
                                  <a:latin typeface="Cambria Math"/>
                                </a:rPr>
                                <m:t>=−36</m:t>
                              </m:r>
                            </m:oMath>
                          </a14:m>
                          <a:endParaRPr dirty="0"/>
                        </a:p>
                      </a:txBody>
                      <a:tcPr anchor="ctr"/>
                    </a:tc>
                    <a:tc>
                      <a:txBody>
                        <a:bodyPr/>
                        <a:lstStyle/>
                        <a:p>
                          <a:pPr algn="l">
                            <a:defRPr b="1"/>
                          </a:pPr>
                          <a:r>
                            <a:rPr sz="1800" b="0" dirty="0"/>
                            <a:t>Factor to obtain a coefficient of </a:t>
                          </a:r>
                          <a:r>
                            <a:rPr sz="1800" b="0" dirty="0">
                              <a:latin typeface="Cambria Math"/>
                            </a:rPr>
                            <a:t>1</a:t>
                          </a:r>
                          <a:r>
                            <a:rPr sz="1800" b="0" dirty="0"/>
                            <a:t> on each of the squared terms.</a:t>
                          </a:r>
                        </a:p>
                      </a:txBody>
                      <a:tcPr/>
                    </a:tc>
                    <a:extLst>
                      <a:ext uri="{0D108BD9-81ED-4DB2-BD59-A6C34878D82A}">
                        <a16:rowId xmlns:a16="http://schemas.microsoft.com/office/drawing/2014/main" val="10002"/>
                      </a:ext>
                    </a:extLst>
                  </a:tr>
                  <a:tr h="975379">
                    <a:tc>
                      <a:txBody>
                        <a:bodyPr/>
                        <a:lstStyle/>
                        <a:p>
                          <a:pPr algn="r">
                            <a:defRPr sz="1800"/>
                          </a:pPr>
                          <a:r>
                            <a:t>​</a:t>
                          </a:r>
                          <a14:m>
                            <m:oMath xmlns:m="http://schemas.openxmlformats.org/officeDocument/2006/math">
                              <m:r>
                                <a:rPr sz="1800">
                                  <a:latin typeface="Cambria Math"/>
                                </a:rPr>
                                <m:t>25</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+4</m:t>
                                  </m:r>
                                  <m:r>
                                    <a:rPr sz="1800">
                                      <a:latin typeface="Cambria Math"/>
                                    </a:rPr>
                                    <m:t>𝑥</m:t>
                                  </m:r>
                                  <m:r>
                                    <a:rPr sz="1800">
                                      <a:latin typeface="Cambria Math"/>
                                    </a:rPr>
                                    <m:t>+4</m:t>
                                  </m:r>
                                </m:e>
                              </m:d>
                              <m:r>
                                <a:rPr sz="1800">
                                  <a:latin typeface="Cambria Math"/>
                                </a:rPr>
                                <m:t>+4</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𝑦</m:t>
                                      </m:r>
                                    </m:e>
                                    <m:sup>
                                      <m:r>
                                        <a:rPr sz="1800">
                                          <a:latin typeface="Cambria Math"/>
                                        </a:rPr>
                                        <m:t>2</m:t>
                                      </m:r>
                                    </m:sup>
                                  </m:sSup>
                                  <m:r>
                                    <a:rPr sz="1800">
                                      <a:latin typeface="Cambria Math"/>
                                    </a:rPr>
                                    <m:t>−6</m:t>
                                  </m:r>
                                  <m:r>
                                    <a:rPr sz="1800">
                                      <a:latin typeface="Cambria Math"/>
                                    </a:rPr>
                                    <m:t>𝑦</m:t>
                                  </m:r>
                                  <m:r>
                                    <a:rPr sz="1800">
                                      <a:latin typeface="Cambria Math"/>
                                    </a:rPr>
                                    <m:t>+9</m:t>
                                  </m:r>
                                </m:e>
                              </m:d>
                            </m:oMath>
                          </a14:m>
                          <a:endParaRPr/>
                        </a:p>
                      </a:txBody>
                      <a:tcPr anchor="ctr"/>
                    </a:tc>
                    <a:tc>
                      <a:txBody>
                        <a:bodyPr/>
                        <a:lstStyle/>
                        <a:p>
                          <a:pPr algn="l">
                            <a:defRPr sz="1800"/>
                          </a:pPr>
                          <a:r>
                            <a:rPr dirty="0"/>
                            <a:t>​</a:t>
                          </a:r>
                          <a14:m>
                            <m:oMath xmlns:m="http://schemas.openxmlformats.org/officeDocument/2006/math">
                              <m:r>
                                <a:rPr sz="1800">
                                  <a:latin typeface="Cambria Math"/>
                                </a:rPr>
                                <m:t>=−36+100+36</m:t>
                              </m:r>
                            </m:oMath>
                          </a14:m>
                          <a:endParaRPr dirty="0"/>
                        </a:p>
                      </a:txBody>
                      <a:tcPr anchor="ctr"/>
                    </a:tc>
                    <a:tc>
                      <a:txBody>
                        <a:bodyPr/>
                        <a:lstStyle/>
                        <a:p>
                          <a:pPr algn="l">
                            <a:defRPr sz="1800" b="1"/>
                          </a:pPr>
                          <a:r>
                            <a:rPr b="0" dirty="0"/>
                            <a:t>Complete the square. Note that we have to balance the equation.</a:t>
                          </a:r>
                        </a:p>
                      </a:txBody>
                      <a:tcPr/>
                    </a:tc>
                    <a:extLst>
                      <a:ext uri="{0D108BD9-81ED-4DB2-BD59-A6C34878D82A}">
                        <a16:rowId xmlns:a16="http://schemas.microsoft.com/office/drawing/2014/main" val="10003"/>
                      </a:ext>
                    </a:extLst>
                  </a:tr>
                  <a:tr h="975379">
                    <a:tc>
                      <a:txBody>
                        <a:bodyPr/>
                        <a:lstStyle/>
                        <a:p>
                          <a:pPr algn="r">
                            <a:defRPr sz="1800"/>
                          </a:pPr>
                          <a:r>
                            <a:t>​</a:t>
                          </a:r>
                          <a14:m>
                            <m:oMath xmlns:m="http://schemas.openxmlformats.org/officeDocument/2006/math">
                              <m:r>
                                <a:rPr sz="1800">
                                  <a:latin typeface="Cambria Math"/>
                                </a:rPr>
                                <m:t>25</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𝑥</m:t>
                                      </m:r>
                                      <m:r>
                                        <a:rPr sz="1800">
                                          <a:latin typeface="Cambria Math"/>
                                        </a:rPr>
                                        <m:t>+2</m:t>
                                      </m:r>
                                    </m:e>
                                  </m:d>
                                </m:e>
                                <m:sup>
                                  <m:r>
                                    <a:rPr sz="1800">
                                      <a:latin typeface="Cambria Math"/>
                                    </a:rPr>
                                    <m:t>2</m:t>
                                  </m:r>
                                </m:sup>
                              </m:sSup>
                              <m:r>
                                <a:rPr sz="1800">
                                  <a:latin typeface="Cambria Math"/>
                                </a:rPr>
                                <m:t>+4</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𝑦</m:t>
                                      </m:r>
                                      <m:r>
                                        <a:rPr sz="1800">
                                          <a:latin typeface="Cambria Math"/>
                                        </a:rPr>
                                        <m:t>−3</m:t>
                                      </m:r>
                                    </m:e>
                                  </m:d>
                                </m:e>
                                <m:sup>
                                  <m:r>
                                    <a:rPr sz="1800">
                                      <a:latin typeface="Cambria Math"/>
                                    </a:rPr>
                                    <m:t>2</m:t>
                                  </m:r>
                                </m:sup>
                              </m:sSup>
                            </m:oMath>
                          </a14:m>
                          <a:endParaRPr/>
                        </a:p>
                      </a:txBody>
                      <a:tcPr anchor="ctr"/>
                    </a:tc>
                    <a:tc>
                      <a:txBody>
                        <a:bodyPr/>
                        <a:lstStyle/>
                        <a:p>
                          <a:pPr algn="l">
                            <a:defRPr sz="1800"/>
                          </a:pPr>
                          <a:r>
                            <a:rPr dirty="0"/>
                            <a:t>​</a:t>
                          </a:r>
                          <a14:m>
                            <m:oMath xmlns:m="http://schemas.openxmlformats.org/officeDocument/2006/math">
                              <m:r>
                                <a:rPr sz="1800">
                                  <a:latin typeface="Cambria Math"/>
                                </a:rPr>
                                <m:t>=100</m:t>
                              </m:r>
                            </m:oMath>
                          </a14:m>
                          <a:endParaRPr dirty="0"/>
                        </a:p>
                      </a:txBody>
                      <a:tcPr anchor="ctr"/>
                    </a:tc>
                    <a:tc>
                      <a:txBody>
                        <a:bodyPr/>
                        <a:lstStyle/>
                        <a:p>
                          <a:pPr algn="l">
                            <a:defRPr sz="1800" b="1"/>
                          </a:pPr>
                          <a:r>
                            <a:rPr b="0" dirty="0"/>
                            <a:t>Rewrite the perfect square trinomials as squared binomials.</a:t>
                          </a:r>
                        </a:p>
                      </a:txBody>
                      <a:tcPr/>
                    </a:tc>
                    <a:extLst>
                      <a:ext uri="{0D108BD9-81ED-4DB2-BD59-A6C34878D82A}">
                        <a16:rowId xmlns:a16="http://schemas.microsoft.com/office/drawing/2014/main" val="10004"/>
                      </a:ext>
                    </a:extLst>
                  </a:tr>
                  <a:tr h="605006">
                    <a:tc>
                      <a:txBody>
                        <a:bodyPr/>
                        <a:lstStyle/>
                        <a:p>
                          <a:pPr algn="r">
                            <a:defRPr sz="1800"/>
                          </a:pPr>
                          <a:r>
                            <a:rPr sz="2000" dirty="0"/>
                            <a:t>​</a:t>
                          </a:r>
                          <a14:m>
                            <m:oMath xmlns:m="http://schemas.openxmlformats.org/officeDocument/2006/math">
                              <m:f>
                                <m:fPr>
                                  <m:ctrlPr>
                                    <a:rPr sz="2000" i="1">
                                      <a:latin typeface="Cambria Math" panose="02040503050406030204" pitchFamily="18" charset="0"/>
                                    </a:rPr>
                                  </m:ctrlPr>
                                </m:fPr>
                                <m:num>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𝑥</m:t>
                                          </m:r>
                                          <m:r>
                                            <a:rPr sz="2000">
                                              <a:latin typeface="Cambria Math"/>
                                            </a:rPr>
                                            <m:t>+2</m:t>
                                          </m:r>
                                        </m:e>
                                      </m:d>
                                    </m:e>
                                    <m:sup>
                                      <m:r>
                                        <a:rPr sz="2000">
                                          <a:latin typeface="Cambria Math"/>
                                        </a:rPr>
                                        <m:t>2</m:t>
                                      </m:r>
                                    </m:sup>
                                  </m:sSup>
                                </m:num>
                                <m:den>
                                  <m:r>
                                    <a:rPr sz="2000">
                                      <a:latin typeface="Cambria Math"/>
                                    </a:rPr>
                                    <m:t>4</m:t>
                                  </m:r>
                                </m:den>
                              </m:f>
                              <m:r>
                                <a:rPr sz="2000">
                                  <a:latin typeface="Cambria Math"/>
                                </a:rPr>
                                <m:t>+</m:t>
                              </m:r>
                              <m:f>
                                <m:fPr>
                                  <m:ctrlPr>
                                    <a:rPr sz="2000" i="1">
                                      <a:latin typeface="Cambria Math" panose="02040503050406030204" pitchFamily="18" charset="0"/>
                                    </a:rPr>
                                  </m:ctrlPr>
                                </m:fPr>
                                <m:num>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𝑦</m:t>
                                          </m:r>
                                          <m:r>
                                            <a:rPr sz="2000">
                                              <a:latin typeface="Cambria Math"/>
                                            </a:rPr>
                                            <m:t>−3</m:t>
                                          </m:r>
                                        </m:e>
                                      </m:d>
                                    </m:e>
                                    <m:sup>
                                      <m:r>
                                        <a:rPr sz="2000">
                                          <a:latin typeface="Cambria Math"/>
                                        </a:rPr>
                                        <m:t>2</m:t>
                                      </m:r>
                                    </m:sup>
                                  </m:sSup>
                                </m:num>
                                <m:den>
                                  <m:r>
                                    <a:rPr sz="2000">
                                      <a:latin typeface="Cambria Math"/>
                                    </a:rPr>
                                    <m:t>25</m:t>
                                  </m:r>
                                </m:den>
                              </m:f>
                            </m:oMath>
                          </a14:m>
                          <a:endParaRPr sz="2000" dirty="0"/>
                        </a:p>
                      </a:txBody>
                      <a:tcPr anchor="ctr"/>
                    </a:tc>
                    <a:tc>
                      <a:txBody>
                        <a:bodyPr/>
                        <a:lstStyle/>
                        <a:p>
                          <a:pPr algn="l">
                            <a:defRPr sz="1800"/>
                          </a:pPr>
                          <a:r>
                            <a:rPr dirty="0"/>
                            <a:t>​</a:t>
                          </a:r>
                          <a14:m>
                            <m:oMath xmlns:m="http://schemas.openxmlformats.org/officeDocument/2006/math">
                              <m:r>
                                <a:rPr sz="1800">
                                  <a:latin typeface="Cambria Math"/>
                                </a:rPr>
                                <m:t>=1</m:t>
                              </m:r>
                            </m:oMath>
                          </a14:m>
                          <a:endParaRPr dirty="0"/>
                        </a:p>
                      </a:txBody>
                      <a:tcPr anchor="ctr"/>
                    </a:tc>
                    <a:tc>
                      <a:txBody>
                        <a:bodyPr/>
                        <a:lstStyle/>
                        <a:p>
                          <a:pPr algn="l">
                            <a:defRPr b="1"/>
                          </a:pPr>
                          <a:r>
                            <a:rPr sz="1800" b="0" dirty="0"/>
                            <a:t>Divide both sides by </a:t>
                          </a:r>
                          <a:r>
                            <a:rPr sz="1800" b="0" dirty="0">
                              <a:latin typeface="Cambria Math"/>
                            </a:rPr>
                            <a:t>100</a:t>
                          </a:r>
                          <a:r>
                            <a:rPr sz="1800" b="0" dirty="0"/>
                            <a:t>.</a:t>
                          </a:r>
                        </a:p>
                      </a:txBody>
                      <a:tcPr/>
                    </a:tc>
                    <a:extLst>
                      <a:ext uri="{0D108BD9-81ED-4DB2-BD59-A6C34878D82A}">
                        <a16:rowId xmlns:a16="http://schemas.microsoft.com/office/drawing/2014/main" val="10005"/>
                      </a:ext>
                    </a:extLst>
                  </a:tr>
                </a:tbl>
              </a:graphicData>
            </a:graphic>
          </p:graphicFrame>
        </mc:Choice>
        <mc:Fallback>
          <p:graphicFrame>
            <p:nvGraphicFramePr>
              <p:cNvPr id="3" name="Table Placeholder 2" descr="first line, Twenty five times x squared plus four times y squared plus hundred x minus twenty four y plus thirty six equals zero.&#10;second line, Twenty five times x squared plus hundred x plus four times y squared minus twenty four y equals negative thirty six.&#10;with a side note: Arrange the terms to pair like variables.&#10;third line, 25 times open parentheses x squared plus 4 x  close parentheses plus 4 times open parentheses y squared minus 6 y close parentheses equals negative thirty six.&#10;with a side note: Factor to obtain a coefficient of 1 on each of the squared terms.&#10;fourth line, Twenty five times open parentheses x squared plus four x plus four close parentheses plus four times open parentheses y squared minus six y plus nine close parentheses equals negative thirty six plus hundred plus thirty six.&#10;with a side note: Complete the square. Note that we have to balance the equation.&#10;fifth line, Twenty five times open parentheses x plus two close parentheses squared plus four times open parentheses y minus three close parentheses squared equals hundred.&#10;with a side note: Rewrite the perfect square trinomials as squared binomials.&#10;sixth line, open parentheses x plus two close parentheses squared divided by four plus open parentheses y minus three close parentheses squared divided by twenty five equals one.&#10;with a side note: Divide both sides by hundred."/>
              <p:cNvGraphicFramePr>
                <a:graphicFrameLocks noGrp="1"/>
              </p:cNvGraphicFramePr>
              <p:nvPr>
                <p:ph type="tbl" sz="quarter" idx="10"/>
                <p:extLst>
                  <p:ext uri="{D42A27DB-BD31-4B8C-83A1-F6EECF244321}">
                    <p14:modId xmlns:p14="http://schemas.microsoft.com/office/powerpoint/2010/main" val="2455438868"/>
                  </p:ext>
                </p:extLst>
              </p:nvPr>
            </p:nvGraphicFramePr>
            <p:xfrm>
              <a:off x="457200" y="1105522"/>
              <a:ext cx="8382000" cy="4609478"/>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95570">
                    <a:tc>
                      <a:txBody>
                        <a:bodyPr/>
                        <a:lstStyle/>
                        <a:p>
                          <a:endParaRPr lang="en-US"/>
                        </a:p>
                      </a:txBody>
                      <a:tcPr anchor="ctr">
                        <a:blipFill>
                          <a:blip r:embed="rId2"/>
                          <a:stretch>
                            <a:fillRect t="-4615" r="-129167" b="-1070769"/>
                          </a:stretch>
                        </a:blipFill>
                      </a:tcPr>
                    </a:tc>
                    <a:tc>
                      <a:txBody>
                        <a:bodyPr/>
                        <a:lstStyle/>
                        <a:p>
                          <a:endParaRPr lang="en-US"/>
                        </a:p>
                      </a:txBody>
                      <a:tcPr anchor="ctr">
                        <a:blipFill>
                          <a:blip r:embed="rId2"/>
                          <a:stretch>
                            <a:fillRect l="-178042" t="-4615" r="-129970" b="-1070769"/>
                          </a:stretch>
                        </a:blipFill>
                      </a:tcPr>
                    </a:tc>
                    <a:tc>
                      <a:txBody>
                        <a:bodyPr/>
                        <a:lstStyle/>
                        <a:p>
                          <a:pPr algn="l"/>
                          <a:endParaRPr b="0" dirty="0"/>
                        </a:p>
                      </a:txBody>
                      <a:tcPr/>
                    </a:tc>
                    <a:extLst>
                      <a:ext uri="{0D108BD9-81ED-4DB2-BD59-A6C34878D82A}">
                        <a16:rowId xmlns:a16="http://schemas.microsoft.com/office/drawing/2014/main" val="10000"/>
                      </a:ext>
                    </a:extLst>
                  </a:tr>
                  <a:tr h="682765">
                    <a:tc>
                      <a:txBody>
                        <a:bodyPr/>
                        <a:lstStyle/>
                        <a:p>
                          <a:endParaRPr lang="en-US"/>
                        </a:p>
                      </a:txBody>
                      <a:tcPr anchor="ctr">
                        <a:blipFill>
                          <a:blip r:embed="rId2"/>
                          <a:stretch>
                            <a:fillRect t="-60714" r="-129167" b="-521429"/>
                          </a:stretch>
                        </a:blipFill>
                      </a:tcPr>
                    </a:tc>
                    <a:tc>
                      <a:txBody>
                        <a:bodyPr/>
                        <a:lstStyle/>
                        <a:p>
                          <a:endParaRPr lang="en-US"/>
                        </a:p>
                      </a:txBody>
                      <a:tcPr anchor="ctr">
                        <a:blipFill>
                          <a:blip r:embed="rId2"/>
                          <a:stretch>
                            <a:fillRect l="-178042" t="-60714" r="-129970" b="-521429"/>
                          </a:stretch>
                        </a:blipFill>
                      </a:tcPr>
                    </a:tc>
                    <a:tc>
                      <a:txBody>
                        <a:bodyPr/>
                        <a:lstStyle/>
                        <a:p>
                          <a:pPr algn="l">
                            <a:defRPr sz="1800" b="1"/>
                          </a:pPr>
                          <a:r>
                            <a:rPr b="0" dirty="0"/>
                            <a:t>Arrange the terms to pair like variables.</a:t>
                          </a:r>
                        </a:p>
                      </a:txBody>
                      <a:tcPr/>
                    </a:tc>
                    <a:extLst>
                      <a:ext uri="{0D108BD9-81ED-4DB2-BD59-A6C34878D82A}">
                        <a16:rowId xmlns:a16="http://schemas.microsoft.com/office/drawing/2014/main" val="10001"/>
                      </a:ext>
                    </a:extLst>
                  </a:tr>
                  <a:tr h="975379">
                    <a:tc>
                      <a:txBody>
                        <a:bodyPr/>
                        <a:lstStyle/>
                        <a:p>
                          <a:endParaRPr lang="en-US"/>
                        </a:p>
                      </a:txBody>
                      <a:tcPr anchor="ctr">
                        <a:blipFill>
                          <a:blip r:embed="rId2"/>
                          <a:stretch>
                            <a:fillRect t="-112500" r="-129167" b="-265000"/>
                          </a:stretch>
                        </a:blipFill>
                      </a:tcPr>
                    </a:tc>
                    <a:tc>
                      <a:txBody>
                        <a:bodyPr/>
                        <a:lstStyle/>
                        <a:p>
                          <a:endParaRPr lang="en-US"/>
                        </a:p>
                      </a:txBody>
                      <a:tcPr anchor="ctr">
                        <a:blipFill>
                          <a:blip r:embed="rId2"/>
                          <a:stretch>
                            <a:fillRect l="-178042" t="-112500" r="-129970" b="-265000"/>
                          </a:stretch>
                        </a:blipFill>
                      </a:tcPr>
                    </a:tc>
                    <a:tc>
                      <a:txBody>
                        <a:bodyPr/>
                        <a:lstStyle/>
                        <a:p>
                          <a:pPr algn="l">
                            <a:defRPr b="1"/>
                          </a:pPr>
                          <a:r>
                            <a:rPr sz="1800" b="0" dirty="0"/>
                            <a:t>Factor to obtain a coefficient of </a:t>
                          </a:r>
                          <a:r>
                            <a:rPr sz="1800" b="0" dirty="0">
                              <a:latin typeface="Cambria Math"/>
                            </a:rPr>
                            <a:t>1</a:t>
                          </a:r>
                          <a:r>
                            <a:rPr sz="1800" b="0" dirty="0"/>
                            <a:t> on each of the squared terms.</a:t>
                          </a:r>
                        </a:p>
                      </a:txBody>
                      <a:tcPr/>
                    </a:tc>
                    <a:extLst>
                      <a:ext uri="{0D108BD9-81ED-4DB2-BD59-A6C34878D82A}">
                        <a16:rowId xmlns:a16="http://schemas.microsoft.com/office/drawing/2014/main" val="10002"/>
                      </a:ext>
                    </a:extLst>
                  </a:tr>
                  <a:tr h="975379">
                    <a:tc>
                      <a:txBody>
                        <a:bodyPr/>
                        <a:lstStyle/>
                        <a:p>
                          <a:endParaRPr lang="en-US"/>
                        </a:p>
                      </a:txBody>
                      <a:tcPr anchor="ctr">
                        <a:blipFill>
                          <a:blip r:embed="rId2"/>
                          <a:stretch>
                            <a:fillRect t="-212500" r="-129167" b="-165000"/>
                          </a:stretch>
                        </a:blipFill>
                      </a:tcPr>
                    </a:tc>
                    <a:tc>
                      <a:txBody>
                        <a:bodyPr/>
                        <a:lstStyle/>
                        <a:p>
                          <a:endParaRPr lang="en-US"/>
                        </a:p>
                      </a:txBody>
                      <a:tcPr anchor="ctr">
                        <a:blipFill>
                          <a:blip r:embed="rId2"/>
                          <a:stretch>
                            <a:fillRect l="-178042" t="-212500" r="-129970" b="-165000"/>
                          </a:stretch>
                        </a:blipFill>
                      </a:tcPr>
                    </a:tc>
                    <a:tc>
                      <a:txBody>
                        <a:bodyPr/>
                        <a:lstStyle/>
                        <a:p>
                          <a:pPr algn="l">
                            <a:defRPr sz="1800" b="1"/>
                          </a:pPr>
                          <a:r>
                            <a:rPr b="0" dirty="0"/>
                            <a:t>Complete the square. Note that we have to balance the equation.</a:t>
                          </a:r>
                        </a:p>
                      </a:txBody>
                      <a:tcPr/>
                    </a:tc>
                    <a:extLst>
                      <a:ext uri="{0D108BD9-81ED-4DB2-BD59-A6C34878D82A}">
                        <a16:rowId xmlns:a16="http://schemas.microsoft.com/office/drawing/2014/main" val="10003"/>
                      </a:ext>
                    </a:extLst>
                  </a:tr>
                  <a:tr h="975379">
                    <a:tc>
                      <a:txBody>
                        <a:bodyPr/>
                        <a:lstStyle/>
                        <a:p>
                          <a:endParaRPr lang="en-US"/>
                        </a:p>
                      </a:txBody>
                      <a:tcPr anchor="ctr">
                        <a:blipFill>
                          <a:blip r:embed="rId2"/>
                          <a:stretch>
                            <a:fillRect t="-310559" r="-129167" b="-63975"/>
                          </a:stretch>
                        </a:blipFill>
                      </a:tcPr>
                    </a:tc>
                    <a:tc>
                      <a:txBody>
                        <a:bodyPr/>
                        <a:lstStyle/>
                        <a:p>
                          <a:endParaRPr lang="en-US"/>
                        </a:p>
                      </a:txBody>
                      <a:tcPr anchor="ctr">
                        <a:blipFill>
                          <a:blip r:embed="rId2"/>
                          <a:stretch>
                            <a:fillRect l="-178042" t="-310559" r="-129970" b="-63975"/>
                          </a:stretch>
                        </a:blipFill>
                      </a:tcPr>
                    </a:tc>
                    <a:tc>
                      <a:txBody>
                        <a:bodyPr/>
                        <a:lstStyle/>
                        <a:p>
                          <a:pPr algn="l">
                            <a:defRPr sz="1800" b="1"/>
                          </a:pPr>
                          <a:r>
                            <a:rPr b="0" dirty="0"/>
                            <a:t>Rewrite the perfect square trinomials as squared binomials.</a:t>
                          </a:r>
                        </a:p>
                      </a:txBody>
                      <a:tcPr/>
                    </a:tc>
                    <a:extLst>
                      <a:ext uri="{0D108BD9-81ED-4DB2-BD59-A6C34878D82A}">
                        <a16:rowId xmlns:a16="http://schemas.microsoft.com/office/drawing/2014/main" val="10004"/>
                      </a:ext>
                    </a:extLst>
                  </a:tr>
                  <a:tr h="605006">
                    <a:tc>
                      <a:txBody>
                        <a:bodyPr/>
                        <a:lstStyle/>
                        <a:p>
                          <a:endParaRPr lang="en-US"/>
                        </a:p>
                      </a:txBody>
                      <a:tcPr anchor="ctr">
                        <a:blipFill>
                          <a:blip r:embed="rId2"/>
                          <a:stretch>
                            <a:fillRect t="-667677" r="-129167" b="-4040"/>
                          </a:stretch>
                        </a:blipFill>
                      </a:tcPr>
                    </a:tc>
                    <a:tc>
                      <a:txBody>
                        <a:bodyPr/>
                        <a:lstStyle/>
                        <a:p>
                          <a:endParaRPr lang="en-US"/>
                        </a:p>
                      </a:txBody>
                      <a:tcPr anchor="ctr">
                        <a:blipFill>
                          <a:blip r:embed="rId2"/>
                          <a:stretch>
                            <a:fillRect l="-178042" t="-667677" r="-129970" b="-4040"/>
                          </a:stretch>
                        </a:blipFill>
                      </a:tcPr>
                    </a:tc>
                    <a:tc>
                      <a:txBody>
                        <a:bodyPr/>
                        <a:lstStyle/>
                        <a:p>
                          <a:pPr algn="l">
                            <a:defRPr b="1"/>
                          </a:pPr>
                          <a:r>
                            <a:rPr sz="1800" b="0" dirty="0"/>
                            <a:t>Divide both sides by </a:t>
                          </a:r>
                          <a:r>
                            <a:rPr sz="1800" b="0" dirty="0">
                              <a:latin typeface="Cambria Math"/>
                            </a:rPr>
                            <a:t>100</a:t>
                          </a:r>
                          <a:r>
                            <a:rPr sz="1800" b="0" dirty="0"/>
                            <a:t>.</a:t>
                          </a:r>
                        </a:p>
                      </a:txBody>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Graphing an Ellipse </a:t>
            </a:r>
            <a:r>
              <a:rPr lang="en-US" dirty="0"/>
              <a:t>with Equation </a:t>
            </a:r>
            <a:r>
              <a:rPr dirty="0"/>
              <a:t>Not in Standard Form</a:t>
            </a:r>
            <a:r>
              <a:rPr lang="en-US" baseline="-25000" dirty="0"/>
              <a:t>4</a:t>
            </a:r>
            <a:endParaRPr dirty="0"/>
          </a:p>
        </p:txBody>
      </p:sp>
      <p:sp>
        <p:nvSpPr>
          <p:cNvPr id="3" name="Text Placeholder 2"/>
          <p:cNvSpPr>
            <a:spLocks noGrp="1"/>
          </p:cNvSpPr>
          <p:nvPr>
            <p:ph type="body" sz="quarter" idx="10"/>
          </p:nvPr>
        </p:nvSpPr>
        <p:spPr/>
        <p:txBody>
          <a:bodyPr>
            <a:normAutofit/>
          </a:bodyPr>
          <a:lstStyle/>
          <a:p>
            <a:r>
              <a:rPr lang="en-US" sz="2800" dirty="0"/>
              <a:t>At this point, we have an equivalent equation that is in the standard form for an ellipse. Using this form, we can find all the information we need to construct a graph.</a:t>
            </a:r>
          </a:p>
        </p:txBody>
      </p:sp>
      <p:pic>
        <p:nvPicPr>
          <p:cNvPr id="6" name="Picture 5" descr="open parentheses x minus open parentheses negative two close parentheses close parentheses squared divided by two squared plus open parentheses y minus three close parentheses squared divided by five squared equals one.">
            <a:extLst>
              <a:ext uri="{FF2B5EF4-FFF2-40B4-BE49-F238E27FC236}">
                <a16:creationId xmlns:a16="http://schemas.microsoft.com/office/drawing/2014/main" id="{B70C4152-C0CE-FE2C-EC41-DE658C3CE048}"/>
              </a:ext>
            </a:extLst>
          </p:cNvPr>
          <p:cNvPicPr>
            <a:picLocks noChangeAspect="1"/>
          </p:cNvPicPr>
          <p:nvPr/>
        </p:nvPicPr>
        <p:blipFill>
          <a:blip r:embed="rId2"/>
          <a:stretch>
            <a:fillRect/>
          </a:stretch>
        </p:blipFill>
        <p:spPr>
          <a:xfrm>
            <a:off x="2590800" y="2960370"/>
            <a:ext cx="3752850" cy="11049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Graphing an Ellipse </a:t>
            </a:r>
            <a:r>
              <a:rPr lang="en-US" dirty="0"/>
              <a:t>with Equation </a:t>
            </a:r>
            <a:r>
              <a:rPr dirty="0"/>
              <a:t>Not in Standard Form</a:t>
            </a:r>
            <a:r>
              <a:rPr lang="en-US" baseline="-25000" dirty="0"/>
              <a:t>5</a:t>
            </a:r>
            <a:endParaRPr dirty="0"/>
          </a:p>
        </p:txBody>
      </p:sp>
      <p:sp>
        <p:nvSpPr>
          <p:cNvPr id="8" name="TextBox 7">
            <a:extLst>
              <a:ext uri="{FF2B5EF4-FFF2-40B4-BE49-F238E27FC236}">
                <a16:creationId xmlns:a16="http://schemas.microsoft.com/office/drawing/2014/main" id="{E1240FB2-639B-1C3A-7CD9-6E386CCCD55A}"/>
              </a:ext>
            </a:extLst>
          </p:cNvPr>
          <p:cNvSpPr txBox="1"/>
          <p:nvPr/>
        </p:nvSpPr>
        <p:spPr>
          <a:xfrm>
            <a:off x="457200" y="1056144"/>
            <a:ext cx="8229600" cy="2246769"/>
          </a:xfrm>
          <a:prstGeom prst="rect">
            <a:avLst/>
          </a:prstGeom>
          <a:noFill/>
        </p:spPr>
        <p:txBody>
          <a:bodyPr wrap="square">
            <a:spAutoFit/>
          </a:bodyPr>
          <a:lstStyle/>
          <a:p>
            <a:pPr>
              <a:defRPr sz="2800"/>
            </a:pPr>
            <a:r>
              <a:rPr lang="en-IN" sz="2800" dirty="0"/>
              <a:t>Reading the equation, we have the center at (</a:t>
            </a:r>
            <a:r>
              <a:rPr lang="en-IN" sz="2800" dirty="0">
                <a:latin typeface="Calibri" panose="020F0502020204030204" pitchFamily="34" charset="0"/>
                <a:ea typeface="Calibri" panose="020F0502020204030204" pitchFamily="34" charset="0"/>
                <a:cs typeface="Calibri" panose="020F0502020204030204" pitchFamily="34" charset="0"/>
              </a:rPr>
              <a:t>−</a:t>
            </a:r>
            <a:r>
              <a:rPr lang="en-IN" sz="2800" dirty="0"/>
              <a:t>2, 3) with </a:t>
            </a:r>
            <a:r>
              <a:rPr lang="en-IN" sz="2800" i="1" dirty="0"/>
              <a:t>a</a:t>
            </a:r>
            <a:r>
              <a:rPr lang="en-IN" sz="2800" dirty="0"/>
              <a:t> = 5 and </a:t>
            </a:r>
            <a:r>
              <a:rPr lang="en-IN" sz="2800" i="1" dirty="0"/>
              <a:t>b </a:t>
            </a:r>
            <a:r>
              <a:rPr lang="en-IN" sz="2800" dirty="0"/>
              <a:t>= 2. Note that, </a:t>
            </a:r>
            <a:r>
              <a:rPr lang="en-IN" sz="2800" i="1" dirty="0"/>
              <a:t>a</a:t>
            </a:r>
            <a:r>
              <a:rPr lang="en-IN" sz="1050" i="1" dirty="0"/>
              <a:t> </a:t>
            </a:r>
            <a:r>
              <a:rPr lang="en-IN" sz="2800" dirty="0"/>
              <a:t>²</a:t>
            </a:r>
            <a:r>
              <a:rPr lang="ar-AE" sz="2800" dirty="0"/>
              <a:t> </a:t>
            </a:r>
            <a:r>
              <a:rPr lang="en-IN" sz="2800" dirty="0"/>
              <a:t>appears in the </a:t>
            </a:r>
            <a:r>
              <a:rPr lang="en-IN" sz="2800" i="1" dirty="0"/>
              <a:t>y</a:t>
            </a:r>
            <a:r>
              <a:rPr lang="en-IN" sz="2800" dirty="0"/>
              <a:t> term, so this ellipse is elongated vertically. This means that the extreme points of the ellipse lie at (</a:t>
            </a:r>
            <a:r>
              <a:rPr lang="en-IN" sz="2800" dirty="0">
                <a:latin typeface="Calibri" panose="020F0502020204030204" pitchFamily="34" charset="0"/>
                <a:ea typeface="Calibri" panose="020F0502020204030204" pitchFamily="34" charset="0"/>
                <a:cs typeface="Calibri" panose="020F0502020204030204" pitchFamily="34" charset="0"/>
              </a:rPr>
              <a:t>−4, 3) </a:t>
            </a:r>
            <a:r>
              <a:rPr lang="en-IN" sz="2800" dirty="0"/>
              <a:t>, (0, 3) , (</a:t>
            </a:r>
            <a:r>
              <a:rPr lang="en-IN" sz="2800" dirty="0">
                <a:latin typeface="Calibri" panose="020F0502020204030204" pitchFamily="34" charset="0"/>
                <a:ea typeface="Calibri" panose="020F0502020204030204" pitchFamily="34" charset="0"/>
                <a:cs typeface="Calibri" panose="020F0502020204030204" pitchFamily="34" charset="0"/>
              </a:rPr>
              <a:t>−2,−2)</a:t>
            </a:r>
            <a:r>
              <a:rPr lang="en-IN" sz="2800" dirty="0"/>
              <a:t>, and (</a:t>
            </a:r>
            <a:r>
              <a:rPr lang="en-IN" sz="2800" dirty="0">
                <a:latin typeface="Calibri" panose="020F0502020204030204" pitchFamily="34" charset="0"/>
                <a:ea typeface="Calibri" panose="020F0502020204030204" pitchFamily="34" charset="0"/>
                <a:cs typeface="Calibri" panose="020F0502020204030204" pitchFamily="34" charset="0"/>
              </a:rPr>
              <a:t>−2, 8)</a:t>
            </a:r>
            <a:r>
              <a:rPr lang="en-IN" sz="2800" dirty="0"/>
              <a:t>. Using </a:t>
            </a:r>
            <a:r>
              <a:rPr lang="en-IN" sz="2800" i="1" dirty="0"/>
              <a:t>c</a:t>
            </a:r>
            <a:r>
              <a:rPr lang="en-IN" sz="1050" i="1" dirty="0"/>
              <a:t> </a:t>
            </a:r>
            <a:r>
              <a:rPr lang="en-IN" sz="2800" dirty="0"/>
              <a:t>² = </a:t>
            </a:r>
            <a:r>
              <a:rPr lang="en-IN" sz="2800" i="1" dirty="0"/>
              <a:t>a</a:t>
            </a:r>
            <a:r>
              <a:rPr lang="en-IN" sz="1050" i="1" dirty="0"/>
              <a:t> </a:t>
            </a:r>
            <a:r>
              <a:rPr lang="en-IN" sz="2800" dirty="0"/>
              <a:t>² </a:t>
            </a:r>
            <a:r>
              <a:rPr lang="en-IN" sz="2800" dirty="0">
                <a:latin typeface="Calibri" panose="020F0502020204030204" pitchFamily="34" charset="0"/>
                <a:ea typeface="Calibri" panose="020F0502020204030204" pitchFamily="34" charset="0"/>
                <a:cs typeface="Calibri" panose="020F0502020204030204" pitchFamily="34" charset="0"/>
              </a:rPr>
              <a:t>−</a:t>
            </a:r>
            <a:r>
              <a:rPr lang="en-IN" sz="2800" dirty="0"/>
              <a:t> </a:t>
            </a:r>
            <a:r>
              <a:rPr lang="en-IN" sz="2800" i="1" dirty="0"/>
              <a:t>b</a:t>
            </a:r>
            <a:r>
              <a:rPr lang="en-IN" sz="1050" i="1" dirty="0"/>
              <a:t> </a:t>
            </a:r>
            <a:r>
              <a:rPr lang="en-IN" sz="2800" dirty="0"/>
              <a:t>² = 21, we have</a:t>
            </a:r>
          </a:p>
        </p:txBody>
      </p:sp>
      <p:pic>
        <p:nvPicPr>
          <p:cNvPr id="11" name="Picture 10" descr="c equals plus or minus the square root of 21, approximately plus or minus 4.6.">
            <a:extLst>
              <a:ext uri="{FF2B5EF4-FFF2-40B4-BE49-F238E27FC236}">
                <a16:creationId xmlns:a16="http://schemas.microsoft.com/office/drawing/2014/main" id="{AA531886-85AD-0A4F-C171-858C3673E798}"/>
              </a:ext>
            </a:extLst>
          </p:cNvPr>
          <p:cNvPicPr>
            <a:picLocks noChangeAspect="1"/>
          </p:cNvPicPr>
          <p:nvPr/>
        </p:nvPicPr>
        <p:blipFill>
          <a:blip r:embed="rId2"/>
          <a:stretch>
            <a:fillRect/>
          </a:stretch>
        </p:blipFill>
        <p:spPr>
          <a:xfrm>
            <a:off x="533400" y="3206368"/>
            <a:ext cx="2340000" cy="503545"/>
          </a:xfrm>
          <a:prstGeom prst="rect">
            <a:avLst/>
          </a:prstGeom>
        </p:spPr>
      </p:pic>
      <p:sp>
        <p:nvSpPr>
          <p:cNvPr id="6" name="TextBox 5">
            <a:extLst>
              <a:ext uri="{FF2B5EF4-FFF2-40B4-BE49-F238E27FC236}">
                <a16:creationId xmlns:a16="http://schemas.microsoft.com/office/drawing/2014/main" id="{66BED816-1784-0F5E-0709-3EF7A36A30EB}"/>
              </a:ext>
            </a:extLst>
          </p:cNvPr>
          <p:cNvSpPr txBox="1"/>
          <p:nvPr/>
        </p:nvSpPr>
        <p:spPr>
          <a:xfrm>
            <a:off x="475890" y="3670518"/>
            <a:ext cx="8363309" cy="1815882"/>
          </a:xfrm>
          <a:prstGeom prst="rect">
            <a:avLst/>
          </a:prstGeom>
          <a:noFill/>
        </p:spPr>
        <p:txBody>
          <a:bodyPr wrap="square">
            <a:spAutoFit/>
          </a:bodyPr>
          <a:lstStyle/>
          <a:p>
            <a:r>
              <a:rPr lang="en-IN" sz="2800" dirty="0"/>
              <a:t>Thus, the foci lie about 4.6 units below and above the center of the ellipse, at (</a:t>
            </a:r>
            <a:r>
              <a:rPr lang="en-IN" sz="2800" dirty="0">
                <a:latin typeface="Calibri" panose="020F0502020204030204" pitchFamily="34" charset="0"/>
                <a:ea typeface="Calibri" panose="020F0502020204030204" pitchFamily="34" charset="0"/>
                <a:cs typeface="Calibri" panose="020F0502020204030204" pitchFamily="34" charset="0"/>
              </a:rPr>
              <a:t>−2,−1.6</a:t>
            </a:r>
            <a:r>
              <a:rPr lang="en-IN" sz="2800" dirty="0"/>
              <a:t>) and (</a:t>
            </a:r>
            <a:r>
              <a:rPr lang="en-IN" sz="2800" dirty="0">
                <a:latin typeface="Calibri" panose="020F0502020204030204" pitchFamily="34" charset="0"/>
                <a:ea typeface="Calibri" panose="020F0502020204030204" pitchFamily="34" charset="0"/>
                <a:cs typeface="Calibri" panose="020F0502020204030204" pitchFamily="34" charset="0"/>
              </a:rPr>
              <a:t>−2, 7.6)</a:t>
            </a:r>
            <a:r>
              <a:rPr lang="en-IN" sz="2800" dirty="0"/>
              <a:t>. Putting all this information together, we have the graph in Figure 9.</a:t>
            </a:r>
          </a:p>
        </p:txBody>
      </p:sp>
    </p:spTree>
    <p:extLst>
      <p:ext uri="{BB962C8B-B14F-4D97-AF65-F5344CB8AC3E}">
        <p14:creationId xmlns:p14="http://schemas.microsoft.com/office/powerpoint/2010/main" val="558596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Graphing an Ellipse </a:t>
            </a:r>
            <a:r>
              <a:rPr lang="en-US" dirty="0"/>
              <a:t>with Equation </a:t>
            </a:r>
            <a:r>
              <a:rPr dirty="0"/>
              <a:t>Not in Standard Form</a:t>
            </a:r>
            <a:r>
              <a:rPr lang="en-US" baseline="-25000" dirty="0"/>
              <a:t>6</a:t>
            </a:r>
            <a:endParaRPr dirty="0"/>
          </a:p>
        </p:txBody>
      </p:sp>
      <p:pic>
        <p:nvPicPr>
          <p:cNvPr id="5" name="Content Placeholder 4" descr="The ellipse twenty five times x squared plus four times y squared plus one hundred x minus twenty four y plus thirty six equals zero is plotted in the Cartesian plane. It is centered at open parentheses negative two comma three close parentheses with foci marked and labeled as open parentheses negative two comma negative one point six close parentheses and open parentheses negative two comma seven point six close parentheses. The ends of the major axis are marked and labeled as open parentheses negative two comma negative two close parentheses and open parentheses negative two comma eight close parentheses and the ends of the minor axis are marked and labeled as open parentheses negative four comma three close parentheses and open parentheses zero comma three close parentheses.">
            <a:extLst>
              <a:ext uri="{FF2B5EF4-FFF2-40B4-BE49-F238E27FC236}">
                <a16:creationId xmlns:a16="http://schemas.microsoft.com/office/drawing/2014/main" id="{7AA50217-BE3E-4395-8DFE-21F89F5B626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40439"/>
            <a:ext cx="4572000" cy="4572000"/>
          </a:xfrm>
        </p:spPr>
      </p:pic>
      <p:sp>
        <p:nvSpPr>
          <p:cNvPr id="3" name="TextBox 2">
            <a:extLst>
              <a:ext uri="{FF2B5EF4-FFF2-40B4-BE49-F238E27FC236}">
                <a16:creationId xmlns:a16="http://schemas.microsoft.com/office/drawing/2014/main" id="{6CD60169-131B-45EB-B514-B6B00D72AFB2}"/>
              </a:ext>
            </a:extLst>
          </p:cNvPr>
          <p:cNvSpPr txBox="1"/>
          <p:nvPr/>
        </p:nvSpPr>
        <p:spPr>
          <a:xfrm>
            <a:off x="152400" y="5537268"/>
            <a:ext cx="8763000" cy="523220"/>
          </a:xfrm>
          <a:prstGeom prst="rect">
            <a:avLst/>
          </a:prstGeom>
          <a:noFill/>
        </p:spPr>
        <p:txBody>
          <a:bodyPr wrap="square" rtlCol="0">
            <a:spAutoFit/>
          </a:bodyPr>
          <a:lstStyle/>
          <a:p>
            <a:pPr algn="ctr"/>
            <a:r>
              <a:rPr lang="en-US" sz="2800" dirty="0"/>
              <a:t>Figure 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Constructing the Equation for an Ellipse</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Construct the standard form </a:t>
            </a:r>
            <a:r>
              <a:rPr lang="en-US" sz="2800" dirty="0"/>
              <a:t>of the </a:t>
            </a:r>
            <a:r>
              <a:rPr sz="2800" dirty="0"/>
              <a:t>equation </a:t>
            </a:r>
            <a:r>
              <a:rPr lang="en-US" sz="2800" dirty="0"/>
              <a:t>of</a:t>
            </a:r>
            <a:r>
              <a:rPr sz="2800" dirty="0"/>
              <a:t> the ellipse in Figure 12.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Constructing the Equation for an Ellipse</a:t>
            </a:r>
            <a:r>
              <a:rPr lang="en-US" baseline="-25000" dirty="0"/>
              <a:t>2</a:t>
            </a:r>
            <a:endParaRPr dirty="0"/>
          </a:p>
        </p:txBody>
      </p:sp>
      <p:pic>
        <p:nvPicPr>
          <p:cNvPr id="5" name="Content Placeholder 4" descr="An ellipse with the endpoints open parentheses negative five comma negative two close parentheses and open parentheses seven comma negative two close parentheses on the horizontal major axis, and the endpoints open parentheses one comma negative three close parentheses and open parentheses one comma negative one close parentheses on the vertical minor axis marked.">
            <a:extLst>
              <a:ext uri="{FF2B5EF4-FFF2-40B4-BE49-F238E27FC236}">
                <a16:creationId xmlns:a16="http://schemas.microsoft.com/office/drawing/2014/main" id="{0E3CB6BE-D992-4FCA-806B-22E11BF69C58}"/>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82674"/>
            <a:ext cx="4572000" cy="4572000"/>
          </a:xfrm>
        </p:spPr>
      </p:pic>
      <p:sp>
        <p:nvSpPr>
          <p:cNvPr id="4" name="Text Placeholder 2">
            <a:extLst>
              <a:ext uri="{FF2B5EF4-FFF2-40B4-BE49-F238E27FC236}">
                <a16:creationId xmlns:a16="http://schemas.microsoft.com/office/drawing/2014/main" id="{CC1E529B-C90C-4D42-BCC9-E2FD84E817CC}"/>
              </a:ext>
            </a:extLst>
          </p:cNvPr>
          <p:cNvSpPr txBox="1">
            <a:spLocks/>
          </p:cNvSpPr>
          <p:nvPr/>
        </p:nvSpPr>
        <p:spPr>
          <a:xfrm>
            <a:off x="3429000" y="5533965"/>
            <a:ext cx="1600200" cy="5709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Constructing the Equation for an Ellipse</a:t>
            </a:r>
            <a:r>
              <a:rPr lang="en-US" baseline="-25000" dirty="0"/>
              <a:t>3</a:t>
            </a:r>
            <a:endParaRPr dirty="0"/>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In order to construct the standard form equation, we need four pieces of information</a:t>
            </a:r>
            <a:r>
              <a:rPr lang="en-US" sz="2800" dirty="0"/>
              <a:t>:</a:t>
            </a:r>
            <a:r>
              <a:rPr sz="2800" dirty="0"/>
              <a:t> the center of the ellipse, whether the major axis is horizontal or vertical, and the values of </a:t>
            </a:r>
            <a:r>
              <a:rPr lang="en-US" sz="2800" i="1" dirty="0"/>
              <a:t>a</a:t>
            </a:r>
            <a:r>
              <a:rPr sz="2800" dirty="0"/>
              <a:t> and </a:t>
            </a:r>
            <a:r>
              <a:rPr lang="en-US" sz="2800" i="1" dirty="0"/>
              <a:t>b</a:t>
            </a:r>
            <a:r>
              <a:rPr sz="2800"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Constructing the Equation for an Ellipse</a:t>
            </a:r>
            <a:r>
              <a:rPr lang="en-US" baseline="-25000" dirty="0"/>
              <a:t>4</a:t>
            </a:r>
            <a:endParaRPr dirty="0"/>
          </a:p>
        </p:txBody>
      </p:sp>
      <p:sp>
        <p:nvSpPr>
          <p:cNvPr id="3" name="Text Placeholder 2"/>
          <p:cNvSpPr>
            <a:spLocks noGrp="1"/>
          </p:cNvSpPr>
          <p:nvPr>
            <p:ph type="body" sz="quarter" idx="10"/>
          </p:nvPr>
        </p:nvSpPr>
        <p:spPr/>
        <p:txBody>
          <a:bodyPr>
            <a:normAutofit/>
          </a:bodyPr>
          <a:lstStyle/>
          <a:p>
            <a:pPr>
              <a:defRPr sz="2800"/>
            </a:pPr>
            <a:r>
              <a:rPr lang="en-IN" sz="2800" dirty="0"/>
              <a:t>Examining the graph, we see that the </a:t>
            </a:r>
            <a:r>
              <a:rPr lang="en-IN" sz="2800" dirty="0" err="1"/>
              <a:t>center</a:t>
            </a:r>
            <a:r>
              <a:rPr lang="en-IN" sz="2800" dirty="0"/>
              <a:t> is (1,</a:t>
            </a:r>
            <a:r>
              <a:rPr lang="en-IN" sz="2800" dirty="0">
                <a:latin typeface="Calibri" panose="020F0502020204030204" pitchFamily="34" charset="0"/>
                <a:ea typeface="Calibri" panose="020F0502020204030204" pitchFamily="34" charset="0"/>
                <a:cs typeface="Calibri" panose="020F0502020204030204" pitchFamily="34" charset="0"/>
              </a:rPr>
              <a:t>−</a:t>
            </a:r>
            <a:r>
              <a:rPr lang="en-IN" sz="2800" dirty="0"/>
              <a:t>2), the major axis is horizontal with length 12, and the minor axis has length 2. This gives us </a:t>
            </a:r>
            <a:r>
              <a:rPr lang="en-IN" sz="2800" i="1" dirty="0"/>
              <a:t>a </a:t>
            </a:r>
            <a:r>
              <a:rPr lang="en-IN" sz="2800" dirty="0"/>
              <a:t>= 6. and </a:t>
            </a:r>
            <a:r>
              <a:rPr lang="en-IN" sz="2800" i="1" dirty="0"/>
              <a:t>b </a:t>
            </a:r>
            <a:r>
              <a:rPr lang="en-IN" sz="2800" dirty="0"/>
              <a:t>= 1. Plugging this information into the standard form, we arrive at the equation for this ellipse:</a:t>
            </a:r>
          </a:p>
          <a:p>
            <a:pPr algn="ctr"/>
            <a:endParaRPr lang="en-IN" sz="2800" dirty="0"/>
          </a:p>
          <a:p>
            <a:pPr algn="ctr"/>
            <a:endParaRPr lang="en-IN" dirty="0"/>
          </a:p>
          <a:p>
            <a:endParaRPr lang="en-IN" sz="2800" dirty="0"/>
          </a:p>
        </p:txBody>
      </p:sp>
      <p:pic>
        <p:nvPicPr>
          <p:cNvPr id="6" name="Picture 5" descr="open parentheses x minus 1 close parentheses squared divided by 6 squared plus open parentheses y minus open parentheses negative 2 close parentheses close parentheses squared divided by 1 squared equals 1.">
            <a:extLst>
              <a:ext uri="{FF2B5EF4-FFF2-40B4-BE49-F238E27FC236}">
                <a16:creationId xmlns:a16="http://schemas.microsoft.com/office/drawing/2014/main" id="{D740455A-007C-2CA3-4E78-2DE659E5B767}"/>
              </a:ext>
            </a:extLst>
          </p:cNvPr>
          <p:cNvPicPr>
            <a:picLocks noChangeAspect="1"/>
          </p:cNvPicPr>
          <p:nvPr/>
        </p:nvPicPr>
        <p:blipFill>
          <a:blip r:embed="rId2"/>
          <a:stretch>
            <a:fillRect/>
          </a:stretch>
        </p:blipFill>
        <p:spPr>
          <a:xfrm>
            <a:off x="2743200" y="3378500"/>
            <a:ext cx="3314700" cy="971550"/>
          </a:xfrm>
          <a:prstGeom prst="rect">
            <a:avLst/>
          </a:prstGeom>
        </p:spPr>
      </p:pic>
      <p:sp>
        <p:nvSpPr>
          <p:cNvPr id="11" name="TextBox 10">
            <a:extLst>
              <a:ext uri="{FF2B5EF4-FFF2-40B4-BE49-F238E27FC236}">
                <a16:creationId xmlns:a16="http://schemas.microsoft.com/office/drawing/2014/main" id="{24E8E56A-AB8E-BCC0-F62E-758827377AC6}"/>
              </a:ext>
            </a:extLst>
          </p:cNvPr>
          <p:cNvSpPr txBox="1"/>
          <p:nvPr/>
        </p:nvSpPr>
        <p:spPr>
          <a:xfrm>
            <a:off x="533400" y="4800600"/>
            <a:ext cx="3314700" cy="523220"/>
          </a:xfrm>
          <a:prstGeom prst="rect">
            <a:avLst/>
          </a:prstGeom>
          <a:noFill/>
        </p:spPr>
        <p:txBody>
          <a:bodyPr wrap="square">
            <a:spAutoFit/>
          </a:bodyPr>
          <a:lstStyle/>
          <a:p>
            <a:r>
              <a:rPr lang="en-IN" sz="2800" dirty="0"/>
              <a:t>which we rewrite as </a:t>
            </a:r>
          </a:p>
        </p:txBody>
      </p:sp>
      <p:pic>
        <p:nvPicPr>
          <p:cNvPr id="9" name="Picture 8" descr="open parentheses x minus 1 close parentheses squared divided by 36 plus open parentheses y plus 2 close parentheses squared equals 1.">
            <a:extLst>
              <a:ext uri="{FF2B5EF4-FFF2-40B4-BE49-F238E27FC236}">
                <a16:creationId xmlns:a16="http://schemas.microsoft.com/office/drawing/2014/main" id="{17C4216B-E5C2-8186-D1FF-D8FD7C794CCE}"/>
              </a:ext>
            </a:extLst>
          </p:cNvPr>
          <p:cNvPicPr>
            <a:picLocks noChangeAspect="1"/>
          </p:cNvPicPr>
          <p:nvPr/>
        </p:nvPicPr>
        <p:blipFill>
          <a:blip r:embed="rId3"/>
          <a:stretch>
            <a:fillRect/>
          </a:stretch>
        </p:blipFill>
        <p:spPr>
          <a:xfrm>
            <a:off x="3648074" y="4572000"/>
            <a:ext cx="3060000" cy="989089"/>
          </a:xfrm>
          <a:prstGeom prst="rect">
            <a:avLst/>
          </a:prstGeom>
        </p:spPr>
      </p:pic>
    </p:spTree>
    <p:extLst>
      <p:ext uri="{BB962C8B-B14F-4D97-AF65-F5344CB8AC3E}">
        <p14:creationId xmlns:p14="http://schemas.microsoft.com/office/powerpoint/2010/main" val="3779887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Eccentricity of an Ellipse</a:t>
            </a:r>
          </a:p>
        </p:txBody>
      </p:sp>
      <p:sp>
        <p:nvSpPr>
          <p:cNvPr id="3" name="Text Placeholder 2"/>
          <p:cNvSpPr>
            <a:spLocks noGrp="1"/>
          </p:cNvSpPr>
          <p:nvPr>
            <p:ph type="body" sz="quarter" idx="10"/>
          </p:nvPr>
        </p:nvSpPr>
        <p:spPr/>
        <p:txBody>
          <a:bodyPr>
            <a:normAutofit/>
          </a:bodyPr>
          <a:lstStyle/>
          <a:p>
            <a:pPr>
              <a:defRPr sz="2800"/>
            </a:pPr>
            <a:r>
              <a:rPr lang="en-IN" sz="2800" dirty="0"/>
              <a:t>Given an ellipse with major and minor axes of lengths  2</a:t>
            </a:r>
            <a:r>
              <a:rPr lang="en-IN" sz="200" dirty="0"/>
              <a:t> </a:t>
            </a:r>
            <a:r>
              <a:rPr lang="en-IN" sz="2800" i="1" dirty="0"/>
              <a:t>a</a:t>
            </a:r>
            <a:r>
              <a:rPr lang="en-IN" sz="2800" dirty="0"/>
              <a:t> and 2</a:t>
            </a:r>
            <a:r>
              <a:rPr lang="en-IN" sz="200" dirty="0"/>
              <a:t> </a:t>
            </a:r>
            <a:r>
              <a:rPr lang="en-IN" sz="2800" i="1" dirty="0"/>
              <a:t>b</a:t>
            </a:r>
            <a:r>
              <a:rPr lang="en-IN" sz="2800" dirty="0"/>
              <a:t>, respectively, the </a:t>
            </a:r>
            <a:r>
              <a:rPr lang="en-IN" sz="2800" b="1" dirty="0"/>
              <a:t>eccentricity</a:t>
            </a:r>
            <a:r>
              <a:rPr lang="en-IN" sz="2800" dirty="0"/>
              <a:t> of the ellipse, denoted by the symbol </a:t>
            </a:r>
            <a:r>
              <a:rPr lang="en-IN" sz="2800" i="1" dirty="0"/>
              <a:t>e</a:t>
            </a:r>
            <a:r>
              <a:rPr lang="en-IN" sz="2800" dirty="0"/>
              <a:t>, is defined by</a:t>
            </a:r>
          </a:p>
          <a:p>
            <a:pPr algn="ctr">
              <a:defRPr sz="2800"/>
            </a:pPr>
            <a:endParaRPr lang="en-US" sz="2800" dirty="0"/>
          </a:p>
          <a:p>
            <a:pPr algn="ctr">
              <a:defRPr sz="2800"/>
            </a:pPr>
            <a:endParaRPr lang="ar-AE" sz="2800" dirty="0"/>
          </a:p>
          <a:p>
            <a:endParaRPr sz="2800" dirty="0"/>
          </a:p>
        </p:txBody>
      </p:sp>
      <p:pic>
        <p:nvPicPr>
          <p:cNvPr id="6" name="Picture 5" descr="e equals c divided by a equals open parentheses the square root of open parentheses a squared minus b squared close parentheses close parentheses divided by a.">
            <a:extLst>
              <a:ext uri="{FF2B5EF4-FFF2-40B4-BE49-F238E27FC236}">
                <a16:creationId xmlns:a16="http://schemas.microsoft.com/office/drawing/2014/main" id="{DE842C71-159E-36C9-D880-9CA02E0D7017}"/>
              </a:ext>
            </a:extLst>
          </p:cNvPr>
          <p:cNvPicPr>
            <a:picLocks noChangeAspect="1"/>
          </p:cNvPicPr>
          <p:nvPr/>
        </p:nvPicPr>
        <p:blipFill>
          <a:blip r:embed="rId2"/>
          <a:stretch>
            <a:fillRect/>
          </a:stretch>
        </p:blipFill>
        <p:spPr>
          <a:xfrm>
            <a:off x="3414711" y="2590800"/>
            <a:ext cx="2664000" cy="1041481"/>
          </a:xfrm>
          <a:prstGeom prst="rect">
            <a:avLst/>
          </a:prstGeom>
        </p:spPr>
      </p:pic>
      <p:sp>
        <p:nvSpPr>
          <p:cNvPr id="8" name="TextBox 7">
            <a:extLst>
              <a:ext uri="{FF2B5EF4-FFF2-40B4-BE49-F238E27FC236}">
                <a16:creationId xmlns:a16="http://schemas.microsoft.com/office/drawing/2014/main" id="{1C8025F1-FBA7-989E-35FD-0032ED0427FB}"/>
              </a:ext>
            </a:extLst>
          </p:cNvPr>
          <p:cNvSpPr txBox="1"/>
          <p:nvPr/>
        </p:nvSpPr>
        <p:spPr>
          <a:xfrm>
            <a:off x="447136" y="3733800"/>
            <a:ext cx="8163464" cy="1815882"/>
          </a:xfrm>
          <a:prstGeom prst="rect">
            <a:avLst/>
          </a:prstGeom>
          <a:noFill/>
        </p:spPr>
        <p:txBody>
          <a:bodyPr wrap="square">
            <a:spAutoFit/>
          </a:bodyPr>
          <a:lstStyle/>
          <a:p>
            <a:pPr>
              <a:defRPr sz="2800"/>
            </a:pPr>
            <a:r>
              <a:rPr lang="en-IN" sz="2800" dirty="0">
                <a:solidFill>
                  <a:srgbClr val="000000"/>
                </a:solidFill>
              </a:rPr>
              <a:t>If </a:t>
            </a:r>
            <a:r>
              <a:rPr lang="en-IN" sz="2800" i="1" dirty="0">
                <a:solidFill>
                  <a:srgbClr val="000000"/>
                </a:solidFill>
              </a:rPr>
              <a:t>e</a:t>
            </a:r>
            <a:r>
              <a:rPr lang="en-IN" sz="2800" dirty="0">
                <a:solidFill>
                  <a:srgbClr val="000000"/>
                </a:solidFill>
              </a:rPr>
              <a:t> = 0, then </a:t>
            </a:r>
            <a:r>
              <a:rPr lang="en-IN" sz="2800" i="1" dirty="0">
                <a:solidFill>
                  <a:srgbClr val="000000"/>
                </a:solidFill>
              </a:rPr>
              <a:t>c </a:t>
            </a:r>
            <a:r>
              <a:rPr lang="en-IN" sz="2800" dirty="0">
                <a:solidFill>
                  <a:srgbClr val="000000"/>
                </a:solidFill>
              </a:rPr>
              <a:t>= 0 and the ellipse is a circle. At the other extreme, </a:t>
            </a:r>
            <a:r>
              <a:rPr lang="en-IN" sz="2800" i="1" dirty="0">
                <a:solidFill>
                  <a:srgbClr val="000000"/>
                </a:solidFill>
              </a:rPr>
              <a:t>c</a:t>
            </a:r>
            <a:r>
              <a:rPr lang="en-IN" sz="2800" dirty="0">
                <a:solidFill>
                  <a:srgbClr val="000000"/>
                </a:solidFill>
              </a:rPr>
              <a:t> may be close to (but cannot equal) </a:t>
            </a:r>
            <a:r>
              <a:rPr lang="en-IN" sz="2800" i="1" dirty="0">
                <a:solidFill>
                  <a:srgbClr val="000000"/>
                </a:solidFill>
              </a:rPr>
              <a:t>a</a:t>
            </a:r>
            <a:r>
              <a:rPr lang="en-IN" sz="2800" dirty="0">
                <a:solidFill>
                  <a:srgbClr val="000000"/>
                </a:solidFill>
              </a:rPr>
              <a:t>, in which case </a:t>
            </a:r>
            <a:r>
              <a:rPr lang="en-IN" sz="2800" i="1" dirty="0">
                <a:solidFill>
                  <a:srgbClr val="000000"/>
                </a:solidFill>
              </a:rPr>
              <a:t>e</a:t>
            </a:r>
            <a:r>
              <a:rPr lang="en-IN" sz="2800" dirty="0">
                <a:solidFill>
                  <a:srgbClr val="000000"/>
                </a:solidFill>
              </a:rPr>
              <a:t> is close to 1. An eccentricity close to 1 indicates a relatively skinny ellipse.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Plane Geometric Definition of Conics</a:t>
            </a:r>
            <a:r>
              <a:rPr lang="en-US" baseline="-25000" dirty="0"/>
              <a:t>1</a:t>
            </a:r>
            <a:endParaRPr baseline="-25000" dirty="0"/>
          </a:p>
        </p:txBody>
      </p:sp>
      <p:sp>
        <p:nvSpPr>
          <p:cNvPr id="3" name="Text Placeholder 2"/>
          <p:cNvSpPr>
            <a:spLocks noGrp="1"/>
          </p:cNvSpPr>
          <p:nvPr>
            <p:ph type="body" sz="quarter" idx="10"/>
          </p:nvPr>
        </p:nvSpPr>
        <p:spPr/>
        <p:txBody>
          <a:bodyPr>
            <a:normAutofit lnSpcReduction="10000"/>
          </a:bodyPr>
          <a:lstStyle/>
          <a:p>
            <a:pPr marL="542925" indent="-542925">
              <a:defRPr sz="2800"/>
            </a:pPr>
            <a:r>
              <a:rPr lang="en-US" sz="2800" dirty="0"/>
              <a:t>1.   </a:t>
            </a:r>
            <a:r>
              <a:rPr sz="2800" dirty="0"/>
              <a:t>An ellipse consists of the set of points in the plane for which the sum of the distances </a:t>
            </a:r>
            <a:r>
              <a:rPr lang="en-US" sz="2800" i="1" dirty="0"/>
              <a:t>d</a:t>
            </a:r>
            <a:r>
              <a:rPr lang="en-US" sz="1050" i="1" dirty="0"/>
              <a:t> </a:t>
            </a:r>
            <a:r>
              <a:rPr lang="en-US" sz="2800" baseline="-25000" dirty="0"/>
              <a:t>1</a:t>
            </a:r>
            <a:r>
              <a:rPr sz="2800" dirty="0"/>
              <a:t> and</a:t>
            </a:r>
            <a:r>
              <a:rPr lang="en-US" sz="2800" dirty="0"/>
              <a:t> </a:t>
            </a:r>
            <a:r>
              <a:rPr lang="en-US" i="1" dirty="0"/>
              <a:t>d</a:t>
            </a:r>
            <a:r>
              <a:rPr lang="en-US" sz="1050" i="1" dirty="0"/>
              <a:t> </a:t>
            </a:r>
            <a:r>
              <a:rPr lang="en-US" baseline="-25000" dirty="0"/>
              <a:t>2</a:t>
            </a:r>
            <a:r>
              <a:rPr sz="2800" dirty="0"/>
              <a:t> to two </a:t>
            </a:r>
            <a:r>
              <a:rPr sz="2800" b="1" dirty="0"/>
              <a:t>foci</a:t>
            </a:r>
            <a:r>
              <a:rPr sz="2800" dirty="0"/>
              <a:t> (plural of </a:t>
            </a:r>
            <a:r>
              <a:rPr sz="2800" b="1" dirty="0"/>
              <a:t>focus</a:t>
            </a:r>
            <a:r>
              <a:rPr sz="2800" dirty="0"/>
              <a:t>) is a fixed constant. </a:t>
            </a:r>
            <a:r>
              <a:rPr lang="en-IN" dirty="0"/>
              <a:t>Refer to the </a:t>
            </a:r>
            <a:r>
              <a:rPr sz="2800" dirty="0"/>
              <a:t>first diagram in Figure 2.</a:t>
            </a:r>
          </a:p>
          <a:p>
            <a:pPr marL="542925" indent="-542925">
              <a:defRPr sz="2800"/>
            </a:pPr>
            <a:r>
              <a:rPr lang="en-US" sz="2800" dirty="0"/>
              <a:t>2.   </a:t>
            </a:r>
            <a:r>
              <a:rPr sz="2800" dirty="0"/>
              <a:t>A parabola consists of the set of points that are the same distance </a:t>
            </a:r>
            <a:r>
              <a:rPr lang="en-US" sz="2800" i="1" dirty="0"/>
              <a:t>d</a:t>
            </a:r>
            <a:r>
              <a:rPr sz="2800" dirty="0"/>
              <a:t> from a line (called the </a:t>
            </a:r>
            <a:r>
              <a:rPr sz="2800" b="1" dirty="0"/>
              <a:t>directrix</a:t>
            </a:r>
            <a:r>
              <a:rPr sz="2800" dirty="0"/>
              <a:t>), and a point not on the line (called the </a:t>
            </a:r>
            <a:r>
              <a:rPr sz="2800" b="1" dirty="0"/>
              <a:t>focus</a:t>
            </a:r>
            <a:r>
              <a:rPr sz="2800" dirty="0"/>
              <a:t>). </a:t>
            </a:r>
            <a:r>
              <a:rPr lang="en-IN" dirty="0"/>
              <a:t>Refer to the </a:t>
            </a:r>
            <a:r>
              <a:rPr sz="2800" dirty="0"/>
              <a:t>second diagram in Figure 2.</a:t>
            </a:r>
          </a:p>
          <a:p>
            <a:pPr marL="542925" indent="-542925">
              <a:defRPr sz="2800"/>
            </a:pPr>
            <a:r>
              <a:rPr lang="en-US" dirty="0"/>
              <a:t>3.   </a:t>
            </a:r>
            <a:r>
              <a:rPr dirty="0"/>
              <a:t>​</a:t>
            </a:r>
            <a:r>
              <a:rPr sz="2800" dirty="0"/>
              <a:t>A hyperbola consists of the set of points for which the magnitude of the difference of the distances </a:t>
            </a:r>
            <a:r>
              <a:rPr lang="en-US" i="1" dirty="0"/>
              <a:t>d</a:t>
            </a:r>
            <a:r>
              <a:rPr lang="en-US" sz="1050" i="1" dirty="0"/>
              <a:t> </a:t>
            </a:r>
            <a:r>
              <a:rPr lang="en-US" baseline="-25000" dirty="0"/>
              <a:t>1 </a:t>
            </a:r>
            <a:r>
              <a:rPr sz="2800" dirty="0"/>
              <a:t>and</a:t>
            </a:r>
            <a:r>
              <a:rPr lang="en-US" sz="2800" dirty="0"/>
              <a:t> </a:t>
            </a:r>
            <a:r>
              <a:rPr lang="en-US" i="1" dirty="0"/>
              <a:t>d</a:t>
            </a:r>
            <a:r>
              <a:rPr lang="en-US" sz="1050" i="1" dirty="0"/>
              <a:t> </a:t>
            </a:r>
            <a:r>
              <a:rPr lang="en-US" baseline="-25000" dirty="0"/>
              <a:t>2</a:t>
            </a:r>
            <a:r>
              <a:rPr sz="2800" dirty="0"/>
              <a:t> to two </a:t>
            </a:r>
            <a:r>
              <a:rPr sz="2800" b="1" dirty="0"/>
              <a:t>foci</a:t>
            </a:r>
            <a:r>
              <a:rPr sz="2800" dirty="0"/>
              <a:t> is fixed. </a:t>
            </a:r>
            <a:r>
              <a:rPr lang="en-IN" dirty="0"/>
              <a:t>Refer to the </a:t>
            </a:r>
            <a:r>
              <a:rPr sz="2800" dirty="0"/>
              <a:t>third diagram in Figure 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Theorem: </a:t>
            </a:r>
            <a:r>
              <a:rPr dirty="0"/>
              <a:t>Kepler's Laws of Planetary Motion</a:t>
            </a:r>
          </a:p>
        </p:txBody>
      </p:sp>
      <p:sp>
        <p:nvSpPr>
          <p:cNvPr id="3" name="Text Placeholder 2"/>
          <p:cNvSpPr>
            <a:spLocks noGrp="1"/>
          </p:cNvSpPr>
          <p:nvPr>
            <p:ph type="body" sz="quarter" idx="10"/>
          </p:nvPr>
        </p:nvSpPr>
        <p:spPr/>
        <p:txBody>
          <a:bodyPr>
            <a:normAutofit/>
          </a:bodyPr>
          <a:lstStyle/>
          <a:p>
            <a:pPr marL="542925" indent="-542925">
              <a:defRPr sz="2800"/>
            </a:pPr>
            <a:r>
              <a:rPr lang="en-US" dirty="0"/>
              <a:t>1.</a:t>
            </a:r>
            <a:r>
              <a:rPr dirty="0"/>
              <a:t>​</a:t>
            </a:r>
            <a:r>
              <a:rPr lang="en-US" dirty="0"/>
              <a:t>   </a:t>
            </a:r>
            <a:r>
              <a:rPr sz="2800" dirty="0"/>
              <a:t>The planets orbit the sun in elliptical paths, with the sun at one focus of each orbit.</a:t>
            </a:r>
          </a:p>
          <a:p>
            <a:pPr marL="542925" indent="-542925">
              <a:defRPr sz="2800"/>
            </a:pPr>
            <a:r>
              <a:rPr lang="en-US" sz="2800" dirty="0"/>
              <a:t>2.   </a:t>
            </a:r>
            <a:r>
              <a:rPr sz="2800" dirty="0"/>
              <a:t>A line segment between the sun and a given planet sweeps out equal areas of space in equal intervals of time.</a:t>
            </a:r>
          </a:p>
          <a:p>
            <a:pPr marL="542925" indent="-542925">
              <a:defRPr sz="2800"/>
            </a:pPr>
            <a:r>
              <a:rPr lang="en-US" dirty="0"/>
              <a:t>3.   </a:t>
            </a:r>
            <a:r>
              <a:rPr dirty="0"/>
              <a:t>​</a:t>
            </a:r>
            <a:r>
              <a:rPr sz="2800" dirty="0"/>
              <a:t>The square of the time needed for a planet to complete a full revolution about the sun is proportional to the cube of the orbit's semimajor axis (half of the major axis).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Planetary Orbits</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Given that the furthest Earth gets from the sun is approximately</a:t>
            </a:r>
            <a:r>
              <a:rPr lang="en-US" sz="2800" dirty="0"/>
              <a:t> 94.56</a:t>
            </a:r>
            <a:r>
              <a:rPr sz="2800" dirty="0"/>
              <a:t> million miles, and that the eccentricity of Earth's orbit is approximately</a:t>
            </a:r>
            <a:r>
              <a:rPr lang="en-US" sz="2800" dirty="0"/>
              <a:t> 0.017</a:t>
            </a:r>
            <a:r>
              <a:rPr sz="2800" dirty="0"/>
              <a:t>, estimate the closest approach of Earth to the sun.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Planetary Orbits</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dirty="0"/>
              <a:t>Solution</a:t>
            </a:r>
          </a:p>
          <a:p>
            <a:r>
              <a:rPr sz="2800" dirty="0"/>
              <a:t>Kepler's </a:t>
            </a:r>
            <a:r>
              <a:rPr lang="en-US" sz="2800" dirty="0"/>
              <a:t>F</a:t>
            </a:r>
            <a:r>
              <a:rPr sz="2800" dirty="0"/>
              <a:t>irst </a:t>
            </a:r>
            <a:r>
              <a:rPr lang="en-US" dirty="0"/>
              <a:t>L</a:t>
            </a:r>
            <a:r>
              <a:rPr sz="2800" dirty="0"/>
              <a:t>aw states that each planet follows an elliptical orbit, and that the sun is positioned at one focus of the ellipse. Thus</a:t>
            </a:r>
            <a:r>
              <a:rPr lang="en-US" sz="2800" dirty="0"/>
              <a:t>,</a:t>
            </a:r>
            <a:r>
              <a:rPr sz="2800" dirty="0"/>
              <a:t> Earth is furthest from the sun when it is at the end of the ellipse's major axis on the other side of the center from the sun.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Planetary Orbits</a:t>
            </a:r>
            <a:r>
              <a:rPr lang="en-US" baseline="-25000" dirty="0"/>
              <a:t>3</a:t>
            </a:r>
            <a:endParaRPr dirty="0"/>
          </a:p>
        </p:txBody>
      </p:sp>
      <p:pic>
        <p:nvPicPr>
          <p:cNvPr id="5" name="Content Placeholder 4" descr="Distance from the Earth to sun at the furthest,  94.56 million miles.">
            <a:extLst>
              <a:ext uri="{FF2B5EF4-FFF2-40B4-BE49-F238E27FC236}">
                <a16:creationId xmlns:a16="http://schemas.microsoft.com/office/drawing/2014/main" id="{A91D2FCD-732A-41B1-A8F0-3CF1CA725BC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4" y="1082675"/>
            <a:ext cx="4849813" cy="4632325"/>
          </a:xfrm>
        </p:spPr>
      </p:pic>
      <p:sp>
        <p:nvSpPr>
          <p:cNvPr id="3" name="TextBox 2">
            <a:extLst>
              <a:ext uri="{FF2B5EF4-FFF2-40B4-BE49-F238E27FC236}">
                <a16:creationId xmlns:a16="http://schemas.microsoft.com/office/drawing/2014/main" id="{6F3B8265-4E91-4B19-BD1D-BD8D6EF7851C}"/>
              </a:ext>
            </a:extLst>
          </p:cNvPr>
          <p:cNvSpPr txBox="1"/>
          <p:nvPr/>
        </p:nvSpPr>
        <p:spPr>
          <a:xfrm>
            <a:off x="457200" y="5486400"/>
            <a:ext cx="8229600" cy="523220"/>
          </a:xfrm>
          <a:prstGeom prst="rect">
            <a:avLst/>
          </a:prstGeom>
          <a:noFill/>
        </p:spPr>
        <p:txBody>
          <a:bodyPr wrap="square" rtlCol="0">
            <a:spAutoFit/>
          </a:bodyPr>
          <a:lstStyle/>
          <a:p>
            <a:pPr algn="ctr"/>
            <a:r>
              <a:rPr lang="en-US" sz="2800" dirty="0"/>
              <a:t>Figure 13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Planetary Orbits</a:t>
            </a:r>
            <a:r>
              <a:rPr lang="en-US" baseline="-25000" dirty="0"/>
              <a:t>4</a:t>
            </a:r>
            <a:endParaRPr dirty="0"/>
          </a:p>
        </p:txBody>
      </p:sp>
      <p:sp>
        <p:nvSpPr>
          <p:cNvPr id="3" name="Text Placeholder 2"/>
          <p:cNvSpPr>
            <a:spLocks noGrp="1"/>
          </p:cNvSpPr>
          <p:nvPr>
            <p:ph type="body" sz="quarter" idx="10"/>
          </p:nvPr>
        </p:nvSpPr>
        <p:spPr/>
        <p:txBody>
          <a:bodyPr>
            <a:normAutofit/>
          </a:bodyPr>
          <a:lstStyle/>
          <a:p>
            <a:r>
              <a:rPr lang="en-IN" sz="2400" dirty="0"/>
              <a:t>Using our standard terminology, and units of millions of miles, this means that,</a:t>
            </a:r>
          </a:p>
          <a:p>
            <a:pPr algn="ctr">
              <a:defRPr sz="2800"/>
            </a:pPr>
            <a:r>
              <a:rPr lang="en-IN" sz="2400" dirty="0"/>
              <a:t> </a:t>
            </a:r>
            <a:r>
              <a:rPr lang="en-IN" sz="2400" i="1" dirty="0"/>
              <a:t>a</a:t>
            </a:r>
            <a:r>
              <a:rPr lang="en-IN" sz="2400" dirty="0"/>
              <a:t> + </a:t>
            </a:r>
            <a:r>
              <a:rPr lang="en-IN" sz="2400" i="1" dirty="0"/>
              <a:t>c</a:t>
            </a:r>
            <a:r>
              <a:rPr lang="en-IN" sz="2400" dirty="0"/>
              <a:t> = 94.56.</a:t>
            </a:r>
          </a:p>
          <a:p>
            <a:r>
              <a:rPr lang="en-IN" sz="2400" dirty="0"/>
              <a:t>By the definition of eccentricity, we also know that</a:t>
            </a:r>
          </a:p>
          <a:p>
            <a:pPr>
              <a:defRPr sz="2800"/>
            </a:pPr>
            <a:endParaRPr lang="en-IN" sz="2400" dirty="0"/>
          </a:p>
          <a:p>
            <a:pPr algn="ctr"/>
            <a:r>
              <a:rPr lang="en-IN" dirty="0"/>
              <a:t>​</a:t>
            </a:r>
            <a:endParaRPr dirty="0"/>
          </a:p>
        </p:txBody>
      </p:sp>
      <p:pic>
        <p:nvPicPr>
          <p:cNvPr id="7" name="Picture 6" descr="0.017 equals c divided by a.">
            <a:extLst>
              <a:ext uri="{FF2B5EF4-FFF2-40B4-BE49-F238E27FC236}">
                <a16:creationId xmlns:a16="http://schemas.microsoft.com/office/drawing/2014/main" id="{53DBEC9C-8EB4-61E2-8B28-FED3F143CE36}"/>
              </a:ext>
            </a:extLst>
          </p:cNvPr>
          <p:cNvPicPr>
            <a:picLocks noChangeAspect="1"/>
          </p:cNvPicPr>
          <p:nvPr/>
        </p:nvPicPr>
        <p:blipFill>
          <a:blip r:embed="rId2"/>
          <a:stretch>
            <a:fillRect/>
          </a:stretch>
        </p:blipFill>
        <p:spPr>
          <a:xfrm>
            <a:off x="3876675" y="2743200"/>
            <a:ext cx="1390650" cy="790575"/>
          </a:xfrm>
          <a:prstGeom prst="rect">
            <a:avLst/>
          </a:prstGeom>
        </p:spPr>
      </p:pic>
      <p:sp>
        <p:nvSpPr>
          <p:cNvPr id="9" name="TextBox 8">
            <a:extLst>
              <a:ext uri="{FF2B5EF4-FFF2-40B4-BE49-F238E27FC236}">
                <a16:creationId xmlns:a16="http://schemas.microsoft.com/office/drawing/2014/main" id="{A34AA767-C7CF-D6FF-D718-D137BCE3D9E1}"/>
              </a:ext>
            </a:extLst>
          </p:cNvPr>
          <p:cNvSpPr txBox="1"/>
          <p:nvPr/>
        </p:nvSpPr>
        <p:spPr>
          <a:xfrm>
            <a:off x="474452" y="3500735"/>
            <a:ext cx="8212347" cy="461665"/>
          </a:xfrm>
          <a:prstGeom prst="rect">
            <a:avLst/>
          </a:prstGeom>
          <a:noFill/>
        </p:spPr>
        <p:txBody>
          <a:bodyPr wrap="square">
            <a:spAutoFit/>
          </a:bodyPr>
          <a:lstStyle/>
          <a:p>
            <a:pPr>
              <a:defRPr sz="2800"/>
            </a:pPr>
            <a:r>
              <a:rPr lang="en-IN" sz="2400" dirty="0"/>
              <a:t>We can use these two equations to find the values of </a:t>
            </a:r>
            <a:r>
              <a:rPr lang="en-IN" sz="2400" i="1" dirty="0"/>
              <a:t>a</a:t>
            </a:r>
            <a:r>
              <a:rPr lang="en-IN" sz="2400" dirty="0"/>
              <a:t> and </a:t>
            </a:r>
            <a:r>
              <a:rPr lang="en-IN" sz="2400" i="1" dirty="0"/>
              <a:t>c</a:t>
            </a:r>
            <a:r>
              <a:rPr lang="en-IN" sz="2400" dirty="0"/>
              <a:t>.</a:t>
            </a:r>
          </a:p>
        </p:txBody>
      </p:sp>
      <mc:AlternateContent xmlns:mc="http://schemas.openxmlformats.org/markup-compatibility/2006">
        <mc:Choice xmlns:a14="http://schemas.microsoft.com/office/drawing/2010/main" Requires="a14">
          <p:graphicFrame>
            <p:nvGraphicFramePr>
              <p:cNvPr id="4" name="Table 3" descr="first line a plus c equals ninety four point five six.&#10;second line a plus zero point zero one seven a equals ninety four point five six.&#10;with a side note: Substitute c equals zero point zero one seven a.&#10;third line One point zero one seven a equals ninety four point five six.&#10;with a side note: Simplify.&#10;fourth line: a is approximately equal to 92.98."/>
              <p:cNvGraphicFramePr>
                <a:graphicFrameLocks noGrp="1"/>
              </p:cNvGraphicFramePr>
              <p:nvPr>
                <p:extLst>
                  <p:ext uri="{D42A27DB-BD31-4B8C-83A1-F6EECF244321}">
                    <p14:modId xmlns:p14="http://schemas.microsoft.com/office/powerpoint/2010/main" val="1099140095"/>
                  </p:ext>
                </p:extLst>
              </p:nvPr>
            </p:nvGraphicFramePr>
            <p:xfrm>
              <a:off x="1371600" y="3999913"/>
              <a:ext cx="7010400" cy="1828800"/>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457200">
                    <a:tc>
                      <a:txBody>
                        <a:bodyPr/>
                        <a:lstStyle/>
                        <a:p>
                          <a:pPr algn="r">
                            <a:defRPr sz="1600"/>
                          </a:pPr>
                          <a:r>
                            <a:rPr sz="2400" dirty="0"/>
                            <a:t>​</a:t>
                          </a:r>
                          <a14:m>
                            <m:oMath xmlns:m="http://schemas.openxmlformats.org/officeDocument/2006/math">
                              <m:r>
                                <a:rPr sz="2400">
                                  <a:latin typeface="Cambria Math"/>
                                </a:rPr>
                                <m:t>𝑎</m:t>
                              </m:r>
                              <m:r>
                                <a:rPr sz="2400">
                                  <a:latin typeface="Cambria Math"/>
                                </a:rPr>
                                <m:t>+</m:t>
                              </m:r>
                              <m:r>
                                <a:rPr sz="2400">
                                  <a:latin typeface="Cambria Math"/>
                                </a:rPr>
                                <m:t>𝑐</m:t>
                              </m:r>
                              <m:r>
                                <a:rPr sz="2400">
                                  <a:latin typeface="Cambria Math"/>
                                </a:rPr>
                                <m:t>=94.56</m:t>
                              </m:r>
                            </m:oMath>
                          </a14:m>
                          <a:endParaRPr sz="2400" dirty="0"/>
                        </a:p>
                      </a:txBody>
                      <a:tcPr marL="36576" marR="36576" marT="36576" marB="36576" anchor="ctr"/>
                    </a:tc>
                    <a:tc>
                      <a:txBody>
                        <a:bodyPr/>
                        <a:lstStyle/>
                        <a:p>
                          <a:pPr algn="l">
                            <a:defRPr sz="1600"/>
                          </a:pPr>
                          <a:r>
                            <a:rPr sz="2400" dirty="0"/>
                            <a:t>​</a:t>
                          </a:r>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400" dirty="0"/>
                            <a:t>​</a:t>
                          </a:r>
                          <a14:m>
                            <m:oMath xmlns:m="http://schemas.openxmlformats.org/officeDocument/2006/math">
                              <m:r>
                                <a:rPr sz="2400">
                                  <a:latin typeface="Cambria Math"/>
                                </a:rPr>
                                <m:t>𝑎</m:t>
                              </m:r>
                              <m:r>
                                <a:rPr sz="2400">
                                  <a:latin typeface="Cambria Math"/>
                                </a:rPr>
                                <m:t>+0.017</m:t>
                              </m:r>
                              <m:r>
                                <a:rPr sz="2400">
                                  <a:latin typeface="Cambria Math"/>
                                </a:rPr>
                                <m:t>𝑎</m:t>
                              </m:r>
                              <m:r>
                                <a:rPr sz="2400">
                                  <a:latin typeface="Cambria Math"/>
                                </a:rPr>
                                <m:t>=94.56</m:t>
                              </m:r>
                            </m:oMath>
                          </a14:m>
                          <a:endParaRPr sz="2400" dirty="0"/>
                        </a:p>
                      </a:txBody>
                      <a:tcPr marL="36576" marR="36576" marT="36576" marB="36576" anchor="ctr"/>
                    </a:tc>
                    <a:tc>
                      <a:txBody>
                        <a:bodyPr/>
                        <a:lstStyle/>
                        <a:p>
                          <a:pPr algn="l">
                            <a:defRPr sz="1600"/>
                          </a:pPr>
                          <a:r>
                            <a:rPr lang="en-US" sz="2000" dirty="0"/>
                            <a:t>​</a:t>
                          </a:r>
                          <a14:m>
                            <m:oMath xmlns:m="http://schemas.openxmlformats.org/officeDocument/2006/math">
                              <m:r>
                                <a:rPr lang="en-US" sz="2000" b="0" i="0" smtClean="0">
                                  <a:latin typeface="Cambria Math" panose="02040503050406030204" pitchFamily="18" charset="0"/>
                                </a:rPr>
                                <m:t>  </m:t>
                              </m:r>
                              <m:r>
                                <m:rPr>
                                  <m:nor/>
                                </m:rPr>
                                <a:rPr lang="en-US" sz="2000" b="0" i="0" smtClean="0">
                                  <a:latin typeface="Cambria Math" panose="02040503050406030204" pitchFamily="18" charset="0"/>
                                </a:rPr>
                                <m:t>           </m:t>
                              </m:r>
                              <m:r>
                                <m:rPr>
                                  <m:nor/>
                                </m:rPr>
                                <a:rPr lang="en-US" sz="2000">
                                  <a:latin typeface="Cambria Math"/>
                                </a:rPr>
                                <m:t>Substitute</m:t>
                              </m:r>
                              <m:r>
                                <a:rPr lang="en-US" sz="2000" b="0" i="0" smtClean="0">
                                  <a:latin typeface="Cambria Math" panose="02040503050406030204" pitchFamily="18" charset="0"/>
                                </a:rPr>
                                <m:t> </m:t>
                              </m:r>
                              <m:r>
                                <a:rPr lang="en-US" sz="2000">
                                  <a:latin typeface="Cambria Math"/>
                                </a:rPr>
                                <m:t>𝑐</m:t>
                              </m:r>
                              <m:r>
                                <a:rPr lang="en-US" sz="2000">
                                  <a:latin typeface="Cambria Math"/>
                                </a:rPr>
                                <m:t>=0.017</m:t>
                              </m:r>
                              <m:r>
                                <a:rPr lang="en-US" sz="2000">
                                  <a:latin typeface="Cambria Math"/>
                                </a:rPr>
                                <m:t>𝑎</m:t>
                              </m:r>
                              <m:r>
                                <m:rPr>
                                  <m:nor/>
                                </m:rPr>
                                <a:rPr lang="en-US" sz="2000">
                                  <a:latin typeface="Cambria Math"/>
                                </a:rPr>
                                <m:t>.</m:t>
                              </m:r>
                            </m:oMath>
                          </a14:m>
                          <a:endParaRPr sz="20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400" dirty="0"/>
                            <a:t>​</a:t>
                          </a:r>
                          <a14:m>
                            <m:oMath xmlns:m="http://schemas.openxmlformats.org/officeDocument/2006/math">
                              <m:r>
                                <a:rPr sz="2400">
                                  <a:latin typeface="Cambria Math"/>
                                </a:rPr>
                                <m:t>1.017</m:t>
                              </m:r>
                              <m:r>
                                <a:rPr sz="2400">
                                  <a:latin typeface="Cambria Math"/>
                                </a:rPr>
                                <m:t>𝑎</m:t>
                              </m:r>
                              <m:r>
                                <a:rPr sz="2400">
                                  <a:latin typeface="Cambria Math"/>
                                </a:rPr>
                                <m:t>=94.56</m:t>
                              </m:r>
                            </m:oMath>
                          </a14:m>
                          <a:endParaRPr sz="2400" dirty="0"/>
                        </a:p>
                      </a:txBody>
                      <a:tcPr marL="36576" marR="36576" marT="36576" marB="36576" anchor="ctr"/>
                    </a:tc>
                    <a:tc>
                      <a:txBody>
                        <a:bodyPr/>
                        <a:lstStyle/>
                        <a:p>
                          <a:pPr algn="l">
                            <a:defRPr sz="1600"/>
                          </a:pPr>
                          <a:r>
                            <a:rPr lang="en-US" sz="2000" dirty="0"/>
                            <a:t>​</a:t>
                          </a:r>
                          <a14:m>
                            <m:oMath xmlns:m="http://schemas.openxmlformats.org/officeDocument/2006/math">
                              <m:r>
                                <a:rPr lang="en-US" sz="2000" b="0" i="0" smtClean="0">
                                  <a:latin typeface="Cambria Math" panose="02040503050406030204" pitchFamily="18" charset="0"/>
                                </a:rPr>
                                <m:t>  </m:t>
                              </m:r>
                              <m:r>
                                <m:rPr>
                                  <m:nor/>
                                </m:rPr>
                                <a:rPr lang="en-US" sz="2000" b="0" i="0" smtClean="0">
                                  <a:latin typeface="Cambria Math" panose="02040503050406030204" pitchFamily="18" charset="0"/>
                                </a:rPr>
                                <m:t>           </m:t>
                              </m:r>
                              <m:r>
                                <m:rPr>
                                  <m:nor/>
                                </m:rPr>
                                <a:rPr lang="en-US" sz="2000">
                                  <a:latin typeface="Cambria Math"/>
                                </a:rPr>
                                <m:t>Simplify</m:t>
                              </m:r>
                              <m:r>
                                <m:rPr>
                                  <m:nor/>
                                </m:rPr>
                                <a:rPr lang="en-US" sz="2000">
                                  <a:latin typeface="Cambria Math"/>
                                </a:rPr>
                                <m:t>.</m:t>
                              </m:r>
                            </m:oMath>
                          </a14:m>
                          <a:endParaRPr sz="2000" dirty="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400" dirty="0"/>
                            <a:t>​</a:t>
                          </a:r>
                          <a14:m>
                            <m:oMath xmlns:m="http://schemas.openxmlformats.org/officeDocument/2006/math">
                              <m:r>
                                <a:rPr sz="2400">
                                  <a:latin typeface="Cambria Math"/>
                                </a:rPr>
                                <m:t>𝑎</m:t>
                              </m:r>
                              <m:r>
                                <a:rPr sz="2400">
                                  <a:latin typeface="Cambria Math"/>
                                </a:rPr>
                                <m:t>≈92.98</m:t>
                              </m:r>
                            </m:oMath>
                          </a14:m>
                          <a:endParaRPr sz="2400" dirty="0"/>
                        </a:p>
                      </a:txBody>
                      <a:tcPr marL="36576" marR="36576" marT="36576" marB="36576" anchor="ctr"/>
                    </a:tc>
                    <a:tc>
                      <a:txBody>
                        <a:bodyPr/>
                        <a:lstStyle/>
                        <a:p>
                          <a:pPr algn="l">
                            <a:defRPr sz="1600"/>
                          </a:pPr>
                          <a:r>
                            <a:rPr sz="2400" dirty="0"/>
                            <a:t>​</a:t>
                          </a:r>
                        </a:p>
                      </a:txBody>
                      <a:tcPr marL="36576" marR="36576" marT="36576" marB="36576" anchor="ctr"/>
                    </a:tc>
                    <a:extLst>
                      <a:ext uri="{0D108BD9-81ED-4DB2-BD59-A6C34878D82A}">
                        <a16:rowId xmlns:a16="http://schemas.microsoft.com/office/drawing/2014/main" val="10003"/>
                      </a:ext>
                    </a:extLst>
                  </a:tr>
                </a:tbl>
              </a:graphicData>
            </a:graphic>
          </p:graphicFrame>
        </mc:Choice>
        <mc:Fallback>
          <p:graphicFrame>
            <p:nvGraphicFramePr>
              <p:cNvPr id="4" name="Table 3" descr="first line a plus c equals ninety four point five six.&#10;second line a plus zero point zero one seven a equals ninety four point five six.&#10;with a side note: Substitute c equals zero point zero one seven a.&#10;third line One point zero one seven a equals ninety four point five six.&#10;with a side note: Simplify.&#10;fourth line: a is approximately equal to 92.98."/>
              <p:cNvGraphicFramePr>
                <a:graphicFrameLocks noGrp="1"/>
              </p:cNvGraphicFramePr>
              <p:nvPr>
                <p:extLst>
                  <p:ext uri="{D42A27DB-BD31-4B8C-83A1-F6EECF244321}">
                    <p14:modId xmlns:p14="http://schemas.microsoft.com/office/powerpoint/2010/main" val="1099140095"/>
                  </p:ext>
                </p:extLst>
              </p:nvPr>
            </p:nvGraphicFramePr>
            <p:xfrm>
              <a:off x="1371600" y="3999913"/>
              <a:ext cx="7010400" cy="1828800"/>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457200">
                    <a:tc>
                      <a:txBody>
                        <a:bodyPr/>
                        <a:lstStyle/>
                        <a:p>
                          <a:endParaRPr lang="en-US"/>
                        </a:p>
                      </a:txBody>
                      <a:tcPr marL="36576" marR="36576" marT="36576" marB="36576" anchor="ctr">
                        <a:blipFill>
                          <a:blip r:embed="rId3"/>
                          <a:stretch>
                            <a:fillRect t="-10667" r="-148380" b="-330667"/>
                          </a:stretch>
                        </a:blipFill>
                      </a:tcPr>
                    </a:tc>
                    <a:tc>
                      <a:txBody>
                        <a:bodyPr/>
                        <a:lstStyle/>
                        <a:p>
                          <a:pPr algn="l">
                            <a:defRPr sz="1600"/>
                          </a:pPr>
                          <a:r>
                            <a:rPr sz="2400" dirty="0"/>
                            <a:t>​</a:t>
                          </a:r>
                        </a:p>
                      </a:txBody>
                      <a:tcPr marL="36576" marR="36576" marT="36576" marB="36576" anchor="ctr"/>
                    </a:tc>
                    <a:extLst>
                      <a:ext uri="{0D108BD9-81ED-4DB2-BD59-A6C34878D82A}">
                        <a16:rowId xmlns:a16="http://schemas.microsoft.com/office/drawing/2014/main" val="10000"/>
                      </a:ext>
                    </a:extLst>
                  </a:tr>
                  <a:tr h="457200">
                    <a:tc>
                      <a:txBody>
                        <a:bodyPr/>
                        <a:lstStyle/>
                        <a:p>
                          <a:endParaRPr lang="en-US"/>
                        </a:p>
                      </a:txBody>
                      <a:tcPr marL="36576" marR="36576" marT="36576" marB="36576" anchor="ctr">
                        <a:blipFill>
                          <a:blip r:embed="rId3"/>
                          <a:stretch>
                            <a:fillRect t="-109211" r="-148380" b="-226316"/>
                          </a:stretch>
                        </a:blipFill>
                      </a:tcPr>
                    </a:tc>
                    <a:tc>
                      <a:txBody>
                        <a:bodyPr/>
                        <a:lstStyle/>
                        <a:p>
                          <a:endParaRPr lang="en-US"/>
                        </a:p>
                      </a:txBody>
                      <a:tcPr marL="36576" marR="36576" marT="36576" marB="36576" anchor="ctr">
                        <a:blipFill>
                          <a:blip r:embed="rId3"/>
                          <a:stretch>
                            <a:fillRect l="-67394" t="-109211" b="-226316"/>
                          </a:stretch>
                        </a:blipFill>
                      </a:tcPr>
                    </a:tc>
                    <a:extLst>
                      <a:ext uri="{0D108BD9-81ED-4DB2-BD59-A6C34878D82A}">
                        <a16:rowId xmlns:a16="http://schemas.microsoft.com/office/drawing/2014/main" val="10001"/>
                      </a:ext>
                    </a:extLst>
                  </a:tr>
                  <a:tr h="457200">
                    <a:tc>
                      <a:txBody>
                        <a:bodyPr/>
                        <a:lstStyle/>
                        <a:p>
                          <a:endParaRPr lang="en-US"/>
                        </a:p>
                      </a:txBody>
                      <a:tcPr marL="36576" marR="36576" marT="36576" marB="36576" anchor="ctr">
                        <a:blipFill>
                          <a:blip r:embed="rId3"/>
                          <a:stretch>
                            <a:fillRect t="-212000" r="-148380" b="-129333"/>
                          </a:stretch>
                        </a:blipFill>
                      </a:tcPr>
                    </a:tc>
                    <a:tc>
                      <a:txBody>
                        <a:bodyPr/>
                        <a:lstStyle/>
                        <a:p>
                          <a:endParaRPr lang="en-US"/>
                        </a:p>
                      </a:txBody>
                      <a:tcPr marL="36576" marR="36576" marT="36576" marB="36576" anchor="ctr">
                        <a:blipFill>
                          <a:blip r:embed="rId3"/>
                          <a:stretch>
                            <a:fillRect l="-67394" t="-212000" b="-129333"/>
                          </a:stretch>
                        </a:blipFill>
                      </a:tcPr>
                    </a:tc>
                    <a:extLst>
                      <a:ext uri="{0D108BD9-81ED-4DB2-BD59-A6C34878D82A}">
                        <a16:rowId xmlns:a16="http://schemas.microsoft.com/office/drawing/2014/main" val="10002"/>
                      </a:ext>
                    </a:extLst>
                  </a:tr>
                  <a:tr h="457200">
                    <a:tc>
                      <a:txBody>
                        <a:bodyPr/>
                        <a:lstStyle/>
                        <a:p>
                          <a:endParaRPr lang="en-US"/>
                        </a:p>
                      </a:txBody>
                      <a:tcPr marL="36576" marR="36576" marT="36576" marB="36576" anchor="ctr">
                        <a:blipFill>
                          <a:blip r:embed="rId3"/>
                          <a:stretch>
                            <a:fillRect t="-312000" r="-148380" b="-29333"/>
                          </a:stretch>
                        </a:blipFill>
                      </a:tcPr>
                    </a:tc>
                    <a:tc>
                      <a:txBody>
                        <a:bodyPr/>
                        <a:lstStyle/>
                        <a:p>
                          <a:pPr algn="l">
                            <a:defRPr sz="1600"/>
                          </a:pPr>
                          <a:r>
                            <a:rPr sz="2400" dirty="0"/>
                            <a:t>​</a:t>
                          </a:r>
                        </a:p>
                      </a:txBody>
                      <a:tcPr marL="36576" marR="36576" marT="36576" marB="36576" anchor="ct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Planetary Orbits</a:t>
            </a:r>
            <a:r>
              <a:rPr lang="en-US" baseline="-25000" dirty="0"/>
              <a:t>5</a:t>
            </a:r>
            <a:endParaRPr dirty="0"/>
          </a:p>
        </p:txBody>
      </p:sp>
      <p:sp>
        <p:nvSpPr>
          <p:cNvPr id="3" name="Text Placeholder 2"/>
          <p:cNvSpPr>
            <a:spLocks noGrp="1"/>
          </p:cNvSpPr>
          <p:nvPr>
            <p:ph type="body" sz="quarter" idx="10"/>
          </p:nvPr>
        </p:nvSpPr>
        <p:spPr/>
        <p:txBody>
          <a:bodyPr>
            <a:normAutofit/>
          </a:bodyPr>
          <a:lstStyle/>
          <a:p>
            <a:r>
              <a:rPr lang="en-US" sz="2800" dirty="0"/>
              <a:t>Substituting back into our first equation, we have </a:t>
            </a:r>
            <a:br>
              <a:rPr lang="en-US" sz="2800" dirty="0"/>
            </a:br>
            <a:endParaRPr lang="en-US" sz="2800" dirty="0"/>
          </a:p>
        </p:txBody>
      </p:sp>
      <p:pic>
        <p:nvPicPr>
          <p:cNvPr id="9" name="Picture 8" descr="c is approximately equal to 94.56 minus 92.98, so c is approximately equal to 1.58.">
            <a:extLst>
              <a:ext uri="{FF2B5EF4-FFF2-40B4-BE49-F238E27FC236}">
                <a16:creationId xmlns:a16="http://schemas.microsoft.com/office/drawing/2014/main" id="{B6266200-5E91-B3B1-1DEA-8F17C0AEEA47}"/>
              </a:ext>
            </a:extLst>
          </p:cNvPr>
          <p:cNvPicPr>
            <a:picLocks noChangeAspect="1"/>
          </p:cNvPicPr>
          <p:nvPr/>
        </p:nvPicPr>
        <p:blipFill>
          <a:blip r:embed="rId2"/>
          <a:stretch>
            <a:fillRect/>
          </a:stretch>
        </p:blipFill>
        <p:spPr>
          <a:xfrm>
            <a:off x="533400" y="1600200"/>
            <a:ext cx="4400550" cy="419100"/>
          </a:xfrm>
          <a:prstGeom prst="rect">
            <a:avLst/>
          </a:prstGeom>
        </p:spPr>
      </p:pic>
      <p:sp>
        <p:nvSpPr>
          <p:cNvPr id="11" name="TextBox 10">
            <a:extLst>
              <a:ext uri="{FF2B5EF4-FFF2-40B4-BE49-F238E27FC236}">
                <a16:creationId xmlns:a16="http://schemas.microsoft.com/office/drawing/2014/main" id="{22DD56AF-4430-BC94-CC5B-E90C8BB058B0}"/>
              </a:ext>
            </a:extLst>
          </p:cNvPr>
          <p:cNvSpPr txBox="1"/>
          <p:nvPr/>
        </p:nvSpPr>
        <p:spPr>
          <a:xfrm>
            <a:off x="457200" y="2020738"/>
            <a:ext cx="8229600" cy="1384995"/>
          </a:xfrm>
          <a:prstGeom prst="rect">
            <a:avLst/>
          </a:prstGeom>
          <a:noFill/>
        </p:spPr>
        <p:txBody>
          <a:bodyPr wrap="square">
            <a:spAutoFit/>
          </a:bodyPr>
          <a:lstStyle/>
          <a:p>
            <a:pPr>
              <a:defRPr sz="2800"/>
            </a:pPr>
            <a:r>
              <a:rPr lang="en-US" sz="2800" dirty="0"/>
              <a:t>The closest approach to the sun must be a distance of </a:t>
            </a:r>
          </a:p>
          <a:p>
            <a:pPr>
              <a:defRPr sz="2800"/>
            </a:pPr>
            <a:r>
              <a:rPr lang="en-US" sz="2800" i="1" dirty="0"/>
              <a:t>a </a:t>
            </a:r>
            <a:r>
              <a:rPr lang="en-US" sz="2800" i="1" dirty="0">
                <a:latin typeface="Calibri" panose="020F0502020204030204" pitchFamily="34" charset="0"/>
                <a:ea typeface="Calibri" panose="020F0502020204030204" pitchFamily="34" charset="0"/>
                <a:cs typeface="Calibri" panose="020F0502020204030204" pitchFamily="34" charset="0"/>
              </a:rPr>
              <a:t>−</a:t>
            </a:r>
            <a:r>
              <a:rPr lang="en-US" sz="2800" i="1" dirty="0"/>
              <a:t> c</a:t>
            </a:r>
            <a:r>
              <a:rPr lang="en-US" sz="2800" dirty="0"/>
              <a:t>, which is approximately 92.98 </a:t>
            </a:r>
            <a:r>
              <a:rPr lang="en-US" sz="2800" i="1" dirty="0">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ea typeface="Calibri" panose="020F0502020204030204" pitchFamily="34" charset="0"/>
                <a:cs typeface="Calibri" panose="020F0502020204030204" pitchFamily="34" charset="0"/>
              </a:rPr>
              <a:t>1.58 = 91.40 </a:t>
            </a:r>
            <a:r>
              <a:rPr lang="en-US" sz="2800" dirty="0"/>
              <a:t>million miles.</a:t>
            </a:r>
          </a:p>
        </p:txBody>
      </p:sp>
    </p:spTree>
    <p:extLst>
      <p:ext uri="{BB962C8B-B14F-4D97-AF65-F5344CB8AC3E}">
        <p14:creationId xmlns:p14="http://schemas.microsoft.com/office/powerpoint/2010/main" val="2737670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5CECB-72F5-4334-AAA3-D2DCB58D33A9}"/>
              </a:ext>
            </a:extLst>
          </p:cNvPr>
          <p:cNvSpPr>
            <a:spLocks noGrp="1"/>
          </p:cNvSpPr>
          <p:nvPr>
            <p:ph type="title"/>
          </p:nvPr>
        </p:nvSpPr>
        <p:spPr/>
        <p:txBody>
          <a:bodyPr/>
          <a:lstStyle/>
          <a:p>
            <a:r>
              <a:rPr lang="en-US" dirty="0"/>
              <a:t>Definition: Plane Geometric Definition of Conics</a:t>
            </a:r>
            <a:r>
              <a:rPr lang="en-US" baseline="-25000" dirty="0"/>
              <a:t>2</a:t>
            </a:r>
            <a:endParaRPr lang="en-US" dirty="0"/>
          </a:p>
        </p:txBody>
      </p:sp>
      <p:sp>
        <p:nvSpPr>
          <p:cNvPr id="3" name="Text Placeholder 2">
            <a:extLst>
              <a:ext uri="{FF2B5EF4-FFF2-40B4-BE49-F238E27FC236}">
                <a16:creationId xmlns:a16="http://schemas.microsoft.com/office/drawing/2014/main" id="{C02051BE-E40D-4DF3-AF79-AD0E11036275}"/>
              </a:ext>
              <a:ext uri="{C183D7F6-B498-43B3-948B-1728B52AA6E4}">
                <adec:decorative xmlns:adec="http://schemas.microsoft.com/office/drawing/2017/decorative" val="1"/>
              </a:ext>
            </a:extLst>
          </p:cNvPr>
          <p:cNvSpPr>
            <a:spLocks noGrp="1"/>
          </p:cNvSpPr>
          <p:nvPr>
            <p:ph type="body" sz="quarter" idx="10"/>
          </p:nvPr>
        </p:nvSpPr>
        <p:spPr>
          <a:xfrm>
            <a:off x="457200" y="1076977"/>
            <a:ext cx="8229600" cy="4914276"/>
          </a:xfrm>
        </p:spPr>
        <p:txBody>
          <a:bodyPr/>
          <a:lstStyle/>
          <a:p>
            <a:r>
              <a:rPr lang="en-US" dirty="0"/>
              <a:t> </a:t>
            </a:r>
          </a:p>
        </p:txBody>
      </p:sp>
      <p:pic>
        <p:nvPicPr>
          <p:cNvPr id="7" name="Graphic 6" descr="The first image is an ellipse, showing two points labeled &quot;foci&quot; in the interior of the ellipse, an unlabeled point on the ellipse, and a line segment from the unlabeled point to each of the two foci. One line segment is labeled with the length d sub 1 and the other with the length d sub2. Text under the image reads d sub 1 plus d sub 2.&quot;&#10;The second image is an upward-opening parabola, with a point above the vertex of the parabola labeled &quot;focus&quot; and a horizontal line labeled &quot;directrix&quot; the same distance below the vertex as the focus is above it. A line segment labeled with length d connects the focus to an unlabeled point on the parabola, and a second line segment of equal length connects the unlabeled point to a point on the directrix directly below it. Text under the image reads &quot;d equals d.&quot;&#10;&#10;The third image is a hyperbola opening to the left and to the right. A point just to the left of the vertex of the left part of the hyperbola, along with a corresponding point just to the right of the vertex of the right part of the hyperbola, are labeled &quot;foci.&quot; An unlabeled point on the right part of the hyperbola is connected to each of the foci with a line segment, with the length of the segment connected to the left foci labeled with length d sub 1 and the length of the other segment labeled with length d sub 2. Text under the image reads modulus of d sub 1 minus d sub 2 is constant.&#10;">
            <a:extLst>
              <a:ext uri="{FF2B5EF4-FFF2-40B4-BE49-F238E27FC236}">
                <a16:creationId xmlns:a16="http://schemas.microsoft.com/office/drawing/2014/main" id="{3FD680BD-BE19-4F64-A046-D4A64A7F5C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19350" y="1175238"/>
            <a:ext cx="4305300" cy="4539762"/>
          </a:xfrm>
          <a:prstGeom prst="rect">
            <a:avLst/>
          </a:prstGeom>
        </p:spPr>
      </p:pic>
      <p:sp>
        <p:nvSpPr>
          <p:cNvPr id="6" name="TextBox 5">
            <a:extLst>
              <a:ext uri="{FF2B5EF4-FFF2-40B4-BE49-F238E27FC236}">
                <a16:creationId xmlns:a16="http://schemas.microsoft.com/office/drawing/2014/main" id="{03CE2949-F05F-4FFC-8586-2100A3F03AFB}"/>
              </a:ext>
            </a:extLst>
          </p:cNvPr>
          <p:cNvSpPr txBox="1"/>
          <p:nvPr/>
        </p:nvSpPr>
        <p:spPr>
          <a:xfrm>
            <a:off x="3886200" y="5567688"/>
            <a:ext cx="1371600" cy="461665"/>
          </a:xfrm>
          <a:prstGeom prst="rect">
            <a:avLst/>
          </a:prstGeom>
          <a:noFill/>
        </p:spPr>
        <p:txBody>
          <a:bodyPr wrap="square" rtlCol="0">
            <a:spAutoFit/>
          </a:bodyPr>
          <a:lstStyle/>
          <a:p>
            <a:pPr algn="ctr"/>
            <a:r>
              <a:rPr lang="en-US" sz="2400" dirty="0"/>
              <a:t>Figure 2</a:t>
            </a:r>
          </a:p>
        </p:txBody>
      </p:sp>
    </p:spTree>
    <p:extLst>
      <p:ext uri="{BB962C8B-B14F-4D97-AF65-F5344CB8AC3E}">
        <p14:creationId xmlns:p14="http://schemas.microsoft.com/office/powerpoint/2010/main" val="340683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Graphing an Ellipse Centered at the Origin</a:t>
            </a:r>
            <a:r>
              <a:rPr lang="en-US" baseline="-25000" dirty="0"/>
              <a:t>1</a:t>
            </a:r>
            <a:endParaRPr baseline="-25000" dirty="0"/>
          </a:p>
        </p:txBody>
      </p:sp>
      <p:sp>
        <p:nvSpPr>
          <p:cNvPr id="3" name="Text Placeholder 2"/>
          <p:cNvSpPr>
            <a:spLocks noGrp="1"/>
          </p:cNvSpPr>
          <p:nvPr>
            <p:ph type="body" sz="quarter" idx="10"/>
          </p:nvPr>
        </p:nvSpPr>
        <p:spPr/>
        <p:txBody>
          <a:bodyPr>
            <a:normAutofit/>
          </a:bodyPr>
          <a:lstStyle/>
          <a:p>
            <a:pPr>
              <a:defRPr sz="2800"/>
            </a:pPr>
            <a:endParaRPr lang="en-US" sz="2800" dirty="0"/>
          </a:p>
          <a:p>
            <a:pPr>
              <a:defRPr sz="2800"/>
            </a:pPr>
            <a:r>
              <a:rPr sz="2800" dirty="0"/>
              <a:t>Determine the foci of the ellipse </a:t>
            </a:r>
            <a:r>
              <a:rPr lang="en-US" sz="2800" dirty="0"/>
              <a:t>		</a:t>
            </a:r>
            <a:endParaRPr sz="2800" dirty="0"/>
          </a:p>
        </p:txBody>
      </p:sp>
      <p:pic>
        <p:nvPicPr>
          <p:cNvPr id="7" name="Picture 6" descr="x squared over sixteen plus y squared over nine equals one.">
            <a:extLst>
              <a:ext uri="{FF2B5EF4-FFF2-40B4-BE49-F238E27FC236}">
                <a16:creationId xmlns:a16="http://schemas.microsoft.com/office/drawing/2014/main" id="{38EEEE51-1F18-3AEB-6D11-1CACF6E3627B}"/>
              </a:ext>
            </a:extLst>
          </p:cNvPr>
          <p:cNvPicPr>
            <a:picLocks noChangeAspect="1"/>
          </p:cNvPicPr>
          <p:nvPr/>
        </p:nvPicPr>
        <p:blipFill>
          <a:blip r:embed="rId2"/>
          <a:stretch>
            <a:fillRect/>
          </a:stretch>
        </p:blipFill>
        <p:spPr>
          <a:xfrm>
            <a:off x="5257800" y="1333500"/>
            <a:ext cx="1838325" cy="952500"/>
          </a:xfrm>
          <a:prstGeom prst="rect">
            <a:avLst/>
          </a:prstGeom>
        </p:spPr>
      </p:pic>
      <p:sp>
        <p:nvSpPr>
          <p:cNvPr id="9" name="TextBox 8">
            <a:extLst>
              <a:ext uri="{FF2B5EF4-FFF2-40B4-BE49-F238E27FC236}">
                <a16:creationId xmlns:a16="http://schemas.microsoft.com/office/drawing/2014/main" id="{B776EBE9-F8A7-D1C3-D160-B07756FDB0F0}"/>
              </a:ext>
            </a:extLst>
          </p:cNvPr>
          <p:cNvSpPr txBox="1"/>
          <p:nvPr/>
        </p:nvSpPr>
        <p:spPr>
          <a:xfrm>
            <a:off x="457200" y="2133600"/>
            <a:ext cx="4114800" cy="523220"/>
          </a:xfrm>
          <a:prstGeom prst="rect">
            <a:avLst/>
          </a:prstGeom>
          <a:noFill/>
        </p:spPr>
        <p:txBody>
          <a:bodyPr wrap="square">
            <a:spAutoFit/>
          </a:bodyPr>
          <a:lstStyle/>
          <a:p>
            <a:r>
              <a:rPr lang="en-US" sz="2800" dirty="0"/>
              <a:t>and then graph the ellipse.</a:t>
            </a:r>
            <a:endParaRPr lang="en-IN"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Graphing an Ellipse Centered at the Origin</a:t>
            </a:r>
            <a:r>
              <a:rPr lang="en-US" baseline="-25000" dirty="0"/>
              <a:t>2</a:t>
            </a:r>
            <a:endParaRPr dirty="0"/>
          </a:p>
        </p:txBody>
      </p:sp>
      <p:sp>
        <p:nvSpPr>
          <p:cNvPr id="3" name="Text Placeholder 2"/>
          <p:cNvSpPr>
            <a:spLocks noGrp="1"/>
          </p:cNvSpPr>
          <p:nvPr>
            <p:ph type="body" sz="quarter" idx="10"/>
          </p:nvPr>
        </p:nvSpPr>
        <p:spPr>
          <a:xfrm>
            <a:off x="457200" y="1029287"/>
            <a:ext cx="8229600" cy="4990513"/>
          </a:xfrm>
        </p:spPr>
        <p:txBody>
          <a:bodyPr>
            <a:noAutofit/>
          </a:bodyPr>
          <a:lstStyle/>
          <a:p>
            <a:r>
              <a:rPr sz="2400" b="1" dirty="0"/>
              <a:t>Solution</a:t>
            </a:r>
          </a:p>
          <a:p>
            <a:pPr>
              <a:defRPr sz="2800"/>
            </a:pPr>
            <a:r>
              <a:rPr sz="2400" dirty="0"/>
              <a:t>The given equation is of the form</a:t>
            </a:r>
            <a:r>
              <a:rPr lang="en-US" sz="2400" dirty="0"/>
              <a:t>		</a:t>
            </a:r>
          </a:p>
          <a:p>
            <a:pPr>
              <a:defRPr sz="2800"/>
            </a:pPr>
            <a:endParaRPr lang="en-US" sz="2400" dirty="0"/>
          </a:p>
          <a:p>
            <a:pPr>
              <a:defRPr sz="2800"/>
            </a:pPr>
            <a:endParaRPr lang="en-US" sz="2400" dirty="0"/>
          </a:p>
          <a:p>
            <a:pPr>
              <a:defRPr sz="2800"/>
            </a:pPr>
            <a:endParaRPr lang="en-US" sz="2400" dirty="0"/>
          </a:p>
          <a:p>
            <a:pPr>
              <a:defRPr sz="2800"/>
            </a:pPr>
            <a:endParaRPr lang="en-US" sz="2400" dirty="0"/>
          </a:p>
          <a:p>
            <a:pPr>
              <a:defRPr sz="2800"/>
            </a:pPr>
            <a:endParaRPr lang="en-US" sz="2400" dirty="0"/>
          </a:p>
          <a:p>
            <a:pPr>
              <a:defRPr sz="2800"/>
            </a:pPr>
            <a:endParaRPr lang="en-US" sz="2400" dirty="0"/>
          </a:p>
          <a:p>
            <a:pPr>
              <a:defRPr sz="2800"/>
            </a:pPr>
            <a:br>
              <a:rPr lang="en-US" sz="2400" dirty="0"/>
            </a:br>
            <a:endParaRPr lang="en-US" sz="2400" dirty="0"/>
          </a:p>
          <a:p>
            <a:pPr>
              <a:defRPr sz="2800"/>
            </a:pPr>
            <a:r>
              <a:rPr lang="en-US" sz="2400" dirty="0"/>
              <a:t>			          			           .</a:t>
            </a:r>
            <a:endParaRPr lang="ar-AE" sz="2400" dirty="0"/>
          </a:p>
        </p:txBody>
      </p:sp>
      <p:pic>
        <p:nvPicPr>
          <p:cNvPr id="11" name="Picture 10" descr="x squared over a squared plus y squared over b squared equals one.">
            <a:extLst>
              <a:ext uri="{FF2B5EF4-FFF2-40B4-BE49-F238E27FC236}">
                <a16:creationId xmlns:a16="http://schemas.microsoft.com/office/drawing/2014/main" id="{AFF0D971-E34D-32B6-5F70-7187129F9AAF}"/>
              </a:ext>
            </a:extLst>
          </p:cNvPr>
          <p:cNvPicPr>
            <a:picLocks noChangeAspect="1"/>
          </p:cNvPicPr>
          <p:nvPr/>
        </p:nvPicPr>
        <p:blipFill>
          <a:blip r:embed="rId2"/>
          <a:stretch>
            <a:fillRect/>
          </a:stretch>
        </p:blipFill>
        <p:spPr>
          <a:xfrm>
            <a:off x="4698203" y="1219200"/>
            <a:ext cx="1511099" cy="824235"/>
          </a:xfrm>
          <a:prstGeom prst="rect">
            <a:avLst/>
          </a:prstGeom>
        </p:spPr>
      </p:pic>
      <p:sp>
        <p:nvSpPr>
          <p:cNvPr id="14" name="TextBox 13">
            <a:extLst>
              <a:ext uri="{FF2B5EF4-FFF2-40B4-BE49-F238E27FC236}">
                <a16:creationId xmlns:a16="http://schemas.microsoft.com/office/drawing/2014/main" id="{AF5D6153-79F3-69D3-2ABA-8988479019E6}"/>
              </a:ext>
            </a:extLst>
          </p:cNvPr>
          <p:cNvSpPr txBox="1"/>
          <p:nvPr/>
        </p:nvSpPr>
        <p:spPr>
          <a:xfrm>
            <a:off x="457200" y="1956138"/>
            <a:ext cx="8229600" cy="1548000"/>
          </a:xfrm>
          <a:prstGeom prst="rect">
            <a:avLst/>
          </a:prstGeom>
          <a:noFill/>
        </p:spPr>
        <p:txBody>
          <a:bodyPr wrap="square">
            <a:spAutoFit/>
          </a:bodyPr>
          <a:lstStyle/>
          <a:p>
            <a:pPr>
              <a:defRPr sz="2800"/>
            </a:pPr>
            <a:r>
              <a:rPr lang="en-US" sz="2400" dirty="0"/>
              <a:t>so it represents an ellipse centered at the origin with foci on the </a:t>
            </a:r>
            <a:r>
              <a:rPr lang="en-US" sz="2400" i="1" dirty="0"/>
              <a:t>x</a:t>
            </a:r>
            <a:r>
              <a:rPr lang="en-US" sz="2400" dirty="0"/>
              <a:t>-axis. We see that </a:t>
            </a:r>
            <a:r>
              <a:rPr lang="en-US" sz="2400" i="1" dirty="0"/>
              <a:t>a</a:t>
            </a:r>
            <a:r>
              <a:rPr lang="en-US" sz="2400" dirty="0"/>
              <a:t> = 4 and </a:t>
            </a:r>
            <a:r>
              <a:rPr lang="en-US" sz="2400" i="1" dirty="0"/>
              <a:t>b</a:t>
            </a:r>
            <a:r>
              <a:rPr lang="en-US" sz="2400" dirty="0"/>
              <a:t> = 3, so using the fact that  </a:t>
            </a:r>
            <a:br>
              <a:rPr lang="en-US" sz="2400" dirty="0"/>
            </a:br>
            <a:r>
              <a:rPr lang="en-US" sz="2400" i="1" dirty="0"/>
              <a:t>a</a:t>
            </a:r>
            <a:r>
              <a:rPr lang="en-US" sz="1050" i="1" dirty="0"/>
              <a:t> </a:t>
            </a:r>
            <a:r>
              <a:rPr lang="en-US" sz="2400" dirty="0"/>
              <a:t>² </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i="1" dirty="0">
                <a:latin typeface="Calibri" panose="020F0502020204030204" pitchFamily="34" charset="0"/>
                <a:ea typeface="Calibri" panose="020F0502020204030204" pitchFamily="34" charset="0"/>
                <a:cs typeface="Calibri" panose="020F0502020204030204" pitchFamily="34" charset="0"/>
              </a:rPr>
              <a:t>c</a:t>
            </a:r>
            <a:r>
              <a:rPr lang="en-US" sz="1050" i="1"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² = </a:t>
            </a:r>
            <a:r>
              <a:rPr lang="en-US" sz="2400" i="1" dirty="0">
                <a:latin typeface="Calibri" panose="020F0502020204030204" pitchFamily="34" charset="0"/>
                <a:ea typeface="Calibri" panose="020F0502020204030204" pitchFamily="34" charset="0"/>
                <a:cs typeface="Calibri" panose="020F0502020204030204" pitchFamily="34" charset="0"/>
              </a:rPr>
              <a:t>b</a:t>
            </a:r>
            <a:r>
              <a:rPr lang="en-US" sz="105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² </a:t>
            </a:r>
            <a:r>
              <a:rPr lang="en-US" sz="2400" dirty="0"/>
              <a:t>(by definition), we can calculate the coordinates of the foci. </a:t>
            </a:r>
            <a:endParaRPr lang="en-IN" sz="2400" dirty="0"/>
          </a:p>
          <a:p>
            <a:pPr>
              <a:defRPr sz="2800"/>
            </a:pPr>
            <a:r>
              <a:rPr lang="en-US" sz="2400" dirty="0"/>
              <a:t>	 	</a:t>
            </a:r>
          </a:p>
        </p:txBody>
      </p:sp>
      <mc:AlternateContent xmlns:mc="http://schemas.openxmlformats.org/markup-compatibility/2006">
        <mc:Choice xmlns:a14="http://schemas.microsoft.com/office/drawing/2010/main" Requires="a14">
          <p:graphicFrame>
            <p:nvGraphicFramePr>
              <p:cNvPr id="4" name="Table 3" descr="first line, a squared minus c squared equals b squared.&#10;second line, c squared equals a squared minus b squared.&#10;third line, c squared equals sixteen minus nine equals seven.&#10;fourth line, c equals plus or minus the square root of seven."/>
              <p:cNvGraphicFramePr>
                <a:graphicFrameLocks noGrp="1"/>
              </p:cNvGraphicFramePr>
              <p:nvPr>
                <p:extLst>
                  <p:ext uri="{D42A27DB-BD31-4B8C-83A1-F6EECF244321}">
                    <p14:modId xmlns:p14="http://schemas.microsoft.com/office/powerpoint/2010/main" val="2748707559"/>
                  </p:ext>
                </p:extLst>
              </p:nvPr>
            </p:nvGraphicFramePr>
            <p:xfrm>
              <a:off x="2743200" y="3489579"/>
              <a:ext cx="3657600" cy="1844421"/>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7200">
                    <a:tc>
                      <a:txBody>
                        <a:bodyPr/>
                        <a:lstStyle/>
                        <a:p>
                          <a:pPr algn="r">
                            <a:defRPr sz="1600"/>
                          </a:pPr>
                          <a:r>
                            <a:rPr sz="2400" dirty="0"/>
                            <a:t>​</a:t>
                          </a:r>
                          <a14:m>
                            <m:oMath xmlns:m="http://schemas.openxmlformats.org/officeDocument/2006/math">
                              <m:sSup>
                                <m:sSupPr>
                                  <m:ctrlPr>
                                    <a:rPr sz="2400" i="1">
                                      <a:latin typeface="Cambria Math" panose="02040503050406030204" pitchFamily="18" charset="0"/>
                                    </a:rPr>
                                  </m:ctrlPr>
                                </m:sSupPr>
                                <m:e>
                                  <m:r>
                                    <a:rPr sz="2400">
                                      <a:latin typeface="Cambria Math"/>
                                    </a:rPr>
                                    <m:t>𝑎</m:t>
                                  </m:r>
                                </m:e>
                                <m:sup>
                                  <m:r>
                                    <a:rPr sz="2400">
                                      <a:latin typeface="Cambria Math"/>
                                    </a:rPr>
                                    <m:t>2</m:t>
                                  </m:r>
                                </m:sup>
                              </m:sSup>
                              <m:r>
                                <a:rPr sz="2400">
                                  <a:latin typeface="Cambria Math"/>
                                </a:rPr>
                                <m:t>−</m:t>
                              </m:r>
                              <m:sSup>
                                <m:sSupPr>
                                  <m:ctrlPr>
                                    <a:rPr sz="2400" i="1">
                                      <a:latin typeface="Cambria Math" panose="02040503050406030204" pitchFamily="18" charset="0"/>
                                    </a:rPr>
                                  </m:ctrlPr>
                                </m:sSupPr>
                                <m:e>
                                  <m:r>
                                    <a:rPr sz="2400">
                                      <a:latin typeface="Cambria Math"/>
                                    </a:rPr>
                                    <m:t>𝑐</m:t>
                                  </m:r>
                                </m:e>
                                <m:sup>
                                  <m:r>
                                    <a:rPr sz="2400">
                                      <a:latin typeface="Cambria Math"/>
                                    </a:rPr>
                                    <m:t>2</m:t>
                                  </m:r>
                                </m:sup>
                              </m:sSup>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sSup>
                                <m:sSupPr>
                                  <m:ctrlPr>
                                    <a:rPr sz="2400" i="1">
                                      <a:latin typeface="Cambria Math" panose="02040503050406030204" pitchFamily="18" charset="0"/>
                                    </a:rPr>
                                  </m:ctrlPr>
                                </m:sSupPr>
                                <m:e>
                                  <m:r>
                                    <a:rPr sz="2400">
                                      <a:latin typeface="Cambria Math"/>
                                    </a:rPr>
                                    <m:t>𝑏</m:t>
                                  </m:r>
                                </m:e>
                                <m:sup>
                                  <m:r>
                                    <a:rPr sz="2400">
                                      <a:latin typeface="Cambria Math"/>
                                    </a:rPr>
                                    <m:t>2</m:t>
                                  </m:r>
                                </m:sup>
                              </m:sSup>
                            </m:oMath>
                          </a14:m>
                          <a:endParaRPr sz="24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400" dirty="0"/>
                            <a:t>​</a:t>
                          </a:r>
                          <a14:m>
                            <m:oMath xmlns:m="http://schemas.openxmlformats.org/officeDocument/2006/math">
                              <m:sSup>
                                <m:sSupPr>
                                  <m:ctrlPr>
                                    <a:rPr sz="2400" i="1">
                                      <a:latin typeface="Cambria Math" panose="02040503050406030204" pitchFamily="18" charset="0"/>
                                    </a:rPr>
                                  </m:ctrlPr>
                                </m:sSupPr>
                                <m:e>
                                  <m:r>
                                    <a:rPr sz="2400">
                                      <a:latin typeface="Cambria Math"/>
                                    </a:rPr>
                                    <m:t>𝑐</m:t>
                                  </m:r>
                                </m:e>
                                <m:sup>
                                  <m:r>
                                    <a:rPr sz="2400">
                                      <a:latin typeface="Cambria Math"/>
                                    </a:rPr>
                                    <m:t>2</m:t>
                                  </m:r>
                                </m:sup>
                              </m:sSup>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sSup>
                                <m:sSupPr>
                                  <m:ctrlPr>
                                    <a:rPr sz="2400" i="1">
                                      <a:latin typeface="Cambria Math" panose="02040503050406030204" pitchFamily="18" charset="0"/>
                                    </a:rPr>
                                  </m:ctrlPr>
                                </m:sSupPr>
                                <m:e>
                                  <m:r>
                                    <a:rPr sz="2400">
                                      <a:latin typeface="Cambria Math"/>
                                    </a:rPr>
                                    <m:t>𝑎</m:t>
                                  </m:r>
                                </m:e>
                                <m:sup>
                                  <m:r>
                                    <a:rPr sz="2400">
                                      <a:latin typeface="Cambria Math"/>
                                    </a:rPr>
                                    <m:t>2</m:t>
                                  </m:r>
                                </m:sup>
                              </m:sSup>
                              <m:r>
                                <a:rPr sz="2400">
                                  <a:latin typeface="Cambria Math"/>
                                </a:rPr>
                                <m:t>−</m:t>
                              </m:r>
                              <m:sSup>
                                <m:sSupPr>
                                  <m:ctrlPr>
                                    <a:rPr sz="2400" i="1">
                                      <a:latin typeface="Cambria Math" panose="02040503050406030204" pitchFamily="18" charset="0"/>
                                    </a:rPr>
                                  </m:ctrlPr>
                                </m:sSupPr>
                                <m:e>
                                  <m:r>
                                    <a:rPr sz="2400">
                                      <a:latin typeface="Cambria Math"/>
                                    </a:rPr>
                                    <m:t>𝑏</m:t>
                                  </m:r>
                                </m:e>
                                <m:sup>
                                  <m:r>
                                    <a:rPr sz="2400">
                                      <a:latin typeface="Cambria Math"/>
                                    </a:rPr>
                                    <m:t>2</m:t>
                                  </m:r>
                                </m:sup>
                              </m:sSup>
                            </m:oMath>
                          </a14:m>
                          <a:endParaRPr sz="24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400"/>
                            <a:t>​</a:t>
                          </a:r>
                          <a14:m>
                            <m:oMath xmlns:m="http://schemas.openxmlformats.org/officeDocument/2006/math">
                              <m:sSup>
                                <m:sSupPr>
                                  <m:ctrlPr>
                                    <a:rPr sz="2400" i="1">
                                      <a:latin typeface="Cambria Math" panose="02040503050406030204" pitchFamily="18" charset="0"/>
                                    </a:rPr>
                                  </m:ctrlPr>
                                </m:sSupPr>
                                <m:e>
                                  <m:r>
                                    <a:rPr sz="2400">
                                      <a:latin typeface="Cambria Math"/>
                                    </a:rPr>
                                    <m:t>𝑐</m:t>
                                  </m:r>
                                </m:e>
                                <m:sup>
                                  <m:r>
                                    <a:rPr sz="2400">
                                      <a:latin typeface="Cambria Math"/>
                                    </a:rPr>
                                    <m:t>2</m:t>
                                  </m:r>
                                </m:sup>
                              </m:sSup>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=16−9=7</m:t>
                              </m:r>
                            </m:oMath>
                          </a14:m>
                          <a:endParaRPr sz="2400" dirty="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400" dirty="0"/>
                            <a:t>​</a:t>
                          </a:r>
                          <a14:m>
                            <m:oMath xmlns:m="http://schemas.openxmlformats.org/officeDocument/2006/math">
                              <m:r>
                                <a:rPr sz="2400">
                                  <a:latin typeface="Cambria Math"/>
                                </a:rPr>
                                <m:t>𝑐</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ad>
                                <m:radPr>
                                  <m:degHide m:val="on"/>
                                  <m:ctrlPr>
                                    <a:rPr sz="2400" i="1">
                                      <a:latin typeface="Cambria Math" panose="02040503050406030204" pitchFamily="18" charset="0"/>
                                    </a:rPr>
                                  </m:ctrlPr>
                                </m:radPr>
                                <m:deg/>
                                <m:e>
                                  <m:r>
                                    <a:rPr sz="2400">
                                      <a:latin typeface="Cambria Math"/>
                                    </a:rPr>
                                    <m:t>7</m:t>
                                  </m:r>
                                </m:e>
                              </m:rad>
                            </m:oMath>
                          </a14:m>
                          <a:endParaRPr sz="2400" dirty="0"/>
                        </a:p>
                      </a:txBody>
                      <a:tcPr marL="36576" marR="36576" marT="36576" marB="36576" anchor="ctr"/>
                    </a:tc>
                    <a:extLst>
                      <a:ext uri="{0D108BD9-81ED-4DB2-BD59-A6C34878D82A}">
                        <a16:rowId xmlns:a16="http://schemas.microsoft.com/office/drawing/2014/main" val="10003"/>
                      </a:ext>
                    </a:extLst>
                  </a:tr>
                </a:tbl>
              </a:graphicData>
            </a:graphic>
          </p:graphicFrame>
        </mc:Choice>
        <mc:Fallback>
          <p:graphicFrame>
            <p:nvGraphicFramePr>
              <p:cNvPr id="4" name="Table 3" descr="first line, a squared minus c squared equals b squared.&#10;second line, c squared equals a squared minus b squared.&#10;third line, c squared equals sixteen minus nine equals seven.&#10;fourth line, c equals plus or minus the square root of seven."/>
              <p:cNvGraphicFramePr>
                <a:graphicFrameLocks noGrp="1"/>
              </p:cNvGraphicFramePr>
              <p:nvPr>
                <p:extLst>
                  <p:ext uri="{D42A27DB-BD31-4B8C-83A1-F6EECF244321}">
                    <p14:modId xmlns:p14="http://schemas.microsoft.com/office/powerpoint/2010/main" val="2748707559"/>
                  </p:ext>
                </p:extLst>
              </p:nvPr>
            </p:nvGraphicFramePr>
            <p:xfrm>
              <a:off x="2743200" y="3489579"/>
              <a:ext cx="3657600" cy="1844421"/>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7200">
                    <a:tc>
                      <a:txBody>
                        <a:bodyPr/>
                        <a:lstStyle/>
                        <a:p>
                          <a:endParaRPr lang="en-US"/>
                        </a:p>
                      </a:txBody>
                      <a:tcPr marL="36576" marR="36576" marT="36576" marB="36576" anchor="ctr">
                        <a:blipFill>
                          <a:blip r:embed="rId3"/>
                          <a:stretch>
                            <a:fillRect t="-10667" r="-100000" b="-337333"/>
                          </a:stretch>
                        </a:blipFill>
                      </a:tcPr>
                    </a:tc>
                    <a:tc>
                      <a:txBody>
                        <a:bodyPr/>
                        <a:lstStyle/>
                        <a:p>
                          <a:endParaRPr lang="en-US"/>
                        </a:p>
                      </a:txBody>
                      <a:tcPr marL="36576" marR="36576" marT="36576" marB="36576" anchor="ctr">
                        <a:blipFill>
                          <a:blip r:embed="rId3"/>
                          <a:stretch>
                            <a:fillRect l="-100000" t="-10667" b="-337333"/>
                          </a:stretch>
                        </a:blipFill>
                      </a:tcPr>
                    </a:tc>
                    <a:extLst>
                      <a:ext uri="{0D108BD9-81ED-4DB2-BD59-A6C34878D82A}">
                        <a16:rowId xmlns:a16="http://schemas.microsoft.com/office/drawing/2014/main" val="10000"/>
                      </a:ext>
                    </a:extLst>
                  </a:tr>
                  <a:tr h="457200">
                    <a:tc>
                      <a:txBody>
                        <a:bodyPr/>
                        <a:lstStyle/>
                        <a:p>
                          <a:endParaRPr lang="en-US"/>
                        </a:p>
                      </a:txBody>
                      <a:tcPr marL="36576" marR="36576" marT="36576" marB="36576" anchor="ctr">
                        <a:blipFill>
                          <a:blip r:embed="rId3"/>
                          <a:stretch>
                            <a:fillRect t="-110667" r="-100000" b="-237333"/>
                          </a:stretch>
                        </a:blipFill>
                      </a:tcPr>
                    </a:tc>
                    <a:tc>
                      <a:txBody>
                        <a:bodyPr/>
                        <a:lstStyle/>
                        <a:p>
                          <a:endParaRPr lang="en-US"/>
                        </a:p>
                      </a:txBody>
                      <a:tcPr marL="36576" marR="36576" marT="36576" marB="36576" anchor="ctr">
                        <a:blipFill>
                          <a:blip r:embed="rId3"/>
                          <a:stretch>
                            <a:fillRect l="-100000" t="-110667" b="-237333"/>
                          </a:stretch>
                        </a:blipFill>
                      </a:tcPr>
                    </a:tc>
                    <a:extLst>
                      <a:ext uri="{0D108BD9-81ED-4DB2-BD59-A6C34878D82A}">
                        <a16:rowId xmlns:a16="http://schemas.microsoft.com/office/drawing/2014/main" val="10001"/>
                      </a:ext>
                    </a:extLst>
                  </a:tr>
                  <a:tr h="457200">
                    <a:tc>
                      <a:txBody>
                        <a:bodyPr/>
                        <a:lstStyle/>
                        <a:p>
                          <a:endParaRPr lang="en-US"/>
                        </a:p>
                      </a:txBody>
                      <a:tcPr marL="36576" marR="36576" marT="36576" marB="36576" anchor="ctr">
                        <a:blipFill>
                          <a:blip r:embed="rId3"/>
                          <a:stretch>
                            <a:fillRect t="-210667" r="-100000" b="-137333"/>
                          </a:stretch>
                        </a:blipFill>
                      </a:tcPr>
                    </a:tc>
                    <a:tc>
                      <a:txBody>
                        <a:bodyPr/>
                        <a:lstStyle/>
                        <a:p>
                          <a:endParaRPr lang="en-US"/>
                        </a:p>
                      </a:txBody>
                      <a:tcPr marL="36576" marR="36576" marT="36576" marB="36576" anchor="ctr">
                        <a:blipFill>
                          <a:blip r:embed="rId3"/>
                          <a:stretch>
                            <a:fillRect l="-100000" t="-210667" b="-137333"/>
                          </a:stretch>
                        </a:blipFill>
                      </a:tcPr>
                    </a:tc>
                    <a:extLst>
                      <a:ext uri="{0D108BD9-81ED-4DB2-BD59-A6C34878D82A}">
                        <a16:rowId xmlns:a16="http://schemas.microsoft.com/office/drawing/2014/main" val="10002"/>
                      </a:ext>
                    </a:extLst>
                  </a:tr>
                  <a:tr h="472821">
                    <a:tc>
                      <a:txBody>
                        <a:bodyPr/>
                        <a:lstStyle/>
                        <a:p>
                          <a:endParaRPr lang="en-US"/>
                        </a:p>
                      </a:txBody>
                      <a:tcPr marL="36576" marR="36576" marT="36576" marB="36576" anchor="ctr">
                        <a:blipFill>
                          <a:blip r:embed="rId3"/>
                          <a:stretch>
                            <a:fillRect t="-298718" r="-100000" b="-32051"/>
                          </a:stretch>
                        </a:blipFill>
                      </a:tcPr>
                    </a:tc>
                    <a:tc>
                      <a:txBody>
                        <a:bodyPr/>
                        <a:lstStyle/>
                        <a:p>
                          <a:endParaRPr lang="en-US"/>
                        </a:p>
                      </a:txBody>
                      <a:tcPr marL="36576" marR="36576" marT="36576" marB="36576" anchor="ctr">
                        <a:blipFill>
                          <a:blip r:embed="rId3"/>
                          <a:stretch>
                            <a:fillRect l="-100000" t="-298718" b="-32051"/>
                          </a:stretch>
                        </a:blipFill>
                      </a:tcPr>
                    </a:tc>
                    <a:extLst>
                      <a:ext uri="{0D108BD9-81ED-4DB2-BD59-A6C34878D82A}">
                        <a16:rowId xmlns:a16="http://schemas.microsoft.com/office/drawing/2014/main" val="10003"/>
                      </a:ext>
                    </a:extLst>
                  </a:tr>
                </a:tbl>
              </a:graphicData>
            </a:graphic>
          </p:graphicFrame>
        </mc:Fallback>
      </mc:AlternateContent>
      <p:sp>
        <p:nvSpPr>
          <p:cNvPr id="16" name="TextBox 15">
            <a:extLst>
              <a:ext uri="{FF2B5EF4-FFF2-40B4-BE49-F238E27FC236}">
                <a16:creationId xmlns:a16="http://schemas.microsoft.com/office/drawing/2014/main" id="{23A8166B-5DDF-1286-7A7A-3B5B542275F8}"/>
              </a:ext>
            </a:extLst>
          </p:cNvPr>
          <p:cNvSpPr txBox="1"/>
          <p:nvPr/>
        </p:nvSpPr>
        <p:spPr>
          <a:xfrm>
            <a:off x="457200" y="5454943"/>
            <a:ext cx="4572000" cy="461665"/>
          </a:xfrm>
          <a:prstGeom prst="rect">
            <a:avLst/>
          </a:prstGeom>
          <a:noFill/>
        </p:spPr>
        <p:txBody>
          <a:bodyPr wrap="square">
            <a:spAutoFit/>
          </a:bodyPr>
          <a:lstStyle/>
          <a:p>
            <a:r>
              <a:rPr lang="en-US" sz="2400" dirty="0"/>
              <a:t>Thus, the foci are located at</a:t>
            </a:r>
            <a:endParaRPr lang="en-IN" sz="2400" dirty="0"/>
          </a:p>
        </p:txBody>
      </p:sp>
      <p:pic>
        <p:nvPicPr>
          <p:cNvPr id="8" name="Picture 7" descr="open parentheses Negative square root of seven comma zero close parentheses, and open parentheses square root of seven comma zero close parentheses.">
            <a:extLst>
              <a:ext uri="{FF2B5EF4-FFF2-40B4-BE49-F238E27FC236}">
                <a16:creationId xmlns:a16="http://schemas.microsoft.com/office/drawing/2014/main" id="{16743A59-A988-95B6-D831-1A918769BAD4}"/>
              </a:ext>
            </a:extLst>
          </p:cNvPr>
          <p:cNvPicPr>
            <a:picLocks noChangeAspect="1"/>
          </p:cNvPicPr>
          <p:nvPr/>
        </p:nvPicPr>
        <p:blipFill>
          <a:blip r:embed="rId4"/>
          <a:stretch>
            <a:fillRect/>
          </a:stretch>
        </p:blipFill>
        <p:spPr>
          <a:xfrm>
            <a:off x="4038598" y="5410200"/>
            <a:ext cx="2733675" cy="609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Graphing an Ellipse Centered at the Origin</a:t>
            </a:r>
            <a:r>
              <a:rPr lang="en-US" baseline="-25000" dirty="0"/>
              <a:t>3</a:t>
            </a:r>
            <a:endParaRPr dirty="0"/>
          </a:p>
        </p:txBody>
      </p:sp>
      <p:sp>
        <p:nvSpPr>
          <p:cNvPr id="3" name="Text Placeholder 2"/>
          <p:cNvSpPr>
            <a:spLocks noGrp="1"/>
          </p:cNvSpPr>
          <p:nvPr>
            <p:ph type="body" sz="quarter" idx="10"/>
          </p:nvPr>
        </p:nvSpPr>
        <p:spPr/>
        <p:txBody>
          <a:bodyPr>
            <a:normAutofit/>
          </a:bodyPr>
          <a:lstStyle/>
          <a:p>
            <a:pPr>
              <a:defRPr sz="2800"/>
            </a:pPr>
            <a:r>
              <a:rPr sz="2800" dirty="0"/>
              <a:t>Again, we know the graph of this equation is an ellipse. To graph it, we will compute the </a:t>
            </a:r>
            <a:r>
              <a:rPr lang="en-US" sz="2800" i="1" dirty="0"/>
              <a:t>x</a:t>
            </a:r>
            <a:r>
              <a:rPr sz="2800" dirty="0"/>
              <a:t>- and </a:t>
            </a:r>
            <a:r>
              <a:rPr lang="en-US" sz="2800" i="1" dirty="0"/>
              <a:t>y</a:t>
            </a:r>
            <a:r>
              <a:rPr sz="2800" dirty="0"/>
              <a:t>-intercepts.</a:t>
            </a:r>
          </a:p>
          <a:p>
            <a:pPr>
              <a:defRPr sz="2800"/>
            </a:pPr>
            <a:r>
              <a:rPr sz="2800" dirty="0"/>
              <a:t>Setting </a:t>
            </a:r>
            <a:r>
              <a:rPr lang="en-US" sz="2800" i="1" dirty="0"/>
              <a:t>x</a:t>
            </a:r>
            <a:r>
              <a:rPr sz="2800" dirty="0"/>
              <a:t> and </a:t>
            </a:r>
            <a:r>
              <a:rPr lang="en-US" sz="2800" i="1" dirty="0"/>
              <a:t>y</a:t>
            </a:r>
            <a:r>
              <a:rPr sz="2800" dirty="0"/>
              <a:t> equal to zero, we have</a:t>
            </a:r>
            <a:r>
              <a:rPr lang="en-US" sz="2800" dirty="0"/>
              <a:t>:</a:t>
            </a:r>
            <a:endParaRPr sz="2800" dirty="0"/>
          </a:p>
          <a:p>
            <a:pPr algn="ctr"/>
            <a:r>
              <a:rPr dirty="0"/>
              <a:t>​</a:t>
            </a:r>
          </a:p>
          <a:p>
            <a:pPr algn="l"/>
            <a:endParaRPr dirty="0"/>
          </a:p>
        </p:txBody>
      </p:sp>
      <mc:AlternateContent xmlns:mc="http://schemas.openxmlformats.org/markup-compatibility/2006">
        <mc:Choice xmlns:a14="http://schemas.microsoft.com/office/drawing/2010/main" Requires="a14">
          <p:graphicFrame>
            <p:nvGraphicFramePr>
              <p:cNvPr id="5" name="Table 4" descr="first line, Open parentheses zero close parentheses squared over sixteen plus y squared over nine equals one.&#10;second line, y squared over nine equals one.&#10;third line, y squared equals nine.&#10;fourth line, y equals plus or minus three."/>
              <p:cNvGraphicFramePr>
                <a:graphicFrameLocks noGrp="1"/>
              </p:cNvGraphicFramePr>
              <p:nvPr>
                <p:extLst>
                  <p:ext uri="{D42A27DB-BD31-4B8C-83A1-F6EECF244321}">
                    <p14:modId xmlns:p14="http://schemas.microsoft.com/office/powerpoint/2010/main" val="2950502604"/>
                  </p:ext>
                </p:extLst>
              </p:nvPr>
            </p:nvGraphicFramePr>
            <p:xfrm>
              <a:off x="533400" y="2971800"/>
              <a:ext cx="3657600" cy="2477135"/>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72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0</m:t>
                                          </m:r>
                                        </m:e>
                                      </m:d>
                                    </m:e>
                                    <m:sup>
                                      <m:r>
                                        <a:rPr sz="2800">
                                          <a:latin typeface="Cambria Math"/>
                                        </a:rPr>
                                        <m:t>2</m:t>
                                      </m:r>
                                    </m:sup>
                                  </m:sSup>
                                </m:num>
                                <m:den>
                                  <m:r>
                                    <a:rPr sz="2800">
                                      <a:latin typeface="Cambria Math"/>
                                    </a:rPr>
                                    <m:t>16</m:t>
                                  </m:r>
                                </m:den>
                              </m:f>
                              <m:r>
                                <a:rPr sz="2800">
                                  <a:latin typeface="Cambria Math"/>
                                </a:rPr>
                                <m:t>+</m:t>
                              </m:r>
                              <m:f>
                                <m:fPr>
                                  <m:ctrlPr>
                                    <a:rPr sz="2800" i="1">
                                      <a:latin typeface="Cambria Math" panose="02040503050406030204" pitchFamily="18" charset="0"/>
                                    </a:rPr>
                                  </m:ctrlPr>
                                </m:fPr>
                                <m:num>
                                  <m:sSup>
                                    <m:sSupPr>
                                      <m:ctrlPr>
                                        <a:rPr sz="2800" i="1">
                                          <a:latin typeface="Cambria Math" panose="02040503050406030204" pitchFamily="18" charset="0"/>
                                        </a:rPr>
                                      </m:ctrlPr>
                                    </m:sSupPr>
                                    <m:e>
                                      <m:r>
                                        <a:rPr sz="2800">
                                          <a:latin typeface="Cambria Math"/>
                                        </a:rPr>
                                        <m:t>𝑦</m:t>
                                      </m:r>
                                    </m:e>
                                    <m:sup>
                                      <m:r>
                                        <a:rPr sz="2800">
                                          <a:latin typeface="Cambria Math"/>
                                        </a:rPr>
                                        <m:t>2</m:t>
                                      </m:r>
                                    </m:sup>
                                  </m:sSup>
                                </m:num>
                                <m:den>
                                  <m:r>
                                    <a:rPr sz="2800">
                                      <a:latin typeface="Cambria Math"/>
                                    </a:rPr>
                                    <m:t>9</m:t>
                                  </m:r>
                                </m:den>
                              </m:f>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=1</m:t>
                              </m:r>
                            </m:oMath>
                          </a14:m>
                          <a:endParaRPr sz="28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sSup>
                                    <m:sSupPr>
                                      <m:ctrlPr>
                                        <a:rPr sz="2800" i="1">
                                          <a:latin typeface="Cambria Math" panose="02040503050406030204" pitchFamily="18" charset="0"/>
                                        </a:rPr>
                                      </m:ctrlPr>
                                    </m:sSupPr>
                                    <m:e>
                                      <m:r>
                                        <a:rPr sz="2800">
                                          <a:latin typeface="Cambria Math"/>
                                        </a:rPr>
                                        <m:t>𝑦</m:t>
                                      </m:r>
                                    </m:e>
                                    <m:sup>
                                      <m:r>
                                        <a:rPr sz="2800">
                                          <a:latin typeface="Cambria Math"/>
                                        </a:rPr>
                                        <m:t>2</m:t>
                                      </m:r>
                                    </m:sup>
                                  </m:sSup>
                                </m:num>
                                <m:den>
                                  <m:r>
                                    <a:rPr sz="2800">
                                      <a:latin typeface="Cambria Math"/>
                                    </a:rPr>
                                    <m:t>9</m:t>
                                  </m:r>
                                </m:den>
                              </m:f>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=1</m:t>
                              </m:r>
                            </m:oMath>
                          </a14:m>
                          <a:endParaRPr sz="28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800"/>
                            <a:t>​</a:t>
                          </a:r>
                          <a14:m>
                            <m:oMath xmlns:m="http://schemas.openxmlformats.org/officeDocument/2006/math">
                              <m:sSup>
                                <m:sSupPr>
                                  <m:ctrlPr>
                                    <a:rPr sz="2800" i="1">
                                      <a:latin typeface="Cambria Math" panose="02040503050406030204" pitchFamily="18" charset="0"/>
                                    </a:rPr>
                                  </m:ctrlPr>
                                </m:sSupPr>
                                <m:e>
                                  <m:r>
                                    <a:rPr sz="2800">
                                      <a:latin typeface="Cambria Math"/>
                                    </a:rPr>
                                    <m:t>𝑦</m:t>
                                  </m:r>
                                </m:e>
                                <m:sup>
                                  <m:r>
                                    <a:rPr sz="2800">
                                      <a:latin typeface="Cambria Math"/>
                                    </a:rPr>
                                    <m:t>2</m:t>
                                  </m:r>
                                </m:sup>
                              </m:sSup>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=9</m:t>
                              </m:r>
                            </m:oMath>
                          </a14:m>
                          <a:endParaRPr sz="2800" dirty="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800"/>
                            <a:t>​</a:t>
                          </a:r>
                          <a14:m>
                            <m:oMath xmlns:m="http://schemas.openxmlformats.org/officeDocument/2006/math">
                              <m:r>
                                <a:rPr sz="2800">
                                  <a:latin typeface="Cambria Math"/>
                                </a:rPr>
                                <m:t>𝑦</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=±3</m:t>
                              </m:r>
                            </m:oMath>
                          </a14:m>
                          <a:endParaRPr sz="2800" dirty="0"/>
                        </a:p>
                      </a:txBody>
                      <a:tcPr marL="36576" marR="36576" marT="36576" marB="36576" anchor="ctr"/>
                    </a:tc>
                    <a:extLst>
                      <a:ext uri="{0D108BD9-81ED-4DB2-BD59-A6C34878D82A}">
                        <a16:rowId xmlns:a16="http://schemas.microsoft.com/office/drawing/2014/main" val="10003"/>
                      </a:ext>
                    </a:extLst>
                  </a:tr>
                </a:tbl>
              </a:graphicData>
            </a:graphic>
          </p:graphicFrame>
        </mc:Choice>
        <mc:Fallback>
          <p:graphicFrame>
            <p:nvGraphicFramePr>
              <p:cNvPr id="5" name="Table 4" descr="first line, Open parentheses zero close parentheses squared over sixteen plus y squared over nine equals one.&#10;second line, y squared over nine equals one.&#10;third line, y squared equals nine.&#10;fourth line, y equals plus or minus three."/>
              <p:cNvGraphicFramePr>
                <a:graphicFrameLocks noGrp="1"/>
              </p:cNvGraphicFramePr>
              <p:nvPr>
                <p:extLst>
                  <p:ext uri="{D42A27DB-BD31-4B8C-83A1-F6EECF244321}">
                    <p14:modId xmlns:p14="http://schemas.microsoft.com/office/powerpoint/2010/main" val="2950502604"/>
                  </p:ext>
                </p:extLst>
              </p:nvPr>
            </p:nvGraphicFramePr>
            <p:xfrm>
              <a:off x="533400" y="2971800"/>
              <a:ext cx="3657600" cy="2477135"/>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738886">
                    <a:tc>
                      <a:txBody>
                        <a:bodyPr/>
                        <a:lstStyle/>
                        <a:p>
                          <a:endParaRPr lang="en-US"/>
                        </a:p>
                      </a:txBody>
                      <a:tcPr marL="36576" marR="36576" marT="36576" marB="36576" anchor="ctr">
                        <a:blipFill>
                          <a:blip r:embed="rId2"/>
                          <a:stretch>
                            <a:fillRect r="-99668" b="-261157"/>
                          </a:stretch>
                        </a:blipFill>
                      </a:tcPr>
                    </a:tc>
                    <a:tc>
                      <a:txBody>
                        <a:bodyPr/>
                        <a:lstStyle/>
                        <a:p>
                          <a:endParaRPr lang="en-US"/>
                        </a:p>
                      </a:txBody>
                      <a:tcPr marL="36576" marR="36576" marT="36576" marB="36576" anchor="ctr">
                        <a:blipFill>
                          <a:blip r:embed="rId2"/>
                          <a:stretch>
                            <a:fillRect l="-100333" b="-261157"/>
                          </a:stretch>
                        </a:blipFill>
                      </a:tcPr>
                    </a:tc>
                    <a:extLst>
                      <a:ext uri="{0D108BD9-81ED-4DB2-BD59-A6C34878D82A}">
                        <a16:rowId xmlns:a16="http://schemas.microsoft.com/office/drawing/2014/main" val="10000"/>
                      </a:ext>
                    </a:extLst>
                  </a:tr>
                  <a:tr h="738505">
                    <a:tc>
                      <a:txBody>
                        <a:bodyPr/>
                        <a:lstStyle/>
                        <a:p>
                          <a:endParaRPr lang="en-US"/>
                        </a:p>
                      </a:txBody>
                      <a:tcPr marL="36576" marR="36576" marT="36576" marB="36576" anchor="ctr">
                        <a:blipFill>
                          <a:blip r:embed="rId2"/>
                          <a:stretch>
                            <a:fillRect t="-99180" r="-99668" b="-159016"/>
                          </a:stretch>
                        </a:blipFill>
                      </a:tcPr>
                    </a:tc>
                    <a:tc>
                      <a:txBody>
                        <a:bodyPr/>
                        <a:lstStyle/>
                        <a:p>
                          <a:endParaRPr lang="en-US"/>
                        </a:p>
                      </a:txBody>
                      <a:tcPr marL="36576" marR="36576" marT="36576" marB="36576" anchor="ctr">
                        <a:blipFill>
                          <a:blip r:embed="rId2"/>
                          <a:stretch>
                            <a:fillRect l="-100333" t="-99180" b="-159016"/>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2"/>
                          <a:stretch>
                            <a:fillRect t="-296341" r="-99668" b="-136585"/>
                          </a:stretch>
                        </a:blipFill>
                      </a:tcPr>
                    </a:tc>
                    <a:tc>
                      <a:txBody>
                        <a:bodyPr/>
                        <a:lstStyle/>
                        <a:p>
                          <a:endParaRPr lang="en-US"/>
                        </a:p>
                      </a:txBody>
                      <a:tcPr marL="36576" marR="36576" marT="36576" marB="36576" anchor="ctr">
                        <a:blipFill>
                          <a:blip r:embed="rId2"/>
                          <a:stretch>
                            <a:fillRect l="-100333" t="-296341" b="-136585"/>
                          </a:stretch>
                        </a:blipFill>
                      </a:tcPr>
                    </a:tc>
                    <a:extLst>
                      <a:ext uri="{0D108BD9-81ED-4DB2-BD59-A6C34878D82A}">
                        <a16:rowId xmlns:a16="http://schemas.microsoft.com/office/drawing/2014/main" val="10002"/>
                      </a:ext>
                    </a:extLst>
                  </a:tr>
                  <a:tr h="499872">
                    <a:tc>
                      <a:txBody>
                        <a:bodyPr/>
                        <a:lstStyle/>
                        <a:p>
                          <a:endParaRPr lang="en-US"/>
                        </a:p>
                      </a:txBody>
                      <a:tcPr marL="36576" marR="36576" marT="36576" marB="36576" anchor="ctr">
                        <a:blipFill>
                          <a:blip r:embed="rId2"/>
                          <a:stretch>
                            <a:fillRect t="-396341" r="-99668" b="-36585"/>
                          </a:stretch>
                        </a:blipFill>
                      </a:tcPr>
                    </a:tc>
                    <a:tc>
                      <a:txBody>
                        <a:bodyPr/>
                        <a:lstStyle/>
                        <a:p>
                          <a:endParaRPr lang="en-US"/>
                        </a:p>
                      </a:txBody>
                      <a:tcPr marL="36576" marR="36576" marT="36576" marB="36576" anchor="ctr">
                        <a:blipFill>
                          <a:blip r:embed="rId2"/>
                          <a:stretch>
                            <a:fillRect l="-100333" t="-396341" b="-36585"/>
                          </a:stretch>
                        </a:blipFill>
                      </a:tcPr>
                    </a:tc>
                    <a:extLst>
                      <a:ext uri="{0D108BD9-81ED-4DB2-BD59-A6C34878D82A}">
                        <a16:rowId xmlns:a16="http://schemas.microsoft.com/office/drawing/2014/main" val="10003"/>
                      </a:ext>
                    </a:extLst>
                  </a:tr>
                </a:tbl>
              </a:graphicData>
            </a:graphic>
          </p:graphicFrame>
        </mc:Fallback>
      </mc:AlternateContent>
      <p:sp>
        <p:nvSpPr>
          <p:cNvPr id="7" name="TextBox 6">
            <a:extLst>
              <a:ext uri="{FF2B5EF4-FFF2-40B4-BE49-F238E27FC236}">
                <a16:creationId xmlns:a16="http://schemas.microsoft.com/office/drawing/2014/main" id="{DE7A6CBE-1FC6-41E9-A191-7A07C89958F0}"/>
              </a:ext>
            </a:extLst>
          </p:cNvPr>
          <p:cNvSpPr txBox="1"/>
          <p:nvPr/>
        </p:nvSpPr>
        <p:spPr>
          <a:xfrm>
            <a:off x="3886200" y="3167390"/>
            <a:ext cx="914400" cy="523220"/>
          </a:xfrm>
          <a:prstGeom prst="rect">
            <a:avLst/>
          </a:prstGeom>
          <a:noFill/>
        </p:spPr>
        <p:txBody>
          <a:bodyPr wrap="square" rtlCol="0">
            <a:spAutoFit/>
          </a:bodyPr>
          <a:lstStyle/>
          <a:p>
            <a:r>
              <a:rPr lang="en-US" sz="2800" dirty="0"/>
              <a:t>and</a:t>
            </a:r>
          </a:p>
        </p:txBody>
      </p:sp>
      <mc:AlternateContent xmlns:mc="http://schemas.openxmlformats.org/markup-compatibility/2006">
        <mc:Choice xmlns:a14="http://schemas.microsoft.com/office/drawing/2010/main" Requires="a14">
          <p:graphicFrame>
            <p:nvGraphicFramePr>
              <p:cNvPr id="6" name="Table 5" descr="first line, x squared over sixteen plus open parentheses zero close parentheses squared over nine equals one.&#10;second line, x squared over sixteen equals one.&#10;third line, x squared equals sixteen.&#10;foruth line, x equals plus or minus four."/>
              <p:cNvGraphicFramePr>
                <a:graphicFrameLocks noGrp="1"/>
              </p:cNvGraphicFramePr>
              <p:nvPr>
                <p:extLst>
                  <p:ext uri="{D42A27DB-BD31-4B8C-83A1-F6EECF244321}">
                    <p14:modId xmlns:p14="http://schemas.microsoft.com/office/powerpoint/2010/main" val="3081118461"/>
                  </p:ext>
                </p:extLst>
              </p:nvPr>
            </p:nvGraphicFramePr>
            <p:xfrm>
              <a:off x="4953000" y="2971800"/>
              <a:ext cx="3657600" cy="2477516"/>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72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sSup>
                                    <m:sSupPr>
                                      <m:ctrlPr>
                                        <a:rPr sz="2800" i="1">
                                          <a:latin typeface="Cambria Math" panose="02040503050406030204" pitchFamily="18" charset="0"/>
                                        </a:rPr>
                                      </m:ctrlPr>
                                    </m:sSupPr>
                                    <m:e>
                                      <m:r>
                                        <a:rPr sz="2800">
                                          <a:latin typeface="Cambria Math"/>
                                        </a:rPr>
                                        <m:t>𝑥</m:t>
                                      </m:r>
                                    </m:e>
                                    <m:sup>
                                      <m:r>
                                        <a:rPr sz="2800">
                                          <a:latin typeface="Cambria Math"/>
                                        </a:rPr>
                                        <m:t>2</m:t>
                                      </m:r>
                                    </m:sup>
                                  </m:sSup>
                                </m:num>
                                <m:den>
                                  <m:r>
                                    <a:rPr sz="2800">
                                      <a:latin typeface="Cambria Math"/>
                                    </a:rPr>
                                    <m:t>16</m:t>
                                  </m:r>
                                </m:den>
                              </m:f>
                              <m:r>
                                <a:rPr sz="2800">
                                  <a:latin typeface="Cambria Math"/>
                                </a:rPr>
                                <m:t>+</m:t>
                              </m:r>
                              <m:f>
                                <m:fPr>
                                  <m:ctrlPr>
                                    <a:rPr sz="2800" i="1">
                                      <a:latin typeface="Cambria Math" panose="02040503050406030204" pitchFamily="18" charset="0"/>
                                    </a:rPr>
                                  </m:ctrlPr>
                                </m:fPr>
                                <m:num>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0</m:t>
                                          </m:r>
                                        </m:e>
                                      </m:d>
                                    </m:e>
                                    <m:sup>
                                      <m:r>
                                        <a:rPr sz="2800">
                                          <a:latin typeface="Cambria Math"/>
                                        </a:rPr>
                                        <m:t>2</m:t>
                                      </m:r>
                                    </m:sup>
                                  </m:sSup>
                                </m:num>
                                <m:den>
                                  <m:r>
                                    <a:rPr sz="2800">
                                      <a:latin typeface="Cambria Math"/>
                                    </a:rPr>
                                    <m:t>9</m:t>
                                  </m:r>
                                </m:den>
                              </m:f>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=1</m:t>
                              </m:r>
                            </m:oMath>
                          </a14:m>
                          <a:endParaRPr sz="28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sSup>
                                    <m:sSupPr>
                                      <m:ctrlPr>
                                        <a:rPr sz="2800" i="1">
                                          <a:latin typeface="Cambria Math" panose="02040503050406030204" pitchFamily="18" charset="0"/>
                                        </a:rPr>
                                      </m:ctrlPr>
                                    </m:sSupPr>
                                    <m:e>
                                      <m:r>
                                        <a:rPr sz="2800">
                                          <a:latin typeface="Cambria Math"/>
                                        </a:rPr>
                                        <m:t>𝑥</m:t>
                                      </m:r>
                                    </m:e>
                                    <m:sup>
                                      <m:r>
                                        <a:rPr sz="2800">
                                          <a:latin typeface="Cambria Math"/>
                                        </a:rPr>
                                        <m:t>2</m:t>
                                      </m:r>
                                    </m:sup>
                                  </m:sSup>
                                </m:num>
                                <m:den>
                                  <m:r>
                                    <a:rPr sz="2800">
                                      <a:latin typeface="Cambria Math"/>
                                    </a:rPr>
                                    <m:t>16</m:t>
                                  </m:r>
                                </m:den>
                              </m:f>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=1</m:t>
                              </m:r>
                            </m:oMath>
                          </a14:m>
                          <a:endParaRPr sz="280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800" dirty="0"/>
                            <a:t>​</a:t>
                          </a:r>
                          <a14:m>
                            <m:oMath xmlns:m="http://schemas.openxmlformats.org/officeDocument/2006/math">
                              <m:sSup>
                                <m:sSupPr>
                                  <m:ctrlPr>
                                    <a:rPr sz="2800" i="1">
                                      <a:latin typeface="Cambria Math" panose="02040503050406030204" pitchFamily="18" charset="0"/>
                                    </a:rPr>
                                  </m:ctrlPr>
                                </m:sSupPr>
                                <m:e>
                                  <m:r>
                                    <a:rPr sz="2800">
                                      <a:latin typeface="Cambria Math"/>
                                    </a:rPr>
                                    <m:t>𝑥</m:t>
                                  </m:r>
                                </m:e>
                                <m:sup>
                                  <m:r>
                                    <a:rPr sz="2800">
                                      <a:latin typeface="Cambria Math"/>
                                    </a:rPr>
                                    <m:t>2</m:t>
                                  </m:r>
                                </m:sup>
                              </m:sSup>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=16</m:t>
                              </m:r>
                            </m:oMath>
                          </a14:m>
                          <a:endParaRPr sz="280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800" dirty="0"/>
                            <a:t>​</a:t>
                          </a:r>
                          <a14:m>
                            <m:oMath xmlns:m="http://schemas.openxmlformats.org/officeDocument/2006/math">
                              <m:r>
                                <a:rPr sz="2800">
                                  <a:latin typeface="Cambria Math"/>
                                </a:rPr>
                                <m:t>𝑥</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=±4</m:t>
                              </m:r>
                            </m:oMath>
                          </a14:m>
                          <a:endParaRPr sz="2800" dirty="0"/>
                        </a:p>
                      </a:txBody>
                      <a:tcPr marL="36576" marR="36576" marT="36576" marB="36576" anchor="ctr"/>
                    </a:tc>
                    <a:extLst>
                      <a:ext uri="{0D108BD9-81ED-4DB2-BD59-A6C34878D82A}">
                        <a16:rowId xmlns:a16="http://schemas.microsoft.com/office/drawing/2014/main" val="10003"/>
                      </a:ext>
                    </a:extLst>
                  </a:tr>
                </a:tbl>
              </a:graphicData>
            </a:graphic>
          </p:graphicFrame>
        </mc:Choice>
        <mc:Fallback>
          <p:graphicFrame>
            <p:nvGraphicFramePr>
              <p:cNvPr id="6" name="Table 5" descr="first line, x squared over sixteen plus open parentheses zero close parentheses squared over nine equals one.&#10;second line, x squared over sixteen equals one.&#10;third line, x squared equals sixteen.&#10;foruth line, x equals plus or minus four."/>
              <p:cNvGraphicFramePr>
                <a:graphicFrameLocks noGrp="1"/>
              </p:cNvGraphicFramePr>
              <p:nvPr>
                <p:extLst>
                  <p:ext uri="{D42A27DB-BD31-4B8C-83A1-F6EECF244321}">
                    <p14:modId xmlns:p14="http://schemas.microsoft.com/office/powerpoint/2010/main" val="3081118461"/>
                  </p:ext>
                </p:extLst>
              </p:nvPr>
            </p:nvGraphicFramePr>
            <p:xfrm>
              <a:off x="4953000" y="2971800"/>
              <a:ext cx="3657600" cy="2477516"/>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738886">
                    <a:tc>
                      <a:txBody>
                        <a:bodyPr/>
                        <a:lstStyle/>
                        <a:p>
                          <a:endParaRPr lang="en-US"/>
                        </a:p>
                      </a:txBody>
                      <a:tcPr marL="36576" marR="36576" marT="36576" marB="36576" anchor="ctr">
                        <a:blipFill>
                          <a:blip r:embed="rId3"/>
                          <a:stretch>
                            <a:fillRect r="-99668" b="-261157"/>
                          </a:stretch>
                        </a:blipFill>
                      </a:tcPr>
                    </a:tc>
                    <a:tc>
                      <a:txBody>
                        <a:bodyPr/>
                        <a:lstStyle/>
                        <a:p>
                          <a:endParaRPr lang="en-US"/>
                        </a:p>
                      </a:txBody>
                      <a:tcPr marL="36576" marR="36576" marT="36576" marB="36576" anchor="ctr">
                        <a:blipFill>
                          <a:blip r:embed="rId3"/>
                          <a:stretch>
                            <a:fillRect l="-100333" b="-261157"/>
                          </a:stretch>
                        </a:blipFill>
                      </a:tcPr>
                    </a:tc>
                    <a:extLst>
                      <a:ext uri="{0D108BD9-81ED-4DB2-BD59-A6C34878D82A}">
                        <a16:rowId xmlns:a16="http://schemas.microsoft.com/office/drawing/2014/main" val="10000"/>
                      </a:ext>
                    </a:extLst>
                  </a:tr>
                  <a:tr h="738886">
                    <a:tc>
                      <a:txBody>
                        <a:bodyPr/>
                        <a:lstStyle/>
                        <a:p>
                          <a:endParaRPr lang="en-US"/>
                        </a:p>
                      </a:txBody>
                      <a:tcPr marL="36576" marR="36576" marT="36576" marB="36576" anchor="ctr">
                        <a:blipFill>
                          <a:blip r:embed="rId3"/>
                          <a:stretch>
                            <a:fillRect t="-99180" r="-99668" b="-159016"/>
                          </a:stretch>
                        </a:blipFill>
                      </a:tcPr>
                    </a:tc>
                    <a:tc>
                      <a:txBody>
                        <a:bodyPr/>
                        <a:lstStyle/>
                        <a:p>
                          <a:endParaRPr lang="en-US"/>
                        </a:p>
                      </a:txBody>
                      <a:tcPr marL="36576" marR="36576" marT="36576" marB="36576" anchor="ctr">
                        <a:blipFill>
                          <a:blip r:embed="rId3"/>
                          <a:stretch>
                            <a:fillRect l="-100333" t="-99180" b="-159016"/>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3"/>
                          <a:stretch>
                            <a:fillRect t="-296341" r="-99668" b="-136585"/>
                          </a:stretch>
                        </a:blipFill>
                      </a:tcPr>
                    </a:tc>
                    <a:tc>
                      <a:txBody>
                        <a:bodyPr/>
                        <a:lstStyle/>
                        <a:p>
                          <a:endParaRPr lang="en-US"/>
                        </a:p>
                      </a:txBody>
                      <a:tcPr marL="36576" marR="36576" marT="36576" marB="36576" anchor="ctr">
                        <a:blipFill>
                          <a:blip r:embed="rId3"/>
                          <a:stretch>
                            <a:fillRect l="-100333" t="-296341" b="-136585"/>
                          </a:stretch>
                        </a:blipFill>
                      </a:tcPr>
                    </a:tc>
                    <a:extLst>
                      <a:ext uri="{0D108BD9-81ED-4DB2-BD59-A6C34878D82A}">
                        <a16:rowId xmlns:a16="http://schemas.microsoft.com/office/drawing/2014/main" val="10002"/>
                      </a:ext>
                    </a:extLst>
                  </a:tr>
                  <a:tr h="499872">
                    <a:tc>
                      <a:txBody>
                        <a:bodyPr/>
                        <a:lstStyle/>
                        <a:p>
                          <a:endParaRPr lang="en-US"/>
                        </a:p>
                      </a:txBody>
                      <a:tcPr marL="36576" marR="36576" marT="36576" marB="36576" anchor="ctr">
                        <a:blipFill>
                          <a:blip r:embed="rId3"/>
                          <a:stretch>
                            <a:fillRect t="-396341" r="-99668" b="-36585"/>
                          </a:stretch>
                        </a:blipFill>
                      </a:tcPr>
                    </a:tc>
                    <a:tc>
                      <a:txBody>
                        <a:bodyPr/>
                        <a:lstStyle/>
                        <a:p>
                          <a:endParaRPr lang="en-US"/>
                        </a:p>
                      </a:txBody>
                      <a:tcPr marL="36576" marR="36576" marT="36576" marB="36576" anchor="ctr">
                        <a:blipFill>
                          <a:blip r:embed="rId3"/>
                          <a:stretch>
                            <a:fillRect l="-100333" t="-396341" b="-36585"/>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4272614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Graphing an Ellipse Centered at the Origin</a:t>
            </a:r>
            <a:r>
              <a:rPr lang="en-US" baseline="-25000" dirty="0"/>
              <a:t>4</a:t>
            </a:r>
            <a:endParaRPr dirty="0"/>
          </a:p>
        </p:txBody>
      </p:sp>
      <p:sp>
        <p:nvSpPr>
          <p:cNvPr id="3" name="Text Placeholder 2"/>
          <p:cNvSpPr>
            <a:spLocks noGrp="1"/>
          </p:cNvSpPr>
          <p:nvPr>
            <p:ph type="body" sz="quarter" idx="10"/>
          </p:nvPr>
        </p:nvSpPr>
        <p:spPr/>
        <p:txBody>
          <a:bodyPr>
            <a:normAutofit/>
          </a:bodyPr>
          <a:lstStyle/>
          <a:p>
            <a:pPr>
              <a:defRPr sz="2800"/>
            </a:pPr>
            <a:r>
              <a:rPr sz="2800" dirty="0"/>
              <a:t>This shows that the </a:t>
            </a:r>
            <a:r>
              <a:rPr lang="en-US" sz="2800" i="1" dirty="0"/>
              <a:t>x</a:t>
            </a:r>
            <a:r>
              <a:rPr sz="2800" dirty="0"/>
              <a:t>-intercepts are</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4, 0)</a:t>
            </a:r>
            <a:r>
              <a:rPr sz="2800" dirty="0"/>
              <a:t> and </a:t>
            </a:r>
            <a:r>
              <a:rPr lang="en-US" dirty="0"/>
              <a:t>(4, 0) </a:t>
            </a:r>
            <a:r>
              <a:rPr sz="2800" dirty="0"/>
              <a:t>and the </a:t>
            </a:r>
            <a:r>
              <a:rPr lang="en-US" sz="2800" i="1" dirty="0"/>
              <a:t>y</a:t>
            </a:r>
            <a:r>
              <a:rPr sz="2800" dirty="0"/>
              <a:t>-intercepts are </a:t>
            </a:r>
            <a:r>
              <a:rPr lang="en-US" dirty="0"/>
              <a:t>(0,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3) </a:t>
            </a:r>
            <a:r>
              <a:rPr sz="2800" dirty="0"/>
              <a:t>and</a:t>
            </a:r>
            <a:r>
              <a:rPr lang="en-US" sz="2800" dirty="0"/>
              <a:t> </a:t>
            </a:r>
            <a:r>
              <a:rPr lang="en-US" dirty="0"/>
              <a:t>(0, 3)</a:t>
            </a:r>
            <a:r>
              <a:rPr sz="2800" dirty="0"/>
              <a:t>. Note that these four points are extremes of the graph, as any</a:t>
            </a:r>
            <a:r>
              <a:rPr lang="en-US" dirty="0"/>
              <a:t>      </a:t>
            </a:r>
            <a:r>
              <a:rPr lang="en-US" sz="2800" i="1" dirty="0"/>
              <a:t>x</a:t>
            </a:r>
            <a:r>
              <a:rPr lang="en-US" dirty="0"/>
              <a:t>-</a:t>
            </a:r>
            <a:r>
              <a:rPr sz="2800" dirty="0"/>
              <a:t>value larger than</a:t>
            </a:r>
            <a:r>
              <a:rPr lang="en-US" sz="2800" dirty="0"/>
              <a:t> 4</a:t>
            </a:r>
            <a:r>
              <a:rPr sz="2800" dirty="0"/>
              <a:t> in magnitude leads to imaginary values for </a:t>
            </a:r>
            <a:r>
              <a:rPr lang="en-US" sz="2800" i="1" dirty="0"/>
              <a:t>y</a:t>
            </a:r>
            <a:r>
              <a:rPr sz="2800" dirty="0"/>
              <a:t>, and any </a:t>
            </a:r>
            <a:r>
              <a:rPr lang="en-US" sz="2800" i="1" dirty="0"/>
              <a:t>y</a:t>
            </a:r>
            <a:r>
              <a:rPr sz="2800" dirty="0"/>
              <a:t>-value larger than </a:t>
            </a:r>
            <a:r>
              <a:rPr sz="2800" dirty="0">
                <a:latin typeface="Cambria Math"/>
              </a:rPr>
              <a:t>3</a:t>
            </a:r>
            <a:r>
              <a:rPr sz="2800" dirty="0"/>
              <a:t> in magnitude leads to imaginary values for </a:t>
            </a:r>
            <a:r>
              <a:rPr lang="en-US" sz="2800" i="1" dirty="0"/>
              <a:t>x</a:t>
            </a:r>
            <a:r>
              <a:rPr sz="2800" dirty="0"/>
              <a:t>.</a:t>
            </a:r>
          </a:p>
          <a:p>
            <a:r>
              <a:rPr sz="2800" dirty="0"/>
              <a:t>Connecting the four extreme points with an elliptically shaped curve, we obtain the</a:t>
            </a:r>
            <a:r>
              <a:rPr lang="en-US" sz="2800" dirty="0"/>
              <a:t> graph in Figure 4</a:t>
            </a:r>
            <a:r>
              <a:rPr sz="2800" dirty="0"/>
              <a:t>.</a:t>
            </a:r>
          </a:p>
        </p:txBody>
      </p:sp>
    </p:spTree>
    <p:extLst>
      <p:ext uri="{BB962C8B-B14F-4D97-AF65-F5344CB8AC3E}">
        <p14:creationId xmlns:p14="http://schemas.microsoft.com/office/powerpoint/2010/main" val="2008073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Graphing an Ellipse Centered at the Origin</a:t>
            </a:r>
            <a:r>
              <a:rPr lang="en-US" baseline="-25000" dirty="0"/>
              <a:t>5</a:t>
            </a:r>
            <a:endParaRPr dirty="0"/>
          </a:p>
        </p:txBody>
      </p:sp>
      <p:pic>
        <p:nvPicPr>
          <p:cNvPr id="6" name="Picture 5" descr="The ellipse x squared over sixteen plus y squared over nine equals one is plotted in the Cartesian plane. It is centered at the origin, with foci labeled as open parentheses Negative square root of seven comma zero close parentheses, and open parentheses square root of seven comma zero close parentheses. The x intercepts of Open parentheses negative four comma zero close parentheses and open parentheses four comma zero close parentheses are marked, as are the y intercepts of Open parentheses zero comma negative three close parentheses and open parentheses zero comma three close parentheses.">
            <a:extLst>
              <a:ext uri="{FF2B5EF4-FFF2-40B4-BE49-F238E27FC236}">
                <a16:creationId xmlns:a16="http://schemas.microsoft.com/office/drawing/2014/main" id="{21D69C01-6353-48C0-85C4-29313E557BE6}"/>
              </a:ext>
            </a:extLst>
          </p:cNvPr>
          <p:cNvPicPr>
            <a:picLocks noChangeAspect="1"/>
          </p:cNvPicPr>
          <p:nvPr/>
        </p:nvPicPr>
        <p:blipFill>
          <a:blip r:embed="rId2"/>
          <a:stretch>
            <a:fillRect/>
          </a:stretch>
        </p:blipFill>
        <p:spPr>
          <a:xfrm>
            <a:off x="2397510" y="1066800"/>
            <a:ext cx="4318988" cy="4389120"/>
          </a:xfrm>
          <a:prstGeom prst="rect">
            <a:avLst/>
          </a:prstGeom>
        </p:spPr>
      </p:pic>
      <p:sp>
        <p:nvSpPr>
          <p:cNvPr id="7" name="TextBox 6">
            <a:extLst>
              <a:ext uri="{FF2B5EF4-FFF2-40B4-BE49-F238E27FC236}">
                <a16:creationId xmlns:a16="http://schemas.microsoft.com/office/drawing/2014/main" id="{4D5EABD5-AC4E-4479-9C3E-66617612B36B}"/>
              </a:ext>
            </a:extLst>
          </p:cNvPr>
          <p:cNvSpPr txBox="1"/>
          <p:nvPr/>
        </p:nvSpPr>
        <p:spPr>
          <a:xfrm>
            <a:off x="3756904" y="5455920"/>
            <a:ext cx="1600200" cy="523220"/>
          </a:xfrm>
          <a:prstGeom prst="rect">
            <a:avLst/>
          </a:prstGeom>
          <a:noFill/>
        </p:spPr>
        <p:txBody>
          <a:bodyPr wrap="square" rtlCol="0">
            <a:spAutoFit/>
          </a:bodyPr>
          <a:lstStyle/>
          <a:p>
            <a:pPr algn="ctr"/>
            <a:r>
              <a:rPr lang="en-US" sz="2800" dirty="0"/>
              <a:t>Figure 4</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2428</TotalTime>
  <Words>2119</Words>
  <Application>Microsoft Office PowerPoint</Application>
  <PresentationFormat>On-screen Show (4:3)</PresentationFormat>
  <Paragraphs>182</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Courier New</vt:lpstr>
      <vt:lpstr>Cambria Math</vt:lpstr>
      <vt:lpstr>Arial</vt:lpstr>
      <vt:lpstr>Calibri</vt:lpstr>
      <vt:lpstr>Office Theme</vt:lpstr>
      <vt:lpstr>Section 8.1</vt:lpstr>
      <vt:lpstr>Definition: Algebraic Definition of Conics</vt:lpstr>
      <vt:lpstr>Definition: Plane Geometric Definition of Conics1</vt:lpstr>
      <vt:lpstr>Definition: Plane Geometric Definition of Conics2</vt:lpstr>
      <vt:lpstr>Example 1: Graphing an Ellipse Centered at the Origin1</vt:lpstr>
      <vt:lpstr>Example 1: Graphing an Ellipse Centered at the Origin2</vt:lpstr>
      <vt:lpstr>Example 1: Graphing an Ellipse Centered at the Origin3</vt:lpstr>
      <vt:lpstr>Example 1: Graphing an Ellipse Centered at the Origin4</vt:lpstr>
      <vt:lpstr>Example 1: Graphing an Ellipse Centered at the Origin5</vt:lpstr>
      <vt:lpstr>Definition: Axes and Vertices of an Ellipse1</vt:lpstr>
      <vt:lpstr>Definition: Axes and Vertices of an Ellipse2</vt:lpstr>
      <vt:lpstr>Definition: Standard Form of the Equation of an Ellipse</vt:lpstr>
      <vt:lpstr>Example 2: Graphing an Ellipse with Equation in Standard Form1</vt:lpstr>
      <vt:lpstr>Example 2: Graphing an Ellipse with Equation in Standard Form2</vt:lpstr>
      <vt:lpstr>Example 2: Graphing an Ellipse with Equation in Standard Form3</vt:lpstr>
      <vt:lpstr>Example 2: Graphing an Ellipse with Equation in Standard Form4</vt:lpstr>
      <vt:lpstr>Example 2: Graphing an Ellipse with Equation in Standard Form5</vt:lpstr>
      <vt:lpstr>Example 3: Graphing an Ellipse with Equation Not in Standard Form1</vt:lpstr>
      <vt:lpstr>Note:</vt:lpstr>
      <vt:lpstr>Example 3: Graphing an Ellipse with Equation Not in Standard Form2</vt:lpstr>
      <vt:lpstr>Example 3: Graphing an Ellipse with Equation Not in Standard Form3</vt:lpstr>
      <vt:lpstr>Example 3: Graphing an Ellipse with Equation Not in Standard Form4</vt:lpstr>
      <vt:lpstr>Example 3: Graphing an Ellipse with Equation Not in Standard Form5</vt:lpstr>
      <vt:lpstr>Example 3: Graphing an Ellipse with Equation Not in Standard Form6</vt:lpstr>
      <vt:lpstr>Example 4: Constructing the Equation for an Ellipse1</vt:lpstr>
      <vt:lpstr>Example 4: Constructing the Equation for an Ellipse2</vt:lpstr>
      <vt:lpstr>Example 4: Constructing the Equation for an Ellipse3</vt:lpstr>
      <vt:lpstr>Example 4: Constructing the Equation for an Ellipse4</vt:lpstr>
      <vt:lpstr>Definition: Eccentricity of an Ellipse</vt:lpstr>
      <vt:lpstr>Theorem: Kepler's Laws of Planetary Motion</vt:lpstr>
      <vt:lpstr>Example 5: Planetary Orbits1</vt:lpstr>
      <vt:lpstr>Example 5: Planetary Orbits2</vt:lpstr>
      <vt:lpstr>Example 5: Planetary Orbits3</vt:lpstr>
      <vt:lpstr>Example 5: Planetary Orbits4</vt:lpstr>
      <vt:lpstr>Example 5: Planetary Orbits5</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Sangeetha Pallikala</cp:lastModifiedBy>
  <cp:revision>159</cp:revision>
  <dcterms:created xsi:type="dcterms:W3CDTF">2013-04-26T14:43:13Z</dcterms:created>
  <dcterms:modified xsi:type="dcterms:W3CDTF">2025-06-16T07:38:50Z</dcterms:modified>
</cp:coreProperties>
</file>