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265" r:id="rId6"/>
    <p:sldId id="260" r:id="rId7"/>
    <p:sldId id="261" r:id="rId8"/>
    <p:sldId id="262" r:id="rId9"/>
    <p:sldId id="264" r:id="rId10"/>
    <p:sldId id="266" r:id="rId11"/>
    <p:sldId id="267" r:id="rId12"/>
    <p:sldId id="268" r:id="rId13"/>
    <p:sldId id="269" r:id="rId14"/>
    <p:sldId id="270" r:id="rId15"/>
    <p:sldId id="273" r:id="rId16"/>
    <p:sldId id="271" r:id="rId17"/>
    <p:sldId id="274" r:id="rId18"/>
    <p:sldId id="280" r:id="rId19"/>
    <p:sldId id="275" r:id="rId20"/>
    <p:sldId id="290" r:id="rId21"/>
    <p:sldId id="277" r:id="rId22"/>
    <p:sldId id="278" r:id="rId23"/>
    <p:sldId id="281" r:id="rId24"/>
    <p:sldId id="282" r:id="rId25"/>
    <p:sldId id="283" r:id="rId26"/>
    <p:sldId id="284" r:id="rId27"/>
    <p:sldId id="285" r:id="rId28"/>
    <p:sldId id="286" r:id="rId29"/>
    <p:sldId id="287" r:id="rId30"/>
    <p:sldId id="289"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 id="2" name="hiteesha" initials="h" lastIdx="7" clrIdx="2">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11" d="100"/>
          <a:sy n="111" d="100"/>
        </p:scale>
        <p:origin x="888"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slideLayout" Target="../slideLayouts/slideLayout7.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62.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7</a:t>
            </a:r>
            <a:r>
              <a:rPr dirty="0"/>
              <a:t>.5</a:t>
            </a:r>
          </a:p>
        </p:txBody>
      </p:sp>
      <p:sp>
        <p:nvSpPr>
          <p:cNvPr id="2" name="Text Placeholder 1"/>
          <p:cNvSpPr>
            <a:spLocks noGrp="1"/>
          </p:cNvSpPr>
          <p:nvPr>
            <p:ph type="body" sz="quarter" idx="10"/>
          </p:nvPr>
        </p:nvSpPr>
        <p:spPr/>
        <p:txBody>
          <a:bodyPr/>
          <a:lstStyle/>
          <a:p>
            <a:pPr algn="ctr"/>
            <a:r>
              <a:t>Exponential and Logarithmic Equations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Exponential Equations</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Solve the equation</a:t>
            </a:r>
          </a:p>
        </p:txBody>
      </p:sp>
      <p:graphicFrame>
        <p:nvGraphicFramePr>
          <p:cNvPr id="8" name="Object 7" descr="5 to the power of open parentheses 3x minus 1 close parentheses, equals 2 to the power of open parentheses x plus 3 close parentheses.">
            <a:extLst>
              <a:ext uri="{FF2B5EF4-FFF2-40B4-BE49-F238E27FC236}">
                <a16:creationId xmlns:a16="http://schemas.microsoft.com/office/drawing/2014/main" id="{2F37E61F-2CD7-B292-5E69-AA0A9ABF152C}"/>
              </a:ext>
            </a:extLst>
          </p:cNvPr>
          <p:cNvGraphicFramePr>
            <a:graphicFrameLocks noChangeAspect="1"/>
          </p:cNvGraphicFramePr>
          <p:nvPr>
            <p:extLst>
              <p:ext uri="{D42A27DB-BD31-4B8C-83A1-F6EECF244321}">
                <p14:modId xmlns:p14="http://schemas.microsoft.com/office/powerpoint/2010/main" val="1553125066"/>
              </p:ext>
            </p:extLst>
          </p:nvPr>
        </p:nvGraphicFramePr>
        <p:xfrm>
          <a:off x="3362095" y="1081639"/>
          <a:ext cx="1550565" cy="468000"/>
        </p:xfrm>
        <a:graphic>
          <a:graphicData uri="http://schemas.openxmlformats.org/presentationml/2006/ole">
            <mc:AlternateContent xmlns:mc="http://schemas.openxmlformats.org/markup-compatibility/2006">
              <mc:Choice xmlns:v="urn:schemas-microsoft-com:vml" Requires="v">
                <p:oleObj name="Equation" r:id="rId2" imgW="1477255" imgH="446794" progId="Equation.DSMT4">
                  <p:embed/>
                </p:oleObj>
              </mc:Choice>
              <mc:Fallback>
                <p:oleObj name="Equation" r:id="rId2" imgW="1477255" imgH="446794" progId="Equation.DSMT4">
                  <p:embed/>
                  <p:pic>
                    <p:nvPicPr>
                      <p:cNvPr id="0" name=""/>
                      <p:cNvPicPr/>
                      <p:nvPr/>
                    </p:nvPicPr>
                    <p:blipFill>
                      <a:blip r:embed="rId3"/>
                      <a:stretch>
                        <a:fillRect/>
                      </a:stretch>
                    </p:blipFill>
                    <p:spPr>
                      <a:xfrm>
                        <a:off x="3362095" y="1081639"/>
                        <a:ext cx="1550565" cy="468000"/>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379A306C-45D1-05F3-3EEB-402336F6FF94}"/>
              </a:ext>
            </a:extLst>
          </p:cNvPr>
          <p:cNvSpPr txBox="1"/>
          <p:nvPr/>
        </p:nvSpPr>
        <p:spPr>
          <a:xfrm>
            <a:off x="4903695" y="1031665"/>
            <a:ext cx="3048000" cy="523220"/>
          </a:xfrm>
          <a:prstGeom prst="rect">
            <a:avLst/>
          </a:prstGeom>
          <a:noFill/>
        </p:spPr>
        <p:txBody>
          <a:bodyPr wrap="square">
            <a:spAutoFit/>
          </a:bodyPr>
          <a:lstStyle/>
          <a:p>
            <a:r>
              <a:rPr lang="en-IN" sz="2800" dirty="0"/>
              <a:t>Express the answer</a:t>
            </a:r>
          </a:p>
        </p:txBody>
      </p:sp>
      <p:sp>
        <p:nvSpPr>
          <p:cNvPr id="5" name="TextBox 4">
            <a:extLst>
              <a:ext uri="{FF2B5EF4-FFF2-40B4-BE49-F238E27FC236}">
                <a16:creationId xmlns:a16="http://schemas.microsoft.com/office/drawing/2014/main" id="{84B1BEFF-E73A-3658-D1A5-3782FB1F2901}"/>
              </a:ext>
            </a:extLst>
          </p:cNvPr>
          <p:cNvSpPr txBox="1"/>
          <p:nvPr/>
        </p:nvSpPr>
        <p:spPr>
          <a:xfrm>
            <a:off x="457200" y="1559855"/>
            <a:ext cx="5943600" cy="523220"/>
          </a:xfrm>
          <a:prstGeom prst="rect">
            <a:avLst/>
          </a:prstGeom>
          <a:noFill/>
        </p:spPr>
        <p:txBody>
          <a:bodyPr wrap="square">
            <a:spAutoFit/>
          </a:bodyPr>
          <a:lstStyle/>
          <a:p>
            <a:r>
              <a:rPr lang="en-IN" sz="2800" dirty="0"/>
              <a:t>exactly and as a decimal approximation.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Exponential Equations</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r>
              <a:rPr sz="2800"/>
              <a:t>As in the first example, taking a logarithm of both sides is the key. We will use the common logarithm this time, but the natural logarithm would work just as well.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Exponential Equations</a:t>
            </a:r>
            <a:r>
              <a:rPr lang="en-IN" baseline="-25000" dirty="0"/>
              <a:t>3</a:t>
            </a:r>
            <a:endParaRPr dirty="0"/>
          </a:p>
        </p:txBody>
      </p:sp>
      <mc:AlternateContent xmlns:mc="http://schemas.openxmlformats.org/markup-compatibility/2006">
        <mc:Choice xmlns:a14="http://schemas.microsoft.com/office/drawing/2010/main" Requires="a14">
          <p:graphicFrame>
            <p:nvGraphicFramePr>
              <p:cNvPr id="6" name="Table Placeholder 2" descr="5 to the power of open parentheses 3x minus 1 close parentheses equals 2 to the power of open parentheses x plus 3 close parentheses. &#10;Take the logarithm of both sides.&#10;&#10;Then, log open parentheses 5 to the power of 3x minus 1 close parentheses equals log open parentheses 2 to the power of x plus 3 close parentheses.&#10;Bring the exponents down using a property of logarithms, then multiply the terms out.&#10;&#10;open parentheses 3x minus 1 close parentheses times log 5 equals open parentheses x plus 3 close parentheses times log 2.  &#10;Expanding the terms, we get, &#10;3x times log 5 minus log 5 equals x log 2 plus 3 log 2.&#10;Collect the terms with 𝑥 on one side, then factor out x.&#10;3x log 5 minus x log 2 equals 3 log 2 plus log 5. &#10;which tends to, x times open parentheses 3 log 5 minus log 2 close parentheses equals 3 log 2 plus log 5&#10;&#10;x equals open parentheses 3 log 2 plus log 5 close parentheses divided by open parentheses 3 log 5 minus log 2. &#10;Evaluating with a calculator, the result is approximately to 0.892. ">
                <a:extLst>
                  <a:ext uri="{FF2B5EF4-FFF2-40B4-BE49-F238E27FC236}">
                    <a16:creationId xmlns:a16="http://schemas.microsoft.com/office/drawing/2014/main" id="{A787706A-9D80-8E10-B6A1-1D8E75D86A56}"/>
                  </a:ext>
                </a:extLst>
              </p:cNvPr>
              <p:cNvGraphicFramePr>
                <a:graphicFrameLocks noGrp="1"/>
              </p:cNvGraphicFramePr>
              <p:nvPr>
                <p:ph type="tbl" sz="quarter" idx="10"/>
                <p:extLst>
                  <p:ext uri="{D42A27DB-BD31-4B8C-83A1-F6EECF244321}">
                    <p14:modId xmlns:p14="http://schemas.microsoft.com/office/powerpoint/2010/main" val="3025850884"/>
                  </p:ext>
                </p:extLst>
              </p:nvPr>
            </p:nvGraphicFramePr>
            <p:xfrm>
              <a:off x="181872" y="971071"/>
              <a:ext cx="8763000" cy="5053873"/>
            </p:xfrm>
            <a:graphic>
              <a:graphicData uri="http://schemas.openxmlformats.org/drawingml/2006/table">
                <a:tbl>
                  <a:tblPr firstRow="1" bandRow="1">
                    <a:tableStyleId>{2D5ABB26-0587-4C30-8999-92F81FD0307C}</a:tableStyleId>
                  </a:tblPr>
                  <a:tblGrid>
                    <a:gridCol w="28194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gridCol w="2971800">
                      <a:extLst>
                        <a:ext uri="{9D8B030D-6E8A-4147-A177-3AD203B41FA5}">
                          <a16:colId xmlns:a16="http://schemas.microsoft.com/office/drawing/2014/main" val="3548342047"/>
                        </a:ext>
                      </a:extLst>
                    </a:gridCol>
                  </a:tblGrid>
                  <a:tr h="713443">
                    <a:tc>
                      <a:txBody>
                        <a:bodyPr/>
                        <a:lstStyle/>
                        <a:p>
                          <a:pPr algn="r">
                            <a:defRPr sz="1800"/>
                          </a:pPr>
                          <a:r>
                            <a:rPr sz="2800" dirty="0"/>
                            <a:t>​</a:t>
                          </a:r>
                          <a14:m>
                            <m:oMath xmlns:m="http://schemas.openxmlformats.org/officeDocument/2006/math">
                              <m:sSup>
                                <m:sSupPr>
                                  <m:ctrlPr>
                                    <a:rPr sz="2800" i="1">
                                      <a:latin typeface="Cambria Math" panose="02040503050406030204" pitchFamily="18" charset="0"/>
                                    </a:rPr>
                                  </m:ctrlPr>
                                </m:sSupPr>
                                <m:e>
                                  <m:r>
                                    <a:rPr sz="2800">
                                      <a:latin typeface="Cambria Math"/>
                                    </a:rPr>
                                    <m:t>5</m:t>
                                  </m:r>
                                </m:e>
                                <m:sup>
                                  <m:r>
                                    <a:rPr sz="2800">
                                      <a:latin typeface="Cambria Math"/>
                                    </a:rPr>
                                    <m:t>3</m:t>
                                  </m:r>
                                  <m:r>
                                    <a:rPr sz="2800">
                                      <a:latin typeface="Cambria Math"/>
                                    </a:rPr>
                                    <m:t>𝑥</m:t>
                                  </m:r>
                                  <m:r>
                                    <a:rPr sz="2800">
                                      <a:latin typeface="Cambria Math"/>
                                    </a:rPr>
                                    <m:t>−1</m:t>
                                  </m:r>
                                </m:sup>
                              </m:sSup>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800" dirty="0"/>
                            <a:t>​</a:t>
                          </a:r>
                          <a14:m>
                            <m:oMath xmlns:m="http://schemas.openxmlformats.org/officeDocument/2006/math">
                              <m:r>
                                <a:rPr sz="2800">
                                  <a:latin typeface="Cambria Math"/>
                                </a:rPr>
                                <m:t>=</m:t>
                              </m:r>
                              <m:sSup>
                                <m:sSupPr>
                                  <m:ctrlPr>
                                    <a:rPr sz="2800" i="1">
                                      <a:latin typeface="Cambria Math" panose="02040503050406030204" pitchFamily="18" charset="0"/>
                                    </a:rPr>
                                  </m:ctrlPr>
                                </m:sSupPr>
                                <m:e>
                                  <m:r>
                                    <a:rPr sz="2800">
                                      <a:latin typeface="Cambria Math"/>
                                    </a:rPr>
                                    <m:t>2</m:t>
                                  </m:r>
                                </m:e>
                                <m:sup>
                                  <m:r>
                                    <a:rPr sz="2800">
                                      <a:latin typeface="Cambria Math"/>
                                    </a:rPr>
                                    <m:t>𝑥</m:t>
                                  </m:r>
                                  <m:r>
                                    <a:rPr sz="2800">
                                      <a:latin typeface="Cambria Math"/>
                                    </a:rPr>
                                    <m:t>+3</m:t>
                                  </m:r>
                                </m:sup>
                              </m:sSup>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a:pPr>
                          <a:r>
                            <a:rPr lang="en-US" sz="2100" b="0" dirty="0"/>
                            <a:t>Take the logarithm of both sides.</a:t>
                          </a:r>
                          <a:endParaRPr lang="en-US" sz="21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05356">
                    <a:tc>
                      <a:txBody>
                        <a:bodyPr/>
                        <a:lstStyle/>
                        <a:p>
                          <a:pPr algn="r">
                            <a:defRPr sz="1800"/>
                          </a:pPr>
                          <a:r>
                            <a:rPr sz="2800" dirty="0"/>
                            <a:t>​</a:t>
                          </a:r>
                          <a14:m>
                            <m:oMath xmlns:m="http://schemas.openxmlformats.org/officeDocument/2006/math">
                              <m:r>
                                <m:rPr>
                                  <m:sty m:val="p"/>
                                </m:rPr>
                                <a:rPr sz="2800">
                                  <a:latin typeface="Cambria Math"/>
                                </a:rPr>
                                <m:t>log</m:t>
                              </m:r>
                              <m:r>
                                <a:rPr sz="2800">
                                  <a:latin typeface="Cambria Math"/>
                                </a:rPr>
                                <m:t>⁡</m:t>
                              </m:r>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5</m:t>
                                      </m:r>
                                    </m:e>
                                    <m:sup>
                                      <m:r>
                                        <a:rPr sz="2800">
                                          <a:latin typeface="Cambria Math"/>
                                        </a:rPr>
                                        <m:t>3</m:t>
                                      </m:r>
                                      <m:r>
                                        <a:rPr sz="2800">
                                          <a:latin typeface="Cambria Math"/>
                                        </a:rPr>
                                        <m:t>𝑥</m:t>
                                      </m:r>
                                      <m:r>
                                        <a:rPr sz="2800">
                                          <a:latin typeface="Cambria Math"/>
                                        </a:rPr>
                                        <m:t>−1</m:t>
                                      </m:r>
                                    </m:sup>
                                  </m:sSup>
                                </m:e>
                              </m:d>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800" dirty="0"/>
                            <a:t>​</a:t>
                          </a:r>
                          <a14:m>
                            <m:oMath xmlns:m="http://schemas.openxmlformats.org/officeDocument/2006/math">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2</m:t>
                                          </m:r>
                                        </m:e>
                                        <m:sup>
                                          <m:r>
                                            <a:rPr sz="2800">
                                              <a:latin typeface="Cambria Math"/>
                                            </a:rPr>
                                            <m:t>𝑥</m:t>
                                          </m:r>
                                          <m:r>
                                            <a:rPr sz="2800">
                                              <a:latin typeface="Cambria Math"/>
                                            </a:rPr>
                                            <m:t>+3</m:t>
                                          </m:r>
                                        </m:sup>
                                      </m:sSup>
                                    </m:e>
                                  </m:d>
                                </m:e>
                              </m:func>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en-US" sz="2100" b="0"/>
                            <a:t>Bring the exponents</a:t>
                          </a:r>
                          <a:endParaRPr sz="21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09134">
                    <a:tc>
                      <a:txBody>
                        <a:bodyPr/>
                        <a:lstStyle/>
                        <a:p>
                          <a:pPr algn="r">
                            <a:defRPr sz="1800"/>
                          </a:pPr>
                          <a:r>
                            <a:rPr sz="2800" dirty="0"/>
                            <a:t>​</a:t>
                          </a:r>
                          <a14:m>
                            <m:oMath xmlns:m="http://schemas.openxmlformats.org/officeDocument/2006/math">
                              <m:d>
                                <m:dPr>
                                  <m:ctrlPr>
                                    <a:rPr sz="2800" i="1">
                                      <a:latin typeface="Cambria Math" panose="02040503050406030204" pitchFamily="18" charset="0"/>
                                    </a:rPr>
                                  </m:ctrlPr>
                                </m:dPr>
                                <m:e>
                                  <m:r>
                                    <a:rPr sz="2800">
                                      <a:latin typeface="Cambria Math"/>
                                    </a:rPr>
                                    <m:t>3</m:t>
                                  </m:r>
                                  <m:r>
                                    <a:rPr sz="2800">
                                      <a:latin typeface="Cambria Math"/>
                                    </a:rPr>
                                    <m:t>𝑥</m:t>
                                  </m:r>
                                  <m:r>
                                    <a:rPr sz="2800">
                                      <a:latin typeface="Cambria Math"/>
                                    </a:rPr>
                                    <m:t>−1</m:t>
                                  </m:r>
                                </m:e>
                              </m:d>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800" dirty="0"/>
                            <a:t>​</a:t>
                          </a:r>
                          <a14:m>
                            <m:oMath xmlns:m="http://schemas.openxmlformats.org/officeDocument/2006/math">
                              <m:r>
                                <a:rPr sz="2800">
                                  <a:latin typeface="Cambria Math"/>
                                </a:rPr>
                                <m:t>=</m:t>
                              </m:r>
                              <m:d>
                                <m:dPr>
                                  <m:ctrlPr>
                                    <a:rPr sz="2800" i="1">
                                      <a:latin typeface="Cambria Math" panose="02040503050406030204" pitchFamily="18" charset="0"/>
                                    </a:rPr>
                                  </m:ctrlPr>
                                </m:dPr>
                                <m:e>
                                  <m:r>
                                    <a:rPr sz="2800">
                                      <a:latin typeface="Cambria Math"/>
                                    </a:rPr>
                                    <m:t>𝑥</m:t>
                                  </m:r>
                                  <m:r>
                                    <a:rPr sz="2800">
                                      <a:latin typeface="Cambria Math"/>
                                    </a:rPr>
                                    <m:t>+3</m:t>
                                  </m:r>
                                </m:e>
                              </m:d>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en-US" sz="2100" b="0"/>
                            <a:t>down using a property of</a:t>
                          </a:r>
                        </a:p>
                        <a:p>
                          <a:pPr algn="l">
                            <a:defRPr sz="1800"/>
                          </a:pPr>
                          <a:r>
                            <a:rPr lang="en-US" sz="2100" b="0"/>
                            <a:t>logarithms, then multiply</a:t>
                          </a:r>
                          <a:endParaRPr lang="en-US"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76729">
                    <a:tc>
                      <a:txBody>
                        <a:bodyPr/>
                        <a:lstStyle/>
                        <a:p>
                          <a:pPr algn="r">
                            <a:defRPr sz="1800"/>
                          </a:pPr>
                          <a:r>
                            <a:rPr sz="2800" dirty="0"/>
                            <a:t>​</a:t>
                          </a:r>
                          <a14:m>
                            <m:oMath xmlns:m="http://schemas.openxmlformats.org/officeDocument/2006/math">
                              <m:r>
                                <a:rPr sz="2800">
                                  <a:latin typeface="Cambria Math"/>
                                </a:rPr>
                                <m:t>3</m:t>
                              </m:r>
                              <m:r>
                                <a:rPr sz="2800">
                                  <a:latin typeface="Cambria Math"/>
                                </a:rPr>
                                <m:t>𝑥</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800" dirty="0"/>
                            <a:t>​</a:t>
                          </a:r>
                          <a14:m>
                            <m:oMath xmlns:m="http://schemas.openxmlformats.org/officeDocument/2006/math">
                              <m:r>
                                <a:rPr sz="2800">
                                  <a:latin typeface="Cambria Math"/>
                                </a:rPr>
                                <m:t>=</m:t>
                              </m:r>
                              <m:r>
                                <a:rPr sz="2800">
                                  <a:latin typeface="Cambria Math"/>
                                </a:rPr>
                                <m:t>𝑥</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r>
                                <a:rPr sz="2800">
                                  <a:latin typeface="Cambria Math"/>
                                </a:rPr>
                                <m:t>+3</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en-US" sz="2100" b="0"/>
                            <a:t>the terms out.</a:t>
                          </a:r>
                          <a:endParaRPr lang="en-US"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26292">
                    <a:tc>
                      <a:txBody>
                        <a:bodyPr/>
                        <a:lstStyle/>
                        <a:p>
                          <a:pPr algn="r">
                            <a:defRPr sz="1800"/>
                          </a:pPr>
                          <a:r>
                            <a:rPr sz="2800" dirty="0"/>
                            <a:t>​</a:t>
                          </a:r>
                          <a14:m>
                            <m:oMath xmlns:m="http://schemas.openxmlformats.org/officeDocument/2006/math">
                              <m:r>
                                <a:rPr sz="2800">
                                  <a:latin typeface="Cambria Math"/>
                                </a:rPr>
                                <m:t>3</m:t>
                              </m:r>
                              <m:r>
                                <a:rPr sz="2800">
                                  <a:latin typeface="Cambria Math"/>
                                </a:rPr>
                                <m:t>𝑥</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r>
                                <a:rPr sz="2800">
                                  <a:latin typeface="Cambria Math"/>
                                </a:rPr>
                                <m:t>−</m:t>
                              </m:r>
                              <m:r>
                                <a:rPr sz="2800">
                                  <a:latin typeface="Cambria Math"/>
                                </a:rPr>
                                <m:t>𝑥</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800" dirty="0"/>
                            <a:t>​</a:t>
                          </a:r>
                          <a14:m>
                            <m:oMath xmlns:m="http://schemas.openxmlformats.org/officeDocument/2006/math">
                              <m:r>
                                <a:rPr sz="2800">
                                  <a:latin typeface="Cambria Math"/>
                                </a:rPr>
                                <m:t>=3</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2</m:t>
                                  </m:r>
                                </m:e>
                              </m:func>
                              <m:r>
                                <a:rPr sz="2800">
                                  <a:latin typeface="Cambria Math"/>
                                </a:rPr>
                                <m:t>+</m:t>
                              </m:r>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en-US" sz="2100" b="0" dirty="0"/>
                            <a:t>Collect the terms with </a:t>
                          </a:r>
                          <a14:m>
                            <m:oMath xmlns:m="http://schemas.openxmlformats.org/officeDocument/2006/math">
                              <m:r>
                                <a:rPr lang="en-US" sz="2100" b="0" i="1" smtClean="0">
                                  <a:latin typeface="Cambria Math"/>
                                </a:rPr>
                                <m:t>𝑥</m:t>
                              </m:r>
                            </m:oMath>
                          </a14:m>
                          <a:r>
                            <a:rPr lang="en-US" sz="2100" b="0" dirty="0"/>
                            <a:t> on one side, then factor</a:t>
                          </a:r>
                          <a:endParaRPr sz="21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505356">
                    <a:tc>
                      <a:txBody>
                        <a:bodyPr/>
                        <a:lstStyle/>
                        <a:p>
                          <a:r>
                            <a:rPr lang="ar-AE" sz="2800" dirty="0"/>
                            <a:t>​</a:t>
                          </a:r>
                          <a14:m>
                            <m:oMath xmlns:m="http://schemas.openxmlformats.org/officeDocument/2006/math">
                              <m:r>
                                <a:rPr lang="ar-AE" sz="2800">
                                  <a:latin typeface="Cambria Math"/>
                                </a:rPr>
                                <m:t>𝑥</m:t>
                              </m:r>
                              <m:d>
                                <m:dPr>
                                  <m:ctrlPr>
                                    <a:rPr lang="ar-AE" sz="2800" i="1">
                                      <a:latin typeface="Cambria Math" panose="02040503050406030204" pitchFamily="18" charset="0"/>
                                    </a:rPr>
                                  </m:ctrlPr>
                                </m:dPr>
                                <m:e>
                                  <m:r>
                                    <a:rPr lang="ar-AE" sz="2800">
                                      <a:latin typeface="Cambria Math"/>
                                    </a:rPr>
                                    <m:t>3</m:t>
                                  </m:r>
                                  <m:func>
                                    <m:funcPr>
                                      <m:ctrlPr>
                                        <a:rPr lang="ar-AE" sz="2800" i="1">
                                          <a:latin typeface="Cambria Math" panose="02040503050406030204" pitchFamily="18" charset="0"/>
                                        </a:rPr>
                                      </m:ctrlPr>
                                    </m:funcPr>
                                    <m:fName>
                                      <m:r>
                                        <m:rPr>
                                          <m:sty m:val="p"/>
                                        </m:rPr>
                                        <a:rPr lang="en-IN" sz="2800">
                                          <a:latin typeface="Cambria Math"/>
                                        </a:rPr>
                                        <m:t>log</m:t>
                                      </m:r>
                                    </m:fName>
                                    <m:e>
                                      <m:r>
                                        <a:rPr lang="ar-AE" sz="2800">
                                          <a:latin typeface="Cambria Math"/>
                                        </a:rPr>
                                        <m:t>5</m:t>
                                      </m:r>
                                    </m:e>
                                  </m:func>
                                  <m:r>
                                    <a:rPr lang="ar-AE" sz="2800">
                                      <a:latin typeface="Cambria Math"/>
                                    </a:rPr>
                                    <m:t>−</m:t>
                                  </m:r>
                                  <m:func>
                                    <m:funcPr>
                                      <m:ctrlPr>
                                        <a:rPr lang="ar-AE" sz="2800" i="1">
                                          <a:latin typeface="Cambria Math" panose="02040503050406030204" pitchFamily="18" charset="0"/>
                                        </a:rPr>
                                      </m:ctrlPr>
                                    </m:funcPr>
                                    <m:fName>
                                      <m:r>
                                        <m:rPr>
                                          <m:sty m:val="p"/>
                                        </m:rPr>
                                        <a:rPr lang="en-IN" sz="2800">
                                          <a:latin typeface="Cambria Math"/>
                                        </a:rPr>
                                        <m:t>log</m:t>
                                      </m:r>
                                    </m:fName>
                                    <m:e>
                                      <m:r>
                                        <a:rPr lang="ar-AE" sz="2800">
                                          <a:latin typeface="Cambria Math"/>
                                        </a:rPr>
                                        <m:t>2</m:t>
                                      </m:r>
                                    </m:e>
                                  </m:func>
                                </m:e>
                              </m:d>
                            </m:oMath>
                          </a14:m>
                          <a:endParaRPr lang="en-IN"/>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800" dirty="0"/>
                            <a:t>​</a:t>
                          </a:r>
                          <a14:m>
                            <m:oMath xmlns:m="http://schemas.openxmlformats.org/officeDocument/2006/math">
                              <m:r>
                                <a:rPr lang="ar-AE" sz="2800">
                                  <a:latin typeface="Cambria Math"/>
                                </a:rPr>
                                <m:t>=</m:t>
                              </m:r>
                              <m:r>
                                <a:rPr lang="ar-AE" sz="2800">
                                  <a:latin typeface="Cambria Math"/>
                                </a:rPr>
                                <m:t>3</m:t>
                              </m:r>
                              <m:func>
                                <m:funcPr>
                                  <m:ctrlPr>
                                    <a:rPr lang="ar-AE" sz="2800" i="1">
                                      <a:latin typeface="Cambria Math" panose="02040503050406030204" pitchFamily="18" charset="0"/>
                                    </a:rPr>
                                  </m:ctrlPr>
                                </m:funcPr>
                                <m:fName>
                                  <m:r>
                                    <m:rPr>
                                      <m:sty m:val="p"/>
                                    </m:rPr>
                                    <a:rPr lang="en-IN" sz="2800">
                                      <a:latin typeface="Cambria Math"/>
                                    </a:rPr>
                                    <m:t>log</m:t>
                                  </m:r>
                                </m:fName>
                                <m:e>
                                  <m:r>
                                    <a:rPr lang="ar-AE" sz="2800">
                                      <a:latin typeface="Cambria Math"/>
                                    </a:rPr>
                                    <m:t>2</m:t>
                                  </m:r>
                                </m:e>
                              </m:func>
                              <m:r>
                                <a:rPr lang="ar-AE" sz="2800">
                                  <a:latin typeface="Cambria Math"/>
                                </a:rPr>
                                <m:t>+</m:t>
                              </m:r>
                              <m:func>
                                <m:funcPr>
                                  <m:ctrlPr>
                                    <a:rPr lang="ar-AE" sz="2800" i="1">
                                      <a:latin typeface="Cambria Math" panose="02040503050406030204" pitchFamily="18" charset="0"/>
                                    </a:rPr>
                                  </m:ctrlPr>
                                </m:funcPr>
                                <m:fName>
                                  <m:r>
                                    <m:rPr>
                                      <m:sty m:val="p"/>
                                    </m:rPr>
                                    <a:rPr lang="en-IN" sz="2800">
                                      <a:latin typeface="Cambria Math"/>
                                    </a:rPr>
                                    <m:t>log</m:t>
                                  </m:r>
                                </m:fName>
                                <m:e>
                                  <m:r>
                                    <a:rPr lang="ar-AE" sz="2800">
                                      <a:latin typeface="Cambria Math"/>
                                    </a:rPr>
                                    <m:t>5</m:t>
                                  </m:r>
                                </m:e>
                              </m:func>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en-US" sz="2100" b="0" dirty="0"/>
                            <a:t>out </a:t>
                          </a:r>
                          <a14:m>
                            <m:oMath xmlns:m="http://schemas.openxmlformats.org/officeDocument/2006/math">
                              <m:r>
                                <a:rPr lang="en-US" sz="2100" b="0" i="1" smtClean="0">
                                  <a:latin typeface="Cambria Math"/>
                                </a:rPr>
                                <m:t>𝑥</m:t>
                              </m:r>
                            </m:oMath>
                          </a14:m>
                          <a:r>
                            <a:rPr lang="en-US" sz="2100" b="0" dirty="0"/>
                            <a:t>.</a:t>
                          </a:r>
                          <a:endParaRPr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77706902"/>
                      </a:ext>
                    </a:extLst>
                  </a:tr>
                  <a:tr h="771589">
                    <a:tc>
                      <a:txBody>
                        <a:bodyPr/>
                        <a:lstStyle/>
                        <a:p>
                          <a:pPr algn="r">
                            <a:defRPr sz="1800"/>
                          </a:pPr>
                          <a:r>
                            <a:rPr lang="en-US" sz="2800" dirty="0"/>
                            <a:t> </a:t>
                          </a:r>
                          <a14:m>
                            <m:oMath xmlns:m="http://schemas.openxmlformats.org/officeDocument/2006/math">
                              <m:r>
                                <a:rPr sz="2800">
                                  <a:latin typeface="Cambria Math"/>
                                </a:rPr>
                                <m:t>𝑥</m:t>
                              </m:r>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sz="2800" dirty="0"/>
                            <a:t>​</a:t>
                          </a:r>
                          <a14:m>
                            <m:oMath xmlns:m="http://schemas.openxmlformats.org/officeDocument/2006/math">
                              <m:r>
                                <a:rPr lang="ar-AE" sz="2800">
                                  <a:latin typeface="Cambria Math"/>
                                </a:rPr>
                                <m:t>=</m:t>
                              </m:r>
                              <m:f>
                                <m:fPr>
                                  <m:ctrlPr>
                                    <a:rPr lang="ar-AE" sz="2800" i="1">
                                      <a:latin typeface="Cambria Math" panose="02040503050406030204" pitchFamily="18" charset="0"/>
                                    </a:rPr>
                                  </m:ctrlPr>
                                </m:fPr>
                                <m:num>
                                  <m:r>
                                    <a:rPr lang="ar-AE" sz="2800">
                                      <a:latin typeface="Cambria Math"/>
                                    </a:rPr>
                                    <m:t>3</m:t>
                                  </m:r>
                                  <m:func>
                                    <m:funcPr>
                                      <m:ctrlPr>
                                        <a:rPr lang="ar-AE" sz="2800" i="1">
                                          <a:latin typeface="Cambria Math" panose="02040503050406030204" pitchFamily="18" charset="0"/>
                                        </a:rPr>
                                      </m:ctrlPr>
                                    </m:funcPr>
                                    <m:fName>
                                      <m:r>
                                        <m:rPr>
                                          <m:sty m:val="p"/>
                                        </m:rPr>
                                        <a:rPr lang="en-IN" sz="2800">
                                          <a:latin typeface="Cambria Math"/>
                                        </a:rPr>
                                        <m:t>log</m:t>
                                      </m:r>
                                    </m:fName>
                                    <m:e>
                                      <m:r>
                                        <a:rPr lang="ar-AE" sz="2800">
                                          <a:latin typeface="Cambria Math"/>
                                        </a:rPr>
                                        <m:t>2</m:t>
                                      </m:r>
                                    </m:e>
                                  </m:func>
                                  <m:r>
                                    <a:rPr lang="ar-AE" sz="2800">
                                      <a:latin typeface="Cambria Math"/>
                                    </a:rPr>
                                    <m:t>+</m:t>
                                  </m:r>
                                  <m:func>
                                    <m:funcPr>
                                      <m:ctrlPr>
                                        <a:rPr lang="ar-AE" sz="2800" i="1">
                                          <a:latin typeface="Cambria Math" panose="02040503050406030204" pitchFamily="18" charset="0"/>
                                        </a:rPr>
                                      </m:ctrlPr>
                                    </m:funcPr>
                                    <m:fName>
                                      <m:r>
                                        <m:rPr>
                                          <m:sty m:val="p"/>
                                        </m:rPr>
                                        <a:rPr lang="en-IN" sz="2800">
                                          <a:latin typeface="Cambria Math"/>
                                        </a:rPr>
                                        <m:t>log</m:t>
                                      </m:r>
                                    </m:fName>
                                    <m:e>
                                      <m:r>
                                        <a:rPr lang="ar-AE" sz="2800">
                                          <a:latin typeface="Cambria Math"/>
                                        </a:rPr>
                                        <m:t>5</m:t>
                                      </m:r>
                                    </m:e>
                                  </m:func>
                                </m:num>
                                <m:den>
                                  <m:r>
                                    <a:rPr lang="ar-AE" sz="2800">
                                      <a:latin typeface="Cambria Math"/>
                                    </a:rPr>
                                    <m:t>3</m:t>
                                  </m:r>
                                  <m:func>
                                    <m:funcPr>
                                      <m:ctrlPr>
                                        <a:rPr lang="ar-AE" sz="2800" i="1">
                                          <a:latin typeface="Cambria Math" panose="02040503050406030204" pitchFamily="18" charset="0"/>
                                        </a:rPr>
                                      </m:ctrlPr>
                                    </m:funcPr>
                                    <m:fName>
                                      <m:r>
                                        <m:rPr>
                                          <m:sty m:val="p"/>
                                        </m:rPr>
                                        <a:rPr lang="en-IN" sz="2800">
                                          <a:latin typeface="Cambria Math"/>
                                        </a:rPr>
                                        <m:t>log</m:t>
                                      </m:r>
                                    </m:fName>
                                    <m:e>
                                      <m:r>
                                        <a:rPr lang="ar-AE" sz="2800">
                                          <a:latin typeface="Cambria Math"/>
                                        </a:rPr>
                                        <m:t>5</m:t>
                                      </m:r>
                                    </m:e>
                                  </m:func>
                                  <m:r>
                                    <a:rPr lang="ar-AE" sz="2800">
                                      <a:latin typeface="Cambria Math"/>
                                    </a:rPr>
                                    <m:t>−</m:t>
                                  </m:r>
                                  <m:func>
                                    <m:funcPr>
                                      <m:ctrlPr>
                                        <a:rPr lang="ar-AE" sz="2800" i="1">
                                          <a:latin typeface="Cambria Math" panose="02040503050406030204" pitchFamily="18" charset="0"/>
                                        </a:rPr>
                                      </m:ctrlPr>
                                    </m:funcPr>
                                    <m:fName>
                                      <m:r>
                                        <m:rPr>
                                          <m:sty m:val="p"/>
                                        </m:rPr>
                                        <a:rPr lang="en-IN" sz="2800">
                                          <a:latin typeface="Cambria Math"/>
                                        </a:rPr>
                                        <m:t>log</m:t>
                                      </m:r>
                                    </m:fName>
                                    <m:e>
                                      <m:r>
                                        <a:rPr lang="ar-AE" sz="2800">
                                          <a:latin typeface="Cambria Math"/>
                                        </a:rPr>
                                        <m:t>2</m:t>
                                      </m:r>
                                    </m:e>
                                  </m:func>
                                </m:den>
                              </m:f>
                              <m:r>
                                <a:rPr lang="ar-AE" sz="2800" b="0" i="0" smtClean="0">
                                  <a:latin typeface="Cambria Math" panose="02040503050406030204" pitchFamily="18" charset="0"/>
                                </a:rPr>
                                <m:t> </m:t>
                              </m:r>
                            </m:oMath>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en-US" sz="2100" b="0"/>
                            <a:t>Simplify and evaluate</a:t>
                          </a:r>
                          <a:endParaRPr sz="21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533244">
                    <a:tc>
                      <a:txBody>
                        <a:bodyPr/>
                        <a:lstStyle/>
                        <a:p>
                          <a:pPr algn="r">
                            <a:defRPr sz="1800"/>
                          </a:pPr>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14:m>
                            <m:oMathPara xmlns:m="http://schemas.openxmlformats.org/officeDocument/2006/math">
                              <m:oMathParaPr>
                                <m:jc m:val="left"/>
                              </m:oMathParaPr>
                              <m:oMath xmlns:m="http://schemas.openxmlformats.org/officeDocument/2006/math">
                                <m:r>
                                  <a:rPr lang="en-US" sz="2800" smtClean="0">
                                    <a:latin typeface="Cambria Math"/>
                                  </a:rPr>
                                  <m:t>≈</m:t>
                                </m:r>
                                <m:r>
                                  <a:rPr lang="en-US" sz="2800" smtClean="0">
                                    <a:latin typeface="Cambria Math"/>
                                  </a:rPr>
                                  <m:t>0</m:t>
                                </m:r>
                                <m:r>
                                  <a:rPr lang="en-US" sz="2800" smtClean="0">
                                    <a:latin typeface="Cambria Math"/>
                                  </a:rPr>
                                  <m:t>.</m:t>
                                </m:r>
                                <m:r>
                                  <a:rPr lang="en-US" sz="2800" smtClean="0">
                                    <a:latin typeface="Cambria Math"/>
                                  </a:rPr>
                                  <m:t>892</m:t>
                                </m:r>
                              </m:oMath>
                            </m:oMathPara>
                          </a14:m>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en-US" sz="2100" b="0" dirty="0"/>
                            <a:t>with a calculator.</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76503172"/>
                      </a:ext>
                    </a:extLst>
                  </a:tr>
                </a:tbl>
              </a:graphicData>
            </a:graphic>
          </p:graphicFrame>
        </mc:Choice>
        <mc:Fallback>
          <p:graphicFrame>
            <p:nvGraphicFramePr>
              <p:cNvPr id="6" name="Table Placeholder 2" descr="5 to the power of open parentheses 3x minus 1 close parentheses equals 2 to the power of open parentheses x plus 3 close parentheses. &#10;Take the logarithm of both sides.&#10;&#10;Then, log open parentheses 5 to the power of 3x minus 1 close parentheses equals log open parentheses 2 to the power of x plus 3 close parentheses.&#10;Bring the exponents down using a property of logarithms, then multiply the terms out.&#10;&#10;open parentheses 3x minus 1 close parentheses times log 5 equals open parentheses x plus 3 close parentheses times log 2.  &#10;Expanding the terms, we get, &#10;3x times log 5 minus log 5 equals x log 2 plus 3 log 2.&#10;Collect the terms with 𝑥 on one side, then factor out x.&#10;3x log 5 minus x log 2 equals 3 log 2 plus log 5. &#10;which tends to, x times open parentheses 3 log 5 minus log 2 close parentheses equals 3 log 2 plus log 5&#10;&#10;x equals open parentheses 3 log 2 plus log 5 close parentheses divided by open parentheses 3 log 5 minus log 2. &#10;Evaluating with a calculator, the result is approximately to 0.892. ">
                <a:extLst>
                  <a:ext uri="{FF2B5EF4-FFF2-40B4-BE49-F238E27FC236}">
                    <a16:creationId xmlns:a16="http://schemas.microsoft.com/office/drawing/2014/main" id="{A787706A-9D80-8E10-B6A1-1D8E75D86A56}"/>
                  </a:ext>
                </a:extLst>
              </p:cNvPr>
              <p:cNvGraphicFramePr>
                <a:graphicFrameLocks noGrp="1"/>
              </p:cNvGraphicFramePr>
              <p:nvPr>
                <p:ph type="tbl" sz="quarter" idx="10"/>
                <p:extLst>
                  <p:ext uri="{D42A27DB-BD31-4B8C-83A1-F6EECF244321}">
                    <p14:modId xmlns:p14="http://schemas.microsoft.com/office/powerpoint/2010/main" val="3025850884"/>
                  </p:ext>
                </p:extLst>
              </p:nvPr>
            </p:nvGraphicFramePr>
            <p:xfrm>
              <a:off x="181872" y="971071"/>
              <a:ext cx="8763000" cy="5053873"/>
            </p:xfrm>
            <a:graphic>
              <a:graphicData uri="http://schemas.openxmlformats.org/drawingml/2006/table">
                <a:tbl>
                  <a:tblPr firstRow="1" bandRow="1">
                    <a:tableStyleId>{2D5ABB26-0587-4C30-8999-92F81FD0307C}</a:tableStyleId>
                  </a:tblPr>
                  <a:tblGrid>
                    <a:gridCol w="28194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gridCol w="2971800">
                      <a:extLst>
                        <a:ext uri="{9D8B030D-6E8A-4147-A177-3AD203B41FA5}">
                          <a16:colId xmlns:a16="http://schemas.microsoft.com/office/drawing/2014/main" val="3548342047"/>
                        </a:ext>
                      </a:extLst>
                    </a:gridCol>
                  </a:tblGrid>
                  <a:tr h="7315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5000" r="-210799" b="-591667"/>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877" t="-5000" r="-100000" b="-591667"/>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a:pPr>
                          <a:r>
                            <a:rPr lang="en-US" sz="2100" b="0" dirty="0"/>
                            <a:t>Take the logarithm of both sides.</a:t>
                          </a:r>
                          <a:endParaRPr lang="en-US" sz="21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1816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48235" r="-210799" b="-735294"/>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877" t="-148235" r="-100000" b="-735294"/>
                          </a:stretch>
                        </a:blipFill>
                      </a:tcPr>
                    </a:tc>
                    <a:tc>
                      <a:txBody>
                        <a:bodyPr/>
                        <a:lstStyle/>
                        <a:p>
                          <a:pPr algn="l">
                            <a:defRPr sz="1800"/>
                          </a:pPr>
                          <a:r>
                            <a:rPr lang="en-US" sz="2100" b="0"/>
                            <a:t>Bring the exponents</a:t>
                          </a:r>
                          <a:endParaRPr sz="21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7315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75833" r="-210799" b="-420833"/>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877" t="-175833" r="-100000" b="-420833"/>
                          </a:stretch>
                        </a:blipFill>
                      </a:tcPr>
                    </a:tc>
                    <a:tc>
                      <a:txBody>
                        <a:bodyPr/>
                        <a:lstStyle/>
                        <a:p>
                          <a:pPr algn="l">
                            <a:defRPr sz="1800"/>
                          </a:pPr>
                          <a:r>
                            <a:rPr lang="en-US" sz="2100" b="0"/>
                            <a:t>down using a property of</a:t>
                          </a:r>
                        </a:p>
                        <a:p>
                          <a:pPr algn="l">
                            <a:defRPr sz="1800"/>
                          </a:pPr>
                          <a:r>
                            <a:rPr lang="en-US" sz="2100" b="0"/>
                            <a:t>logarithms, then multiply</a:t>
                          </a:r>
                          <a:endParaRPr lang="en-US"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1816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89412" r="-210799" b="-494118"/>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877" t="-389412" r="-100000" b="-494118"/>
                          </a:stretch>
                        </a:blipFill>
                      </a:tcPr>
                    </a:tc>
                    <a:tc>
                      <a:txBody>
                        <a:bodyPr/>
                        <a:lstStyle/>
                        <a:p>
                          <a:pPr algn="l">
                            <a:defRPr sz="1800"/>
                          </a:pPr>
                          <a:r>
                            <a:rPr lang="en-US" sz="2100" b="0"/>
                            <a:t>the terms out.</a:t>
                          </a:r>
                          <a:endParaRPr lang="en-US"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7315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43802" r="-210799" b="-247107"/>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877" t="-343802" r="-100000" b="-247107"/>
                          </a:stretch>
                        </a:blipFill>
                      </a:tcPr>
                    </a:tc>
                    <a:tc>
                      <a:txBody>
                        <a:bodyPr/>
                        <a:lstStyle/>
                        <a:p>
                          <a:endParaRPr lang="en-US"/>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94877" t="-343802" b="-247107"/>
                          </a:stretch>
                        </a:blipFill>
                      </a:tcPr>
                    </a:tc>
                    <a:extLst>
                      <a:ext uri="{0D108BD9-81ED-4DB2-BD59-A6C34878D82A}">
                        <a16:rowId xmlns:a16="http://schemas.microsoft.com/office/drawing/2014/main" val="10004"/>
                      </a:ext>
                    </a:extLst>
                  </a:tr>
                  <a:tr h="51816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631765" r="-210799" b="-251765"/>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877" t="-631765" r="-100000" b="-25176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94877" t="-631765" b="-251765"/>
                          </a:stretch>
                        </a:blipFill>
                      </a:tcPr>
                    </a:tc>
                    <a:extLst>
                      <a:ext uri="{0D108BD9-81ED-4DB2-BD59-A6C34878D82A}">
                        <a16:rowId xmlns:a16="http://schemas.microsoft.com/office/drawing/2014/main" val="3977706902"/>
                      </a:ext>
                    </a:extLst>
                  </a:tr>
                  <a:tr h="771589">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93651" r="-210799" b="-69841"/>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877" t="-493651" r="-100000" b="-69841"/>
                          </a:stretch>
                        </a:blipFill>
                      </a:tcPr>
                    </a:tc>
                    <a:tc>
                      <a:txBody>
                        <a:bodyPr/>
                        <a:lstStyle/>
                        <a:p>
                          <a:pPr algn="l">
                            <a:defRPr sz="1800"/>
                          </a:pPr>
                          <a:r>
                            <a:rPr lang="en-US" sz="2100" b="0"/>
                            <a:t>Simplify and evaluate</a:t>
                          </a:r>
                          <a:endParaRPr sz="21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533244">
                    <a:tc>
                      <a:txBody>
                        <a:bodyPr/>
                        <a:lstStyle/>
                        <a:p>
                          <a:pPr algn="r">
                            <a:defRPr sz="1800"/>
                          </a:pPr>
                          <a:endParaRP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877" t="-850000" r="-100000"/>
                          </a:stretch>
                        </a:blipFill>
                      </a:tcPr>
                    </a:tc>
                    <a:tc>
                      <a:txBody>
                        <a:bodyPr/>
                        <a:lstStyle/>
                        <a:p>
                          <a:pPr algn="l">
                            <a:defRPr sz="1800"/>
                          </a:pPr>
                          <a:r>
                            <a:rPr lang="en-US" sz="2100" b="0" dirty="0"/>
                            <a:t>with a calculator.</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76503172"/>
                      </a:ext>
                    </a:extLst>
                  </a:tr>
                </a:tbl>
              </a:graphicData>
            </a:graphic>
          </p:graphicFrame>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Exponential Equations</a:t>
            </a:r>
            <a:r>
              <a:rPr lang="en-IN" baseline="-25000" dirty="0"/>
              <a:t>4</a:t>
            </a:r>
            <a:endParaRPr dirty="0"/>
          </a:p>
        </p:txBody>
      </p:sp>
      <p:sp>
        <p:nvSpPr>
          <p:cNvPr id="3" name="Text Placeholder 2"/>
          <p:cNvSpPr>
            <a:spLocks noGrp="1"/>
          </p:cNvSpPr>
          <p:nvPr>
            <p:ph type="body" sz="quarter" idx="10"/>
          </p:nvPr>
        </p:nvSpPr>
        <p:spPr/>
        <p:txBody>
          <a:bodyPr>
            <a:normAutofit/>
          </a:bodyPr>
          <a:lstStyle/>
          <a:p>
            <a:r>
              <a:rPr sz="2800" dirty="0"/>
              <a:t>The exact answer could appear in many different forms, depending on the base of the logarithm chosen and the order of logarithmic properties used in simplifying the answer. We could simplify it further as follows</a:t>
            </a:r>
            <a:r>
              <a:rPr lang="en-US" sz="2800" dirty="0"/>
              <a:t>.</a:t>
            </a:r>
          </a:p>
        </p:txBody>
      </p:sp>
      <p:pic>
        <p:nvPicPr>
          <p:cNvPr id="5" name="Picture 4" descr="x equals open parentheses 3 log 2 plus log 5 close parentheses divided by open parentheses 3 log 5 minus log 2 close parentheses &#10;equals open parentheses log 8 plus log 5 close parentheses divided by open parentheses log 125 minus log 2 close parentheses &#10;which equals log 40 divided by log open parentheses 125 divided by 2 close parentheses">
            <a:extLst>
              <a:ext uri="{FF2B5EF4-FFF2-40B4-BE49-F238E27FC236}">
                <a16:creationId xmlns:a16="http://schemas.microsoft.com/office/drawing/2014/main" id="{E0A4944F-1E39-31FE-898A-099C794B271B}"/>
              </a:ext>
            </a:extLst>
          </p:cNvPr>
          <p:cNvPicPr>
            <a:picLocks noChangeAspect="1"/>
          </p:cNvPicPr>
          <p:nvPr/>
        </p:nvPicPr>
        <p:blipFill>
          <a:blip r:embed="rId2"/>
          <a:stretch>
            <a:fillRect/>
          </a:stretch>
        </p:blipFill>
        <p:spPr>
          <a:xfrm>
            <a:off x="1652587" y="2971800"/>
            <a:ext cx="5838825" cy="12858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Solving Logarithmic Equations</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Solve the equation</a:t>
            </a:r>
          </a:p>
        </p:txBody>
      </p:sp>
      <p:pic>
        <p:nvPicPr>
          <p:cNvPr id="5" name="Picture 4" descr="log open parentheses 3x minus 2 close parentheses to the base 7 equals to 2.">
            <a:extLst>
              <a:ext uri="{FF2B5EF4-FFF2-40B4-BE49-F238E27FC236}">
                <a16:creationId xmlns:a16="http://schemas.microsoft.com/office/drawing/2014/main" id="{273E10AE-183D-D0C9-443D-58AA4E31123A}"/>
              </a:ext>
            </a:extLst>
          </p:cNvPr>
          <p:cNvPicPr>
            <a:picLocks noChangeAspect="1"/>
          </p:cNvPicPr>
          <p:nvPr/>
        </p:nvPicPr>
        <p:blipFill>
          <a:blip r:embed="rId2"/>
          <a:stretch>
            <a:fillRect/>
          </a:stretch>
        </p:blipFill>
        <p:spPr>
          <a:xfrm>
            <a:off x="3398590" y="1084730"/>
            <a:ext cx="2365715" cy="504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a:t>Since calculators can evaluate exponents of any base, it often does not matter what the base is when we convert logarithmic equations into their exponential forms.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Logarithmic Equations</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Note that rewriting this equation using the change of base formula does not help, since the variable would still be trapped inside the logarithm. Instead, we use the definition of logarithms to rewrite the equation in exponential form.</a:t>
            </a:r>
          </a:p>
        </p:txBody>
      </p:sp>
      <mc:AlternateContent xmlns:mc="http://schemas.openxmlformats.org/markup-compatibility/2006">
        <mc:Choice xmlns:a14="http://schemas.microsoft.com/office/drawing/2010/main" Requires="a14">
          <p:graphicFrame>
            <p:nvGraphicFramePr>
              <p:cNvPr id="4" name="Table Placeholder 2" descr="log open parentheses 3x minus 2 close parentheses to the base 7 equals to 2.&#10;Rewrite the equation in exponential form.&#10;3x minus 2 equals 7 squared.&#10;3x equals 51.&#10;Simplifying this we get, &#10;x equals 17&#10;">
                <a:extLst>
                  <a:ext uri="{FF2B5EF4-FFF2-40B4-BE49-F238E27FC236}">
                    <a16:creationId xmlns:a16="http://schemas.microsoft.com/office/drawing/2014/main" id="{EAF904F4-4ECD-0C79-EE0D-955B72728EA2}"/>
                  </a:ext>
                </a:extLst>
              </p:cNvPr>
              <p:cNvGraphicFramePr>
                <a:graphicFrameLocks/>
              </p:cNvGraphicFramePr>
              <p:nvPr>
                <p:extLst>
                  <p:ext uri="{D42A27DB-BD31-4B8C-83A1-F6EECF244321}">
                    <p14:modId xmlns:p14="http://schemas.microsoft.com/office/powerpoint/2010/main" val="1614231081"/>
                  </p:ext>
                </p:extLst>
              </p:nvPr>
            </p:nvGraphicFramePr>
            <p:xfrm>
              <a:off x="457200" y="3810000"/>
              <a:ext cx="8229600" cy="207264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4724400">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sSub>
                                <m:sSubPr>
                                  <m:ctrlPr>
                                    <a:rPr sz="2800" i="1">
                                      <a:latin typeface="Cambria Math" panose="02040503050406030204" pitchFamily="18" charset="0"/>
                                    </a:rPr>
                                  </m:ctrlPr>
                                </m:sSubPr>
                                <m:e>
                                  <m:r>
                                    <m:rPr>
                                      <m:sty m:val="p"/>
                                    </m:rPr>
                                    <a:rPr sz="2800">
                                      <a:latin typeface="Cambria Math"/>
                                    </a:rPr>
                                    <m:t>log</m:t>
                                  </m:r>
                                </m:e>
                                <m:sub>
                                  <m:r>
                                    <a:rPr sz="2800">
                                      <a:latin typeface="Cambria Math"/>
                                    </a:rPr>
                                    <m:t>7</m:t>
                                  </m:r>
                                </m:sub>
                              </m:sSub>
                              <m:r>
                                <a:rPr sz="2800">
                                  <a:latin typeface="Cambria Math"/>
                                </a:rPr>
                                <m:t>⁡</m:t>
                              </m:r>
                              <m:d>
                                <m:dPr>
                                  <m:ctrlPr>
                                    <a:rPr sz="2800" i="1">
                                      <a:latin typeface="Cambria Math" panose="02040503050406030204" pitchFamily="18" charset="0"/>
                                    </a:rPr>
                                  </m:ctrlPr>
                                </m:dPr>
                                <m:e>
                                  <m:r>
                                    <a:rPr sz="2800">
                                      <a:latin typeface="Cambria Math"/>
                                    </a:rPr>
                                    <m:t>3</m:t>
                                  </m:r>
                                  <m:r>
                                    <a:rPr sz="2800">
                                      <a:latin typeface="Cambria Math"/>
                                    </a:rPr>
                                    <m:t>𝑥</m:t>
                                  </m:r>
                                  <m:r>
                                    <a:rPr sz="2800">
                                      <a:latin typeface="Cambria Math"/>
                                    </a:rPr>
                                    <m:t>−2</m:t>
                                  </m:r>
                                </m:e>
                              </m:d>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=2</m:t>
                              </m:r>
                            </m:oMath>
                          </a14:m>
                          <a:endParaRPr sz="2800" dirty="0"/>
                        </a:p>
                      </a:txBody>
                      <a:tcPr anchor="ctr"/>
                    </a:tc>
                    <a:tc>
                      <a:txBody>
                        <a:bodyPr/>
                        <a:lstStyle/>
                        <a:p>
                          <a:pPr algn="l"/>
                          <a:endParaRPr sz="2100" b="0" dirty="0"/>
                        </a:p>
                      </a:txBody>
                      <a:tcPr anchor="ctr"/>
                    </a:tc>
                    <a:extLst>
                      <a:ext uri="{0D108BD9-81ED-4DB2-BD59-A6C34878D82A}">
                        <a16:rowId xmlns:a16="http://schemas.microsoft.com/office/drawing/2014/main" val="10000"/>
                      </a:ext>
                    </a:extLst>
                  </a:tr>
                  <a:tr h="370840">
                    <a:tc>
                      <a:txBody>
                        <a:bodyPr/>
                        <a:lstStyle/>
                        <a:p>
                          <a:pPr algn="r">
                            <a:defRPr sz="1800"/>
                          </a:pPr>
                          <a:r>
                            <a:rPr sz="2800" dirty="0"/>
                            <a:t>​</a:t>
                          </a:r>
                          <a14:m>
                            <m:oMath xmlns:m="http://schemas.openxmlformats.org/officeDocument/2006/math">
                              <m:r>
                                <a:rPr sz="2800">
                                  <a:latin typeface="Cambria Math"/>
                                </a:rPr>
                                <m:t>3</m:t>
                              </m:r>
                              <m:r>
                                <a:rPr sz="2800">
                                  <a:latin typeface="Cambria Math"/>
                                </a:rPr>
                                <m:t>𝑥</m:t>
                              </m:r>
                              <m:r>
                                <a:rPr sz="2800">
                                  <a:latin typeface="Cambria Math"/>
                                </a:rPr>
                                <m:t>−2</m:t>
                              </m:r>
                            </m:oMath>
                          </a14:m>
                          <a:endParaRPr sz="2800" dirty="0"/>
                        </a:p>
                      </a:txBody>
                      <a:tcPr anchor="ctr"/>
                    </a:tc>
                    <a:tc>
                      <a:txBody>
                        <a:bodyPr/>
                        <a:lstStyle/>
                        <a:p>
                          <a:pPr algn="l">
                            <a:defRPr sz="1800"/>
                          </a:pPr>
                          <a:r>
                            <a:rPr sz="2800"/>
                            <a:t>​</a:t>
                          </a:r>
                          <a14:m>
                            <m:oMath xmlns:m="http://schemas.openxmlformats.org/officeDocument/2006/math">
                              <m:r>
                                <a:rPr sz="2800">
                                  <a:latin typeface="Cambria Math"/>
                                </a:rPr>
                                <m:t>=</m:t>
                              </m:r>
                              <m:sSup>
                                <m:sSupPr>
                                  <m:ctrlPr>
                                    <a:rPr sz="2800" i="1">
                                      <a:latin typeface="Cambria Math" panose="02040503050406030204" pitchFamily="18" charset="0"/>
                                    </a:rPr>
                                  </m:ctrlPr>
                                </m:sSupPr>
                                <m:e>
                                  <m:r>
                                    <a:rPr sz="2800">
                                      <a:latin typeface="Cambria Math"/>
                                    </a:rPr>
                                    <m:t>7</m:t>
                                  </m:r>
                                </m:e>
                                <m:sup>
                                  <m:r>
                                    <a:rPr sz="2800">
                                      <a:latin typeface="Cambria Math"/>
                                    </a:rPr>
                                    <m:t>2</m:t>
                                  </m:r>
                                </m:sup>
                              </m:sSup>
                            </m:oMath>
                          </a14:m>
                          <a:endParaRPr sz="2800"/>
                        </a:p>
                      </a:txBody>
                      <a:tcPr anchor="ctr"/>
                    </a:tc>
                    <a:tc>
                      <a:txBody>
                        <a:bodyPr/>
                        <a:lstStyle/>
                        <a:p>
                          <a:pPr algn="l">
                            <a:defRPr b="1"/>
                          </a:pPr>
                          <a:r>
                            <a:rPr lang="en-US" sz="2100" b="0" dirty="0"/>
                            <a:t>Rewrite the equation in exponential form.</a:t>
                          </a:r>
                          <a:endParaRPr sz="2100" b="0" dirty="0"/>
                        </a:p>
                      </a:txBody>
                      <a:tcPr anchor="ctr"/>
                    </a:tc>
                    <a:extLst>
                      <a:ext uri="{0D108BD9-81ED-4DB2-BD59-A6C34878D82A}">
                        <a16:rowId xmlns:a16="http://schemas.microsoft.com/office/drawing/2014/main" val="10001"/>
                      </a:ext>
                    </a:extLst>
                  </a:tr>
                  <a:tr h="370840">
                    <a:tc>
                      <a:txBody>
                        <a:bodyPr/>
                        <a:lstStyle/>
                        <a:p>
                          <a:pPr algn="r">
                            <a:defRPr sz="1800"/>
                          </a:pPr>
                          <a:r>
                            <a:rPr sz="2800" dirty="0"/>
                            <a:t>​</a:t>
                          </a:r>
                          <a14:m>
                            <m:oMath xmlns:m="http://schemas.openxmlformats.org/officeDocument/2006/math">
                              <m:r>
                                <a:rPr sz="2800">
                                  <a:latin typeface="Cambria Math"/>
                                </a:rPr>
                                <m:t>3</m:t>
                              </m:r>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=51</m:t>
                              </m:r>
                            </m:oMath>
                          </a14:m>
                          <a:endParaRPr sz="2800" dirty="0"/>
                        </a:p>
                      </a:txBody>
                      <a:tcPr anchor="ctr"/>
                    </a:tc>
                    <a:tc>
                      <a:txBody>
                        <a:bodyPr/>
                        <a:lstStyle/>
                        <a:p>
                          <a:pPr algn="l">
                            <a:defRPr sz="1100" b="1"/>
                          </a:pPr>
                          <a:r>
                            <a:rPr sz="2100" b="0" dirty="0"/>
                            <a:t>Simplify and solve for </a:t>
                          </a:r>
                          <a14:m>
                            <m:oMath xmlns:m="http://schemas.openxmlformats.org/officeDocument/2006/math">
                              <m:r>
                                <a:rPr lang="en-US" sz="2100" b="0" i="1" smtClean="0">
                                  <a:latin typeface="Cambria Math"/>
                                </a:rPr>
                                <m:t>𝑥</m:t>
                              </m:r>
                            </m:oMath>
                          </a14:m>
                          <a:r>
                            <a:rPr sz="2100" b="0" dirty="0"/>
                            <a:t>.</a:t>
                          </a:r>
                        </a:p>
                      </a:txBody>
                      <a:tcPr anchor="ctr"/>
                    </a:tc>
                    <a:extLst>
                      <a:ext uri="{0D108BD9-81ED-4DB2-BD59-A6C34878D82A}">
                        <a16:rowId xmlns:a16="http://schemas.microsoft.com/office/drawing/2014/main" val="10002"/>
                      </a:ext>
                    </a:extLst>
                  </a:tr>
                  <a:tr h="370840">
                    <a:tc>
                      <a:txBody>
                        <a:bodyPr/>
                        <a:lstStyle/>
                        <a:p>
                          <a:pPr algn="r">
                            <a:defRPr sz="1800"/>
                          </a:pPr>
                          <a:r>
                            <a:rPr lang="en-US" sz="2800" dirty="0"/>
                            <a:t> </a:t>
                          </a:r>
                          <a14:m>
                            <m:oMath xmlns:m="http://schemas.openxmlformats.org/officeDocument/2006/math">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=17</m:t>
                              </m:r>
                            </m:oMath>
                          </a14:m>
                          <a:endParaRPr sz="2800" dirty="0"/>
                        </a:p>
                      </a:txBody>
                      <a:tcPr anchor="ctr"/>
                    </a:tc>
                    <a:tc>
                      <a:txBody>
                        <a:bodyPr/>
                        <a:lstStyle/>
                        <a:p>
                          <a:pPr algn="l"/>
                          <a:endParaRPr sz="2100" b="0" dirty="0"/>
                        </a:p>
                      </a:txBody>
                      <a:tcPr anchor="ctr"/>
                    </a:tc>
                    <a:extLst>
                      <a:ext uri="{0D108BD9-81ED-4DB2-BD59-A6C34878D82A}">
                        <a16:rowId xmlns:a16="http://schemas.microsoft.com/office/drawing/2014/main" val="10003"/>
                      </a:ext>
                    </a:extLst>
                  </a:tr>
                </a:tbl>
              </a:graphicData>
            </a:graphic>
          </p:graphicFrame>
        </mc:Choice>
        <mc:Fallback>
          <p:graphicFrame>
            <p:nvGraphicFramePr>
              <p:cNvPr id="4" name="Table Placeholder 2" descr="log open parentheses 3x minus 2 close parentheses to the base 7 equals to 2.&#10;Rewrite the equation in exponential form.&#10;3x minus 2 equals 7 squared.&#10;3x equals 51.&#10;Simplifying this we get, &#10;x equals 17&#10;">
                <a:extLst>
                  <a:ext uri="{FF2B5EF4-FFF2-40B4-BE49-F238E27FC236}">
                    <a16:creationId xmlns:a16="http://schemas.microsoft.com/office/drawing/2014/main" id="{EAF904F4-4ECD-0C79-EE0D-955B72728EA2}"/>
                  </a:ext>
                </a:extLst>
              </p:cNvPr>
              <p:cNvGraphicFramePr>
                <a:graphicFrameLocks/>
              </p:cNvGraphicFramePr>
              <p:nvPr>
                <p:extLst>
                  <p:ext uri="{D42A27DB-BD31-4B8C-83A1-F6EECF244321}">
                    <p14:modId xmlns:p14="http://schemas.microsoft.com/office/powerpoint/2010/main" val="1614231081"/>
                  </p:ext>
                </p:extLst>
              </p:nvPr>
            </p:nvGraphicFramePr>
            <p:xfrm>
              <a:off x="457200" y="3810000"/>
              <a:ext cx="8229600" cy="207264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4724400">
                      <a:extLst>
                        <a:ext uri="{9D8B030D-6E8A-4147-A177-3AD203B41FA5}">
                          <a16:colId xmlns:a16="http://schemas.microsoft.com/office/drawing/2014/main" val="20002"/>
                        </a:ext>
                      </a:extLst>
                    </a:gridCol>
                  </a:tblGrid>
                  <a:tr h="518160">
                    <a:tc>
                      <a:txBody>
                        <a:bodyPr/>
                        <a:lstStyle/>
                        <a:p>
                          <a:endParaRPr lang="en-US"/>
                        </a:p>
                      </a:txBody>
                      <a:tcPr anchor="ctr">
                        <a:blipFill>
                          <a:blip r:embed="rId2"/>
                          <a:stretch>
                            <a:fillRect t="-10588" r="-271901" b="-334118"/>
                          </a:stretch>
                        </a:blipFill>
                      </a:tcPr>
                    </a:tc>
                    <a:tc>
                      <a:txBody>
                        <a:bodyPr/>
                        <a:lstStyle/>
                        <a:p>
                          <a:endParaRPr lang="en-US"/>
                        </a:p>
                      </a:txBody>
                      <a:tcPr anchor="ctr">
                        <a:blipFill>
                          <a:blip r:embed="rId2"/>
                          <a:stretch>
                            <a:fillRect l="-171226" t="-10588" r="-365566" b="-334118"/>
                          </a:stretch>
                        </a:blipFill>
                      </a:tcPr>
                    </a:tc>
                    <a:tc>
                      <a:txBody>
                        <a:bodyPr/>
                        <a:lstStyle/>
                        <a:p>
                          <a:pPr algn="l"/>
                          <a:endParaRPr sz="2100" b="0" dirty="0"/>
                        </a:p>
                      </a:txBody>
                      <a:tcPr anchor="ctr"/>
                    </a:tc>
                    <a:extLst>
                      <a:ext uri="{0D108BD9-81ED-4DB2-BD59-A6C34878D82A}">
                        <a16:rowId xmlns:a16="http://schemas.microsoft.com/office/drawing/2014/main" val="10000"/>
                      </a:ext>
                    </a:extLst>
                  </a:tr>
                  <a:tr h="518160">
                    <a:tc>
                      <a:txBody>
                        <a:bodyPr/>
                        <a:lstStyle/>
                        <a:p>
                          <a:endParaRPr lang="en-US"/>
                        </a:p>
                      </a:txBody>
                      <a:tcPr anchor="ctr">
                        <a:blipFill>
                          <a:blip r:embed="rId2"/>
                          <a:stretch>
                            <a:fillRect t="-110588" r="-271901" b="-234118"/>
                          </a:stretch>
                        </a:blipFill>
                      </a:tcPr>
                    </a:tc>
                    <a:tc>
                      <a:txBody>
                        <a:bodyPr/>
                        <a:lstStyle/>
                        <a:p>
                          <a:endParaRPr lang="en-US"/>
                        </a:p>
                      </a:txBody>
                      <a:tcPr anchor="ctr">
                        <a:blipFill>
                          <a:blip r:embed="rId2"/>
                          <a:stretch>
                            <a:fillRect l="-171226" t="-110588" r="-365566" b="-234118"/>
                          </a:stretch>
                        </a:blipFill>
                      </a:tcPr>
                    </a:tc>
                    <a:tc>
                      <a:txBody>
                        <a:bodyPr/>
                        <a:lstStyle/>
                        <a:p>
                          <a:pPr algn="l">
                            <a:defRPr b="1"/>
                          </a:pPr>
                          <a:r>
                            <a:rPr lang="en-US" sz="2100" b="0" dirty="0"/>
                            <a:t>Rewrite the equation in exponential form.</a:t>
                          </a:r>
                          <a:endParaRPr sz="2100" b="0" dirty="0"/>
                        </a:p>
                      </a:txBody>
                      <a:tcPr anchor="ctr"/>
                    </a:tc>
                    <a:extLst>
                      <a:ext uri="{0D108BD9-81ED-4DB2-BD59-A6C34878D82A}">
                        <a16:rowId xmlns:a16="http://schemas.microsoft.com/office/drawing/2014/main" val="10001"/>
                      </a:ext>
                    </a:extLst>
                  </a:tr>
                  <a:tr h="518160">
                    <a:tc>
                      <a:txBody>
                        <a:bodyPr/>
                        <a:lstStyle/>
                        <a:p>
                          <a:endParaRPr lang="en-US"/>
                        </a:p>
                      </a:txBody>
                      <a:tcPr anchor="ctr">
                        <a:blipFill>
                          <a:blip r:embed="rId2"/>
                          <a:stretch>
                            <a:fillRect t="-210588" r="-271901" b="-134118"/>
                          </a:stretch>
                        </a:blipFill>
                      </a:tcPr>
                    </a:tc>
                    <a:tc>
                      <a:txBody>
                        <a:bodyPr/>
                        <a:lstStyle/>
                        <a:p>
                          <a:endParaRPr lang="en-US"/>
                        </a:p>
                      </a:txBody>
                      <a:tcPr anchor="ctr">
                        <a:blipFill>
                          <a:blip r:embed="rId2"/>
                          <a:stretch>
                            <a:fillRect l="-171226" t="-210588" r="-365566" b="-134118"/>
                          </a:stretch>
                        </a:blipFill>
                      </a:tcPr>
                    </a:tc>
                    <a:tc>
                      <a:txBody>
                        <a:bodyPr/>
                        <a:lstStyle/>
                        <a:p>
                          <a:endParaRPr lang="en-US"/>
                        </a:p>
                      </a:txBody>
                      <a:tcPr anchor="ctr">
                        <a:blipFill>
                          <a:blip r:embed="rId2"/>
                          <a:stretch>
                            <a:fillRect l="-74194" t="-210588" b="-134118"/>
                          </a:stretch>
                        </a:blipFill>
                      </a:tcPr>
                    </a:tc>
                    <a:extLst>
                      <a:ext uri="{0D108BD9-81ED-4DB2-BD59-A6C34878D82A}">
                        <a16:rowId xmlns:a16="http://schemas.microsoft.com/office/drawing/2014/main" val="10002"/>
                      </a:ext>
                    </a:extLst>
                  </a:tr>
                  <a:tr h="518160">
                    <a:tc>
                      <a:txBody>
                        <a:bodyPr/>
                        <a:lstStyle/>
                        <a:p>
                          <a:endParaRPr lang="en-US"/>
                        </a:p>
                      </a:txBody>
                      <a:tcPr anchor="ctr">
                        <a:blipFill>
                          <a:blip r:embed="rId2"/>
                          <a:stretch>
                            <a:fillRect t="-310588" r="-271901" b="-34118"/>
                          </a:stretch>
                        </a:blipFill>
                      </a:tcPr>
                    </a:tc>
                    <a:tc>
                      <a:txBody>
                        <a:bodyPr/>
                        <a:lstStyle/>
                        <a:p>
                          <a:endParaRPr lang="en-US"/>
                        </a:p>
                      </a:txBody>
                      <a:tcPr anchor="ctr">
                        <a:blipFill>
                          <a:blip r:embed="rId2"/>
                          <a:stretch>
                            <a:fillRect l="-171226" t="-310588" r="-365566" b="-34118"/>
                          </a:stretch>
                        </a:blipFill>
                      </a:tcPr>
                    </a:tc>
                    <a:tc>
                      <a:txBody>
                        <a:bodyPr/>
                        <a:lstStyle/>
                        <a:p>
                          <a:pPr algn="l"/>
                          <a:endParaRPr sz="2100" b="0" dirty="0"/>
                        </a:p>
                      </a:txBody>
                      <a:tcPr anchor="ct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Solving Logarithmic Equations</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Solve the equation </a:t>
            </a:r>
            <a:endParaRPr lang="en-US" sz="2800" dirty="0"/>
          </a:p>
        </p:txBody>
      </p:sp>
      <p:pic>
        <p:nvPicPr>
          <p:cNvPr id="5" name="Picture 4" descr="log x to the base 5 equals log open parentheses 2x plus 3 close parentheses to the base 5 minus log open parentheses 2x minus 3 close parentheses to the base 5.  ">
            <a:extLst>
              <a:ext uri="{FF2B5EF4-FFF2-40B4-BE49-F238E27FC236}">
                <a16:creationId xmlns:a16="http://schemas.microsoft.com/office/drawing/2014/main" id="{35B15D0F-7F6F-CC7F-B01C-DE5204CFA00E}"/>
              </a:ext>
            </a:extLst>
          </p:cNvPr>
          <p:cNvPicPr>
            <a:picLocks noChangeAspect="1"/>
          </p:cNvPicPr>
          <p:nvPr/>
        </p:nvPicPr>
        <p:blipFill>
          <a:blip r:embed="rId2"/>
          <a:stretch>
            <a:fillRect/>
          </a:stretch>
        </p:blipFill>
        <p:spPr>
          <a:xfrm>
            <a:off x="2243137" y="1568825"/>
            <a:ext cx="4657725" cy="4667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We need to check for extraneous solutions when solving logarithmic equations.</a:t>
            </a:r>
            <a:r>
              <a:rPr lang="en-US" sz="2800" dirty="0"/>
              <a:t> </a:t>
            </a:r>
            <a:r>
              <a:rPr sz="2800" dirty="0"/>
              <a:t>In particular, remember that logarithms of negative numbers are undefined.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Logarithmic Equations</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r>
              <a:rPr sz="2800"/>
              <a:t>This is an example of a logarithmic equation that is not easily solved in logarithmic form. Once a few properties of logarithms have been utilized, the equation can be rewritten in a very familiar form.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Properties: </a:t>
            </a:r>
            <a:r>
              <a:rPr dirty="0"/>
              <a:t>Summary of Logarithmic Properties</a:t>
            </a:r>
            <a:r>
              <a:rPr lang="en-IN" baseline="-25000" dirty="0"/>
              <a:t>1</a:t>
            </a:r>
            <a:endParaRPr baseline="-25000"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The equations</a:t>
            </a:r>
          </a:p>
        </p:txBody>
      </p:sp>
      <p:pic>
        <p:nvPicPr>
          <p:cNvPr id="11" name="Picture 10" descr="x equals a to the power of y, and y equals log x to the base a, are equivalent,">
            <a:extLst>
              <a:ext uri="{FF2B5EF4-FFF2-40B4-BE49-F238E27FC236}">
                <a16:creationId xmlns:a16="http://schemas.microsoft.com/office/drawing/2014/main" id="{793B808C-8615-47AE-DEEA-CBD7682F6DA9}"/>
              </a:ext>
            </a:extLst>
          </p:cNvPr>
          <p:cNvPicPr>
            <a:picLocks noChangeAspect="1"/>
          </p:cNvPicPr>
          <p:nvPr/>
        </p:nvPicPr>
        <p:blipFill>
          <a:blip r:embed="rId2"/>
          <a:stretch>
            <a:fillRect/>
          </a:stretch>
        </p:blipFill>
        <p:spPr>
          <a:xfrm>
            <a:off x="3224215" y="1130393"/>
            <a:ext cx="4743450" cy="457200"/>
          </a:xfrm>
          <a:prstGeom prst="rect">
            <a:avLst/>
          </a:prstGeom>
        </p:spPr>
      </p:pic>
      <p:sp>
        <p:nvSpPr>
          <p:cNvPr id="8" name="TextBox 7">
            <a:extLst>
              <a:ext uri="{FF2B5EF4-FFF2-40B4-BE49-F238E27FC236}">
                <a16:creationId xmlns:a16="http://schemas.microsoft.com/office/drawing/2014/main" id="{DD056CD8-81B1-2ECD-FF05-1F8ED03F21B5}"/>
              </a:ext>
            </a:extLst>
          </p:cNvPr>
          <p:cNvSpPr txBox="1"/>
          <p:nvPr/>
        </p:nvSpPr>
        <p:spPr>
          <a:xfrm>
            <a:off x="970194" y="1507815"/>
            <a:ext cx="7634056"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and are, respectively, the exponential form and the logarithmic form of the same statement.</a:t>
            </a:r>
            <a:endParaRPr lang="en-IN" dirty="0"/>
          </a:p>
        </p:txBody>
      </p:sp>
      <p:sp>
        <p:nvSpPr>
          <p:cNvPr id="31" name="TextBox 30">
            <a:extLst>
              <a:ext uri="{FF2B5EF4-FFF2-40B4-BE49-F238E27FC236}">
                <a16:creationId xmlns:a16="http://schemas.microsoft.com/office/drawing/2014/main" id="{FB130A3B-31B1-3AA4-25AA-EDC76EBC8A25}"/>
              </a:ext>
            </a:extLst>
          </p:cNvPr>
          <p:cNvSpPr txBox="1"/>
          <p:nvPr/>
        </p:nvSpPr>
        <p:spPr>
          <a:xfrm>
            <a:off x="457200" y="2457494"/>
            <a:ext cx="4724400" cy="523220"/>
          </a:xfrm>
          <a:prstGeom prst="rect">
            <a:avLst/>
          </a:prstGeom>
          <a:noFill/>
        </p:spPr>
        <p:txBody>
          <a:bodyPr wrap="square">
            <a:spAutoFit/>
          </a:bodyPr>
          <a:lstStyle/>
          <a:p>
            <a:pPr marL="514350" indent="-514350">
              <a:buFont typeface="+mj-lt"/>
              <a:buAutoNum type="arabicPeriod" startAt="2"/>
              <a:defRPr sz="2800"/>
            </a:pPr>
            <a:r>
              <a:rPr lang="en-IN" sz="2800" dirty="0">
                <a:solidFill>
                  <a:srgbClr val="000000"/>
                </a:solidFill>
              </a:rPr>
              <a:t>​The inverse of the function</a:t>
            </a:r>
          </a:p>
        </p:txBody>
      </p:sp>
      <p:pic>
        <p:nvPicPr>
          <p:cNvPr id="29" name="Picture 28" descr="f of x equals a to the power of x, is f Inverse of x equals log x to the base a,">
            <a:extLst>
              <a:ext uri="{FF2B5EF4-FFF2-40B4-BE49-F238E27FC236}">
                <a16:creationId xmlns:a16="http://schemas.microsoft.com/office/drawing/2014/main" id="{851EFAFB-2A5C-2959-9591-AB2F35DE570F}"/>
              </a:ext>
            </a:extLst>
          </p:cNvPr>
          <p:cNvPicPr>
            <a:picLocks noChangeAspect="1"/>
          </p:cNvPicPr>
          <p:nvPr/>
        </p:nvPicPr>
        <p:blipFill>
          <a:blip r:embed="rId3"/>
          <a:stretch>
            <a:fillRect/>
          </a:stretch>
        </p:blipFill>
        <p:spPr>
          <a:xfrm>
            <a:off x="4989494" y="2530443"/>
            <a:ext cx="3468706" cy="468000"/>
          </a:xfrm>
          <a:prstGeom prst="rect">
            <a:avLst/>
          </a:prstGeom>
        </p:spPr>
      </p:pic>
      <p:sp>
        <p:nvSpPr>
          <p:cNvPr id="27" name="TextBox 26">
            <a:extLst>
              <a:ext uri="{FF2B5EF4-FFF2-40B4-BE49-F238E27FC236}">
                <a16:creationId xmlns:a16="http://schemas.microsoft.com/office/drawing/2014/main" id="{208CB06D-3736-ACE6-9CDE-292C2A1FFBC7}"/>
              </a:ext>
            </a:extLst>
          </p:cNvPr>
          <p:cNvSpPr txBox="1"/>
          <p:nvPr/>
        </p:nvSpPr>
        <p:spPr>
          <a:xfrm>
            <a:off x="976544" y="2894923"/>
            <a:ext cx="2415990" cy="523220"/>
          </a:xfrm>
          <a:prstGeom prst="rect">
            <a:avLst/>
          </a:prstGeom>
          <a:noFill/>
        </p:spPr>
        <p:txBody>
          <a:bodyPr wrap="square">
            <a:spAutoFit/>
          </a:bodyPr>
          <a:lstStyle/>
          <a:p>
            <a:r>
              <a:rPr lang="en-IN" sz="2800" dirty="0">
                <a:solidFill>
                  <a:srgbClr val="000000"/>
                </a:solidFill>
              </a:rPr>
              <a:t>and vice versa.</a:t>
            </a:r>
          </a:p>
        </p:txBody>
      </p:sp>
      <p:sp>
        <p:nvSpPr>
          <p:cNvPr id="25" name="TextBox 24">
            <a:extLst>
              <a:ext uri="{FF2B5EF4-FFF2-40B4-BE49-F238E27FC236}">
                <a16:creationId xmlns:a16="http://schemas.microsoft.com/office/drawing/2014/main" id="{65A26B57-F72F-D4BF-111D-804F3AE6E928}"/>
              </a:ext>
            </a:extLst>
          </p:cNvPr>
          <p:cNvSpPr txBox="1"/>
          <p:nvPr/>
        </p:nvSpPr>
        <p:spPr>
          <a:xfrm>
            <a:off x="457200" y="3404474"/>
            <a:ext cx="6237195" cy="523220"/>
          </a:xfrm>
          <a:prstGeom prst="rect">
            <a:avLst/>
          </a:prstGeom>
          <a:noFill/>
        </p:spPr>
        <p:txBody>
          <a:bodyPr wrap="square">
            <a:spAutoFit/>
          </a:bodyPr>
          <a:lstStyle/>
          <a:p>
            <a:r>
              <a:rPr lang="en-IN" sz="2800" dirty="0">
                <a:solidFill>
                  <a:srgbClr val="000000"/>
                </a:solidFill>
              </a:rPr>
              <a:t>3.   A consequence of the last point is that</a:t>
            </a:r>
          </a:p>
        </p:txBody>
      </p:sp>
      <p:pic>
        <p:nvPicPr>
          <p:cNvPr id="23" name="Picture 22" descr="log of a to the power of x to the base a equals x">
            <a:extLst>
              <a:ext uri="{FF2B5EF4-FFF2-40B4-BE49-F238E27FC236}">
                <a16:creationId xmlns:a16="http://schemas.microsoft.com/office/drawing/2014/main" id="{7189E521-F966-2307-5EE9-7F79DC6D9950}"/>
              </a:ext>
            </a:extLst>
          </p:cNvPr>
          <p:cNvPicPr>
            <a:picLocks noChangeAspect="1"/>
          </p:cNvPicPr>
          <p:nvPr/>
        </p:nvPicPr>
        <p:blipFill>
          <a:blip r:embed="rId4"/>
          <a:stretch>
            <a:fillRect/>
          </a:stretch>
        </p:blipFill>
        <p:spPr>
          <a:xfrm>
            <a:off x="6694395" y="3418728"/>
            <a:ext cx="1638300" cy="552450"/>
          </a:xfrm>
          <a:prstGeom prst="rect">
            <a:avLst/>
          </a:prstGeom>
        </p:spPr>
      </p:pic>
      <p:sp>
        <p:nvSpPr>
          <p:cNvPr id="21" name="TextBox 20">
            <a:extLst>
              <a:ext uri="{FF2B5EF4-FFF2-40B4-BE49-F238E27FC236}">
                <a16:creationId xmlns:a16="http://schemas.microsoft.com/office/drawing/2014/main" id="{B97121AA-7291-5AEE-34F8-696E53A5618A}"/>
              </a:ext>
            </a:extLst>
          </p:cNvPr>
          <p:cNvSpPr txBox="1"/>
          <p:nvPr/>
        </p:nvSpPr>
        <p:spPr>
          <a:xfrm>
            <a:off x="990600" y="3794951"/>
            <a:ext cx="762000" cy="523220"/>
          </a:xfrm>
          <a:prstGeom prst="rect">
            <a:avLst/>
          </a:prstGeom>
          <a:noFill/>
        </p:spPr>
        <p:txBody>
          <a:bodyPr wrap="square">
            <a:spAutoFit/>
          </a:bodyPr>
          <a:lstStyle/>
          <a:p>
            <a:r>
              <a:rPr lang="en-IN" sz="2800" dirty="0">
                <a:solidFill>
                  <a:srgbClr val="000000"/>
                </a:solidFill>
              </a:rPr>
              <a:t>and</a:t>
            </a:r>
          </a:p>
        </p:txBody>
      </p:sp>
      <p:pic>
        <p:nvPicPr>
          <p:cNvPr id="13" name="Picture 12" descr="a to the power of log x to the base a , equals x.">
            <a:extLst>
              <a:ext uri="{FF2B5EF4-FFF2-40B4-BE49-F238E27FC236}">
                <a16:creationId xmlns:a16="http://schemas.microsoft.com/office/drawing/2014/main" id="{DB940F02-499E-71AC-C574-A9D0F76A4725}"/>
              </a:ext>
            </a:extLst>
          </p:cNvPr>
          <p:cNvPicPr>
            <a:picLocks noChangeAspect="1"/>
          </p:cNvPicPr>
          <p:nvPr/>
        </p:nvPicPr>
        <p:blipFill>
          <a:blip r:embed="rId5"/>
          <a:stretch>
            <a:fillRect/>
          </a:stretch>
        </p:blipFill>
        <p:spPr>
          <a:xfrm>
            <a:off x="1745442" y="3795271"/>
            <a:ext cx="1450848" cy="440436"/>
          </a:xfrm>
          <a:prstGeom prst="rect">
            <a:avLst/>
          </a:prstGeom>
        </p:spPr>
      </p:pic>
      <p:sp>
        <p:nvSpPr>
          <p:cNvPr id="18" name="TextBox 17">
            <a:extLst>
              <a:ext uri="{FF2B5EF4-FFF2-40B4-BE49-F238E27FC236}">
                <a16:creationId xmlns:a16="http://schemas.microsoft.com/office/drawing/2014/main" id="{EC398405-13E2-3D0B-1972-EDC46EB20342}"/>
              </a:ext>
            </a:extLst>
          </p:cNvPr>
          <p:cNvSpPr txBox="1"/>
          <p:nvPr/>
        </p:nvSpPr>
        <p:spPr>
          <a:xfrm>
            <a:off x="3213845" y="3834093"/>
            <a:ext cx="2057400" cy="523220"/>
          </a:xfrm>
          <a:prstGeom prst="rect">
            <a:avLst/>
          </a:prstGeom>
          <a:noFill/>
        </p:spPr>
        <p:txBody>
          <a:bodyPr wrap="square">
            <a:spAutoFit/>
          </a:bodyPr>
          <a:lstStyle/>
          <a:p>
            <a:r>
              <a:rPr lang="en-IN" sz="2800" dirty="0">
                <a:solidFill>
                  <a:srgbClr val="000000"/>
                </a:solidFill>
              </a:rPr>
              <a:t>In particular, </a:t>
            </a:r>
          </a:p>
        </p:txBody>
      </p:sp>
      <p:pic>
        <p:nvPicPr>
          <p:cNvPr id="16" name="Picture 15" descr="log 1 to the base a equals 0">
            <a:extLst>
              <a:ext uri="{FF2B5EF4-FFF2-40B4-BE49-F238E27FC236}">
                <a16:creationId xmlns:a16="http://schemas.microsoft.com/office/drawing/2014/main" id="{A8F3917F-5BA8-8909-4883-108101280D69}"/>
              </a:ext>
            </a:extLst>
          </p:cNvPr>
          <p:cNvPicPr>
            <a:picLocks noChangeAspect="1"/>
          </p:cNvPicPr>
          <p:nvPr/>
        </p:nvPicPr>
        <p:blipFill>
          <a:blip r:embed="rId6"/>
          <a:stretch>
            <a:fillRect/>
          </a:stretch>
        </p:blipFill>
        <p:spPr>
          <a:xfrm>
            <a:off x="5230905" y="3897878"/>
            <a:ext cx="1361454" cy="468000"/>
          </a:xfrm>
          <a:prstGeom prst="rect">
            <a:avLst/>
          </a:prstGeom>
        </p:spPr>
      </p:pic>
      <p:sp>
        <p:nvSpPr>
          <p:cNvPr id="14" name="TextBox 13">
            <a:extLst>
              <a:ext uri="{FF2B5EF4-FFF2-40B4-BE49-F238E27FC236}">
                <a16:creationId xmlns:a16="http://schemas.microsoft.com/office/drawing/2014/main" id="{4D9105AD-BB43-B10E-6B12-A52E2ECDFD19}"/>
              </a:ext>
            </a:extLst>
          </p:cNvPr>
          <p:cNvSpPr txBox="1"/>
          <p:nvPr/>
        </p:nvSpPr>
        <p:spPr>
          <a:xfrm>
            <a:off x="6602505" y="3833693"/>
            <a:ext cx="838200" cy="523220"/>
          </a:xfrm>
          <a:prstGeom prst="rect">
            <a:avLst/>
          </a:prstGeom>
          <a:noFill/>
        </p:spPr>
        <p:txBody>
          <a:bodyPr wrap="square">
            <a:spAutoFit/>
          </a:bodyPr>
          <a:lstStyle/>
          <a:p>
            <a:r>
              <a:rPr lang="en-IN" sz="2800" dirty="0">
                <a:solidFill>
                  <a:srgbClr val="000000"/>
                </a:solidFill>
              </a:rPr>
              <a:t>and</a:t>
            </a:r>
          </a:p>
        </p:txBody>
      </p:sp>
      <p:pic>
        <p:nvPicPr>
          <p:cNvPr id="12" name="Picture 11" descr="log a to the base a equals 1.">
            <a:extLst>
              <a:ext uri="{FF2B5EF4-FFF2-40B4-BE49-F238E27FC236}">
                <a16:creationId xmlns:a16="http://schemas.microsoft.com/office/drawing/2014/main" id="{F89159F8-2E5B-4691-866E-B7D52C4ACC57}"/>
              </a:ext>
            </a:extLst>
          </p:cNvPr>
          <p:cNvPicPr>
            <a:picLocks noChangeAspect="1"/>
          </p:cNvPicPr>
          <p:nvPr/>
        </p:nvPicPr>
        <p:blipFill>
          <a:blip r:embed="rId7"/>
          <a:stretch>
            <a:fillRect/>
          </a:stretch>
        </p:blipFill>
        <p:spPr>
          <a:xfrm>
            <a:off x="1057229" y="4312694"/>
            <a:ext cx="1446546" cy="468000"/>
          </a:xfrm>
          <a:prstGeom prst="rect">
            <a:avLst/>
          </a:prstGeom>
        </p:spPr>
      </p:pic>
      <p:pic>
        <p:nvPicPr>
          <p:cNvPr id="10" name="Picture 9" descr="4. log open parentheses x y close parentheses to the base a equals log x to the base a plus log y to the base a">
            <a:extLst>
              <a:ext uri="{FF2B5EF4-FFF2-40B4-BE49-F238E27FC236}">
                <a16:creationId xmlns:a16="http://schemas.microsoft.com/office/drawing/2014/main" id="{36C1866D-6012-26C4-C711-B07AD29CFA45}"/>
              </a:ext>
            </a:extLst>
          </p:cNvPr>
          <p:cNvPicPr>
            <a:picLocks noChangeAspect="1"/>
          </p:cNvPicPr>
          <p:nvPr/>
        </p:nvPicPr>
        <p:blipFill>
          <a:blip r:embed="rId8"/>
          <a:stretch>
            <a:fillRect/>
          </a:stretch>
        </p:blipFill>
        <p:spPr>
          <a:xfrm>
            <a:off x="533400" y="4833485"/>
            <a:ext cx="3949714" cy="504000"/>
          </a:xfrm>
          <a:prstGeom prst="rect">
            <a:avLst/>
          </a:prstGeom>
        </p:spPr>
      </p:pic>
      <p:sp>
        <p:nvSpPr>
          <p:cNvPr id="6" name="TextBox 5">
            <a:extLst>
              <a:ext uri="{FF2B5EF4-FFF2-40B4-BE49-F238E27FC236}">
                <a16:creationId xmlns:a16="http://schemas.microsoft.com/office/drawing/2014/main" id="{A86CA0CB-6570-911D-7A1A-87C56A799D02}"/>
              </a:ext>
            </a:extLst>
          </p:cNvPr>
          <p:cNvSpPr txBox="1"/>
          <p:nvPr/>
        </p:nvSpPr>
        <p:spPr>
          <a:xfrm>
            <a:off x="4495800" y="4780694"/>
            <a:ext cx="3352800" cy="523220"/>
          </a:xfrm>
          <a:prstGeom prst="rect">
            <a:avLst/>
          </a:prstGeom>
          <a:noFill/>
        </p:spPr>
        <p:txBody>
          <a:bodyPr wrap="square">
            <a:spAutoFit/>
          </a:bodyPr>
          <a:lstStyle/>
          <a:p>
            <a:r>
              <a:rPr lang="en-IN" sz="2800" dirty="0">
                <a:solidFill>
                  <a:srgbClr val="000000"/>
                </a:solidFill>
              </a:rPr>
              <a:t>(“the log of a product</a:t>
            </a:r>
          </a:p>
        </p:txBody>
      </p:sp>
      <p:sp>
        <p:nvSpPr>
          <p:cNvPr id="7" name="TextBox 6">
            <a:extLst>
              <a:ext uri="{FF2B5EF4-FFF2-40B4-BE49-F238E27FC236}">
                <a16:creationId xmlns:a16="http://schemas.microsoft.com/office/drawing/2014/main" id="{A124D53D-2EC6-F615-12C2-D10EFE971FD0}"/>
              </a:ext>
            </a:extLst>
          </p:cNvPr>
          <p:cNvSpPr txBox="1"/>
          <p:nvPr/>
        </p:nvSpPr>
        <p:spPr>
          <a:xfrm>
            <a:off x="883020" y="5263009"/>
            <a:ext cx="3581400" cy="523220"/>
          </a:xfrm>
          <a:prstGeom prst="rect">
            <a:avLst/>
          </a:prstGeom>
          <a:noFill/>
        </p:spPr>
        <p:txBody>
          <a:bodyPr wrap="square">
            <a:spAutoFit/>
          </a:bodyPr>
          <a:lstStyle/>
          <a:p>
            <a:r>
              <a:rPr lang="en-IN" sz="2800" dirty="0">
                <a:solidFill>
                  <a:srgbClr val="000000"/>
                </a:solidFill>
              </a:rPr>
              <a:t>is the sum of the logs”)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Logarithmic Equations</a:t>
            </a:r>
            <a:r>
              <a:rPr lang="en-IN"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log x to the base 5 equals log open parentheses 2x plus 3 close parentheses to the base 5 minus log open parentheses 2x minus 3 close parentheses to the base 5.&#10;log x to the base 5 equals log open parentheses open parentheses 2x plus 3 close parentheses divided by open parentheses 2x minus 3 close parentheses close parentheses to the base 5.&#10;Equate the arguments since each term has the same base.&#10;x equals 2x plus 3 whole divided by 2x minus 3. &#10;Multiply both sides by 2x minus 3. Then, &#10;x times open parentheses 2x minus 3 close parentheses equals 2x plus 3.&#10;2x squared minus 3x equals 2x plus 3.&#10;This results a quadratic equation.&#10;2x squared minus 5x minus 3 equals 0.&#10;open parentheses 2x plus 1 close parentheses times open parentheses x minus 3 close parentheses equals 0.&#10;By, solving using the zero factor property, we get, &#10;x equals minus 1 divided by 2 comma 3.&#10;">
                <a:extLst>
                  <a:ext uri="{FF2B5EF4-FFF2-40B4-BE49-F238E27FC236}">
                    <a16:creationId xmlns:a16="http://schemas.microsoft.com/office/drawing/2014/main" id="{276B8424-5378-B5BB-3F3B-CA9BC6374A53}"/>
                  </a:ext>
                </a:extLst>
              </p:cNvPr>
              <p:cNvGraphicFramePr>
                <a:graphicFrameLocks noGrp="1"/>
              </p:cNvGraphicFramePr>
              <p:nvPr>
                <p:ph type="tbl" sz="quarter" idx="10"/>
                <p:extLst>
                  <p:ext uri="{D42A27DB-BD31-4B8C-83A1-F6EECF244321}">
                    <p14:modId xmlns:p14="http://schemas.microsoft.com/office/powerpoint/2010/main" val="788391973"/>
                  </p:ext>
                </p:extLst>
              </p:nvPr>
            </p:nvGraphicFramePr>
            <p:xfrm>
              <a:off x="152400" y="1036320"/>
              <a:ext cx="8839200" cy="4754880"/>
            </p:xfrm>
            <a:graphic>
              <a:graphicData uri="http://schemas.openxmlformats.org/drawingml/2006/table">
                <a:tbl>
                  <a:tblPr firstRow="1" bandRow="1">
                    <a:tableStyleId>{2D5ABB26-0587-4C30-8999-92F81FD0307C}</a:tableStyleId>
                  </a:tblPr>
                  <a:tblGrid>
                    <a:gridCol w="2093976">
                      <a:extLst>
                        <a:ext uri="{9D8B030D-6E8A-4147-A177-3AD203B41FA5}">
                          <a16:colId xmlns:a16="http://schemas.microsoft.com/office/drawing/2014/main" val="20000"/>
                        </a:ext>
                      </a:extLst>
                    </a:gridCol>
                    <a:gridCol w="3867912">
                      <a:extLst>
                        <a:ext uri="{9D8B030D-6E8A-4147-A177-3AD203B41FA5}">
                          <a16:colId xmlns:a16="http://schemas.microsoft.com/office/drawing/2014/main" val="20001"/>
                        </a:ext>
                      </a:extLst>
                    </a:gridCol>
                    <a:gridCol w="2877312">
                      <a:extLst>
                        <a:ext uri="{9D8B030D-6E8A-4147-A177-3AD203B41FA5}">
                          <a16:colId xmlns:a16="http://schemas.microsoft.com/office/drawing/2014/main" val="2511931435"/>
                        </a:ext>
                      </a:extLst>
                    </a:gridCol>
                  </a:tblGrid>
                  <a:tr h="594360">
                    <a:tc>
                      <a:txBody>
                        <a:bodyPr/>
                        <a:lstStyle/>
                        <a:p>
                          <a:pPr algn="r">
                            <a:defRPr sz="1800"/>
                          </a:pPr>
                          <a:r>
                            <a:rPr lang="ar-AE" sz="2200" dirty="0"/>
                            <a:t>​</a:t>
                          </a:r>
                          <a14:m>
                            <m:oMath xmlns:m="http://schemas.openxmlformats.org/officeDocument/2006/math">
                              <m:sSub>
                                <m:sSubPr>
                                  <m:ctrlPr>
                                    <a:rPr lang="ar-AE" sz="2200" i="1">
                                      <a:latin typeface="Cambria Math" panose="02040503050406030204" pitchFamily="18" charset="0"/>
                                    </a:rPr>
                                  </m:ctrlPr>
                                </m:sSubPr>
                                <m:e>
                                  <m:r>
                                    <m:rPr>
                                      <m:sty m:val="p"/>
                                    </m:rPr>
                                    <a:rPr lang="en-IN" sz="2200">
                                      <a:latin typeface="Cambria Math"/>
                                    </a:rPr>
                                    <m:t>log</m:t>
                                  </m:r>
                                </m:e>
                                <m:sub>
                                  <m:r>
                                    <a:rPr lang="ar-AE" sz="2200">
                                      <a:latin typeface="Cambria Math"/>
                                    </a:rPr>
                                    <m:t>5</m:t>
                                  </m:r>
                                </m:sub>
                              </m:sSub>
                              <m:r>
                                <a:rPr lang="ar-AE" sz="2200">
                                  <a:latin typeface="Cambria Math"/>
                                </a:rPr>
                                <m:t>⁡</m:t>
                              </m:r>
                              <m:r>
                                <a:rPr lang="ar-AE" sz="2200">
                                  <a:latin typeface="Cambria Math"/>
                                </a:rPr>
                                <m:t>𝑥</m:t>
                              </m:r>
                            </m:oMath>
                          </a14:m>
                          <a:endParaRPr lang="ar-AE" sz="2200" dirty="0"/>
                        </a:p>
                      </a:txBody>
                      <a:tcPr anchor="ctr"/>
                    </a:tc>
                    <a:tc>
                      <a:txBody>
                        <a:bodyPr/>
                        <a:lstStyle/>
                        <a:p>
                          <a:pPr algn="l">
                            <a:defRPr sz="1800"/>
                          </a:pPr>
                          <a:r>
                            <a:rPr lang="ar-AE" sz="2200" dirty="0"/>
                            <a:t>​</a:t>
                          </a:r>
                          <a14:m>
                            <m:oMath xmlns:m="http://schemas.openxmlformats.org/officeDocument/2006/math">
                              <m:r>
                                <a:rPr lang="ar-AE" sz="2200">
                                  <a:latin typeface="Cambria Math"/>
                                </a:rPr>
                                <m:t>=</m:t>
                              </m:r>
                              <m:func>
                                <m:funcPr>
                                  <m:ctrlPr>
                                    <a:rPr lang="ar-AE" sz="2200" i="1">
                                      <a:latin typeface="Cambria Math" panose="02040503050406030204" pitchFamily="18" charset="0"/>
                                    </a:rPr>
                                  </m:ctrlPr>
                                </m:funcPr>
                                <m:fName>
                                  <m:sSub>
                                    <m:sSubPr>
                                      <m:ctrlPr>
                                        <a:rPr lang="ar-AE" sz="2200" i="1">
                                          <a:latin typeface="Cambria Math" panose="02040503050406030204" pitchFamily="18" charset="0"/>
                                        </a:rPr>
                                      </m:ctrlPr>
                                    </m:sSubPr>
                                    <m:e>
                                      <m:r>
                                        <m:rPr>
                                          <m:sty m:val="p"/>
                                        </m:rPr>
                                        <a:rPr lang="en-IN" sz="2200">
                                          <a:latin typeface="Cambria Math"/>
                                        </a:rPr>
                                        <m:t>log</m:t>
                                      </m:r>
                                    </m:e>
                                    <m:sub>
                                      <m:r>
                                        <a:rPr lang="ar-AE" sz="2200">
                                          <a:latin typeface="Cambria Math"/>
                                        </a:rPr>
                                        <m:t>5</m:t>
                                      </m:r>
                                    </m:sub>
                                  </m:sSub>
                                </m:fName>
                                <m:e>
                                  <m:d>
                                    <m:dPr>
                                      <m:ctrlPr>
                                        <a:rPr lang="ar-AE" sz="2200" i="1">
                                          <a:latin typeface="Cambria Math" panose="02040503050406030204" pitchFamily="18" charset="0"/>
                                        </a:rPr>
                                      </m:ctrlPr>
                                    </m:dPr>
                                    <m:e>
                                      <m:r>
                                        <a:rPr lang="ar-AE" sz="2200">
                                          <a:latin typeface="Cambria Math"/>
                                        </a:rPr>
                                        <m:t>2</m:t>
                                      </m:r>
                                      <m:r>
                                        <a:rPr lang="ar-AE" sz="2200">
                                          <a:latin typeface="Cambria Math"/>
                                        </a:rPr>
                                        <m:t>𝑥</m:t>
                                      </m:r>
                                      <m:r>
                                        <a:rPr lang="ar-AE" sz="2200">
                                          <a:latin typeface="Cambria Math"/>
                                        </a:rPr>
                                        <m:t>+</m:t>
                                      </m:r>
                                      <m:r>
                                        <a:rPr lang="ar-AE" sz="2200">
                                          <a:latin typeface="Cambria Math"/>
                                        </a:rPr>
                                        <m:t>3</m:t>
                                      </m:r>
                                    </m:e>
                                  </m:d>
                                </m:e>
                              </m:func>
                              <m:r>
                                <a:rPr lang="ar-AE" sz="2200">
                                  <a:latin typeface="Cambria Math"/>
                                </a:rPr>
                                <m:t>−</m:t>
                              </m:r>
                              <m:func>
                                <m:funcPr>
                                  <m:ctrlPr>
                                    <a:rPr lang="ar-AE" sz="2200" i="1">
                                      <a:latin typeface="Cambria Math" panose="02040503050406030204" pitchFamily="18" charset="0"/>
                                    </a:rPr>
                                  </m:ctrlPr>
                                </m:funcPr>
                                <m:fName>
                                  <m:sSub>
                                    <m:sSubPr>
                                      <m:ctrlPr>
                                        <a:rPr lang="ar-AE" sz="2200" i="1">
                                          <a:latin typeface="Cambria Math" panose="02040503050406030204" pitchFamily="18" charset="0"/>
                                        </a:rPr>
                                      </m:ctrlPr>
                                    </m:sSubPr>
                                    <m:e>
                                      <m:r>
                                        <m:rPr>
                                          <m:sty m:val="p"/>
                                        </m:rPr>
                                        <a:rPr lang="en-IN" sz="2200">
                                          <a:latin typeface="Cambria Math"/>
                                        </a:rPr>
                                        <m:t>log</m:t>
                                      </m:r>
                                    </m:e>
                                    <m:sub>
                                      <m:r>
                                        <a:rPr lang="ar-AE" sz="2200">
                                          <a:latin typeface="Cambria Math"/>
                                        </a:rPr>
                                        <m:t>5</m:t>
                                      </m:r>
                                    </m:sub>
                                  </m:sSub>
                                </m:fName>
                                <m:e>
                                  <m:d>
                                    <m:dPr>
                                      <m:ctrlPr>
                                        <a:rPr lang="ar-AE" sz="2200" i="1">
                                          <a:latin typeface="Cambria Math" panose="02040503050406030204" pitchFamily="18" charset="0"/>
                                        </a:rPr>
                                      </m:ctrlPr>
                                    </m:dPr>
                                    <m:e>
                                      <m:r>
                                        <a:rPr lang="ar-AE" sz="2200">
                                          <a:latin typeface="Cambria Math"/>
                                        </a:rPr>
                                        <m:t>2</m:t>
                                      </m:r>
                                      <m:r>
                                        <a:rPr lang="ar-AE" sz="2200">
                                          <a:latin typeface="Cambria Math"/>
                                        </a:rPr>
                                        <m:t>𝑥</m:t>
                                      </m:r>
                                      <m:r>
                                        <a:rPr lang="ar-AE" sz="2200">
                                          <a:latin typeface="Cambria Math"/>
                                        </a:rPr>
                                        <m:t>−</m:t>
                                      </m:r>
                                      <m:r>
                                        <a:rPr lang="ar-AE" sz="2200">
                                          <a:latin typeface="Cambria Math"/>
                                        </a:rPr>
                                        <m:t>3</m:t>
                                      </m:r>
                                    </m:e>
                                  </m:d>
                                </m:e>
                              </m:func>
                            </m:oMath>
                          </a14:m>
                          <a:endParaRPr lang="ar-AE" sz="2200" dirty="0"/>
                        </a:p>
                      </a:txBody>
                      <a:tcPr anchor="ctr"/>
                    </a:tc>
                    <a:tc>
                      <a:txBody>
                        <a:bodyPr/>
                        <a:lstStyle/>
                        <a:p>
                          <a:pPr algn="l">
                            <a:defRPr sz="1800"/>
                          </a:pPr>
                          <a:endParaRPr lang="en-IN" sz="1600" dirty="0"/>
                        </a:p>
                      </a:txBody>
                      <a:tcPr anchor="ctr"/>
                    </a:tc>
                    <a:extLst>
                      <a:ext uri="{0D108BD9-81ED-4DB2-BD59-A6C34878D82A}">
                        <a16:rowId xmlns:a16="http://schemas.microsoft.com/office/drawing/2014/main" val="10000"/>
                      </a:ext>
                    </a:extLst>
                  </a:tr>
                  <a:tr h="594360">
                    <a:tc>
                      <a:txBody>
                        <a:bodyPr/>
                        <a:lstStyle/>
                        <a:p>
                          <a:pPr algn="r">
                            <a:defRPr sz="1800"/>
                          </a:pPr>
                          <a:r>
                            <a:rPr lang="ar-AE" sz="2200" dirty="0"/>
                            <a:t>​</a:t>
                          </a:r>
                          <a14:m>
                            <m:oMath xmlns:m="http://schemas.openxmlformats.org/officeDocument/2006/math">
                              <m:sSub>
                                <m:sSubPr>
                                  <m:ctrlPr>
                                    <a:rPr lang="ar-AE" sz="2200" i="1">
                                      <a:latin typeface="Cambria Math" panose="02040503050406030204" pitchFamily="18" charset="0"/>
                                    </a:rPr>
                                  </m:ctrlPr>
                                </m:sSubPr>
                                <m:e>
                                  <m:r>
                                    <m:rPr>
                                      <m:sty m:val="p"/>
                                    </m:rPr>
                                    <a:rPr lang="en-IN" sz="2200">
                                      <a:latin typeface="Cambria Math"/>
                                    </a:rPr>
                                    <m:t>log</m:t>
                                  </m:r>
                                </m:e>
                                <m:sub>
                                  <m:r>
                                    <a:rPr lang="ar-AE" sz="2200">
                                      <a:latin typeface="Cambria Math"/>
                                    </a:rPr>
                                    <m:t>5</m:t>
                                  </m:r>
                                </m:sub>
                              </m:sSub>
                              <m:r>
                                <a:rPr lang="ar-AE" sz="2200">
                                  <a:latin typeface="Cambria Math"/>
                                </a:rPr>
                                <m:t>⁡</m:t>
                              </m:r>
                              <m:r>
                                <a:rPr lang="ar-AE" sz="2200">
                                  <a:latin typeface="Cambria Math"/>
                                </a:rPr>
                                <m:t>𝑥</m:t>
                              </m:r>
                            </m:oMath>
                          </a14:m>
                          <a:endParaRPr lang="ar-AE" sz="2200" dirty="0"/>
                        </a:p>
                      </a:txBody>
                      <a:tcPr anchor="ctr"/>
                    </a:tc>
                    <a:tc>
                      <a:txBody>
                        <a:bodyPr/>
                        <a:lstStyle/>
                        <a:p>
                          <a:pPr algn="l">
                            <a:defRPr sz="1800"/>
                          </a:pPr>
                          <a:r>
                            <a:rPr lang="ar-AE" sz="2200" dirty="0"/>
                            <a:t>​</a:t>
                          </a:r>
                          <a14:m>
                            <m:oMath xmlns:m="http://schemas.openxmlformats.org/officeDocument/2006/math">
                              <m:r>
                                <a:rPr lang="ar-AE" sz="2200">
                                  <a:latin typeface="Cambria Math"/>
                                </a:rPr>
                                <m:t>=</m:t>
                              </m:r>
                              <m:func>
                                <m:funcPr>
                                  <m:ctrlPr>
                                    <a:rPr lang="ar-AE" sz="2200" i="1">
                                      <a:latin typeface="Cambria Math" panose="02040503050406030204" pitchFamily="18" charset="0"/>
                                    </a:rPr>
                                  </m:ctrlPr>
                                </m:funcPr>
                                <m:fName>
                                  <m:sSub>
                                    <m:sSubPr>
                                      <m:ctrlPr>
                                        <a:rPr lang="ar-AE" sz="2200" i="1">
                                          <a:latin typeface="Cambria Math" panose="02040503050406030204" pitchFamily="18" charset="0"/>
                                        </a:rPr>
                                      </m:ctrlPr>
                                    </m:sSubPr>
                                    <m:e>
                                      <m:r>
                                        <m:rPr>
                                          <m:sty m:val="p"/>
                                        </m:rPr>
                                        <a:rPr lang="en-IN" sz="2200">
                                          <a:latin typeface="Cambria Math"/>
                                        </a:rPr>
                                        <m:t>log</m:t>
                                      </m:r>
                                    </m:e>
                                    <m:sub>
                                      <m:r>
                                        <a:rPr lang="ar-AE" sz="2200">
                                          <a:latin typeface="Cambria Math"/>
                                        </a:rPr>
                                        <m:t>5</m:t>
                                      </m:r>
                                    </m:sub>
                                  </m:sSub>
                                </m:fName>
                                <m:e>
                                  <m:d>
                                    <m:dPr>
                                      <m:ctrlPr>
                                        <a:rPr lang="ar-AE" sz="2200" i="1">
                                          <a:latin typeface="Cambria Math" panose="02040503050406030204" pitchFamily="18" charset="0"/>
                                        </a:rPr>
                                      </m:ctrlPr>
                                    </m:dPr>
                                    <m:e>
                                      <m:f>
                                        <m:fPr>
                                          <m:ctrlPr>
                                            <a:rPr lang="ar-AE" sz="2200" i="1">
                                              <a:latin typeface="Cambria Math" panose="02040503050406030204" pitchFamily="18" charset="0"/>
                                            </a:rPr>
                                          </m:ctrlPr>
                                        </m:fPr>
                                        <m:num>
                                          <m:r>
                                            <a:rPr lang="ar-AE" sz="2200">
                                              <a:latin typeface="Cambria Math"/>
                                            </a:rPr>
                                            <m:t>2</m:t>
                                          </m:r>
                                          <m:r>
                                            <a:rPr lang="ar-AE" sz="2200">
                                              <a:latin typeface="Cambria Math"/>
                                            </a:rPr>
                                            <m:t>𝑥</m:t>
                                          </m:r>
                                          <m:r>
                                            <a:rPr lang="ar-AE" sz="2200">
                                              <a:latin typeface="Cambria Math"/>
                                            </a:rPr>
                                            <m:t>+</m:t>
                                          </m:r>
                                          <m:r>
                                            <a:rPr lang="ar-AE" sz="2200">
                                              <a:latin typeface="Cambria Math"/>
                                            </a:rPr>
                                            <m:t>3</m:t>
                                          </m:r>
                                        </m:num>
                                        <m:den>
                                          <m:r>
                                            <a:rPr lang="ar-AE" sz="2200">
                                              <a:latin typeface="Cambria Math"/>
                                            </a:rPr>
                                            <m:t>2</m:t>
                                          </m:r>
                                          <m:r>
                                            <a:rPr lang="ar-AE" sz="2200">
                                              <a:latin typeface="Cambria Math"/>
                                            </a:rPr>
                                            <m:t>𝑥</m:t>
                                          </m:r>
                                          <m:r>
                                            <a:rPr lang="ar-AE" sz="2200">
                                              <a:latin typeface="Cambria Math"/>
                                            </a:rPr>
                                            <m:t>−</m:t>
                                          </m:r>
                                          <m:r>
                                            <a:rPr lang="ar-AE" sz="2200">
                                              <a:latin typeface="Cambria Math"/>
                                            </a:rPr>
                                            <m:t>3</m:t>
                                          </m:r>
                                        </m:den>
                                      </m:f>
                                    </m:e>
                                  </m:d>
                                </m:e>
                              </m:func>
                            </m:oMath>
                          </a14:m>
                          <a:endParaRPr lang="ar-AE" sz="2200" dirty="0"/>
                        </a:p>
                      </a:txBody>
                      <a:tcPr anchor="ctr"/>
                    </a:tc>
                    <a:tc>
                      <a:txBody>
                        <a:bodyPr/>
                        <a:lstStyle/>
                        <a:p>
                          <a:pPr algn="l">
                            <a:defRPr sz="1800"/>
                          </a:pPr>
                          <a:r>
                            <a:rPr lang="en-US" sz="1600"/>
                            <a:t>Combine terms using a property of logarithms.</a:t>
                          </a:r>
                          <a:endParaRPr lang="en-US" sz="1600" dirty="0"/>
                        </a:p>
                      </a:txBody>
                      <a:tcPr anchor="ctr"/>
                    </a:tc>
                    <a:extLst>
                      <a:ext uri="{0D108BD9-81ED-4DB2-BD59-A6C34878D82A}">
                        <a16:rowId xmlns:a16="http://schemas.microsoft.com/office/drawing/2014/main" val="10001"/>
                      </a:ext>
                    </a:extLst>
                  </a:tr>
                  <a:tr h="594360">
                    <a:tc>
                      <a:txBody>
                        <a:bodyPr/>
                        <a:lstStyle/>
                        <a:p>
                          <a:pPr algn="r">
                            <a:defRPr sz="1800"/>
                          </a:pPr>
                          <a14:m>
                            <m:oMathPara xmlns:m="http://schemas.openxmlformats.org/officeDocument/2006/math">
                              <m:oMathParaPr>
                                <m:jc m:val="right"/>
                              </m:oMathParaPr>
                              <m:oMath xmlns:m="http://schemas.openxmlformats.org/officeDocument/2006/math">
                                <m:r>
                                  <a:rPr lang="en-IN" sz="2200" smtClean="0">
                                    <a:latin typeface="Cambria Math"/>
                                  </a:rPr>
                                  <m:t>𝑥</m:t>
                                </m:r>
                              </m:oMath>
                            </m:oMathPara>
                          </a14:m>
                          <a:endParaRPr lang="en-IN" sz="2200" dirty="0"/>
                        </a:p>
                      </a:txBody>
                      <a:tcPr anchor="ctr"/>
                    </a:tc>
                    <a:tc>
                      <a:txBody>
                        <a:bodyPr/>
                        <a:lstStyle/>
                        <a:p>
                          <a:pPr algn="l">
                            <a:defRPr sz="1800"/>
                          </a:pPr>
                          <a:r>
                            <a:rPr lang="ar-AE" sz="2200" dirty="0"/>
                            <a:t>​</a:t>
                          </a:r>
                          <a14:m>
                            <m:oMath xmlns:m="http://schemas.openxmlformats.org/officeDocument/2006/math">
                              <m:r>
                                <a:rPr lang="ar-AE" sz="2200">
                                  <a:latin typeface="Cambria Math"/>
                                </a:rPr>
                                <m:t>=</m:t>
                              </m:r>
                              <m:f>
                                <m:fPr>
                                  <m:ctrlPr>
                                    <a:rPr lang="ar-AE" sz="2200" i="1">
                                      <a:latin typeface="Cambria Math" panose="02040503050406030204" pitchFamily="18" charset="0"/>
                                    </a:rPr>
                                  </m:ctrlPr>
                                </m:fPr>
                                <m:num>
                                  <m:r>
                                    <a:rPr lang="ar-AE" sz="2200">
                                      <a:latin typeface="Cambria Math"/>
                                    </a:rPr>
                                    <m:t>2</m:t>
                                  </m:r>
                                  <m:r>
                                    <a:rPr lang="ar-AE" sz="2200">
                                      <a:latin typeface="Cambria Math"/>
                                    </a:rPr>
                                    <m:t>𝑥</m:t>
                                  </m:r>
                                  <m:r>
                                    <a:rPr lang="ar-AE" sz="2200">
                                      <a:latin typeface="Cambria Math"/>
                                    </a:rPr>
                                    <m:t>+</m:t>
                                  </m:r>
                                  <m:r>
                                    <a:rPr lang="ar-AE" sz="2200">
                                      <a:latin typeface="Cambria Math"/>
                                    </a:rPr>
                                    <m:t>3</m:t>
                                  </m:r>
                                </m:num>
                                <m:den>
                                  <m:r>
                                    <a:rPr lang="ar-AE" sz="2200">
                                      <a:latin typeface="Cambria Math"/>
                                    </a:rPr>
                                    <m:t>2</m:t>
                                  </m:r>
                                  <m:r>
                                    <a:rPr lang="ar-AE" sz="2200">
                                      <a:latin typeface="Cambria Math"/>
                                    </a:rPr>
                                    <m:t>𝑥</m:t>
                                  </m:r>
                                  <m:r>
                                    <a:rPr lang="ar-AE" sz="2200">
                                      <a:latin typeface="Cambria Math"/>
                                    </a:rPr>
                                    <m:t>−</m:t>
                                  </m:r>
                                  <m:r>
                                    <a:rPr lang="ar-AE" sz="2200">
                                      <a:latin typeface="Cambria Math"/>
                                    </a:rPr>
                                    <m:t>3</m:t>
                                  </m:r>
                                </m:den>
                              </m:f>
                            </m:oMath>
                          </a14:m>
                          <a:endParaRPr lang="ar-AE" sz="2200" dirty="0"/>
                        </a:p>
                      </a:txBody>
                      <a:tcPr anchor="ctr"/>
                    </a:tc>
                    <a:tc>
                      <a:txBody>
                        <a:bodyPr/>
                        <a:lstStyle/>
                        <a:p>
                          <a:pPr algn="l">
                            <a:defRPr sz="1800"/>
                          </a:pPr>
                          <a:r>
                            <a:rPr lang="en-US" sz="1600" dirty="0"/>
                            <a:t>Equate the arguments since each term has the same base.</a:t>
                          </a:r>
                        </a:p>
                      </a:txBody>
                      <a:tcPr anchor="ctr"/>
                    </a:tc>
                    <a:extLst>
                      <a:ext uri="{0D108BD9-81ED-4DB2-BD59-A6C34878D82A}">
                        <a16:rowId xmlns:a16="http://schemas.microsoft.com/office/drawing/2014/main" val="10002"/>
                      </a:ext>
                    </a:extLst>
                  </a:tr>
                  <a:tr h="594360">
                    <a:tc>
                      <a:txBody>
                        <a:bodyPr/>
                        <a:lstStyle/>
                        <a:p>
                          <a:pPr algn="r">
                            <a:defRPr sz="1800"/>
                          </a:pPr>
                          <a:r>
                            <a:rPr lang="ar-AE" sz="2200" dirty="0"/>
                            <a:t>​</a:t>
                          </a:r>
                          <a14:m>
                            <m:oMath xmlns:m="http://schemas.openxmlformats.org/officeDocument/2006/math">
                              <m:r>
                                <a:rPr lang="ar-AE" sz="2200">
                                  <a:latin typeface="Cambria Math"/>
                                </a:rPr>
                                <m:t>𝑥</m:t>
                              </m:r>
                              <m:d>
                                <m:dPr>
                                  <m:ctrlPr>
                                    <a:rPr lang="ar-AE" sz="2200" i="1">
                                      <a:latin typeface="Cambria Math" panose="02040503050406030204" pitchFamily="18" charset="0"/>
                                    </a:rPr>
                                  </m:ctrlPr>
                                </m:dPr>
                                <m:e>
                                  <m:r>
                                    <a:rPr lang="ar-AE" sz="2200">
                                      <a:latin typeface="Cambria Math"/>
                                    </a:rPr>
                                    <m:t>2</m:t>
                                  </m:r>
                                  <m:r>
                                    <a:rPr lang="ar-AE" sz="2200">
                                      <a:latin typeface="Cambria Math"/>
                                    </a:rPr>
                                    <m:t>𝑥</m:t>
                                  </m:r>
                                  <m:r>
                                    <a:rPr lang="ar-AE" sz="2200">
                                      <a:latin typeface="Cambria Math"/>
                                    </a:rPr>
                                    <m:t>−</m:t>
                                  </m:r>
                                  <m:r>
                                    <a:rPr lang="ar-AE" sz="2200">
                                      <a:latin typeface="Cambria Math"/>
                                    </a:rPr>
                                    <m:t>3</m:t>
                                  </m:r>
                                </m:e>
                              </m:d>
                            </m:oMath>
                          </a14:m>
                          <a:endParaRPr lang="ar-AE" sz="2200" dirty="0"/>
                        </a:p>
                      </a:txBody>
                      <a:tcPr anchor="ctr"/>
                    </a:tc>
                    <a:tc>
                      <a:txBody>
                        <a:bodyPr/>
                        <a:lstStyle/>
                        <a:p>
                          <a:pPr algn="l">
                            <a:defRPr sz="1800"/>
                          </a:pPr>
                          <a:r>
                            <a:rPr lang="en-IN" sz="2200" dirty="0"/>
                            <a:t>​</a:t>
                          </a:r>
                          <a14:m>
                            <m:oMath xmlns:m="http://schemas.openxmlformats.org/officeDocument/2006/math">
                              <m:r>
                                <a:rPr lang="en-IN" sz="2200">
                                  <a:latin typeface="Cambria Math"/>
                                </a:rPr>
                                <m:t>=</m:t>
                              </m:r>
                              <m:r>
                                <a:rPr lang="en-IN" sz="2200">
                                  <a:latin typeface="Cambria Math"/>
                                </a:rPr>
                                <m:t>2</m:t>
                              </m:r>
                              <m:r>
                                <a:rPr lang="en-IN" sz="2200">
                                  <a:latin typeface="Cambria Math"/>
                                </a:rPr>
                                <m:t>𝑥</m:t>
                              </m:r>
                              <m:r>
                                <a:rPr lang="en-IN" sz="2200">
                                  <a:latin typeface="Cambria Math"/>
                                </a:rPr>
                                <m:t>+</m:t>
                              </m:r>
                              <m:r>
                                <a:rPr lang="en-IN" sz="2200">
                                  <a:latin typeface="Cambria Math"/>
                                </a:rPr>
                                <m:t>3</m:t>
                              </m:r>
                            </m:oMath>
                          </a14:m>
                          <a:endParaRPr lang="en-IN" sz="2200" dirty="0"/>
                        </a:p>
                      </a:txBody>
                      <a:tcPr anchor="ctr"/>
                    </a:tc>
                    <a:tc>
                      <a:txBody>
                        <a:bodyPr/>
                        <a:lstStyle/>
                        <a:p>
                          <a:pPr algn="l">
                            <a:defRPr sz="1800"/>
                          </a:pPr>
                          <a:r>
                            <a:rPr lang="en-US" sz="1600" dirty="0"/>
                            <a:t>Multiply both sides by </a:t>
                          </a:r>
                          <a14:m>
                            <m:oMath xmlns:m="http://schemas.openxmlformats.org/officeDocument/2006/math">
                              <m:r>
                                <a:rPr lang="en-US" sz="1600" b="0" i="1" smtClean="0">
                                  <a:latin typeface="Cambria Math" panose="02040503050406030204" pitchFamily="18" charset="0"/>
                                </a:rPr>
                                <m:t>2</m:t>
                              </m:r>
                              <m:r>
                                <a:rPr lang="en-US" sz="1600" b="0" i="1" smtClean="0">
                                  <a:latin typeface="Cambria Math" panose="02040503050406030204" pitchFamily="18" charset="0"/>
                                </a:rPr>
                                <m:t>𝑥</m:t>
                              </m:r>
                              <m:r>
                                <a:rPr lang="en-US" sz="1600" b="0" i="1" smtClean="0">
                                  <a:latin typeface="Cambria Math" panose="02040503050406030204" pitchFamily="18" charset="0"/>
                                </a:rPr>
                                <m:t>−</m:t>
                              </m:r>
                              <m:r>
                                <a:rPr lang="en-US" sz="1600" b="0" i="1" smtClean="0">
                                  <a:latin typeface="Cambria Math" panose="02040503050406030204" pitchFamily="18" charset="0"/>
                                </a:rPr>
                                <m:t>3</m:t>
                              </m:r>
                            </m:oMath>
                          </a14:m>
                          <a:r>
                            <a:rPr lang="en-US" sz="1600" dirty="0"/>
                            <a:t>.</a:t>
                          </a:r>
                        </a:p>
                      </a:txBody>
                      <a:tcPr anchor="ctr"/>
                    </a:tc>
                    <a:extLst>
                      <a:ext uri="{0D108BD9-81ED-4DB2-BD59-A6C34878D82A}">
                        <a16:rowId xmlns:a16="http://schemas.microsoft.com/office/drawing/2014/main" val="10003"/>
                      </a:ext>
                    </a:extLst>
                  </a:tr>
                  <a:tr h="594360">
                    <a:tc>
                      <a:txBody>
                        <a:bodyPr/>
                        <a:lstStyle/>
                        <a:p>
                          <a:pPr algn="r">
                            <a:defRPr sz="1800"/>
                          </a:pPr>
                          <a:r>
                            <a:rPr lang="ar-AE" sz="2200" dirty="0"/>
                            <a:t>​</a:t>
                          </a:r>
                          <a14:m>
                            <m:oMath xmlns:m="http://schemas.openxmlformats.org/officeDocument/2006/math">
                              <m:r>
                                <a:rPr lang="ar-AE" sz="2200">
                                  <a:latin typeface="Cambria Math"/>
                                </a:rPr>
                                <m:t>2</m:t>
                              </m:r>
                              <m:sSup>
                                <m:sSupPr>
                                  <m:ctrlPr>
                                    <a:rPr lang="ar-AE" sz="2200" i="1">
                                      <a:latin typeface="Cambria Math" panose="02040503050406030204" pitchFamily="18" charset="0"/>
                                    </a:rPr>
                                  </m:ctrlPr>
                                </m:sSupPr>
                                <m:e>
                                  <m:r>
                                    <a:rPr lang="ar-AE" sz="2200">
                                      <a:latin typeface="Cambria Math"/>
                                    </a:rPr>
                                    <m:t>𝑥</m:t>
                                  </m:r>
                                </m:e>
                                <m:sup>
                                  <m:r>
                                    <a:rPr lang="ar-AE" sz="2200">
                                      <a:latin typeface="Cambria Math"/>
                                    </a:rPr>
                                    <m:t>2</m:t>
                                  </m:r>
                                </m:sup>
                              </m:sSup>
                              <m:r>
                                <a:rPr lang="ar-AE" sz="2200">
                                  <a:latin typeface="Cambria Math"/>
                                </a:rPr>
                                <m:t>−</m:t>
                              </m:r>
                              <m:r>
                                <a:rPr lang="ar-AE" sz="2200">
                                  <a:latin typeface="Cambria Math"/>
                                </a:rPr>
                                <m:t>3</m:t>
                              </m:r>
                              <m:r>
                                <a:rPr lang="ar-AE" sz="2200">
                                  <a:latin typeface="Cambria Math"/>
                                </a:rPr>
                                <m:t>𝑥</m:t>
                              </m:r>
                            </m:oMath>
                          </a14:m>
                          <a:endParaRPr lang="ar-AE" sz="2200" dirty="0"/>
                        </a:p>
                      </a:txBody>
                      <a:tcPr anchor="ctr"/>
                    </a:tc>
                    <a:tc>
                      <a:txBody>
                        <a:bodyPr/>
                        <a:lstStyle/>
                        <a:p>
                          <a:pPr algn="l">
                            <a:defRPr sz="1800"/>
                          </a:pPr>
                          <a:r>
                            <a:rPr lang="en-IN" sz="2200" dirty="0"/>
                            <a:t>​</a:t>
                          </a:r>
                          <a14:m>
                            <m:oMath xmlns:m="http://schemas.openxmlformats.org/officeDocument/2006/math">
                              <m:r>
                                <a:rPr lang="en-IN" sz="2200">
                                  <a:latin typeface="Cambria Math"/>
                                </a:rPr>
                                <m:t>=</m:t>
                              </m:r>
                              <m:r>
                                <a:rPr lang="en-IN" sz="2200">
                                  <a:latin typeface="Cambria Math"/>
                                </a:rPr>
                                <m:t>2</m:t>
                              </m:r>
                              <m:r>
                                <a:rPr lang="en-IN" sz="2200">
                                  <a:latin typeface="Cambria Math"/>
                                </a:rPr>
                                <m:t>𝑥</m:t>
                              </m:r>
                              <m:r>
                                <a:rPr lang="en-IN" sz="2200">
                                  <a:latin typeface="Cambria Math"/>
                                </a:rPr>
                                <m:t>+</m:t>
                              </m:r>
                              <m:r>
                                <a:rPr lang="en-IN" sz="2200">
                                  <a:latin typeface="Cambria Math"/>
                                </a:rPr>
                                <m:t>3</m:t>
                              </m:r>
                            </m:oMath>
                          </a14:m>
                          <a:endParaRPr lang="en-IN" sz="2200" dirty="0"/>
                        </a:p>
                      </a:txBody>
                      <a:tcPr anchor="ctr"/>
                    </a:tc>
                    <a:tc>
                      <a:txBody>
                        <a:bodyPr/>
                        <a:lstStyle/>
                        <a:p>
                          <a:pPr algn="l">
                            <a:defRPr sz="1800"/>
                          </a:pPr>
                          <a:r>
                            <a:rPr lang="en-US" sz="1600"/>
                            <a:t>The result is a quadratic equation.</a:t>
                          </a:r>
                          <a:endParaRPr lang="en-US" sz="1600" dirty="0"/>
                        </a:p>
                      </a:txBody>
                      <a:tcPr anchor="ctr"/>
                    </a:tc>
                    <a:extLst>
                      <a:ext uri="{0D108BD9-81ED-4DB2-BD59-A6C34878D82A}">
                        <a16:rowId xmlns:a16="http://schemas.microsoft.com/office/drawing/2014/main" val="10004"/>
                      </a:ext>
                    </a:extLst>
                  </a:tr>
                  <a:tr h="594360">
                    <a:tc>
                      <a:txBody>
                        <a:bodyPr/>
                        <a:lstStyle/>
                        <a:p>
                          <a:pPr algn="r">
                            <a:defRPr sz="1800"/>
                          </a:pPr>
                          <a:r>
                            <a:rPr lang="ar-AE" sz="2200" dirty="0"/>
                            <a:t>​</a:t>
                          </a:r>
                          <a14:m>
                            <m:oMath xmlns:m="http://schemas.openxmlformats.org/officeDocument/2006/math">
                              <m:r>
                                <a:rPr lang="ar-AE" sz="2200">
                                  <a:latin typeface="Cambria Math"/>
                                </a:rPr>
                                <m:t>2</m:t>
                              </m:r>
                              <m:sSup>
                                <m:sSupPr>
                                  <m:ctrlPr>
                                    <a:rPr lang="ar-AE" sz="2200" i="1">
                                      <a:latin typeface="Cambria Math" panose="02040503050406030204" pitchFamily="18" charset="0"/>
                                    </a:rPr>
                                  </m:ctrlPr>
                                </m:sSupPr>
                                <m:e>
                                  <m:r>
                                    <a:rPr lang="ar-AE" sz="2200">
                                      <a:latin typeface="Cambria Math"/>
                                    </a:rPr>
                                    <m:t>𝑥</m:t>
                                  </m:r>
                                </m:e>
                                <m:sup>
                                  <m:r>
                                    <a:rPr lang="ar-AE" sz="2200">
                                      <a:latin typeface="Cambria Math"/>
                                    </a:rPr>
                                    <m:t>2</m:t>
                                  </m:r>
                                </m:sup>
                              </m:sSup>
                              <m:r>
                                <a:rPr lang="ar-AE" sz="2200">
                                  <a:latin typeface="Cambria Math"/>
                                </a:rPr>
                                <m:t>−</m:t>
                              </m:r>
                              <m:r>
                                <a:rPr lang="ar-AE" sz="2200">
                                  <a:latin typeface="Cambria Math"/>
                                </a:rPr>
                                <m:t>5</m:t>
                              </m:r>
                              <m:r>
                                <a:rPr lang="ar-AE" sz="2200">
                                  <a:latin typeface="Cambria Math"/>
                                </a:rPr>
                                <m:t>𝑥</m:t>
                              </m:r>
                              <m:r>
                                <a:rPr lang="ar-AE" sz="2200">
                                  <a:latin typeface="Cambria Math"/>
                                </a:rPr>
                                <m:t>−</m:t>
                              </m:r>
                              <m:r>
                                <a:rPr lang="ar-AE" sz="2200">
                                  <a:latin typeface="Cambria Math"/>
                                </a:rPr>
                                <m:t>3</m:t>
                              </m:r>
                            </m:oMath>
                          </a14:m>
                          <a:endParaRPr lang="ar-AE" sz="2200" dirty="0"/>
                        </a:p>
                      </a:txBody>
                      <a:tcPr anchor="ctr"/>
                    </a:tc>
                    <a:tc>
                      <a:txBody>
                        <a:bodyPr/>
                        <a:lstStyle/>
                        <a:p>
                          <a:pPr algn="l">
                            <a:defRPr sz="1800"/>
                          </a:pPr>
                          <a:r>
                            <a:rPr lang="en-IN" sz="2200" dirty="0"/>
                            <a:t>​</a:t>
                          </a:r>
                          <a14:m>
                            <m:oMath xmlns:m="http://schemas.openxmlformats.org/officeDocument/2006/math">
                              <m:r>
                                <a:rPr lang="en-IN" sz="2200">
                                  <a:latin typeface="Cambria Math"/>
                                </a:rPr>
                                <m:t>=</m:t>
                              </m:r>
                              <m:r>
                                <a:rPr lang="en-IN" sz="2200">
                                  <a:latin typeface="Cambria Math"/>
                                </a:rPr>
                                <m:t>0</m:t>
                              </m:r>
                            </m:oMath>
                          </a14:m>
                          <a:endParaRPr lang="en-IN" sz="2200" dirty="0"/>
                        </a:p>
                      </a:txBody>
                      <a:tcPr anchor="ctr"/>
                    </a:tc>
                    <a:tc>
                      <a:txBody>
                        <a:bodyPr/>
                        <a:lstStyle/>
                        <a:p>
                          <a:pPr algn="l">
                            <a:defRPr sz="1800"/>
                          </a:pPr>
                          <a:r>
                            <a:rPr lang="en-US" sz="1600" dirty="0"/>
                            <a:t>Rewrite the equation with </a:t>
                          </a:r>
                          <a14:m>
                            <m:oMath xmlns:m="http://schemas.openxmlformats.org/officeDocument/2006/math">
                              <m:r>
                                <a:rPr lang="en-US" sz="1600" i="1" dirty="0" smtClean="0">
                                  <a:latin typeface="Cambria Math" panose="02040503050406030204" pitchFamily="18" charset="0"/>
                                </a:rPr>
                                <m:t>0</m:t>
                              </m:r>
                            </m:oMath>
                          </a14:m>
                          <a:r>
                            <a:rPr lang="en-US" sz="1600" dirty="0"/>
                            <a:t> on one side and factor.</a:t>
                          </a:r>
                        </a:p>
                      </a:txBody>
                      <a:tcPr anchor="ctr"/>
                    </a:tc>
                    <a:extLst>
                      <a:ext uri="{0D108BD9-81ED-4DB2-BD59-A6C34878D82A}">
                        <a16:rowId xmlns:a16="http://schemas.microsoft.com/office/drawing/2014/main" val="10005"/>
                      </a:ext>
                    </a:extLst>
                  </a:tr>
                  <a:tr h="594360">
                    <a:tc>
                      <a:txBody>
                        <a:bodyPr/>
                        <a:lstStyle/>
                        <a:p>
                          <a:pPr algn="r">
                            <a:defRPr sz="1800"/>
                          </a:pPr>
                          <a:r>
                            <a:rPr lang="ar-AE" sz="2200" dirty="0"/>
                            <a:t>​</a:t>
                          </a:r>
                          <a14:m>
                            <m:oMath xmlns:m="http://schemas.openxmlformats.org/officeDocument/2006/math">
                              <m:d>
                                <m:dPr>
                                  <m:ctrlPr>
                                    <a:rPr lang="ar-AE" sz="2200" i="1">
                                      <a:latin typeface="Cambria Math" panose="02040503050406030204" pitchFamily="18" charset="0"/>
                                    </a:rPr>
                                  </m:ctrlPr>
                                </m:dPr>
                                <m:e>
                                  <m:r>
                                    <a:rPr lang="ar-AE" sz="2200">
                                      <a:latin typeface="Cambria Math"/>
                                    </a:rPr>
                                    <m:t>2</m:t>
                                  </m:r>
                                  <m:r>
                                    <a:rPr lang="ar-AE" sz="2200">
                                      <a:latin typeface="Cambria Math"/>
                                    </a:rPr>
                                    <m:t>𝑥</m:t>
                                  </m:r>
                                  <m:r>
                                    <a:rPr lang="ar-AE" sz="2200">
                                      <a:latin typeface="Cambria Math"/>
                                    </a:rPr>
                                    <m:t>+</m:t>
                                  </m:r>
                                  <m:r>
                                    <a:rPr lang="ar-AE" sz="2200">
                                      <a:latin typeface="Cambria Math"/>
                                    </a:rPr>
                                    <m:t>1</m:t>
                                  </m:r>
                                </m:e>
                              </m:d>
                              <m:d>
                                <m:dPr>
                                  <m:ctrlPr>
                                    <a:rPr lang="ar-AE" sz="2200" i="1">
                                      <a:latin typeface="Cambria Math" panose="02040503050406030204" pitchFamily="18" charset="0"/>
                                    </a:rPr>
                                  </m:ctrlPr>
                                </m:dPr>
                                <m:e>
                                  <m:r>
                                    <a:rPr lang="ar-AE" sz="2200">
                                      <a:latin typeface="Cambria Math"/>
                                    </a:rPr>
                                    <m:t>𝑥</m:t>
                                  </m:r>
                                  <m:r>
                                    <a:rPr lang="ar-AE" sz="2200">
                                      <a:latin typeface="Cambria Math"/>
                                    </a:rPr>
                                    <m:t>−</m:t>
                                  </m:r>
                                  <m:r>
                                    <a:rPr lang="ar-AE" sz="2200">
                                      <a:latin typeface="Cambria Math"/>
                                    </a:rPr>
                                    <m:t>3</m:t>
                                  </m:r>
                                </m:e>
                              </m:d>
                            </m:oMath>
                          </a14:m>
                          <a:endParaRPr lang="ar-AE" sz="2200" dirty="0"/>
                        </a:p>
                      </a:txBody>
                      <a:tcPr anchor="ctr"/>
                    </a:tc>
                    <a:tc>
                      <a:txBody>
                        <a:bodyPr/>
                        <a:lstStyle/>
                        <a:p>
                          <a:pPr algn="l">
                            <a:defRPr sz="1800"/>
                          </a:pPr>
                          <a:r>
                            <a:rPr lang="en-IN" sz="2200" dirty="0"/>
                            <a:t>​</a:t>
                          </a:r>
                          <a14:m>
                            <m:oMath xmlns:m="http://schemas.openxmlformats.org/officeDocument/2006/math">
                              <m:r>
                                <a:rPr lang="en-IN" sz="2200">
                                  <a:latin typeface="Cambria Math"/>
                                </a:rPr>
                                <m:t>=</m:t>
                              </m:r>
                              <m:r>
                                <a:rPr lang="en-IN" sz="2200">
                                  <a:latin typeface="Cambria Math"/>
                                </a:rPr>
                                <m:t>0</m:t>
                              </m:r>
                            </m:oMath>
                          </a14:m>
                          <a:endParaRPr lang="en-IN" sz="2200" dirty="0"/>
                        </a:p>
                      </a:txBody>
                      <a:tcPr anchor="ctr"/>
                    </a:tc>
                    <a:tc>
                      <a:txBody>
                        <a:bodyPr/>
                        <a:lstStyle/>
                        <a:p>
                          <a:pPr algn="l">
                            <a:defRPr sz="1800"/>
                          </a:pPr>
                          <a:endParaRPr lang="en-IN" sz="1600" dirty="0"/>
                        </a:p>
                      </a:txBody>
                      <a:tcPr anchor="ctr"/>
                    </a:tc>
                    <a:extLst>
                      <a:ext uri="{0D108BD9-81ED-4DB2-BD59-A6C34878D82A}">
                        <a16:rowId xmlns:a16="http://schemas.microsoft.com/office/drawing/2014/main" val="10006"/>
                      </a:ext>
                    </a:extLst>
                  </a:tr>
                  <a:tr h="594360">
                    <a:tc>
                      <a:txBody>
                        <a:bodyPr/>
                        <a:lstStyle/>
                        <a:p>
                          <a:pPr algn="r">
                            <a:defRPr sz="1800"/>
                          </a:pPr>
                          <a:r>
                            <a:rPr lang="en-US" sz="2200" dirty="0"/>
                            <a:t> </a:t>
                          </a:r>
                          <a14:m>
                            <m:oMath xmlns:m="http://schemas.openxmlformats.org/officeDocument/2006/math">
                              <m:r>
                                <a:rPr lang="en-US" sz="2200">
                                  <a:latin typeface="Cambria Math"/>
                                </a:rPr>
                                <m:t>𝑥</m:t>
                              </m:r>
                            </m:oMath>
                          </a14:m>
                          <a:endParaRPr lang="en-US" sz="2200" dirty="0"/>
                        </a:p>
                      </a:txBody>
                      <a:tcPr anchor="ctr"/>
                    </a:tc>
                    <a:tc>
                      <a:txBody>
                        <a:bodyPr/>
                        <a:lstStyle/>
                        <a:p>
                          <a:pPr algn="l">
                            <a:defRPr sz="1800"/>
                          </a:pPr>
                          <a:r>
                            <a:rPr lang="ar-AE" sz="2200" dirty="0"/>
                            <a:t>​</a:t>
                          </a:r>
                          <a14:m>
                            <m:oMath xmlns:m="http://schemas.openxmlformats.org/officeDocument/2006/math">
                              <m:r>
                                <a:rPr lang="ar-AE" sz="2200">
                                  <a:latin typeface="Cambria Math"/>
                                </a:rPr>
                                <m:t>=−</m:t>
                              </m:r>
                              <m:f>
                                <m:fPr>
                                  <m:ctrlPr>
                                    <a:rPr lang="ar-AE" sz="2200" i="1">
                                      <a:latin typeface="Cambria Math" panose="02040503050406030204" pitchFamily="18" charset="0"/>
                                    </a:rPr>
                                  </m:ctrlPr>
                                </m:fPr>
                                <m:num>
                                  <m:r>
                                    <a:rPr lang="ar-AE" sz="2200">
                                      <a:latin typeface="Cambria Math"/>
                                    </a:rPr>
                                    <m:t>1</m:t>
                                  </m:r>
                                </m:num>
                                <m:den>
                                  <m:r>
                                    <a:rPr lang="ar-AE" sz="2200">
                                      <a:latin typeface="Cambria Math"/>
                                    </a:rPr>
                                    <m:t>2</m:t>
                                  </m:r>
                                </m:den>
                              </m:f>
                              <m:r>
                                <a:rPr lang="ar-AE" sz="2200">
                                  <a:latin typeface="Cambria Math"/>
                                </a:rPr>
                                <m:t>,</m:t>
                              </m:r>
                              <m:r>
                                <a:rPr lang="ar-AE" sz="2200">
                                  <a:latin typeface="Cambria Math"/>
                                </a:rPr>
                                <m:t>3</m:t>
                              </m:r>
                            </m:oMath>
                          </a14:m>
                          <a:endParaRPr lang="ar-AE" sz="2200" dirty="0"/>
                        </a:p>
                      </a:txBody>
                      <a:tcPr anchor="ctr"/>
                    </a:tc>
                    <a:tc>
                      <a:txBody>
                        <a:bodyPr/>
                        <a:lstStyle/>
                        <a:p>
                          <a:pPr algn="l">
                            <a:defRPr sz="1800"/>
                          </a:pPr>
                          <a:r>
                            <a:rPr lang="en-US" sz="1600" dirty="0"/>
                            <a:t>Solve using the Zero-Factor Property.</a:t>
                          </a:r>
                        </a:p>
                      </a:txBody>
                      <a:tcPr anchor="ctr"/>
                    </a:tc>
                    <a:extLst>
                      <a:ext uri="{0D108BD9-81ED-4DB2-BD59-A6C34878D82A}">
                        <a16:rowId xmlns:a16="http://schemas.microsoft.com/office/drawing/2014/main" val="10007"/>
                      </a:ext>
                    </a:extLst>
                  </a:tr>
                </a:tbl>
              </a:graphicData>
            </a:graphic>
          </p:graphicFrame>
        </mc:Choice>
        <mc:Fallback>
          <p:graphicFrame>
            <p:nvGraphicFramePr>
              <p:cNvPr id="3" name="Table Placeholder 2" descr="log x to the base 5 equals log open parentheses 2x plus 3 close parentheses to the base 5 minus log open parentheses 2x minus 3 close parentheses to the base 5.&#10;log x to the base 5 equals log open parentheses open parentheses 2x plus 3 close parentheses divided by open parentheses 2x minus 3 close parentheses close parentheses to the base 5.&#10;Equate the arguments since each term has the same base.&#10;x equals 2x plus 3 whole divided by 2x minus 3. &#10;Multiply both sides by 2x minus 3. Then, &#10;x times open parentheses 2x minus 3 close parentheses equals 2x plus 3.&#10;2x squared minus 3x equals 2x plus 3.&#10;This results a quadratic equation.&#10;2x squared minus 5x minus 3 equals 0.&#10;open parentheses 2x plus 1 close parentheses times open parentheses x minus 3 close parentheses equals 0.&#10;By, solving using the zero factor property, we get, &#10;x equals minus 1 divided by 2 comma 3.&#10;">
                <a:extLst>
                  <a:ext uri="{FF2B5EF4-FFF2-40B4-BE49-F238E27FC236}">
                    <a16:creationId xmlns:a16="http://schemas.microsoft.com/office/drawing/2014/main" id="{276B8424-5378-B5BB-3F3B-CA9BC6374A53}"/>
                  </a:ext>
                </a:extLst>
              </p:cNvPr>
              <p:cNvGraphicFramePr>
                <a:graphicFrameLocks noGrp="1"/>
              </p:cNvGraphicFramePr>
              <p:nvPr>
                <p:ph type="tbl" sz="quarter" idx="10"/>
                <p:extLst>
                  <p:ext uri="{D42A27DB-BD31-4B8C-83A1-F6EECF244321}">
                    <p14:modId xmlns:p14="http://schemas.microsoft.com/office/powerpoint/2010/main" val="788391973"/>
                  </p:ext>
                </p:extLst>
              </p:nvPr>
            </p:nvGraphicFramePr>
            <p:xfrm>
              <a:off x="152400" y="1036320"/>
              <a:ext cx="8839200" cy="4754880"/>
            </p:xfrm>
            <a:graphic>
              <a:graphicData uri="http://schemas.openxmlformats.org/drawingml/2006/table">
                <a:tbl>
                  <a:tblPr firstRow="1" bandRow="1">
                    <a:tableStyleId>{2D5ABB26-0587-4C30-8999-92F81FD0307C}</a:tableStyleId>
                  </a:tblPr>
                  <a:tblGrid>
                    <a:gridCol w="2093976">
                      <a:extLst>
                        <a:ext uri="{9D8B030D-6E8A-4147-A177-3AD203B41FA5}">
                          <a16:colId xmlns:a16="http://schemas.microsoft.com/office/drawing/2014/main" val="20000"/>
                        </a:ext>
                      </a:extLst>
                    </a:gridCol>
                    <a:gridCol w="3867912">
                      <a:extLst>
                        <a:ext uri="{9D8B030D-6E8A-4147-A177-3AD203B41FA5}">
                          <a16:colId xmlns:a16="http://schemas.microsoft.com/office/drawing/2014/main" val="20001"/>
                        </a:ext>
                      </a:extLst>
                    </a:gridCol>
                    <a:gridCol w="2877312">
                      <a:extLst>
                        <a:ext uri="{9D8B030D-6E8A-4147-A177-3AD203B41FA5}">
                          <a16:colId xmlns:a16="http://schemas.microsoft.com/office/drawing/2014/main" val="2511931435"/>
                        </a:ext>
                      </a:extLst>
                    </a:gridCol>
                  </a:tblGrid>
                  <a:tr h="594360">
                    <a:tc>
                      <a:txBody>
                        <a:bodyPr/>
                        <a:lstStyle/>
                        <a:p>
                          <a:endParaRPr lang="en-US"/>
                        </a:p>
                      </a:txBody>
                      <a:tcPr anchor="ctr">
                        <a:blipFill>
                          <a:blip r:embed="rId2"/>
                          <a:stretch>
                            <a:fillRect r="-321512" b="-708163"/>
                          </a:stretch>
                        </a:blipFill>
                      </a:tcPr>
                    </a:tc>
                    <a:tc>
                      <a:txBody>
                        <a:bodyPr/>
                        <a:lstStyle/>
                        <a:p>
                          <a:endParaRPr lang="en-US"/>
                        </a:p>
                      </a:txBody>
                      <a:tcPr anchor="ctr">
                        <a:blipFill>
                          <a:blip r:embed="rId2"/>
                          <a:stretch>
                            <a:fillRect l="-54259" r="-74448" b="-708163"/>
                          </a:stretch>
                        </a:blipFill>
                      </a:tcPr>
                    </a:tc>
                    <a:tc>
                      <a:txBody>
                        <a:bodyPr/>
                        <a:lstStyle/>
                        <a:p>
                          <a:pPr algn="l">
                            <a:defRPr sz="1800"/>
                          </a:pPr>
                          <a:endParaRPr lang="en-IN" sz="1600" dirty="0"/>
                        </a:p>
                      </a:txBody>
                      <a:tcPr anchor="ctr"/>
                    </a:tc>
                    <a:extLst>
                      <a:ext uri="{0D108BD9-81ED-4DB2-BD59-A6C34878D82A}">
                        <a16:rowId xmlns:a16="http://schemas.microsoft.com/office/drawing/2014/main" val="10000"/>
                      </a:ext>
                    </a:extLst>
                  </a:tr>
                  <a:tr h="594360">
                    <a:tc>
                      <a:txBody>
                        <a:bodyPr/>
                        <a:lstStyle/>
                        <a:p>
                          <a:endParaRPr lang="en-US"/>
                        </a:p>
                      </a:txBody>
                      <a:tcPr anchor="ctr">
                        <a:blipFill>
                          <a:blip r:embed="rId2"/>
                          <a:stretch>
                            <a:fillRect t="-101031" r="-321512" b="-615464"/>
                          </a:stretch>
                        </a:blipFill>
                      </a:tcPr>
                    </a:tc>
                    <a:tc>
                      <a:txBody>
                        <a:bodyPr/>
                        <a:lstStyle/>
                        <a:p>
                          <a:endParaRPr lang="en-US"/>
                        </a:p>
                      </a:txBody>
                      <a:tcPr anchor="ctr">
                        <a:blipFill>
                          <a:blip r:embed="rId2"/>
                          <a:stretch>
                            <a:fillRect l="-54259" t="-101031" r="-74448" b="-615464"/>
                          </a:stretch>
                        </a:blipFill>
                      </a:tcPr>
                    </a:tc>
                    <a:tc>
                      <a:txBody>
                        <a:bodyPr/>
                        <a:lstStyle/>
                        <a:p>
                          <a:pPr algn="l">
                            <a:defRPr sz="1800"/>
                          </a:pPr>
                          <a:r>
                            <a:rPr lang="en-US" sz="1600"/>
                            <a:t>Combine terms using a property of logarithms.</a:t>
                          </a:r>
                          <a:endParaRPr lang="en-US" sz="1600" dirty="0"/>
                        </a:p>
                      </a:txBody>
                      <a:tcPr anchor="ctr"/>
                    </a:tc>
                    <a:extLst>
                      <a:ext uri="{0D108BD9-81ED-4DB2-BD59-A6C34878D82A}">
                        <a16:rowId xmlns:a16="http://schemas.microsoft.com/office/drawing/2014/main" val="10001"/>
                      </a:ext>
                    </a:extLst>
                  </a:tr>
                  <a:tr h="594360">
                    <a:tc>
                      <a:txBody>
                        <a:bodyPr/>
                        <a:lstStyle/>
                        <a:p>
                          <a:endParaRPr lang="en-US"/>
                        </a:p>
                      </a:txBody>
                      <a:tcPr anchor="ctr">
                        <a:blipFill>
                          <a:blip r:embed="rId2"/>
                          <a:stretch>
                            <a:fillRect t="-198980" r="-321512" b="-509184"/>
                          </a:stretch>
                        </a:blipFill>
                      </a:tcPr>
                    </a:tc>
                    <a:tc>
                      <a:txBody>
                        <a:bodyPr/>
                        <a:lstStyle/>
                        <a:p>
                          <a:endParaRPr lang="en-US"/>
                        </a:p>
                      </a:txBody>
                      <a:tcPr anchor="ctr">
                        <a:blipFill>
                          <a:blip r:embed="rId2"/>
                          <a:stretch>
                            <a:fillRect l="-54259" t="-198980" r="-74448" b="-509184"/>
                          </a:stretch>
                        </a:blipFill>
                      </a:tcPr>
                    </a:tc>
                    <a:tc>
                      <a:txBody>
                        <a:bodyPr/>
                        <a:lstStyle/>
                        <a:p>
                          <a:pPr algn="l">
                            <a:defRPr sz="1800"/>
                          </a:pPr>
                          <a:r>
                            <a:rPr lang="en-US" sz="1600" dirty="0"/>
                            <a:t>Equate the arguments since each term has the same base.</a:t>
                          </a:r>
                        </a:p>
                      </a:txBody>
                      <a:tcPr anchor="ctr"/>
                    </a:tc>
                    <a:extLst>
                      <a:ext uri="{0D108BD9-81ED-4DB2-BD59-A6C34878D82A}">
                        <a16:rowId xmlns:a16="http://schemas.microsoft.com/office/drawing/2014/main" val="10002"/>
                      </a:ext>
                    </a:extLst>
                  </a:tr>
                  <a:tr h="594360">
                    <a:tc>
                      <a:txBody>
                        <a:bodyPr/>
                        <a:lstStyle/>
                        <a:p>
                          <a:endParaRPr lang="en-US"/>
                        </a:p>
                      </a:txBody>
                      <a:tcPr anchor="ctr">
                        <a:blipFill>
                          <a:blip r:embed="rId2"/>
                          <a:stretch>
                            <a:fillRect t="-302062" r="-321512" b="-414433"/>
                          </a:stretch>
                        </a:blipFill>
                      </a:tcPr>
                    </a:tc>
                    <a:tc>
                      <a:txBody>
                        <a:bodyPr/>
                        <a:lstStyle/>
                        <a:p>
                          <a:endParaRPr lang="en-US"/>
                        </a:p>
                      </a:txBody>
                      <a:tcPr anchor="ctr">
                        <a:blipFill>
                          <a:blip r:embed="rId2"/>
                          <a:stretch>
                            <a:fillRect l="-54259" t="-302062" r="-74448" b="-414433"/>
                          </a:stretch>
                        </a:blipFill>
                      </a:tcPr>
                    </a:tc>
                    <a:tc>
                      <a:txBody>
                        <a:bodyPr/>
                        <a:lstStyle/>
                        <a:p>
                          <a:endParaRPr lang="en-US"/>
                        </a:p>
                      </a:txBody>
                      <a:tcPr anchor="ctr">
                        <a:blipFill>
                          <a:blip r:embed="rId2"/>
                          <a:stretch>
                            <a:fillRect l="-207203" t="-302062" b="-414433"/>
                          </a:stretch>
                        </a:blipFill>
                      </a:tcPr>
                    </a:tc>
                    <a:extLst>
                      <a:ext uri="{0D108BD9-81ED-4DB2-BD59-A6C34878D82A}">
                        <a16:rowId xmlns:a16="http://schemas.microsoft.com/office/drawing/2014/main" val="10003"/>
                      </a:ext>
                    </a:extLst>
                  </a:tr>
                  <a:tr h="594360">
                    <a:tc>
                      <a:txBody>
                        <a:bodyPr/>
                        <a:lstStyle/>
                        <a:p>
                          <a:endParaRPr lang="en-US"/>
                        </a:p>
                      </a:txBody>
                      <a:tcPr anchor="ctr">
                        <a:blipFill>
                          <a:blip r:embed="rId2"/>
                          <a:stretch>
                            <a:fillRect t="-397959" r="-321512" b="-310204"/>
                          </a:stretch>
                        </a:blipFill>
                      </a:tcPr>
                    </a:tc>
                    <a:tc>
                      <a:txBody>
                        <a:bodyPr/>
                        <a:lstStyle/>
                        <a:p>
                          <a:endParaRPr lang="en-US"/>
                        </a:p>
                      </a:txBody>
                      <a:tcPr anchor="ctr">
                        <a:blipFill>
                          <a:blip r:embed="rId2"/>
                          <a:stretch>
                            <a:fillRect l="-54259" t="-397959" r="-74448" b="-310204"/>
                          </a:stretch>
                        </a:blipFill>
                      </a:tcPr>
                    </a:tc>
                    <a:tc>
                      <a:txBody>
                        <a:bodyPr/>
                        <a:lstStyle/>
                        <a:p>
                          <a:pPr algn="l">
                            <a:defRPr sz="1800"/>
                          </a:pPr>
                          <a:r>
                            <a:rPr lang="en-US" sz="1600"/>
                            <a:t>The result is a quadratic equation.</a:t>
                          </a:r>
                          <a:endParaRPr lang="en-US" sz="1600" dirty="0"/>
                        </a:p>
                      </a:txBody>
                      <a:tcPr anchor="ctr"/>
                    </a:tc>
                    <a:extLst>
                      <a:ext uri="{0D108BD9-81ED-4DB2-BD59-A6C34878D82A}">
                        <a16:rowId xmlns:a16="http://schemas.microsoft.com/office/drawing/2014/main" val="10004"/>
                      </a:ext>
                    </a:extLst>
                  </a:tr>
                  <a:tr h="594360">
                    <a:tc>
                      <a:txBody>
                        <a:bodyPr/>
                        <a:lstStyle/>
                        <a:p>
                          <a:endParaRPr lang="en-US"/>
                        </a:p>
                      </a:txBody>
                      <a:tcPr anchor="ctr">
                        <a:blipFill>
                          <a:blip r:embed="rId2"/>
                          <a:stretch>
                            <a:fillRect t="-503093" r="-321512" b="-213402"/>
                          </a:stretch>
                        </a:blipFill>
                      </a:tcPr>
                    </a:tc>
                    <a:tc>
                      <a:txBody>
                        <a:bodyPr/>
                        <a:lstStyle/>
                        <a:p>
                          <a:endParaRPr lang="en-US"/>
                        </a:p>
                      </a:txBody>
                      <a:tcPr anchor="ctr">
                        <a:blipFill>
                          <a:blip r:embed="rId2"/>
                          <a:stretch>
                            <a:fillRect l="-54259" t="-503093" r="-74448" b="-213402"/>
                          </a:stretch>
                        </a:blipFill>
                      </a:tcPr>
                    </a:tc>
                    <a:tc>
                      <a:txBody>
                        <a:bodyPr/>
                        <a:lstStyle/>
                        <a:p>
                          <a:endParaRPr lang="en-US"/>
                        </a:p>
                      </a:txBody>
                      <a:tcPr anchor="ctr">
                        <a:blipFill>
                          <a:blip r:embed="rId2"/>
                          <a:stretch>
                            <a:fillRect l="-207203" t="-503093" b="-213402"/>
                          </a:stretch>
                        </a:blipFill>
                      </a:tcPr>
                    </a:tc>
                    <a:extLst>
                      <a:ext uri="{0D108BD9-81ED-4DB2-BD59-A6C34878D82A}">
                        <a16:rowId xmlns:a16="http://schemas.microsoft.com/office/drawing/2014/main" val="10005"/>
                      </a:ext>
                    </a:extLst>
                  </a:tr>
                  <a:tr h="594360">
                    <a:tc>
                      <a:txBody>
                        <a:bodyPr/>
                        <a:lstStyle/>
                        <a:p>
                          <a:endParaRPr lang="en-US"/>
                        </a:p>
                      </a:txBody>
                      <a:tcPr anchor="ctr">
                        <a:blipFill>
                          <a:blip r:embed="rId2"/>
                          <a:stretch>
                            <a:fillRect t="-596939" r="-321512" b="-111224"/>
                          </a:stretch>
                        </a:blipFill>
                      </a:tcPr>
                    </a:tc>
                    <a:tc>
                      <a:txBody>
                        <a:bodyPr/>
                        <a:lstStyle/>
                        <a:p>
                          <a:endParaRPr lang="en-US"/>
                        </a:p>
                      </a:txBody>
                      <a:tcPr anchor="ctr">
                        <a:blipFill>
                          <a:blip r:embed="rId2"/>
                          <a:stretch>
                            <a:fillRect l="-54259" t="-596939" r="-74448" b="-111224"/>
                          </a:stretch>
                        </a:blipFill>
                      </a:tcPr>
                    </a:tc>
                    <a:tc>
                      <a:txBody>
                        <a:bodyPr/>
                        <a:lstStyle/>
                        <a:p>
                          <a:pPr algn="l">
                            <a:defRPr sz="1800"/>
                          </a:pPr>
                          <a:endParaRPr lang="en-IN" sz="1600" dirty="0"/>
                        </a:p>
                      </a:txBody>
                      <a:tcPr anchor="ctr"/>
                    </a:tc>
                    <a:extLst>
                      <a:ext uri="{0D108BD9-81ED-4DB2-BD59-A6C34878D82A}">
                        <a16:rowId xmlns:a16="http://schemas.microsoft.com/office/drawing/2014/main" val="10006"/>
                      </a:ext>
                    </a:extLst>
                  </a:tr>
                  <a:tr h="594360">
                    <a:tc>
                      <a:txBody>
                        <a:bodyPr/>
                        <a:lstStyle/>
                        <a:p>
                          <a:endParaRPr lang="en-US"/>
                        </a:p>
                      </a:txBody>
                      <a:tcPr anchor="ctr">
                        <a:blipFill>
                          <a:blip r:embed="rId2"/>
                          <a:stretch>
                            <a:fillRect t="-704124" r="-321512" b="-12371"/>
                          </a:stretch>
                        </a:blipFill>
                      </a:tcPr>
                    </a:tc>
                    <a:tc>
                      <a:txBody>
                        <a:bodyPr/>
                        <a:lstStyle/>
                        <a:p>
                          <a:endParaRPr lang="en-US"/>
                        </a:p>
                      </a:txBody>
                      <a:tcPr anchor="ctr">
                        <a:blipFill>
                          <a:blip r:embed="rId2"/>
                          <a:stretch>
                            <a:fillRect l="-54259" t="-704124" r="-74448" b="-12371"/>
                          </a:stretch>
                        </a:blipFill>
                      </a:tcPr>
                    </a:tc>
                    <a:tc>
                      <a:txBody>
                        <a:bodyPr/>
                        <a:lstStyle/>
                        <a:p>
                          <a:pPr algn="l">
                            <a:defRPr sz="1800"/>
                          </a:pPr>
                          <a:r>
                            <a:rPr lang="en-US" sz="1600" dirty="0"/>
                            <a:t>Solve using the Zero-Factor Property.</a:t>
                          </a:r>
                        </a:p>
                      </a:txBody>
                      <a:tcPr anchor="ctr"/>
                    </a:tc>
                    <a:extLst>
                      <a:ext uri="{0D108BD9-81ED-4DB2-BD59-A6C34878D82A}">
                        <a16:rowId xmlns:a16="http://schemas.microsoft.com/office/drawing/2014/main" val="10007"/>
                      </a:ext>
                    </a:extLst>
                  </a:tr>
                </a:tbl>
              </a:graphicData>
            </a:graphic>
          </p:graphicFrame>
        </mc:Fallback>
      </mc:AlternateContent>
    </p:spTree>
    <p:extLst>
      <p:ext uri="{BB962C8B-B14F-4D97-AF65-F5344CB8AC3E}">
        <p14:creationId xmlns:p14="http://schemas.microsoft.com/office/powerpoint/2010/main" val="2864732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Logarithmic Equations</a:t>
            </a:r>
            <a:r>
              <a:rPr lang="en-IN" baseline="-25000" dirty="0"/>
              <a:t>4</a:t>
            </a:r>
            <a:endParaRPr dirty="0"/>
          </a:p>
        </p:txBody>
      </p:sp>
      <p:sp>
        <p:nvSpPr>
          <p:cNvPr id="3" name="Text Placeholder 2"/>
          <p:cNvSpPr>
            <a:spLocks noGrp="1"/>
          </p:cNvSpPr>
          <p:nvPr>
            <p:ph type="body" sz="quarter" idx="10"/>
          </p:nvPr>
        </p:nvSpPr>
        <p:spPr/>
        <p:txBody>
          <a:bodyPr>
            <a:normAutofit/>
          </a:bodyPr>
          <a:lstStyle/>
          <a:p>
            <a:r>
              <a:rPr sz="2600" dirty="0"/>
              <a:t>A crucial step remains! While these two solutions definitely solve the quadratic equation, we must check that they solve the initial logarithmic equation, as the process of solving logarithmic equations can introduce extraneous solutions. If we check our two potential solutions in the original equation, we quickly discover that only one of them is valid.</a:t>
            </a:r>
          </a:p>
        </p:txBody>
      </p:sp>
      <p:pic>
        <p:nvPicPr>
          <p:cNvPr id="4" name="Picture 3" descr="log open parentheses minus 1 divided by 2 close parentheses base 5 equals, log open parentheses 2 open parentheses minus 1 divided by 2 close parentheses plus 3 close parentheses base 5, minus log open parentheses 2 open parentheses minus 1 divided by 2 close parentheses minus 3 close parentheses base 5.&#10;">
            <a:extLst>
              <a:ext uri="{FF2B5EF4-FFF2-40B4-BE49-F238E27FC236}">
                <a16:creationId xmlns:a16="http://schemas.microsoft.com/office/drawing/2014/main" id="{4EC5E6E4-95D6-6DCD-DB4C-97F7FF4F07B3}"/>
              </a:ext>
            </a:extLst>
          </p:cNvPr>
          <p:cNvPicPr>
            <a:picLocks noChangeAspect="1"/>
          </p:cNvPicPr>
          <p:nvPr/>
        </p:nvPicPr>
        <p:blipFill>
          <a:blip r:embed="rId2"/>
          <a:stretch>
            <a:fillRect/>
          </a:stretch>
        </p:blipFill>
        <p:spPr>
          <a:xfrm>
            <a:off x="1433322" y="3500437"/>
            <a:ext cx="6277356" cy="922020"/>
          </a:xfrm>
          <a:prstGeom prst="rect">
            <a:avLst/>
          </a:prstGeom>
        </p:spPr>
      </p:pic>
      <p:sp>
        <p:nvSpPr>
          <p:cNvPr id="11" name="TextBox 10">
            <a:extLst>
              <a:ext uri="{FF2B5EF4-FFF2-40B4-BE49-F238E27FC236}">
                <a16:creationId xmlns:a16="http://schemas.microsoft.com/office/drawing/2014/main" id="{7E0DADA2-8304-6704-F114-A9E3F9536812}"/>
              </a:ext>
            </a:extLst>
          </p:cNvPr>
          <p:cNvSpPr txBox="1"/>
          <p:nvPr/>
        </p:nvSpPr>
        <p:spPr>
          <a:xfrm>
            <a:off x="439270" y="4495800"/>
            <a:ext cx="2344270" cy="492443"/>
          </a:xfrm>
          <a:prstGeom prst="rect">
            <a:avLst/>
          </a:prstGeom>
          <a:noFill/>
        </p:spPr>
        <p:txBody>
          <a:bodyPr wrap="square">
            <a:spAutoFit/>
          </a:bodyPr>
          <a:lstStyle/>
          <a:p>
            <a:pPr>
              <a:defRPr sz="2800"/>
            </a:pPr>
            <a:r>
              <a:rPr lang="en-IN" sz="2600" dirty="0"/>
              <a:t>We can see that</a:t>
            </a:r>
          </a:p>
        </p:txBody>
      </p:sp>
      <p:pic>
        <p:nvPicPr>
          <p:cNvPr id="9" name="Picture 8" descr="minus 1 divided by 2">
            <a:extLst>
              <a:ext uri="{FF2B5EF4-FFF2-40B4-BE49-F238E27FC236}">
                <a16:creationId xmlns:a16="http://schemas.microsoft.com/office/drawing/2014/main" id="{7E209D9D-D9E3-C14C-5519-49AA6905B7A0}"/>
              </a:ext>
            </a:extLst>
          </p:cNvPr>
          <p:cNvPicPr>
            <a:picLocks noChangeAspect="1"/>
          </p:cNvPicPr>
          <p:nvPr/>
        </p:nvPicPr>
        <p:blipFill>
          <a:blip r:embed="rId3"/>
          <a:stretch>
            <a:fillRect/>
          </a:stretch>
        </p:blipFill>
        <p:spPr>
          <a:xfrm>
            <a:off x="2783540" y="4364690"/>
            <a:ext cx="457200" cy="781050"/>
          </a:xfrm>
          <a:prstGeom prst="rect">
            <a:avLst/>
          </a:prstGeom>
        </p:spPr>
      </p:pic>
      <p:sp>
        <p:nvSpPr>
          <p:cNvPr id="7" name="TextBox 6">
            <a:extLst>
              <a:ext uri="{FF2B5EF4-FFF2-40B4-BE49-F238E27FC236}">
                <a16:creationId xmlns:a16="http://schemas.microsoft.com/office/drawing/2014/main" id="{40D4242F-6920-DB7D-617A-A0DF4F56BD81}"/>
              </a:ext>
            </a:extLst>
          </p:cNvPr>
          <p:cNvSpPr txBox="1"/>
          <p:nvPr/>
        </p:nvSpPr>
        <p:spPr>
          <a:xfrm>
            <a:off x="3276600" y="4494711"/>
            <a:ext cx="4944036" cy="492443"/>
          </a:xfrm>
          <a:prstGeom prst="rect">
            <a:avLst/>
          </a:prstGeom>
          <a:noFill/>
        </p:spPr>
        <p:txBody>
          <a:bodyPr wrap="square">
            <a:spAutoFit/>
          </a:bodyPr>
          <a:lstStyle/>
          <a:p>
            <a:r>
              <a:rPr lang="en-IN" sz="2600" dirty="0"/>
              <a:t>is not a solution to the equation, </a:t>
            </a:r>
          </a:p>
        </p:txBody>
      </p:sp>
      <p:sp>
        <p:nvSpPr>
          <p:cNvPr id="5" name="TextBox 4">
            <a:extLst>
              <a:ext uri="{FF2B5EF4-FFF2-40B4-BE49-F238E27FC236}">
                <a16:creationId xmlns:a16="http://schemas.microsoft.com/office/drawing/2014/main" id="{D4F2F788-1E88-4C06-37F8-2E31C76EE6FC}"/>
              </a:ext>
            </a:extLst>
          </p:cNvPr>
          <p:cNvSpPr txBox="1"/>
          <p:nvPr/>
        </p:nvSpPr>
        <p:spPr>
          <a:xfrm>
            <a:off x="457200" y="5011908"/>
            <a:ext cx="8229600" cy="892552"/>
          </a:xfrm>
          <a:prstGeom prst="rect">
            <a:avLst/>
          </a:prstGeom>
          <a:noFill/>
        </p:spPr>
        <p:txBody>
          <a:bodyPr wrap="square">
            <a:spAutoFit/>
          </a:bodyPr>
          <a:lstStyle/>
          <a:p>
            <a:r>
              <a:rPr lang="en-IN" sz="2600" dirty="0"/>
              <a:t>because logarithms of negative numbers are undefined. We move on to the second solution.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Logarithmic Equations</a:t>
            </a:r>
            <a:r>
              <a:rPr lang="en-IN" baseline="-25000" dirty="0"/>
              <a:t>5</a:t>
            </a:r>
            <a:endParaRPr dirty="0"/>
          </a:p>
        </p:txBody>
      </p:sp>
      <mc:AlternateContent xmlns:mc="http://schemas.openxmlformats.org/markup-compatibility/2006">
        <mc:Choice xmlns:a14="http://schemas.microsoft.com/office/drawing/2010/main" Requires="a14">
          <p:graphicFrame>
            <p:nvGraphicFramePr>
              <p:cNvPr id="3" name="Table Placeholder 2" descr="log 3 to the base 5 equals log open parentheses 2 open parentheses 3 close parentheses plus 3 close parentheses to the base 5 minus log open parentheses 2 open parentheses 3 close parentheses minus 3 close parentheses to the base 5.&#10;Simplifying this, we get, &#10;log 3 to the base 5 equals log 9 to the base 5 minus log 3 to the base 5.&#10;Combine the terms using a property of logarithms. &#10;log 3 to the base 5 equals log open parentheses 9 divided by 3 close parentheses to the base 5&#10;log 3 to the base 5 equals log 3 to the base 5 which is a true statement.&#10;">
                <a:extLst>
                  <a:ext uri="{FF2B5EF4-FFF2-40B4-BE49-F238E27FC236}">
                    <a16:creationId xmlns:a16="http://schemas.microsoft.com/office/drawing/2014/main" id="{4747DB88-C56E-75A9-1D46-08C453ACB9F3}"/>
                  </a:ext>
                </a:extLst>
              </p:cNvPr>
              <p:cNvGraphicFramePr>
                <a:graphicFrameLocks noGrp="1"/>
              </p:cNvGraphicFramePr>
              <p:nvPr>
                <p:ph type="tbl" sz="quarter" idx="10"/>
                <p:extLst>
                  <p:ext uri="{D42A27DB-BD31-4B8C-83A1-F6EECF244321}">
                    <p14:modId xmlns:p14="http://schemas.microsoft.com/office/powerpoint/2010/main" val="1558024789"/>
                  </p:ext>
                </p:extLst>
              </p:nvPr>
            </p:nvGraphicFramePr>
            <p:xfrm>
              <a:off x="571500" y="1280160"/>
              <a:ext cx="8001000" cy="1920240"/>
            </p:xfrm>
            <a:graphic>
              <a:graphicData uri="http://schemas.openxmlformats.org/drawingml/2006/table">
                <a:tbl>
                  <a:tblPr firstRow="1" bandRow="1">
                    <a:tableStyleId>{2D5ABB26-0587-4C30-8999-92F81FD0307C}</a:tableStyleId>
                  </a:tblPr>
                  <a:tblGrid>
                    <a:gridCol w="51054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d>
                                    <m:dPr>
                                      <m:ctrlPr>
                                        <a:rPr sz="2200" i="1">
                                          <a:latin typeface="Cambria Math" panose="02040503050406030204" pitchFamily="18" charset="0"/>
                                        </a:rPr>
                                      </m:ctrlPr>
                                    </m:dPr>
                                    <m:e>
                                      <m:r>
                                        <a:rPr sz="2200">
                                          <a:latin typeface="Cambria Math"/>
                                        </a:rPr>
                                        <m:t>2</m:t>
                                      </m:r>
                                      <m:d>
                                        <m:dPr>
                                          <m:ctrlPr>
                                            <a:rPr sz="2200" i="1">
                                              <a:latin typeface="Cambria Math" panose="02040503050406030204" pitchFamily="18" charset="0"/>
                                            </a:rPr>
                                          </m:ctrlPr>
                                        </m:dPr>
                                        <m:e>
                                          <m:r>
                                            <a:rPr sz="2200">
                                              <a:latin typeface="Cambria Math"/>
                                            </a:rPr>
                                            <m:t>3</m:t>
                                          </m:r>
                                        </m:e>
                                      </m:d>
                                      <m:r>
                                        <a:rPr sz="2200">
                                          <a:latin typeface="Cambria Math"/>
                                        </a:rPr>
                                        <m:t>+3</m:t>
                                      </m:r>
                                    </m:e>
                                  </m:d>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d>
                                    <m:dPr>
                                      <m:ctrlPr>
                                        <a:rPr sz="2200" i="1">
                                          <a:latin typeface="Cambria Math" panose="02040503050406030204" pitchFamily="18" charset="0"/>
                                        </a:rPr>
                                      </m:ctrlPr>
                                    </m:dPr>
                                    <m:e>
                                      <m:r>
                                        <a:rPr sz="2200">
                                          <a:latin typeface="Cambria Math"/>
                                        </a:rPr>
                                        <m:t>2</m:t>
                                      </m:r>
                                      <m:d>
                                        <m:dPr>
                                          <m:ctrlPr>
                                            <a:rPr sz="2200" i="1">
                                              <a:latin typeface="Cambria Math" panose="02040503050406030204" pitchFamily="18" charset="0"/>
                                            </a:rPr>
                                          </m:ctrlPr>
                                        </m:dPr>
                                        <m:e>
                                          <m:r>
                                            <a:rPr sz="2200">
                                              <a:latin typeface="Cambria Math"/>
                                            </a:rPr>
                                            <m:t>3</m:t>
                                          </m:r>
                                        </m:e>
                                      </m:d>
                                      <m:r>
                                        <a:rPr sz="2200">
                                          <a:latin typeface="Cambria Math"/>
                                        </a:rPr>
                                        <m:t>−3</m:t>
                                      </m:r>
                                    </m:e>
                                  </m:d>
                                </m:e>
                              </m:func>
                            </m:oMath>
                          </a14:m>
                          <a:endParaRPr sz="2200" dirty="0"/>
                        </a:p>
                      </a:txBody>
                      <a:tcPr anchor="ctr"/>
                    </a:tc>
                    <a:tc>
                      <a:txBody>
                        <a:bodyPr/>
                        <a:lstStyle/>
                        <a:p>
                          <a:pPr algn="l">
                            <a:defRPr b="1"/>
                          </a:pPr>
                          <a:r>
                            <a:rPr lang="en-US" b="0" dirty="0"/>
                            <a:t>Substitute into the equation.</a:t>
                          </a:r>
                          <a:endParaRPr b="0" dirty="0"/>
                        </a:p>
                      </a:txBody>
                      <a:tcPr anchor="ctr"/>
                    </a:tc>
                    <a:extLst>
                      <a:ext uri="{0D108BD9-81ED-4DB2-BD59-A6C34878D82A}">
                        <a16:rowId xmlns:a16="http://schemas.microsoft.com/office/drawing/2014/main" val="10000"/>
                      </a:ext>
                    </a:extLst>
                  </a:tr>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9</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oMath>
                          </a14:m>
                          <a:endParaRPr sz="2200" dirty="0"/>
                        </a:p>
                      </a:txBody>
                      <a:tcPr anchor="ctr"/>
                    </a:tc>
                    <a:tc>
                      <a:txBody>
                        <a:bodyPr/>
                        <a:lstStyle/>
                        <a:p>
                          <a:pPr algn="l">
                            <a:defRPr b="1"/>
                          </a:pPr>
                          <a:r>
                            <a:rPr lang="en-US" b="0" dirty="0"/>
                            <a:t>Simplify.</a:t>
                          </a:r>
                          <a:endParaRPr b="0" dirty="0"/>
                        </a:p>
                      </a:txBody>
                      <a:tcPr anchor="ctr"/>
                    </a:tc>
                    <a:extLst>
                      <a:ext uri="{0D108BD9-81ED-4DB2-BD59-A6C34878D82A}">
                        <a16:rowId xmlns:a16="http://schemas.microsoft.com/office/drawing/2014/main" val="10001"/>
                      </a:ext>
                    </a:extLst>
                  </a:tr>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d>
                                    <m:dPr>
                                      <m:ctrlPr>
                                        <a:rPr sz="2200" i="1">
                                          <a:latin typeface="Cambria Math" panose="02040503050406030204" pitchFamily="18" charset="0"/>
                                        </a:rPr>
                                      </m:ctrlPr>
                                    </m:dPr>
                                    <m:e>
                                      <m:f>
                                        <m:fPr>
                                          <m:ctrlPr>
                                            <a:rPr sz="2200" i="1">
                                              <a:latin typeface="Cambria Math" panose="02040503050406030204" pitchFamily="18" charset="0"/>
                                            </a:rPr>
                                          </m:ctrlPr>
                                        </m:fPr>
                                        <m:num>
                                          <m:r>
                                            <a:rPr sz="2200">
                                              <a:latin typeface="Cambria Math"/>
                                            </a:rPr>
                                            <m:t>9</m:t>
                                          </m:r>
                                        </m:num>
                                        <m:den>
                                          <m:r>
                                            <a:rPr sz="2200">
                                              <a:latin typeface="Cambria Math"/>
                                            </a:rPr>
                                            <m:t>3</m:t>
                                          </m:r>
                                        </m:den>
                                      </m:f>
                                    </m:e>
                                  </m:d>
                                </m:e>
                              </m:func>
                            </m:oMath>
                          </a14:m>
                          <a:endParaRPr sz="2200" dirty="0"/>
                        </a:p>
                      </a:txBody>
                      <a:tcPr anchor="ctr"/>
                    </a:tc>
                    <a:tc>
                      <a:txBody>
                        <a:bodyPr/>
                        <a:lstStyle/>
                        <a:p>
                          <a:pPr algn="l">
                            <a:defRPr b="1"/>
                          </a:pPr>
                          <a:r>
                            <a:rPr lang="en-US" b="0" dirty="0"/>
                            <a:t>Combine the terms using a property of logarithms. </a:t>
                          </a:r>
                          <a:endParaRPr b="0" dirty="0"/>
                        </a:p>
                      </a:txBody>
                      <a:tcPr anchor="ctr"/>
                    </a:tc>
                    <a:extLst>
                      <a:ext uri="{0D108BD9-81ED-4DB2-BD59-A6C34878D82A}">
                        <a16:rowId xmlns:a16="http://schemas.microsoft.com/office/drawing/2014/main" val="10002"/>
                      </a:ext>
                    </a:extLst>
                  </a:tr>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r>
                                <a:rPr sz="2200">
                                  <a:latin typeface="Cambria Math"/>
                                </a:rPr>
                                <m:t>=</m:t>
                              </m:r>
                              <m:func>
                                <m:funcPr>
                                  <m:ctrlPr>
                                    <a:rPr sz="2200" i="1">
                                      <a:latin typeface="Cambria Math" panose="02040503050406030204" pitchFamily="18" charset="0"/>
                                    </a:rPr>
                                  </m:ctrlPr>
                                </m:funcPr>
                                <m:fName>
                                  <m:sSub>
                                    <m:sSubPr>
                                      <m:ctrlPr>
                                        <a:rPr sz="2200" i="1">
                                          <a:latin typeface="Cambria Math" panose="02040503050406030204" pitchFamily="18" charset="0"/>
                                        </a:rPr>
                                      </m:ctrlPr>
                                    </m:sSubPr>
                                    <m:e>
                                      <m:r>
                                        <m:rPr>
                                          <m:sty m:val="p"/>
                                        </m:rPr>
                                        <a:rPr sz="2200">
                                          <a:latin typeface="Cambria Math"/>
                                        </a:rPr>
                                        <m:t>log</m:t>
                                      </m:r>
                                    </m:e>
                                    <m:sub>
                                      <m:r>
                                        <a:rPr sz="2200">
                                          <a:latin typeface="Cambria Math"/>
                                        </a:rPr>
                                        <m:t>5</m:t>
                                      </m:r>
                                    </m:sub>
                                  </m:sSub>
                                </m:fName>
                                <m:e>
                                  <m:r>
                                    <a:rPr sz="2200">
                                      <a:latin typeface="Cambria Math"/>
                                    </a:rPr>
                                    <m:t>3</m:t>
                                  </m:r>
                                </m:e>
                              </m:func>
                            </m:oMath>
                          </a14:m>
                          <a:endParaRPr sz="2200" dirty="0"/>
                        </a:p>
                      </a:txBody>
                      <a:tcPr anchor="ctr"/>
                    </a:tc>
                    <a:tc>
                      <a:txBody>
                        <a:bodyPr/>
                        <a:lstStyle/>
                        <a:p>
                          <a:pPr algn="l">
                            <a:defRPr b="1"/>
                          </a:pPr>
                          <a:r>
                            <a:rPr lang="en-US" b="0" dirty="0"/>
                            <a:t>A true statement</a:t>
                          </a:r>
                          <a:endParaRPr b="0" dirty="0"/>
                        </a:p>
                      </a:txBody>
                      <a:tcPr anchor="ctr"/>
                    </a:tc>
                    <a:extLst>
                      <a:ext uri="{0D108BD9-81ED-4DB2-BD59-A6C34878D82A}">
                        <a16:rowId xmlns:a16="http://schemas.microsoft.com/office/drawing/2014/main" val="10003"/>
                      </a:ext>
                    </a:extLst>
                  </a:tr>
                </a:tbl>
              </a:graphicData>
            </a:graphic>
          </p:graphicFrame>
        </mc:Choice>
        <mc:Fallback>
          <p:graphicFrame>
            <p:nvGraphicFramePr>
              <p:cNvPr id="3" name="Table Placeholder 2" descr="log 3 to the base 5 equals log open parentheses 2 open parentheses 3 close parentheses plus 3 close parentheses to the base 5 minus log open parentheses 2 open parentheses 3 close parentheses minus 3 close parentheses to the base 5.&#10;Simplifying this, we get, &#10;log 3 to the base 5 equals log 9 to the base 5 minus log 3 to the base 5.&#10;Combine the terms using a property of logarithms. &#10;log 3 to the base 5 equals log open parentheses 9 divided by 3 close parentheses to the base 5&#10;log 3 to the base 5 equals log 3 to the base 5 which is a true statement.&#10;">
                <a:extLst>
                  <a:ext uri="{FF2B5EF4-FFF2-40B4-BE49-F238E27FC236}">
                    <a16:creationId xmlns:a16="http://schemas.microsoft.com/office/drawing/2014/main" id="{4747DB88-C56E-75A9-1D46-08C453ACB9F3}"/>
                  </a:ext>
                </a:extLst>
              </p:cNvPr>
              <p:cNvGraphicFramePr>
                <a:graphicFrameLocks noGrp="1"/>
              </p:cNvGraphicFramePr>
              <p:nvPr>
                <p:ph type="tbl" sz="quarter" idx="10"/>
                <p:extLst>
                  <p:ext uri="{D42A27DB-BD31-4B8C-83A1-F6EECF244321}">
                    <p14:modId xmlns:p14="http://schemas.microsoft.com/office/powerpoint/2010/main" val="1558024789"/>
                  </p:ext>
                </p:extLst>
              </p:nvPr>
            </p:nvGraphicFramePr>
            <p:xfrm>
              <a:off x="571500" y="1280160"/>
              <a:ext cx="8001000" cy="1920240"/>
            </p:xfrm>
            <a:graphic>
              <a:graphicData uri="http://schemas.openxmlformats.org/drawingml/2006/table">
                <a:tbl>
                  <a:tblPr firstRow="1" bandRow="1">
                    <a:tableStyleId>{2D5ABB26-0587-4C30-8999-92F81FD0307C}</a:tableStyleId>
                  </a:tblPr>
                  <a:tblGrid>
                    <a:gridCol w="51054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tblGrid>
                  <a:tr h="426720">
                    <a:tc>
                      <a:txBody>
                        <a:bodyPr/>
                        <a:lstStyle/>
                        <a:p>
                          <a:endParaRPr lang="en-US"/>
                        </a:p>
                      </a:txBody>
                      <a:tcPr anchor="ctr">
                        <a:blipFill>
                          <a:blip r:embed="rId2"/>
                          <a:stretch>
                            <a:fillRect t="-10000" r="-56802" b="-378571"/>
                          </a:stretch>
                        </a:blipFill>
                      </a:tcPr>
                    </a:tc>
                    <a:tc>
                      <a:txBody>
                        <a:bodyPr/>
                        <a:lstStyle/>
                        <a:p>
                          <a:pPr algn="l">
                            <a:defRPr b="1"/>
                          </a:pPr>
                          <a:r>
                            <a:rPr lang="en-US" b="0" dirty="0"/>
                            <a:t>Substitute into the equation.</a:t>
                          </a:r>
                          <a:endParaRPr b="0" dirty="0"/>
                        </a:p>
                      </a:txBody>
                      <a:tcPr anchor="ctr"/>
                    </a:tc>
                    <a:extLst>
                      <a:ext uri="{0D108BD9-81ED-4DB2-BD59-A6C34878D82A}">
                        <a16:rowId xmlns:a16="http://schemas.microsoft.com/office/drawing/2014/main" val="10000"/>
                      </a:ext>
                    </a:extLst>
                  </a:tr>
                  <a:tr h="426720">
                    <a:tc>
                      <a:txBody>
                        <a:bodyPr/>
                        <a:lstStyle/>
                        <a:p>
                          <a:endParaRPr lang="en-US"/>
                        </a:p>
                      </a:txBody>
                      <a:tcPr anchor="ctr">
                        <a:blipFill>
                          <a:blip r:embed="rId2"/>
                          <a:stretch>
                            <a:fillRect t="-110000" r="-56802" b="-278571"/>
                          </a:stretch>
                        </a:blipFill>
                      </a:tcPr>
                    </a:tc>
                    <a:tc>
                      <a:txBody>
                        <a:bodyPr/>
                        <a:lstStyle/>
                        <a:p>
                          <a:pPr algn="l">
                            <a:defRPr b="1"/>
                          </a:pPr>
                          <a:r>
                            <a:rPr lang="en-US" b="0" dirty="0"/>
                            <a:t>Simplify.</a:t>
                          </a:r>
                          <a:endParaRPr b="0" dirty="0"/>
                        </a:p>
                      </a:txBody>
                      <a:tcPr anchor="ctr"/>
                    </a:tc>
                    <a:extLst>
                      <a:ext uri="{0D108BD9-81ED-4DB2-BD59-A6C34878D82A}">
                        <a16:rowId xmlns:a16="http://schemas.microsoft.com/office/drawing/2014/main" val="10001"/>
                      </a:ext>
                    </a:extLst>
                  </a:tr>
                  <a:tr h="640080">
                    <a:tc>
                      <a:txBody>
                        <a:bodyPr/>
                        <a:lstStyle/>
                        <a:p>
                          <a:endParaRPr lang="en-US"/>
                        </a:p>
                      </a:txBody>
                      <a:tcPr anchor="ctr">
                        <a:blipFill>
                          <a:blip r:embed="rId2"/>
                          <a:stretch>
                            <a:fillRect t="-140000" r="-56802" b="-85714"/>
                          </a:stretch>
                        </a:blipFill>
                      </a:tcPr>
                    </a:tc>
                    <a:tc>
                      <a:txBody>
                        <a:bodyPr/>
                        <a:lstStyle/>
                        <a:p>
                          <a:pPr algn="l">
                            <a:defRPr b="1"/>
                          </a:pPr>
                          <a:r>
                            <a:rPr lang="en-US" b="0" dirty="0"/>
                            <a:t>Combine the terms using a property of logarithms. </a:t>
                          </a:r>
                          <a:endParaRPr b="0" dirty="0"/>
                        </a:p>
                      </a:txBody>
                      <a:tcPr anchor="ctr"/>
                    </a:tc>
                    <a:extLst>
                      <a:ext uri="{0D108BD9-81ED-4DB2-BD59-A6C34878D82A}">
                        <a16:rowId xmlns:a16="http://schemas.microsoft.com/office/drawing/2014/main" val="10002"/>
                      </a:ext>
                    </a:extLst>
                  </a:tr>
                  <a:tr h="426720">
                    <a:tc>
                      <a:txBody>
                        <a:bodyPr/>
                        <a:lstStyle/>
                        <a:p>
                          <a:endParaRPr lang="en-US"/>
                        </a:p>
                      </a:txBody>
                      <a:tcPr anchor="ctr">
                        <a:blipFill>
                          <a:blip r:embed="rId2"/>
                          <a:stretch>
                            <a:fillRect t="-360000" r="-56802" b="-28571"/>
                          </a:stretch>
                        </a:blipFill>
                      </a:tcPr>
                    </a:tc>
                    <a:tc>
                      <a:txBody>
                        <a:bodyPr/>
                        <a:lstStyle/>
                        <a:p>
                          <a:pPr algn="l">
                            <a:defRPr b="1"/>
                          </a:pPr>
                          <a:r>
                            <a:rPr lang="en-US" b="0" dirty="0"/>
                            <a:t>A true statement</a:t>
                          </a:r>
                          <a:endParaRPr b="0" dirty="0"/>
                        </a:p>
                      </a:txBody>
                      <a:tcPr anchor="ctr"/>
                    </a:tc>
                    <a:extLst>
                      <a:ext uri="{0D108BD9-81ED-4DB2-BD59-A6C34878D82A}">
                        <a16:rowId xmlns:a16="http://schemas.microsoft.com/office/drawing/2014/main" val="10003"/>
                      </a:ext>
                    </a:extLst>
                  </a:tr>
                </a:tbl>
              </a:graphicData>
            </a:graphic>
          </p:graphicFrame>
        </mc:Fallback>
      </mc:AlternateContent>
      <p:sp>
        <p:nvSpPr>
          <p:cNvPr id="4" name="Text Placeholder 2">
            <a:extLst>
              <a:ext uri="{FF2B5EF4-FFF2-40B4-BE49-F238E27FC236}">
                <a16:creationId xmlns:a16="http://schemas.microsoft.com/office/drawing/2014/main" id="{5A8A821F-320E-435E-B1CA-49E8CEA0D48F}"/>
              </a:ext>
            </a:extLst>
          </p:cNvPr>
          <p:cNvSpPr txBox="1">
            <a:spLocks/>
          </p:cNvSpPr>
          <p:nvPr/>
        </p:nvSpPr>
        <p:spPr>
          <a:xfrm>
            <a:off x="457200" y="3429000"/>
            <a:ext cx="8229599" cy="68495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sz="2800"/>
            </a:pPr>
            <a:r>
              <a:rPr lang="en-US" sz="2600" dirty="0"/>
              <a:t>Thus, the solution to the equation is the single value </a:t>
            </a:r>
            <a:r>
              <a:rPr lang="en-US" sz="2600" i="1" dirty="0"/>
              <a:t>x</a:t>
            </a:r>
            <a:r>
              <a:rPr lang="en-US" sz="2600" dirty="0"/>
              <a:t> = 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Compounding Interest</a:t>
            </a:r>
            <a:r>
              <a:rPr lang="en-IN"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Rita is saving up money for a down payment on a new car. She currently has </a:t>
                </a:r>
                <a14:m>
                  <m:oMath xmlns:m="http://schemas.openxmlformats.org/officeDocument/2006/math">
                    <m:r>
                      <a:rPr>
                        <a:latin typeface="Cambria Math" panose="02040503050406030204" pitchFamily="18" charset="0"/>
                      </a:rPr>
                      <m:t>$5500</m:t>
                    </m:r>
                  </m:oMath>
                </a14:m>
                <a:r>
                  <a:rPr sz="2800" dirty="0"/>
                  <a:t> but she knows she can get a loan at a lower interest rate if she can put down </a:t>
                </a:r>
                <a14:m>
                  <m:oMath xmlns:m="http://schemas.openxmlformats.org/officeDocument/2006/math">
                    <m:r>
                      <a:rPr>
                        <a:latin typeface="Cambria Math" panose="02040503050406030204" pitchFamily="18" charset="0"/>
                      </a:rPr>
                      <m:t>$6000</m:t>
                    </m:r>
                  </m:oMath>
                </a14:m>
                <a:r>
                  <a:rPr sz="2800" dirty="0"/>
                  <a:t>. If she invests her </a:t>
                </a:r>
                <a14:m>
                  <m:oMath xmlns:m="http://schemas.openxmlformats.org/officeDocument/2006/math">
                    <m:r>
                      <a:rPr>
                        <a:latin typeface="Cambria Math" panose="02040503050406030204" pitchFamily="18" charset="0"/>
                      </a:rPr>
                      <m:t>$5500</m:t>
                    </m:r>
                  </m:oMath>
                </a14:m>
                <a:r>
                  <a:rPr sz="2800" dirty="0"/>
                  <a:t> in a money market account that earns an annual interest rate of </a:t>
                </a:r>
                <a14:m>
                  <m:oMath xmlns:m="http://schemas.openxmlformats.org/officeDocument/2006/math">
                    <m:r>
                      <a:rPr>
                        <a:latin typeface="Cambria Math" panose="02040503050406030204" pitchFamily="18" charset="0"/>
                      </a:rPr>
                      <m:t>4.8%</m:t>
                    </m:r>
                  </m:oMath>
                </a14:m>
                <a:r>
                  <a:rPr sz="2800" dirty="0"/>
                  <a:t> compounded monthly, how long will it take her to accumulate the </a:t>
                </a:r>
                <a14:m>
                  <m:oMath xmlns:m="http://schemas.openxmlformats.org/officeDocument/2006/math">
                    <m:r>
                      <a:rPr>
                        <a:latin typeface="Cambria Math" panose="02040503050406030204" pitchFamily="18" charset="0"/>
                      </a:rPr>
                      <m:t>$6000</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78"/>
                </a:stretch>
              </a:blipFill>
            </p:spPr>
            <p:txBody>
              <a:bodyPr/>
              <a:lstStyle/>
              <a:p>
                <a:r>
                  <a:rPr lang="en-US">
                    <a:noFill/>
                  </a:rPr>
                  <a:t> </a:t>
                </a:r>
              </a:p>
            </p:txBody>
          </p:sp>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Compounding Interest</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We need to solve the compound interest formula for</a:t>
            </a:r>
            <a:r>
              <a:rPr lang="en-IN" sz="2600" dirty="0"/>
              <a:t> </a:t>
            </a:r>
            <a:r>
              <a:rPr lang="en-IN" sz="2600" i="1" dirty="0"/>
              <a:t>t</a:t>
            </a:r>
            <a:r>
              <a:rPr sz="2600" dirty="0"/>
              <a:t>, the amount of time Rita invests her money. Given that </a:t>
            </a:r>
            <a:br>
              <a:rPr lang="en-IN" sz="2600" dirty="0"/>
            </a:br>
            <a:endParaRPr sz="2600" dirty="0"/>
          </a:p>
        </p:txBody>
      </p:sp>
      <p:pic>
        <p:nvPicPr>
          <p:cNvPr id="8" name="Picture 7" descr="p equals 5500, A of t equals 6000, r equals 0.048, and n equals 12. we have">
            <a:extLst>
              <a:ext uri="{FF2B5EF4-FFF2-40B4-BE49-F238E27FC236}">
                <a16:creationId xmlns:a16="http://schemas.microsoft.com/office/drawing/2014/main" id="{674C2FE7-2DAD-B58C-4B1C-9564C848F1F4}"/>
              </a:ext>
            </a:extLst>
          </p:cNvPr>
          <p:cNvPicPr>
            <a:picLocks noChangeAspect="1"/>
          </p:cNvPicPr>
          <p:nvPr/>
        </p:nvPicPr>
        <p:blipFill>
          <a:blip r:embed="rId2"/>
          <a:stretch>
            <a:fillRect/>
          </a:stretch>
        </p:blipFill>
        <p:spPr>
          <a:xfrm>
            <a:off x="582705" y="2397737"/>
            <a:ext cx="6924675" cy="466725"/>
          </a:xfrm>
          <a:prstGeom prst="rect">
            <a:avLst/>
          </a:prstGeom>
        </p:spPr>
      </p:pic>
      <p:pic>
        <p:nvPicPr>
          <p:cNvPr id="4" name="Picture 3" descr="6000 equals 5500 open parentheses 1 plus, 0.048 divided by 12 close parentheses to the power of 12 t.">
            <a:extLst>
              <a:ext uri="{FF2B5EF4-FFF2-40B4-BE49-F238E27FC236}">
                <a16:creationId xmlns:a16="http://schemas.microsoft.com/office/drawing/2014/main" id="{FA2EB0E2-381D-318E-F420-E55F74FE5B10}"/>
              </a:ext>
            </a:extLst>
          </p:cNvPr>
          <p:cNvPicPr>
            <a:picLocks noChangeAspect="1"/>
          </p:cNvPicPr>
          <p:nvPr/>
        </p:nvPicPr>
        <p:blipFill>
          <a:blip r:embed="rId3"/>
          <a:stretch>
            <a:fillRect/>
          </a:stretch>
        </p:blipFill>
        <p:spPr>
          <a:xfrm>
            <a:off x="2750377" y="2961680"/>
            <a:ext cx="3646932" cy="937260"/>
          </a:xfrm>
          <a:prstGeom prst="rect">
            <a:avLst/>
          </a:prstGeom>
        </p:spPr>
      </p:pic>
      <p:sp>
        <p:nvSpPr>
          <p:cNvPr id="5" name="TextBox 4">
            <a:extLst>
              <a:ext uri="{FF2B5EF4-FFF2-40B4-BE49-F238E27FC236}">
                <a16:creationId xmlns:a16="http://schemas.microsoft.com/office/drawing/2014/main" id="{7B916F34-725F-2D44-63FA-1E5994E39E18}"/>
              </a:ext>
            </a:extLst>
          </p:cNvPr>
          <p:cNvSpPr txBox="1"/>
          <p:nvPr/>
        </p:nvSpPr>
        <p:spPr>
          <a:xfrm>
            <a:off x="457200" y="3965138"/>
            <a:ext cx="8229600" cy="1292662"/>
          </a:xfrm>
          <a:prstGeom prst="rect">
            <a:avLst/>
          </a:prstGeom>
          <a:noFill/>
        </p:spPr>
        <p:txBody>
          <a:bodyPr wrap="square">
            <a:spAutoFit/>
          </a:bodyPr>
          <a:lstStyle/>
          <a:p>
            <a:r>
              <a:rPr lang="en-IN" sz="2600" dirty="0"/>
              <a:t>Our solution needs to be a decimal approximation to be of practical use, so we need to use the natural or common logarithm to rewrite the equation in logarithmic form.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Compounding Interest</a:t>
            </a:r>
            <a:r>
              <a:rPr lang="en-IN"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6000 equals 5500 times open parentheses 1 plus open fraction 0.048 divided by 12 close fraction close parentheses to the power of 12t.&#10;6000 divided by 5500 equals open parentheses 1 plus open fraction 0.048 divided by 12 close fraction  close parentheses to the power of 12t.&#10;Take the natural logarithm of both sides.&#10;ln open parentheses 6000 divided by 5500 close parentheses equals ln open parentheses open parentheses 1 plus open fraction 0.048 divided by 12 close fraction close parentheses to the power of 12t close parentheses&#10;&#10;ln open parentheses 6000 divided by 5500 close parentheses equals 12t times ln open parentheses 1.004 close parentheses&#10;&#10;open fraction ln open parentheses 6000 divided by 5500 close parentheses divided by 12 times ln open parentheses 1.004 close parentheses close fraction equals t.&#10;Therefore, &#10;t approximately equals to 1.82.">
                <a:extLst>
                  <a:ext uri="{FF2B5EF4-FFF2-40B4-BE49-F238E27FC236}">
                    <a16:creationId xmlns:a16="http://schemas.microsoft.com/office/drawing/2014/main" id="{2A6F2A90-E5EA-A7CC-2E96-CDD0DF71C50E}"/>
                  </a:ext>
                </a:extLst>
              </p:cNvPr>
              <p:cNvGraphicFramePr>
                <a:graphicFrameLocks noGrp="1"/>
              </p:cNvGraphicFramePr>
              <p:nvPr>
                <p:ph type="tbl" sz="quarter" idx="10"/>
                <p:extLst>
                  <p:ext uri="{D42A27DB-BD31-4B8C-83A1-F6EECF244321}">
                    <p14:modId xmlns:p14="http://schemas.microsoft.com/office/powerpoint/2010/main" val="1753826817"/>
                  </p:ext>
                </p:extLst>
              </p:nvPr>
            </p:nvGraphicFramePr>
            <p:xfrm>
              <a:off x="266700" y="1029287"/>
              <a:ext cx="8610600" cy="4976078"/>
            </p:xfrm>
            <a:graphic>
              <a:graphicData uri="http://schemas.openxmlformats.org/drawingml/2006/table">
                <a:tbl>
                  <a:tblPr firstRow="1" bandRow="1">
                    <a:tableStyleId>{2D5ABB26-0587-4C30-8999-92F81FD0307C}</a:tableStyleId>
                  </a:tblPr>
                  <a:tblGrid>
                    <a:gridCol w="1447800">
                      <a:extLst>
                        <a:ext uri="{9D8B030D-6E8A-4147-A177-3AD203B41FA5}">
                          <a16:colId xmlns:a16="http://schemas.microsoft.com/office/drawing/2014/main" val="20000"/>
                        </a:ext>
                      </a:extLst>
                    </a:gridCol>
                    <a:gridCol w="3044381">
                      <a:extLst>
                        <a:ext uri="{9D8B030D-6E8A-4147-A177-3AD203B41FA5}">
                          <a16:colId xmlns:a16="http://schemas.microsoft.com/office/drawing/2014/main" val="20001"/>
                        </a:ext>
                      </a:extLst>
                    </a:gridCol>
                    <a:gridCol w="4118419">
                      <a:extLst>
                        <a:ext uri="{9D8B030D-6E8A-4147-A177-3AD203B41FA5}">
                          <a16:colId xmlns:a16="http://schemas.microsoft.com/office/drawing/2014/main" val="20002"/>
                        </a:ext>
                      </a:extLst>
                    </a:gridCol>
                  </a:tblGrid>
                  <a:tr h="751927">
                    <a:tc>
                      <a:txBody>
                        <a:bodyPr/>
                        <a:lstStyle/>
                        <a:p>
                          <a:pPr algn="r"/>
                          <a:r>
                            <a:rPr sz="2400" dirty="0"/>
                            <a:t>​</a:t>
                          </a:r>
                          <a:r>
                            <a:rPr sz="2400" dirty="0">
                              <a:latin typeface="Cambria Math"/>
                            </a:rPr>
                            <a:t>6000</a:t>
                          </a:r>
                        </a:p>
                      </a:txBody>
                      <a:tcPr anchor="ctr"/>
                    </a:tc>
                    <a:tc>
                      <a:txBody>
                        <a:bodyPr/>
                        <a:lstStyle/>
                        <a:p>
                          <a:pPr algn="l">
                            <a:defRPr sz="1800"/>
                          </a:pPr>
                          <a:r>
                            <a:rPr sz="2400" dirty="0"/>
                            <a:t>​</a:t>
                          </a:r>
                          <a14:m>
                            <m:oMath xmlns:m="http://schemas.openxmlformats.org/officeDocument/2006/math">
                              <m:r>
                                <a:rPr sz="2400">
                                  <a:latin typeface="Cambria Math"/>
                                </a:rPr>
                                <m:t>=5500</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m:t>
                                      </m:r>
                                      <m:f>
                                        <m:fPr>
                                          <m:ctrlPr>
                                            <a:rPr sz="2400" i="1">
                                              <a:latin typeface="Cambria Math" panose="02040503050406030204" pitchFamily="18" charset="0"/>
                                            </a:rPr>
                                          </m:ctrlPr>
                                        </m:fPr>
                                        <m:num>
                                          <m:r>
                                            <a:rPr sz="2400">
                                              <a:latin typeface="Cambria Math"/>
                                            </a:rPr>
                                            <m:t>0.048</m:t>
                                          </m:r>
                                        </m:num>
                                        <m:den>
                                          <m:r>
                                            <a:rPr sz="2400">
                                              <a:latin typeface="Cambria Math"/>
                                            </a:rPr>
                                            <m:t>12</m:t>
                                          </m:r>
                                        </m:den>
                                      </m:f>
                                    </m:e>
                                  </m:d>
                                </m:e>
                                <m:sup>
                                  <m:r>
                                    <a:rPr sz="2400">
                                      <a:latin typeface="Cambria Math"/>
                                    </a:rPr>
                                    <m:t>12</m:t>
                                  </m:r>
                                  <m:r>
                                    <a:rPr sz="2400">
                                      <a:latin typeface="Cambria Math"/>
                                    </a:rPr>
                                    <m:t>𝑡</m:t>
                                  </m:r>
                                </m:sup>
                              </m:sSup>
                            </m:oMath>
                          </a14:m>
                          <a:endParaRPr sz="2400" dirty="0"/>
                        </a:p>
                      </a:txBody>
                      <a:tcPr/>
                    </a:tc>
                    <a:tc>
                      <a:txBody>
                        <a:bodyPr/>
                        <a:lstStyle/>
                        <a:p>
                          <a:pPr algn="l"/>
                          <a:endParaRPr sz="1800" b="0"/>
                        </a:p>
                      </a:txBody>
                      <a:tcPr anchor="ctr"/>
                    </a:tc>
                    <a:extLst>
                      <a:ext uri="{0D108BD9-81ED-4DB2-BD59-A6C34878D82A}">
                        <a16:rowId xmlns:a16="http://schemas.microsoft.com/office/drawing/2014/main" val="10000"/>
                      </a:ext>
                    </a:extLst>
                  </a:tr>
                  <a:tr h="751927">
                    <a:tc>
                      <a:txBody>
                        <a:bodyPr/>
                        <a:lstStyle/>
                        <a:p>
                          <a:pPr algn="r">
                            <a:defRPr sz="18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6000</m:t>
                                  </m:r>
                                </m:num>
                                <m:den>
                                  <m:r>
                                    <a:rPr sz="2400">
                                      <a:latin typeface="Cambria Math"/>
                                    </a:rPr>
                                    <m:t>5500</m:t>
                                  </m:r>
                                </m:den>
                              </m:f>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m:t>
                                      </m:r>
                                      <m:f>
                                        <m:fPr>
                                          <m:ctrlPr>
                                            <a:rPr sz="2400" i="1">
                                              <a:latin typeface="Cambria Math" panose="02040503050406030204" pitchFamily="18" charset="0"/>
                                            </a:rPr>
                                          </m:ctrlPr>
                                        </m:fPr>
                                        <m:num>
                                          <m:r>
                                            <a:rPr sz="2400">
                                              <a:latin typeface="Cambria Math"/>
                                            </a:rPr>
                                            <m:t>0.048</m:t>
                                          </m:r>
                                        </m:num>
                                        <m:den>
                                          <m:r>
                                            <a:rPr sz="2400">
                                              <a:latin typeface="Cambria Math"/>
                                            </a:rPr>
                                            <m:t>12</m:t>
                                          </m:r>
                                        </m:den>
                                      </m:f>
                                    </m:e>
                                  </m:d>
                                </m:e>
                                <m:sup>
                                  <m:r>
                                    <a:rPr sz="2400">
                                      <a:latin typeface="Cambria Math"/>
                                    </a:rPr>
                                    <m:t>12</m:t>
                                  </m:r>
                                  <m:r>
                                    <a:rPr sz="2400">
                                      <a:latin typeface="Cambria Math"/>
                                    </a:rPr>
                                    <m:t>𝑡</m:t>
                                  </m:r>
                                </m:sup>
                              </m:sSup>
                            </m:oMath>
                          </a14:m>
                          <a:endParaRPr sz="2400" dirty="0"/>
                        </a:p>
                      </a:txBody>
                      <a:tcPr/>
                    </a:tc>
                    <a:tc>
                      <a:txBody>
                        <a:bodyPr/>
                        <a:lstStyle/>
                        <a:p>
                          <a:pPr algn="l">
                            <a:defRPr b="1"/>
                          </a:pPr>
                          <a:r>
                            <a:rPr sz="2000" b="0" dirty="0"/>
                            <a:t>Divide both sides by </a:t>
                          </a:r>
                          <a:r>
                            <a:rPr sz="2000" b="0" dirty="0">
                              <a:latin typeface="Cambria Math"/>
                            </a:rPr>
                            <a:t>5500</a:t>
                          </a:r>
                          <a:r>
                            <a:rPr sz="2000" b="0" dirty="0"/>
                            <a:t>.</a:t>
                          </a:r>
                        </a:p>
                      </a:txBody>
                      <a:tcPr anchor="ctr"/>
                    </a:tc>
                    <a:extLst>
                      <a:ext uri="{0D108BD9-81ED-4DB2-BD59-A6C34878D82A}">
                        <a16:rowId xmlns:a16="http://schemas.microsoft.com/office/drawing/2014/main" val="10001"/>
                      </a:ext>
                    </a:extLst>
                  </a:tr>
                  <a:tr h="965728">
                    <a:tc>
                      <a:txBody>
                        <a:bodyPr/>
                        <a:lstStyle/>
                        <a:p>
                          <a:pPr algn="r">
                            <a:defRPr sz="1800"/>
                          </a:pPr>
                          <a:r>
                            <a:rPr sz="2400" dirty="0"/>
                            <a:t>​</a:t>
                          </a:r>
                          <a14:m>
                            <m:oMath xmlns:m="http://schemas.openxmlformats.org/officeDocument/2006/math">
                              <m:r>
                                <m:rPr>
                                  <m:sty m:val="p"/>
                                </m:rPr>
                                <a:rPr sz="2400">
                                  <a:latin typeface="Cambria Math"/>
                                </a:rPr>
                                <m:t>ln</m:t>
                              </m:r>
                              <m:r>
                                <a:rPr sz="2400">
                                  <a:latin typeface="Cambria Math"/>
                                </a:rPr>
                                <m:t>⁡</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6000</m:t>
                                      </m:r>
                                    </m:num>
                                    <m:den>
                                      <m:r>
                                        <a:rPr sz="2400">
                                          <a:latin typeface="Cambria Math"/>
                                        </a:rPr>
                                        <m:t>5500</m:t>
                                      </m:r>
                                    </m:den>
                                  </m:f>
                                </m:e>
                              </m:d>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func>
                                <m:funcPr>
                                  <m:ctrlPr>
                                    <a:rPr sz="2400" i="1">
                                      <a:latin typeface="Cambria Math" panose="02040503050406030204" pitchFamily="18" charset="0"/>
                                    </a:rPr>
                                  </m:ctrlPr>
                                </m:funcPr>
                                <m:fName>
                                  <m:r>
                                    <m:rPr>
                                      <m:sty m:val="p"/>
                                    </m:rPr>
                                    <a:rPr sz="2400">
                                      <a:latin typeface="Cambria Math"/>
                                    </a:rPr>
                                    <m:t>ln</m:t>
                                  </m:r>
                                </m:fName>
                                <m:e>
                                  <m:d>
                                    <m:dPr>
                                      <m:ctrlPr>
                                        <a:rPr sz="2400" i="1">
                                          <a:latin typeface="Cambria Math" panose="02040503050406030204" pitchFamily="18" charset="0"/>
                                        </a:rPr>
                                      </m:ctrlPr>
                                    </m:d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m:t>
                                              </m:r>
                                              <m:f>
                                                <m:fPr>
                                                  <m:ctrlPr>
                                                    <a:rPr sz="2400" i="1">
                                                      <a:latin typeface="Cambria Math" panose="02040503050406030204" pitchFamily="18" charset="0"/>
                                                    </a:rPr>
                                                  </m:ctrlPr>
                                                </m:fPr>
                                                <m:num>
                                                  <m:r>
                                                    <a:rPr sz="2400">
                                                      <a:latin typeface="Cambria Math"/>
                                                    </a:rPr>
                                                    <m:t>0.048</m:t>
                                                  </m:r>
                                                </m:num>
                                                <m:den>
                                                  <m:r>
                                                    <a:rPr sz="2400">
                                                      <a:latin typeface="Cambria Math"/>
                                                    </a:rPr>
                                                    <m:t>12</m:t>
                                                  </m:r>
                                                </m:den>
                                              </m:f>
                                            </m:e>
                                          </m:d>
                                        </m:e>
                                        <m:sup>
                                          <m:r>
                                            <a:rPr sz="2400">
                                              <a:latin typeface="Cambria Math"/>
                                            </a:rPr>
                                            <m:t>12</m:t>
                                          </m:r>
                                          <m:r>
                                            <a:rPr sz="2400">
                                              <a:latin typeface="Cambria Math"/>
                                            </a:rPr>
                                            <m:t>𝑡</m:t>
                                          </m:r>
                                        </m:sup>
                                      </m:sSup>
                                    </m:e>
                                  </m:d>
                                </m:e>
                              </m:func>
                            </m:oMath>
                          </a14:m>
                          <a:endParaRPr sz="2400" dirty="0"/>
                        </a:p>
                      </a:txBody>
                      <a:tcPr/>
                    </a:tc>
                    <a:tc>
                      <a:txBody>
                        <a:bodyPr/>
                        <a:lstStyle/>
                        <a:p>
                          <a:pPr algn="l">
                            <a:defRPr b="1"/>
                          </a:pPr>
                          <a:r>
                            <a:rPr lang="en-US" sz="2000" b="0" dirty="0"/>
                            <a:t>Take the natural logarithm of both sides.</a:t>
                          </a:r>
                          <a:endParaRPr sz="2000" b="0" dirty="0"/>
                        </a:p>
                      </a:txBody>
                      <a:tcPr anchor="ctr"/>
                    </a:tc>
                    <a:extLst>
                      <a:ext uri="{0D108BD9-81ED-4DB2-BD59-A6C34878D82A}">
                        <a16:rowId xmlns:a16="http://schemas.microsoft.com/office/drawing/2014/main" val="10002"/>
                      </a:ext>
                    </a:extLst>
                  </a:tr>
                  <a:tr h="844531">
                    <a:tc>
                      <a:txBody>
                        <a:bodyPr/>
                        <a:lstStyle/>
                        <a:p>
                          <a:pPr algn="r">
                            <a:defRPr sz="1800"/>
                          </a:pPr>
                          <a:r>
                            <a:rPr sz="2400" dirty="0"/>
                            <a:t>​</a:t>
                          </a:r>
                          <a14:m>
                            <m:oMath xmlns:m="http://schemas.openxmlformats.org/officeDocument/2006/math">
                              <m:r>
                                <m:rPr>
                                  <m:sty m:val="p"/>
                                </m:rPr>
                                <a:rPr sz="2400">
                                  <a:latin typeface="Cambria Math"/>
                                </a:rPr>
                                <m:t>ln</m:t>
                              </m:r>
                              <m:r>
                                <a:rPr sz="2400">
                                  <a:latin typeface="Cambria Math"/>
                                </a:rPr>
                                <m:t>⁡</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6000</m:t>
                                      </m:r>
                                    </m:num>
                                    <m:den>
                                      <m:r>
                                        <a:rPr sz="2400">
                                          <a:latin typeface="Cambria Math"/>
                                        </a:rPr>
                                        <m:t>5500</m:t>
                                      </m:r>
                                    </m:den>
                                  </m:f>
                                </m:e>
                              </m:d>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=12</m:t>
                              </m:r>
                              <m:r>
                                <a:rPr sz="2400">
                                  <a:latin typeface="Cambria Math"/>
                                </a:rPr>
                                <m:t>𝑡</m:t>
                              </m:r>
                              <m:r>
                                <m:rPr>
                                  <m:nor/>
                                </m:rPr>
                                <a:rPr sz="2400">
                                  <a:latin typeface="Cambria Math"/>
                                </a:rPr>
                                <m:t> </m:t>
                              </m:r>
                              <m:r>
                                <m:rPr>
                                  <m:sty m:val="p"/>
                                </m:rPr>
                                <a:rPr sz="2400">
                                  <a:latin typeface="Cambria Math"/>
                                </a:rPr>
                                <m:t>ln</m:t>
                              </m:r>
                              <m:r>
                                <a:rPr sz="2400">
                                  <a:latin typeface="Cambria Math"/>
                                </a:rPr>
                                <m:t>⁡</m:t>
                              </m:r>
                              <m:d>
                                <m:dPr>
                                  <m:ctrlPr>
                                    <a:rPr sz="2400" i="1">
                                      <a:latin typeface="Cambria Math" panose="02040503050406030204" pitchFamily="18" charset="0"/>
                                    </a:rPr>
                                  </m:ctrlPr>
                                </m:dPr>
                                <m:e>
                                  <m:r>
                                    <a:rPr sz="2400">
                                      <a:latin typeface="Cambria Math"/>
                                    </a:rPr>
                                    <m:t>1.004</m:t>
                                  </m:r>
                                </m:e>
                              </m:d>
                            </m:oMath>
                          </a14:m>
                          <a:endParaRPr sz="2400" dirty="0"/>
                        </a:p>
                      </a:txBody>
                      <a:tcPr anchor="ctr"/>
                    </a:tc>
                    <a:tc>
                      <a:txBody>
                        <a:bodyPr/>
                        <a:lstStyle/>
                        <a:p>
                          <a:pPr algn="l">
                            <a:defRPr b="1"/>
                          </a:pPr>
                          <a:r>
                            <a:rPr lang="en-US" sz="2000" b="0" dirty="0"/>
                            <a:t>Bring the variable out of the exponent using a property of logarithms.</a:t>
                          </a:r>
                          <a:endParaRPr sz="2000" b="0" dirty="0"/>
                        </a:p>
                      </a:txBody>
                      <a:tcPr anchor="ctr"/>
                    </a:tc>
                    <a:extLst>
                      <a:ext uri="{0D108BD9-81ED-4DB2-BD59-A6C34878D82A}">
                        <a16:rowId xmlns:a16="http://schemas.microsoft.com/office/drawing/2014/main" val="10003"/>
                      </a:ext>
                    </a:extLst>
                  </a:tr>
                  <a:tr h="859433">
                    <a:tc>
                      <a:txBody>
                        <a:bodyPr/>
                        <a:lstStyle/>
                        <a:p>
                          <a:pPr algn="r">
                            <a:defRPr sz="1800"/>
                          </a:pPr>
                          <a:r>
                            <a:rPr sz="2400" dirty="0"/>
                            <a:t>​</a:t>
                          </a:r>
                          <a14:m>
                            <m:oMath xmlns:m="http://schemas.openxmlformats.org/officeDocument/2006/math">
                              <m:f>
                                <m:fPr>
                                  <m:ctrlPr>
                                    <a:rPr sz="2400" i="1">
                                      <a:latin typeface="Cambria Math" panose="02040503050406030204" pitchFamily="18" charset="0"/>
                                    </a:rPr>
                                  </m:ctrlPr>
                                </m:fPr>
                                <m:num>
                                  <m:func>
                                    <m:funcPr>
                                      <m:ctrlPr>
                                        <a:rPr sz="2400" i="1">
                                          <a:latin typeface="Cambria Math" panose="02040503050406030204" pitchFamily="18" charset="0"/>
                                        </a:rPr>
                                      </m:ctrlPr>
                                    </m:funcPr>
                                    <m:fName>
                                      <m:r>
                                        <m:rPr>
                                          <m:sty m:val="p"/>
                                        </m:rPr>
                                        <a:rPr sz="2400">
                                          <a:latin typeface="Cambria Math"/>
                                        </a:rPr>
                                        <m:t>ln</m:t>
                                      </m:r>
                                    </m:fName>
                                    <m:e>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6000</m:t>
                                              </m:r>
                                            </m:num>
                                            <m:den>
                                              <m:r>
                                                <a:rPr sz="2400">
                                                  <a:latin typeface="Cambria Math"/>
                                                </a:rPr>
                                                <m:t>5500</m:t>
                                              </m:r>
                                            </m:den>
                                          </m:f>
                                        </m:e>
                                      </m:d>
                                    </m:e>
                                  </m:func>
                                </m:num>
                                <m:den>
                                  <m:r>
                                    <a:rPr sz="2400">
                                      <a:latin typeface="Cambria Math"/>
                                    </a:rPr>
                                    <m:t>12</m:t>
                                  </m:r>
                                  <m:r>
                                    <m:rPr>
                                      <m:nor/>
                                    </m:rPr>
                                    <a:rPr sz="2400">
                                      <a:latin typeface="Cambria Math"/>
                                    </a:rPr>
                                    <m:t> </m:t>
                                  </m:r>
                                  <m:r>
                                    <m:rPr>
                                      <m:sty m:val="p"/>
                                    </m:rPr>
                                    <a:rPr sz="2400">
                                      <a:latin typeface="Cambria Math"/>
                                    </a:rPr>
                                    <m:t>ln</m:t>
                                  </m:r>
                                  <m:r>
                                    <a:rPr sz="2400">
                                      <a:latin typeface="Cambria Math"/>
                                    </a:rPr>
                                    <m:t>⁡</m:t>
                                  </m:r>
                                  <m:d>
                                    <m:dPr>
                                      <m:ctrlPr>
                                        <a:rPr sz="2400" i="1">
                                          <a:latin typeface="Cambria Math" panose="02040503050406030204" pitchFamily="18" charset="0"/>
                                        </a:rPr>
                                      </m:ctrlPr>
                                    </m:dPr>
                                    <m:e>
                                      <m:r>
                                        <a:rPr sz="2400">
                                          <a:latin typeface="Cambria Math"/>
                                        </a:rPr>
                                        <m:t>1.004</m:t>
                                      </m:r>
                                    </m:e>
                                  </m:d>
                                </m:den>
                              </m:f>
                            </m:oMath>
                          </a14:m>
                          <a:endParaRPr sz="2400" dirty="0"/>
                        </a:p>
                      </a:txBody>
                      <a:tcPr/>
                    </a:tc>
                    <a:tc>
                      <a:txBody>
                        <a:bodyPr/>
                        <a:lstStyle/>
                        <a:p>
                          <a:pPr algn="l">
                            <a:defRPr sz="1800"/>
                          </a:pPr>
                          <a:r>
                            <a:rPr sz="2400" dirty="0"/>
                            <a:t>​</a:t>
                          </a:r>
                          <a14:m>
                            <m:oMath xmlns:m="http://schemas.openxmlformats.org/officeDocument/2006/math">
                              <m:r>
                                <a:rPr sz="2400">
                                  <a:latin typeface="Cambria Math"/>
                                </a:rPr>
                                <m:t>=</m:t>
                              </m:r>
                              <m:r>
                                <a:rPr sz="2400">
                                  <a:latin typeface="Cambria Math"/>
                                </a:rPr>
                                <m:t>𝑡</m:t>
                              </m:r>
                            </m:oMath>
                          </a14:m>
                          <a:endParaRPr sz="2400" dirty="0"/>
                        </a:p>
                      </a:txBody>
                      <a:tcPr anchor="ctr"/>
                    </a:tc>
                    <a:tc>
                      <a:txBody>
                        <a:bodyPr/>
                        <a:lstStyle/>
                        <a:p>
                          <a:pPr algn="l">
                            <a:defRPr sz="1100" b="1"/>
                          </a:pPr>
                          <a:r>
                            <a:rPr sz="2000" b="0" dirty="0"/>
                            <a:t>Solve for </a:t>
                          </a:r>
                          <a14:m>
                            <m:oMath xmlns:m="http://schemas.openxmlformats.org/officeDocument/2006/math">
                              <m:r>
                                <a:rPr lang="en-US" sz="2000" b="0" i="1" smtClean="0">
                                  <a:latin typeface="Cambria Math"/>
                                </a:rPr>
                                <m:t>𝑡</m:t>
                              </m:r>
                            </m:oMath>
                          </a14:m>
                          <a:r>
                            <a:rPr sz="2000" b="0" dirty="0"/>
                            <a:t>.</a:t>
                          </a:r>
                        </a:p>
                      </a:txBody>
                      <a:tcPr anchor="ctr"/>
                    </a:tc>
                    <a:extLst>
                      <a:ext uri="{0D108BD9-81ED-4DB2-BD59-A6C34878D82A}">
                        <a16:rowId xmlns:a16="http://schemas.microsoft.com/office/drawing/2014/main" val="10004"/>
                      </a:ext>
                    </a:extLst>
                  </a:tr>
                  <a:tr h="483468">
                    <a:tc>
                      <a:txBody>
                        <a:bodyPr/>
                        <a:lstStyle/>
                        <a:p>
                          <a:pPr algn="r">
                            <a:defRPr sz="1800"/>
                          </a:pPr>
                          <a:r>
                            <a:rPr lang="en-US" sz="2400" dirty="0"/>
                            <a:t> </a:t>
                          </a:r>
                          <a14:m>
                            <m:oMath xmlns:m="http://schemas.openxmlformats.org/officeDocument/2006/math">
                              <m:r>
                                <a:rPr sz="2400">
                                  <a:latin typeface="Cambria Math"/>
                                </a:rPr>
                                <m:t>𝑡</m:t>
                              </m:r>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≈1.82</m:t>
                              </m:r>
                            </m:oMath>
                          </a14:m>
                          <a:endParaRPr sz="2400" dirty="0"/>
                        </a:p>
                      </a:txBody>
                      <a:tcPr anchor="ctr"/>
                    </a:tc>
                    <a:tc>
                      <a:txBody>
                        <a:bodyPr/>
                        <a:lstStyle/>
                        <a:p>
                          <a:pPr algn="l"/>
                          <a:endParaRPr sz="1800" b="0" dirty="0"/>
                        </a:p>
                      </a:txBody>
                      <a:tcPr anchor="ctr"/>
                    </a:tc>
                    <a:extLst>
                      <a:ext uri="{0D108BD9-81ED-4DB2-BD59-A6C34878D82A}">
                        <a16:rowId xmlns:a16="http://schemas.microsoft.com/office/drawing/2014/main" val="10005"/>
                      </a:ext>
                    </a:extLst>
                  </a:tr>
                </a:tbl>
              </a:graphicData>
            </a:graphic>
          </p:graphicFrame>
        </mc:Choice>
        <mc:Fallback>
          <p:graphicFrame>
            <p:nvGraphicFramePr>
              <p:cNvPr id="3" name="Table Placeholder 2" descr="6000 equals 5500 times open parentheses 1 plus open fraction 0.048 divided by 12 close fraction close parentheses to the power of 12t.&#10;6000 divided by 5500 equals open parentheses 1 plus open fraction 0.048 divided by 12 close fraction  close parentheses to the power of 12t.&#10;Take the natural logarithm of both sides.&#10;ln open parentheses 6000 divided by 5500 close parentheses equals ln open parentheses open parentheses 1 plus open fraction 0.048 divided by 12 close fraction close parentheses to the power of 12t close parentheses&#10;&#10;ln open parentheses 6000 divided by 5500 close parentheses equals 12t times ln open parentheses 1.004 close parentheses&#10;&#10;open fraction ln open parentheses 6000 divided by 5500 close parentheses divided by 12 times ln open parentheses 1.004 close parentheses close fraction equals t.&#10;Therefore, &#10;t approximately equals to 1.82.">
                <a:extLst>
                  <a:ext uri="{FF2B5EF4-FFF2-40B4-BE49-F238E27FC236}">
                    <a16:creationId xmlns:a16="http://schemas.microsoft.com/office/drawing/2014/main" id="{2A6F2A90-E5EA-A7CC-2E96-CDD0DF71C50E}"/>
                  </a:ext>
                </a:extLst>
              </p:cNvPr>
              <p:cNvGraphicFramePr>
                <a:graphicFrameLocks noGrp="1"/>
              </p:cNvGraphicFramePr>
              <p:nvPr>
                <p:ph type="tbl" sz="quarter" idx="10"/>
                <p:extLst>
                  <p:ext uri="{D42A27DB-BD31-4B8C-83A1-F6EECF244321}">
                    <p14:modId xmlns:p14="http://schemas.microsoft.com/office/powerpoint/2010/main" val="1753826817"/>
                  </p:ext>
                </p:extLst>
              </p:nvPr>
            </p:nvGraphicFramePr>
            <p:xfrm>
              <a:off x="266700" y="1029287"/>
              <a:ext cx="8610600" cy="4976078"/>
            </p:xfrm>
            <a:graphic>
              <a:graphicData uri="http://schemas.openxmlformats.org/drawingml/2006/table">
                <a:tbl>
                  <a:tblPr firstRow="1" bandRow="1">
                    <a:tableStyleId>{2D5ABB26-0587-4C30-8999-92F81FD0307C}</a:tableStyleId>
                  </a:tblPr>
                  <a:tblGrid>
                    <a:gridCol w="1447800">
                      <a:extLst>
                        <a:ext uri="{9D8B030D-6E8A-4147-A177-3AD203B41FA5}">
                          <a16:colId xmlns:a16="http://schemas.microsoft.com/office/drawing/2014/main" val="20000"/>
                        </a:ext>
                      </a:extLst>
                    </a:gridCol>
                    <a:gridCol w="3044381">
                      <a:extLst>
                        <a:ext uri="{9D8B030D-6E8A-4147-A177-3AD203B41FA5}">
                          <a16:colId xmlns:a16="http://schemas.microsoft.com/office/drawing/2014/main" val="20001"/>
                        </a:ext>
                      </a:extLst>
                    </a:gridCol>
                    <a:gridCol w="4118419">
                      <a:extLst>
                        <a:ext uri="{9D8B030D-6E8A-4147-A177-3AD203B41FA5}">
                          <a16:colId xmlns:a16="http://schemas.microsoft.com/office/drawing/2014/main" val="20002"/>
                        </a:ext>
                      </a:extLst>
                    </a:gridCol>
                  </a:tblGrid>
                  <a:tr h="751927">
                    <a:tc>
                      <a:txBody>
                        <a:bodyPr/>
                        <a:lstStyle/>
                        <a:p>
                          <a:pPr algn="r"/>
                          <a:r>
                            <a:rPr sz="2400" dirty="0"/>
                            <a:t>​</a:t>
                          </a:r>
                          <a:r>
                            <a:rPr sz="2400" dirty="0">
                              <a:latin typeface="Cambria Math"/>
                            </a:rPr>
                            <a:t>6000</a:t>
                          </a:r>
                        </a:p>
                      </a:txBody>
                      <a:tcPr anchor="ctr"/>
                    </a:tc>
                    <a:tc>
                      <a:txBody>
                        <a:bodyPr/>
                        <a:lstStyle/>
                        <a:p>
                          <a:endParaRPr lang="en-US"/>
                        </a:p>
                      </a:txBody>
                      <a:tcPr>
                        <a:blipFill>
                          <a:blip r:embed="rId2"/>
                          <a:stretch>
                            <a:fillRect l="-47600" r="-135200" b="-575806"/>
                          </a:stretch>
                        </a:blipFill>
                      </a:tcPr>
                    </a:tc>
                    <a:tc>
                      <a:txBody>
                        <a:bodyPr/>
                        <a:lstStyle/>
                        <a:p>
                          <a:pPr algn="l"/>
                          <a:endParaRPr sz="1800" b="0"/>
                        </a:p>
                      </a:txBody>
                      <a:tcPr anchor="ctr"/>
                    </a:tc>
                    <a:extLst>
                      <a:ext uri="{0D108BD9-81ED-4DB2-BD59-A6C34878D82A}">
                        <a16:rowId xmlns:a16="http://schemas.microsoft.com/office/drawing/2014/main" val="10000"/>
                      </a:ext>
                    </a:extLst>
                  </a:tr>
                  <a:tr h="751927">
                    <a:tc>
                      <a:txBody>
                        <a:bodyPr/>
                        <a:lstStyle/>
                        <a:p>
                          <a:endParaRPr lang="en-US"/>
                        </a:p>
                      </a:txBody>
                      <a:tcPr anchor="ctr">
                        <a:blipFill>
                          <a:blip r:embed="rId2"/>
                          <a:stretch>
                            <a:fillRect t="-100813" r="-494118" b="-480488"/>
                          </a:stretch>
                        </a:blipFill>
                      </a:tcPr>
                    </a:tc>
                    <a:tc>
                      <a:txBody>
                        <a:bodyPr/>
                        <a:lstStyle/>
                        <a:p>
                          <a:endParaRPr lang="en-US"/>
                        </a:p>
                      </a:txBody>
                      <a:tcPr>
                        <a:blipFill>
                          <a:blip r:embed="rId2"/>
                          <a:stretch>
                            <a:fillRect l="-47600" t="-100813" r="-135200" b="-480488"/>
                          </a:stretch>
                        </a:blipFill>
                      </a:tcPr>
                    </a:tc>
                    <a:tc>
                      <a:txBody>
                        <a:bodyPr/>
                        <a:lstStyle/>
                        <a:p>
                          <a:pPr algn="l">
                            <a:defRPr b="1"/>
                          </a:pPr>
                          <a:r>
                            <a:rPr sz="2000" b="0" dirty="0"/>
                            <a:t>Divide both sides by </a:t>
                          </a:r>
                          <a:r>
                            <a:rPr sz="2000" b="0" dirty="0">
                              <a:latin typeface="Cambria Math"/>
                            </a:rPr>
                            <a:t>5500</a:t>
                          </a:r>
                          <a:r>
                            <a:rPr sz="2000" b="0" dirty="0"/>
                            <a:t>.</a:t>
                          </a:r>
                        </a:p>
                      </a:txBody>
                      <a:tcPr anchor="ctr"/>
                    </a:tc>
                    <a:extLst>
                      <a:ext uri="{0D108BD9-81ED-4DB2-BD59-A6C34878D82A}">
                        <a16:rowId xmlns:a16="http://schemas.microsoft.com/office/drawing/2014/main" val="10001"/>
                      </a:ext>
                    </a:extLst>
                  </a:tr>
                  <a:tr h="965728">
                    <a:tc>
                      <a:txBody>
                        <a:bodyPr/>
                        <a:lstStyle/>
                        <a:p>
                          <a:endParaRPr lang="en-US"/>
                        </a:p>
                      </a:txBody>
                      <a:tcPr anchor="ctr">
                        <a:blipFill>
                          <a:blip r:embed="rId2"/>
                          <a:stretch>
                            <a:fillRect t="-155346" r="-494118" b="-271698"/>
                          </a:stretch>
                        </a:blipFill>
                      </a:tcPr>
                    </a:tc>
                    <a:tc>
                      <a:txBody>
                        <a:bodyPr/>
                        <a:lstStyle/>
                        <a:p>
                          <a:endParaRPr lang="en-US"/>
                        </a:p>
                      </a:txBody>
                      <a:tcPr>
                        <a:blipFill>
                          <a:blip r:embed="rId2"/>
                          <a:stretch>
                            <a:fillRect l="-47600" t="-155346" r="-135200" b="-271698"/>
                          </a:stretch>
                        </a:blipFill>
                      </a:tcPr>
                    </a:tc>
                    <a:tc>
                      <a:txBody>
                        <a:bodyPr/>
                        <a:lstStyle/>
                        <a:p>
                          <a:pPr algn="l">
                            <a:defRPr b="1"/>
                          </a:pPr>
                          <a:r>
                            <a:rPr lang="en-US" sz="2000" b="0" dirty="0"/>
                            <a:t>Take the natural logarithm of both sides.</a:t>
                          </a:r>
                          <a:endParaRPr sz="2000" b="0" dirty="0"/>
                        </a:p>
                      </a:txBody>
                      <a:tcPr anchor="ctr"/>
                    </a:tc>
                    <a:extLst>
                      <a:ext uri="{0D108BD9-81ED-4DB2-BD59-A6C34878D82A}">
                        <a16:rowId xmlns:a16="http://schemas.microsoft.com/office/drawing/2014/main" val="10002"/>
                      </a:ext>
                    </a:extLst>
                  </a:tr>
                  <a:tr h="844531">
                    <a:tc>
                      <a:txBody>
                        <a:bodyPr/>
                        <a:lstStyle/>
                        <a:p>
                          <a:endParaRPr lang="en-US"/>
                        </a:p>
                      </a:txBody>
                      <a:tcPr anchor="ctr">
                        <a:blipFill>
                          <a:blip r:embed="rId2"/>
                          <a:stretch>
                            <a:fillRect t="-292086" r="-494118" b="-210791"/>
                          </a:stretch>
                        </a:blipFill>
                      </a:tcPr>
                    </a:tc>
                    <a:tc>
                      <a:txBody>
                        <a:bodyPr/>
                        <a:lstStyle/>
                        <a:p>
                          <a:endParaRPr lang="en-US"/>
                        </a:p>
                      </a:txBody>
                      <a:tcPr anchor="ctr">
                        <a:blipFill>
                          <a:blip r:embed="rId2"/>
                          <a:stretch>
                            <a:fillRect l="-47600" t="-292086" r="-135200" b="-210791"/>
                          </a:stretch>
                        </a:blipFill>
                      </a:tcPr>
                    </a:tc>
                    <a:tc>
                      <a:txBody>
                        <a:bodyPr/>
                        <a:lstStyle/>
                        <a:p>
                          <a:pPr algn="l">
                            <a:defRPr b="1"/>
                          </a:pPr>
                          <a:r>
                            <a:rPr lang="en-US" sz="2000" b="0" dirty="0"/>
                            <a:t>Bring the variable out of the exponent using a property of logarithms.</a:t>
                          </a:r>
                          <a:endParaRPr sz="2000" b="0" dirty="0"/>
                        </a:p>
                      </a:txBody>
                      <a:tcPr anchor="ctr"/>
                    </a:tc>
                    <a:extLst>
                      <a:ext uri="{0D108BD9-81ED-4DB2-BD59-A6C34878D82A}">
                        <a16:rowId xmlns:a16="http://schemas.microsoft.com/office/drawing/2014/main" val="10003"/>
                      </a:ext>
                    </a:extLst>
                  </a:tr>
                  <a:tr h="1178497">
                    <a:tc>
                      <a:txBody>
                        <a:bodyPr/>
                        <a:lstStyle/>
                        <a:p>
                          <a:endParaRPr lang="en-US"/>
                        </a:p>
                      </a:txBody>
                      <a:tcPr>
                        <a:blipFill>
                          <a:blip r:embed="rId2"/>
                          <a:stretch>
                            <a:fillRect t="-280928" r="-494118" b="-51031"/>
                          </a:stretch>
                        </a:blipFill>
                      </a:tcPr>
                    </a:tc>
                    <a:tc>
                      <a:txBody>
                        <a:bodyPr/>
                        <a:lstStyle/>
                        <a:p>
                          <a:endParaRPr lang="en-US"/>
                        </a:p>
                      </a:txBody>
                      <a:tcPr anchor="ctr">
                        <a:blipFill>
                          <a:blip r:embed="rId2"/>
                          <a:stretch>
                            <a:fillRect l="-47600" t="-280928" r="-135200" b="-51031"/>
                          </a:stretch>
                        </a:blipFill>
                      </a:tcPr>
                    </a:tc>
                    <a:tc>
                      <a:txBody>
                        <a:bodyPr/>
                        <a:lstStyle/>
                        <a:p>
                          <a:endParaRPr lang="en-US"/>
                        </a:p>
                      </a:txBody>
                      <a:tcPr anchor="ctr">
                        <a:blipFill>
                          <a:blip r:embed="rId2"/>
                          <a:stretch>
                            <a:fillRect l="-109172" t="-280928" b="-51031"/>
                          </a:stretch>
                        </a:blipFill>
                      </a:tcPr>
                    </a:tc>
                    <a:extLst>
                      <a:ext uri="{0D108BD9-81ED-4DB2-BD59-A6C34878D82A}">
                        <a16:rowId xmlns:a16="http://schemas.microsoft.com/office/drawing/2014/main" val="10004"/>
                      </a:ext>
                    </a:extLst>
                  </a:tr>
                  <a:tr h="483468">
                    <a:tc>
                      <a:txBody>
                        <a:bodyPr/>
                        <a:lstStyle/>
                        <a:p>
                          <a:endParaRPr lang="en-US"/>
                        </a:p>
                      </a:txBody>
                      <a:tcPr anchor="ctr">
                        <a:blipFill>
                          <a:blip r:embed="rId2"/>
                          <a:stretch>
                            <a:fillRect t="-935443" r="-494118" b="-25316"/>
                          </a:stretch>
                        </a:blipFill>
                      </a:tcPr>
                    </a:tc>
                    <a:tc>
                      <a:txBody>
                        <a:bodyPr/>
                        <a:lstStyle/>
                        <a:p>
                          <a:endParaRPr lang="en-US"/>
                        </a:p>
                      </a:txBody>
                      <a:tcPr anchor="ctr">
                        <a:blipFill>
                          <a:blip r:embed="rId2"/>
                          <a:stretch>
                            <a:fillRect l="-47600" t="-935443" r="-135200" b="-25316"/>
                          </a:stretch>
                        </a:blipFill>
                      </a:tcPr>
                    </a:tc>
                    <a:tc>
                      <a:txBody>
                        <a:bodyPr/>
                        <a:lstStyle/>
                        <a:p>
                          <a:pPr algn="l"/>
                          <a:endParaRPr sz="1800" b="0" dirty="0"/>
                        </a:p>
                      </a:txBody>
                      <a:tcPr anchor="ct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Compounding Interest</a:t>
            </a:r>
            <a:r>
              <a:rPr lang="en-IN" baseline="-25000" dirty="0"/>
              <a:t>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Since</a:t>
                </a:r>
                <a:r>
                  <a:rPr lang="en-IN" sz="2800" dirty="0"/>
                  <a:t> </a:t>
                </a:r>
                <a:r>
                  <a:rPr lang="en-IN" sz="2800" i="1" dirty="0"/>
                  <a:t>t</a:t>
                </a:r>
                <a:r>
                  <a:rPr sz="2800" dirty="0"/>
                  <a:t> is measured in years, the solution tells us that it will take a bit less than a year and </a:t>
                </a:r>
                <a:r>
                  <a:rPr sz="2800" dirty="0">
                    <a:latin typeface="Cambria Math"/>
                  </a:rPr>
                  <a:t>10</a:t>
                </a:r>
                <a:r>
                  <a:rPr sz="2800" dirty="0"/>
                  <a:t> months for the </a:t>
                </a:r>
                <a14:m>
                  <m:oMath xmlns:m="http://schemas.openxmlformats.org/officeDocument/2006/math">
                    <m:r>
                      <a:rPr>
                        <a:latin typeface="Cambria Math" panose="02040503050406030204" pitchFamily="18" charset="0"/>
                      </a:rPr>
                      <m:t>$5500</m:t>
                    </m:r>
                  </m:oMath>
                </a14:m>
                <a:r>
                  <a:rPr sz="2800" dirty="0"/>
                  <a:t> to grow to </a:t>
                </a:r>
                <a14:m>
                  <m:oMath xmlns:m="http://schemas.openxmlformats.org/officeDocument/2006/math">
                    <m:r>
                      <a:rPr>
                        <a:latin typeface="Cambria Math" panose="02040503050406030204" pitchFamily="18" charset="0"/>
                      </a:rPr>
                      <m:t>$6000</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815"/>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Radiocarbon Dating</a:t>
            </a:r>
            <a:r>
              <a:rPr lang="en-IN" baseline="-25000" dirty="0"/>
              <a:t>1</a:t>
            </a:r>
            <a:endParaRPr dirty="0"/>
          </a:p>
        </p:txBody>
      </p:sp>
      <p:sp>
        <p:nvSpPr>
          <p:cNvPr id="3" name="Text Placeholder 2"/>
          <p:cNvSpPr>
            <a:spLocks noGrp="1"/>
          </p:cNvSpPr>
          <p:nvPr>
            <p:ph type="body" sz="quarter" idx="10"/>
          </p:nvPr>
        </p:nvSpPr>
        <p:spPr/>
        <p:txBody>
          <a:bodyPr>
            <a:normAutofit/>
          </a:bodyPr>
          <a:lstStyle/>
          <a:p>
            <a:r>
              <a:rPr lang="en-US" sz="2400" dirty="0"/>
              <a:t>T</a:t>
            </a:r>
            <a:r>
              <a:rPr sz="2400" dirty="0"/>
              <a:t>he radioactive decay of carbon-14 can be used to arrive at age estimates of carbon-based fossils, </a:t>
            </a:r>
            <a:r>
              <a:rPr lang="en-US" sz="2400" dirty="0"/>
              <a:t>and </a:t>
            </a:r>
            <a:r>
              <a:rPr sz="2400" dirty="0"/>
              <a:t>the rate of decay</a:t>
            </a:r>
            <a:r>
              <a:rPr lang="en-US" sz="2400" dirty="0"/>
              <a:t> can be described using an exponential function</a:t>
            </a:r>
            <a:r>
              <a:rPr sz="2400" dirty="0"/>
              <a:t>. A common form of the </a:t>
            </a:r>
            <a:r>
              <a:rPr lang="en-US" sz="2400" dirty="0"/>
              <a:t>decay function</a:t>
            </a:r>
            <a:r>
              <a:rPr sz="2400" dirty="0"/>
              <a:t> is</a:t>
            </a:r>
          </a:p>
        </p:txBody>
      </p:sp>
      <p:pic>
        <p:nvPicPr>
          <p:cNvPr id="7" name="Picture 6" descr="A of t equals A subscript 0  times  e to the power of negative 0.000121t ">
            <a:extLst>
              <a:ext uri="{FF2B5EF4-FFF2-40B4-BE49-F238E27FC236}">
                <a16:creationId xmlns:a16="http://schemas.microsoft.com/office/drawing/2014/main" id="{C223977B-B764-48A6-9AFB-B4B7FABEB0FB}"/>
              </a:ext>
            </a:extLst>
          </p:cNvPr>
          <p:cNvPicPr>
            <a:picLocks noChangeAspect="1"/>
          </p:cNvPicPr>
          <p:nvPr/>
        </p:nvPicPr>
        <p:blipFill>
          <a:blip r:embed="rId2"/>
          <a:stretch>
            <a:fillRect/>
          </a:stretch>
        </p:blipFill>
        <p:spPr>
          <a:xfrm>
            <a:off x="3352800" y="2626660"/>
            <a:ext cx="2438400" cy="485775"/>
          </a:xfrm>
          <a:prstGeom prst="rect">
            <a:avLst/>
          </a:prstGeom>
        </p:spPr>
      </p:pic>
      <p:sp>
        <p:nvSpPr>
          <p:cNvPr id="5" name="TextBox 4">
            <a:extLst>
              <a:ext uri="{FF2B5EF4-FFF2-40B4-BE49-F238E27FC236}">
                <a16:creationId xmlns:a16="http://schemas.microsoft.com/office/drawing/2014/main" id="{218D66CB-F76F-5EFD-ECD6-9A70B61A07B9}"/>
              </a:ext>
            </a:extLst>
          </p:cNvPr>
          <p:cNvSpPr txBox="1"/>
          <p:nvPr/>
        </p:nvSpPr>
        <p:spPr>
          <a:xfrm>
            <a:off x="457200" y="3124200"/>
            <a:ext cx="8229600" cy="2677656"/>
          </a:xfrm>
          <a:prstGeom prst="rect">
            <a:avLst/>
          </a:prstGeom>
          <a:noFill/>
        </p:spPr>
        <p:txBody>
          <a:bodyPr wrap="square">
            <a:spAutoFit/>
          </a:bodyPr>
          <a:lstStyle/>
          <a:p>
            <a:pPr>
              <a:defRPr sz="2800"/>
            </a:pPr>
            <a:r>
              <a:rPr lang="en-IN" sz="2400" dirty="0"/>
              <a:t>Where </a:t>
            </a:r>
            <a:r>
              <a:rPr lang="en-IN" sz="2400" i="1" dirty="0"/>
              <a:t>A</a:t>
            </a:r>
            <a:r>
              <a:rPr lang="en-IN" sz="2400" dirty="0"/>
              <a:t>(</a:t>
            </a:r>
            <a:r>
              <a:rPr lang="en-IN" sz="2400" i="1" dirty="0"/>
              <a:t>t</a:t>
            </a:r>
            <a:r>
              <a:rPr lang="en-IN" sz="2400" dirty="0"/>
              <a:t>) is the mass of carbon-14 remaining after </a:t>
            </a:r>
            <a:r>
              <a:rPr lang="en-IN" sz="2400" i="1" dirty="0"/>
              <a:t>t</a:t>
            </a:r>
            <a:r>
              <a:rPr lang="en-IN" sz="2400" dirty="0"/>
              <a:t> years, and </a:t>
            </a:r>
            <a:r>
              <a:rPr lang="en-IN" sz="2400" i="1" dirty="0"/>
              <a:t>A</a:t>
            </a:r>
            <a:r>
              <a:rPr lang="en-IN" sz="1050" i="1" dirty="0"/>
              <a:t> </a:t>
            </a:r>
            <a:r>
              <a:rPr lang="en-IN" sz="2400" baseline="-25000" dirty="0"/>
              <a:t>0</a:t>
            </a:r>
            <a:r>
              <a:rPr lang="en-IN" sz="2400" dirty="0"/>
              <a:t> is the mass of carbon-14 initially. Use this formula to determine</a:t>
            </a:r>
          </a:p>
          <a:p>
            <a:pPr marL="514350" indent="-514350">
              <a:buFont typeface="+mj-lt"/>
              <a:buAutoNum type="alphaLcPeriod"/>
              <a:defRPr sz="2800"/>
            </a:pPr>
            <a:r>
              <a:rPr lang="en-IN" sz="2400" dirty="0"/>
              <a:t>​the half-life of carbon-14 and</a:t>
            </a:r>
          </a:p>
          <a:p>
            <a:pPr marL="514350" indent="-514350">
              <a:buFont typeface="+mj-lt"/>
              <a:buAutoNum type="alphaLcPeriod" startAt="2"/>
              <a:defRPr sz="2800"/>
            </a:pPr>
            <a:r>
              <a:rPr lang="en-IN" sz="2400" dirty="0"/>
              <a:t>​the age of a fossilized organism containing </a:t>
            </a:r>
            <a:r>
              <a:rPr lang="en-IN" sz="2400" dirty="0">
                <a:latin typeface="Cambria Math"/>
              </a:rPr>
              <a:t>1.5</a:t>
            </a:r>
            <a:r>
              <a:rPr lang="en-IN" sz="2400" dirty="0"/>
              <a:t> grams of carbon-14, given that a living organism of the same size contains </a:t>
            </a:r>
            <a:r>
              <a:rPr lang="en-IN" sz="2400" dirty="0">
                <a:latin typeface="Cambria Math"/>
              </a:rPr>
              <a:t>2.3</a:t>
            </a:r>
            <a:r>
              <a:rPr lang="en-IN" sz="2400" dirty="0"/>
              <a:t> grams of carbon-14.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Radiocarbon Dating</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We are looking for the value of</a:t>
            </a:r>
            <a:r>
              <a:rPr lang="en-IN" sz="2800" dirty="0"/>
              <a:t> </a:t>
            </a:r>
            <a:r>
              <a:rPr lang="en-IN" sz="2800" i="1" dirty="0"/>
              <a:t>t</a:t>
            </a:r>
            <a:r>
              <a:rPr sz="2800" dirty="0"/>
              <a:t> for which</a:t>
            </a:r>
            <a:r>
              <a:rPr lang="en-IN" dirty="0"/>
              <a:t> </a:t>
            </a:r>
            <a:r>
              <a:rPr lang="en-IN" i="1" dirty="0"/>
              <a:t>A</a:t>
            </a:r>
            <a:r>
              <a:rPr lang="en-IN" dirty="0"/>
              <a:t>(</a:t>
            </a:r>
            <a:r>
              <a:rPr lang="en-IN" i="1" dirty="0"/>
              <a:t>t</a:t>
            </a:r>
            <a:r>
              <a:rPr lang="en-IN" dirty="0"/>
              <a:t>)</a:t>
            </a:r>
            <a:r>
              <a:rPr sz="2800" dirty="0"/>
              <a:t> is </a:t>
            </a:r>
            <a:endParaRPr lang="en-IN" sz="2800" dirty="0"/>
          </a:p>
          <a:p>
            <a:pPr>
              <a:defRPr sz="2800"/>
            </a:pPr>
            <a:endParaRPr lang="en-IN" sz="500" dirty="0"/>
          </a:p>
          <a:p>
            <a:pPr>
              <a:tabLst>
                <a:tab pos="538163" algn="l"/>
              </a:tabLst>
              <a:defRPr sz="2800"/>
            </a:pPr>
            <a:r>
              <a:rPr lang="en-IN" sz="2800" dirty="0"/>
              <a:t>	</a:t>
            </a:r>
            <a:r>
              <a:rPr sz="2800" dirty="0"/>
              <a:t>half of</a:t>
            </a:r>
          </a:p>
          <a:p>
            <a:r>
              <a:rPr dirty="0"/>
              <a:t>​</a:t>
            </a:r>
          </a:p>
        </p:txBody>
      </p:sp>
      <p:pic>
        <p:nvPicPr>
          <p:cNvPr id="6" name="Picture 5" descr="A subscript 0, or A subscript 0 divided by 2">
            <a:extLst>
              <a:ext uri="{FF2B5EF4-FFF2-40B4-BE49-F238E27FC236}">
                <a16:creationId xmlns:a16="http://schemas.microsoft.com/office/drawing/2014/main" id="{BD6773A2-5041-E283-AEB7-89A5AF8C67F2}"/>
              </a:ext>
            </a:extLst>
          </p:cNvPr>
          <p:cNvPicPr>
            <a:picLocks noChangeAspect="1"/>
          </p:cNvPicPr>
          <p:nvPr/>
        </p:nvPicPr>
        <p:blipFill>
          <a:blip r:embed="rId2"/>
          <a:stretch>
            <a:fillRect/>
          </a:stretch>
        </p:blipFill>
        <p:spPr>
          <a:xfrm>
            <a:off x="2076449" y="2004219"/>
            <a:ext cx="1474244" cy="8280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Radiocarbon Dating</a:t>
            </a:r>
            <a:r>
              <a:rPr lang="en-IN"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A subscript 0 divided by 2 equals A subscript 0 times e to the power of negative 0.000121 t.&#10;Divide both sides by A subscript 0.&#10;1 divided by 2 equals e to the power of negative 0.000121t.&#10;Since the base involved is e, using the natural logarithm makes calculation much simpler.&#10;ln open parentheses 1 divided by 2 close parentheses equals ln open parentheses e to the power of negative 0.000121t close parentheses&#10;ln open parentheses 1 divided by 2 close parentheses equals minus 0.000121t.&#10;open fraction ln open parentheses 1 divided by 2 close parentheses divided by negative 0.000121 close fraction equals t.&#10;t approximately equals to 5728 years&#10;">
                <a:extLst>
                  <a:ext uri="{FF2B5EF4-FFF2-40B4-BE49-F238E27FC236}">
                    <a16:creationId xmlns:a16="http://schemas.microsoft.com/office/drawing/2014/main" id="{3FCE8E03-A111-F924-9AA4-C6570190231F}"/>
                  </a:ext>
                </a:extLst>
              </p:cNvPr>
              <p:cNvGraphicFramePr>
                <a:graphicFrameLocks noGrp="1"/>
              </p:cNvGraphicFramePr>
              <p:nvPr>
                <p:ph type="tbl" sz="quarter" idx="10"/>
                <p:extLst>
                  <p:ext uri="{D42A27DB-BD31-4B8C-83A1-F6EECF244321}">
                    <p14:modId xmlns:p14="http://schemas.microsoft.com/office/powerpoint/2010/main" val="3335929624"/>
                  </p:ext>
                </p:extLst>
              </p:nvPr>
            </p:nvGraphicFramePr>
            <p:xfrm>
              <a:off x="495300" y="1009396"/>
              <a:ext cx="8153400" cy="4096004"/>
            </p:xfrm>
            <a:graphic>
              <a:graphicData uri="http://schemas.openxmlformats.org/drawingml/2006/table">
                <a:tbl>
                  <a:tblPr firstRow="1" bandRow="1">
                    <a:tableStyleId>{2D5ABB26-0587-4C30-8999-92F81FD0307C}</a:tableStyleId>
                  </a:tblPr>
                  <a:tblGrid>
                    <a:gridCol w="12954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370840">
                    <a:tc>
                      <a:txBody>
                        <a:bodyPr/>
                        <a:lstStyle/>
                        <a:p>
                          <a:pPr algn="r">
                            <a:defRPr sz="1800"/>
                          </a:pPr>
                          <a:r>
                            <a:rPr sz="2400" dirty="0"/>
                            <a:t>​</a:t>
                          </a:r>
                          <a14:m>
                            <m:oMath xmlns:m="http://schemas.openxmlformats.org/officeDocument/2006/math">
                              <m:f>
                                <m:fPr>
                                  <m:ctrlPr>
                                    <a:rPr sz="2400" i="1">
                                      <a:latin typeface="Cambria Math" panose="02040503050406030204" pitchFamily="18" charset="0"/>
                                    </a:rPr>
                                  </m:ctrlPr>
                                </m:fPr>
                                <m:num>
                                  <m:sSub>
                                    <m:sSubPr>
                                      <m:ctrlPr>
                                        <a:rPr sz="2400" i="1">
                                          <a:latin typeface="Cambria Math" panose="02040503050406030204" pitchFamily="18" charset="0"/>
                                        </a:rPr>
                                      </m:ctrlPr>
                                    </m:sSubPr>
                                    <m:e>
                                      <m:r>
                                        <a:rPr sz="2400">
                                          <a:latin typeface="Cambria Math"/>
                                        </a:rPr>
                                        <m:t>𝐴</m:t>
                                      </m:r>
                                    </m:e>
                                    <m:sub>
                                      <m:r>
                                        <a:rPr sz="2400">
                                          <a:latin typeface="Cambria Math"/>
                                        </a:rPr>
                                        <m:t>0</m:t>
                                      </m:r>
                                    </m:sub>
                                  </m:sSub>
                                </m:num>
                                <m:den>
                                  <m:r>
                                    <a:rPr sz="2400">
                                      <a:latin typeface="Cambria Math"/>
                                    </a:rPr>
                                    <m:t>2</m:t>
                                  </m:r>
                                </m:den>
                              </m:f>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sSub>
                                <m:sSubPr>
                                  <m:ctrlPr>
                                    <a:rPr sz="2400" i="1">
                                      <a:latin typeface="Cambria Math" panose="02040503050406030204" pitchFamily="18" charset="0"/>
                                    </a:rPr>
                                  </m:ctrlPr>
                                </m:sSubPr>
                                <m:e>
                                  <m:r>
                                    <a:rPr sz="2400">
                                      <a:latin typeface="Cambria Math"/>
                                    </a:rPr>
                                    <m:t>𝐴</m:t>
                                  </m:r>
                                </m:e>
                                <m:sub>
                                  <m:r>
                                    <a:rPr sz="2400">
                                      <a:latin typeface="Cambria Math"/>
                                    </a:rPr>
                                    <m:t>0</m:t>
                                  </m:r>
                                </m:sub>
                              </m:sSub>
                              <m:sSup>
                                <m:sSupPr>
                                  <m:ctrlPr>
                                    <a:rPr sz="2400" i="1">
                                      <a:latin typeface="Cambria Math" panose="02040503050406030204" pitchFamily="18" charset="0"/>
                                    </a:rPr>
                                  </m:ctrlPr>
                                </m:sSupPr>
                                <m:e>
                                  <m:r>
                                    <a:rPr sz="2400">
                                      <a:latin typeface="Cambria Math"/>
                                    </a:rPr>
                                    <m:t>𝑒</m:t>
                                  </m:r>
                                </m:e>
                                <m:sup>
                                  <m:r>
                                    <a:rPr sz="2400">
                                      <a:latin typeface="Cambria Math"/>
                                    </a:rPr>
                                    <m:t>−0.000121</m:t>
                                  </m:r>
                                  <m:r>
                                    <a:rPr sz="2400">
                                      <a:latin typeface="Cambria Math"/>
                                    </a:rPr>
                                    <m:t>𝑡</m:t>
                                  </m:r>
                                </m:sup>
                              </m:sSup>
                            </m:oMath>
                          </a14:m>
                          <a:endParaRPr sz="2400" dirty="0"/>
                        </a:p>
                      </a:txBody>
                      <a:tcPr anchor="ctr"/>
                    </a:tc>
                    <a:tc>
                      <a:txBody>
                        <a:bodyPr/>
                        <a:lstStyle/>
                        <a:p>
                          <a:pPr algn="l">
                            <a:defRPr sz="1100" b="1"/>
                          </a:pPr>
                          <a:endParaRPr sz="2000" b="0" dirty="0"/>
                        </a:p>
                      </a:txBody>
                      <a:tcPr anchor="ctr"/>
                    </a:tc>
                    <a:extLst>
                      <a:ext uri="{0D108BD9-81ED-4DB2-BD59-A6C34878D82A}">
                        <a16:rowId xmlns:a16="http://schemas.microsoft.com/office/drawing/2014/main" val="10000"/>
                      </a:ext>
                    </a:extLst>
                  </a:tr>
                  <a:tr h="370840">
                    <a:tc>
                      <a:txBody>
                        <a:bodyPr/>
                        <a:lstStyle/>
                        <a:p>
                          <a:pPr algn="r">
                            <a:defRPr sz="18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1</m:t>
                                  </m:r>
                                </m:num>
                                <m:den>
                                  <m:r>
                                    <a:rPr sz="2400">
                                      <a:latin typeface="Cambria Math"/>
                                    </a:rPr>
                                    <m:t>2</m:t>
                                  </m:r>
                                </m:den>
                              </m:f>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sSup>
                                <m:sSupPr>
                                  <m:ctrlPr>
                                    <a:rPr sz="2400" i="1">
                                      <a:latin typeface="Cambria Math" panose="02040503050406030204" pitchFamily="18" charset="0"/>
                                    </a:rPr>
                                  </m:ctrlPr>
                                </m:sSupPr>
                                <m:e>
                                  <m:r>
                                    <a:rPr sz="2400">
                                      <a:latin typeface="Cambria Math"/>
                                    </a:rPr>
                                    <m:t>𝑒</m:t>
                                  </m:r>
                                </m:e>
                                <m:sup>
                                  <m:r>
                                    <a:rPr sz="2400">
                                      <a:latin typeface="Cambria Math"/>
                                    </a:rPr>
                                    <m:t>−0.000121</m:t>
                                  </m:r>
                                  <m:r>
                                    <a:rPr sz="2400">
                                      <a:latin typeface="Cambria Math"/>
                                    </a:rPr>
                                    <m:t>𝑡</m:t>
                                  </m:r>
                                </m:sup>
                              </m:sSup>
                            </m:oMath>
                          </a14:m>
                          <a:endParaRPr sz="2400" dirty="0"/>
                        </a:p>
                      </a:txBody>
                      <a:tcPr anchor="ctr"/>
                    </a:tc>
                    <a:tc>
                      <a:txBody>
                        <a:bodyPr/>
                        <a:lstStyle/>
                        <a:p>
                          <a:pPr algn="l">
                            <a:defRPr sz="1100" b="1"/>
                          </a:pPr>
                          <a:r>
                            <a:rPr sz="2000" b="0" dirty="0"/>
                            <a:t>Divide both sides by </a:t>
                          </a:r>
                          <a14:m>
                            <m:oMath xmlns:m="http://schemas.openxmlformats.org/officeDocument/2006/math">
                              <m:sSub>
                                <m:sSubPr>
                                  <m:ctrlPr>
                                    <a:rPr sz="2000" b="0" i="1">
                                      <a:latin typeface="Cambria Math" panose="02040503050406030204" pitchFamily="18" charset="0"/>
                                    </a:rPr>
                                  </m:ctrlPr>
                                </m:sSubPr>
                                <m:e>
                                  <m:r>
                                    <a:rPr lang="en-US" sz="2000" b="0" i="1" smtClean="0">
                                      <a:latin typeface="Cambria Math"/>
                                    </a:rPr>
                                    <m:t>𝐴</m:t>
                                  </m:r>
                                </m:e>
                                <m:sub>
                                  <m:r>
                                    <a:rPr lang="en-US" sz="2000" b="0" i="1" smtClean="0">
                                      <a:latin typeface="Cambria Math"/>
                                    </a:rPr>
                                    <m:t>0</m:t>
                                  </m:r>
                                </m:sub>
                              </m:sSub>
                            </m:oMath>
                          </a14:m>
                          <a:r>
                            <a:rPr sz="2000" b="0" dirty="0"/>
                            <a:t>.</a:t>
                          </a:r>
                        </a:p>
                      </a:txBody>
                      <a:tcPr anchor="ctr"/>
                    </a:tc>
                    <a:extLst>
                      <a:ext uri="{0D108BD9-81ED-4DB2-BD59-A6C34878D82A}">
                        <a16:rowId xmlns:a16="http://schemas.microsoft.com/office/drawing/2014/main" val="10001"/>
                      </a:ext>
                    </a:extLst>
                  </a:tr>
                  <a:tr h="370840">
                    <a:tc>
                      <a:txBody>
                        <a:bodyPr/>
                        <a:lstStyle/>
                        <a:p>
                          <a:pPr algn="r">
                            <a:defRPr sz="1800"/>
                          </a:pPr>
                          <a:r>
                            <a:rPr sz="2400" dirty="0"/>
                            <a:t>​</a:t>
                          </a:r>
                          <a14:m>
                            <m:oMath xmlns:m="http://schemas.openxmlformats.org/officeDocument/2006/math">
                              <m:r>
                                <m:rPr>
                                  <m:sty m:val="p"/>
                                </m:rPr>
                                <a:rPr sz="2400">
                                  <a:latin typeface="Cambria Math"/>
                                </a:rPr>
                                <m:t>ln</m:t>
                              </m:r>
                              <m:r>
                                <a:rPr sz="2400">
                                  <a:latin typeface="Cambria Math"/>
                                </a:rPr>
                                <m:t>⁡</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1</m:t>
                                      </m:r>
                                    </m:num>
                                    <m:den>
                                      <m:r>
                                        <a:rPr sz="2400">
                                          <a:latin typeface="Cambria Math"/>
                                        </a:rPr>
                                        <m:t>2</m:t>
                                      </m:r>
                                    </m:den>
                                  </m:f>
                                </m:e>
                              </m:d>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func>
                                <m:funcPr>
                                  <m:ctrlPr>
                                    <a:rPr sz="2400" i="1">
                                      <a:latin typeface="Cambria Math" panose="02040503050406030204" pitchFamily="18" charset="0"/>
                                    </a:rPr>
                                  </m:ctrlPr>
                                </m:funcPr>
                                <m:fName>
                                  <m:r>
                                    <m:rPr>
                                      <m:sty m:val="p"/>
                                    </m:rPr>
                                    <a:rPr sz="2400">
                                      <a:latin typeface="Cambria Math"/>
                                    </a:rPr>
                                    <m:t>ln</m:t>
                                  </m:r>
                                </m:fName>
                                <m:e>
                                  <m:d>
                                    <m:dPr>
                                      <m:ctrlPr>
                                        <a:rPr sz="2400" i="1">
                                          <a:latin typeface="Cambria Math" panose="02040503050406030204" pitchFamily="18" charset="0"/>
                                        </a:rPr>
                                      </m:ctrlPr>
                                    </m:dPr>
                                    <m:e>
                                      <m:sSup>
                                        <m:sSupPr>
                                          <m:ctrlPr>
                                            <a:rPr sz="2400" i="1">
                                              <a:latin typeface="Cambria Math" panose="02040503050406030204" pitchFamily="18" charset="0"/>
                                            </a:rPr>
                                          </m:ctrlPr>
                                        </m:sSupPr>
                                        <m:e>
                                          <m:r>
                                            <a:rPr sz="2400">
                                              <a:latin typeface="Cambria Math"/>
                                            </a:rPr>
                                            <m:t>𝑒</m:t>
                                          </m:r>
                                        </m:e>
                                        <m:sup>
                                          <m:r>
                                            <a:rPr sz="2400">
                                              <a:latin typeface="Cambria Math"/>
                                            </a:rPr>
                                            <m:t>−0.000121</m:t>
                                          </m:r>
                                          <m:r>
                                            <a:rPr sz="2400">
                                              <a:latin typeface="Cambria Math"/>
                                            </a:rPr>
                                            <m:t>𝑡</m:t>
                                          </m:r>
                                        </m:sup>
                                      </m:sSup>
                                    </m:e>
                                  </m:d>
                                </m:e>
                              </m:func>
                            </m:oMath>
                          </a14:m>
                          <a:endParaRPr sz="2400" dirty="0"/>
                        </a:p>
                      </a:txBody>
                      <a:tcPr anchor="ctr"/>
                    </a:tc>
                    <a:tc>
                      <a:txBody>
                        <a:bodyPr/>
                        <a:lstStyle/>
                        <a:p>
                          <a:pPr algn="l">
                            <a:defRPr sz="1100" b="1"/>
                          </a:pPr>
                          <a:r>
                            <a:rPr sz="2000" b="0" dirty="0"/>
                            <a:t>Since the base involved is </a:t>
                          </a:r>
                          <a14:m>
                            <m:oMath xmlns:m="http://schemas.openxmlformats.org/officeDocument/2006/math">
                              <m:r>
                                <a:rPr lang="en-US" sz="2000" b="0" i="1" smtClean="0">
                                  <a:latin typeface="Cambria Math"/>
                                </a:rPr>
                                <m:t>𝑒</m:t>
                              </m:r>
                            </m:oMath>
                          </a14:m>
                          <a:r>
                            <a:rPr sz="2000" b="0" dirty="0"/>
                            <a:t>, using the natural logarithm makes calculation much simpler.</a:t>
                          </a:r>
                        </a:p>
                      </a:txBody>
                      <a:tcPr anchor="ctr"/>
                    </a:tc>
                    <a:extLst>
                      <a:ext uri="{0D108BD9-81ED-4DB2-BD59-A6C34878D82A}">
                        <a16:rowId xmlns:a16="http://schemas.microsoft.com/office/drawing/2014/main" val="10002"/>
                      </a:ext>
                    </a:extLst>
                  </a:tr>
                  <a:tr h="370840">
                    <a:tc>
                      <a:txBody>
                        <a:bodyPr/>
                        <a:lstStyle/>
                        <a:p>
                          <a:pPr algn="r">
                            <a:defRPr sz="1800"/>
                          </a:pPr>
                          <a:r>
                            <a:rPr sz="2400" dirty="0"/>
                            <a:t>​</a:t>
                          </a:r>
                          <a14:m>
                            <m:oMath xmlns:m="http://schemas.openxmlformats.org/officeDocument/2006/math">
                              <m:r>
                                <m:rPr>
                                  <m:sty m:val="p"/>
                                </m:rPr>
                                <a:rPr sz="2400">
                                  <a:latin typeface="Cambria Math"/>
                                </a:rPr>
                                <m:t>ln</m:t>
                              </m:r>
                              <m:r>
                                <a:rPr sz="2400">
                                  <a:latin typeface="Cambria Math"/>
                                </a:rPr>
                                <m:t>⁡</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1</m:t>
                                      </m:r>
                                    </m:num>
                                    <m:den>
                                      <m:r>
                                        <a:rPr sz="2400">
                                          <a:latin typeface="Cambria Math"/>
                                        </a:rPr>
                                        <m:t>2</m:t>
                                      </m:r>
                                    </m:den>
                                  </m:f>
                                </m:e>
                              </m:d>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=−0.000121</m:t>
                              </m:r>
                              <m:r>
                                <a:rPr sz="2400">
                                  <a:latin typeface="Cambria Math"/>
                                </a:rPr>
                                <m:t>𝑡</m:t>
                              </m:r>
                            </m:oMath>
                          </a14:m>
                          <a:endParaRPr sz="2400" dirty="0"/>
                        </a:p>
                      </a:txBody>
                      <a:tcPr anchor="ctr"/>
                    </a:tc>
                    <a:tc>
                      <a:txBody>
                        <a:bodyPr/>
                        <a:lstStyle/>
                        <a:p>
                          <a:pPr algn="l">
                            <a:defRPr b="1"/>
                          </a:pPr>
                          <a:r>
                            <a:rPr lang="en-US" sz="2000" b="0" dirty="0"/>
                            <a:t>Simplify using a property of logarithms.</a:t>
                          </a:r>
                          <a:endParaRPr sz="2000" b="0" dirty="0"/>
                        </a:p>
                      </a:txBody>
                      <a:tcPr anchor="ctr"/>
                    </a:tc>
                    <a:extLst>
                      <a:ext uri="{0D108BD9-81ED-4DB2-BD59-A6C34878D82A}">
                        <a16:rowId xmlns:a16="http://schemas.microsoft.com/office/drawing/2014/main" val="10003"/>
                      </a:ext>
                    </a:extLst>
                  </a:tr>
                  <a:tr h="370840">
                    <a:tc>
                      <a:txBody>
                        <a:bodyPr/>
                        <a:lstStyle/>
                        <a:p>
                          <a:pPr algn="r">
                            <a:defRPr sz="1800"/>
                          </a:pPr>
                          <a:r>
                            <a:rPr sz="2400" dirty="0"/>
                            <a:t>​</a:t>
                          </a:r>
                          <a14:m>
                            <m:oMath xmlns:m="http://schemas.openxmlformats.org/officeDocument/2006/math">
                              <m:f>
                                <m:fPr>
                                  <m:ctrlPr>
                                    <a:rPr sz="2400" i="1">
                                      <a:latin typeface="Cambria Math" panose="02040503050406030204" pitchFamily="18" charset="0"/>
                                    </a:rPr>
                                  </m:ctrlPr>
                                </m:fPr>
                                <m:num>
                                  <m:func>
                                    <m:funcPr>
                                      <m:ctrlPr>
                                        <a:rPr sz="2400" i="1">
                                          <a:latin typeface="Cambria Math" panose="02040503050406030204" pitchFamily="18" charset="0"/>
                                        </a:rPr>
                                      </m:ctrlPr>
                                    </m:funcPr>
                                    <m:fName>
                                      <m:r>
                                        <m:rPr>
                                          <m:sty m:val="p"/>
                                        </m:rPr>
                                        <a:rPr sz="2400">
                                          <a:latin typeface="Cambria Math"/>
                                        </a:rPr>
                                        <m:t>ln</m:t>
                                      </m:r>
                                    </m:fName>
                                    <m:e>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1</m:t>
                                              </m:r>
                                            </m:num>
                                            <m:den>
                                              <m:r>
                                                <a:rPr sz="2400">
                                                  <a:latin typeface="Cambria Math"/>
                                                </a:rPr>
                                                <m:t>2</m:t>
                                              </m:r>
                                            </m:den>
                                          </m:f>
                                        </m:e>
                                      </m:d>
                                    </m:e>
                                  </m:func>
                                </m:num>
                                <m:den>
                                  <m:r>
                                    <a:rPr sz="2400">
                                      <a:latin typeface="Cambria Math"/>
                                    </a:rPr>
                                    <m:t>−0.000121</m:t>
                                  </m:r>
                                </m:den>
                              </m:f>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r>
                                <a:rPr sz="2400">
                                  <a:latin typeface="Cambria Math"/>
                                </a:rPr>
                                <m:t>𝑡</m:t>
                              </m:r>
                            </m:oMath>
                          </a14:m>
                          <a:endParaRPr sz="2400" dirty="0"/>
                        </a:p>
                      </a:txBody>
                      <a:tcPr anchor="ctr"/>
                    </a:tc>
                    <a:tc>
                      <a:txBody>
                        <a:bodyPr/>
                        <a:lstStyle/>
                        <a:p>
                          <a:pPr algn="l">
                            <a:defRPr sz="1100" b="1"/>
                          </a:pPr>
                          <a:r>
                            <a:rPr sz="2000" b="0" dirty="0"/>
                            <a:t>Solve for </a:t>
                          </a:r>
                          <a14:m>
                            <m:oMath xmlns:m="http://schemas.openxmlformats.org/officeDocument/2006/math">
                              <m:r>
                                <a:rPr lang="en-US" sz="2000" b="0" i="1" smtClean="0">
                                  <a:latin typeface="Cambria Math"/>
                                </a:rPr>
                                <m:t>𝑡</m:t>
                              </m:r>
                            </m:oMath>
                          </a14:m>
                          <a:r>
                            <a:rPr sz="2000" b="0" dirty="0"/>
                            <a:t>.</a:t>
                          </a:r>
                        </a:p>
                      </a:txBody>
                      <a:tcPr anchor="ctr"/>
                    </a:tc>
                    <a:extLst>
                      <a:ext uri="{0D108BD9-81ED-4DB2-BD59-A6C34878D82A}">
                        <a16:rowId xmlns:a16="http://schemas.microsoft.com/office/drawing/2014/main" val="10004"/>
                      </a:ext>
                    </a:extLst>
                  </a:tr>
                  <a:tr h="370840">
                    <a:tc>
                      <a:txBody>
                        <a:bodyPr/>
                        <a:lstStyle/>
                        <a:p>
                          <a:pPr algn="r">
                            <a:defRPr sz="1800"/>
                          </a:pPr>
                          <a:r>
                            <a:rPr lang="en-US" sz="2400" dirty="0"/>
                            <a:t> </a:t>
                          </a:r>
                          <a14:m>
                            <m:oMath xmlns:m="http://schemas.openxmlformats.org/officeDocument/2006/math">
                              <m:r>
                                <a:rPr sz="2400">
                                  <a:latin typeface="Cambria Math"/>
                                </a:rPr>
                                <m:t>𝑡</m:t>
                              </m:r>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≈5728</m:t>
                              </m:r>
                              <m:r>
                                <m:rPr>
                                  <m:nor/>
                                </m:rPr>
                                <a:rPr sz="2400">
                                  <a:latin typeface="Cambria Math"/>
                                </a:rPr>
                                <m:t> </m:t>
                              </m:r>
                              <m:r>
                                <m:rPr>
                                  <m:sty m:val="p"/>
                                </m:rPr>
                                <a:rPr sz="2400">
                                  <a:latin typeface="Cambria Math"/>
                                </a:rPr>
                                <m:t>years</m:t>
                              </m:r>
                            </m:oMath>
                          </a14:m>
                          <a:endParaRPr sz="2400" dirty="0"/>
                        </a:p>
                      </a:txBody>
                      <a:tcPr anchor="ctr"/>
                    </a:tc>
                    <a:tc>
                      <a:txBody>
                        <a:bodyPr/>
                        <a:lstStyle/>
                        <a:p>
                          <a:pPr algn="l">
                            <a:defRPr b="1"/>
                          </a:pPr>
                          <a:r>
                            <a:rPr lang="en-US" sz="2000" b="0" dirty="0"/>
                            <a:t>Evaluate.</a:t>
                          </a:r>
                          <a:endParaRPr sz="2000" b="0" dirty="0"/>
                        </a:p>
                      </a:txBody>
                      <a:tcPr anchor="ctr"/>
                    </a:tc>
                    <a:extLst>
                      <a:ext uri="{0D108BD9-81ED-4DB2-BD59-A6C34878D82A}">
                        <a16:rowId xmlns:a16="http://schemas.microsoft.com/office/drawing/2014/main" val="10005"/>
                      </a:ext>
                    </a:extLst>
                  </a:tr>
                </a:tbl>
              </a:graphicData>
            </a:graphic>
          </p:graphicFrame>
        </mc:Choice>
        <mc:Fallback>
          <p:graphicFrame>
            <p:nvGraphicFramePr>
              <p:cNvPr id="3" name="Table Placeholder 2" descr="A subscript 0 divided by 2 equals A subscript 0 times e to the power of negative 0.000121 t.&#10;Divide both sides by A subscript 0.&#10;1 divided by 2 equals e to the power of negative 0.000121t.&#10;Since the base involved is e, using the natural logarithm makes calculation much simpler.&#10;ln open parentheses 1 divided by 2 close parentheses equals ln open parentheses e to the power of negative 0.000121t close parentheses&#10;ln open parentheses 1 divided by 2 close parentheses equals minus 0.000121t.&#10;open fraction ln open parentheses 1 divided by 2 close parentheses divided by negative 0.000121 close fraction equals t.&#10;t approximately equals to 5728 years&#10;">
                <a:extLst>
                  <a:ext uri="{FF2B5EF4-FFF2-40B4-BE49-F238E27FC236}">
                    <a16:creationId xmlns:a16="http://schemas.microsoft.com/office/drawing/2014/main" id="{3FCE8E03-A111-F924-9AA4-C6570190231F}"/>
                  </a:ext>
                </a:extLst>
              </p:cNvPr>
              <p:cNvGraphicFramePr>
                <a:graphicFrameLocks noGrp="1"/>
              </p:cNvGraphicFramePr>
              <p:nvPr>
                <p:ph type="tbl" sz="quarter" idx="10"/>
                <p:extLst>
                  <p:ext uri="{D42A27DB-BD31-4B8C-83A1-F6EECF244321}">
                    <p14:modId xmlns:p14="http://schemas.microsoft.com/office/powerpoint/2010/main" val="3335929624"/>
                  </p:ext>
                </p:extLst>
              </p:nvPr>
            </p:nvGraphicFramePr>
            <p:xfrm>
              <a:off x="495300" y="1009396"/>
              <a:ext cx="8153400" cy="4096004"/>
            </p:xfrm>
            <a:graphic>
              <a:graphicData uri="http://schemas.openxmlformats.org/drawingml/2006/table">
                <a:tbl>
                  <a:tblPr firstRow="1" bandRow="1">
                    <a:tableStyleId>{2D5ABB26-0587-4C30-8999-92F81FD0307C}</a:tableStyleId>
                  </a:tblPr>
                  <a:tblGrid>
                    <a:gridCol w="12954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610743">
                    <a:tc>
                      <a:txBody>
                        <a:bodyPr/>
                        <a:lstStyle/>
                        <a:p>
                          <a:endParaRPr lang="en-US"/>
                        </a:p>
                      </a:txBody>
                      <a:tcPr anchor="ctr">
                        <a:blipFill>
                          <a:blip r:embed="rId2"/>
                          <a:stretch>
                            <a:fillRect r="-528169" b="-595000"/>
                          </a:stretch>
                        </a:blipFill>
                      </a:tcPr>
                    </a:tc>
                    <a:tc>
                      <a:txBody>
                        <a:bodyPr/>
                        <a:lstStyle/>
                        <a:p>
                          <a:endParaRPr lang="en-US"/>
                        </a:p>
                      </a:txBody>
                      <a:tcPr anchor="ctr">
                        <a:blipFill>
                          <a:blip r:embed="rId2"/>
                          <a:stretch>
                            <a:fillRect l="-50118" r="-164706" b="-595000"/>
                          </a:stretch>
                        </a:blipFill>
                      </a:tcPr>
                    </a:tc>
                    <a:tc>
                      <a:txBody>
                        <a:bodyPr/>
                        <a:lstStyle/>
                        <a:p>
                          <a:pPr algn="l">
                            <a:defRPr sz="1100" b="1"/>
                          </a:pPr>
                          <a:endParaRPr sz="2000" b="0" dirty="0"/>
                        </a:p>
                      </a:txBody>
                      <a:tcPr anchor="ctr"/>
                    </a:tc>
                    <a:extLst>
                      <a:ext uri="{0D108BD9-81ED-4DB2-BD59-A6C34878D82A}">
                        <a16:rowId xmlns:a16="http://schemas.microsoft.com/office/drawing/2014/main" val="10000"/>
                      </a:ext>
                    </a:extLst>
                  </a:tr>
                  <a:tr h="607949">
                    <a:tc>
                      <a:txBody>
                        <a:bodyPr/>
                        <a:lstStyle/>
                        <a:p>
                          <a:endParaRPr lang="en-US"/>
                        </a:p>
                      </a:txBody>
                      <a:tcPr anchor="ctr">
                        <a:blipFill>
                          <a:blip r:embed="rId2"/>
                          <a:stretch>
                            <a:fillRect t="-100000" r="-528169" b="-495000"/>
                          </a:stretch>
                        </a:blipFill>
                      </a:tcPr>
                    </a:tc>
                    <a:tc>
                      <a:txBody>
                        <a:bodyPr/>
                        <a:lstStyle/>
                        <a:p>
                          <a:endParaRPr lang="en-US"/>
                        </a:p>
                      </a:txBody>
                      <a:tcPr anchor="ctr">
                        <a:blipFill>
                          <a:blip r:embed="rId2"/>
                          <a:stretch>
                            <a:fillRect l="-50118" t="-100000" r="-164706" b="-495000"/>
                          </a:stretch>
                        </a:blipFill>
                      </a:tcPr>
                    </a:tc>
                    <a:tc>
                      <a:txBody>
                        <a:bodyPr/>
                        <a:lstStyle/>
                        <a:p>
                          <a:endParaRPr lang="en-US"/>
                        </a:p>
                      </a:txBody>
                      <a:tcPr anchor="ctr">
                        <a:blipFill>
                          <a:blip r:embed="rId2"/>
                          <a:stretch>
                            <a:fillRect l="-91143" t="-100000" b="-495000"/>
                          </a:stretch>
                        </a:blipFill>
                      </a:tcPr>
                    </a:tc>
                    <a:extLst>
                      <a:ext uri="{0D108BD9-81ED-4DB2-BD59-A6C34878D82A}">
                        <a16:rowId xmlns:a16="http://schemas.microsoft.com/office/drawing/2014/main" val="10001"/>
                      </a:ext>
                    </a:extLst>
                  </a:tr>
                  <a:tr h="1005840">
                    <a:tc>
                      <a:txBody>
                        <a:bodyPr/>
                        <a:lstStyle/>
                        <a:p>
                          <a:endParaRPr lang="en-US"/>
                        </a:p>
                      </a:txBody>
                      <a:tcPr anchor="ctr">
                        <a:blipFill>
                          <a:blip r:embed="rId2"/>
                          <a:stretch>
                            <a:fillRect t="-120482" r="-528169" b="-198193"/>
                          </a:stretch>
                        </a:blipFill>
                      </a:tcPr>
                    </a:tc>
                    <a:tc>
                      <a:txBody>
                        <a:bodyPr/>
                        <a:lstStyle/>
                        <a:p>
                          <a:endParaRPr lang="en-US"/>
                        </a:p>
                      </a:txBody>
                      <a:tcPr anchor="ctr">
                        <a:blipFill>
                          <a:blip r:embed="rId2"/>
                          <a:stretch>
                            <a:fillRect l="-50118" t="-120482" r="-164706" b="-198193"/>
                          </a:stretch>
                        </a:blipFill>
                      </a:tcPr>
                    </a:tc>
                    <a:tc>
                      <a:txBody>
                        <a:bodyPr/>
                        <a:lstStyle/>
                        <a:p>
                          <a:endParaRPr lang="en-US"/>
                        </a:p>
                      </a:txBody>
                      <a:tcPr anchor="ctr">
                        <a:blipFill>
                          <a:blip r:embed="rId2"/>
                          <a:stretch>
                            <a:fillRect l="-91143" t="-120482" b="-198193"/>
                          </a:stretch>
                        </a:blipFill>
                      </a:tcPr>
                    </a:tc>
                    <a:extLst>
                      <a:ext uri="{0D108BD9-81ED-4DB2-BD59-A6C34878D82A}">
                        <a16:rowId xmlns:a16="http://schemas.microsoft.com/office/drawing/2014/main" val="10002"/>
                      </a:ext>
                    </a:extLst>
                  </a:tr>
                  <a:tr h="638810">
                    <a:tc>
                      <a:txBody>
                        <a:bodyPr/>
                        <a:lstStyle/>
                        <a:p>
                          <a:endParaRPr lang="en-US"/>
                        </a:p>
                      </a:txBody>
                      <a:tcPr anchor="ctr">
                        <a:blipFill>
                          <a:blip r:embed="rId2"/>
                          <a:stretch>
                            <a:fillRect t="-351923" r="-528169" b="-216346"/>
                          </a:stretch>
                        </a:blipFill>
                      </a:tcPr>
                    </a:tc>
                    <a:tc>
                      <a:txBody>
                        <a:bodyPr/>
                        <a:lstStyle/>
                        <a:p>
                          <a:endParaRPr lang="en-US"/>
                        </a:p>
                      </a:txBody>
                      <a:tcPr anchor="ctr">
                        <a:blipFill>
                          <a:blip r:embed="rId2"/>
                          <a:stretch>
                            <a:fillRect l="-50118" t="-351923" r="-164706" b="-216346"/>
                          </a:stretch>
                        </a:blipFill>
                      </a:tcPr>
                    </a:tc>
                    <a:tc>
                      <a:txBody>
                        <a:bodyPr/>
                        <a:lstStyle/>
                        <a:p>
                          <a:pPr algn="l">
                            <a:defRPr b="1"/>
                          </a:pPr>
                          <a:r>
                            <a:rPr lang="en-US" sz="2000" b="0" dirty="0"/>
                            <a:t>Simplify using a property of logarithms.</a:t>
                          </a:r>
                          <a:endParaRPr sz="2000" b="0" dirty="0"/>
                        </a:p>
                      </a:txBody>
                      <a:tcPr anchor="ctr"/>
                    </a:tc>
                    <a:extLst>
                      <a:ext uri="{0D108BD9-81ED-4DB2-BD59-A6C34878D82A}">
                        <a16:rowId xmlns:a16="http://schemas.microsoft.com/office/drawing/2014/main" val="10003"/>
                      </a:ext>
                    </a:extLst>
                  </a:tr>
                  <a:tr h="775462">
                    <a:tc>
                      <a:txBody>
                        <a:bodyPr/>
                        <a:lstStyle/>
                        <a:p>
                          <a:endParaRPr lang="en-US"/>
                        </a:p>
                      </a:txBody>
                      <a:tcPr anchor="ctr">
                        <a:blipFill>
                          <a:blip r:embed="rId2"/>
                          <a:stretch>
                            <a:fillRect t="-367188" r="-528169" b="-75781"/>
                          </a:stretch>
                        </a:blipFill>
                      </a:tcPr>
                    </a:tc>
                    <a:tc>
                      <a:txBody>
                        <a:bodyPr/>
                        <a:lstStyle/>
                        <a:p>
                          <a:endParaRPr lang="en-US"/>
                        </a:p>
                      </a:txBody>
                      <a:tcPr anchor="ctr">
                        <a:blipFill>
                          <a:blip r:embed="rId2"/>
                          <a:stretch>
                            <a:fillRect l="-50118" t="-367188" r="-164706" b="-75781"/>
                          </a:stretch>
                        </a:blipFill>
                      </a:tcPr>
                    </a:tc>
                    <a:tc>
                      <a:txBody>
                        <a:bodyPr/>
                        <a:lstStyle/>
                        <a:p>
                          <a:endParaRPr lang="en-US"/>
                        </a:p>
                      </a:txBody>
                      <a:tcPr anchor="ctr">
                        <a:blipFill>
                          <a:blip r:embed="rId2"/>
                          <a:stretch>
                            <a:fillRect l="-91143" t="-367188" b="-75781"/>
                          </a:stretch>
                        </a:blipFill>
                      </a:tcPr>
                    </a:tc>
                    <a:extLst>
                      <a:ext uri="{0D108BD9-81ED-4DB2-BD59-A6C34878D82A}">
                        <a16:rowId xmlns:a16="http://schemas.microsoft.com/office/drawing/2014/main" val="10004"/>
                      </a:ext>
                    </a:extLst>
                  </a:tr>
                  <a:tr h="457200">
                    <a:tc>
                      <a:txBody>
                        <a:bodyPr/>
                        <a:lstStyle/>
                        <a:p>
                          <a:endParaRPr lang="en-US"/>
                        </a:p>
                      </a:txBody>
                      <a:tcPr anchor="ctr">
                        <a:blipFill>
                          <a:blip r:embed="rId2"/>
                          <a:stretch>
                            <a:fillRect t="-797333" r="-528169" b="-29333"/>
                          </a:stretch>
                        </a:blipFill>
                      </a:tcPr>
                    </a:tc>
                    <a:tc>
                      <a:txBody>
                        <a:bodyPr/>
                        <a:lstStyle/>
                        <a:p>
                          <a:endParaRPr lang="en-US"/>
                        </a:p>
                      </a:txBody>
                      <a:tcPr anchor="ctr">
                        <a:blipFill>
                          <a:blip r:embed="rId2"/>
                          <a:stretch>
                            <a:fillRect l="-50118" t="-797333" r="-164706" b="-29333"/>
                          </a:stretch>
                        </a:blipFill>
                      </a:tcPr>
                    </a:tc>
                    <a:tc>
                      <a:txBody>
                        <a:bodyPr/>
                        <a:lstStyle/>
                        <a:p>
                          <a:pPr algn="l">
                            <a:defRPr b="1"/>
                          </a:pPr>
                          <a:r>
                            <a:rPr lang="en-US" sz="2000" b="0" dirty="0"/>
                            <a:t>Evaluate.</a:t>
                          </a:r>
                          <a:endParaRPr sz="2000" b="0" dirty="0"/>
                        </a:p>
                      </a:txBody>
                      <a:tcPr anchor="ctr"/>
                    </a:tc>
                    <a:extLst>
                      <a:ext uri="{0D108BD9-81ED-4DB2-BD59-A6C34878D82A}">
                        <a16:rowId xmlns:a16="http://schemas.microsoft.com/office/drawing/2014/main" val="10005"/>
                      </a:ext>
                    </a:extLst>
                  </a:tr>
                </a:tbl>
              </a:graphicData>
            </a:graphic>
          </p:graphicFrame>
        </mc:Fallback>
      </mc:AlternateContent>
      <p:sp>
        <p:nvSpPr>
          <p:cNvPr id="6" name="Text Placeholder 2">
            <a:extLst>
              <a:ext uri="{FF2B5EF4-FFF2-40B4-BE49-F238E27FC236}">
                <a16:creationId xmlns:a16="http://schemas.microsoft.com/office/drawing/2014/main" id="{D91F3E1B-B9EE-8C11-5442-8BD9E7688720}"/>
              </a:ext>
            </a:extLst>
          </p:cNvPr>
          <p:cNvSpPr txBox="1">
            <a:spLocks/>
          </p:cNvSpPr>
          <p:nvPr/>
        </p:nvSpPr>
        <p:spPr>
          <a:xfrm>
            <a:off x="457200" y="5056632"/>
            <a:ext cx="8229600" cy="990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​Thus, the half-life of carbon-14 is approximately </a:t>
            </a:r>
            <a:r>
              <a:rPr lang="en-US" dirty="0">
                <a:latin typeface="Cambria Math"/>
              </a:rPr>
              <a:t>5728</a:t>
            </a:r>
            <a:r>
              <a:rPr lang="en-US" dirty="0"/>
              <a:t> years.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Properties: Summary of Logarithmic Properties</a:t>
            </a:r>
            <a:r>
              <a:rPr lang="en-IN" baseline="-25000" dirty="0"/>
              <a:t>2</a:t>
            </a:r>
            <a:endParaRPr dirty="0"/>
          </a:p>
        </p:txBody>
      </p:sp>
      <p:sp>
        <p:nvSpPr>
          <p:cNvPr id="3" name="Text Placeholder 2"/>
          <p:cNvSpPr>
            <a:spLocks noGrp="1"/>
          </p:cNvSpPr>
          <p:nvPr>
            <p:ph type="body" sz="quarter" idx="10"/>
          </p:nvPr>
        </p:nvSpPr>
        <p:spPr/>
        <p:txBody>
          <a:bodyPr>
            <a:normAutofit/>
          </a:bodyPr>
          <a:lstStyle/>
          <a:p>
            <a:pPr>
              <a:defRPr sz="2800"/>
            </a:pPr>
            <a:endParaRPr lang="en-IN" sz="1000" dirty="0"/>
          </a:p>
          <a:p>
            <a:pPr>
              <a:defRPr sz="2800"/>
            </a:pPr>
            <a:r>
              <a:rPr lang="en-IN" dirty="0"/>
              <a:t>5.</a:t>
            </a:r>
            <a:endParaRPr sz="2800" dirty="0"/>
          </a:p>
        </p:txBody>
      </p:sp>
      <p:pic>
        <p:nvPicPr>
          <p:cNvPr id="6" name="Picture 5" descr="log open parentheses x divided by y close parentheses to the base a equals log x to the base a minus log y to the base a">
            <a:extLst>
              <a:ext uri="{FF2B5EF4-FFF2-40B4-BE49-F238E27FC236}">
                <a16:creationId xmlns:a16="http://schemas.microsoft.com/office/drawing/2014/main" id="{CD0D5D8F-50B1-F8CB-9B42-78F8F2478808}"/>
              </a:ext>
            </a:extLst>
          </p:cNvPr>
          <p:cNvPicPr>
            <a:picLocks noChangeAspect="1"/>
          </p:cNvPicPr>
          <p:nvPr/>
        </p:nvPicPr>
        <p:blipFill>
          <a:blip r:embed="rId2"/>
          <a:stretch>
            <a:fillRect/>
          </a:stretch>
        </p:blipFill>
        <p:spPr>
          <a:xfrm>
            <a:off x="956443" y="1160419"/>
            <a:ext cx="3201845" cy="936000"/>
          </a:xfrm>
          <a:prstGeom prst="rect">
            <a:avLst/>
          </a:prstGeom>
        </p:spPr>
      </p:pic>
      <p:sp>
        <p:nvSpPr>
          <p:cNvPr id="13" name="TextBox 12">
            <a:extLst>
              <a:ext uri="{FF2B5EF4-FFF2-40B4-BE49-F238E27FC236}">
                <a16:creationId xmlns:a16="http://schemas.microsoft.com/office/drawing/2014/main" id="{DA4155B8-E1FE-E4C1-2208-C40172975CA7}"/>
              </a:ext>
            </a:extLst>
          </p:cNvPr>
          <p:cNvSpPr txBox="1"/>
          <p:nvPr/>
        </p:nvSpPr>
        <p:spPr>
          <a:xfrm>
            <a:off x="4114800" y="1327884"/>
            <a:ext cx="3429000" cy="523220"/>
          </a:xfrm>
          <a:prstGeom prst="rect">
            <a:avLst/>
          </a:prstGeom>
          <a:noFill/>
        </p:spPr>
        <p:txBody>
          <a:bodyPr wrap="square">
            <a:spAutoFit/>
          </a:bodyPr>
          <a:lstStyle/>
          <a:p>
            <a:r>
              <a:rPr lang="en-IN" sz="2800" dirty="0">
                <a:solidFill>
                  <a:srgbClr val="000000"/>
                </a:solidFill>
              </a:rPr>
              <a:t>(“the log of a quotient</a:t>
            </a:r>
          </a:p>
        </p:txBody>
      </p:sp>
      <p:sp>
        <p:nvSpPr>
          <p:cNvPr id="11" name="TextBox 10">
            <a:extLst>
              <a:ext uri="{FF2B5EF4-FFF2-40B4-BE49-F238E27FC236}">
                <a16:creationId xmlns:a16="http://schemas.microsoft.com/office/drawing/2014/main" id="{9E412225-D819-8219-C61E-2615DF64BAF2}"/>
              </a:ext>
            </a:extLst>
          </p:cNvPr>
          <p:cNvSpPr txBox="1"/>
          <p:nvPr/>
        </p:nvSpPr>
        <p:spPr>
          <a:xfrm>
            <a:off x="869575" y="2067580"/>
            <a:ext cx="4572000" cy="523220"/>
          </a:xfrm>
          <a:prstGeom prst="rect">
            <a:avLst/>
          </a:prstGeom>
          <a:noFill/>
        </p:spPr>
        <p:txBody>
          <a:bodyPr wrap="square">
            <a:spAutoFit/>
          </a:bodyPr>
          <a:lstStyle/>
          <a:p>
            <a:r>
              <a:rPr lang="en-IN" sz="2800" dirty="0">
                <a:solidFill>
                  <a:srgbClr val="000000"/>
                </a:solidFill>
              </a:rPr>
              <a:t>is the difference of the logs”)</a:t>
            </a:r>
          </a:p>
        </p:txBody>
      </p:sp>
      <p:pic>
        <p:nvPicPr>
          <p:cNvPr id="12" name="Picture 11" descr="log x to the power of r to the base a equals r log x to the base a.">
            <a:extLst>
              <a:ext uri="{FF2B5EF4-FFF2-40B4-BE49-F238E27FC236}">
                <a16:creationId xmlns:a16="http://schemas.microsoft.com/office/drawing/2014/main" id="{2D2BAE30-F0A0-CA60-3221-2C42625CD2BA}"/>
              </a:ext>
            </a:extLst>
          </p:cNvPr>
          <p:cNvPicPr>
            <a:picLocks noChangeAspect="1"/>
          </p:cNvPicPr>
          <p:nvPr/>
        </p:nvPicPr>
        <p:blipFill>
          <a:blip r:embed="rId3"/>
          <a:stretch>
            <a:fillRect/>
          </a:stretch>
        </p:blipFill>
        <p:spPr>
          <a:xfrm>
            <a:off x="533400" y="2826635"/>
            <a:ext cx="3143250" cy="581025"/>
          </a:xfrm>
          <a:prstGeom prst="rect">
            <a:avLst/>
          </a:prstGeom>
        </p:spPr>
      </p:pic>
      <p:sp>
        <p:nvSpPr>
          <p:cNvPr id="7" name="TextBox 6">
            <a:extLst>
              <a:ext uri="{FF2B5EF4-FFF2-40B4-BE49-F238E27FC236}">
                <a16:creationId xmlns:a16="http://schemas.microsoft.com/office/drawing/2014/main" id="{2AAFD161-872C-BAE4-8164-D0AD47BA778A}"/>
              </a:ext>
            </a:extLst>
          </p:cNvPr>
          <p:cNvSpPr txBox="1"/>
          <p:nvPr/>
        </p:nvSpPr>
        <p:spPr>
          <a:xfrm>
            <a:off x="3645275" y="2813334"/>
            <a:ext cx="4401675" cy="523220"/>
          </a:xfrm>
          <a:prstGeom prst="rect">
            <a:avLst/>
          </a:prstGeom>
          <a:noFill/>
        </p:spPr>
        <p:txBody>
          <a:bodyPr wrap="square">
            <a:spAutoFit/>
          </a:bodyPr>
          <a:lstStyle/>
          <a:p>
            <a:r>
              <a:rPr lang="en-IN" sz="2800" dirty="0">
                <a:solidFill>
                  <a:srgbClr val="000000"/>
                </a:solidFill>
              </a:rPr>
              <a:t>(“the log of something raised </a:t>
            </a:r>
          </a:p>
        </p:txBody>
      </p:sp>
      <p:sp>
        <p:nvSpPr>
          <p:cNvPr id="5" name="TextBox 4">
            <a:extLst>
              <a:ext uri="{FF2B5EF4-FFF2-40B4-BE49-F238E27FC236}">
                <a16:creationId xmlns:a16="http://schemas.microsoft.com/office/drawing/2014/main" id="{543A681C-C60F-8DB9-FBA5-224C27F7C9E7}"/>
              </a:ext>
            </a:extLst>
          </p:cNvPr>
          <p:cNvSpPr txBox="1"/>
          <p:nvPr/>
        </p:nvSpPr>
        <p:spPr>
          <a:xfrm>
            <a:off x="860610" y="3450340"/>
            <a:ext cx="6019800" cy="523220"/>
          </a:xfrm>
          <a:prstGeom prst="rect">
            <a:avLst/>
          </a:prstGeom>
          <a:noFill/>
        </p:spPr>
        <p:txBody>
          <a:bodyPr wrap="square">
            <a:spAutoFit/>
          </a:bodyPr>
          <a:lstStyle/>
          <a:p>
            <a:r>
              <a:rPr lang="en-IN" sz="2800" dirty="0">
                <a:solidFill>
                  <a:srgbClr val="000000"/>
                </a:solidFill>
              </a:rPr>
              <a:t>to a power is the power times the log”)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Radiocarbon Dating</a:t>
            </a:r>
            <a:r>
              <a:rPr lang="en-IN" baseline="-25000" dirty="0"/>
              <a:t>4</a:t>
            </a:r>
            <a:endParaRPr dirty="0"/>
          </a:p>
        </p:txBody>
      </p:sp>
      <p:sp>
        <p:nvSpPr>
          <p:cNvPr id="3" name="Text Placeholder 2"/>
          <p:cNvSpPr>
            <a:spLocks noGrp="1"/>
          </p:cNvSpPr>
          <p:nvPr>
            <p:ph type="body" sz="quarter" idx="10"/>
          </p:nvPr>
        </p:nvSpPr>
        <p:spPr/>
        <p:txBody>
          <a:bodyPr>
            <a:normAutofit/>
          </a:bodyPr>
          <a:lstStyle/>
          <a:p>
            <a:pPr marL="447675" indent="-425450">
              <a:buFont typeface="+mj-lt"/>
              <a:buAutoNum type="alphaLcPeriod" startAt="2"/>
              <a:defRPr sz="2800"/>
            </a:pPr>
            <a:r>
              <a:rPr sz="2300" dirty="0"/>
              <a:t>​We plug the given information into the formula and solve for</a:t>
            </a:r>
            <a:r>
              <a:rPr lang="en-US" sz="2300" dirty="0"/>
              <a:t> </a:t>
            </a:r>
            <a:r>
              <a:rPr lang="en-US" sz="2300" i="1" dirty="0"/>
              <a:t>t</a:t>
            </a:r>
            <a:r>
              <a:rPr sz="2300" dirty="0"/>
              <a:t>.</a:t>
            </a:r>
          </a:p>
        </p:txBody>
      </p:sp>
      <mc:AlternateContent xmlns:mc="http://schemas.openxmlformats.org/markup-compatibility/2006">
        <mc:Choice xmlns:a14="http://schemas.microsoft.com/office/drawing/2010/main" Requires="a14">
          <p:graphicFrame>
            <p:nvGraphicFramePr>
              <p:cNvPr id="4" name="Table Placeholder 2" descr="1.5 equals 2.3 times e to the power of negative 0.000121t.&#10;1.5 divided by 2.3 equals e to the power of negative 0.000121t.&#10;Take the natural logarithm of both sides and simplify using a property of logarithms.&#10;ln open parentheses 1.5 divided by 2.3 close parentheses equals negative 0.000121t.&#10;open fraction ln open parentheses 1.5 divided by 2.3 close parentheses divided by negative 0.000121 close fraction equals t.&#10;t approximately equals to 3533 years&#10;">
                <a:extLst>
                  <a:ext uri="{FF2B5EF4-FFF2-40B4-BE49-F238E27FC236}">
                    <a16:creationId xmlns:a16="http://schemas.microsoft.com/office/drawing/2014/main" id="{446FD546-07C7-68C1-198C-309C2A629C68}"/>
                  </a:ext>
                </a:extLst>
              </p:cNvPr>
              <p:cNvGraphicFramePr>
                <a:graphicFrameLocks/>
              </p:cNvGraphicFramePr>
              <p:nvPr>
                <p:extLst>
                  <p:ext uri="{D42A27DB-BD31-4B8C-83A1-F6EECF244321}">
                    <p14:modId xmlns:p14="http://schemas.microsoft.com/office/powerpoint/2010/main" val="3087115356"/>
                  </p:ext>
                </p:extLst>
              </p:nvPr>
            </p:nvGraphicFramePr>
            <p:xfrm>
              <a:off x="381000" y="1641538"/>
              <a:ext cx="8458200" cy="3006662"/>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4724400">
                      <a:extLst>
                        <a:ext uri="{9D8B030D-6E8A-4147-A177-3AD203B41FA5}">
                          <a16:colId xmlns:a16="http://schemas.microsoft.com/office/drawing/2014/main" val="20002"/>
                        </a:ext>
                      </a:extLst>
                    </a:gridCol>
                  </a:tblGrid>
                  <a:tr h="370840">
                    <a:tc>
                      <a:txBody>
                        <a:bodyPr/>
                        <a:lstStyle/>
                        <a:p>
                          <a:pPr algn="r"/>
                          <a:r>
                            <a:rPr sz="2400" dirty="0"/>
                            <a:t>​</a:t>
                          </a:r>
                          <a:r>
                            <a:rPr sz="2400" dirty="0">
                              <a:latin typeface="Cambria Math"/>
                            </a:rPr>
                            <a:t>1.5</a:t>
                          </a:r>
                        </a:p>
                      </a:txBody>
                      <a:tcPr anchor="ctr"/>
                    </a:tc>
                    <a:tc>
                      <a:txBody>
                        <a:bodyPr/>
                        <a:lstStyle/>
                        <a:p>
                          <a:pPr algn="l">
                            <a:defRPr sz="1800"/>
                          </a:pPr>
                          <a:r>
                            <a:rPr sz="2400" dirty="0"/>
                            <a:t>​</a:t>
                          </a:r>
                          <a14:m>
                            <m:oMath xmlns:m="http://schemas.openxmlformats.org/officeDocument/2006/math">
                              <m:r>
                                <a:rPr sz="2400">
                                  <a:latin typeface="Cambria Math"/>
                                </a:rPr>
                                <m:t>=2.3</m:t>
                              </m:r>
                              <m:sSup>
                                <m:sSupPr>
                                  <m:ctrlPr>
                                    <a:rPr sz="2400" i="1">
                                      <a:latin typeface="Cambria Math" panose="02040503050406030204" pitchFamily="18" charset="0"/>
                                    </a:rPr>
                                  </m:ctrlPr>
                                </m:sSupPr>
                                <m:e>
                                  <m:r>
                                    <a:rPr sz="2400">
                                      <a:latin typeface="Cambria Math"/>
                                    </a:rPr>
                                    <m:t>𝑒</m:t>
                                  </m:r>
                                </m:e>
                                <m:sup>
                                  <m:r>
                                    <a:rPr sz="2400">
                                      <a:latin typeface="Cambria Math"/>
                                    </a:rPr>
                                    <m:t>−0.000121</m:t>
                                  </m:r>
                                  <m:r>
                                    <a:rPr sz="2400">
                                      <a:latin typeface="Cambria Math"/>
                                    </a:rPr>
                                    <m:t>𝑡</m:t>
                                  </m:r>
                                </m:sup>
                              </m:sSup>
                            </m:oMath>
                          </a14:m>
                          <a:endParaRPr sz="2400" dirty="0"/>
                        </a:p>
                      </a:txBody>
                      <a:tcPr anchor="ctr"/>
                    </a:tc>
                    <a:tc>
                      <a:txBody>
                        <a:bodyPr/>
                        <a:lstStyle/>
                        <a:p>
                          <a:pPr algn="l"/>
                          <a:endParaRPr sz="2000" b="0" dirty="0"/>
                        </a:p>
                      </a:txBody>
                      <a:tcPr anchor="ctr"/>
                    </a:tc>
                    <a:extLst>
                      <a:ext uri="{0D108BD9-81ED-4DB2-BD59-A6C34878D82A}">
                        <a16:rowId xmlns:a16="http://schemas.microsoft.com/office/drawing/2014/main" val="10000"/>
                      </a:ext>
                    </a:extLst>
                  </a:tr>
                  <a:tr h="370840">
                    <a:tc>
                      <a:txBody>
                        <a:bodyPr/>
                        <a:lstStyle/>
                        <a:p>
                          <a:pPr algn="r">
                            <a:defRPr sz="18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1.5</m:t>
                                  </m:r>
                                </m:num>
                                <m:den>
                                  <m:r>
                                    <a:rPr sz="2400">
                                      <a:latin typeface="Cambria Math"/>
                                    </a:rPr>
                                    <m:t>2.3</m:t>
                                  </m:r>
                                </m:den>
                              </m:f>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sSup>
                                <m:sSupPr>
                                  <m:ctrlPr>
                                    <a:rPr sz="2400" i="1">
                                      <a:latin typeface="Cambria Math" panose="02040503050406030204" pitchFamily="18" charset="0"/>
                                    </a:rPr>
                                  </m:ctrlPr>
                                </m:sSupPr>
                                <m:e>
                                  <m:r>
                                    <a:rPr sz="2400">
                                      <a:latin typeface="Cambria Math"/>
                                    </a:rPr>
                                    <m:t>𝑒</m:t>
                                  </m:r>
                                </m:e>
                                <m:sup>
                                  <m:r>
                                    <a:rPr sz="2400">
                                      <a:latin typeface="Cambria Math"/>
                                    </a:rPr>
                                    <m:t>−0.000121</m:t>
                                  </m:r>
                                  <m:r>
                                    <a:rPr sz="2400">
                                      <a:latin typeface="Cambria Math"/>
                                    </a:rPr>
                                    <m:t>𝑡</m:t>
                                  </m:r>
                                </m:sup>
                              </m:sSup>
                            </m:oMath>
                          </a14:m>
                          <a:endParaRPr sz="2400" dirty="0"/>
                        </a:p>
                      </a:txBody>
                      <a:tcPr anchor="ctr"/>
                    </a:tc>
                    <a:tc>
                      <a:txBody>
                        <a:bodyPr/>
                        <a:lstStyle/>
                        <a:p>
                          <a:pPr algn="l">
                            <a:defRPr b="1"/>
                          </a:pPr>
                          <a:r>
                            <a:rPr sz="2000" b="0" dirty="0"/>
                            <a:t>Divide both sides by </a:t>
                          </a:r>
                          <a:r>
                            <a:rPr sz="2000" b="0" dirty="0">
                              <a:latin typeface="Cambria Math"/>
                            </a:rPr>
                            <a:t>2.3</a:t>
                          </a:r>
                          <a:r>
                            <a:rPr sz="2000" b="0" dirty="0"/>
                            <a:t>.</a:t>
                          </a:r>
                        </a:p>
                      </a:txBody>
                      <a:tcPr anchor="ctr"/>
                    </a:tc>
                    <a:extLst>
                      <a:ext uri="{0D108BD9-81ED-4DB2-BD59-A6C34878D82A}">
                        <a16:rowId xmlns:a16="http://schemas.microsoft.com/office/drawing/2014/main" val="10001"/>
                      </a:ext>
                    </a:extLst>
                  </a:tr>
                  <a:tr h="370840">
                    <a:tc>
                      <a:txBody>
                        <a:bodyPr/>
                        <a:lstStyle/>
                        <a:p>
                          <a:pPr algn="r">
                            <a:defRPr sz="1800"/>
                          </a:pPr>
                          <a:r>
                            <a:rPr sz="2400" dirty="0"/>
                            <a:t>​</a:t>
                          </a:r>
                          <a14:m>
                            <m:oMath xmlns:m="http://schemas.openxmlformats.org/officeDocument/2006/math">
                              <m:r>
                                <m:rPr>
                                  <m:sty m:val="p"/>
                                </m:rPr>
                                <a:rPr sz="2400">
                                  <a:latin typeface="Cambria Math"/>
                                </a:rPr>
                                <m:t>ln</m:t>
                              </m:r>
                              <m:r>
                                <a:rPr sz="2400">
                                  <a:latin typeface="Cambria Math"/>
                                </a:rPr>
                                <m:t>⁡</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1.5</m:t>
                                      </m:r>
                                    </m:num>
                                    <m:den>
                                      <m:r>
                                        <a:rPr sz="2400">
                                          <a:latin typeface="Cambria Math"/>
                                        </a:rPr>
                                        <m:t>2.3</m:t>
                                      </m:r>
                                    </m:den>
                                  </m:f>
                                </m:e>
                              </m:d>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=−0.000121</m:t>
                              </m:r>
                              <m:r>
                                <a:rPr sz="2400">
                                  <a:latin typeface="Cambria Math"/>
                                </a:rPr>
                                <m:t>𝑡</m:t>
                              </m:r>
                            </m:oMath>
                          </a14:m>
                          <a:endParaRPr sz="2400" dirty="0"/>
                        </a:p>
                      </a:txBody>
                      <a:tcPr anchor="ctr"/>
                    </a:tc>
                    <a:tc>
                      <a:txBody>
                        <a:bodyPr/>
                        <a:lstStyle/>
                        <a:p>
                          <a:pPr algn="l">
                            <a:defRPr b="1"/>
                          </a:pPr>
                          <a:r>
                            <a:rPr lang="en-US" sz="2000" b="0" dirty="0"/>
                            <a:t>Take the natural logarithm of both sides and simplify using a property of logarithms.</a:t>
                          </a:r>
                          <a:endParaRPr sz="2000" b="0" dirty="0"/>
                        </a:p>
                      </a:txBody>
                      <a:tcPr anchor="ctr"/>
                    </a:tc>
                    <a:extLst>
                      <a:ext uri="{0D108BD9-81ED-4DB2-BD59-A6C34878D82A}">
                        <a16:rowId xmlns:a16="http://schemas.microsoft.com/office/drawing/2014/main" val="10002"/>
                      </a:ext>
                    </a:extLst>
                  </a:tr>
                  <a:tr h="370840">
                    <a:tc>
                      <a:txBody>
                        <a:bodyPr/>
                        <a:lstStyle/>
                        <a:p>
                          <a:pPr algn="r">
                            <a:defRPr sz="1800"/>
                          </a:pPr>
                          <a:r>
                            <a:rPr sz="2400" dirty="0"/>
                            <a:t>​</a:t>
                          </a:r>
                          <a14:m>
                            <m:oMath xmlns:m="http://schemas.openxmlformats.org/officeDocument/2006/math">
                              <m:f>
                                <m:fPr>
                                  <m:ctrlPr>
                                    <a:rPr sz="2400" i="1">
                                      <a:latin typeface="Cambria Math" panose="02040503050406030204" pitchFamily="18" charset="0"/>
                                    </a:rPr>
                                  </m:ctrlPr>
                                </m:fPr>
                                <m:num>
                                  <m:func>
                                    <m:funcPr>
                                      <m:ctrlPr>
                                        <a:rPr sz="2400" i="1">
                                          <a:latin typeface="Cambria Math" panose="02040503050406030204" pitchFamily="18" charset="0"/>
                                        </a:rPr>
                                      </m:ctrlPr>
                                    </m:funcPr>
                                    <m:fName>
                                      <m:r>
                                        <m:rPr>
                                          <m:sty m:val="p"/>
                                        </m:rPr>
                                        <a:rPr sz="2400">
                                          <a:latin typeface="Cambria Math"/>
                                        </a:rPr>
                                        <m:t>ln</m:t>
                                      </m:r>
                                    </m:fName>
                                    <m:e>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1.5</m:t>
                                              </m:r>
                                            </m:num>
                                            <m:den>
                                              <m:r>
                                                <a:rPr sz="2400">
                                                  <a:latin typeface="Cambria Math"/>
                                                </a:rPr>
                                                <m:t>2.3</m:t>
                                              </m:r>
                                            </m:den>
                                          </m:f>
                                        </m:e>
                                      </m:d>
                                    </m:e>
                                  </m:func>
                                </m:num>
                                <m:den>
                                  <m:r>
                                    <a:rPr sz="2400">
                                      <a:latin typeface="Cambria Math"/>
                                    </a:rPr>
                                    <m:t>−0.000121</m:t>
                                  </m:r>
                                </m:den>
                              </m:f>
                            </m:oMath>
                          </a14:m>
                          <a:endParaRPr sz="2400" dirty="0"/>
                        </a:p>
                      </a:txBody>
                      <a:tcPr/>
                    </a:tc>
                    <a:tc>
                      <a:txBody>
                        <a:bodyPr/>
                        <a:lstStyle/>
                        <a:p>
                          <a:pPr algn="l">
                            <a:defRPr sz="1800"/>
                          </a:pPr>
                          <a:r>
                            <a:rPr sz="2400" dirty="0"/>
                            <a:t>​</a:t>
                          </a:r>
                          <a14:m>
                            <m:oMath xmlns:m="http://schemas.openxmlformats.org/officeDocument/2006/math">
                              <m:r>
                                <a:rPr sz="2400">
                                  <a:latin typeface="Cambria Math"/>
                                </a:rPr>
                                <m:t>=</m:t>
                              </m:r>
                              <m:r>
                                <a:rPr sz="2400">
                                  <a:latin typeface="Cambria Math"/>
                                </a:rPr>
                                <m:t>𝑡</m:t>
                              </m:r>
                            </m:oMath>
                          </a14:m>
                          <a:endParaRPr sz="2400" dirty="0"/>
                        </a:p>
                      </a:txBody>
                      <a:tcPr anchor="ctr"/>
                    </a:tc>
                    <a:tc>
                      <a:txBody>
                        <a:bodyPr/>
                        <a:lstStyle/>
                        <a:p>
                          <a:pPr algn="l">
                            <a:defRPr sz="1100" b="1"/>
                          </a:pPr>
                          <a:r>
                            <a:rPr sz="2000" b="0" dirty="0"/>
                            <a:t>Solve for </a:t>
                          </a:r>
                          <a14:m>
                            <m:oMath xmlns:m="http://schemas.openxmlformats.org/officeDocument/2006/math">
                              <m:r>
                                <a:rPr lang="en-US" sz="2000" b="0" i="1" smtClean="0">
                                  <a:latin typeface="Cambria Math"/>
                                </a:rPr>
                                <m:t>𝑡</m:t>
                              </m:r>
                            </m:oMath>
                          </a14:m>
                          <a:r>
                            <a:rPr sz="2000" b="0" dirty="0"/>
                            <a:t>.</a:t>
                          </a:r>
                        </a:p>
                      </a:txBody>
                      <a:tcPr anchor="ctr"/>
                    </a:tc>
                    <a:extLst>
                      <a:ext uri="{0D108BD9-81ED-4DB2-BD59-A6C34878D82A}">
                        <a16:rowId xmlns:a16="http://schemas.microsoft.com/office/drawing/2014/main" val="10003"/>
                      </a:ext>
                    </a:extLst>
                  </a:tr>
                  <a:tr h="370840">
                    <a:tc>
                      <a:txBody>
                        <a:bodyPr/>
                        <a:lstStyle/>
                        <a:p>
                          <a:pPr algn="r">
                            <a:defRPr sz="1800"/>
                          </a:pPr>
                          <a:r>
                            <a:rPr lang="en-US" sz="2400" dirty="0"/>
                            <a:t> </a:t>
                          </a:r>
                          <a14:m>
                            <m:oMath xmlns:m="http://schemas.openxmlformats.org/officeDocument/2006/math">
                              <m:r>
                                <a:rPr sz="2400">
                                  <a:latin typeface="Cambria Math"/>
                                </a:rPr>
                                <m:t>𝑡</m:t>
                              </m:r>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≈3533</m:t>
                              </m:r>
                              <m:r>
                                <m:rPr>
                                  <m:nor/>
                                </m:rPr>
                                <a:rPr sz="2400">
                                  <a:latin typeface="Cambria Math"/>
                                </a:rPr>
                                <m:t> </m:t>
                              </m:r>
                              <m:r>
                                <m:rPr>
                                  <m:sty m:val="p"/>
                                </m:rPr>
                                <a:rPr sz="2400">
                                  <a:latin typeface="Cambria Math"/>
                                </a:rPr>
                                <m:t>years</m:t>
                              </m:r>
                            </m:oMath>
                          </a14:m>
                          <a:endParaRPr sz="2400" dirty="0"/>
                        </a:p>
                      </a:txBody>
                      <a:tcPr anchor="ctr"/>
                    </a:tc>
                    <a:tc>
                      <a:txBody>
                        <a:bodyPr/>
                        <a:lstStyle/>
                        <a:p>
                          <a:pPr algn="l">
                            <a:defRPr b="1"/>
                          </a:pPr>
                          <a:r>
                            <a:rPr lang="en-US" sz="2000" b="0" dirty="0"/>
                            <a:t>Evaluate.</a:t>
                          </a:r>
                          <a:endParaRPr sz="2000" b="0" dirty="0"/>
                        </a:p>
                      </a:txBody>
                      <a:tcPr anchor="ctr"/>
                    </a:tc>
                    <a:extLst>
                      <a:ext uri="{0D108BD9-81ED-4DB2-BD59-A6C34878D82A}">
                        <a16:rowId xmlns:a16="http://schemas.microsoft.com/office/drawing/2014/main" val="10004"/>
                      </a:ext>
                    </a:extLst>
                  </a:tr>
                </a:tbl>
              </a:graphicData>
            </a:graphic>
          </p:graphicFrame>
        </mc:Choice>
        <mc:Fallback>
          <p:graphicFrame>
            <p:nvGraphicFramePr>
              <p:cNvPr id="4" name="Table Placeholder 2" descr="1.5 equals 2.3 times e to the power of negative 0.000121t.&#10;1.5 divided by 2.3 equals e to the power of negative 0.000121t.&#10;Take the natural logarithm of both sides and simplify using a property of logarithms.&#10;ln open parentheses 1.5 divided by 2.3 close parentheses equals negative 0.000121t.&#10;open fraction ln open parentheses 1.5 divided by 2.3 close parentheses divided by negative 0.000121 close fraction equals t.&#10;t approximately equals to 3533 years&#10;">
                <a:extLst>
                  <a:ext uri="{FF2B5EF4-FFF2-40B4-BE49-F238E27FC236}">
                    <a16:creationId xmlns:a16="http://schemas.microsoft.com/office/drawing/2014/main" id="{446FD546-07C7-68C1-198C-309C2A629C68}"/>
                  </a:ext>
                </a:extLst>
              </p:cNvPr>
              <p:cNvGraphicFramePr>
                <a:graphicFrameLocks/>
              </p:cNvGraphicFramePr>
              <p:nvPr>
                <p:extLst>
                  <p:ext uri="{D42A27DB-BD31-4B8C-83A1-F6EECF244321}">
                    <p14:modId xmlns:p14="http://schemas.microsoft.com/office/powerpoint/2010/main" val="3087115356"/>
                  </p:ext>
                </p:extLst>
              </p:nvPr>
            </p:nvGraphicFramePr>
            <p:xfrm>
              <a:off x="381000" y="1641538"/>
              <a:ext cx="8458200" cy="3006662"/>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4724400">
                      <a:extLst>
                        <a:ext uri="{9D8B030D-6E8A-4147-A177-3AD203B41FA5}">
                          <a16:colId xmlns:a16="http://schemas.microsoft.com/office/drawing/2014/main" val="20002"/>
                        </a:ext>
                      </a:extLst>
                    </a:gridCol>
                  </a:tblGrid>
                  <a:tr h="457200">
                    <a:tc>
                      <a:txBody>
                        <a:bodyPr/>
                        <a:lstStyle/>
                        <a:p>
                          <a:pPr algn="r"/>
                          <a:r>
                            <a:rPr sz="2400" dirty="0"/>
                            <a:t>​</a:t>
                          </a:r>
                          <a:r>
                            <a:rPr sz="2400" dirty="0">
                              <a:latin typeface="Cambria Math"/>
                            </a:rPr>
                            <a:t>1.5</a:t>
                          </a:r>
                        </a:p>
                      </a:txBody>
                      <a:tcPr anchor="ctr"/>
                    </a:tc>
                    <a:tc>
                      <a:txBody>
                        <a:bodyPr/>
                        <a:lstStyle/>
                        <a:p>
                          <a:endParaRPr lang="en-US"/>
                        </a:p>
                      </a:txBody>
                      <a:tcPr anchor="ctr">
                        <a:blipFill>
                          <a:blip r:embed="rId2"/>
                          <a:stretch>
                            <a:fillRect l="-57990" t="-13333" r="-199742" b="-588000"/>
                          </a:stretch>
                        </a:blipFill>
                      </a:tcPr>
                    </a:tc>
                    <a:tc>
                      <a:txBody>
                        <a:bodyPr/>
                        <a:lstStyle/>
                        <a:p>
                          <a:pPr algn="l"/>
                          <a:endParaRPr sz="2000" b="0" dirty="0"/>
                        </a:p>
                      </a:txBody>
                      <a:tcPr anchor="ctr"/>
                    </a:tc>
                    <a:extLst>
                      <a:ext uri="{0D108BD9-81ED-4DB2-BD59-A6C34878D82A}">
                        <a16:rowId xmlns:a16="http://schemas.microsoft.com/office/drawing/2014/main" val="10000"/>
                      </a:ext>
                    </a:extLst>
                  </a:tr>
                  <a:tr h="615760">
                    <a:tc>
                      <a:txBody>
                        <a:bodyPr/>
                        <a:lstStyle/>
                        <a:p>
                          <a:endParaRPr lang="en-US"/>
                        </a:p>
                      </a:txBody>
                      <a:tcPr anchor="ctr">
                        <a:blipFill>
                          <a:blip r:embed="rId2"/>
                          <a:stretch>
                            <a:fillRect t="-84158" r="-516889" b="-336634"/>
                          </a:stretch>
                        </a:blipFill>
                      </a:tcPr>
                    </a:tc>
                    <a:tc>
                      <a:txBody>
                        <a:bodyPr/>
                        <a:lstStyle/>
                        <a:p>
                          <a:endParaRPr lang="en-US"/>
                        </a:p>
                      </a:txBody>
                      <a:tcPr anchor="ctr">
                        <a:blipFill>
                          <a:blip r:embed="rId2"/>
                          <a:stretch>
                            <a:fillRect l="-57990" t="-84158" r="-199742" b="-336634"/>
                          </a:stretch>
                        </a:blipFill>
                      </a:tcPr>
                    </a:tc>
                    <a:tc>
                      <a:txBody>
                        <a:bodyPr/>
                        <a:lstStyle/>
                        <a:p>
                          <a:pPr algn="l">
                            <a:defRPr b="1"/>
                          </a:pPr>
                          <a:r>
                            <a:rPr sz="2000" b="0" dirty="0"/>
                            <a:t>Divide both sides by </a:t>
                          </a:r>
                          <a:r>
                            <a:rPr sz="2000" b="0" dirty="0">
                              <a:latin typeface="Cambria Math"/>
                            </a:rPr>
                            <a:t>2.3</a:t>
                          </a:r>
                          <a:r>
                            <a:rPr sz="2000" b="0" dirty="0"/>
                            <a:t>.</a:t>
                          </a:r>
                        </a:p>
                      </a:txBody>
                      <a:tcPr anchor="ctr"/>
                    </a:tc>
                    <a:extLst>
                      <a:ext uri="{0D108BD9-81ED-4DB2-BD59-A6C34878D82A}">
                        <a16:rowId xmlns:a16="http://schemas.microsoft.com/office/drawing/2014/main" val="10001"/>
                      </a:ext>
                    </a:extLst>
                  </a:tr>
                  <a:tr h="701040">
                    <a:tc>
                      <a:txBody>
                        <a:bodyPr/>
                        <a:lstStyle/>
                        <a:p>
                          <a:endParaRPr lang="en-US"/>
                        </a:p>
                      </a:txBody>
                      <a:tcPr anchor="ctr">
                        <a:blipFill>
                          <a:blip r:embed="rId2"/>
                          <a:stretch>
                            <a:fillRect t="-161739" r="-516889" b="-195652"/>
                          </a:stretch>
                        </a:blipFill>
                      </a:tcPr>
                    </a:tc>
                    <a:tc>
                      <a:txBody>
                        <a:bodyPr/>
                        <a:lstStyle/>
                        <a:p>
                          <a:endParaRPr lang="en-US"/>
                        </a:p>
                      </a:txBody>
                      <a:tcPr anchor="ctr">
                        <a:blipFill>
                          <a:blip r:embed="rId2"/>
                          <a:stretch>
                            <a:fillRect l="-57990" t="-161739" r="-199742" b="-195652"/>
                          </a:stretch>
                        </a:blipFill>
                      </a:tcPr>
                    </a:tc>
                    <a:tc>
                      <a:txBody>
                        <a:bodyPr/>
                        <a:lstStyle/>
                        <a:p>
                          <a:pPr algn="l">
                            <a:defRPr b="1"/>
                          </a:pPr>
                          <a:r>
                            <a:rPr lang="en-US" sz="2000" b="0" dirty="0"/>
                            <a:t>Take the natural logarithm of both sides and simplify using a property of logarithms.</a:t>
                          </a:r>
                          <a:endParaRPr sz="2000" b="0" dirty="0"/>
                        </a:p>
                      </a:txBody>
                      <a:tcPr anchor="ctr"/>
                    </a:tc>
                    <a:extLst>
                      <a:ext uri="{0D108BD9-81ED-4DB2-BD59-A6C34878D82A}">
                        <a16:rowId xmlns:a16="http://schemas.microsoft.com/office/drawing/2014/main" val="10002"/>
                      </a:ext>
                    </a:extLst>
                  </a:tr>
                  <a:tr h="775462">
                    <a:tc>
                      <a:txBody>
                        <a:bodyPr/>
                        <a:lstStyle/>
                        <a:p>
                          <a:endParaRPr lang="en-US"/>
                        </a:p>
                      </a:txBody>
                      <a:tcPr>
                        <a:blipFill>
                          <a:blip r:embed="rId2"/>
                          <a:stretch>
                            <a:fillRect t="-235156" r="-516889" b="-75781"/>
                          </a:stretch>
                        </a:blipFill>
                      </a:tcPr>
                    </a:tc>
                    <a:tc>
                      <a:txBody>
                        <a:bodyPr/>
                        <a:lstStyle/>
                        <a:p>
                          <a:endParaRPr lang="en-US"/>
                        </a:p>
                      </a:txBody>
                      <a:tcPr anchor="ctr">
                        <a:blipFill>
                          <a:blip r:embed="rId2"/>
                          <a:stretch>
                            <a:fillRect l="-57990" t="-235156" r="-199742" b="-75781"/>
                          </a:stretch>
                        </a:blipFill>
                      </a:tcPr>
                    </a:tc>
                    <a:tc>
                      <a:txBody>
                        <a:bodyPr/>
                        <a:lstStyle/>
                        <a:p>
                          <a:endParaRPr lang="en-US"/>
                        </a:p>
                      </a:txBody>
                      <a:tcPr anchor="ctr">
                        <a:blipFill>
                          <a:blip r:embed="rId2"/>
                          <a:stretch>
                            <a:fillRect l="-79097" t="-235156" b="-75781"/>
                          </a:stretch>
                        </a:blipFill>
                      </a:tcPr>
                    </a:tc>
                    <a:extLst>
                      <a:ext uri="{0D108BD9-81ED-4DB2-BD59-A6C34878D82A}">
                        <a16:rowId xmlns:a16="http://schemas.microsoft.com/office/drawing/2014/main" val="10003"/>
                      </a:ext>
                    </a:extLst>
                  </a:tr>
                  <a:tr h="457200">
                    <a:tc>
                      <a:txBody>
                        <a:bodyPr/>
                        <a:lstStyle/>
                        <a:p>
                          <a:endParaRPr lang="en-US"/>
                        </a:p>
                      </a:txBody>
                      <a:tcPr anchor="ctr">
                        <a:blipFill>
                          <a:blip r:embed="rId2"/>
                          <a:stretch>
                            <a:fillRect t="-572000" r="-516889" b="-29333"/>
                          </a:stretch>
                        </a:blipFill>
                      </a:tcPr>
                    </a:tc>
                    <a:tc>
                      <a:txBody>
                        <a:bodyPr/>
                        <a:lstStyle/>
                        <a:p>
                          <a:endParaRPr lang="en-US"/>
                        </a:p>
                      </a:txBody>
                      <a:tcPr anchor="ctr">
                        <a:blipFill>
                          <a:blip r:embed="rId2"/>
                          <a:stretch>
                            <a:fillRect l="-57990" t="-572000" r="-199742" b="-29333"/>
                          </a:stretch>
                        </a:blipFill>
                      </a:tcPr>
                    </a:tc>
                    <a:tc>
                      <a:txBody>
                        <a:bodyPr/>
                        <a:lstStyle/>
                        <a:p>
                          <a:pPr algn="l">
                            <a:defRPr b="1"/>
                          </a:pPr>
                          <a:r>
                            <a:rPr lang="en-US" sz="2000" b="0" dirty="0"/>
                            <a:t>Evaluate.</a:t>
                          </a:r>
                          <a:endParaRPr sz="2000" b="0" dirty="0"/>
                        </a:p>
                      </a:txBody>
                      <a:tcPr anchor="ctr"/>
                    </a:tc>
                    <a:extLst>
                      <a:ext uri="{0D108BD9-81ED-4DB2-BD59-A6C34878D82A}">
                        <a16:rowId xmlns:a16="http://schemas.microsoft.com/office/drawing/2014/main" val="10004"/>
                      </a:ext>
                    </a:extLst>
                  </a:tr>
                </a:tbl>
              </a:graphicData>
            </a:graphic>
          </p:graphicFrame>
        </mc:Fallback>
      </mc:AlternateContent>
      <p:sp>
        <p:nvSpPr>
          <p:cNvPr id="25" name="TextBox 24">
            <a:extLst>
              <a:ext uri="{FF2B5EF4-FFF2-40B4-BE49-F238E27FC236}">
                <a16:creationId xmlns:a16="http://schemas.microsoft.com/office/drawing/2014/main" id="{F39B278A-D649-4EA9-55CC-DBCCBA2BF0B9}"/>
              </a:ext>
            </a:extLst>
          </p:cNvPr>
          <p:cNvSpPr txBox="1"/>
          <p:nvPr/>
        </p:nvSpPr>
        <p:spPr>
          <a:xfrm>
            <a:off x="1066799" y="4876800"/>
            <a:ext cx="7624485" cy="800219"/>
          </a:xfrm>
          <a:prstGeom prst="rect">
            <a:avLst/>
          </a:prstGeom>
          <a:noFill/>
        </p:spPr>
        <p:txBody>
          <a:bodyPr wrap="square">
            <a:spAutoFit/>
          </a:bodyPr>
          <a:lstStyle/>
          <a:p>
            <a:r>
              <a:rPr lang="en-US" sz="2300" dirty="0"/>
              <a:t>According to the radiocarbon dating, the fossil is about </a:t>
            </a:r>
            <a:r>
              <a:rPr lang="en-US" sz="2300" dirty="0">
                <a:latin typeface="Cambria Math"/>
              </a:rPr>
              <a:t>3533</a:t>
            </a:r>
            <a:r>
              <a:rPr lang="en-US" sz="2300" dirty="0"/>
              <a:t> years old.</a:t>
            </a:r>
            <a:endParaRPr lang="en-IN" sz="2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Solving Exponential Equations</a:t>
            </a:r>
            <a:r>
              <a:rPr lang="en-IN"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Solve the equation</a:t>
            </a:r>
          </a:p>
        </p:txBody>
      </p:sp>
      <p:pic>
        <p:nvPicPr>
          <p:cNvPr id="10" name="Picture 9" descr="3 to the power of open parentheses 2 minus 5x close parentheses equals 11.">
            <a:extLst>
              <a:ext uri="{FF2B5EF4-FFF2-40B4-BE49-F238E27FC236}">
                <a16:creationId xmlns:a16="http://schemas.microsoft.com/office/drawing/2014/main" id="{8F354454-FA1B-DCCB-C66B-FDBD2F2A487C}"/>
              </a:ext>
            </a:extLst>
          </p:cNvPr>
          <p:cNvPicPr>
            <a:picLocks noChangeAspect="1"/>
          </p:cNvPicPr>
          <p:nvPr/>
        </p:nvPicPr>
        <p:blipFill>
          <a:blip r:embed="rId2"/>
          <a:stretch>
            <a:fillRect/>
          </a:stretch>
        </p:blipFill>
        <p:spPr>
          <a:xfrm>
            <a:off x="3344955" y="1074420"/>
            <a:ext cx="1384500" cy="468000"/>
          </a:xfrm>
          <a:prstGeom prst="rect">
            <a:avLst/>
          </a:prstGeom>
        </p:spPr>
      </p:pic>
      <p:sp>
        <p:nvSpPr>
          <p:cNvPr id="7" name="TextBox 6">
            <a:extLst>
              <a:ext uri="{FF2B5EF4-FFF2-40B4-BE49-F238E27FC236}">
                <a16:creationId xmlns:a16="http://schemas.microsoft.com/office/drawing/2014/main" id="{23A67375-5DBB-C05F-96F2-CAABF204B749}"/>
              </a:ext>
            </a:extLst>
          </p:cNvPr>
          <p:cNvSpPr txBox="1"/>
          <p:nvPr/>
        </p:nvSpPr>
        <p:spPr>
          <a:xfrm>
            <a:off x="4742330" y="1038252"/>
            <a:ext cx="3048000" cy="523220"/>
          </a:xfrm>
          <a:prstGeom prst="rect">
            <a:avLst/>
          </a:prstGeom>
          <a:noFill/>
        </p:spPr>
        <p:txBody>
          <a:bodyPr wrap="square">
            <a:spAutoFit/>
          </a:bodyPr>
          <a:lstStyle/>
          <a:p>
            <a:r>
              <a:rPr lang="en-IN" sz="2800" dirty="0"/>
              <a:t>Express the answer</a:t>
            </a:r>
          </a:p>
        </p:txBody>
      </p:sp>
      <p:sp>
        <p:nvSpPr>
          <p:cNvPr id="5" name="TextBox 4">
            <a:extLst>
              <a:ext uri="{FF2B5EF4-FFF2-40B4-BE49-F238E27FC236}">
                <a16:creationId xmlns:a16="http://schemas.microsoft.com/office/drawing/2014/main" id="{7FFB1508-AD37-6FED-0BA0-5380AB7E541B}"/>
              </a:ext>
            </a:extLst>
          </p:cNvPr>
          <p:cNvSpPr txBox="1"/>
          <p:nvPr/>
        </p:nvSpPr>
        <p:spPr>
          <a:xfrm>
            <a:off x="457200" y="1524000"/>
            <a:ext cx="5943600" cy="523220"/>
          </a:xfrm>
          <a:prstGeom prst="rect">
            <a:avLst/>
          </a:prstGeom>
          <a:noFill/>
        </p:spPr>
        <p:txBody>
          <a:bodyPr wrap="square">
            <a:spAutoFit/>
          </a:bodyPr>
          <a:lstStyle/>
          <a:p>
            <a:pPr>
              <a:defRPr sz="2800"/>
            </a:pPr>
            <a:r>
              <a:rPr lang="en-IN" sz="2800" dirty="0"/>
              <a:t>exactly and as a decimal approximation.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a:t>This equation is not easily solved in exponential form, since the two sides of the equation do not have the same base.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Exponential Equations</a:t>
            </a:r>
            <a:r>
              <a:rPr lang="en-IN"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There are two ways to convert the equation into logarithmic form. We will explore both, and see that they lead to the same answer.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Exponential Equations</a:t>
            </a:r>
            <a:r>
              <a:rPr lang="en-IN" baseline="-25000" dirty="0"/>
              <a:t>3</a:t>
            </a:r>
            <a:endParaRPr dirty="0"/>
          </a:p>
        </p:txBody>
      </p:sp>
      <p:sp>
        <p:nvSpPr>
          <p:cNvPr id="4" name="TextBox 3">
            <a:extLst>
              <a:ext uri="{FF2B5EF4-FFF2-40B4-BE49-F238E27FC236}">
                <a16:creationId xmlns:a16="http://schemas.microsoft.com/office/drawing/2014/main" id="{6092F609-55A1-4C6C-A389-9DAAE09F4364}"/>
              </a:ext>
            </a:extLst>
          </p:cNvPr>
          <p:cNvSpPr txBox="1"/>
          <p:nvPr/>
        </p:nvSpPr>
        <p:spPr>
          <a:xfrm>
            <a:off x="457200" y="1036606"/>
            <a:ext cx="8229600" cy="800219"/>
          </a:xfrm>
          <a:prstGeom prst="rect">
            <a:avLst/>
          </a:prstGeom>
          <a:noFill/>
        </p:spPr>
        <p:txBody>
          <a:bodyPr wrap="square" rtlCol="0">
            <a:spAutoFit/>
          </a:bodyPr>
          <a:lstStyle/>
          <a:p>
            <a:r>
              <a:rPr lang="en-US" sz="2300" dirty="0"/>
              <a:t>The first method is to take the natural (or common) logarithm of both sides.</a:t>
            </a:r>
          </a:p>
        </p:txBody>
      </p:sp>
      <mc:AlternateContent xmlns:mc="http://schemas.openxmlformats.org/markup-compatibility/2006">
        <mc:Choice xmlns:a14="http://schemas.microsoft.com/office/drawing/2010/main" Requires="a14">
          <p:graphicFrame>
            <p:nvGraphicFramePr>
              <p:cNvPr id="3" name="Table Placeholder 2" descr="3 to the power of open parentheses 2 minus 5x close parentheses equals 11.&#10;By taking the natural logarithm of both sides, we get, &#10;ln open parentheses 3 to the power of open parentheses 2 minus 5x close parentheses close parentheses equals ln 11.&#10;Use properties of logarithms to bring the variable out of the exponent.&#10;Open parentheses 2 minus 5x close parentheses times ln 3 equals ln 11.&#10;2 minus 5x equals ln 11 divided by ln 3.&#10;minus 5x equals ln 11 divided by ln 3, minus 2.&#10;Simplifying this, we get, &#10;x equals minus ln 11 divided by 5 ln 3, plus 2 divided by 5.">
                <a:extLst>
                  <a:ext uri="{FF2B5EF4-FFF2-40B4-BE49-F238E27FC236}">
                    <a16:creationId xmlns:a16="http://schemas.microsoft.com/office/drawing/2014/main" id="{9840402D-A2E8-D74C-2DD9-6C90B0ACCDCA}"/>
                  </a:ext>
                </a:extLst>
              </p:cNvPr>
              <p:cNvGraphicFramePr>
                <a:graphicFrameLocks noGrp="1"/>
              </p:cNvGraphicFramePr>
              <p:nvPr>
                <p:ph type="tbl" sz="quarter" idx="10"/>
                <p:extLst>
                  <p:ext uri="{D42A27DB-BD31-4B8C-83A1-F6EECF244321}">
                    <p14:modId xmlns:p14="http://schemas.microsoft.com/office/powerpoint/2010/main" val="3135076375"/>
                  </p:ext>
                </p:extLst>
              </p:nvPr>
            </p:nvGraphicFramePr>
            <p:xfrm>
              <a:off x="381000" y="1805367"/>
              <a:ext cx="8534400" cy="4138233"/>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sSup>
                                <m:sSupPr>
                                  <m:ctrlPr>
                                    <a:rPr sz="2800" i="1">
                                      <a:latin typeface="Cambria Math" panose="02040503050406030204" pitchFamily="18" charset="0"/>
                                    </a:rPr>
                                  </m:ctrlPr>
                                </m:sSupPr>
                                <m:e>
                                  <m:r>
                                    <a:rPr sz="2800">
                                      <a:latin typeface="Cambria Math"/>
                                    </a:rPr>
                                    <m:t>3</m:t>
                                  </m:r>
                                </m:e>
                                <m:sup>
                                  <m:r>
                                    <a:rPr sz="2800">
                                      <a:latin typeface="Cambria Math"/>
                                    </a:rPr>
                                    <m:t>2−5</m:t>
                                  </m:r>
                                  <m:r>
                                    <a:rPr sz="2800">
                                      <a:latin typeface="Cambria Math"/>
                                    </a:rPr>
                                    <m:t>𝑥</m:t>
                                  </m:r>
                                </m:sup>
                              </m:sSup>
                            </m:oMath>
                          </a14:m>
                          <a:endParaRPr sz="2800" dirty="0"/>
                        </a:p>
                      </a:txBody>
                      <a:tcPr anchor="ctr"/>
                    </a:tc>
                    <a:tc>
                      <a:txBody>
                        <a:bodyPr/>
                        <a:lstStyle/>
                        <a:p>
                          <a:pPr algn="l">
                            <a:defRPr sz="1800"/>
                          </a:pPr>
                          <a:r>
                            <a:rPr sz="2800"/>
                            <a:t>​</a:t>
                          </a:r>
                          <a14:m>
                            <m:oMath xmlns:m="http://schemas.openxmlformats.org/officeDocument/2006/math">
                              <m:r>
                                <a:rPr sz="2800">
                                  <a:latin typeface="Cambria Math"/>
                                </a:rPr>
                                <m:t>=11</m:t>
                              </m:r>
                            </m:oMath>
                          </a14:m>
                          <a:endParaRPr sz="2800"/>
                        </a:p>
                      </a:txBody>
                      <a:tcPr anchor="ctr"/>
                    </a:tc>
                    <a:tc>
                      <a:txBody>
                        <a:bodyPr/>
                        <a:lstStyle/>
                        <a:p>
                          <a:pPr algn="l">
                            <a:defRPr b="1"/>
                          </a:pPr>
                          <a:r>
                            <a:rPr lang="en-US" sz="2100" b="0" dirty="0"/>
                            <a:t>Take the natural logarithm of both sides.</a:t>
                          </a:r>
                          <a:endParaRPr sz="2100" b="0" dirty="0"/>
                        </a:p>
                      </a:txBody>
                      <a:tcPr anchor="b"/>
                    </a:tc>
                    <a:extLst>
                      <a:ext uri="{0D108BD9-81ED-4DB2-BD59-A6C34878D82A}">
                        <a16:rowId xmlns:a16="http://schemas.microsoft.com/office/drawing/2014/main" val="10000"/>
                      </a:ext>
                    </a:extLst>
                  </a:tr>
                  <a:tr h="370840">
                    <a:tc>
                      <a:txBody>
                        <a:bodyPr/>
                        <a:lstStyle/>
                        <a:p>
                          <a:pPr algn="r">
                            <a:defRPr sz="1800"/>
                          </a:pPr>
                          <a:r>
                            <a:rPr sz="2800" dirty="0"/>
                            <a:t>​</a:t>
                          </a:r>
                          <a14:m>
                            <m:oMath xmlns:m="http://schemas.openxmlformats.org/officeDocument/2006/math">
                              <m:r>
                                <m:rPr>
                                  <m:sty m:val="p"/>
                                </m:rPr>
                                <a:rPr sz="2800">
                                  <a:latin typeface="Cambria Math"/>
                                </a:rPr>
                                <m:t>ln</m:t>
                              </m:r>
                              <m:r>
                                <a:rPr sz="2800">
                                  <a:latin typeface="Cambria Math"/>
                                </a:rPr>
                                <m:t>⁡</m:t>
                              </m:r>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3</m:t>
                                      </m:r>
                                    </m:e>
                                    <m:sup>
                                      <m:r>
                                        <a:rPr sz="2800">
                                          <a:latin typeface="Cambria Math"/>
                                        </a:rPr>
                                        <m:t>2−5</m:t>
                                      </m:r>
                                      <m:r>
                                        <a:rPr sz="2800">
                                          <a:latin typeface="Cambria Math"/>
                                        </a:rPr>
                                        <m:t>𝑥</m:t>
                                      </m:r>
                                    </m:sup>
                                  </m:sSup>
                                </m:e>
                              </m:d>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oMath>
                          </a14:m>
                          <a:endParaRPr sz="2800" dirty="0"/>
                        </a:p>
                      </a:txBody>
                      <a:tcPr anchor="ctr"/>
                    </a:tc>
                    <a:tc>
                      <a:txBody>
                        <a:bodyPr/>
                        <a:lstStyle/>
                        <a:p>
                          <a:pPr algn="l">
                            <a:defRPr b="1"/>
                          </a:pPr>
                          <a:endParaRPr sz="2100" b="0" dirty="0"/>
                        </a:p>
                      </a:txBody>
                      <a:tcPr anchor="b"/>
                    </a:tc>
                    <a:extLst>
                      <a:ext uri="{0D108BD9-81ED-4DB2-BD59-A6C34878D82A}">
                        <a16:rowId xmlns:a16="http://schemas.microsoft.com/office/drawing/2014/main" val="10001"/>
                      </a:ext>
                    </a:extLst>
                  </a:tr>
                  <a:tr h="370840">
                    <a:tc>
                      <a:txBody>
                        <a:bodyPr/>
                        <a:lstStyle/>
                        <a:p>
                          <a:pPr algn="r">
                            <a:defRPr sz="1800"/>
                          </a:pPr>
                          <a:r>
                            <a:rPr sz="2800" dirty="0"/>
                            <a:t>​</a:t>
                          </a:r>
                          <a14:m>
                            <m:oMath xmlns:m="http://schemas.openxmlformats.org/officeDocument/2006/math">
                              <m:d>
                                <m:dPr>
                                  <m:ctrlPr>
                                    <a:rPr sz="2800" i="1">
                                      <a:latin typeface="Cambria Math" panose="02040503050406030204" pitchFamily="18" charset="0"/>
                                    </a:rPr>
                                  </m:ctrlPr>
                                </m:dPr>
                                <m:e>
                                  <m:r>
                                    <a:rPr sz="2800">
                                      <a:latin typeface="Cambria Math"/>
                                    </a:rPr>
                                    <m:t>2−5</m:t>
                                  </m:r>
                                  <m:r>
                                    <a:rPr sz="2800">
                                      <a:latin typeface="Cambria Math"/>
                                    </a:rPr>
                                    <m:t>𝑥</m:t>
                                  </m:r>
                                </m:e>
                              </m:d>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3</m:t>
                                  </m:r>
                                </m:e>
                              </m:func>
                            </m:oMath>
                          </a14:m>
                          <a:endParaRPr sz="2800" dirty="0"/>
                        </a:p>
                      </a:txBody>
                      <a:tcPr anchor="ctr"/>
                    </a:tc>
                    <a:tc>
                      <a:txBody>
                        <a:bodyPr/>
                        <a:lstStyle/>
                        <a:p>
                          <a:pPr algn="l">
                            <a:defRPr sz="1800"/>
                          </a:pPr>
                          <a:r>
                            <a:rPr sz="2800"/>
                            <a:t>​</a:t>
                          </a:r>
                          <a14:m>
                            <m:oMath xmlns:m="http://schemas.openxmlformats.org/officeDocument/2006/math">
                              <m:r>
                                <a:rPr sz="2800">
                                  <a:latin typeface="Cambria Math"/>
                                </a:rPr>
                                <m:t>=</m:t>
                              </m:r>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oMath>
                          </a14:m>
                          <a:endParaRPr sz="2800"/>
                        </a:p>
                      </a:txBody>
                      <a:tcPr anchor="ctr"/>
                    </a:tc>
                    <a:tc>
                      <a:txBody>
                        <a:bodyPr/>
                        <a:lstStyle/>
                        <a:p>
                          <a:pPr algn="l">
                            <a:defRPr b="1"/>
                          </a:pPr>
                          <a:r>
                            <a:rPr lang="en-US" sz="2100" b="0" dirty="0"/>
                            <a:t>Use properties of logarithms to bring the variable out of the exponent.</a:t>
                          </a:r>
                          <a:endParaRPr sz="2100" b="0" dirty="0"/>
                        </a:p>
                      </a:txBody>
                      <a:tcPr/>
                    </a:tc>
                    <a:extLst>
                      <a:ext uri="{0D108BD9-81ED-4DB2-BD59-A6C34878D82A}">
                        <a16:rowId xmlns:a16="http://schemas.microsoft.com/office/drawing/2014/main" val="10002"/>
                      </a:ext>
                    </a:extLst>
                  </a:tr>
                  <a:tr h="370840">
                    <a:tc>
                      <a:txBody>
                        <a:bodyPr/>
                        <a:lstStyle/>
                        <a:p>
                          <a:pPr algn="r">
                            <a:defRPr sz="1800"/>
                          </a:pPr>
                          <a:r>
                            <a:rPr sz="2800" dirty="0"/>
                            <a:t>​</a:t>
                          </a:r>
                          <a14:m>
                            <m:oMath xmlns:m="http://schemas.openxmlformats.org/officeDocument/2006/math">
                              <m:r>
                                <a:rPr sz="2800">
                                  <a:latin typeface="Cambria Math"/>
                                </a:rPr>
                                <m:t>2−5</m:t>
                              </m:r>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num>
                                <m:den>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3</m:t>
                                      </m:r>
                                    </m:e>
                                  </m:func>
                                </m:den>
                              </m:f>
                            </m:oMath>
                          </a14:m>
                          <a:endParaRPr sz="2800" dirty="0"/>
                        </a:p>
                      </a:txBody>
                      <a:tcPr anchor="ctr"/>
                    </a:tc>
                    <a:tc>
                      <a:txBody>
                        <a:bodyPr/>
                        <a:lstStyle/>
                        <a:p>
                          <a:pPr algn="l">
                            <a:defRPr sz="1100" b="1"/>
                          </a:pPr>
                          <a:r>
                            <a:rPr sz="2100" b="0" dirty="0"/>
                            <a:t>Divide both sides by </a:t>
                          </a:r>
                          <a14:m>
                            <m:oMath xmlns:m="http://schemas.openxmlformats.org/officeDocument/2006/math">
                              <m:r>
                                <m:rPr>
                                  <m:sty m:val="p"/>
                                </m:rPr>
                                <a:rPr lang="en-US" sz="2100" b="0" i="0" smtClean="0">
                                  <a:latin typeface="Cambria Math"/>
                                </a:rPr>
                                <m:t>ln</m:t>
                              </m:r>
                              <m:r>
                                <a:rPr lang="en-US" sz="2100" b="0" i="0" smtClean="0">
                                  <a:latin typeface="Cambria Math"/>
                                </a:rPr>
                                <m:t>⁡</m:t>
                              </m:r>
                              <m:r>
                                <a:rPr lang="en-US" sz="2100" b="0" i="1" smtClean="0">
                                  <a:latin typeface="Cambria Math"/>
                                </a:rPr>
                                <m:t>3</m:t>
                              </m:r>
                            </m:oMath>
                          </a14:m>
                          <a:r>
                            <a:rPr sz="2100" b="0" dirty="0"/>
                            <a:t>.</a:t>
                          </a:r>
                        </a:p>
                      </a:txBody>
                      <a:tcPr anchor="ctr"/>
                    </a:tc>
                    <a:extLst>
                      <a:ext uri="{0D108BD9-81ED-4DB2-BD59-A6C34878D82A}">
                        <a16:rowId xmlns:a16="http://schemas.microsoft.com/office/drawing/2014/main" val="10003"/>
                      </a:ext>
                    </a:extLst>
                  </a:tr>
                  <a:tr h="370840">
                    <a:tc>
                      <a:txBody>
                        <a:bodyPr/>
                        <a:lstStyle/>
                        <a:p>
                          <a:pPr algn="r">
                            <a:defRPr sz="1800"/>
                          </a:pPr>
                          <a:r>
                            <a:rPr sz="2800" dirty="0"/>
                            <a:t>​</a:t>
                          </a:r>
                          <a14:m>
                            <m:oMath xmlns:m="http://schemas.openxmlformats.org/officeDocument/2006/math">
                              <m:r>
                                <a:rPr sz="2800">
                                  <a:latin typeface="Cambria Math"/>
                                </a:rPr>
                                <m:t>−5</m:t>
                              </m:r>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num>
                                <m:den>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3</m:t>
                                      </m:r>
                                    </m:e>
                                  </m:func>
                                </m:den>
                              </m:f>
                              <m:r>
                                <a:rPr sz="2800">
                                  <a:latin typeface="Cambria Math"/>
                                </a:rPr>
                                <m:t>−2</m:t>
                              </m:r>
                            </m:oMath>
                          </a14:m>
                          <a:endParaRPr sz="2800" dirty="0"/>
                        </a:p>
                      </a:txBody>
                      <a:tcPr anchor="ctr"/>
                    </a:tc>
                    <a:tc>
                      <a:txBody>
                        <a:bodyPr/>
                        <a:lstStyle/>
                        <a:p>
                          <a:pPr algn="l">
                            <a:defRPr b="1"/>
                          </a:pPr>
                          <a:r>
                            <a:rPr lang="en-US" sz="2100" b="0" dirty="0"/>
                            <a:t>Simplify.</a:t>
                          </a:r>
                          <a:endParaRPr sz="2100" b="0" dirty="0"/>
                        </a:p>
                      </a:txBody>
                      <a:tcPr anchor="ctr"/>
                    </a:tc>
                    <a:extLst>
                      <a:ext uri="{0D108BD9-81ED-4DB2-BD59-A6C34878D82A}">
                        <a16:rowId xmlns:a16="http://schemas.microsoft.com/office/drawing/2014/main" val="10004"/>
                      </a:ext>
                    </a:extLst>
                  </a:tr>
                  <a:tr h="370840">
                    <a:tc>
                      <a:txBody>
                        <a:bodyPr/>
                        <a:lstStyle/>
                        <a:p>
                          <a:pPr algn="r">
                            <a:defRPr sz="1800"/>
                          </a:pPr>
                          <a:r>
                            <a:rPr lang="en-US" sz="2800" dirty="0"/>
                            <a:t> </a:t>
                          </a:r>
                          <a14:m>
                            <m:oMath xmlns:m="http://schemas.openxmlformats.org/officeDocument/2006/math">
                              <m:r>
                                <a:rPr sz="2800">
                                  <a:latin typeface="Cambria Math"/>
                                </a:rPr>
                                <m:t>𝑥</m:t>
                              </m:r>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f>
                                <m:fPr>
                                  <m:ctrlPr>
                                    <a:rPr sz="2800" i="1">
                                      <a:latin typeface="Cambria Math" panose="02040503050406030204" pitchFamily="18" charset="0"/>
                                    </a:rPr>
                                  </m:ctrlPr>
                                </m:fPr>
                                <m:num>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11</m:t>
                                      </m:r>
                                    </m:e>
                                  </m:func>
                                </m:num>
                                <m:den>
                                  <m:r>
                                    <a:rPr sz="2800">
                                      <a:latin typeface="Cambria Math"/>
                                    </a:rPr>
                                    <m:t>5</m:t>
                                  </m:r>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3</m:t>
                                      </m:r>
                                    </m:e>
                                  </m:func>
                                </m:den>
                              </m:f>
                              <m:r>
                                <a:rPr sz="2800">
                                  <a:latin typeface="Cambria Math"/>
                                </a:rPr>
                                <m:t>+</m:t>
                              </m:r>
                              <m:f>
                                <m:fPr>
                                  <m:ctrlPr>
                                    <a:rPr sz="2800" i="1">
                                      <a:latin typeface="Cambria Math" panose="02040503050406030204" pitchFamily="18" charset="0"/>
                                    </a:rPr>
                                  </m:ctrlPr>
                                </m:fPr>
                                <m:num>
                                  <m:r>
                                    <a:rPr sz="2800">
                                      <a:latin typeface="Cambria Math"/>
                                    </a:rPr>
                                    <m:t>2</m:t>
                                  </m:r>
                                </m:num>
                                <m:den>
                                  <m:r>
                                    <a:rPr sz="2800">
                                      <a:latin typeface="Cambria Math"/>
                                    </a:rPr>
                                    <m:t>5</m:t>
                                  </m:r>
                                </m:den>
                              </m:f>
                            </m:oMath>
                          </a14:m>
                          <a:endParaRPr sz="2800" dirty="0"/>
                        </a:p>
                      </a:txBody>
                      <a:tcPr anchor="ctr"/>
                    </a:tc>
                    <a:tc>
                      <a:txBody>
                        <a:bodyPr/>
                        <a:lstStyle/>
                        <a:p>
                          <a:pPr algn="l">
                            <a:defRPr b="1"/>
                          </a:pPr>
                          <a:r>
                            <a:rPr lang="en-US" sz="2100" b="0" dirty="0"/>
                            <a:t>An exact form of the answer</a:t>
                          </a:r>
                          <a:endParaRPr sz="2100" b="0" dirty="0"/>
                        </a:p>
                      </a:txBody>
                      <a:tcPr anchor="ctr"/>
                    </a:tc>
                    <a:extLst>
                      <a:ext uri="{0D108BD9-81ED-4DB2-BD59-A6C34878D82A}">
                        <a16:rowId xmlns:a16="http://schemas.microsoft.com/office/drawing/2014/main" val="10005"/>
                      </a:ext>
                    </a:extLst>
                  </a:tr>
                </a:tbl>
              </a:graphicData>
            </a:graphic>
          </p:graphicFrame>
        </mc:Choice>
        <mc:Fallback>
          <p:graphicFrame>
            <p:nvGraphicFramePr>
              <p:cNvPr id="3" name="Table Placeholder 2" descr="3 to the power of open parentheses 2 minus 5x close parentheses equals 11.&#10;By taking the natural logarithm of both sides, we get, &#10;ln open parentheses 3 to the power of open parentheses 2 minus 5x close parentheses close parentheses equals ln 11.&#10;Use properties of logarithms to bring the variable out of the exponent.&#10;Open parentheses 2 minus 5x close parentheses times ln 3 equals ln 11.&#10;2 minus 5x equals ln 11 divided by ln 3.&#10;minus 5x equals ln 11 divided by ln 3, minus 2.&#10;Simplifying this, we get, &#10;x equals minus ln 11 divided by 5 ln 3, plus 2 divided by 5.">
                <a:extLst>
                  <a:ext uri="{FF2B5EF4-FFF2-40B4-BE49-F238E27FC236}">
                    <a16:creationId xmlns:a16="http://schemas.microsoft.com/office/drawing/2014/main" id="{9840402D-A2E8-D74C-2DD9-6C90B0ACCDCA}"/>
                  </a:ext>
                </a:extLst>
              </p:cNvPr>
              <p:cNvGraphicFramePr>
                <a:graphicFrameLocks noGrp="1"/>
              </p:cNvGraphicFramePr>
              <p:nvPr>
                <p:ph type="tbl" sz="quarter" idx="10"/>
                <p:extLst>
                  <p:ext uri="{D42A27DB-BD31-4B8C-83A1-F6EECF244321}">
                    <p14:modId xmlns:p14="http://schemas.microsoft.com/office/powerpoint/2010/main" val="3135076375"/>
                  </p:ext>
                </p:extLst>
              </p:nvPr>
            </p:nvGraphicFramePr>
            <p:xfrm>
              <a:off x="381000" y="1805367"/>
              <a:ext cx="8534400" cy="4138233"/>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731520">
                    <a:tc>
                      <a:txBody>
                        <a:bodyPr/>
                        <a:lstStyle/>
                        <a:p>
                          <a:endParaRPr lang="en-US"/>
                        </a:p>
                      </a:txBody>
                      <a:tcPr anchor="ctr">
                        <a:blipFill>
                          <a:blip r:embed="rId2"/>
                          <a:stretch>
                            <a:fillRect t="-5000" r="-300286" b="-477500"/>
                          </a:stretch>
                        </a:blipFill>
                      </a:tcPr>
                    </a:tc>
                    <a:tc>
                      <a:txBody>
                        <a:bodyPr/>
                        <a:lstStyle/>
                        <a:p>
                          <a:endParaRPr lang="en-US"/>
                        </a:p>
                      </a:txBody>
                      <a:tcPr anchor="ctr">
                        <a:blipFill>
                          <a:blip r:embed="rId2"/>
                          <a:stretch>
                            <a:fillRect l="-99715" t="-5000" r="-199430" b="-477500"/>
                          </a:stretch>
                        </a:blipFill>
                      </a:tcPr>
                    </a:tc>
                    <a:tc>
                      <a:txBody>
                        <a:bodyPr/>
                        <a:lstStyle/>
                        <a:p>
                          <a:pPr algn="l">
                            <a:defRPr b="1"/>
                          </a:pPr>
                          <a:r>
                            <a:rPr lang="en-US" sz="2100" b="0" dirty="0"/>
                            <a:t>Take the natural logarithm of both sides.</a:t>
                          </a:r>
                          <a:endParaRPr sz="2100" b="0" dirty="0"/>
                        </a:p>
                      </a:txBody>
                      <a:tcPr anchor="b"/>
                    </a:tc>
                    <a:extLst>
                      <a:ext uri="{0D108BD9-81ED-4DB2-BD59-A6C34878D82A}">
                        <a16:rowId xmlns:a16="http://schemas.microsoft.com/office/drawing/2014/main" val="10000"/>
                      </a:ext>
                    </a:extLst>
                  </a:tr>
                  <a:tr h="522986">
                    <a:tc>
                      <a:txBody>
                        <a:bodyPr/>
                        <a:lstStyle/>
                        <a:p>
                          <a:endParaRPr lang="en-US"/>
                        </a:p>
                      </a:txBody>
                      <a:tcPr anchor="ctr">
                        <a:blipFill>
                          <a:blip r:embed="rId2"/>
                          <a:stretch>
                            <a:fillRect t="-146512" r="-300286" b="-566279"/>
                          </a:stretch>
                        </a:blipFill>
                      </a:tcPr>
                    </a:tc>
                    <a:tc>
                      <a:txBody>
                        <a:bodyPr/>
                        <a:lstStyle/>
                        <a:p>
                          <a:endParaRPr lang="en-US"/>
                        </a:p>
                      </a:txBody>
                      <a:tcPr anchor="ctr">
                        <a:blipFill>
                          <a:blip r:embed="rId2"/>
                          <a:stretch>
                            <a:fillRect l="-99715" t="-146512" r="-199430" b="-566279"/>
                          </a:stretch>
                        </a:blipFill>
                      </a:tcPr>
                    </a:tc>
                    <a:tc>
                      <a:txBody>
                        <a:bodyPr/>
                        <a:lstStyle/>
                        <a:p>
                          <a:pPr algn="l">
                            <a:defRPr b="1"/>
                          </a:pPr>
                          <a:endParaRPr sz="2100" b="0" dirty="0"/>
                        </a:p>
                      </a:txBody>
                      <a:tcPr anchor="b"/>
                    </a:tc>
                    <a:extLst>
                      <a:ext uri="{0D108BD9-81ED-4DB2-BD59-A6C34878D82A}">
                        <a16:rowId xmlns:a16="http://schemas.microsoft.com/office/drawing/2014/main" val="10001"/>
                      </a:ext>
                    </a:extLst>
                  </a:tr>
                  <a:tr h="731520">
                    <a:tc>
                      <a:txBody>
                        <a:bodyPr/>
                        <a:lstStyle/>
                        <a:p>
                          <a:endParaRPr lang="en-US"/>
                        </a:p>
                      </a:txBody>
                      <a:tcPr anchor="ctr">
                        <a:blipFill>
                          <a:blip r:embed="rId2"/>
                          <a:stretch>
                            <a:fillRect t="-176667" r="-300286" b="-305833"/>
                          </a:stretch>
                        </a:blipFill>
                      </a:tcPr>
                    </a:tc>
                    <a:tc>
                      <a:txBody>
                        <a:bodyPr/>
                        <a:lstStyle/>
                        <a:p>
                          <a:endParaRPr lang="en-US"/>
                        </a:p>
                      </a:txBody>
                      <a:tcPr anchor="ctr">
                        <a:blipFill>
                          <a:blip r:embed="rId2"/>
                          <a:stretch>
                            <a:fillRect l="-99715" t="-176667" r="-199430" b="-305833"/>
                          </a:stretch>
                        </a:blipFill>
                      </a:tcPr>
                    </a:tc>
                    <a:tc>
                      <a:txBody>
                        <a:bodyPr/>
                        <a:lstStyle/>
                        <a:p>
                          <a:pPr algn="l">
                            <a:defRPr b="1"/>
                          </a:pPr>
                          <a:r>
                            <a:rPr lang="en-US" sz="2100" b="0" dirty="0"/>
                            <a:t>Use properties of logarithms to bring the variable out of the exponent.</a:t>
                          </a:r>
                          <a:endParaRPr sz="2100" b="0" dirty="0"/>
                        </a:p>
                      </a:txBody>
                      <a:tcPr/>
                    </a:tc>
                    <a:extLst>
                      <a:ext uri="{0D108BD9-81ED-4DB2-BD59-A6C34878D82A}">
                        <a16:rowId xmlns:a16="http://schemas.microsoft.com/office/drawing/2014/main" val="10002"/>
                      </a:ext>
                    </a:extLst>
                  </a:tr>
                  <a:tr h="717233">
                    <a:tc>
                      <a:txBody>
                        <a:bodyPr/>
                        <a:lstStyle/>
                        <a:p>
                          <a:endParaRPr lang="en-US"/>
                        </a:p>
                      </a:txBody>
                      <a:tcPr anchor="ctr">
                        <a:blipFill>
                          <a:blip r:embed="rId2"/>
                          <a:stretch>
                            <a:fillRect t="-281356" r="-300286" b="-211017"/>
                          </a:stretch>
                        </a:blipFill>
                      </a:tcPr>
                    </a:tc>
                    <a:tc>
                      <a:txBody>
                        <a:bodyPr/>
                        <a:lstStyle/>
                        <a:p>
                          <a:endParaRPr lang="en-US"/>
                        </a:p>
                      </a:txBody>
                      <a:tcPr anchor="ctr">
                        <a:blipFill>
                          <a:blip r:embed="rId2"/>
                          <a:stretch>
                            <a:fillRect l="-99715" t="-281356" r="-199430" b="-211017"/>
                          </a:stretch>
                        </a:blipFill>
                      </a:tcPr>
                    </a:tc>
                    <a:tc>
                      <a:txBody>
                        <a:bodyPr/>
                        <a:lstStyle/>
                        <a:p>
                          <a:endParaRPr lang="en-US"/>
                        </a:p>
                      </a:txBody>
                      <a:tcPr anchor="ctr">
                        <a:blipFill>
                          <a:blip r:embed="rId2"/>
                          <a:stretch>
                            <a:fillRect l="-100143" t="-281356" b="-211017"/>
                          </a:stretch>
                        </a:blipFill>
                      </a:tcPr>
                    </a:tc>
                    <a:extLst>
                      <a:ext uri="{0D108BD9-81ED-4DB2-BD59-A6C34878D82A}">
                        <a16:rowId xmlns:a16="http://schemas.microsoft.com/office/drawing/2014/main" val="10003"/>
                      </a:ext>
                    </a:extLst>
                  </a:tr>
                  <a:tr h="717233">
                    <a:tc>
                      <a:txBody>
                        <a:bodyPr/>
                        <a:lstStyle/>
                        <a:p>
                          <a:endParaRPr lang="en-US"/>
                        </a:p>
                      </a:txBody>
                      <a:tcPr anchor="ctr">
                        <a:blipFill>
                          <a:blip r:embed="rId2"/>
                          <a:stretch>
                            <a:fillRect t="-384615" r="-300286" b="-112821"/>
                          </a:stretch>
                        </a:blipFill>
                      </a:tcPr>
                    </a:tc>
                    <a:tc>
                      <a:txBody>
                        <a:bodyPr/>
                        <a:lstStyle/>
                        <a:p>
                          <a:endParaRPr lang="en-US"/>
                        </a:p>
                      </a:txBody>
                      <a:tcPr anchor="ctr">
                        <a:blipFill>
                          <a:blip r:embed="rId2"/>
                          <a:stretch>
                            <a:fillRect l="-99715" t="-384615" r="-199430" b="-112821"/>
                          </a:stretch>
                        </a:blipFill>
                      </a:tcPr>
                    </a:tc>
                    <a:tc>
                      <a:txBody>
                        <a:bodyPr/>
                        <a:lstStyle/>
                        <a:p>
                          <a:pPr algn="l">
                            <a:defRPr b="1"/>
                          </a:pPr>
                          <a:r>
                            <a:rPr lang="en-US" sz="2100" b="0" dirty="0"/>
                            <a:t>Simplify.</a:t>
                          </a:r>
                          <a:endParaRPr sz="2100" b="0" dirty="0"/>
                        </a:p>
                      </a:txBody>
                      <a:tcPr anchor="ctr"/>
                    </a:tc>
                    <a:extLst>
                      <a:ext uri="{0D108BD9-81ED-4DB2-BD59-A6C34878D82A}">
                        <a16:rowId xmlns:a16="http://schemas.microsoft.com/office/drawing/2014/main" val="10004"/>
                      </a:ext>
                    </a:extLst>
                  </a:tr>
                  <a:tr h="717741">
                    <a:tc>
                      <a:txBody>
                        <a:bodyPr/>
                        <a:lstStyle/>
                        <a:p>
                          <a:endParaRPr lang="en-US"/>
                        </a:p>
                      </a:txBody>
                      <a:tcPr anchor="ctr">
                        <a:blipFill>
                          <a:blip r:embed="rId2"/>
                          <a:stretch>
                            <a:fillRect t="-480508" r="-300286" b="-11864"/>
                          </a:stretch>
                        </a:blipFill>
                      </a:tcPr>
                    </a:tc>
                    <a:tc>
                      <a:txBody>
                        <a:bodyPr/>
                        <a:lstStyle/>
                        <a:p>
                          <a:endParaRPr lang="en-US"/>
                        </a:p>
                      </a:txBody>
                      <a:tcPr anchor="ctr">
                        <a:blipFill>
                          <a:blip r:embed="rId2"/>
                          <a:stretch>
                            <a:fillRect l="-99715" t="-480508" r="-199430" b="-11864"/>
                          </a:stretch>
                        </a:blipFill>
                      </a:tcPr>
                    </a:tc>
                    <a:tc>
                      <a:txBody>
                        <a:bodyPr/>
                        <a:lstStyle/>
                        <a:p>
                          <a:pPr algn="l">
                            <a:defRPr b="1"/>
                          </a:pPr>
                          <a:r>
                            <a:rPr lang="en-US" sz="2100" b="0" dirty="0"/>
                            <a:t>An exact form of the answer</a:t>
                          </a:r>
                          <a:endParaRPr sz="2100" b="0" dirty="0"/>
                        </a:p>
                      </a:txBody>
                      <a:tcPr anchor="ct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Exponential Equations</a:t>
            </a:r>
            <a:r>
              <a:rPr lang="en-IN" baseline="-25000" dirty="0"/>
              <a:t>4</a:t>
            </a:r>
            <a:endParaRPr dirty="0"/>
          </a:p>
        </p:txBody>
      </p:sp>
      <p:sp>
        <p:nvSpPr>
          <p:cNvPr id="3" name="Text Placeholder 2"/>
          <p:cNvSpPr>
            <a:spLocks noGrp="1"/>
          </p:cNvSpPr>
          <p:nvPr>
            <p:ph type="body" sz="quarter" idx="10"/>
          </p:nvPr>
        </p:nvSpPr>
        <p:spPr/>
        <p:txBody>
          <a:bodyPr>
            <a:normAutofit/>
          </a:bodyPr>
          <a:lstStyle/>
          <a:p>
            <a:r>
              <a:rPr sz="2800" dirty="0"/>
              <a:t>The second method is to rewrite the equation using the definition of logarithms, then apply the change of base formula to work with natural (or common) logarithms.</a:t>
            </a:r>
          </a:p>
        </p:txBody>
      </p:sp>
      <mc:AlternateContent xmlns:mc="http://schemas.openxmlformats.org/markup-compatibility/2006">
        <mc:Choice xmlns:a14="http://schemas.microsoft.com/office/drawing/2010/main" Requires="a14">
          <p:graphicFrame>
            <p:nvGraphicFramePr>
              <p:cNvPr id="4" name="Table Placeholder 2" descr="3 to the power of open parentheses 2 minus 5x close parentheses, equals 11.&#10;Rewrite the equation using the definition of logarithms.&#10;2 minus 5x equals log 11 to the base 3.&#10;Using the change of base formula, resultant is, &#10;2 minus 5x equals ln 11 divided by ln 3.&#10;Applying the same algebra as before leads tot he same exact answer.&#10;x equals minus ln 11 divided by 5 ln 3, plus 2 divided by 5.">
                <a:extLst>
                  <a:ext uri="{FF2B5EF4-FFF2-40B4-BE49-F238E27FC236}">
                    <a16:creationId xmlns:a16="http://schemas.microsoft.com/office/drawing/2014/main" id="{E825FBCE-874C-09B9-0A3E-E64C7D709A76}"/>
                  </a:ext>
                </a:extLst>
              </p:cNvPr>
              <p:cNvGraphicFramePr>
                <a:graphicFrameLocks/>
              </p:cNvGraphicFramePr>
              <p:nvPr>
                <p:extLst>
                  <p:ext uri="{D42A27DB-BD31-4B8C-83A1-F6EECF244321}">
                    <p14:modId xmlns:p14="http://schemas.microsoft.com/office/powerpoint/2010/main" val="4149358517"/>
                  </p:ext>
                </p:extLst>
              </p:nvPr>
            </p:nvGraphicFramePr>
            <p:xfrm>
              <a:off x="533400" y="2574099"/>
              <a:ext cx="8077200" cy="2717546"/>
            </p:xfrm>
            <a:graphic>
              <a:graphicData uri="http://schemas.openxmlformats.org/drawingml/2006/table">
                <a:tbl>
                  <a:tblPr firstRow="1" bandRow="1">
                    <a:tableStyleId>{2D5ABB26-0587-4C30-8999-92F81FD0307C}</a:tableStyleId>
                  </a:tblPr>
                  <a:tblGrid>
                    <a:gridCol w="1280351">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663249">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sSup>
                                <m:sSupPr>
                                  <m:ctrlPr>
                                    <a:rPr sz="2800" i="1">
                                      <a:latin typeface="Cambria Math" panose="02040503050406030204" pitchFamily="18" charset="0"/>
                                    </a:rPr>
                                  </m:ctrlPr>
                                </m:sSupPr>
                                <m:e>
                                  <m:r>
                                    <a:rPr sz="2800">
                                      <a:latin typeface="Cambria Math"/>
                                    </a:rPr>
                                    <m:t>3</m:t>
                                  </m:r>
                                </m:e>
                                <m:sup>
                                  <m:r>
                                    <a:rPr sz="2800">
                                      <a:latin typeface="Cambria Math"/>
                                    </a:rPr>
                                    <m:t>2−5</m:t>
                                  </m:r>
                                  <m:r>
                                    <a:rPr sz="2800">
                                      <a:latin typeface="Cambria Math"/>
                                    </a:rPr>
                                    <m:t>𝑥</m:t>
                                  </m:r>
                                </m:sup>
                              </m:sSup>
                            </m:oMath>
                          </a14:m>
                          <a:endParaRPr sz="2800" dirty="0"/>
                        </a:p>
                      </a:txBody>
                      <a:tcPr anchor="ctr"/>
                    </a:tc>
                    <a:tc>
                      <a:txBody>
                        <a:bodyPr/>
                        <a:lstStyle/>
                        <a:p>
                          <a:pPr algn="l">
                            <a:defRPr sz="1800"/>
                          </a:pPr>
                          <a:r>
                            <a:rPr sz="2800" b="0" dirty="0"/>
                            <a:t>​</a:t>
                          </a:r>
                          <a14:m>
                            <m:oMath xmlns:m="http://schemas.openxmlformats.org/officeDocument/2006/math">
                              <m:r>
                                <a:rPr lang="en-US" sz="2800" b="0" smtClean="0">
                                  <a:latin typeface="Cambria Math"/>
                                </a:rPr>
                                <m:t>=11</m:t>
                              </m:r>
                            </m:oMath>
                          </a14:m>
                          <a:endParaRPr sz="2800" b="0" dirty="0"/>
                        </a:p>
                      </a:txBody>
                      <a:tcPr anchor="ctr"/>
                    </a:tc>
                    <a:tc>
                      <a:txBody>
                        <a:bodyPr/>
                        <a:lstStyle/>
                        <a:p>
                          <a:pPr algn="l"/>
                          <a:endParaRPr sz="2100" b="0" dirty="0"/>
                        </a:p>
                      </a:txBody>
                      <a:tcPr anchor="ctr"/>
                    </a:tc>
                    <a:extLst>
                      <a:ext uri="{0D108BD9-81ED-4DB2-BD59-A6C34878D82A}">
                        <a16:rowId xmlns:a16="http://schemas.microsoft.com/office/drawing/2014/main" val="10000"/>
                      </a:ext>
                    </a:extLst>
                  </a:tr>
                  <a:tr h="370840">
                    <a:tc>
                      <a:txBody>
                        <a:bodyPr/>
                        <a:lstStyle/>
                        <a:p>
                          <a:pPr algn="r">
                            <a:defRPr sz="1800"/>
                          </a:pPr>
                          <a:r>
                            <a:rPr sz="2800" dirty="0"/>
                            <a:t>​</a:t>
                          </a:r>
                          <a14:m>
                            <m:oMath xmlns:m="http://schemas.openxmlformats.org/officeDocument/2006/math">
                              <m:r>
                                <a:rPr sz="2800">
                                  <a:latin typeface="Cambria Math"/>
                                </a:rPr>
                                <m:t>2−5</m:t>
                              </m:r>
                              <m:r>
                                <a:rPr sz="2800">
                                  <a:latin typeface="Cambria Math"/>
                                </a:rPr>
                                <m:t>𝑥</m:t>
                              </m:r>
                            </m:oMath>
                          </a14:m>
                          <a:endParaRPr sz="2800" dirty="0"/>
                        </a:p>
                      </a:txBody>
                      <a:tcPr anchor="ctr"/>
                    </a:tc>
                    <a:tc>
                      <a:txBody>
                        <a:bodyPr/>
                        <a:lstStyle/>
                        <a:p>
                          <a:pPr algn="l">
                            <a:defRPr sz="1800"/>
                          </a:pPr>
                          <a:r>
                            <a:rPr sz="2800" b="0" dirty="0"/>
                            <a:t>​</a:t>
                          </a:r>
                          <a14:m>
                            <m:oMath xmlns:m="http://schemas.openxmlformats.org/officeDocument/2006/math">
                              <m:r>
                                <a:rPr lang="en-US" sz="2800" b="0" smtClean="0">
                                  <a:latin typeface="Cambria Math"/>
                                </a:rPr>
                                <m:t>=</m:t>
                              </m:r>
                              <m:func>
                                <m:funcPr>
                                  <m:ctrlPr>
                                    <a:rPr sz="2800" b="0" i="1">
                                      <a:latin typeface="Cambria Math" panose="02040503050406030204" pitchFamily="18" charset="0"/>
                                    </a:rPr>
                                  </m:ctrlPr>
                                </m:funcPr>
                                <m:fName>
                                  <m:sSub>
                                    <m:sSubPr>
                                      <m:ctrlPr>
                                        <a:rPr sz="2800" b="0" i="1">
                                          <a:latin typeface="Cambria Math" panose="02040503050406030204" pitchFamily="18" charset="0"/>
                                        </a:rPr>
                                      </m:ctrlPr>
                                    </m:sSubPr>
                                    <m:e>
                                      <m:r>
                                        <m:rPr>
                                          <m:sty m:val="p"/>
                                        </m:rPr>
                                        <a:rPr lang="en-US" sz="2800" b="0" smtClean="0">
                                          <a:latin typeface="Cambria Math"/>
                                        </a:rPr>
                                        <m:t>log</m:t>
                                      </m:r>
                                    </m:e>
                                    <m:sub>
                                      <m:r>
                                        <a:rPr lang="en-US" sz="2800" b="0" smtClean="0">
                                          <a:latin typeface="Cambria Math"/>
                                        </a:rPr>
                                        <m:t>3</m:t>
                                      </m:r>
                                    </m:sub>
                                  </m:sSub>
                                </m:fName>
                                <m:e>
                                  <m:r>
                                    <a:rPr lang="en-US" sz="2800" b="0" smtClean="0">
                                      <a:latin typeface="Cambria Math"/>
                                    </a:rPr>
                                    <m:t>11</m:t>
                                  </m:r>
                                </m:e>
                              </m:func>
                            </m:oMath>
                          </a14:m>
                          <a:endParaRPr sz="2800" b="0" dirty="0"/>
                        </a:p>
                      </a:txBody>
                      <a:tcPr anchor="ctr"/>
                    </a:tc>
                    <a:tc>
                      <a:txBody>
                        <a:bodyPr/>
                        <a:lstStyle/>
                        <a:p>
                          <a:pPr algn="l"/>
                          <a:r>
                            <a:rPr lang="en-US" sz="2100" b="0" dirty="0"/>
                            <a:t>Rewrite the equation using the definition of logarithms.</a:t>
                          </a:r>
                          <a:endParaRPr sz="2100" b="0" dirty="0"/>
                        </a:p>
                      </a:txBody>
                      <a:tcPr anchor="ctr"/>
                    </a:tc>
                    <a:extLst>
                      <a:ext uri="{0D108BD9-81ED-4DB2-BD59-A6C34878D82A}">
                        <a16:rowId xmlns:a16="http://schemas.microsoft.com/office/drawing/2014/main" val="10001"/>
                      </a:ext>
                    </a:extLst>
                  </a:tr>
                  <a:tr h="370840">
                    <a:tc>
                      <a:txBody>
                        <a:bodyPr/>
                        <a:lstStyle/>
                        <a:p>
                          <a:pPr algn="r">
                            <a:defRPr sz="1800"/>
                          </a:pPr>
                          <a:r>
                            <a:rPr sz="2800" dirty="0"/>
                            <a:t>​</a:t>
                          </a:r>
                          <a14:m>
                            <m:oMath xmlns:m="http://schemas.openxmlformats.org/officeDocument/2006/math">
                              <m:r>
                                <a:rPr sz="2800">
                                  <a:latin typeface="Cambria Math"/>
                                </a:rPr>
                                <m:t>2−5</m:t>
                              </m:r>
                              <m:r>
                                <a:rPr sz="2800">
                                  <a:latin typeface="Cambria Math"/>
                                </a:rPr>
                                <m:t>𝑥</m:t>
                              </m:r>
                            </m:oMath>
                          </a14:m>
                          <a:endParaRPr sz="2800" dirty="0"/>
                        </a:p>
                      </a:txBody>
                      <a:tcPr anchor="ctr"/>
                    </a:tc>
                    <a:tc>
                      <a:txBody>
                        <a:bodyPr/>
                        <a:lstStyle/>
                        <a:p>
                          <a:pPr algn="l">
                            <a:defRPr sz="1800"/>
                          </a:pPr>
                          <a:r>
                            <a:rPr sz="2800" b="0" dirty="0"/>
                            <a:t>​</a:t>
                          </a:r>
                          <a14:m>
                            <m:oMath xmlns:m="http://schemas.openxmlformats.org/officeDocument/2006/math">
                              <m:r>
                                <a:rPr lang="en-US" sz="2800" b="0" smtClean="0">
                                  <a:latin typeface="Cambria Math"/>
                                </a:rPr>
                                <m:t>=</m:t>
                              </m:r>
                              <m:f>
                                <m:fPr>
                                  <m:ctrlPr>
                                    <a:rPr sz="2800" b="0" i="1">
                                      <a:latin typeface="Cambria Math" panose="02040503050406030204" pitchFamily="18" charset="0"/>
                                    </a:rPr>
                                  </m:ctrlPr>
                                </m:fPr>
                                <m:num>
                                  <m:func>
                                    <m:funcPr>
                                      <m:ctrlPr>
                                        <a:rPr sz="2800" b="0" i="1">
                                          <a:latin typeface="Cambria Math" panose="02040503050406030204" pitchFamily="18" charset="0"/>
                                        </a:rPr>
                                      </m:ctrlPr>
                                    </m:funcPr>
                                    <m:fName>
                                      <m:r>
                                        <m:rPr>
                                          <m:sty m:val="p"/>
                                        </m:rPr>
                                        <a:rPr lang="en-US" sz="2800" b="0" smtClean="0">
                                          <a:latin typeface="Cambria Math"/>
                                        </a:rPr>
                                        <m:t>ln</m:t>
                                      </m:r>
                                    </m:fName>
                                    <m:e>
                                      <m:r>
                                        <a:rPr lang="en-US" sz="2800" b="0" smtClean="0">
                                          <a:latin typeface="Cambria Math"/>
                                        </a:rPr>
                                        <m:t>11</m:t>
                                      </m:r>
                                    </m:e>
                                  </m:func>
                                </m:num>
                                <m:den>
                                  <m:func>
                                    <m:funcPr>
                                      <m:ctrlPr>
                                        <a:rPr sz="2800" b="0" i="1">
                                          <a:latin typeface="Cambria Math" panose="02040503050406030204" pitchFamily="18" charset="0"/>
                                        </a:rPr>
                                      </m:ctrlPr>
                                    </m:funcPr>
                                    <m:fName>
                                      <m:r>
                                        <m:rPr>
                                          <m:sty m:val="p"/>
                                        </m:rPr>
                                        <a:rPr lang="en-US" sz="2800" b="0" smtClean="0">
                                          <a:latin typeface="Cambria Math"/>
                                        </a:rPr>
                                        <m:t>ln</m:t>
                                      </m:r>
                                    </m:fName>
                                    <m:e>
                                      <m:r>
                                        <a:rPr lang="en-US" sz="2800" b="0" smtClean="0">
                                          <a:latin typeface="Cambria Math"/>
                                        </a:rPr>
                                        <m:t>3</m:t>
                                      </m:r>
                                    </m:e>
                                  </m:func>
                                </m:den>
                              </m:f>
                            </m:oMath>
                          </a14:m>
                          <a:endParaRPr sz="2800" b="0" dirty="0"/>
                        </a:p>
                      </a:txBody>
                      <a:tcPr anchor="ctr"/>
                    </a:tc>
                    <a:tc>
                      <a:txBody>
                        <a:bodyPr/>
                        <a:lstStyle/>
                        <a:p>
                          <a:pPr algn="l">
                            <a:defRPr b="1"/>
                          </a:pPr>
                          <a:r>
                            <a:rPr lang="en-US" sz="2100" b="0" dirty="0"/>
                            <a:t>Rewrite the logarithmic term using the change of base formula.</a:t>
                          </a:r>
                          <a:endParaRPr sz="2100" b="0" dirty="0"/>
                        </a:p>
                      </a:txBody>
                      <a:tcPr anchor="ctr"/>
                    </a:tc>
                    <a:extLst>
                      <a:ext uri="{0D108BD9-81ED-4DB2-BD59-A6C34878D82A}">
                        <a16:rowId xmlns:a16="http://schemas.microsoft.com/office/drawing/2014/main" val="10002"/>
                      </a:ext>
                    </a:extLst>
                  </a:tr>
                  <a:tr h="370840">
                    <a:tc>
                      <a:txBody>
                        <a:bodyPr/>
                        <a:lstStyle/>
                        <a:p>
                          <a:pPr algn="r">
                            <a:defRPr sz="1800"/>
                          </a:pPr>
                          <a:r>
                            <a:rPr lang="en-US" sz="2800" dirty="0"/>
                            <a:t> </a:t>
                          </a:r>
                          <a14:m>
                            <m:oMath xmlns:m="http://schemas.openxmlformats.org/officeDocument/2006/math">
                              <m:r>
                                <a:rPr sz="2800">
                                  <a:latin typeface="Cambria Math"/>
                                </a:rPr>
                                <m:t>𝑥</m:t>
                              </m:r>
                            </m:oMath>
                          </a14:m>
                          <a:endParaRPr sz="2800" dirty="0"/>
                        </a:p>
                      </a:txBody>
                      <a:tcPr anchor="ctr"/>
                    </a:tc>
                    <a:tc>
                      <a:txBody>
                        <a:bodyPr/>
                        <a:lstStyle/>
                        <a:p>
                          <a:pPr algn="l">
                            <a:defRPr sz="1800"/>
                          </a:pPr>
                          <a:r>
                            <a:rPr sz="2800" b="0" dirty="0"/>
                            <a:t>​</a:t>
                          </a:r>
                          <a14:m>
                            <m:oMath xmlns:m="http://schemas.openxmlformats.org/officeDocument/2006/math">
                              <m:r>
                                <a:rPr lang="en-US" sz="2800" b="0" smtClean="0">
                                  <a:latin typeface="Cambria Math"/>
                                </a:rPr>
                                <m:t>=−</m:t>
                              </m:r>
                              <m:f>
                                <m:fPr>
                                  <m:ctrlPr>
                                    <a:rPr sz="2800" b="0" i="1">
                                      <a:latin typeface="Cambria Math" panose="02040503050406030204" pitchFamily="18" charset="0"/>
                                    </a:rPr>
                                  </m:ctrlPr>
                                </m:fPr>
                                <m:num>
                                  <m:func>
                                    <m:funcPr>
                                      <m:ctrlPr>
                                        <a:rPr sz="2800" b="0" i="1">
                                          <a:latin typeface="Cambria Math" panose="02040503050406030204" pitchFamily="18" charset="0"/>
                                        </a:rPr>
                                      </m:ctrlPr>
                                    </m:funcPr>
                                    <m:fName>
                                      <m:r>
                                        <m:rPr>
                                          <m:sty m:val="p"/>
                                        </m:rPr>
                                        <a:rPr lang="en-US" sz="2800" b="0" smtClean="0">
                                          <a:latin typeface="Cambria Math"/>
                                        </a:rPr>
                                        <m:t>ln</m:t>
                                      </m:r>
                                    </m:fName>
                                    <m:e>
                                      <m:r>
                                        <a:rPr lang="en-US" sz="2800" b="0" smtClean="0">
                                          <a:latin typeface="Cambria Math"/>
                                        </a:rPr>
                                        <m:t>11</m:t>
                                      </m:r>
                                    </m:e>
                                  </m:func>
                                </m:num>
                                <m:den>
                                  <m:r>
                                    <a:rPr lang="en-US" sz="2800" b="0" smtClean="0">
                                      <a:latin typeface="Cambria Math"/>
                                    </a:rPr>
                                    <m:t>5</m:t>
                                  </m:r>
                                  <m:func>
                                    <m:funcPr>
                                      <m:ctrlPr>
                                        <a:rPr sz="2800" b="0" i="1">
                                          <a:latin typeface="Cambria Math" panose="02040503050406030204" pitchFamily="18" charset="0"/>
                                        </a:rPr>
                                      </m:ctrlPr>
                                    </m:funcPr>
                                    <m:fName>
                                      <m:r>
                                        <m:rPr>
                                          <m:sty m:val="p"/>
                                        </m:rPr>
                                        <a:rPr lang="en-US" sz="2800" b="0" smtClean="0">
                                          <a:latin typeface="Cambria Math"/>
                                        </a:rPr>
                                        <m:t>ln</m:t>
                                      </m:r>
                                    </m:fName>
                                    <m:e>
                                      <m:r>
                                        <a:rPr lang="en-US" sz="2800" b="0" smtClean="0">
                                          <a:latin typeface="Cambria Math"/>
                                        </a:rPr>
                                        <m:t>3</m:t>
                                      </m:r>
                                    </m:e>
                                  </m:func>
                                </m:den>
                              </m:f>
                              <m:r>
                                <a:rPr lang="en-US" sz="2800" b="0" smtClean="0">
                                  <a:latin typeface="Cambria Math"/>
                                </a:rPr>
                                <m:t>+</m:t>
                              </m:r>
                              <m:f>
                                <m:fPr>
                                  <m:ctrlPr>
                                    <a:rPr sz="2800" b="0" i="1">
                                      <a:latin typeface="Cambria Math" panose="02040503050406030204" pitchFamily="18" charset="0"/>
                                    </a:rPr>
                                  </m:ctrlPr>
                                </m:fPr>
                                <m:num>
                                  <m:r>
                                    <a:rPr lang="en-US" sz="2800" b="0" smtClean="0">
                                      <a:latin typeface="Cambria Math"/>
                                    </a:rPr>
                                    <m:t>2</m:t>
                                  </m:r>
                                </m:num>
                                <m:den>
                                  <m:r>
                                    <a:rPr lang="en-US" sz="2800" b="0" smtClean="0">
                                      <a:latin typeface="Cambria Math"/>
                                    </a:rPr>
                                    <m:t>5</m:t>
                                  </m:r>
                                </m:den>
                              </m:f>
                            </m:oMath>
                          </a14:m>
                          <a:endParaRPr sz="2800" b="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2100" b="0" dirty="0"/>
                            <a:t>Applying the same algebra as before leads to the same exact answer.</a:t>
                          </a:r>
                        </a:p>
                      </a:txBody>
                      <a:tcPr anchor="ctr"/>
                    </a:tc>
                    <a:extLst>
                      <a:ext uri="{0D108BD9-81ED-4DB2-BD59-A6C34878D82A}">
                        <a16:rowId xmlns:a16="http://schemas.microsoft.com/office/drawing/2014/main" val="10003"/>
                      </a:ext>
                    </a:extLst>
                  </a:tr>
                </a:tbl>
              </a:graphicData>
            </a:graphic>
          </p:graphicFrame>
        </mc:Choice>
        <mc:Fallback>
          <p:graphicFrame>
            <p:nvGraphicFramePr>
              <p:cNvPr id="4" name="Table Placeholder 2" descr="3 to the power of open parentheses 2 minus 5x close parentheses, equals 11.&#10;Rewrite the equation using the definition of logarithms.&#10;2 minus 5x equals log 11 to the base 3.&#10;Using the change of base formula, resultant is, &#10;2 minus 5x equals ln 11 divided by ln 3.&#10;Applying the same algebra as before leads tot he same exact answer.&#10;x equals minus ln 11 divided by 5 ln 3, plus 2 divided by 5.">
                <a:extLst>
                  <a:ext uri="{FF2B5EF4-FFF2-40B4-BE49-F238E27FC236}">
                    <a16:creationId xmlns:a16="http://schemas.microsoft.com/office/drawing/2014/main" id="{E825FBCE-874C-09B9-0A3E-E64C7D709A76}"/>
                  </a:ext>
                </a:extLst>
              </p:cNvPr>
              <p:cNvGraphicFramePr>
                <a:graphicFrameLocks/>
              </p:cNvGraphicFramePr>
              <p:nvPr>
                <p:extLst>
                  <p:ext uri="{D42A27DB-BD31-4B8C-83A1-F6EECF244321}">
                    <p14:modId xmlns:p14="http://schemas.microsoft.com/office/powerpoint/2010/main" val="4149358517"/>
                  </p:ext>
                </p:extLst>
              </p:nvPr>
            </p:nvGraphicFramePr>
            <p:xfrm>
              <a:off x="533400" y="2574099"/>
              <a:ext cx="8077200" cy="2717546"/>
            </p:xfrm>
            <a:graphic>
              <a:graphicData uri="http://schemas.openxmlformats.org/drawingml/2006/table">
                <a:tbl>
                  <a:tblPr firstRow="1" bandRow="1">
                    <a:tableStyleId>{2D5ABB26-0587-4C30-8999-92F81FD0307C}</a:tableStyleId>
                  </a:tblPr>
                  <a:tblGrid>
                    <a:gridCol w="1280351">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663249">
                      <a:extLst>
                        <a:ext uri="{9D8B030D-6E8A-4147-A177-3AD203B41FA5}">
                          <a16:colId xmlns:a16="http://schemas.microsoft.com/office/drawing/2014/main" val="20002"/>
                        </a:ext>
                      </a:extLst>
                    </a:gridCol>
                  </a:tblGrid>
                  <a:tr h="522986">
                    <a:tc>
                      <a:txBody>
                        <a:bodyPr/>
                        <a:lstStyle/>
                        <a:p>
                          <a:endParaRPr lang="en-US"/>
                        </a:p>
                      </a:txBody>
                      <a:tcPr anchor="ctr">
                        <a:blipFill>
                          <a:blip r:embed="rId2"/>
                          <a:stretch>
                            <a:fillRect t="-10465" r="-531429" b="-441860"/>
                          </a:stretch>
                        </a:blipFill>
                      </a:tcPr>
                    </a:tc>
                    <a:tc>
                      <a:txBody>
                        <a:bodyPr/>
                        <a:lstStyle/>
                        <a:p>
                          <a:endParaRPr lang="en-US"/>
                        </a:p>
                      </a:txBody>
                      <a:tcPr anchor="ctr">
                        <a:blipFill>
                          <a:blip r:embed="rId2"/>
                          <a:stretch>
                            <a:fillRect l="-60000" t="-10465" r="-218857" b="-441860"/>
                          </a:stretch>
                        </a:blipFill>
                      </a:tcPr>
                    </a:tc>
                    <a:tc>
                      <a:txBody>
                        <a:bodyPr/>
                        <a:lstStyle/>
                        <a:p>
                          <a:pPr algn="l"/>
                          <a:endParaRPr sz="2100" b="0" dirty="0"/>
                        </a:p>
                      </a:txBody>
                      <a:tcPr anchor="ctr"/>
                    </a:tc>
                    <a:extLst>
                      <a:ext uri="{0D108BD9-81ED-4DB2-BD59-A6C34878D82A}">
                        <a16:rowId xmlns:a16="http://schemas.microsoft.com/office/drawing/2014/main" val="10000"/>
                      </a:ext>
                    </a:extLst>
                  </a:tr>
                  <a:tr h="731520">
                    <a:tc>
                      <a:txBody>
                        <a:bodyPr/>
                        <a:lstStyle/>
                        <a:p>
                          <a:endParaRPr lang="en-US"/>
                        </a:p>
                      </a:txBody>
                      <a:tcPr anchor="ctr">
                        <a:blipFill>
                          <a:blip r:embed="rId2"/>
                          <a:stretch>
                            <a:fillRect t="-79167" r="-531429" b="-216667"/>
                          </a:stretch>
                        </a:blipFill>
                      </a:tcPr>
                    </a:tc>
                    <a:tc>
                      <a:txBody>
                        <a:bodyPr/>
                        <a:lstStyle/>
                        <a:p>
                          <a:endParaRPr lang="en-US"/>
                        </a:p>
                      </a:txBody>
                      <a:tcPr anchor="ctr">
                        <a:blipFill>
                          <a:blip r:embed="rId2"/>
                          <a:stretch>
                            <a:fillRect l="-60000" t="-79167" r="-218857" b="-216667"/>
                          </a:stretch>
                        </a:blipFill>
                      </a:tcPr>
                    </a:tc>
                    <a:tc>
                      <a:txBody>
                        <a:bodyPr/>
                        <a:lstStyle/>
                        <a:p>
                          <a:pPr algn="l"/>
                          <a:r>
                            <a:rPr lang="en-US" sz="2100" b="0" dirty="0"/>
                            <a:t>Rewrite the equation using the definition of logarithms.</a:t>
                          </a:r>
                          <a:endParaRPr sz="2100" b="0" dirty="0"/>
                        </a:p>
                      </a:txBody>
                      <a:tcPr anchor="ctr"/>
                    </a:tc>
                    <a:extLst>
                      <a:ext uri="{0D108BD9-81ED-4DB2-BD59-A6C34878D82A}">
                        <a16:rowId xmlns:a16="http://schemas.microsoft.com/office/drawing/2014/main" val="10001"/>
                      </a:ext>
                    </a:extLst>
                  </a:tr>
                  <a:tr h="731520">
                    <a:tc>
                      <a:txBody>
                        <a:bodyPr/>
                        <a:lstStyle/>
                        <a:p>
                          <a:endParaRPr lang="en-US"/>
                        </a:p>
                      </a:txBody>
                      <a:tcPr anchor="ctr">
                        <a:blipFill>
                          <a:blip r:embed="rId2"/>
                          <a:stretch>
                            <a:fillRect t="-177686" r="-531429" b="-114876"/>
                          </a:stretch>
                        </a:blipFill>
                      </a:tcPr>
                    </a:tc>
                    <a:tc>
                      <a:txBody>
                        <a:bodyPr/>
                        <a:lstStyle/>
                        <a:p>
                          <a:endParaRPr lang="en-US"/>
                        </a:p>
                      </a:txBody>
                      <a:tcPr anchor="ctr">
                        <a:blipFill>
                          <a:blip r:embed="rId2"/>
                          <a:stretch>
                            <a:fillRect l="-60000" t="-177686" r="-218857" b="-114876"/>
                          </a:stretch>
                        </a:blipFill>
                      </a:tcPr>
                    </a:tc>
                    <a:tc>
                      <a:txBody>
                        <a:bodyPr/>
                        <a:lstStyle/>
                        <a:p>
                          <a:pPr algn="l">
                            <a:defRPr b="1"/>
                          </a:pPr>
                          <a:r>
                            <a:rPr lang="en-US" sz="2100" b="0" dirty="0"/>
                            <a:t>Rewrite the logarithmic term using the change of base formula.</a:t>
                          </a:r>
                          <a:endParaRPr sz="2100" b="0" dirty="0"/>
                        </a:p>
                      </a:txBody>
                      <a:tcPr anchor="ctr"/>
                    </a:tc>
                    <a:extLst>
                      <a:ext uri="{0D108BD9-81ED-4DB2-BD59-A6C34878D82A}">
                        <a16:rowId xmlns:a16="http://schemas.microsoft.com/office/drawing/2014/main" val="10002"/>
                      </a:ext>
                    </a:extLst>
                  </a:tr>
                  <a:tr h="731520">
                    <a:tc>
                      <a:txBody>
                        <a:bodyPr/>
                        <a:lstStyle/>
                        <a:p>
                          <a:endParaRPr lang="en-US"/>
                        </a:p>
                      </a:txBody>
                      <a:tcPr anchor="ctr">
                        <a:blipFill>
                          <a:blip r:embed="rId2"/>
                          <a:stretch>
                            <a:fillRect t="-280000" r="-531429" b="-15833"/>
                          </a:stretch>
                        </a:blipFill>
                      </a:tcPr>
                    </a:tc>
                    <a:tc>
                      <a:txBody>
                        <a:bodyPr/>
                        <a:lstStyle/>
                        <a:p>
                          <a:endParaRPr lang="en-US"/>
                        </a:p>
                      </a:txBody>
                      <a:tcPr anchor="ctr">
                        <a:blipFill>
                          <a:blip r:embed="rId2"/>
                          <a:stretch>
                            <a:fillRect l="-60000" t="-280000" r="-218857" b="-15833"/>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2100" b="0" dirty="0"/>
                            <a:t>Applying the same algebra as before leads to the same exact answer.</a:t>
                          </a:r>
                        </a:p>
                      </a:txBody>
                      <a:tcPr anchor="ct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Exponential Equations</a:t>
            </a:r>
            <a:r>
              <a:rPr lang="en-IN" baseline="-25000" dirty="0"/>
              <a:t>5</a:t>
            </a:r>
            <a:endParaRPr dirty="0"/>
          </a:p>
        </p:txBody>
      </p:sp>
      <p:sp>
        <p:nvSpPr>
          <p:cNvPr id="3" name="Text Placeholder 2"/>
          <p:cNvSpPr>
            <a:spLocks noGrp="1"/>
          </p:cNvSpPr>
          <p:nvPr>
            <p:ph type="body" sz="quarter" idx="10"/>
          </p:nvPr>
        </p:nvSpPr>
        <p:spPr/>
        <p:txBody>
          <a:bodyPr>
            <a:normAutofit/>
          </a:bodyPr>
          <a:lstStyle/>
          <a:p>
            <a:r>
              <a:rPr sz="2800" dirty="0"/>
              <a:t>The key step to finding the exact answer is to remove the variable from the exponent, which is achieved by converting to logarithmic form.</a:t>
            </a:r>
          </a:p>
          <a:p>
            <a:pPr>
              <a:defRPr sz="2800"/>
            </a:pPr>
            <a:r>
              <a:rPr sz="2800" dirty="0"/>
              <a:t>The key step to finding a decimal approximation is to change the base (of the exponent and logarithm) to either</a:t>
            </a:r>
            <a:r>
              <a:rPr lang="en-US" sz="2800" dirty="0"/>
              <a:t> </a:t>
            </a:r>
            <a:r>
              <a:rPr lang="en-US" sz="2800" i="1" dirty="0"/>
              <a:t>e</a:t>
            </a:r>
            <a:r>
              <a:rPr lang="en-US" sz="2800" dirty="0"/>
              <a:t> </a:t>
            </a:r>
            <a:r>
              <a:rPr sz="2800" dirty="0"/>
              <a:t>or </a:t>
            </a:r>
            <a:r>
              <a:rPr sz="2800" dirty="0">
                <a:latin typeface="Cambria Math"/>
              </a:rPr>
              <a:t>10</a:t>
            </a:r>
            <a:r>
              <a:rPr sz="2800" dirty="0"/>
              <a:t>, allowing the use of a calculator.</a:t>
            </a:r>
          </a:p>
        </p:txBody>
      </p:sp>
      <p:pic>
        <p:nvPicPr>
          <p:cNvPr id="5" name="Picture 4" descr="x equals minus ln 11 divided by 5 ln 3, plus 2 divided by 5 approximately equals to minus 0.037">
            <a:extLst>
              <a:ext uri="{FF2B5EF4-FFF2-40B4-BE49-F238E27FC236}">
                <a16:creationId xmlns:a16="http://schemas.microsoft.com/office/drawing/2014/main" id="{09FCC505-AF47-0263-D219-5C407F7D8690}"/>
              </a:ext>
            </a:extLst>
          </p:cNvPr>
          <p:cNvPicPr>
            <a:picLocks noChangeAspect="1"/>
          </p:cNvPicPr>
          <p:nvPr/>
        </p:nvPicPr>
        <p:blipFill>
          <a:blip r:embed="rId2"/>
          <a:stretch>
            <a:fillRect/>
          </a:stretch>
        </p:blipFill>
        <p:spPr>
          <a:xfrm>
            <a:off x="762000" y="3790056"/>
            <a:ext cx="3331084" cy="864000"/>
          </a:xfrm>
          <a:prstGeom prst="rect">
            <a:avLst/>
          </a:prstGeom>
        </p:spPr>
      </p:pic>
      <p:sp>
        <p:nvSpPr>
          <p:cNvPr id="9" name="TextBox 8">
            <a:extLst>
              <a:ext uri="{FF2B5EF4-FFF2-40B4-BE49-F238E27FC236}">
                <a16:creationId xmlns:a16="http://schemas.microsoft.com/office/drawing/2014/main" id="{78898C5B-8111-FC7F-BF92-4BD7DD0086F7}"/>
              </a:ext>
            </a:extLst>
          </p:cNvPr>
          <p:cNvSpPr txBox="1"/>
          <p:nvPr/>
        </p:nvSpPr>
        <p:spPr>
          <a:xfrm>
            <a:off x="4312024" y="4038018"/>
            <a:ext cx="4222376" cy="430887"/>
          </a:xfrm>
          <a:prstGeom prst="rect">
            <a:avLst/>
          </a:prstGeom>
          <a:noFill/>
        </p:spPr>
        <p:txBody>
          <a:bodyPr wrap="square">
            <a:spAutoFit/>
          </a:bodyPr>
          <a:lstStyle/>
          <a:p>
            <a:r>
              <a:rPr lang="en-US" sz="2200" dirty="0"/>
              <a:t>An approximate form of the answer</a:t>
            </a:r>
            <a:endParaRPr lang="en-IN" sz="2200" dirty="0"/>
          </a:p>
        </p:txBody>
      </p:sp>
      <p:sp>
        <p:nvSpPr>
          <p:cNvPr id="7" name="TextBox 6">
            <a:extLst>
              <a:ext uri="{FF2B5EF4-FFF2-40B4-BE49-F238E27FC236}">
                <a16:creationId xmlns:a16="http://schemas.microsoft.com/office/drawing/2014/main" id="{593C0639-7AD9-B34A-D009-3B22AFED95D6}"/>
              </a:ext>
            </a:extLst>
          </p:cNvPr>
          <p:cNvSpPr txBox="1"/>
          <p:nvPr/>
        </p:nvSpPr>
        <p:spPr>
          <a:xfrm>
            <a:off x="457200" y="4734504"/>
            <a:ext cx="8229600" cy="954107"/>
          </a:xfrm>
          <a:prstGeom prst="rect">
            <a:avLst/>
          </a:prstGeom>
          <a:noFill/>
        </p:spPr>
        <p:txBody>
          <a:bodyPr wrap="square">
            <a:spAutoFit/>
          </a:bodyPr>
          <a:lstStyle/>
          <a:p>
            <a:r>
              <a:rPr lang="en-IN" sz="2800" dirty="0"/>
              <a:t>We can also use a calculator to verify this solution in the original equation.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3674</TotalTime>
  <Words>1768</Words>
  <Application>Microsoft Office PowerPoint</Application>
  <PresentationFormat>On-screen Show (4:3)</PresentationFormat>
  <Paragraphs>234</Paragraphs>
  <Slides>30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6" baseType="lpstr">
      <vt:lpstr>Courier New</vt:lpstr>
      <vt:lpstr>Cambria Math</vt:lpstr>
      <vt:lpstr>Arial</vt:lpstr>
      <vt:lpstr>Calibri</vt:lpstr>
      <vt:lpstr>Office Theme</vt:lpstr>
      <vt:lpstr>Equation</vt:lpstr>
      <vt:lpstr>Section 7.5</vt:lpstr>
      <vt:lpstr>Properties: Summary of Logarithmic Properties1</vt:lpstr>
      <vt:lpstr>Properties: Summary of Logarithmic Properties2</vt:lpstr>
      <vt:lpstr>Example 1: Solving Exponential Equations1</vt:lpstr>
      <vt:lpstr>Note1</vt:lpstr>
      <vt:lpstr>Example 1: Solving Exponential Equations2</vt:lpstr>
      <vt:lpstr>Example 1: Solving Exponential Equations3</vt:lpstr>
      <vt:lpstr>Example 1: Solving Exponential Equations4</vt:lpstr>
      <vt:lpstr>Example 1: Solving Exponential Equations5</vt:lpstr>
      <vt:lpstr>Example 2: Solving Exponential Equations1</vt:lpstr>
      <vt:lpstr>Example 2: Solving Exponential Equations2</vt:lpstr>
      <vt:lpstr>Example 2: Solving Exponential Equations3</vt:lpstr>
      <vt:lpstr>Example 2: Solving Exponential Equations4</vt:lpstr>
      <vt:lpstr>Example 3: Solving Logarithmic Equations1</vt:lpstr>
      <vt:lpstr>Note2</vt:lpstr>
      <vt:lpstr>Example 3: Solving Logarithmic Equations2</vt:lpstr>
      <vt:lpstr>Example 4: Solving Logarithmic Equations1</vt:lpstr>
      <vt:lpstr>Note3</vt:lpstr>
      <vt:lpstr>Example 4: Solving Logarithmic Equations2</vt:lpstr>
      <vt:lpstr>Example 4: Solving Logarithmic Equations3</vt:lpstr>
      <vt:lpstr>Example 4: Solving Logarithmic Equations4</vt:lpstr>
      <vt:lpstr>Example 4: Solving Logarithmic Equations5</vt:lpstr>
      <vt:lpstr>Example 5: Compounding Interest1</vt:lpstr>
      <vt:lpstr>Example 5: Compounding Interest2</vt:lpstr>
      <vt:lpstr>Example 5: Compounding Interest3</vt:lpstr>
      <vt:lpstr>Example 5: Compounding Interest4</vt:lpstr>
      <vt:lpstr>Example 6: Radiocarbon Dating1</vt:lpstr>
      <vt:lpstr>Example 6: Radiocarbon Dating2</vt:lpstr>
      <vt:lpstr>Example 6: Radiocarbon Dating3</vt:lpstr>
      <vt:lpstr>Example 6: Radiocarbon Dating4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Kodanda Ram Bade</cp:lastModifiedBy>
  <cp:revision>215</cp:revision>
  <dcterms:created xsi:type="dcterms:W3CDTF">2013-04-26T14:43:13Z</dcterms:created>
  <dcterms:modified xsi:type="dcterms:W3CDTF">2025-06-17T11:54:16Z</dcterms:modified>
</cp:coreProperties>
</file>