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257" r:id="rId3"/>
    <p:sldId id="258" r:id="rId4"/>
    <p:sldId id="259" r:id="rId5"/>
    <p:sldId id="261" r:id="rId6"/>
    <p:sldId id="264" r:id="rId7"/>
    <p:sldId id="265" r:id="rId8"/>
    <p:sldId id="266" r:id="rId9"/>
    <p:sldId id="281" r:id="rId10"/>
    <p:sldId id="282"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5" r:id="rId24"/>
    <p:sldId id="283" r:id="rId25"/>
    <p:sldId id="286" r:id="rId26"/>
    <p:sldId id="287" r:id="rId27"/>
    <p:sldId id="288" r:id="rId28"/>
    <p:sldId id="284" r:id="rId29"/>
    <p:sldId id="289" r:id="rId30"/>
    <p:sldId id="280" r:id="rId31"/>
    <p:sldId id="290" r:id="rId32"/>
    <p:sldId id="291" r:id="rId33"/>
    <p:sldId id="293" r:id="rId34"/>
    <p:sldId id="294" r:id="rId35"/>
    <p:sldId id="295" r:id="rId36"/>
    <p:sldId id="298" r:id="rId37"/>
    <p:sldId id="297" r:id="rId38"/>
    <p:sldId id="300" r:id="rId39"/>
    <p:sldId id="299" r:id="rId40"/>
    <p:sldId id="301" r:id="rId41"/>
    <p:sldId id="296"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4" clrIdx="1">
    <p:extLst>
      <p:ext uri="{19B8F6BF-5375-455C-9EA6-DF929625EA0E}">
        <p15:presenceInfo xmlns:p15="http://schemas.microsoft.com/office/powerpoint/2012/main" userId="S::aconger@hawkeslearning.com::ade6c5c3-e633-4050-96d1-34f11caf605e" providerId="AD"/>
      </p:ext>
    </p:extLst>
  </p:cmAuthor>
  <p:cmAuthor id="2" name="hiteesha" initials="h" lastIdx="3" clrIdx="2">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170" y="96"/>
      </p:cViewPr>
      <p:guideLst>
        <p:guide orient="horz" pos="912"/>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7.xml"/><Relationship Id="rId4" Type="http://schemas.openxmlformats.org/officeDocument/2006/relationships/image" Target="../media/image29.emf"/></Relationships>
</file>

<file path=ppt/slides/_rels/slide18.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45.svg"/><Relationship Id="rId2" Type="http://schemas.openxmlformats.org/officeDocument/2006/relationships/image" Target="../media/image4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7</a:t>
            </a:r>
            <a:r>
              <a:rPr dirty="0"/>
              <a:t>.2</a:t>
            </a:r>
          </a:p>
        </p:txBody>
      </p:sp>
      <p:sp>
        <p:nvSpPr>
          <p:cNvPr id="2" name="Text Placeholder 1"/>
          <p:cNvSpPr>
            <a:spLocks noGrp="1"/>
          </p:cNvSpPr>
          <p:nvPr>
            <p:ph type="body" sz="quarter" idx="10"/>
          </p:nvPr>
        </p:nvSpPr>
        <p:spPr/>
        <p:txBody>
          <a:bodyPr/>
          <a:lstStyle/>
          <a:p>
            <a:pPr algn="ctr"/>
            <a:r>
              <a:t>Exponential Models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Radioactive Decay</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The function is thus</a:t>
            </a:r>
          </a:p>
        </p:txBody>
      </p:sp>
      <p:pic>
        <p:nvPicPr>
          <p:cNvPr id="10" name="Picture 9" descr="A of t equals A subscript 0 times open parentheses 0.999879 close parentheses to the power of t">
            <a:extLst>
              <a:ext uri="{FF2B5EF4-FFF2-40B4-BE49-F238E27FC236}">
                <a16:creationId xmlns:a16="http://schemas.microsoft.com/office/drawing/2014/main" id="{2DE0268E-4663-660E-93E7-E74674868B51}"/>
              </a:ext>
            </a:extLst>
          </p:cNvPr>
          <p:cNvPicPr>
            <a:picLocks noChangeAspect="1"/>
          </p:cNvPicPr>
          <p:nvPr/>
        </p:nvPicPr>
        <p:blipFill>
          <a:blip r:embed="rId2"/>
          <a:stretch>
            <a:fillRect/>
          </a:stretch>
        </p:blipFill>
        <p:spPr>
          <a:xfrm>
            <a:off x="3453195" y="1000664"/>
            <a:ext cx="3054858" cy="576000"/>
          </a:xfrm>
          <a:prstGeom prst="rect">
            <a:avLst/>
          </a:prstGeom>
        </p:spPr>
      </p:pic>
      <p:sp>
        <p:nvSpPr>
          <p:cNvPr id="6" name="TextBox 5">
            <a:extLst>
              <a:ext uri="{FF2B5EF4-FFF2-40B4-BE49-F238E27FC236}">
                <a16:creationId xmlns:a16="http://schemas.microsoft.com/office/drawing/2014/main" id="{A1184B1E-22D0-7915-09DC-9FA819261A0F}"/>
              </a:ext>
            </a:extLst>
          </p:cNvPr>
          <p:cNvSpPr txBox="1"/>
          <p:nvPr/>
        </p:nvSpPr>
        <p:spPr>
          <a:xfrm>
            <a:off x="6504432" y="1031617"/>
            <a:ext cx="16764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(using our</a:t>
            </a:r>
            <a:endParaRPr lang="en-IN" dirty="0"/>
          </a:p>
        </p:txBody>
      </p:sp>
      <p:sp>
        <p:nvSpPr>
          <p:cNvPr id="4" name="TextBox 3">
            <a:extLst>
              <a:ext uri="{FF2B5EF4-FFF2-40B4-BE49-F238E27FC236}">
                <a16:creationId xmlns:a16="http://schemas.microsoft.com/office/drawing/2014/main" id="{092AAC89-C553-79DD-0329-5A3C8EAEFCC8}"/>
              </a:ext>
            </a:extLst>
          </p:cNvPr>
          <p:cNvSpPr txBox="1"/>
          <p:nvPr/>
        </p:nvSpPr>
        <p:spPr>
          <a:xfrm>
            <a:off x="457200" y="1457801"/>
            <a:ext cx="82296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approximate value for </a:t>
            </a:r>
            <a:r>
              <a:rPr kumimoji="0" lang="en-US" sz="2800" b="0" i="1"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We can now verify that the function behaves as expected by evaluating </a:t>
            </a:r>
            <a:r>
              <a:rPr kumimoji="0" lang="en-US" sz="2800" b="0" i="1"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at various multiples of the half-life for carbon-14, as shown.</a:t>
            </a:r>
            <a:endParaRPr lang="en-IN" dirty="0"/>
          </a:p>
        </p:txBody>
      </p:sp>
      <p:pic>
        <p:nvPicPr>
          <p:cNvPr id="5" name="Picture 4" descr="A of open parentheses 1 multiplied 5730 close parentheses equals A subscript 0 times open parentheses 0.999879 close parentheses to the power of 5730 approximately equals 0.5 A subscript 0.&#10;&#10;A of open parentheses 2 multiplied 5730 close parentheses equals A subscript 0 times open parentheses 0.999879 close parentheses to the power of 11,460 approximately equals 0.25 A subscript 0.&#10;&#10;A of open parentheses 3 multiplied 5730 close parentheses equals A subscript 0 times open parentheses 0.999879 close parentheses to the power of 17,190 approximately equals 0.125 A subscript 0.">
            <a:extLst>
              <a:ext uri="{FF2B5EF4-FFF2-40B4-BE49-F238E27FC236}">
                <a16:creationId xmlns:a16="http://schemas.microsoft.com/office/drawing/2014/main" id="{3D3A2998-F7E1-5F46-B1CD-F2DF02BDBA16}"/>
              </a:ext>
            </a:extLst>
          </p:cNvPr>
          <p:cNvPicPr>
            <a:picLocks noChangeAspect="1"/>
          </p:cNvPicPr>
          <p:nvPr/>
        </p:nvPicPr>
        <p:blipFill>
          <a:blip r:embed="rId3"/>
          <a:stretch>
            <a:fillRect/>
          </a:stretch>
        </p:blipFill>
        <p:spPr>
          <a:xfrm>
            <a:off x="1612860" y="3276600"/>
            <a:ext cx="5918280" cy="1836000"/>
          </a:xfrm>
          <a:prstGeom prst="rect">
            <a:avLst/>
          </a:prstGeom>
        </p:spPr>
      </p:pic>
    </p:spTree>
    <p:extLst>
      <p:ext uri="{BB962C8B-B14F-4D97-AF65-F5344CB8AC3E}">
        <p14:creationId xmlns:p14="http://schemas.microsoft.com/office/powerpoint/2010/main" val="1426640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Compound Interest Formula</a:t>
            </a:r>
          </a:p>
        </p:txBody>
      </p:sp>
      <p:sp>
        <p:nvSpPr>
          <p:cNvPr id="3" name="Text Placeholder 2"/>
          <p:cNvSpPr>
            <a:spLocks noGrp="1"/>
          </p:cNvSpPr>
          <p:nvPr>
            <p:ph type="body" sz="quarter" idx="10"/>
          </p:nvPr>
        </p:nvSpPr>
        <p:spPr/>
        <p:txBody>
          <a:bodyPr>
            <a:normAutofit/>
          </a:bodyPr>
          <a:lstStyle/>
          <a:p>
            <a:pPr>
              <a:defRPr sz="2800"/>
            </a:pPr>
            <a:r>
              <a:rPr sz="2800" dirty="0"/>
              <a:t>An investment of </a:t>
            </a:r>
            <a:r>
              <a:rPr lang="en-US" sz="2800" i="1" dirty="0"/>
              <a:t>P</a:t>
            </a:r>
            <a:r>
              <a:rPr sz="2800" dirty="0"/>
              <a:t> dollars, compounded </a:t>
            </a:r>
            <a:r>
              <a:rPr lang="en-US" sz="2800" i="1" dirty="0"/>
              <a:t>n</a:t>
            </a:r>
            <a:r>
              <a:rPr sz="2800" dirty="0"/>
              <a:t> times per year at an annual interest rate of </a:t>
            </a:r>
            <a:r>
              <a:rPr lang="en-US" sz="2800" i="1" dirty="0"/>
              <a:t>r</a:t>
            </a:r>
            <a:r>
              <a:rPr sz="2800" dirty="0"/>
              <a:t>, has a value after </a:t>
            </a:r>
            <a:r>
              <a:rPr lang="en-US" sz="2800" i="1" dirty="0"/>
              <a:t>t</a:t>
            </a:r>
            <a:r>
              <a:rPr sz="2800" dirty="0"/>
              <a:t> years of</a:t>
            </a:r>
          </a:p>
        </p:txBody>
      </p:sp>
      <p:pic>
        <p:nvPicPr>
          <p:cNvPr id="7" name="Picture 6" descr="A of t equals p times open parentheses 1 plus, r divided by n close parentheses to the power of nt.">
            <a:extLst>
              <a:ext uri="{FF2B5EF4-FFF2-40B4-BE49-F238E27FC236}">
                <a16:creationId xmlns:a16="http://schemas.microsoft.com/office/drawing/2014/main" id="{466E3ECB-9DE0-C183-E86D-3A69C997B3ED}"/>
              </a:ext>
            </a:extLst>
          </p:cNvPr>
          <p:cNvPicPr>
            <a:picLocks noChangeAspect="1"/>
          </p:cNvPicPr>
          <p:nvPr/>
        </p:nvPicPr>
        <p:blipFill>
          <a:blip r:embed="rId2"/>
          <a:stretch>
            <a:fillRect/>
          </a:stretch>
        </p:blipFill>
        <p:spPr>
          <a:xfrm>
            <a:off x="3381375" y="2558141"/>
            <a:ext cx="2381250" cy="94297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Compound Interest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Sandy invests</a:t>
            </a:r>
            <a:r>
              <a:rPr lang="en-US" sz="2800" dirty="0"/>
              <a:t> $10,000</a:t>
            </a:r>
            <a:r>
              <a:rPr sz="2800" dirty="0"/>
              <a:t> in a savings account earning</a:t>
            </a:r>
            <a:r>
              <a:rPr lang="en-US" sz="2800" dirty="0"/>
              <a:t> 4.5%</a:t>
            </a:r>
            <a:r>
              <a:rPr sz="2800" dirty="0"/>
              <a:t> annual interest compounded quarterly. What is the value of her investment after three and a half years?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Compound Interest Formula</a:t>
            </a:r>
            <a:r>
              <a:rPr lang="en-US" baseline="-25000" dirty="0"/>
              <a:t>2</a:t>
            </a:r>
            <a:endParaRPr dirty="0"/>
          </a:p>
        </p:txBody>
      </p:sp>
      <p:sp>
        <p:nvSpPr>
          <p:cNvPr id="3" name="Text Placeholder 2"/>
          <p:cNvSpPr>
            <a:spLocks noGrp="1"/>
          </p:cNvSpPr>
          <p:nvPr>
            <p:ph type="body" sz="quarter" idx="10"/>
          </p:nvPr>
        </p:nvSpPr>
        <p:spPr/>
        <p:txBody>
          <a:bodyPr>
            <a:noAutofit/>
          </a:bodyPr>
          <a:lstStyle/>
          <a:p>
            <a:r>
              <a:rPr sz="2600" b="1" dirty="0"/>
              <a:t>Solution</a:t>
            </a:r>
          </a:p>
          <a:p>
            <a:pPr>
              <a:defRPr sz="2800"/>
            </a:pPr>
            <a:r>
              <a:rPr sz="2600" dirty="0"/>
              <a:t>We know that</a:t>
            </a:r>
            <a:r>
              <a:rPr lang="en-US" sz="2600" dirty="0"/>
              <a:t> </a:t>
            </a:r>
            <a:r>
              <a:rPr lang="en-US" sz="2600" i="1" dirty="0"/>
              <a:t>P</a:t>
            </a:r>
            <a:r>
              <a:rPr lang="en-US" sz="2600" dirty="0"/>
              <a:t> = 10,000, </a:t>
            </a:r>
            <a:r>
              <a:rPr lang="en-US" sz="2600" i="1" dirty="0"/>
              <a:t>r</a:t>
            </a:r>
            <a:r>
              <a:rPr lang="en-US" sz="2600" dirty="0"/>
              <a:t> = 0.045</a:t>
            </a:r>
            <a:r>
              <a:rPr sz="2600" dirty="0"/>
              <a:t> (remember to express the interest rate in decimal form), </a:t>
            </a:r>
            <a:r>
              <a:rPr lang="en-US" sz="2600" i="1" dirty="0"/>
              <a:t>n</a:t>
            </a:r>
            <a:r>
              <a:rPr lang="en-US" sz="2600" dirty="0"/>
              <a:t> = 4</a:t>
            </a:r>
            <a:r>
              <a:rPr sz="2600" dirty="0"/>
              <a:t> (since the account is compounded four times per year), and </a:t>
            </a:r>
            <a:br>
              <a:rPr lang="en-US" sz="2600" dirty="0"/>
            </a:br>
            <a:r>
              <a:rPr lang="en-US" sz="2600" i="1" dirty="0"/>
              <a:t>t</a:t>
            </a:r>
            <a:r>
              <a:rPr lang="en-US" sz="2600" dirty="0"/>
              <a:t> = 3.5.</a:t>
            </a:r>
            <a:r>
              <a:rPr sz="2600" dirty="0"/>
              <a:t> Now we substitute and evaluate.</a:t>
            </a:r>
          </a:p>
        </p:txBody>
      </p:sp>
      <p:pic>
        <p:nvPicPr>
          <p:cNvPr id="6" name="Picture 5" descr="A  of 3.5 equals 10,000 times open parentheses 1 plus, 0.045 divided by 4 close parentheses to the power of open parentheses 4 close parentheses times open parentheses 3.5 close parentheses &#10;which is equals to 10,000  times open parentheses 1.01125 close parentheses to the power of 14 which is approximately equals to 11,695.52 Dollars.">
            <a:extLst>
              <a:ext uri="{FF2B5EF4-FFF2-40B4-BE49-F238E27FC236}">
                <a16:creationId xmlns:a16="http://schemas.microsoft.com/office/drawing/2014/main" id="{6965F291-D0CB-8F84-528D-4F953458BDC9}"/>
              </a:ext>
            </a:extLst>
          </p:cNvPr>
          <p:cNvPicPr>
            <a:picLocks noChangeAspect="1"/>
          </p:cNvPicPr>
          <p:nvPr/>
        </p:nvPicPr>
        <p:blipFill>
          <a:blip r:embed="rId2"/>
          <a:stretch>
            <a:fillRect/>
          </a:stretch>
        </p:blipFill>
        <p:spPr>
          <a:xfrm>
            <a:off x="2663665" y="3157762"/>
            <a:ext cx="3816669" cy="1800000"/>
          </a:xfrm>
          <a:prstGeom prst="rect">
            <a:avLst/>
          </a:prstGeom>
        </p:spPr>
      </p:pic>
      <p:sp>
        <p:nvSpPr>
          <p:cNvPr id="4" name="TextBox 3">
            <a:extLst>
              <a:ext uri="{FF2B5EF4-FFF2-40B4-BE49-F238E27FC236}">
                <a16:creationId xmlns:a16="http://schemas.microsoft.com/office/drawing/2014/main" id="{80E8952E-AD9F-A5D3-0774-9353335F3CC7}"/>
              </a:ext>
            </a:extLst>
          </p:cNvPr>
          <p:cNvSpPr txBox="1"/>
          <p:nvPr/>
        </p:nvSpPr>
        <p:spPr>
          <a:xfrm>
            <a:off x="457200" y="4957762"/>
            <a:ext cx="8229600" cy="89255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Thus, after three and a half years, Sandy's investment grows to $11,695.52. </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Compound Interest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Nine months after depositing </a:t>
            </a:r>
            <a:r>
              <a:rPr lang="en-US" dirty="0">
                <a:solidFill>
                  <a:srgbClr val="366092"/>
                </a:solidFill>
              </a:rPr>
              <a:t>$520.00 </a:t>
            </a:r>
            <a:r>
              <a:rPr lang="en-US" sz="2800" dirty="0"/>
              <a:t>in a monthly compounded savings account, Frank checks his balance and finds the account has </a:t>
            </a:r>
            <a:r>
              <a:rPr lang="en-US" dirty="0">
                <a:solidFill>
                  <a:srgbClr val="366092"/>
                </a:solidFill>
              </a:rPr>
              <a:t>$528.84.</a:t>
            </a:r>
            <a:r>
              <a:rPr lang="en-US" sz="2800" dirty="0"/>
              <a:t> Being the forgetful type, he can't remember what the annual interest rate for his account is, and sees the bank is advertising a rate of  2.5% for new accounts. Should he close out his existing account and open a new one?</a:t>
            </a:r>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Compound Interest Formula</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a:defRPr sz="2800"/>
            </a:pPr>
            <a:r>
              <a:rPr lang="en-US" sz="2800" dirty="0"/>
              <a:t>As in Example 3, we will begin by identifying the known quantities in the compound interest formula: </a:t>
            </a:r>
            <a:r>
              <a:rPr lang="en-US" sz="2800" i="1" dirty="0"/>
              <a:t>P</a:t>
            </a:r>
            <a:r>
              <a:rPr lang="en-US" sz="2800" dirty="0"/>
              <a:t> = 520, </a:t>
            </a:r>
            <a:br>
              <a:rPr lang="en-US" sz="2800" dirty="0"/>
            </a:br>
            <a:r>
              <a:rPr lang="en-US" sz="2800" i="1" dirty="0"/>
              <a:t>n</a:t>
            </a:r>
            <a:r>
              <a:rPr lang="en-US" sz="2800" dirty="0"/>
              <a:t> = 12 (</a:t>
            </a:r>
            <a:r>
              <a:rPr lang="en-US" sz="2800" dirty="0">
                <a:latin typeface="Cambria Math"/>
              </a:rPr>
              <a:t>12</a:t>
            </a:r>
            <a:r>
              <a:rPr lang="en-US" sz="2800" dirty="0"/>
              <a:t> compoundings per year), and </a:t>
            </a:r>
            <a:r>
              <a:rPr lang="en-US" sz="2800" i="1" dirty="0"/>
              <a:t>t</a:t>
            </a:r>
            <a:r>
              <a:rPr lang="en-US" sz="2800" dirty="0"/>
              <a:t> = 0.75 (nine months is three-quarters of a year).</a:t>
            </a:r>
          </a:p>
          <a:p>
            <a:pPr>
              <a:defRPr sz="2800"/>
            </a:pPr>
            <a:r>
              <a:rPr lang="en-US" sz="2800" dirty="0"/>
              <a:t>Further, the amount in the account at this time is </a:t>
            </a:r>
            <a:br>
              <a:rPr lang="en-US" sz="2800" dirty="0"/>
            </a:br>
            <a:r>
              <a:rPr lang="en-US" sz="2800" i="1" dirty="0"/>
              <a:t>A</a:t>
            </a:r>
            <a:r>
              <a:rPr lang="en-US" sz="2800" dirty="0"/>
              <a:t> = $528.84. This gives us the equation</a:t>
            </a:r>
            <a:endParaRPr sz="2800" dirty="0"/>
          </a:p>
        </p:txBody>
      </p:sp>
      <p:pic>
        <p:nvPicPr>
          <p:cNvPr id="6" name="Picture 5" descr="528.84 equals 520 times open parentheses 1 plus, r divided by 12 close parentheses to the power of open parentheses 12 close parentheses times open parentheses 0.75 close parentheses">
            <a:extLst>
              <a:ext uri="{FF2B5EF4-FFF2-40B4-BE49-F238E27FC236}">
                <a16:creationId xmlns:a16="http://schemas.microsoft.com/office/drawing/2014/main" id="{EC063388-B45D-4F66-AA67-298E1EB12C78}"/>
              </a:ext>
            </a:extLst>
          </p:cNvPr>
          <p:cNvPicPr>
            <a:picLocks noChangeAspect="1"/>
          </p:cNvPicPr>
          <p:nvPr/>
        </p:nvPicPr>
        <p:blipFill>
          <a:blip r:embed="rId2"/>
          <a:stretch>
            <a:fillRect/>
          </a:stretch>
        </p:blipFill>
        <p:spPr>
          <a:xfrm>
            <a:off x="2631600" y="4309942"/>
            <a:ext cx="3880800" cy="1008000"/>
          </a:xfrm>
          <a:prstGeom prst="rect">
            <a:avLst/>
          </a:prstGeom>
        </p:spPr>
      </p:pic>
      <p:sp>
        <p:nvSpPr>
          <p:cNvPr id="4" name="TextBox 3">
            <a:extLst>
              <a:ext uri="{FF2B5EF4-FFF2-40B4-BE49-F238E27FC236}">
                <a16:creationId xmlns:a16="http://schemas.microsoft.com/office/drawing/2014/main" id="{39B1D895-74AC-34A7-B305-754F871CEC0D}"/>
              </a:ext>
            </a:extLst>
          </p:cNvPr>
          <p:cNvSpPr txBox="1"/>
          <p:nvPr/>
        </p:nvSpPr>
        <p:spPr>
          <a:xfrm>
            <a:off x="457200" y="5248694"/>
            <a:ext cx="6172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to solve for </a:t>
            </a:r>
            <a:r>
              <a:rPr kumimoji="0" lang="en-US" sz="2800" b="0" i="1" u="none" strike="noStrike" kern="1200" cap="none" spc="0" normalizeH="0" baseline="0" noProof="0" dirty="0">
                <a:ln>
                  <a:noFill/>
                </a:ln>
                <a:solidFill>
                  <a:srgbClr val="366092"/>
                </a:solidFill>
                <a:effectLst/>
                <a:uLnTx/>
                <a:uFillTx/>
                <a:latin typeface="Calibri"/>
                <a:ea typeface="+mn-ea"/>
                <a:cs typeface="+mn-cs"/>
              </a:rPr>
              <a:t>r</a:t>
            </a:r>
            <a:r>
              <a:rPr kumimoji="0" lang="en-US" sz="2800" b="0" i="0" u="none" strike="noStrike" kern="1200" cap="none" spc="0" normalizeH="0" baseline="0" noProof="0" dirty="0">
                <a:ln>
                  <a:noFill/>
                </a:ln>
                <a:solidFill>
                  <a:srgbClr val="366092"/>
                </a:solidFill>
                <a:effectLst/>
                <a:uLnTx/>
                <a:uFillTx/>
                <a:latin typeface="Calibri"/>
                <a:ea typeface="+mn-ea"/>
                <a:cs typeface="+mn-cs"/>
              </a:rPr>
              <a:t>, the annual interest rate.</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Compound Interest Formula</a:t>
            </a:r>
            <a:r>
              <a:rPr lang="en-US"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Start simplifying the exponent,&#10;528.84 equals 520 times open parentheses 1 plus, r divided by 12 close parentheses to the power of 9. &#10;By dividing both sides by 520, we get,&#10;1.017 equals open parentheses 1 plus, r divided by 12 close parentheses to the power of 9. &#10;By taking the ninth root on both sides.&#10;1.001875 approximately equals to 1 plus, r divided by 12. &#10;&#10;0.001875 approximately equals to r divided by 12 &#10;Simplify to solve for r. then,&#10;0.0225 approximately equals to r"/>
              <p:cNvGraphicFramePr>
                <a:graphicFrameLocks noGrp="1"/>
              </p:cNvGraphicFramePr>
              <p:nvPr>
                <p:ph type="tbl" sz="quarter" idx="10"/>
                <p:extLst>
                  <p:ext uri="{D42A27DB-BD31-4B8C-83A1-F6EECF244321}">
                    <p14:modId xmlns:p14="http://schemas.microsoft.com/office/powerpoint/2010/main" val="1554728662"/>
                  </p:ext>
                </p:extLst>
              </p:nvPr>
            </p:nvGraphicFramePr>
            <p:xfrm>
              <a:off x="838200" y="1105522"/>
              <a:ext cx="7924800" cy="3237876"/>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tblGrid>
                  <a:tr h="758054">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r>
                                    <a:rPr sz="2400">
                                      <a:latin typeface="Cambria Math"/>
                                    </a:rPr>
                                    <m:t>00</m:t>
                                  </m:r>
                                </m:e>
                              </m:phant>
                              <m:r>
                                <a:rPr sz="2400">
                                  <a:latin typeface="Cambria Math"/>
                                </a:rPr>
                                <m:t>528.84=520</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m:t>
                                      </m:r>
                                      <m:f>
                                        <m:fPr>
                                          <m:ctrlPr>
                                            <a:rPr sz="2400" i="1">
                                              <a:latin typeface="Cambria Math" panose="02040503050406030204" pitchFamily="18" charset="0"/>
                                            </a:rPr>
                                          </m:ctrlPr>
                                        </m:fPr>
                                        <m:num>
                                          <m:r>
                                            <a:rPr sz="2400">
                                              <a:latin typeface="Cambria Math"/>
                                            </a:rPr>
                                            <m:t>𝑟</m:t>
                                          </m:r>
                                        </m:num>
                                        <m:den>
                                          <m:r>
                                            <a:rPr sz="2400">
                                              <a:latin typeface="Cambria Math"/>
                                            </a:rPr>
                                            <m:t>12</m:t>
                                          </m:r>
                                        </m:den>
                                      </m:f>
                                    </m:e>
                                  </m:d>
                                </m:e>
                                <m:sup>
                                  <m:r>
                                    <a:rPr sz="2400">
                                      <a:latin typeface="Cambria Math"/>
                                    </a:rPr>
                                    <m:t>9</m:t>
                                  </m:r>
                                </m:sup>
                              </m:sSup>
                            </m:oMath>
                          </a14:m>
                          <a:endParaRPr sz="2400" dirty="0"/>
                        </a:p>
                      </a:txBody>
                      <a:tcPr/>
                    </a:tc>
                    <a:tc>
                      <a:txBody>
                        <a:bodyPr/>
                        <a:lstStyle/>
                        <a:p>
                          <a:pPr algn="l">
                            <a:defRPr b="1"/>
                          </a:pPr>
                          <a:r>
                            <a:rPr lang="en-US" sz="2000" b="0" dirty="0"/>
                            <a:t>Simplify the exponent.</a:t>
                          </a:r>
                          <a:endParaRPr sz="2000" b="0" dirty="0"/>
                        </a:p>
                      </a:txBody>
                      <a:tcPr/>
                    </a:tc>
                    <a:extLst>
                      <a:ext uri="{0D108BD9-81ED-4DB2-BD59-A6C34878D82A}">
                        <a16:rowId xmlns:a16="http://schemas.microsoft.com/office/drawing/2014/main" val="10000"/>
                      </a:ext>
                    </a:extLst>
                  </a:tr>
                  <a:tr h="758054">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r>
                                    <a:rPr sz="2400">
                                      <a:latin typeface="Cambria Math"/>
                                    </a:rPr>
                                    <m:t>000</m:t>
                                  </m:r>
                                </m:e>
                              </m:phant>
                              <m:r>
                                <a:rPr sz="2400">
                                  <a:latin typeface="Cambria Math"/>
                                </a:rPr>
                                <m:t>1.017=</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m:t>
                                      </m:r>
                                      <m:f>
                                        <m:fPr>
                                          <m:ctrlPr>
                                            <a:rPr sz="2400" i="1">
                                              <a:latin typeface="Cambria Math" panose="02040503050406030204" pitchFamily="18" charset="0"/>
                                            </a:rPr>
                                          </m:ctrlPr>
                                        </m:fPr>
                                        <m:num>
                                          <m:r>
                                            <a:rPr sz="2400">
                                              <a:latin typeface="Cambria Math"/>
                                            </a:rPr>
                                            <m:t>𝑟</m:t>
                                          </m:r>
                                        </m:num>
                                        <m:den>
                                          <m:r>
                                            <a:rPr sz="2400">
                                              <a:latin typeface="Cambria Math"/>
                                            </a:rPr>
                                            <m:t>12</m:t>
                                          </m:r>
                                        </m:den>
                                      </m:f>
                                    </m:e>
                                  </m:d>
                                </m:e>
                                <m:sup>
                                  <m:r>
                                    <a:rPr sz="2400">
                                      <a:latin typeface="Cambria Math"/>
                                    </a:rPr>
                                    <m:t>9</m:t>
                                  </m:r>
                                </m:sup>
                              </m:sSup>
                            </m:oMath>
                          </a14:m>
                          <a:endParaRPr sz="2400" dirty="0"/>
                        </a:p>
                      </a:txBody>
                      <a:tcPr/>
                    </a:tc>
                    <a:tc>
                      <a:txBody>
                        <a:bodyPr/>
                        <a:lstStyle/>
                        <a:p>
                          <a:pPr algn="l">
                            <a:defRPr b="1"/>
                          </a:pPr>
                          <a:r>
                            <a:rPr sz="2000" b="0" dirty="0"/>
                            <a:t>Divide both sides by </a:t>
                          </a:r>
                          <a:r>
                            <a:rPr sz="2000" b="0" dirty="0">
                              <a:latin typeface="Cambria Math"/>
                            </a:rPr>
                            <a:t>520</a:t>
                          </a:r>
                          <a:r>
                            <a:rPr sz="2000" b="0" dirty="0"/>
                            <a:t>.</a:t>
                          </a:r>
                        </a:p>
                      </a:txBody>
                      <a:tcPr/>
                    </a:tc>
                    <a:extLst>
                      <a:ext uri="{0D108BD9-81ED-4DB2-BD59-A6C34878D82A}">
                        <a16:rowId xmlns:a16="http://schemas.microsoft.com/office/drawing/2014/main" val="10001"/>
                      </a:ext>
                    </a:extLst>
                  </a:tr>
                  <a:tr h="617180">
                    <a:tc>
                      <a:txBody>
                        <a:bodyPr/>
                        <a:lstStyle/>
                        <a:p>
                          <a:pPr algn="l">
                            <a:defRPr sz="1800"/>
                          </a:pPr>
                          <a:r>
                            <a:rPr sz="2400" dirty="0"/>
                            <a:t>​</a:t>
                          </a:r>
                          <a14:m>
                            <m:oMath xmlns:m="http://schemas.openxmlformats.org/officeDocument/2006/math">
                              <m:r>
                                <a:rPr sz="2400">
                                  <a:latin typeface="Cambria Math"/>
                                </a:rPr>
                                <m:t>1.001875≈1+</m:t>
                              </m:r>
                              <m:f>
                                <m:fPr>
                                  <m:ctrlPr>
                                    <a:rPr sz="2400" i="1">
                                      <a:latin typeface="Cambria Math" panose="02040503050406030204" pitchFamily="18" charset="0"/>
                                    </a:rPr>
                                  </m:ctrlPr>
                                </m:fPr>
                                <m:num>
                                  <m:r>
                                    <a:rPr sz="2400">
                                      <a:latin typeface="Cambria Math"/>
                                    </a:rPr>
                                    <m:t>𝑟</m:t>
                                  </m:r>
                                </m:num>
                                <m:den>
                                  <m:r>
                                    <a:rPr sz="2400">
                                      <a:latin typeface="Cambria Math"/>
                                    </a:rPr>
                                    <m:t>12</m:t>
                                  </m:r>
                                </m:den>
                              </m:f>
                            </m:oMath>
                          </a14:m>
                          <a:endParaRPr sz="2400" dirty="0"/>
                        </a:p>
                      </a:txBody>
                      <a:tcPr/>
                    </a:tc>
                    <a:tc>
                      <a:txBody>
                        <a:bodyPr/>
                        <a:lstStyle/>
                        <a:p>
                          <a:pPr algn="l">
                            <a:defRPr b="1"/>
                          </a:pPr>
                          <a:r>
                            <a:rPr lang="en-US" sz="2000" b="0" dirty="0"/>
                            <a:t>Take the ninth root of both sides.</a:t>
                          </a:r>
                          <a:endParaRPr sz="2000" b="0" dirty="0"/>
                        </a:p>
                      </a:txBody>
                      <a:tcPr/>
                    </a:tc>
                    <a:extLst>
                      <a:ext uri="{0D108BD9-81ED-4DB2-BD59-A6C34878D82A}">
                        <a16:rowId xmlns:a16="http://schemas.microsoft.com/office/drawing/2014/main" val="10002"/>
                      </a:ext>
                    </a:extLst>
                  </a:tr>
                  <a:tr h="617180">
                    <a:tc>
                      <a:txBody>
                        <a:bodyPr/>
                        <a:lstStyle/>
                        <a:p>
                          <a:pPr algn="l">
                            <a:defRPr sz="1800"/>
                          </a:pPr>
                          <a:r>
                            <a:rPr sz="2400"/>
                            <a:t>​</a:t>
                          </a:r>
                          <a14:m>
                            <m:oMath xmlns:m="http://schemas.openxmlformats.org/officeDocument/2006/math">
                              <m:r>
                                <a:rPr sz="2400">
                                  <a:latin typeface="Cambria Math"/>
                                </a:rPr>
                                <m:t>0.001875≈</m:t>
                              </m:r>
                              <m:f>
                                <m:fPr>
                                  <m:ctrlPr>
                                    <a:rPr sz="2400" i="1">
                                      <a:latin typeface="Cambria Math" panose="02040503050406030204" pitchFamily="18" charset="0"/>
                                    </a:rPr>
                                  </m:ctrlPr>
                                </m:fPr>
                                <m:num>
                                  <m:r>
                                    <a:rPr sz="2400">
                                      <a:latin typeface="Cambria Math"/>
                                    </a:rPr>
                                    <m:t>𝑟</m:t>
                                  </m:r>
                                </m:num>
                                <m:den>
                                  <m:r>
                                    <a:rPr sz="2400">
                                      <a:latin typeface="Cambria Math"/>
                                    </a:rPr>
                                    <m:t>12</m:t>
                                  </m:r>
                                </m:den>
                              </m:f>
                            </m:oMath>
                          </a14:m>
                          <a:endParaRPr sz="2400"/>
                        </a:p>
                      </a:txBody>
                      <a:tcPr/>
                    </a:tc>
                    <a:tc>
                      <a:txBody>
                        <a:bodyPr/>
                        <a:lstStyle/>
                        <a:p>
                          <a:pPr algn="l">
                            <a:defRPr sz="1100" b="1"/>
                          </a:pPr>
                          <a:r>
                            <a:rPr sz="2000" b="0" dirty="0"/>
                            <a:t>Simplify to solve for </a:t>
                          </a:r>
                          <a14:m>
                            <m:oMath xmlns:m="http://schemas.openxmlformats.org/officeDocument/2006/math">
                              <m:r>
                                <a:rPr lang="en-US" sz="2000" b="0" i="1" smtClean="0">
                                  <a:latin typeface="Cambria Math"/>
                                </a:rPr>
                                <m:t>𝑟</m:t>
                              </m:r>
                            </m:oMath>
                          </a14:m>
                          <a:r>
                            <a:rPr sz="2000" b="0" dirty="0"/>
                            <a:t>.</a:t>
                          </a:r>
                        </a:p>
                      </a:txBody>
                      <a:tcPr/>
                    </a:tc>
                    <a:extLst>
                      <a:ext uri="{0D108BD9-81ED-4DB2-BD59-A6C34878D82A}">
                        <a16:rowId xmlns:a16="http://schemas.microsoft.com/office/drawing/2014/main" val="10003"/>
                      </a:ext>
                    </a:extLst>
                  </a:tr>
                  <a:tr h="487408">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r>
                                    <a:rPr sz="2400">
                                      <a:latin typeface="Cambria Math"/>
                                    </a:rPr>
                                    <m:t>00</m:t>
                                  </m:r>
                                </m:e>
                              </m:phant>
                              <m:r>
                                <a:rPr sz="2400">
                                  <a:latin typeface="Cambria Math"/>
                                </a:rPr>
                                <m:t>0.0225≈</m:t>
                              </m:r>
                              <m:r>
                                <a:rPr sz="2400">
                                  <a:latin typeface="Cambria Math"/>
                                </a:rPr>
                                <m:t>𝑟</m:t>
                              </m:r>
                            </m:oMath>
                          </a14:m>
                          <a:endParaRPr sz="2400" dirty="0"/>
                        </a:p>
                      </a:txBody>
                      <a:tcPr/>
                    </a:tc>
                    <a:tc>
                      <a:txBody>
                        <a:bodyPr/>
                        <a:lstStyle/>
                        <a:p>
                          <a:pPr algn="l"/>
                          <a:endParaRPr sz="1800" b="0" dirty="0"/>
                        </a:p>
                      </a:txBody>
                      <a:tcPr/>
                    </a:tc>
                    <a:extLst>
                      <a:ext uri="{0D108BD9-81ED-4DB2-BD59-A6C34878D82A}">
                        <a16:rowId xmlns:a16="http://schemas.microsoft.com/office/drawing/2014/main" val="10004"/>
                      </a:ext>
                    </a:extLst>
                  </a:tr>
                </a:tbl>
              </a:graphicData>
            </a:graphic>
          </p:graphicFrame>
        </mc:Choice>
        <mc:Fallback>
          <p:graphicFrame>
            <p:nvGraphicFramePr>
              <p:cNvPr id="3" name="Table Placeholder 2" descr="Start simplifying the exponent,&#10;528.84 equals 520 times open parentheses 1 plus, r divided by 12 close parentheses to the power of 9. &#10;By dividing both sides by 520, we get,&#10;1.017 equals open parentheses 1 plus, r divided by 12 close parentheses to the power of 9. &#10;By taking the ninth root on both sides.&#10;1.001875 approximately equals to 1 plus, r divided by 12. &#10;&#10;0.001875 approximately equals to r divided by 12 &#10;Simplify to solve for r. then,&#10;0.0225 approximately equals to r"/>
              <p:cNvGraphicFramePr>
                <a:graphicFrameLocks noGrp="1"/>
              </p:cNvGraphicFramePr>
              <p:nvPr>
                <p:ph type="tbl" sz="quarter" idx="10"/>
                <p:extLst>
                  <p:ext uri="{D42A27DB-BD31-4B8C-83A1-F6EECF244321}">
                    <p14:modId xmlns:p14="http://schemas.microsoft.com/office/powerpoint/2010/main" val="1554728662"/>
                  </p:ext>
                </p:extLst>
              </p:nvPr>
            </p:nvGraphicFramePr>
            <p:xfrm>
              <a:off x="838200" y="1105522"/>
              <a:ext cx="7924800" cy="3237876"/>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tblGrid>
                  <a:tr h="758054">
                    <a:tc>
                      <a:txBody>
                        <a:bodyPr/>
                        <a:lstStyle/>
                        <a:p>
                          <a:endParaRPr lang="en-US"/>
                        </a:p>
                      </a:txBody>
                      <a:tcPr>
                        <a:blipFill>
                          <a:blip r:embed="rId2"/>
                          <a:stretch>
                            <a:fillRect t="-4000" r="-92456" b="-340000"/>
                          </a:stretch>
                        </a:blipFill>
                      </a:tcPr>
                    </a:tc>
                    <a:tc>
                      <a:txBody>
                        <a:bodyPr/>
                        <a:lstStyle/>
                        <a:p>
                          <a:pPr algn="l">
                            <a:defRPr b="1"/>
                          </a:pPr>
                          <a:r>
                            <a:rPr lang="en-US" sz="2000" b="0" dirty="0"/>
                            <a:t>Simplify the exponent.</a:t>
                          </a:r>
                          <a:endParaRPr sz="2000" b="0" dirty="0"/>
                        </a:p>
                      </a:txBody>
                      <a:tcPr/>
                    </a:tc>
                    <a:extLst>
                      <a:ext uri="{0D108BD9-81ED-4DB2-BD59-A6C34878D82A}">
                        <a16:rowId xmlns:a16="http://schemas.microsoft.com/office/drawing/2014/main" val="10000"/>
                      </a:ext>
                    </a:extLst>
                  </a:tr>
                  <a:tr h="758054">
                    <a:tc>
                      <a:txBody>
                        <a:bodyPr/>
                        <a:lstStyle/>
                        <a:p>
                          <a:endParaRPr lang="en-US"/>
                        </a:p>
                      </a:txBody>
                      <a:tcPr>
                        <a:blipFill>
                          <a:blip r:embed="rId2"/>
                          <a:stretch>
                            <a:fillRect t="-104839" r="-92456" b="-242742"/>
                          </a:stretch>
                        </a:blipFill>
                      </a:tcPr>
                    </a:tc>
                    <a:tc>
                      <a:txBody>
                        <a:bodyPr/>
                        <a:lstStyle/>
                        <a:p>
                          <a:pPr algn="l">
                            <a:defRPr b="1"/>
                          </a:pPr>
                          <a:r>
                            <a:rPr sz="2000" b="0" dirty="0"/>
                            <a:t>Divide both sides by </a:t>
                          </a:r>
                          <a:r>
                            <a:rPr sz="2000" b="0" dirty="0">
                              <a:latin typeface="Cambria Math"/>
                            </a:rPr>
                            <a:t>520</a:t>
                          </a:r>
                          <a:r>
                            <a:rPr sz="2000" b="0" dirty="0"/>
                            <a:t>.</a:t>
                          </a:r>
                        </a:p>
                      </a:txBody>
                      <a:tcPr/>
                    </a:tc>
                    <a:extLst>
                      <a:ext uri="{0D108BD9-81ED-4DB2-BD59-A6C34878D82A}">
                        <a16:rowId xmlns:a16="http://schemas.microsoft.com/office/drawing/2014/main" val="10001"/>
                      </a:ext>
                    </a:extLst>
                  </a:tr>
                  <a:tr h="617180">
                    <a:tc>
                      <a:txBody>
                        <a:bodyPr/>
                        <a:lstStyle/>
                        <a:p>
                          <a:endParaRPr lang="en-US"/>
                        </a:p>
                      </a:txBody>
                      <a:tcPr>
                        <a:blipFill>
                          <a:blip r:embed="rId2"/>
                          <a:stretch>
                            <a:fillRect t="-249020" r="-92456" b="-195098"/>
                          </a:stretch>
                        </a:blipFill>
                      </a:tcPr>
                    </a:tc>
                    <a:tc>
                      <a:txBody>
                        <a:bodyPr/>
                        <a:lstStyle/>
                        <a:p>
                          <a:pPr algn="l">
                            <a:defRPr b="1"/>
                          </a:pPr>
                          <a:r>
                            <a:rPr lang="en-US" sz="2000" b="0" dirty="0"/>
                            <a:t>Take the ninth root of both sides.</a:t>
                          </a:r>
                          <a:endParaRPr sz="2000" b="0" dirty="0"/>
                        </a:p>
                      </a:txBody>
                      <a:tcPr/>
                    </a:tc>
                    <a:extLst>
                      <a:ext uri="{0D108BD9-81ED-4DB2-BD59-A6C34878D82A}">
                        <a16:rowId xmlns:a16="http://schemas.microsoft.com/office/drawing/2014/main" val="10002"/>
                      </a:ext>
                    </a:extLst>
                  </a:tr>
                  <a:tr h="617180">
                    <a:tc>
                      <a:txBody>
                        <a:bodyPr/>
                        <a:lstStyle/>
                        <a:p>
                          <a:endParaRPr lang="en-US"/>
                        </a:p>
                      </a:txBody>
                      <a:tcPr>
                        <a:blipFill>
                          <a:blip r:embed="rId2"/>
                          <a:stretch>
                            <a:fillRect t="-352475" r="-92456" b="-97030"/>
                          </a:stretch>
                        </a:blipFill>
                      </a:tcPr>
                    </a:tc>
                    <a:tc>
                      <a:txBody>
                        <a:bodyPr/>
                        <a:lstStyle/>
                        <a:p>
                          <a:endParaRPr lang="en-US"/>
                        </a:p>
                      </a:txBody>
                      <a:tcPr>
                        <a:blipFill>
                          <a:blip r:embed="rId2"/>
                          <a:stretch>
                            <a:fillRect l="-108160" t="-352475" b="-97030"/>
                          </a:stretch>
                        </a:blipFill>
                      </a:tcPr>
                    </a:tc>
                    <a:extLst>
                      <a:ext uri="{0D108BD9-81ED-4DB2-BD59-A6C34878D82A}">
                        <a16:rowId xmlns:a16="http://schemas.microsoft.com/office/drawing/2014/main" val="10003"/>
                      </a:ext>
                    </a:extLst>
                  </a:tr>
                  <a:tr h="487408">
                    <a:tc>
                      <a:txBody>
                        <a:bodyPr/>
                        <a:lstStyle/>
                        <a:p>
                          <a:endParaRPr lang="en-US"/>
                        </a:p>
                      </a:txBody>
                      <a:tcPr>
                        <a:blipFill>
                          <a:blip r:embed="rId2"/>
                          <a:stretch>
                            <a:fillRect t="-571250" r="-92456" b="-22500"/>
                          </a:stretch>
                        </a:blipFill>
                      </a:tcPr>
                    </a:tc>
                    <a:tc>
                      <a:txBody>
                        <a:bodyPr/>
                        <a:lstStyle/>
                        <a:p>
                          <a:pPr algn="l"/>
                          <a:endParaRPr sz="1800" b="0" dirty="0"/>
                        </a:p>
                      </a:txBody>
                      <a:tcPr/>
                    </a:tc>
                    <a:extLst>
                      <a:ext uri="{0D108BD9-81ED-4DB2-BD59-A6C34878D82A}">
                        <a16:rowId xmlns:a16="http://schemas.microsoft.com/office/drawing/2014/main" val="10004"/>
                      </a:ext>
                    </a:extLst>
                  </a:tr>
                </a:tbl>
              </a:graphicData>
            </a:graphic>
          </p:graphicFrame>
        </mc:Fallback>
      </mc:AlternateContent>
      <p:sp>
        <p:nvSpPr>
          <p:cNvPr id="4" name="Text Placeholder 2">
            <a:extLst>
              <a:ext uri="{FF2B5EF4-FFF2-40B4-BE49-F238E27FC236}">
                <a16:creationId xmlns:a16="http://schemas.microsoft.com/office/drawing/2014/main" id="{028837A6-8A79-40E7-AED3-3577364B3AFE}"/>
              </a:ext>
            </a:extLst>
          </p:cNvPr>
          <p:cNvSpPr txBox="1">
            <a:spLocks/>
          </p:cNvSpPr>
          <p:nvPr/>
        </p:nvSpPr>
        <p:spPr>
          <a:xfrm>
            <a:off x="457200" y="4382087"/>
            <a:ext cx="8229600" cy="179011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sz="2800"/>
            </a:pPr>
            <a:r>
              <a:rPr lang="en-US" dirty="0"/>
              <a:t>Thus, Frank's current savings account is paying an annual interest rate of 2.25%, so he would gain a slight advantage by switching to a new account.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The Number</a:t>
            </a:r>
            <a:r>
              <a:rPr lang="en-US" dirty="0"/>
              <a:t> </a:t>
            </a:r>
            <a:r>
              <a:rPr lang="en-US" i="1" dirty="0"/>
              <a:t>e</a:t>
            </a:r>
            <a:endParaRPr sz="2800" i="1" dirty="0"/>
          </a:p>
        </p:txBody>
      </p:sp>
      <p:sp>
        <p:nvSpPr>
          <p:cNvPr id="3" name="Text Placeholder 2"/>
          <p:cNvSpPr>
            <a:spLocks noGrp="1"/>
          </p:cNvSpPr>
          <p:nvPr>
            <p:ph type="body" sz="quarter" idx="10"/>
          </p:nvPr>
        </p:nvSpPr>
        <p:spPr/>
        <p:txBody>
          <a:bodyPr>
            <a:normAutofit/>
          </a:bodyPr>
          <a:lstStyle/>
          <a:p>
            <a:pPr>
              <a:defRPr sz="2800"/>
            </a:pPr>
            <a:r>
              <a:rPr sz="2800" dirty="0"/>
              <a:t>The number </a:t>
            </a:r>
            <a:r>
              <a:rPr lang="en-US" sz="2800" i="1" dirty="0"/>
              <a:t>e</a:t>
            </a:r>
            <a:r>
              <a:rPr lang="en-US" sz="2800" dirty="0"/>
              <a:t> </a:t>
            </a:r>
            <a:r>
              <a:rPr sz="2800" dirty="0"/>
              <a:t>is defined as the value of</a:t>
            </a:r>
          </a:p>
          <a:p>
            <a:endParaRPr sz="2800" dirty="0"/>
          </a:p>
        </p:txBody>
      </p:sp>
      <p:pic>
        <p:nvPicPr>
          <p:cNvPr id="7" name="Picture 6" descr="Open parentheses 1 plus, 1 divided by m close parentheses to the power of m as">
            <a:extLst>
              <a:ext uri="{FF2B5EF4-FFF2-40B4-BE49-F238E27FC236}">
                <a16:creationId xmlns:a16="http://schemas.microsoft.com/office/drawing/2014/main" id="{97D8061B-5560-FCBB-BD16-7AC52F097589}"/>
              </a:ext>
            </a:extLst>
          </p:cNvPr>
          <p:cNvPicPr>
            <a:picLocks noChangeAspect="1"/>
          </p:cNvPicPr>
          <p:nvPr/>
        </p:nvPicPr>
        <p:blipFill>
          <a:blip r:embed="rId2"/>
          <a:stretch>
            <a:fillRect/>
          </a:stretch>
        </p:blipFill>
        <p:spPr>
          <a:xfrm>
            <a:off x="533400" y="1674075"/>
            <a:ext cx="1509091" cy="900000"/>
          </a:xfrm>
          <a:prstGeom prst="rect">
            <a:avLst/>
          </a:prstGeom>
        </p:spPr>
      </p:pic>
      <p:pic>
        <p:nvPicPr>
          <p:cNvPr id="11" name="Picture 10" descr="m tends to infinity.">
            <a:extLst>
              <a:ext uri="{FF2B5EF4-FFF2-40B4-BE49-F238E27FC236}">
                <a16:creationId xmlns:a16="http://schemas.microsoft.com/office/drawing/2014/main" id="{5B275A84-EDDE-D09E-9EE9-A56B0D45FBE5}"/>
              </a:ext>
            </a:extLst>
          </p:cNvPr>
          <p:cNvPicPr>
            <a:picLocks noChangeAspect="1"/>
          </p:cNvPicPr>
          <p:nvPr/>
        </p:nvPicPr>
        <p:blipFill>
          <a:blip r:embed="rId3"/>
          <a:stretch>
            <a:fillRect/>
          </a:stretch>
        </p:blipFill>
        <p:spPr>
          <a:xfrm>
            <a:off x="2159483" y="2041764"/>
            <a:ext cx="1028700" cy="323850"/>
          </a:xfrm>
          <a:prstGeom prst="rect">
            <a:avLst/>
          </a:prstGeom>
        </p:spPr>
      </p:pic>
      <p:pic>
        <p:nvPicPr>
          <p:cNvPr id="9" name="Picture 8" descr="e approximately equals 2.71828182846">
            <a:extLst>
              <a:ext uri="{FF2B5EF4-FFF2-40B4-BE49-F238E27FC236}">
                <a16:creationId xmlns:a16="http://schemas.microsoft.com/office/drawing/2014/main" id="{7FE40BF0-5335-F0FF-A075-3623CCBE720F}"/>
              </a:ext>
            </a:extLst>
          </p:cNvPr>
          <p:cNvPicPr>
            <a:picLocks noChangeAspect="1"/>
          </p:cNvPicPr>
          <p:nvPr/>
        </p:nvPicPr>
        <p:blipFill>
          <a:blip r:embed="rId4"/>
          <a:stretch>
            <a:fillRect/>
          </a:stretch>
        </p:blipFill>
        <p:spPr>
          <a:xfrm>
            <a:off x="3305175" y="2583689"/>
            <a:ext cx="2533650" cy="29527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Continuous Compounding Formula</a:t>
            </a:r>
          </a:p>
        </p:txBody>
      </p:sp>
      <p:sp>
        <p:nvSpPr>
          <p:cNvPr id="3" name="Text Placeholder 2"/>
          <p:cNvSpPr>
            <a:spLocks noGrp="1"/>
          </p:cNvSpPr>
          <p:nvPr>
            <p:ph type="body" sz="quarter" idx="10"/>
          </p:nvPr>
        </p:nvSpPr>
        <p:spPr/>
        <p:txBody>
          <a:bodyPr>
            <a:normAutofit/>
          </a:bodyPr>
          <a:lstStyle/>
          <a:p>
            <a:pPr>
              <a:defRPr sz="2800"/>
            </a:pPr>
            <a:r>
              <a:rPr sz="2800" dirty="0"/>
              <a:t>An investment of </a:t>
            </a:r>
            <a:r>
              <a:rPr lang="en-US" sz="2800" i="1" dirty="0"/>
              <a:t>P</a:t>
            </a:r>
            <a:r>
              <a:rPr sz="2800" dirty="0"/>
              <a:t> dollars, compounded continuously at an annual interest rate of </a:t>
            </a:r>
            <a:r>
              <a:rPr lang="en-US" sz="2800" i="1" dirty="0"/>
              <a:t>r</a:t>
            </a:r>
            <a:r>
              <a:rPr sz="2800" dirty="0"/>
              <a:t>, has a value after </a:t>
            </a:r>
            <a:r>
              <a:rPr lang="en-US" sz="2800" i="1" dirty="0"/>
              <a:t>t</a:t>
            </a:r>
            <a:r>
              <a:rPr sz="2800" dirty="0"/>
              <a:t> years of</a:t>
            </a:r>
          </a:p>
        </p:txBody>
      </p:sp>
      <p:pic>
        <p:nvPicPr>
          <p:cNvPr id="5" name="Picture 4" descr="A of t equals P times e to the power of rt.">
            <a:extLst>
              <a:ext uri="{FF2B5EF4-FFF2-40B4-BE49-F238E27FC236}">
                <a16:creationId xmlns:a16="http://schemas.microsoft.com/office/drawing/2014/main" id="{A2D21438-A3F8-4B5A-B31B-7E091C2383E1}"/>
              </a:ext>
            </a:extLst>
          </p:cNvPr>
          <p:cNvPicPr>
            <a:picLocks noChangeAspect="1"/>
          </p:cNvPicPr>
          <p:nvPr/>
        </p:nvPicPr>
        <p:blipFill>
          <a:blip r:embed="rId2"/>
          <a:stretch>
            <a:fillRect/>
          </a:stretch>
        </p:blipFill>
        <p:spPr>
          <a:xfrm>
            <a:off x="3791294" y="2514600"/>
            <a:ext cx="1561412" cy="504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Continuous Compounding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If Sandy (last seen in Example 3) has the option of investing her</a:t>
            </a:r>
            <a:r>
              <a:rPr lang="en-US" sz="2800" dirty="0"/>
              <a:t> </a:t>
            </a:r>
            <a:r>
              <a:rPr lang="en-US" dirty="0">
                <a:solidFill>
                  <a:srgbClr val="366092"/>
                </a:solidFill>
              </a:rPr>
              <a:t>$10,000</a:t>
            </a:r>
            <a:r>
              <a:rPr sz="2800" dirty="0"/>
              <a:t> in a continuously compounded account earning</a:t>
            </a:r>
            <a:r>
              <a:rPr lang="en-US" sz="2800" dirty="0"/>
              <a:t> 4.5%</a:t>
            </a:r>
            <a:r>
              <a:rPr sz="2800" dirty="0"/>
              <a:t> annual interest, what will be the value of her account in three and a half years?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Population Growth</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A biologist is culturing bacteria in a large Petri dish. She begins with </a:t>
            </a:r>
            <a:r>
              <a:rPr sz="2800" dirty="0">
                <a:latin typeface="Cambria Math"/>
              </a:rPr>
              <a:t>1000</a:t>
            </a:r>
            <a:r>
              <a:rPr sz="2800" dirty="0"/>
              <a:t> bacteria, and supplies sufficient food so that for the first five hours the bacteria population grows exponentially, doubling every hour.</a:t>
            </a:r>
          </a:p>
          <a:p>
            <a:pPr marL="514350" indent="-514350">
              <a:buFont typeface="+mj-lt"/>
              <a:buAutoNum type="alphaLcPeriod"/>
              <a:defRPr sz="2800"/>
            </a:pPr>
            <a:r>
              <a:rPr dirty="0"/>
              <a:t>​</a:t>
            </a:r>
            <a:r>
              <a:rPr sz="2800" dirty="0"/>
              <a:t>Find a function that models the population growth of this bacteria culture.</a:t>
            </a:r>
          </a:p>
          <a:p>
            <a:pPr marL="514350" indent="-514350">
              <a:buFont typeface="+mj-lt"/>
              <a:buAutoNum type="alphaLcPeriod" startAt="2"/>
              <a:defRPr sz="2800"/>
            </a:pPr>
            <a:r>
              <a:rPr dirty="0"/>
              <a:t>​</a:t>
            </a:r>
            <a:r>
              <a:rPr sz="2800" dirty="0"/>
              <a:t>Determine when the population reaches </a:t>
            </a:r>
            <a:r>
              <a:rPr sz="2800" dirty="0">
                <a:latin typeface="Cambria Math"/>
              </a:rPr>
              <a:t>16,000</a:t>
            </a:r>
            <a:r>
              <a:rPr sz="2800" dirty="0"/>
              <a:t> bacteria.</a:t>
            </a:r>
          </a:p>
          <a:p>
            <a:pPr marL="514350" indent="-514350">
              <a:buFont typeface="+mj-lt"/>
              <a:buAutoNum type="alphaLcPeriod" startAt="3"/>
              <a:defRPr sz="2800"/>
            </a:pPr>
            <a:r>
              <a:rPr dirty="0"/>
              <a:t>​</a:t>
            </a:r>
            <a:r>
              <a:rPr sz="2800" dirty="0"/>
              <a:t>Calculate the population two and a half hours after the scientist begins.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Continuous Compounding Formula</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Again, the solution boils down to substituting the correct values and evaluating the result. Here, </a:t>
            </a:r>
            <a:br>
              <a:rPr lang="en-US" sz="2800" dirty="0"/>
            </a:br>
            <a:r>
              <a:rPr lang="en-US" sz="2800" i="1" dirty="0"/>
              <a:t>P</a:t>
            </a:r>
            <a:r>
              <a:rPr lang="en-US" sz="2800" dirty="0"/>
              <a:t> = 10,000, </a:t>
            </a:r>
            <a:r>
              <a:rPr lang="en-US" sz="2800" i="1" dirty="0"/>
              <a:t>r</a:t>
            </a:r>
            <a:r>
              <a:rPr lang="en-US" sz="2800" dirty="0"/>
              <a:t> = 0.045,</a:t>
            </a:r>
            <a:r>
              <a:rPr sz="2800" dirty="0"/>
              <a:t> </a:t>
            </a:r>
            <a:r>
              <a:rPr lang="en-US" sz="2800" dirty="0"/>
              <a:t>and </a:t>
            </a:r>
            <a:r>
              <a:rPr lang="en-US" sz="2800" i="1" dirty="0"/>
              <a:t>t</a:t>
            </a:r>
            <a:r>
              <a:rPr lang="en-US" sz="2800" dirty="0"/>
              <a:t> = 3.5.</a:t>
            </a:r>
            <a:endParaRPr sz="2800" dirty="0"/>
          </a:p>
        </p:txBody>
      </p:sp>
      <p:pic>
        <p:nvPicPr>
          <p:cNvPr id="6" name="Picture 5" descr="A of 3.5 equals 10,000 times e to the power of open parentheses 0.045 close parentheses  times open parentheses 3.5 close parentheses which is equals to 10,000 times e to the power of 0.1575 which is approximately equals to 11,705.81 dollars.">
            <a:extLst>
              <a:ext uri="{FF2B5EF4-FFF2-40B4-BE49-F238E27FC236}">
                <a16:creationId xmlns:a16="http://schemas.microsoft.com/office/drawing/2014/main" id="{DD9EB7BE-4F5B-AC7D-17EF-006DF219F06D}"/>
              </a:ext>
            </a:extLst>
          </p:cNvPr>
          <p:cNvPicPr>
            <a:picLocks noChangeAspect="1"/>
          </p:cNvPicPr>
          <p:nvPr/>
        </p:nvPicPr>
        <p:blipFill>
          <a:blip r:embed="rId2"/>
          <a:stretch>
            <a:fillRect/>
          </a:stretch>
        </p:blipFill>
        <p:spPr>
          <a:xfrm>
            <a:off x="2845845" y="3109641"/>
            <a:ext cx="3452309" cy="1584000"/>
          </a:xfrm>
          <a:prstGeom prst="rect">
            <a:avLst/>
          </a:prstGeom>
        </p:spPr>
      </p:pic>
      <p:sp>
        <p:nvSpPr>
          <p:cNvPr id="4" name="TextBox 3">
            <a:extLst>
              <a:ext uri="{FF2B5EF4-FFF2-40B4-BE49-F238E27FC236}">
                <a16:creationId xmlns:a16="http://schemas.microsoft.com/office/drawing/2014/main" id="{AFA7442F-35D2-271A-DCC4-F1B72C6D4E1B}"/>
              </a:ext>
            </a:extLst>
          </p:cNvPr>
          <p:cNvSpPr txBox="1"/>
          <p:nvPr/>
        </p:nvSpPr>
        <p:spPr>
          <a:xfrm>
            <a:off x="457200" y="4877469"/>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This account earns </a:t>
            </a:r>
            <a:r>
              <a:rPr lang="en-US" sz="2800" dirty="0">
                <a:solidFill>
                  <a:srgbClr val="366092"/>
                </a:solidFill>
              </a:rPr>
              <a:t>$10.29</a:t>
            </a:r>
            <a:r>
              <a:rPr kumimoji="0" lang="en-US" sz="2800" b="0" i="0" u="none" strike="noStrike" kern="1200" cap="none" spc="0" normalizeH="0" baseline="0" noProof="0" dirty="0">
                <a:ln>
                  <a:noFill/>
                </a:ln>
                <a:solidFill>
                  <a:srgbClr val="366092"/>
                </a:solidFill>
                <a:effectLst/>
                <a:uLnTx/>
                <a:uFillTx/>
                <a:latin typeface="Calibri"/>
                <a:ea typeface="+mn-ea"/>
                <a:cs typeface="+mn-cs"/>
              </a:rPr>
              <a:t> more than the quarterly compounded account in Example 3.</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Exponential Regression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Given the points</a:t>
            </a:r>
            <a:endParaRPr sz="2800" dirty="0"/>
          </a:p>
        </p:txBody>
      </p:sp>
      <p:pic>
        <p:nvPicPr>
          <p:cNvPr id="6" name="Picture 5" descr="the set of open parentheses 1 comma 0.5 close parentheses, open parentheses 2 comma 1.0 close parentheses, open parentheses 3 comma 1.7 close parentheses, open parentheses 4 comma 2.6 close parentheses, open parentheses 5 comma 4.5 close parentheses.">
            <a:extLst>
              <a:ext uri="{FF2B5EF4-FFF2-40B4-BE49-F238E27FC236}">
                <a16:creationId xmlns:a16="http://schemas.microsoft.com/office/drawing/2014/main" id="{83025D8B-6942-6B3D-8571-3B5E93075794}"/>
              </a:ext>
            </a:extLst>
          </p:cNvPr>
          <p:cNvPicPr>
            <a:picLocks noChangeAspect="1"/>
          </p:cNvPicPr>
          <p:nvPr/>
        </p:nvPicPr>
        <p:blipFill>
          <a:blip r:embed="rId2"/>
          <a:stretch>
            <a:fillRect/>
          </a:stretch>
        </p:blipFill>
        <p:spPr>
          <a:xfrm>
            <a:off x="1938337" y="1581150"/>
            <a:ext cx="5400675" cy="523875"/>
          </a:xfrm>
          <a:prstGeom prst="rect">
            <a:avLst/>
          </a:prstGeom>
        </p:spPr>
      </p:pic>
      <p:sp>
        <p:nvSpPr>
          <p:cNvPr id="4" name="TextBox 3">
            <a:extLst>
              <a:ext uri="{FF2B5EF4-FFF2-40B4-BE49-F238E27FC236}">
                <a16:creationId xmlns:a16="http://schemas.microsoft.com/office/drawing/2014/main" id="{246C722B-AE27-3F3B-9A73-3C53B44A7BAE}"/>
              </a:ext>
            </a:extLst>
          </p:cNvPr>
          <p:cNvSpPr txBox="1"/>
          <p:nvPr/>
        </p:nvSpPr>
        <p:spPr>
          <a:xfrm>
            <a:off x="457200" y="2057400"/>
            <a:ext cx="8229600" cy="2763834"/>
          </a:xfrm>
          <a:prstGeom prst="rect">
            <a:avLst/>
          </a:prstGeom>
          <a:noFill/>
        </p:spPr>
        <p:txBody>
          <a:bodyPr wrap="square" rtlCol="0">
            <a:sp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sz="2800"/>
            </a:pPr>
            <a:r>
              <a:rPr kumimoji="0" lang="ar-AE" sz="2800" b="0" i="0" u="none" strike="noStrike" kern="1200" cap="none" spc="0" normalizeH="0" baseline="0" noProof="0">
                <a:ln>
                  <a:noFill/>
                </a:ln>
                <a:solidFill>
                  <a:srgbClr val="366092"/>
                </a:solidFill>
                <a:effectLst/>
                <a:uLnTx/>
                <a:uFillTx/>
                <a:latin typeface="Calibri"/>
                <a:ea typeface="+mn-ea"/>
                <a:cs typeface="Arial" panose="020B0604020202020204" pitchFamily="34" charset="0"/>
              </a:rPr>
              <a:t>​</a:t>
            </a:r>
            <a:r>
              <a:rPr kumimoji="0" lang="en-US" sz="2800" b="0" i="0" u="none" strike="noStrike" kern="1200" cap="none" spc="0" normalizeH="0" baseline="0" noProof="0">
                <a:ln>
                  <a:noFill/>
                </a:ln>
                <a:solidFill>
                  <a:srgbClr val="366092"/>
                </a:solidFill>
                <a:effectLst/>
                <a:uLnTx/>
                <a:uFillTx/>
                <a:latin typeface="Calibri"/>
                <a:ea typeface="+mn-ea"/>
                <a:cs typeface="+mn-cs"/>
              </a:rPr>
              <a:t>use a TI-84 Plus to fit both an exponential curve and a parabola to the points, and</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sz="2800"/>
            </a:pPr>
            <a:r>
              <a:rPr kumimoji="0" lang="en-US" sz="2800" b="0" i="0" u="none" strike="noStrike" kern="1200" cap="none" spc="0" normalizeH="0" baseline="0" noProof="0">
                <a:ln>
                  <a:noFill/>
                </a:ln>
                <a:solidFill>
                  <a:srgbClr val="366092"/>
                </a:solidFill>
                <a:effectLst/>
                <a:uLnTx/>
                <a:uFillTx/>
                <a:latin typeface="Calibri"/>
                <a:ea typeface="+mn-ea"/>
                <a:cs typeface="+mn-cs"/>
              </a:rPr>
              <a:t>​compare the results by calculating the sums of the squares of the differences between the </a:t>
            </a:r>
            <a:r>
              <a:rPr kumimoji="0" lang="en-US" sz="2800" b="0" i="1" u="none" strike="noStrike" kern="1200" cap="none" spc="0" normalizeH="0" baseline="0" noProof="0">
                <a:ln>
                  <a:noFill/>
                </a:ln>
                <a:solidFill>
                  <a:srgbClr val="366092"/>
                </a:solidFill>
                <a:effectLst/>
                <a:uLnTx/>
                <a:uFillTx/>
                <a:latin typeface="Calibri"/>
                <a:ea typeface="+mn-ea"/>
                <a:cs typeface="+mn-cs"/>
              </a:rPr>
              <a:t>y</a:t>
            </a:r>
            <a:r>
              <a:rPr kumimoji="0" lang="en-US" sz="2800" b="0" i="0" u="none" strike="noStrike" kern="1200" cap="none" spc="0" normalizeH="0" baseline="0" noProof="0">
                <a:ln>
                  <a:noFill/>
                </a:ln>
                <a:solidFill>
                  <a:srgbClr val="366092"/>
                </a:solidFill>
                <a:effectLst/>
                <a:uLnTx/>
                <a:uFillTx/>
                <a:latin typeface="Calibri"/>
                <a:ea typeface="+mn-ea"/>
                <a:cs typeface="+mn-cs"/>
              </a:rPr>
              <a:t>-values of the given points and the values of the regression functions at the corresponding </a:t>
            </a:r>
            <a:r>
              <a:rPr kumimoji="0" lang="en-US" sz="2800" b="0" i="1" u="none" strike="noStrike" kern="1200" cap="none" spc="0" normalizeH="0" baseline="0" noProof="0">
                <a:ln>
                  <a:noFill/>
                </a:ln>
                <a:solidFill>
                  <a:srgbClr val="366092"/>
                </a:solidFill>
                <a:effectLst/>
                <a:uLnTx/>
                <a:uFillTx/>
                <a:latin typeface="Calibri"/>
                <a:ea typeface="+mn-ea"/>
                <a:cs typeface="+mn-cs"/>
              </a:rPr>
              <a:t>x</a:t>
            </a:r>
            <a:r>
              <a:rPr kumimoji="0" lang="en-US" sz="2800" b="0" i="0" u="none" strike="noStrike" kern="1200" cap="none" spc="0" normalizeH="0" baseline="0" noProof="0">
                <a:ln>
                  <a:noFill/>
                </a:ln>
                <a:solidFill>
                  <a:srgbClr val="366092"/>
                </a:solidFill>
                <a:effectLst/>
                <a:uLnTx/>
                <a:uFillTx/>
                <a:latin typeface="Calibri"/>
                <a:ea typeface="+mn-ea"/>
                <a:cs typeface="+mn-cs"/>
              </a:rPr>
              <a:t>-values.</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Exponential Regression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For the given five points in this example, a TI-84 Plus returns the following exponential function of best fit as shown in Figure 1.</a:t>
            </a:r>
            <a:endParaRPr dirty="0"/>
          </a:p>
          <a:p>
            <a:r>
              <a:rPr dirty="0"/>
              <a:t>​</a:t>
            </a:r>
            <a:endParaRPr sz="2800" dirty="0"/>
          </a:p>
        </p:txBody>
      </p:sp>
      <p:pic>
        <p:nvPicPr>
          <p:cNvPr id="5" name="Picture 4" descr="f of x equals 0.3180 times open parentheses 1.707 close parentheses to the power of x">
            <a:extLst>
              <a:ext uri="{FF2B5EF4-FFF2-40B4-BE49-F238E27FC236}">
                <a16:creationId xmlns:a16="http://schemas.microsoft.com/office/drawing/2014/main" id="{E0314F85-2798-435B-A2CA-9B47BBFF3B2A}"/>
              </a:ext>
            </a:extLst>
          </p:cNvPr>
          <p:cNvPicPr>
            <a:picLocks noChangeAspect="1"/>
          </p:cNvPicPr>
          <p:nvPr/>
        </p:nvPicPr>
        <p:blipFill>
          <a:blip r:embed="rId2"/>
          <a:stretch>
            <a:fillRect/>
          </a:stretch>
        </p:blipFill>
        <p:spPr>
          <a:xfrm>
            <a:off x="2872606" y="3048000"/>
            <a:ext cx="3398787" cy="612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E62B6-9B3A-444F-86E5-507843BEBB23}"/>
              </a:ext>
            </a:extLst>
          </p:cNvPr>
          <p:cNvSpPr>
            <a:spLocks noGrp="1"/>
          </p:cNvSpPr>
          <p:nvPr>
            <p:ph type="title"/>
          </p:nvPr>
        </p:nvSpPr>
        <p:spPr/>
        <p:txBody>
          <a:bodyPr/>
          <a:lstStyle/>
          <a:p>
            <a:r>
              <a:rPr lang="en-US" dirty="0"/>
              <a:t>Example 6: Exponential Regression</a:t>
            </a:r>
            <a:r>
              <a:rPr lang="en-US" baseline="-25000" dirty="0"/>
              <a:t>3</a:t>
            </a:r>
            <a:endParaRPr lang="en-US" dirty="0"/>
          </a:p>
        </p:txBody>
      </p:sp>
      <p:pic>
        <p:nvPicPr>
          <p:cNvPr id="5" name="Picture 4" descr="This is the interface of the TI calculator screenshot. In the shown screen, The first line reads &quot;y equals a multiplied b to the power of x. The second line reads &quot;a equals 0.3180412469&quot;. The third line reads &quot;b equals 1.707441515&quot;. The fourth line reads &quot;r square equals 0.9931448096&quot;. The fifth line reads &quot;r equals 0.9965665104&quot;.">
            <a:extLst>
              <a:ext uri="{FF2B5EF4-FFF2-40B4-BE49-F238E27FC236}">
                <a16:creationId xmlns:a16="http://schemas.microsoft.com/office/drawing/2014/main" id="{5F0A495D-806D-4EF9-ADDE-D6671EEECF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950" y="1123950"/>
            <a:ext cx="6134100" cy="4438650"/>
          </a:xfrm>
          <a:prstGeom prst="rect">
            <a:avLst/>
          </a:prstGeom>
        </p:spPr>
      </p:pic>
      <p:sp>
        <p:nvSpPr>
          <p:cNvPr id="6" name="TextBox 5">
            <a:extLst>
              <a:ext uri="{FF2B5EF4-FFF2-40B4-BE49-F238E27FC236}">
                <a16:creationId xmlns:a16="http://schemas.microsoft.com/office/drawing/2014/main" id="{28F5CB71-C296-4610-9FA3-E8E4FCCA6CEA}"/>
              </a:ext>
            </a:extLst>
          </p:cNvPr>
          <p:cNvSpPr txBox="1"/>
          <p:nvPr/>
        </p:nvSpPr>
        <p:spPr>
          <a:xfrm>
            <a:off x="152400" y="5514336"/>
            <a:ext cx="8763000" cy="523220"/>
          </a:xfrm>
          <a:prstGeom prst="rect">
            <a:avLst/>
          </a:prstGeom>
          <a:noFill/>
        </p:spPr>
        <p:txBody>
          <a:bodyPr wrap="square" rtlCol="0">
            <a:spAutoFit/>
          </a:bodyPr>
          <a:lstStyle/>
          <a:p>
            <a:pPr algn="ctr"/>
            <a:r>
              <a:rPr lang="en-US" sz="2800" dirty="0"/>
              <a:t>Figure 1</a:t>
            </a:r>
          </a:p>
        </p:txBody>
      </p:sp>
    </p:spTree>
    <p:extLst>
      <p:ext uri="{BB962C8B-B14F-4D97-AF65-F5344CB8AC3E}">
        <p14:creationId xmlns:p14="http://schemas.microsoft.com/office/powerpoint/2010/main" val="3986056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Exponential Regression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A graph of </a:t>
            </a:r>
            <a:r>
              <a:rPr lang="en-US" sz="2800" i="1" dirty="0"/>
              <a:t>f</a:t>
            </a:r>
            <a:r>
              <a:rPr sz="2800" dirty="0"/>
              <a:t> along with the given points is shown in Figure 2.</a:t>
            </a:r>
          </a:p>
          <a:p>
            <a:r>
              <a:rPr dirty="0"/>
              <a:t>​</a:t>
            </a:r>
            <a:endParaRPr sz="2800" dirty="0"/>
          </a:p>
        </p:txBody>
      </p:sp>
    </p:spTree>
    <p:extLst>
      <p:ext uri="{BB962C8B-B14F-4D97-AF65-F5344CB8AC3E}">
        <p14:creationId xmlns:p14="http://schemas.microsoft.com/office/powerpoint/2010/main" val="2475395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82716-F6D4-4187-A2DC-8449654337A4}"/>
              </a:ext>
            </a:extLst>
          </p:cNvPr>
          <p:cNvSpPr>
            <a:spLocks noGrp="1"/>
          </p:cNvSpPr>
          <p:nvPr>
            <p:ph type="title"/>
          </p:nvPr>
        </p:nvSpPr>
        <p:spPr/>
        <p:txBody>
          <a:bodyPr/>
          <a:lstStyle/>
          <a:p>
            <a:r>
              <a:rPr lang="en-US" dirty="0"/>
              <a:t>Example 6: Exponential Regression</a:t>
            </a:r>
            <a:r>
              <a:rPr lang="en-US" baseline="-25000" dirty="0"/>
              <a:t>5</a:t>
            </a:r>
            <a:endParaRPr lang="en-US" dirty="0"/>
          </a:p>
        </p:txBody>
      </p:sp>
      <p:pic>
        <p:nvPicPr>
          <p:cNvPr id="5" name="Picture 4" descr="Calculator screenshot displaying the exponential regression curve passing near the five given points.">
            <a:extLst>
              <a:ext uri="{FF2B5EF4-FFF2-40B4-BE49-F238E27FC236}">
                <a16:creationId xmlns:a16="http://schemas.microsoft.com/office/drawing/2014/main" id="{310BFBF3-963C-4B43-97B9-898A7DF66A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950" y="1123950"/>
            <a:ext cx="6134100" cy="4372630"/>
          </a:xfrm>
          <a:prstGeom prst="rect">
            <a:avLst/>
          </a:prstGeom>
        </p:spPr>
      </p:pic>
      <p:sp>
        <p:nvSpPr>
          <p:cNvPr id="7" name="TextBox 6">
            <a:extLst>
              <a:ext uri="{FF2B5EF4-FFF2-40B4-BE49-F238E27FC236}">
                <a16:creationId xmlns:a16="http://schemas.microsoft.com/office/drawing/2014/main" id="{C4756854-E17B-48A5-A8B0-3D4C3C8F2688}"/>
              </a:ext>
            </a:extLst>
          </p:cNvPr>
          <p:cNvSpPr txBox="1"/>
          <p:nvPr/>
        </p:nvSpPr>
        <p:spPr>
          <a:xfrm>
            <a:off x="152400" y="5496580"/>
            <a:ext cx="8763000" cy="523220"/>
          </a:xfrm>
          <a:prstGeom prst="rect">
            <a:avLst/>
          </a:prstGeom>
          <a:noFill/>
        </p:spPr>
        <p:txBody>
          <a:bodyPr wrap="square" rtlCol="0">
            <a:spAutoFit/>
          </a:bodyPr>
          <a:lstStyle/>
          <a:p>
            <a:pPr algn="ctr"/>
            <a:r>
              <a:rPr lang="en-US" sz="2800" dirty="0"/>
              <a:t>Figure 2</a:t>
            </a:r>
          </a:p>
        </p:txBody>
      </p:sp>
    </p:spTree>
    <p:extLst>
      <p:ext uri="{BB962C8B-B14F-4D97-AF65-F5344CB8AC3E}">
        <p14:creationId xmlns:p14="http://schemas.microsoft.com/office/powerpoint/2010/main" val="8796667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Exponential Regression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A graphing utility can also be used to find a quadratic function that best fits a given set of points. In this case, the equation of the best-fitting parabola, as shown in Figure 3, is the function</a:t>
            </a:r>
            <a:r>
              <a:rPr dirty="0"/>
              <a:t>​</a:t>
            </a:r>
            <a:endParaRPr sz="2800" dirty="0"/>
          </a:p>
        </p:txBody>
      </p:sp>
      <p:pic>
        <p:nvPicPr>
          <p:cNvPr id="8" name="Picture 7" descr="g of x equals 0.2143 x squared, minus 0.3257x, plus 0.6800.">
            <a:extLst>
              <a:ext uri="{FF2B5EF4-FFF2-40B4-BE49-F238E27FC236}">
                <a16:creationId xmlns:a16="http://schemas.microsoft.com/office/drawing/2014/main" id="{73CE4E8F-738E-0DE7-0EFB-2BDD75703009}"/>
              </a:ext>
            </a:extLst>
          </p:cNvPr>
          <p:cNvPicPr>
            <a:picLocks noChangeAspect="1"/>
          </p:cNvPicPr>
          <p:nvPr/>
        </p:nvPicPr>
        <p:blipFill>
          <a:blip r:embed="rId2"/>
          <a:stretch>
            <a:fillRect/>
          </a:stretch>
        </p:blipFill>
        <p:spPr>
          <a:xfrm>
            <a:off x="1828800" y="3167062"/>
            <a:ext cx="5486400" cy="523875"/>
          </a:xfrm>
          <a:prstGeom prst="rect">
            <a:avLst/>
          </a:prstGeom>
        </p:spPr>
      </p:pic>
    </p:spTree>
    <p:extLst>
      <p:ext uri="{BB962C8B-B14F-4D97-AF65-F5344CB8AC3E}">
        <p14:creationId xmlns:p14="http://schemas.microsoft.com/office/powerpoint/2010/main" val="1075397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9084D-071C-427F-A608-B71E6E46974F}"/>
              </a:ext>
            </a:extLst>
          </p:cNvPr>
          <p:cNvSpPr>
            <a:spLocks noGrp="1"/>
          </p:cNvSpPr>
          <p:nvPr>
            <p:ph type="title"/>
          </p:nvPr>
        </p:nvSpPr>
        <p:spPr/>
        <p:txBody>
          <a:bodyPr/>
          <a:lstStyle/>
          <a:p>
            <a:r>
              <a:rPr lang="en-US" dirty="0"/>
              <a:t>Example 6: Exponential Regression</a:t>
            </a:r>
            <a:r>
              <a:rPr lang="en-US" baseline="-25000" dirty="0"/>
              <a:t>7</a:t>
            </a:r>
            <a:endParaRPr lang="en-US" dirty="0"/>
          </a:p>
        </p:txBody>
      </p:sp>
      <p:pic>
        <p:nvPicPr>
          <p:cNvPr id="5" name="Picture 4" descr="This is the interface of the TI calculator screenshot. In the shown screen, The first line reads y equals a x squared plus b x plus c. The second line reads a equals 0.2142857143. The third line reads &quot;b equals minus 0.3257142857. The fourth line reads c equals 0.68. the fifth line reads R squared equals 0.9926356366.">
            <a:extLst>
              <a:ext uri="{FF2B5EF4-FFF2-40B4-BE49-F238E27FC236}">
                <a16:creationId xmlns:a16="http://schemas.microsoft.com/office/drawing/2014/main" id="{2F2B7FC9-D985-4183-9F03-66E7BB91E4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950" y="1123950"/>
            <a:ext cx="6134100" cy="4438650"/>
          </a:xfrm>
          <a:prstGeom prst="rect">
            <a:avLst/>
          </a:prstGeom>
        </p:spPr>
      </p:pic>
      <p:sp>
        <p:nvSpPr>
          <p:cNvPr id="6" name="TextBox 5">
            <a:extLst>
              <a:ext uri="{FF2B5EF4-FFF2-40B4-BE49-F238E27FC236}">
                <a16:creationId xmlns:a16="http://schemas.microsoft.com/office/drawing/2014/main" id="{2B6F32F4-70D9-4F4F-919A-AF40EFD9922A}"/>
              </a:ext>
            </a:extLst>
          </p:cNvPr>
          <p:cNvSpPr txBox="1"/>
          <p:nvPr/>
        </p:nvSpPr>
        <p:spPr>
          <a:xfrm>
            <a:off x="152400" y="5496580"/>
            <a:ext cx="8763000" cy="523220"/>
          </a:xfrm>
          <a:prstGeom prst="rect">
            <a:avLst/>
          </a:prstGeom>
          <a:noFill/>
        </p:spPr>
        <p:txBody>
          <a:bodyPr wrap="square" rtlCol="0">
            <a:spAutoFit/>
          </a:bodyPr>
          <a:lstStyle/>
          <a:p>
            <a:pPr algn="ctr"/>
            <a:r>
              <a:rPr lang="en-US" sz="2800" dirty="0"/>
              <a:t>Figure 3</a:t>
            </a:r>
          </a:p>
        </p:txBody>
      </p:sp>
    </p:spTree>
    <p:extLst>
      <p:ext uri="{BB962C8B-B14F-4D97-AF65-F5344CB8AC3E}">
        <p14:creationId xmlns:p14="http://schemas.microsoft.com/office/powerpoint/2010/main" val="2046507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Exponential Regression</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lang="en-US" dirty="0"/>
              <a:t>A</a:t>
            </a:r>
            <a:r>
              <a:rPr sz="2800" dirty="0"/>
              <a:t>nd a graph of </a:t>
            </a:r>
            <a:r>
              <a:rPr lang="en-US" sz="2800" i="1" dirty="0"/>
              <a:t>g</a:t>
            </a:r>
            <a:r>
              <a:rPr sz="2800" dirty="0"/>
              <a:t> with the given points appears in Figure 4.</a:t>
            </a:r>
          </a:p>
          <a:p>
            <a:r>
              <a:rPr dirty="0"/>
              <a:t>​</a:t>
            </a:r>
            <a:endParaRPr sz="2800" dirty="0"/>
          </a:p>
        </p:txBody>
      </p:sp>
    </p:spTree>
    <p:extLst>
      <p:ext uri="{BB962C8B-B14F-4D97-AF65-F5344CB8AC3E}">
        <p14:creationId xmlns:p14="http://schemas.microsoft.com/office/powerpoint/2010/main" val="11687583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632B8-DEFC-45E1-BAFD-DF3C587F5495}"/>
              </a:ext>
            </a:extLst>
          </p:cNvPr>
          <p:cNvSpPr>
            <a:spLocks noGrp="1"/>
          </p:cNvSpPr>
          <p:nvPr>
            <p:ph type="title"/>
          </p:nvPr>
        </p:nvSpPr>
        <p:spPr/>
        <p:txBody>
          <a:bodyPr/>
          <a:lstStyle/>
          <a:p>
            <a:r>
              <a:rPr lang="en-US" dirty="0"/>
              <a:t>Example 6: Exponential Regression</a:t>
            </a:r>
            <a:r>
              <a:rPr lang="en-US" baseline="-25000" dirty="0"/>
              <a:t>9</a:t>
            </a:r>
            <a:endParaRPr lang="en-US" dirty="0"/>
          </a:p>
        </p:txBody>
      </p:sp>
      <p:pic>
        <p:nvPicPr>
          <p:cNvPr id="5" name="Picture 4" descr="Calculator screenshot showing the quadratic regression curve passing near the five given points.">
            <a:extLst>
              <a:ext uri="{FF2B5EF4-FFF2-40B4-BE49-F238E27FC236}">
                <a16:creationId xmlns:a16="http://schemas.microsoft.com/office/drawing/2014/main" id="{DE11167E-0F31-4775-85D4-E16EB94439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950" y="1123950"/>
            <a:ext cx="6134100" cy="4372630"/>
          </a:xfrm>
          <a:prstGeom prst="rect">
            <a:avLst/>
          </a:prstGeom>
        </p:spPr>
      </p:pic>
      <p:sp>
        <p:nvSpPr>
          <p:cNvPr id="6" name="TextBox 5" descr="Figure 4">
            <a:extLst>
              <a:ext uri="{FF2B5EF4-FFF2-40B4-BE49-F238E27FC236}">
                <a16:creationId xmlns:a16="http://schemas.microsoft.com/office/drawing/2014/main" id="{34E8B4CB-237F-4379-BFB0-425E22C852C6}"/>
              </a:ext>
            </a:extLst>
          </p:cNvPr>
          <p:cNvSpPr txBox="1"/>
          <p:nvPr/>
        </p:nvSpPr>
        <p:spPr>
          <a:xfrm>
            <a:off x="152400" y="5496580"/>
            <a:ext cx="8763000" cy="523220"/>
          </a:xfrm>
          <a:prstGeom prst="rect">
            <a:avLst/>
          </a:prstGeom>
          <a:noFill/>
        </p:spPr>
        <p:txBody>
          <a:bodyPr wrap="square" rtlCol="0">
            <a:spAutoFit/>
          </a:bodyPr>
          <a:lstStyle/>
          <a:p>
            <a:pPr algn="ctr"/>
            <a:r>
              <a:rPr lang="en-US" sz="2800" dirty="0"/>
              <a:t>Figure 4</a:t>
            </a:r>
          </a:p>
        </p:txBody>
      </p:sp>
    </p:spTree>
    <p:extLst>
      <p:ext uri="{BB962C8B-B14F-4D97-AF65-F5344CB8AC3E}">
        <p14:creationId xmlns:p14="http://schemas.microsoft.com/office/powerpoint/2010/main" val="2730015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Population Growth</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We know that we seek a function of the form</a:t>
            </a:r>
            <a:endParaRPr dirty="0"/>
          </a:p>
        </p:txBody>
      </p:sp>
      <p:pic>
        <p:nvPicPr>
          <p:cNvPr id="7" name="Picture 6" descr="P of t equals P subscript 0 times a to the power of t.">
            <a:extLst>
              <a:ext uri="{FF2B5EF4-FFF2-40B4-BE49-F238E27FC236}">
                <a16:creationId xmlns:a16="http://schemas.microsoft.com/office/drawing/2014/main" id="{98AA7ED6-D188-4D29-7FDB-DA7C3DA8D56C}"/>
              </a:ext>
            </a:extLst>
          </p:cNvPr>
          <p:cNvPicPr>
            <a:picLocks noChangeAspect="1"/>
          </p:cNvPicPr>
          <p:nvPr/>
        </p:nvPicPr>
        <p:blipFill>
          <a:blip r:embed="rId2"/>
          <a:stretch>
            <a:fillRect/>
          </a:stretch>
        </p:blipFill>
        <p:spPr>
          <a:xfrm>
            <a:off x="1052514" y="2014466"/>
            <a:ext cx="1485900" cy="485775"/>
          </a:xfrm>
          <a:prstGeom prst="rect">
            <a:avLst/>
          </a:prstGeom>
        </p:spPr>
      </p:pic>
      <p:sp>
        <p:nvSpPr>
          <p:cNvPr id="5" name="TextBox 4">
            <a:extLst>
              <a:ext uri="{FF2B5EF4-FFF2-40B4-BE49-F238E27FC236}">
                <a16:creationId xmlns:a16="http://schemas.microsoft.com/office/drawing/2014/main" id="{CD8671E6-562D-C2DE-F216-175B67FDDA6D}"/>
              </a:ext>
            </a:extLst>
          </p:cNvPr>
          <p:cNvSpPr txBox="1"/>
          <p:nvPr/>
        </p:nvSpPr>
        <p:spPr>
          <a:xfrm>
            <a:off x="2628901" y="1967497"/>
            <a:ext cx="53340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Since the scientist starts with </a:t>
            </a:r>
            <a:r>
              <a:rPr kumimoji="0" lang="en-US" sz="2800" b="0" i="0" u="none" strike="noStrike" kern="1200" cap="none" spc="0" normalizeH="0" baseline="0" noProof="0">
                <a:ln>
                  <a:noFill/>
                </a:ln>
                <a:solidFill>
                  <a:srgbClr val="366092"/>
                </a:solidFill>
                <a:effectLst/>
                <a:uLnTx/>
                <a:uFillTx/>
                <a:latin typeface="Cambria Math"/>
                <a:ea typeface="+mn-ea"/>
                <a:cs typeface="+mn-cs"/>
              </a:rPr>
              <a:t>1000</a:t>
            </a:r>
            <a:endParaRPr lang="en-IN" dirty="0"/>
          </a:p>
        </p:txBody>
      </p:sp>
      <p:sp>
        <p:nvSpPr>
          <p:cNvPr id="8" name="TextBox 7">
            <a:extLst>
              <a:ext uri="{FF2B5EF4-FFF2-40B4-BE49-F238E27FC236}">
                <a16:creationId xmlns:a16="http://schemas.microsoft.com/office/drawing/2014/main" id="{068292E1-5083-E075-560C-E207ADE26E23}"/>
              </a:ext>
            </a:extLst>
          </p:cNvPr>
          <p:cNvSpPr txBox="1"/>
          <p:nvPr/>
        </p:nvSpPr>
        <p:spPr>
          <a:xfrm>
            <a:off x="971550" y="2396255"/>
            <a:ext cx="47244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bacteria, the initial population,</a:t>
            </a:r>
            <a:endParaRPr lang="en-IN" dirty="0"/>
          </a:p>
        </p:txBody>
      </p:sp>
      <p:pic>
        <p:nvPicPr>
          <p:cNvPr id="10" name="Picture 9" descr="P subscript 0 = 1000.">
            <a:extLst>
              <a:ext uri="{FF2B5EF4-FFF2-40B4-BE49-F238E27FC236}">
                <a16:creationId xmlns:a16="http://schemas.microsoft.com/office/drawing/2014/main" id="{0C47617D-93B2-20C7-1D73-3414665C95D9}"/>
              </a:ext>
            </a:extLst>
          </p:cNvPr>
          <p:cNvPicPr>
            <a:picLocks noChangeAspect="1"/>
          </p:cNvPicPr>
          <p:nvPr/>
        </p:nvPicPr>
        <p:blipFill>
          <a:blip r:embed="rId3"/>
          <a:stretch>
            <a:fillRect/>
          </a:stretch>
        </p:blipFill>
        <p:spPr>
          <a:xfrm>
            <a:off x="5584033" y="2476406"/>
            <a:ext cx="1314450" cy="419100"/>
          </a:xfrm>
          <a:prstGeom prst="rect">
            <a:avLst/>
          </a:prstGeom>
        </p:spPr>
      </p:pic>
      <p:sp>
        <p:nvSpPr>
          <p:cNvPr id="4" name="TextBox 3">
            <a:extLst>
              <a:ext uri="{FF2B5EF4-FFF2-40B4-BE49-F238E27FC236}">
                <a16:creationId xmlns:a16="http://schemas.microsoft.com/office/drawing/2014/main" id="{9B0E70D4-9447-1434-B733-D64F2F0E8B55}"/>
              </a:ext>
            </a:extLst>
          </p:cNvPr>
          <p:cNvSpPr txBox="1"/>
          <p:nvPr/>
        </p:nvSpPr>
        <p:spPr>
          <a:xfrm>
            <a:off x="941832" y="2916936"/>
            <a:ext cx="7772400"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To solve for </a:t>
            </a:r>
            <a:r>
              <a:rPr kumimoji="0" lang="en-US" sz="2800" b="0" i="1" u="none" strike="noStrike" kern="1200" cap="none" spc="0" normalizeH="0" baseline="0" noProof="0">
                <a:ln>
                  <a:noFill/>
                </a:ln>
                <a:solidFill>
                  <a:srgbClr val="366092"/>
                </a:solidFill>
                <a:effectLst/>
                <a:uLnTx/>
                <a:uFillTx/>
                <a:latin typeface="Calibri"/>
                <a:ea typeface="+mn-ea"/>
                <a:cs typeface="+mn-cs"/>
              </a:rPr>
              <a:t>a</a:t>
            </a:r>
            <a:r>
              <a:rPr kumimoji="0" lang="en-US" sz="2800" b="0" i="0" u="none" strike="noStrike" kern="1200" cap="none" spc="0" normalizeH="0" baseline="0" noProof="0">
                <a:ln>
                  <a:noFill/>
                </a:ln>
                <a:solidFill>
                  <a:srgbClr val="366092"/>
                </a:solidFill>
                <a:effectLst/>
                <a:uLnTx/>
                <a:uFillTx/>
                <a:latin typeface="Calibri"/>
                <a:ea typeface="+mn-ea"/>
                <a:cs typeface="+mn-cs"/>
              </a:rPr>
              <a:t>, we use the fact that the population doubles every hour.</a:t>
            </a:r>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Exponential Regression</a:t>
            </a:r>
            <a:r>
              <a:rPr lang="en-US" baseline="-25000" dirty="0"/>
              <a:t>10</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The values of the exponential regression function </a:t>
            </a:r>
            <a:r>
              <a:rPr lang="en-US" sz="2800" i="1" dirty="0"/>
              <a:t>f</a:t>
            </a:r>
            <a:r>
              <a:rPr sz="2800" dirty="0"/>
              <a:t> at the </a:t>
            </a:r>
            <a:r>
              <a:rPr lang="en-US" sz="2800" i="1" dirty="0"/>
              <a:t>x</a:t>
            </a:r>
            <a:r>
              <a:rPr sz="2800" dirty="0"/>
              <a:t>-values of the given points are</a:t>
            </a:r>
          </a:p>
        </p:txBody>
      </p:sp>
      <p:pic>
        <p:nvPicPr>
          <p:cNvPr id="5" name="Picture 4" descr="f of 1 approximately equals to 0.5428, f of 2 approximately equals to 0.9266, f of 3 approximately equals to 1.5817, f of 4 approximately equals to 2.7000, and f of 5 approximately equals to 4.6089.">
            <a:extLst>
              <a:ext uri="{FF2B5EF4-FFF2-40B4-BE49-F238E27FC236}">
                <a16:creationId xmlns:a16="http://schemas.microsoft.com/office/drawing/2014/main" id="{A3306FF1-65BA-257F-5386-7777C4832057}"/>
              </a:ext>
            </a:extLst>
          </p:cNvPr>
          <p:cNvPicPr>
            <a:picLocks noChangeAspect="1"/>
          </p:cNvPicPr>
          <p:nvPr/>
        </p:nvPicPr>
        <p:blipFill>
          <a:blip r:embed="rId2"/>
          <a:stretch>
            <a:fillRect/>
          </a:stretch>
        </p:blipFill>
        <p:spPr>
          <a:xfrm>
            <a:off x="1671637" y="2209800"/>
            <a:ext cx="5800725" cy="100965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Exponential Regression</a:t>
            </a:r>
            <a:r>
              <a:rPr lang="en-US" baseline="-25000" dirty="0"/>
              <a:t>11</a:t>
            </a:r>
            <a:endParaRPr dirty="0"/>
          </a:p>
        </p:txBody>
      </p:sp>
      <p:sp>
        <p:nvSpPr>
          <p:cNvPr id="3" name="Text Placeholder 2"/>
          <p:cNvSpPr>
            <a:spLocks noGrp="1"/>
          </p:cNvSpPr>
          <p:nvPr>
            <p:ph type="body" sz="quarter" idx="10"/>
          </p:nvPr>
        </p:nvSpPr>
        <p:spPr/>
        <p:txBody>
          <a:bodyPr>
            <a:normAutofit/>
          </a:bodyPr>
          <a:lstStyle/>
          <a:p>
            <a:r>
              <a:rPr lang="en-US" dirty="0"/>
              <a:t>​</a:t>
            </a:r>
            <a:r>
              <a:rPr lang="en-US" sz="2800" dirty="0"/>
              <a:t>The differences between these values and the respective </a:t>
            </a:r>
            <a:r>
              <a:rPr lang="en-US" sz="2800" i="1" dirty="0"/>
              <a:t>y</a:t>
            </a:r>
            <a:r>
              <a:rPr lang="en-US" sz="2800" dirty="0"/>
              <a:t>-values of the given points are</a:t>
            </a:r>
          </a:p>
          <a:p>
            <a:pPr algn="ctr">
              <a:lnSpc>
                <a:spcPct val="150000"/>
              </a:lnSpc>
              <a:defRPr sz="2800"/>
            </a:pPr>
            <a:r>
              <a:rPr lang="en-US" sz="2800" dirty="0"/>
              <a:t>0.0428,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0.0734,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0.1183, 0.1000, and 0.1089;</a:t>
            </a:r>
          </a:p>
          <a:p>
            <a:r>
              <a:rPr lang="en-US" dirty="0"/>
              <a:t>​</a:t>
            </a:r>
            <a:r>
              <a:rPr lang="en-US" sz="2800" dirty="0"/>
              <a:t>and when we square each of these differences and add them we obtain the approximate least-squares measure of </a:t>
            </a:r>
            <a:r>
              <a:rPr lang="en-US" sz="2800" dirty="0">
                <a:latin typeface="Cambria Math"/>
              </a:rPr>
              <a:t>0.0431</a:t>
            </a:r>
            <a:r>
              <a:rPr lang="en-US" sz="2800" dirty="0"/>
              <a:t>. We use this as a way to measure the accuracy of the fit of the curve, since the least-squares method of curve-fitting seeks to make this sum as small as possible.</a:t>
            </a:r>
          </a:p>
          <a:p>
            <a:pPr>
              <a:defRPr sz="2800"/>
            </a:pPr>
            <a:endParaRPr sz="2800" dirty="0"/>
          </a:p>
        </p:txBody>
      </p:sp>
    </p:spTree>
    <p:extLst>
      <p:ext uri="{BB962C8B-B14F-4D97-AF65-F5344CB8AC3E}">
        <p14:creationId xmlns:p14="http://schemas.microsoft.com/office/powerpoint/2010/main" val="42408413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Exponential Regression</a:t>
            </a:r>
            <a:r>
              <a:rPr lang="en-US" baseline="-25000" dirty="0"/>
              <a:t>12</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For the quadratic regression function </a:t>
            </a:r>
            <a:r>
              <a:rPr lang="en-US" sz="2800" i="1" dirty="0"/>
              <a:t>g</a:t>
            </a:r>
            <a:r>
              <a:rPr sz="2800" dirty="0"/>
              <a:t>, the corresponding differences at the five </a:t>
            </a:r>
            <a:r>
              <a:rPr lang="en-US" sz="2800" i="1" dirty="0"/>
              <a:t>x</a:t>
            </a:r>
            <a:r>
              <a:rPr sz="2800" dirty="0"/>
              <a:t>-values are</a:t>
            </a:r>
            <a:endParaRPr lang="en-US" sz="2800" dirty="0"/>
          </a:p>
          <a:p>
            <a:pPr algn="ctr">
              <a:defRPr sz="2800"/>
            </a:pPr>
            <a:r>
              <a:rPr lang="en-US" sz="2800" dirty="0"/>
              <a:t>0.0686,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0.1142,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0.0684, 0.2060, and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0.0910,</a:t>
            </a:r>
          </a:p>
          <a:p>
            <a:r>
              <a:rPr dirty="0"/>
              <a:t>​</a:t>
            </a:r>
            <a:r>
              <a:rPr sz="2800" dirty="0"/>
              <a:t>leading to an approximate sum-of-squares measure of </a:t>
            </a:r>
            <a:r>
              <a:rPr sz="2800" dirty="0">
                <a:latin typeface="Cambria Math"/>
              </a:rPr>
              <a:t>0.0731</a:t>
            </a:r>
            <a:r>
              <a:rPr sz="2800" dirty="0"/>
              <a:t>, about </a:t>
            </a:r>
            <a:r>
              <a:rPr sz="2800" dirty="0">
                <a:latin typeface="Cambria Math"/>
              </a:rPr>
              <a:t>1.7</a:t>
            </a:r>
            <a:r>
              <a:rPr sz="2800" dirty="0"/>
              <a:t> times as large as the exponential least-squares measure.</a:t>
            </a:r>
          </a:p>
          <a:p>
            <a:r>
              <a:rPr dirty="0"/>
              <a:t>​</a:t>
            </a:r>
            <a:r>
              <a:rPr sz="2800" dirty="0"/>
              <a:t>Thus, the exponential regression function is a better model of the data.</a:t>
            </a:r>
          </a:p>
        </p:txBody>
      </p:sp>
    </p:spTree>
    <p:extLst>
      <p:ext uri="{BB962C8B-B14F-4D97-AF65-F5344CB8AC3E}">
        <p14:creationId xmlns:p14="http://schemas.microsoft.com/office/powerpoint/2010/main" val="38893649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Logistic Regression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Table 4 shows the weight of a puppy at the end of each of its first </a:t>
            </a:r>
            <a:r>
              <a:rPr sz="2800">
                <a:latin typeface="Cambria Math"/>
              </a:rPr>
              <a:t>12</a:t>
            </a:r>
            <a:r>
              <a:rPr sz="2800"/>
              <a:t> months of life. Karen, the puppy's owner, had been told to expect the dog to have an adult weight somewhere between </a:t>
            </a:r>
            <a:r>
              <a:rPr sz="2800">
                <a:latin typeface="Cambria Math"/>
              </a:rPr>
              <a:t>40</a:t>
            </a:r>
            <a:r>
              <a:rPr sz="2800"/>
              <a:t> and </a:t>
            </a:r>
            <a:r>
              <a:rPr sz="2800">
                <a:latin typeface="Cambria Math"/>
              </a:rPr>
              <a:t>45</a:t>
            </a:r>
            <a:r>
              <a:rPr sz="2800"/>
              <a:t> pounds. Use a graphing utility to fit a logistic curve to the recorded weights and use the result to predict the dog's weight at the end of the second year. Compare the logistic curve to the best-fitting line and best-fitting parabola.</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Logistic Regression</a:t>
            </a:r>
            <a:r>
              <a:rPr lang="en-US" baseline="-25000" dirty="0"/>
              <a:t>2</a:t>
            </a:r>
            <a:endParaRPr dirty="0"/>
          </a:p>
        </p:txBody>
      </p:sp>
      <p:sp>
        <p:nvSpPr>
          <p:cNvPr id="4" name="TextBox 3">
            <a:extLst>
              <a:ext uri="{FF2B5EF4-FFF2-40B4-BE49-F238E27FC236}">
                <a16:creationId xmlns:a16="http://schemas.microsoft.com/office/drawing/2014/main" id="{2B982CBB-4EB5-589E-29C2-A48EB384AF51}"/>
              </a:ext>
            </a:extLst>
          </p:cNvPr>
          <p:cNvSpPr txBox="1"/>
          <p:nvPr/>
        </p:nvSpPr>
        <p:spPr>
          <a:xfrm>
            <a:off x="3152775" y="986730"/>
            <a:ext cx="2819400" cy="400110"/>
          </a:xfrm>
          <a:prstGeom prst="rect">
            <a:avLst/>
          </a:prstGeom>
          <a:noFill/>
        </p:spPr>
        <p:txBody>
          <a:bodyPr wrap="square">
            <a:spAutoFit/>
          </a:bodyPr>
          <a:lstStyle/>
          <a:p>
            <a:pPr algn="ctr">
              <a:defRPr sz="1800" b="1"/>
            </a:pPr>
            <a:r>
              <a:rPr lang="en-US" sz="2000" dirty="0"/>
              <a:t>Table 4</a:t>
            </a:r>
          </a:p>
        </p:txBody>
      </p:sp>
      <p:graphicFrame>
        <p:nvGraphicFramePr>
          <p:cNvPr id="3" name="Table Placeholder 2" descr="The table presents weight progression over 12 months. The first column, labeled &quot;End of Month,&quot; lists months 1 through 12. The second column, labeled &quot;Weight (in pounds),&quot; shows the corresponding weight at each month's end. The data indicates a non-linear increasing trend, with more significant weight gains in the earlier months and slower growth in later months. The recorded weights are: 3 pounds at month 1, 5 at month 2, 8 at month 3, 11 at month 4, 17 at month 5, 22 at month 6, 28 at month 7, 32 at month 8, 35 at month 9, 38 at month 10, 40 at month 11, and 42 at month 12.&#10;&#10;"/>
          <p:cNvGraphicFramePr>
            <a:graphicFrameLocks noGrp="1"/>
          </p:cNvGraphicFramePr>
          <p:nvPr>
            <p:ph type="tbl" sz="quarter" idx="10"/>
            <p:extLst>
              <p:ext uri="{D42A27DB-BD31-4B8C-83A1-F6EECF244321}">
                <p14:modId xmlns:p14="http://schemas.microsoft.com/office/powerpoint/2010/main" val="2904561922"/>
              </p:ext>
            </p:extLst>
          </p:nvPr>
        </p:nvGraphicFramePr>
        <p:xfrm>
          <a:off x="1638300" y="1386840"/>
          <a:ext cx="5867400" cy="4556760"/>
        </p:xfrm>
        <a:graphic>
          <a:graphicData uri="http://schemas.openxmlformats.org/drawingml/2006/table">
            <a:tbl>
              <a:tblPr firstRow="1" bandRow="1">
                <a:tableStyleId>{5940675A-B579-460E-94D1-54222C63F5DA}</a:tableStyleId>
              </a:tblPr>
              <a:tblGrid>
                <a:gridCol w="2933700">
                  <a:extLst>
                    <a:ext uri="{9D8B030D-6E8A-4147-A177-3AD203B41FA5}">
                      <a16:colId xmlns:a16="http://schemas.microsoft.com/office/drawing/2014/main" val="20000"/>
                    </a:ext>
                  </a:extLst>
                </a:gridCol>
                <a:gridCol w="2933700">
                  <a:extLst>
                    <a:ext uri="{9D8B030D-6E8A-4147-A177-3AD203B41FA5}">
                      <a16:colId xmlns:a16="http://schemas.microsoft.com/office/drawing/2014/main" val="20001"/>
                    </a:ext>
                  </a:extLst>
                </a:gridCol>
              </a:tblGrid>
              <a:tr h="344455">
                <a:tc>
                  <a:txBody>
                    <a:bodyPr/>
                    <a:lstStyle/>
                    <a:p>
                      <a:pPr algn="ctr">
                        <a:defRPr sz="1800" b="1"/>
                      </a:pPr>
                      <a:r>
                        <a:rPr sz="1700" dirty="0"/>
                        <a:t>End of Month</a:t>
                      </a:r>
                    </a:p>
                  </a:txBody>
                  <a:tcPr/>
                </a:tc>
                <a:tc>
                  <a:txBody>
                    <a:bodyPr/>
                    <a:lstStyle/>
                    <a:p>
                      <a:pPr algn="ctr">
                        <a:defRPr sz="1800" b="1"/>
                      </a:pPr>
                      <a:r>
                        <a:rPr sz="1700" dirty="0"/>
                        <a:t>Weight (in pounds)</a:t>
                      </a:r>
                    </a:p>
                  </a:txBody>
                  <a:tcPr/>
                </a:tc>
                <a:extLst>
                  <a:ext uri="{0D108BD9-81ED-4DB2-BD59-A6C34878D82A}">
                    <a16:rowId xmlns:a16="http://schemas.microsoft.com/office/drawing/2014/main" val="10001"/>
                  </a:ext>
                </a:extLst>
              </a:tr>
              <a:tr h="344455">
                <a:tc>
                  <a:txBody>
                    <a:bodyPr/>
                    <a:lstStyle/>
                    <a:p>
                      <a:pPr algn="ctr"/>
                      <a:r>
                        <a:rPr sz="1700"/>
                        <a:t>1</a:t>
                      </a:r>
                      <a:endParaRPr sz="1700">
                        <a:latin typeface="Cambria Math"/>
                      </a:endParaRPr>
                    </a:p>
                  </a:txBody>
                  <a:tcPr/>
                </a:tc>
                <a:tc>
                  <a:txBody>
                    <a:bodyPr/>
                    <a:lstStyle/>
                    <a:p>
                      <a:pPr algn="ctr"/>
                      <a:r>
                        <a:rPr sz="1700"/>
                        <a:t>3</a:t>
                      </a:r>
                      <a:endParaRPr sz="1700">
                        <a:latin typeface="Cambria Math"/>
                      </a:endParaRPr>
                    </a:p>
                  </a:txBody>
                  <a:tcPr/>
                </a:tc>
                <a:extLst>
                  <a:ext uri="{0D108BD9-81ED-4DB2-BD59-A6C34878D82A}">
                    <a16:rowId xmlns:a16="http://schemas.microsoft.com/office/drawing/2014/main" val="10002"/>
                  </a:ext>
                </a:extLst>
              </a:tr>
              <a:tr h="344455">
                <a:tc>
                  <a:txBody>
                    <a:bodyPr/>
                    <a:lstStyle/>
                    <a:p>
                      <a:pPr algn="ctr"/>
                      <a:r>
                        <a:rPr sz="1700"/>
                        <a:t>2</a:t>
                      </a:r>
                      <a:endParaRPr sz="1700">
                        <a:latin typeface="Cambria Math"/>
                      </a:endParaRPr>
                    </a:p>
                  </a:txBody>
                  <a:tcPr/>
                </a:tc>
                <a:tc>
                  <a:txBody>
                    <a:bodyPr/>
                    <a:lstStyle/>
                    <a:p>
                      <a:pPr algn="ctr"/>
                      <a:r>
                        <a:rPr sz="1700"/>
                        <a:t>5</a:t>
                      </a:r>
                      <a:endParaRPr sz="1700">
                        <a:latin typeface="Cambria Math"/>
                      </a:endParaRPr>
                    </a:p>
                  </a:txBody>
                  <a:tcPr/>
                </a:tc>
                <a:extLst>
                  <a:ext uri="{0D108BD9-81ED-4DB2-BD59-A6C34878D82A}">
                    <a16:rowId xmlns:a16="http://schemas.microsoft.com/office/drawing/2014/main" val="10003"/>
                  </a:ext>
                </a:extLst>
              </a:tr>
              <a:tr h="344455">
                <a:tc>
                  <a:txBody>
                    <a:bodyPr/>
                    <a:lstStyle/>
                    <a:p>
                      <a:pPr algn="ctr"/>
                      <a:r>
                        <a:rPr sz="1700" dirty="0"/>
                        <a:t>3</a:t>
                      </a:r>
                      <a:endParaRPr sz="1700" dirty="0">
                        <a:latin typeface="Cambria Math"/>
                      </a:endParaRPr>
                    </a:p>
                  </a:txBody>
                  <a:tcPr/>
                </a:tc>
                <a:tc>
                  <a:txBody>
                    <a:bodyPr/>
                    <a:lstStyle/>
                    <a:p>
                      <a:pPr algn="ctr"/>
                      <a:r>
                        <a:rPr sz="1700"/>
                        <a:t>8</a:t>
                      </a:r>
                      <a:endParaRPr sz="1700">
                        <a:latin typeface="Cambria Math"/>
                      </a:endParaRPr>
                    </a:p>
                  </a:txBody>
                  <a:tcPr/>
                </a:tc>
                <a:extLst>
                  <a:ext uri="{0D108BD9-81ED-4DB2-BD59-A6C34878D82A}">
                    <a16:rowId xmlns:a16="http://schemas.microsoft.com/office/drawing/2014/main" val="10004"/>
                  </a:ext>
                </a:extLst>
              </a:tr>
              <a:tr h="344455">
                <a:tc>
                  <a:txBody>
                    <a:bodyPr/>
                    <a:lstStyle/>
                    <a:p>
                      <a:pPr algn="ctr"/>
                      <a:r>
                        <a:rPr sz="1700"/>
                        <a:t>4</a:t>
                      </a:r>
                      <a:endParaRPr sz="1700">
                        <a:latin typeface="Cambria Math"/>
                      </a:endParaRPr>
                    </a:p>
                  </a:txBody>
                  <a:tcPr/>
                </a:tc>
                <a:tc>
                  <a:txBody>
                    <a:bodyPr/>
                    <a:lstStyle/>
                    <a:p>
                      <a:pPr algn="ctr"/>
                      <a:r>
                        <a:rPr sz="1700"/>
                        <a:t>11</a:t>
                      </a:r>
                      <a:endParaRPr sz="1700">
                        <a:latin typeface="Cambria Math"/>
                      </a:endParaRPr>
                    </a:p>
                  </a:txBody>
                  <a:tcPr/>
                </a:tc>
                <a:extLst>
                  <a:ext uri="{0D108BD9-81ED-4DB2-BD59-A6C34878D82A}">
                    <a16:rowId xmlns:a16="http://schemas.microsoft.com/office/drawing/2014/main" val="10005"/>
                  </a:ext>
                </a:extLst>
              </a:tr>
              <a:tr h="344455">
                <a:tc>
                  <a:txBody>
                    <a:bodyPr/>
                    <a:lstStyle/>
                    <a:p>
                      <a:pPr algn="ctr"/>
                      <a:r>
                        <a:rPr sz="1700" dirty="0"/>
                        <a:t>5</a:t>
                      </a:r>
                      <a:endParaRPr sz="1700" dirty="0">
                        <a:latin typeface="Cambria Math"/>
                      </a:endParaRPr>
                    </a:p>
                  </a:txBody>
                  <a:tcPr/>
                </a:tc>
                <a:tc>
                  <a:txBody>
                    <a:bodyPr/>
                    <a:lstStyle/>
                    <a:p>
                      <a:pPr algn="ctr"/>
                      <a:r>
                        <a:rPr sz="1700"/>
                        <a:t>17</a:t>
                      </a:r>
                      <a:endParaRPr sz="1700">
                        <a:latin typeface="Cambria Math"/>
                      </a:endParaRPr>
                    </a:p>
                  </a:txBody>
                  <a:tcPr/>
                </a:tc>
                <a:extLst>
                  <a:ext uri="{0D108BD9-81ED-4DB2-BD59-A6C34878D82A}">
                    <a16:rowId xmlns:a16="http://schemas.microsoft.com/office/drawing/2014/main" val="10006"/>
                  </a:ext>
                </a:extLst>
              </a:tr>
              <a:tr h="344455">
                <a:tc>
                  <a:txBody>
                    <a:bodyPr/>
                    <a:lstStyle/>
                    <a:p>
                      <a:pPr algn="ctr"/>
                      <a:r>
                        <a:rPr sz="1700"/>
                        <a:t>6</a:t>
                      </a:r>
                      <a:endParaRPr sz="1700">
                        <a:latin typeface="Cambria Math"/>
                      </a:endParaRPr>
                    </a:p>
                  </a:txBody>
                  <a:tcPr/>
                </a:tc>
                <a:tc>
                  <a:txBody>
                    <a:bodyPr/>
                    <a:lstStyle/>
                    <a:p>
                      <a:pPr algn="ctr"/>
                      <a:r>
                        <a:rPr sz="1700"/>
                        <a:t>22</a:t>
                      </a:r>
                      <a:endParaRPr sz="1700">
                        <a:latin typeface="Cambria Math"/>
                      </a:endParaRPr>
                    </a:p>
                  </a:txBody>
                  <a:tcPr/>
                </a:tc>
                <a:extLst>
                  <a:ext uri="{0D108BD9-81ED-4DB2-BD59-A6C34878D82A}">
                    <a16:rowId xmlns:a16="http://schemas.microsoft.com/office/drawing/2014/main" val="10007"/>
                  </a:ext>
                </a:extLst>
              </a:tr>
              <a:tr h="344455">
                <a:tc>
                  <a:txBody>
                    <a:bodyPr/>
                    <a:lstStyle/>
                    <a:p>
                      <a:pPr algn="ctr"/>
                      <a:r>
                        <a:rPr sz="1700"/>
                        <a:t>7</a:t>
                      </a:r>
                      <a:endParaRPr sz="1700">
                        <a:latin typeface="Cambria Math"/>
                      </a:endParaRPr>
                    </a:p>
                  </a:txBody>
                  <a:tcPr/>
                </a:tc>
                <a:tc>
                  <a:txBody>
                    <a:bodyPr/>
                    <a:lstStyle/>
                    <a:p>
                      <a:pPr algn="ctr"/>
                      <a:r>
                        <a:rPr sz="1700"/>
                        <a:t>28</a:t>
                      </a:r>
                      <a:endParaRPr sz="1700">
                        <a:latin typeface="Cambria Math"/>
                      </a:endParaRPr>
                    </a:p>
                  </a:txBody>
                  <a:tcPr/>
                </a:tc>
                <a:extLst>
                  <a:ext uri="{0D108BD9-81ED-4DB2-BD59-A6C34878D82A}">
                    <a16:rowId xmlns:a16="http://schemas.microsoft.com/office/drawing/2014/main" val="10008"/>
                  </a:ext>
                </a:extLst>
              </a:tr>
              <a:tr h="344455">
                <a:tc>
                  <a:txBody>
                    <a:bodyPr/>
                    <a:lstStyle/>
                    <a:p>
                      <a:pPr algn="ctr"/>
                      <a:r>
                        <a:rPr sz="1700"/>
                        <a:t>8</a:t>
                      </a:r>
                      <a:endParaRPr sz="1700">
                        <a:latin typeface="Cambria Math"/>
                      </a:endParaRPr>
                    </a:p>
                  </a:txBody>
                  <a:tcPr/>
                </a:tc>
                <a:tc>
                  <a:txBody>
                    <a:bodyPr/>
                    <a:lstStyle/>
                    <a:p>
                      <a:pPr algn="ctr"/>
                      <a:r>
                        <a:rPr sz="1700"/>
                        <a:t>32</a:t>
                      </a:r>
                      <a:endParaRPr sz="1700">
                        <a:latin typeface="Cambria Math"/>
                      </a:endParaRPr>
                    </a:p>
                  </a:txBody>
                  <a:tcPr/>
                </a:tc>
                <a:extLst>
                  <a:ext uri="{0D108BD9-81ED-4DB2-BD59-A6C34878D82A}">
                    <a16:rowId xmlns:a16="http://schemas.microsoft.com/office/drawing/2014/main" val="10009"/>
                  </a:ext>
                </a:extLst>
              </a:tr>
              <a:tr h="344455">
                <a:tc>
                  <a:txBody>
                    <a:bodyPr/>
                    <a:lstStyle/>
                    <a:p>
                      <a:pPr algn="ctr"/>
                      <a:r>
                        <a:rPr sz="1700"/>
                        <a:t>9</a:t>
                      </a:r>
                      <a:endParaRPr sz="1700">
                        <a:latin typeface="Cambria Math"/>
                      </a:endParaRPr>
                    </a:p>
                  </a:txBody>
                  <a:tcPr/>
                </a:tc>
                <a:tc>
                  <a:txBody>
                    <a:bodyPr/>
                    <a:lstStyle/>
                    <a:p>
                      <a:pPr algn="ctr"/>
                      <a:r>
                        <a:rPr sz="1700"/>
                        <a:t>35</a:t>
                      </a:r>
                      <a:endParaRPr sz="1700">
                        <a:latin typeface="Cambria Math"/>
                      </a:endParaRPr>
                    </a:p>
                  </a:txBody>
                  <a:tcPr/>
                </a:tc>
                <a:extLst>
                  <a:ext uri="{0D108BD9-81ED-4DB2-BD59-A6C34878D82A}">
                    <a16:rowId xmlns:a16="http://schemas.microsoft.com/office/drawing/2014/main" val="10010"/>
                  </a:ext>
                </a:extLst>
              </a:tr>
              <a:tr h="344455">
                <a:tc>
                  <a:txBody>
                    <a:bodyPr/>
                    <a:lstStyle/>
                    <a:p>
                      <a:pPr algn="ctr"/>
                      <a:r>
                        <a:rPr sz="1700"/>
                        <a:t>10</a:t>
                      </a:r>
                      <a:endParaRPr sz="1700">
                        <a:latin typeface="Cambria Math"/>
                      </a:endParaRPr>
                    </a:p>
                  </a:txBody>
                  <a:tcPr/>
                </a:tc>
                <a:tc>
                  <a:txBody>
                    <a:bodyPr/>
                    <a:lstStyle/>
                    <a:p>
                      <a:pPr algn="ctr"/>
                      <a:r>
                        <a:rPr sz="1700"/>
                        <a:t>38</a:t>
                      </a:r>
                      <a:endParaRPr sz="1700">
                        <a:latin typeface="Cambria Math"/>
                      </a:endParaRPr>
                    </a:p>
                  </a:txBody>
                  <a:tcPr/>
                </a:tc>
                <a:extLst>
                  <a:ext uri="{0D108BD9-81ED-4DB2-BD59-A6C34878D82A}">
                    <a16:rowId xmlns:a16="http://schemas.microsoft.com/office/drawing/2014/main" val="10011"/>
                  </a:ext>
                </a:extLst>
              </a:tr>
              <a:tr h="344455">
                <a:tc>
                  <a:txBody>
                    <a:bodyPr/>
                    <a:lstStyle/>
                    <a:p>
                      <a:pPr algn="ctr"/>
                      <a:r>
                        <a:rPr sz="1700"/>
                        <a:t>11</a:t>
                      </a:r>
                      <a:endParaRPr sz="1700">
                        <a:latin typeface="Cambria Math"/>
                      </a:endParaRPr>
                    </a:p>
                  </a:txBody>
                  <a:tcPr/>
                </a:tc>
                <a:tc>
                  <a:txBody>
                    <a:bodyPr/>
                    <a:lstStyle/>
                    <a:p>
                      <a:pPr algn="ctr"/>
                      <a:r>
                        <a:rPr sz="1700"/>
                        <a:t>40</a:t>
                      </a:r>
                      <a:endParaRPr sz="1700">
                        <a:latin typeface="Cambria Math"/>
                      </a:endParaRPr>
                    </a:p>
                  </a:txBody>
                  <a:tcPr/>
                </a:tc>
                <a:extLst>
                  <a:ext uri="{0D108BD9-81ED-4DB2-BD59-A6C34878D82A}">
                    <a16:rowId xmlns:a16="http://schemas.microsoft.com/office/drawing/2014/main" val="10012"/>
                  </a:ext>
                </a:extLst>
              </a:tr>
              <a:tr h="344455">
                <a:tc>
                  <a:txBody>
                    <a:bodyPr/>
                    <a:lstStyle/>
                    <a:p>
                      <a:pPr algn="ctr"/>
                      <a:r>
                        <a:rPr sz="1700"/>
                        <a:t>12</a:t>
                      </a:r>
                      <a:endParaRPr sz="1700">
                        <a:latin typeface="Cambria Math"/>
                      </a:endParaRPr>
                    </a:p>
                  </a:txBody>
                  <a:tcPr/>
                </a:tc>
                <a:tc>
                  <a:txBody>
                    <a:bodyPr/>
                    <a:lstStyle/>
                    <a:p>
                      <a:pPr algn="ctr"/>
                      <a:r>
                        <a:rPr sz="1700" dirty="0"/>
                        <a:t>42</a:t>
                      </a:r>
                      <a:endParaRPr sz="1700" dirty="0">
                        <a:latin typeface="Cambria Math"/>
                      </a:endParaRPr>
                    </a:p>
                  </a:txBody>
                  <a:tcPr/>
                </a:tc>
                <a:extLst>
                  <a:ext uri="{0D108BD9-81ED-4DB2-BD59-A6C34878D82A}">
                    <a16:rowId xmlns:a16="http://schemas.microsoft.com/office/drawing/2014/main" val="10013"/>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Logistic Regression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Using a graphing utility to perform a logistic regression, we find the following logistic function that best fits the given data.</a:t>
            </a:r>
            <a:endParaRPr lang="en-US" sz="2800" dirty="0"/>
          </a:p>
        </p:txBody>
      </p:sp>
      <p:pic>
        <p:nvPicPr>
          <p:cNvPr id="5" name="Picture 4" descr="f of x equals 43.108 divided by 1 plus 20.916 e to the power of minus 0.51318 times x">
            <a:extLst>
              <a:ext uri="{FF2B5EF4-FFF2-40B4-BE49-F238E27FC236}">
                <a16:creationId xmlns:a16="http://schemas.microsoft.com/office/drawing/2014/main" id="{99B0BCD5-7BEB-636E-45FD-CFE34B20D6D2}"/>
              </a:ext>
            </a:extLst>
          </p:cNvPr>
          <p:cNvPicPr>
            <a:picLocks noChangeAspect="1"/>
          </p:cNvPicPr>
          <p:nvPr/>
        </p:nvPicPr>
        <p:blipFill>
          <a:blip r:embed="rId2"/>
          <a:stretch>
            <a:fillRect/>
          </a:stretch>
        </p:blipFill>
        <p:spPr>
          <a:xfrm>
            <a:off x="2729494" y="2895600"/>
            <a:ext cx="3685012" cy="864000"/>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Logistic Regression</a:t>
            </a:r>
            <a:r>
              <a:rPr lang="en-US" baseline="-25000" dirty="0"/>
              <a:t>4</a:t>
            </a:r>
            <a:endParaRPr dirty="0"/>
          </a:p>
        </p:txBody>
      </p:sp>
      <p:pic>
        <p:nvPicPr>
          <p:cNvPr id="5" name="Picture 4" descr="This is the interface of the TI calculator screenshot. In the shown screen, The first line reads &quot;y equals c divided by open parentheses 1 plus a times e to the power of open parentheses minus b x close parentheses close parentheses. The second line reads &quot;a equals 20.91601524. The third line reads b equals 0.5131843892. The fourth line reads c equals 43.10750092.&#10;">
            <a:extLst>
              <a:ext uri="{FF2B5EF4-FFF2-40B4-BE49-F238E27FC236}">
                <a16:creationId xmlns:a16="http://schemas.microsoft.com/office/drawing/2014/main" id="{50361890-DE4D-4620-9D77-539EE3729B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2353" y="1218111"/>
            <a:ext cx="5679294" cy="4268289"/>
          </a:xfrm>
          <a:prstGeom prst="rect">
            <a:avLst/>
          </a:prstGeom>
        </p:spPr>
      </p:pic>
      <p:sp>
        <p:nvSpPr>
          <p:cNvPr id="3" name="Text Placeholder 2" descr="Figure 5"/>
          <p:cNvSpPr>
            <a:spLocks noGrp="1"/>
          </p:cNvSpPr>
          <p:nvPr>
            <p:ph type="body" sz="quarter" idx="10"/>
          </p:nvPr>
        </p:nvSpPr>
        <p:spPr>
          <a:xfrm>
            <a:off x="457200" y="5486400"/>
            <a:ext cx="8229600" cy="570913"/>
          </a:xfrm>
        </p:spPr>
        <p:txBody>
          <a:bodyPr>
            <a:normAutofit/>
          </a:bodyPr>
          <a:lstStyle/>
          <a:p>
            <a:pPr algn="ctr"/>
            <a:r>
              <a:rPr lang="en-US" sz="2800" dirty="0"/>
              <a:t>Figure 5</a:t>
            </a:r>
          </a:p>
        </p:txBody>
      </p:sp>
    </p:spTree>
    <p:extLst>
      <p:ext uri="{BB962C8B-B14F-4D97-AF65-F5344CB8AC3E}">
        <p14:creationId xmlns:p14="http://schemas.microsoft.com/office/powerpoint/2010/main" val="32774221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Logistic Regression</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800" dirty="0"/>
              <a:t>A graph of </a:t>
            </a:r>
            <a:r>
              <a:rPr lang="en-US" sz="2800" i="1" dirty="0"/>
              <a:t>f</a:t>
            </a:r>
            <a:r>
              <a:rPr sz="2800" dirty="0"/>
              <a:t>, along with the given 12 data points, appears in Figure 6.</a:t>
            </a:r>
          </a:p>
        </p:txBody>
      </p:sp>
    </p:spTree>
    <p:extLst>
      <p:ext uri="{BB962C8B-B14F-4D97-AF65-F5344CB8AC3E}">
        <p14:creationId xmlns:p14="http://schemas.microsoft.com/office/powerpoint/2010/main" val="29892012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Logistic Regression</a:t>
            </a:r>
            <a:r>
              <a:rPr lang="en-US" baseline="-25000" dirty="0"/>
              <a:t>6</a:t>
            </a:r>
            <a:endParaRPr dirty="0"/>
          </a:p>
        </p:txBody>
      </p:sp>
      <p:pic>
        <p:nvPicPr>
          <p:cNvPr id="5" name="Picture 4" descr="Calculator screenshot showing the logistic regression curve passing near the twelve given points.">
            <a:extLst>
              <a:ext uri="{FF2B5EF4-FFF2-40B4-BE49-F238E27FC236}">
                <a16:creationId xmlns:a16="http://schemas.microsoft.com/office/drawing/2014/main" id="{797AEA50-4337-4826-847B-7E447F2940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973" y="1181686"/>
            <a:ext cx="5766054" cy="4333494"/>
          </a:xfrm>
          <a:prstGeom prst="rect">
            <a:avLst/>
          </a:prstGeom>
        </p:spPr>
      </p:pic>
      <p:sp>
        <p:nvSpPr>
          <p:cNvPr id="3" name="Text Placeholder 2"/>
          <p:cNvSpPr>
            <a:spLocks noGrp="1"/>
          </p:cNvSpPr>
          <p:nvPr>
            <p:ph type="body" sz="quarter" idx="10"/>
          </p:nvPr>
        </p:nvSpPr>
        <p:spPr>
          <a:xfrm>
            <a:off x="457200" y="5486400"/>
            <a:ext cx="8229600" cy="662354"/>
          </a:xfrm>
        </p:spPr>
        <p:txBody>
          <a:bodyPr>
            <a:normAutofit/>
          </a:bodyPr>
          <a:lstStyle/>
          <a:p>
            <a:pPr algn="ctr"/>
            <a:r>
              <a:rPr sz="2800" dirty="0"/>
              <a:t>Figure 6</a:t>
            </a:r>
          </a:p>
        </p:txBody>
      </p:sp>
    </p:spTree>
    <p:extLst>
      <p:ext uri="{BB962C8B-B14F-4D97-AF65-F5344CB8AC3E}">
        <p14:creationId xmlns:p14="http://schemas.microsoft.com/office/powerpoint/2010/main" val="18146391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Logistic Regression</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sz="2800"/>
            </a:pPr>
            <a:r>
              <a:rPr sz="2800" dirty="0"/>
              <a:t>To predict the dog's weight at the end of the second year, we let </a:t>
            </a:r>
            <a:r>
              <a:rPr lang="en-US" sz="2800" i="1" dirty="0"/>
              <a:t>x</a:t>
            </a:r>
            <a:r>
              <a:rPr lang="en-US" sz="2800" dirty="0"/>
              <a:t> = 24</a:t>
            </a:r>
            <a:r>
              <a:rPr sz="2800" dirty="0"/>
              <a:t> and find that</a:t>
            </a:r>
          </a:p>
        </p:txBody>
      </p:sp>
      <p:pic>
        <p:nvPicPr>
          <p:cNvPr id="7" name="Picture 6" descr="f of 24 approximately equals to 43.1 lb.">
            <a:extLst>
              <a:ext uri="{FF2B5EF4-FFF2-40B4-BE49-F238E27FC236}">
                <a16:creationId xmlns:a16="http://schemas.microsoft.com/office/drawing/2014/main" id="{16125345-1CA0-CB60-3DC5-AE306B29CD48}"/>
              </a:ext>
            </a:extLst>
          </p:cNvPr>
          <p:cNvPicPr>
            <a:picLocks noChangeAspect="1"/>
          </p:cNvPicPr>
          <p:nvPr/>
        </p:nvPicPr>
        <p:blipFill>
          <a:blip r:embed="rId2"/>
          <a:stretch>
            <a:fillRect/>
          </a:stretch>
        </p:blipFill>
        <p:spPr>
          <a:xfrm>
            <a:off x="3440571" y="2180140"/>
            <a:ext cx="2262857" cy="504000"/>
          </a:xfrm>
          <a:prstGeom prst="rect">
            <a:avLst/>
          </a:prstGeom>
        </p:spPr>
      </p:pic>
      <p:sp>
        <p:nvSpPr>
          <p:cNvPr id="4" name="TextBox 3">
            <a:extLst>
              <a:ext uri="{FF2B5EF4-FFF2-40B4-BE49-F238E27FC236}">
                <a16:creationId xmlns:a16="http://schemas.microsoft.com/office/drawing/2014/main" id="{C036D4F8-6387-5C85-39C5-2D999B26D629}"/>
              </a:ext>
            </a:extLst>
          </p:cNvPr>
          <p:cNvSpPr txBox="1"/>
          <p:nvPr/>
        </p:nvSpPr>
        <p:spPr>
          <a:xfrm>
            <a:off x="457200" y="2819400"/>
            <a:ext cx="8229600" cy="2246769"/>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To illustrate the utility of a logistic curve in a modeling situation such as this, Figure 7 contains the graphs of the best-fitting line (the red line </a:t>
            </a:r>
            <a:r>
              <a:rPr kumimoji="0" lang="en-US" sz="2800" b="0" i="1"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best-fitting parabola (the green curve </a:t>
            </a:r>
            <a:r>
              <a:rPr kumimoji="0" lang="en-US" sz="2800" b="0" i="1" u="none" strike="noStrike" kern="1200" cap="none" spc="0" normalizeH="0" baseline="0" noProof="0" dirty="0">
                <a:ln>
                  <a:noFill/>
                </a:ln>
                <a:solidFill>
                  <a:srgbClr val="366092"/>
                </a:solidFill>
                <a:effectLst/>
                <a:uLnTx/>
                <a:uFillTx/>
                <a:latin typeface="Calibri"/>
                <a:ea typeface="+mn-ea"/>
                <a:cs typeface="+mn-cs"/>
              </a:rPr>
              <a:t>B</a:t>
            </a:r>
            <a:r>
              <a:rPr kumimoji="0" lang="en-US" sz="2800" b="0" i="0" u="none" strike="noStrike" kern="1200" cap="none" spc="0" normalizeH="0" baseline="0" noProof="0" dirty="0">
                <a:ln>
                  <a:noFill/>
                </a:ln>
                <a:solidFill>
                  <a:srgbClr val="366092"/>
                </a:solidFill>
                <a:effectLst/>
                <a:uLnTx/>
                <a:uFillTx/>
                <a:latin typeface="Calibri"/>
                <a:ea typeface="+mn-ea"/>
                <a:cs typeface="+mn-cs"/>
              </a:rPr>
              <a:t>) for the given data, along with the logistic curve just found (the blue curve </a:t>
            </a:r>
            <a:r>
              <a:rPr kumimoji="0" lang="en-US" sz="2800" b="0" i="1" u="none" strike="noStrike" kern="1200" cap="none" spc="0" normalizeH="0" baseline="0" noProof="0" dirty="0">
                <a:ln>
                  <a:noFill/>
                </a:ln>
                <a:solidFill>
                  <a:srgbClr val="366092"/>
                </a:solidFill>
                <a:effectLst/>
                <a:uLnTx/>
                <a:uFillTx/>
                <a:latin typeface="Calibri"/>
                <a:ea typeface="+mn-ea"/>
                <a:cs typeface="+mn-cs"/>
              </a:rPr>
              <a:t>C</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969996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Population Growth</a:t>
            </a:r>
            <a:r>
              <a:rPr lang="en-US"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2000 equals P of 1,&#10;which equals 1000 times a to the power of 1.&#10;By substituting, use the fact that the population after one hour equals 2000 bacteria.&#10;2000 equals 1000 times a, &#10;Simplify, then solve for a.&#10;Where as, a equals 2.&#10;">
                <a:extLst>
                  <a:ext uri="{FF2B5EF4-FFF2-40B4-BE49-F238E27FC236}">
                    <a16:creationId xmlns:a16="http://schemas.microsoft.com/office/drawing/2014/main" id="{E2B7F392-875F-630B-413F-C380F9A5FD32}"/>
                  </a:ext>
                </a:extLst>
              </p:cNvPr>
              <p:cNvGraphicFramePr>
                <a:graphicFrameLocks noGrp="1"/>
              </p:cNvGraphicFramePr>
              <p:nvPr>
                <p:ph type="tbl" sz="quarter" idx="10"/>
                <p:extLst>
                  <p:ext uri="{D42A27DB-BD31-4B8C-83A1-F6EECF244321}">
                    <p14:modId xmlns:p14="http://schemas.microsoft.com/office/powerpoint/2010/main" val="1810194418"/>
                  </p:ext>
                </p:extLst>
              </p:nvPr>
            </p:nvGraphicFramePr>
            <p:xfrm>
              <a:off x="914400" y="1105523"/>
              <a:ext cx="7772400" cy="225552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370840">
                    <a:tc>
                      <a:txBody>
                        <a:bodyPr/>
                        <a:lstStyle/>
                        <a:p>
                          <a:pPr algn="r"/>
                          <a:r>
                            <a:rPr sz="2800" dirty="0"/>
                            <a:t>​</a:t>
                          </a:r>
                          <a:r>
                            <a:rPr sz="2800" dirty="0">
                              <a:latin typeface="Cambria Math"/>
                            </a:rPr>
                            <a:t>2000</a:t>
                          </a:r>
                        </a:p>
                      </a:txBody>
                      <a:tcPr/>
                    </a:tc>
                    <a:tc>
                      <a:txBody>
                        <a:bodyPr/>
                        <a:lstStyle/>
                        <a:p>
                          <a:pPr algn="l">
                            <a:defRPr sz="1800"/>
                          </a:pPr>
                          <a:r>
                            <a:rPr sz="2800" dirty="0"/>
                            <a:t>​</a:t>
                          </a:r>
                          <a14:m>
                            <m:oMath xmlns:m="http://schemas.openxmlformats.org/officeDocument/2006/math">
                              <m:r>
                                <a:rPr sz="2800">
                                  <a:latin typeface="Cambria Math"/>
                                </a:rPr>
                                <m:t>=</m:t>
                              </m:r>
                              <m:func>
                                <m:funcPr>
                                  <m:ctrlPr>
                                    <a:rPr sz="2800" i="1">
                                      <a:latin typeface="Cambria Math" panose="02040503050406030204" pitchFamily="18" charset="0"/>
                                    </a:rPr>
                                  </m:ctrlPr>
                                </m:funcPr>
                                <m:fName>
                                  <m:r>
                                    <a:rPr sz="2800">
                                      <a:latin typeface="Cambria Math"/>
                                    </a:rPr>
                                    <m:t>𝑃</m:t>
                                  </m:r>
                                </m:fName>
                                <m:e>
                                  <m:d>
                                    <m:dPr>
                                      <m:ctrlPr>
                                        <a:rPr sz="2800" i="1">
                                          <a:latin typeface="Cambria Math" panose="02040503050406030204" pitchFamily="18" charset="0"/>
                                        </a:rPr>
                                      </m:ctrlPr>
                                    </m:dPr>
                                    <m:e>
                                      <m:r>
                                        <a:rPr sz="2800">
                                          <a:latin typeface="Cambria Math"/>
                                        </a:rPr>
                                        <m:t>1</m:t>
                                      </m:r>
                                    </m:e>
                                  </m:d>
                                </m:e>
                              </m:func>
                              <m:phant>
                                <m:phantPr>
                                  <m:show m:val="off"/>
                                  <m:ctrlPr>
                                    <a:rPr sz="2800" i="1">
                                      <a:latin typeface="Cambria Math" panose="02040503050406030204" pitchFamily="18" charset="0"/>
                                    </a:rPr>
                                  </m:ctrlPr>
                                </m:phantPr>
                                <m:e>
                                  <m:r>
                                    <a:rPr sz="2800">
                                      <a:latin typeface="Cambria Math"/>
                                    </a:rPr>
                                    <m:t>0.</m:t>
                                  </m:r>
                                </m:e>
                              </m:phant>
                            </m:oMath>
                          </a14:m>
                          <a:endParaRPr sz="2800" dirty="0"/>
                        </a:p>
                      </a:txBody>
                      <a:tcPr/>
                    </a:tc>
                    <a:tc>
                      <a:txBody>
                        <a:bodyPr/>
                        <a:lstStyle/>
                        <a:p>
                          <a:pPr algn="l">
                            <a:defRPr b="1"/>
                          </a:pPr>
                          <a:r>
                            <a:rPr sz="2000" b="0" dirty="0"/>
                            <a:t>Substitute, using the fact that the</a:t>
                          </a:r>
                        </a:p>
                      </a:txBody>
                      <a:tcPr anchor="b"/>
                    </a:tc>
                    <a:extLst>
                      <a:ext uri="{0D108BD9-81ED-4DB2-BD59-A6C34878D82A}">
                        <a16:rowId xmlns:a16="http://schemas.microsoft.com/office/drawing/2014/main" val="10000"/>
                      </a:ext>
                    </a:extLst>
                  </a:tr>
                  <a:tr h="370840">
                    <a:tc>
                      <a:txBody>
                        <a:bodyPr/>
                        <a:lstStyle/>
                        <a:p>
                          <a:pPr algn="r"/>
                          <a:r>
                            <a:rPr sz="2800"/>
                            <a:t>​</a:t>
                          </a:r>
                          <a:r>
                            <a:rPr sz="2800">
                              <a:latin typeface="Cambria Math"/>
                            </a:rPr>
                            <a:t>2000</a:t>
                          </a:r>
                        </a:p>
                      </a:txBody>
                      <a:tcPr/>
                    </a:tc>
                    <a:tc>
                      <a:txBody>
                        <a:bodyPr/>
                        <a:lstStyle/>
                        <a:p>
                          <a:pPr algn="l">
                            <a:defRPr sz="1800"/>
                          </a:pPr>
                          <a:r>
                            <a:rPr sz="2800" dirty="0"/>
                            <a:t>​</a:t>
                          </a:r>
                          <a14:m>
                            <m:oMath xmlns:m="http://schemas.openxmlformats.org/officeDocument/2006/math">
                              <m:r>
                                <a:rPr sz="2800">
                                  <a:latin typeface="Cambria Math"/>
                                </a:rPr>
                                <m:t>=1000</m:t>
                              </m:r>
                              <m:sSup>
                                <m:sSupPr>
                                  <m:ctrlPr>
                                    <a:rPr sz="2800" i="1">
                                      <a:latin typeface="Cambria Math" panose="02040503050406030204" pitchFamily="18" charset="0"/>
                                    </a:rPr>
                                  </m:ctrlPr>
                                </m:sSupPr>
                                <m:e>
                                  <m:r>
                                    <a:rPr sz="2800">
                                      <a:latin typeface="Cambria Math"/>
                                    </a:rPr>
                                    <m:t>𝑎</m:t>
                                  </m:r>
                                </m:e>
                                <m:sup>
                                  <m:r>
                                    <a:rPr sz="2800">
                                      <a:latin typeface="Cambria Math"/>
                                    </a:rPr>
                                    <m:t>1</m:t>
                                  </m:r>
                                </m:sup>
                              </m:sSup>
                            </m:oMath>
                          </a14:m>
                          <a:endParaRPr sz="2800" dirty="0"/>
                        </a:p>
                      </a:txBody>
                      <a:tcPr/>
                    </a:tc>
                    <a:tc>
                      <a:txBody>
                        <a:bodyPr/>
                        <a:lstStyle/>
                        <a:p>
                          <a:pPr algn="l">
                            <a:defRPr b="1"/>
                          </a:pPr>
                          <a:r>
                            <a:rPr lang="en-US" sz="2000" b="0" dirty="0"/>
                            <a:t>population after one hour equals </a:t>
                          </a:r>
                          <a:r>
                            <a:rPr lang="en-US" sz="2000" b="0" dirty="0">
                              <a:latin typeface="Cambria Math"/>
                            </a:rPr>
                            <a:t>2000</a:t>
                          </a:r>
                          <a:r>
                            <a:rPr lang="en-US" sz="2000" b="0" dirty="0"/>
                            <a:t> bacteria.</a:t>
                          </a:r>
                          <a:endParaRPr sz="2000" b="0" dirty="0"/>
                        </a:p>
                      </a:txBody>
                      <a:tcPr/>
                    </a:tc>
                    <a:extLst>
                      <a:ext uri="{0D108BD9-81ED-4DB2-BD59-A6C34878D82A}">
                        <a16:rowId xmlns:a16="http://schemas.microsoft.com/office/drawing/2014/main" val="10001"/>
                      </a:ext>
                    </a:extLst>
                  </a:tr>
                  <a:tr h="370840">
                    <a:tc>
                      <a:txBody>
                        <a:bodyPr/>
                        <a:lstStyle/>
                        <a:p>
                          <a:pPr algn="r"/>
                          <a:r>
                            <a:rPr sz="2800" dirty="0"/>
                            <a:t>​</a:t>
                          </a:r>
                          <a:r>
                            <a:rPr sz="2800" dirty="0">
                              <a:latin typeface="Cambria Math"/>
                            </a:rPr>
                            <a:t>2000</a:t>
                          </a:r>
                        </a:p>
                      </a:txBody>
                      <a:tcPr/>
                    </a:tc>
                    <a:tc>
                      <a:txBody>
                        <a:bodyPr/>
                        <a:lstStyle/>
                        <a:p>
                          <a:pPr algn="l">
                            <a:defRPr sz="1800"/>
                          </a:pPr>
                          <a:r>
                            <a:rPr sz="2800" dirty="0"/>
                            <a:t>​</a:t>
                          </a:r>
                          <a14:m>
                            <m:oMath xmlns:m="http://schemas.openxmlformats.org/officeDocument/2006/math">
                              <m:r>
                                <a:rPr sz="2800">
                                  <a:latin typeface="Cambria Math"/>
                                </a:rPr>
                                <m:t>=1000</m:t>
                              </m:r>
                              <m:r>
                                <a:rPr sz="2800">
                                  <a:latin typeface="Cambria Math"/>
                                </a:rPr>
                                <m:t>𝑎</m:t>
                              </m:r>
                              <m:phant>
                                <m:phantPr>
                                  <m:show m:val="off"/>
                                  <m:ctrlPr>
                                    <a:rPr sz="2800" i="1">
                                      <a:latin typeface="Cambria Math" panose="02040503050406030204" pitchFamily="18" charset="0"/>
                                    </a:rPr>
                                  </m:ctrlPr>
                                </m:phantPr>
                                <m:e>
                                  <m:r>
                                    <a:rPr sz="2800">
                                      <a:latin typeface="Cambria Math"/>
                                    </a:rPr>
                                    <m:t>0</m:t>
                                  </m:r>
                                </m:e>
                              </m:phant>
                            </m:oMath>
                          </a14:m>
                          <a:endParaRPr sz="2800" dirty="0"/>
                        </a:p>
                      </a:txBody>
                      <a:tcPr/>
                    </a:tc>
                    <a:tc>
                      <a:txBody>
                        <a:bodyPr/>
                        <a:lstStyle/>
                        <a:p>
                          <a:pPr algn="l">
                            <a:defRPr sz="1100" b="1"/>
                          </a:pPr>
                          <a:r>
                            <a:rPr sz="2000" b="0" dirty="0"/>
                            <a:t>Simplify, then solve for </a:t>
                          </a:r>
                          <a14:m>
                            <m:oMath xmlns:m="http://schemas.openxmlformats.org/officeDocument/2006/math">
                              <m:r>
                                <a:rPr lang="en-US" sz="2000" b="0" i="1" smtClean="0">
                                  <a:latin typeface="Cambria Math"/>
                                </a:rPr>
                                <m:t>𝑎</m:t>
                              </m:r>
                            </m:oMath>
                          </a14:m>
                          <a:r>
                            <a:rPr sz="2000" b="0" dirty="0"/>
                            <a:t>.</a:t>
                          </a:r>
                        </a:p>
                      </a:txBody>
                      <a:tcPr/>
                    </a:tc>
                    <a:extLst>
                      <a:ext uri="{0D108BD9-81ED-4DB2-BD59-A6C34878D82A}">
                        <a16:rowId xmlns:a16="http://schemas.microsoft.com/office/drawing/2014/main" val="10002"/>
                      </a:ext>
                    </a:extLst>
                  </a:tr>
                  <a:tr h="370840">
                    <a:tc>
                      <a:txBody>
                        <a:bodyPr/>
                        <a:lstStyle/>
                        <a:p>
                          <a:pPr algn="r">
                            <a:defRPr sz="1800"/>
                          </a:pPr>
                          <a:r>
                            <a:rPr sz="2800" dirty="0"/>
                            <a:t>​</a:t>
                          </a:r>
                          <a14:m>
                            <m:oMath xmlns:m="http://schemas.openxmlformats.org/officeDocument/2006/math">
                              <m:r>
                                <a:rPr sz="2800">
                                  <a:latin typeface="Cambria Math"/>
                                </a:rPr>
                                <m:t>𝑎</m:t>
                              </m:r>
                            </m:oMath>
                          </a14:m>
                          <a:endParaRPr sz="2800" dirty="0"/>
                        </a:p>
                      </a:txBody>
                      <a:tcPr/>
                    </a:tc>
                    <a:tc>
                      <a:txBody>
                        <a:bodyPr/>
                        <a:lstStyle/>
                        <a:p>
                          <a:pPr algn="l">
                            <a:defRPr sz="1800"/>
                          </a:pPr>
                          <a:r>
                            <a:rPr sz="2800" dirty="0"/>
                            <a:t>​</a:t>
                          </a:r>
                          <a14:m>
                            <m:oMath xmlns:m="http://schemas.openxmlformats.org/officeDocument/2006/math">
                              <m:r>
                                <a:rPr sz="2800">
                                  <a:latin typeface="Cambria Math"/>
                                </a:rPr>
                                <m:t>=2</m:t>
                              </m:r>
                            </m:oMath>
                          </a14:m>
                          <a:endParaRPr sz="2800" dirty="0"/>
                        </a:p>
                      </a:txBody>
                      <a:tcPr/>
                    </a:tc>
                    <a:tc>
                      <a:txBody>
                        <a:bodyPr/>
                        <a:lstStyle/>
                        <a:p>
                          <a:pPr algn="l"/>
                          <a:endParaRPr sz="1800" b="0" dirty="0"/>
                        </a:p>
                      </a:txBody>
                      <a:tcPr/>
                    </a:tc>
                    <a:extLst>
                      <a:ext uri="{0D108BD9-81ED-4DB2-BD59-A6C34878D82A}">
                        <a16:rowId xmlns:a16="http://schemas.microsoft.com/office/drawing/2014/main" val="10003"/>
                      </a:ext>
                    </a:extLst>
                  </a:tr>
                </a:tbl>
              </a:graphicData>
            </a:graphic>
          </p:graphicFrame>
        </mc:Choice>
        <mc:Fallback>
          <p:graphicFrame>
            <p:nvGraphicFramePr>
              <p:cNvPr id="3" name="Table Placeholder 2" descr="2000 equals P of 1,&#10;which equals 1000 times a to the power of 1.&#10;By substituting, use the fact that the population after one hour equals 2000 bacteria.&#10;2000 equals 1000 times a, &#10;Simplify, then solve for a.&#10;Where as, a equals 2.&#10;">
                <a:extLst>
                  <a:ext uri="{FF2B5EF4-FFF2-40B4-BE49-F238E27FC236}">
                    <a16:creationId xmlns:a16="http://schemas.microsoft.com/office/drawing/2014/main" id="{E2B7F392-875F-630B-413F-C380F9A5FD32}"/>
                  </a:ext>
                </a:extLst>
              </p:cNvPr>
              <p:cNvGraphicFramePr>
                <a:graphicFrameLocks noGrp="1"/>
              </p:cNvGraphicFramePr>
              <p:nvPr>
                <p:ph type="tbl" sz="quarter" idx="10"/>
                <p:extLst>
                  <p:ext uri="{D42A27DB-BD31-4B8C-83A1-F6EECF244321}">
                    <p14:modId xmlns:p14="http://schemas.microsoft.com/office/powerpoint/2010/main" val="1810194418"/>
                  </p:ext>
                </p:extLst>
              </p:nvPr>
            </p:nvGraphicFramePr>
            <p:xfrm>
              <a:off x="914400" y="1105523"/>
              <a:ext cx="7772400" cy="225552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518160">
                    <a:tc>
                      <a:txBody>
                        <a:bodyPr/>
                        <a:lstStyle/>
                        <a:p>
                          <a:pPr algn="r"/>
                          <a:r>
                            <a:rPr sz="2800" dirty="0"/>
                            <a:t>​</a:t>
                          </a:r>
                          <a:r>
                            <a:rPr sz="2800" dirty="0">
                              <a:latin typeface="Cambria Math"/>
                            </a:rPr>
                            <a:t>2000</a:t>
                          </a:r>
                        </a:p>
                      </a:txBody>
                      <a:tcPr/>
                    </a:tc>
                    <a:tc>
                      <a:txBody>
                        <a:bodyPr/>
                        <a:lstStyle/>
                        <a:p>
                          <a:endParaRPr lang="en-US"/>
                        </a:p>
                      </a:txBody>
                      <a:tcPr>
                        <a:blipFill>
                          <a:blip r:embed="rId2"/>
                          <a:stretch>
                            <a:fillRect l="-64286" t="-14118" r="-200000" b="-369412"/>
                          </a:stretch>
                        </a:blipFill>
                      </a:tcPr>
                    </a:tc>
                    <a:tc>
                      <a:txBody>
                        <a:bodyPr/>
                        <a:lstStyle/>
                        <a:p>
                          <a:pPr algn="l">
                            <a:defRPr b="1"/>
                          </a:pPr>
                          <a:r>
                            <a:rPr sz="2000" b="0" dirty="0"/>
                            <a:t>Substitute, using the fact that the</a:t>
                          </a:r>
                        </a:p>
                      </a:txBody>
                      <a:tcPr anchor="b"/>
                    </a:tc>
                    <a:extLst>
                      <a:ext uri="{0D108BD9-81ED-4DB2-BD59-A6C34878D82A}">
                        <a16:rowId xmlns:a16="http://schemas.microsoft.com/office/drawing/2014/main" val="10000"/>
                      </a:ext>
                    </a:extLst>
                  </a:tr>
                  <a:tr h="701040">
                    <a:tc>
                      <a:txBody>
                        <a:bodyPr/>
                        <a:lstStyle/>
                        <a:p>
                          <a:pPr algn="r"/>
                          <a:r>
                            <a:rPr sz="2800"/>
                            <a:t>​</a:t>
                          </a:r>
                          <a:r>
                            <a:rPr sz="2800">
                              <a:latin typeface="Cambria Math"/>
                            </a:rPr>
                            <a:t>2000</a:t>
                          </a:r>
                        </a:p>
                      </a:txBody>
                      <a:tcPr/>
                    </a:tc>
                    <a:tc>
                      <a:txBody>
                        <a:bodyPr/>
                        <a:lstStyle/>
                        <a:p>
                          <a:endParaRPr lang="en-US"/>
                        </a:p>
                      </a:txBody>
                      <a:tcPr>
                        <a:blipFill>
                          <a:blip r:embed="rId2"/>
                          <a:stretch>
                            <a:fillRect l="-64286" t="-83621" r="-200000" b="-170690"/>
                          </a:stretch>
                        </a:blipFill>
                      </a:tcPr>
                    </a:tc>
                    <a:tc>
                      <a:txBody>
                        <a:bodyPr/>
                        <a:lstStyle/>
                        <a:p>
                          <a:pPr algn="l">
                            <a:defRPr b="1"/>
                          </a:pPr>
                          <a:r>
                            <a:rPr lang="en-US" sz="2000" b="0" dirty="0"/>
                            <a:t>population after one hour equals </a:t>
                          </a:r>
                          <a:r>
                            <a:rPr lang="en-US" sz="2000" b="0" dirty="0">
                              <a:latin typeface="Cambria Math"/>
                            </a:rPr>
                            <a:t>2000</a:t>
                          </a:r>
                          <a:r>
                            <a:rPr lang="en-US" sz="2000" b="0" dirty="0"/>
                            <a:t> bacteria.</a:t>
                          </a:r>
                          <a:endParaRPr sz="2000" b="0" dirty="0"/>
                        </a:p>
                      </a:txBody>
                      <a:tcPr/>
                    </a:tc>
                    <a:extLst>
                      <a:ext uri="{0D108BD9-81ED-4DB2-BD59-A6C34878D82A}">
                        <a16:rowId xmlns:a16="http://schemas.microsoft.com/office/drawing/2014/main" val="10001"/>
                      </a:ext>
                    </a:extLst>
                  </a:tr>
                  <a:tr h="518160">
                    <a:tc>
                      <a:txBody>
                        <a:bodyPr/>
                        <a:lstStyle/>
                        <a:p>
                          <a:pPr algn="r"/>
                          <a:r>
                            <a:rPr sz="2800" dirty="0"/>
                            <a:t>​</a:t>
                          </a:r>
                          <a:r>
                            <a:rPr sz="2800" dirty="0">
                              <a:latin typeface="Cambria Math"/>
                            </a:rPr>
                            <a:t>2000</a:t>
                          </a:r>
                        </a:p>
                      </a:txBody>
                      <a:tcPr/>
                    </a:tc>
                    <a:tc>
                      <a:txBody>
                        <a:bodyPr/>
                        <a:lstStyle/>
                        <a:p>
                          <a:endParaRPr lang="en-US"/>
                        </a:p>
                      </a:txBody>
                      <a:tcPr>
                        <a:blipFill>
                          <a:blip r:embed="rId2"/>
                          <a:stretch>
                            <a:fillRect l="-64286" t="-250588" r="-200000" b="-132941"/>
                          </a:stretch>
                        </a:blipFill>
                      </a:tcPr>
                    </a:tc>
                    <a:tc>
                      <a:txBody>
                        <a:bodyPr/>
                        <a:lstStyle/>
                        <a:p>
                          <a:endParaRPr lang="en-US"/>
                        </a:p>
                      </a:txBody>
                      <a:tcPr>
                        <a:blipFill>
                          <a:blip r:embed="rId2"/>
                          <a:stretch>
                            <a:fillRect l="-82143" t="-250588" b="-132941"/>
                          </a:stretch>
                        </a:blipFill>
                      </a:tcPr>
                    </a:tc>
                    <a:extLst>
                      <a:ext uri="{0D108BD9-81ED-4DB2-BD59-A6C34878D82A}">
                        <a16:rowId xmlns:a16="http://schemas.microsoft.com/office/drawing/2014/main" val="10002"/>
                      </a:ext>
                    </a:extLst>
                  </a:tr>
                  <a:tr h="518160">
                    <a:tc>
                      <a:txBody>
                        <a:bodyPr/>
                        <a:lstStyle/>
                        <a:p>
                          <a:endParaRPr lang="en-US"/>
                        </a:p>
                      </a:txBody>
                      <a:tcPr>
                        <a:blipFill>
                          <a:blip r:embed="rId2"/>
                          <a:stretch>
                            <a:fillRect t="-350588" r="-466667" b="-32941"/>
                          </a:stretch>
                        </a:blipFill>
                      </a:tcPr>
                    </a:tc>
                    <a:tc>
                      <a:txBody>
                        <a:bodyPr/>
                        <a:lstStyle/>
                        <a:p>
                          <a:endParaRPr lang="en-US"/>
                        </a:p>
                      </a:txBody>
                      <a:tcPr>
                        <a:blipFill>
                          <a:blip r:embed="rId2"/>
                          <a:stretch>
                            <a:fillRect l="-64286" t="-350588" r="-200000" b="-32941"/>
                          </a:stretch>
                        </a:blipFill>
                      </a:tcPr>
                    </a:tc>
                    <a:tc>
                      <a:txBody>
                        <a:bodyPr/>
                        <a:lstStyle/>
                        <a:p>
                          <a:pPr algn="l"/>
                          <a:endParaRPr sz="1800" b="0" dirty="0"/>
                        </a:p>
                      </a:txBody>
                      <a:tcPr/>
                    </a:tc>
                    <a:extLst>
                      <a:ext uri="{0D108BD9-81ED-4DB2-BD59-A6C34878D82A}">
                        <a16:rowId xmlns:a16="http://schemas.microsoft.com/office/drawing/2014/main" val="10003"/>
                      </a:ext>
                    </a:extLst>
                  </a:tr>
                </a:tbl>
              </a:graphicData>
            </a:graphic>
          </p:graphicFrame>
        </mc:Fallback>
      </mc:AlternateContent>
      <p:sp>
        <p:nvSpPr>
          <p:cNvPr id="4" name="Text Placeholder 2">
            <a:extLst>
              <a:ext uri="{FF2B5EF4-FFF2-40B4-BE49-F238E27FC236}">
                <a16:creationId xmlns:a16="http://schemas.microsoft.com/office/drawing/2014/main" id="{B013FA79-2E91-42CE-BC2D-67963BC2C2BF}"/>
              </a:ext>
            </a:extLst>
          </p:cNvPr>
          <p:cNvSpPr txBox="1">
            <a:spLocks/>
          </p:cNvSpPr>
          <p:nvPr/>
        </p:nvSpPr>
        <p:spPr>
          <a:xfrm>
            <a:off x="304800" y="3315287"/>
            <a:ext cx="8229600" cy="156151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sz="2800"/>
            </a:pPr>
            <a:r>
              <a:rPr lang="en-US" dirty="0"/>
              <a:t>​Thus, a function which models the population growth of the bacteria culture is</a:t>
            </a:r>
          </a:p>
        </p:txBody>
      </p:sp>
      <p:pic>
        <p:nvPicPr>
          <p:cNvPr id="8" name="Picture 7" descr="P of t equals 1000 times open parentheses 2 close parentheses to the power of t, where t is">
            <a:extLst>
              <a:ext uri="{FF2B5EF4-FFF2-40B4-BE49-F238E27FC236}">
                <a16:creationId xmlns:a16="http://schemas.microsoft.com/office/drawing/2014/main" id="{AE76E21D-5F5B-F10E-C250-B66F05F34F5A}"/>
              </a:ext>
            </a:extLst>
          </p:cNvPr>
          <p:cNvPicPr>
            <a:picLocks noChangeAspect="1"/>
          </p:cNvPicPr>
          <p:nvPr/>
        </p:nvPicPr>
        <p:blipFill>
          <a:blip r:embed="rId3"/>
          <a:stretch>
            <a:fillRect/>
          </a:stretch>
        </p:blipFill>
        <p:spPr>
          <a:xfrm>
            <a:off x="4013993" y="3722687"/>
            <a:ext cx="3857142" cy="576000"/>
          </a:xfrm>
          <a:prstGeom prst="rect">
            <a:avLst/>
          </a:prstGeom>
        </p:spPr>
      </p:pic>
      <p:sp>
        <p:nvSpPr>
          <p:cNvPr id="12" name="TextBox 11">
            <a:extLst>
              <a:ext uri="{FF2B5EF4-FFF2-40B4-BE49-F238E27FC236}">
                <a16:creationId xmlns:a16="http://schemas.microsoft.com/office/drawing/2014/main" id="{29B9B39D-9EFF-DD08-2569-3F974ADA3277}"/>
              </a:ext>
            </a:extLst>
          </p:cNvPr>
          <p:cNvSpPr txBox="1"/>
          <p:nvPr/>
        </p:nvSpPr>
        <p:spPr>
          <a:xfrm>
            <a:off x="304800" y="4167693"/>
            <a:ext cx="3124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measured in hours.</a:t>
            </a:r>
            <a:endParaRPr lang="en-IN"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Logistic Regression</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sz="2800"/>
            </a:pPr>
            <a:r>
              <a:rPr sz="2800" dirty="0"/>
              <a:t>The graphs indicate that both linear and quadratic regression are inappropriate tools in this case, while the logistic regression function appears to be much more realistic.</a:t>
            </a:r>
            <a:r>
              <a:rPr lang="en-US" sz="2800" dirty="0"/>
              <a:t> As a particular point of comparison, the weights predicted by the linear and quadratic models at the end of month 24 are, respectively, 92 pounds and 68 pounds, far outside the expected range of 40 to 45 pounds.</a:t>
            </a:r>
            <a:endParaRPr sz="2800" dirty="0"/>
          </a:p>
        </p:txBody>
      </p:sp>
    </p:spTree>
    <p:extLst>
      <p:ext uri="{BB962C8B-B14F-4D97-AF65-F5344CB8AC3E}">
        <p14:creationId xmlns:p14="http://schemas.microsoft.com/office/powerpoint/2010/main" val="6498461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Logistic Regression</a:t>
            </a:r>
            <a:r>
              <a:rPr lang="en-US" baseline="-25000" dirty="0"/>
              <a:t>9</a:t>
            </a:r>
            <a:endParaRPr dirty="0"/>
          </a:p>
        </p:txBody>
      </p:sp>
      <p:pic>
        <p:nvPicPr>
          <p:cNvPr id="5" name="Content Placeholder 4" descr="Three regression curves in the Cartesian plane, labeled A, B, and C. Graph A is the line of best fit, graph B is the parabola of best fit, and graph C is the logistic curve of best fit. All three graphs are reasonably near the twelve given points for months 1 through 12, but A and B are notably larger than the expected long-term weight range of 40 to 45 pounds from month 13  on.">
            <a:extLst>
              <a:ext uri="{FF2B5EF4-FFF2-40B4-BE49-F238E27FC236}">
                <a16:creationId xmlns:a16="http://schemas.microsoft.com/office/drawing/2014/main" id="{765253FC-9D53-4BC2-98FA-8DD7BD47CB66}"/>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1680" y="1008356"/>
            <a:ext cx="5120640" cy="4599897"/>
          </a:xfrm>
        </p:spPr>
      </p:pic>
      <p:sp>
        <p:nvSpPr>
          <p:cNvPr id="3" name="TextBox 2">
            <a:extLst>
              <a:ext uri="{FF2B5EF4-FFF2-40B4-BE49-F238E27FC236}">
                <a16:creationId xmlns:a16="http://schemas.microsoft.com/office/drawing/2014/main" id="{EBAB005E-B2A5-4008-B754-37BAAA3F1EDC}"/>
              </a:ext>
            </a:extLst>
          </p:cNvPr>
          <p:cNvSpPr txBox="1"/>
          <p:nvPr/>
        </p:nvSpPr>
        <p:spPr>
          <a:xfrm>
            <a:off x="152400" y="5572780"/>
            <a:ext cx="8763000" cy="523220"/>
          </a:xfrm>
          <a:prstGeom prst="rect">
            <a:avLst/>
          </a:prstGeom>
          <a:noFill/>
        </p:spPr>
        <p:txBody>
          <a:bodyPr wrap="square" rtlCol="0">
            <a:spAutoFit/>
          </a:bodyPr>
          <a:lstStyle/>
          <a:p>
            <a:pPr algn="ctr"/>
            <a:r>
              <a:rPr lang="en-US" sz="2800" dirty="0"/>
              <a:t>Figure 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Population Growth</a:t>
            </a:r>
            <a:r>
              <a:rPr lang="en-US" baseline="-25000" dirty="0"/>
              <a:t>4</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We wish to find the time </a:t>
            </a:r>
            <a:r>
              <a:rPr lang="en-US" sz="2800" i="1" dirty="0"/>
              <a:t>t</a:t>
            </a:r>
            <a:r>
              <a:rPr sz="2800" dirty="0"/>
              <a:t> for which</a:t>
            </a:r>
            <a:r>
              <a:rPr lang="en-US" sz="2800" dirty="0"/>
              <a:t> </a:t>
            </a:r>
            <a:endParaRPr sz="2800" dirty="0"/>
          </a:p>
          <a:p>
            <a:r>
              <a:rPr dirty="0"/>
              <a:t>​</a:t>
            </a:r>
          </a:p>
        </p:txBody>
      </p:sp>
      <p:pic>
        <p:nvPicPr>
          <p:cNvPr id="11" name="Picture 10" descr="P of t equals 16000">
            <a:extLst>
              <a:ext uri="{FF2B5EF4-FFF2-40B4-BE49-F238E27FC236}">
                <a16:creationId xmlns:a16="http://schemas.microsoft.com/office/drawing/2014/main" id="{0AC4CC4D-B712-233E-E213-DD22DF5D4E67}"/>
              </a:ext>
            </a:extLst>
          </p:cNvPr>
          <p:cNvPicPr>
            <a:picLocks noChangeAspect="1"/>
          </p:cNvPicPr>
          <p:nvPr/>
        </p:nvPicPr>
        <p:blipFill>
          <a:blip r:embed="rId2"/>
          <a:stretch>
            <a:fillRect/>
          </a:stretch>
        </p:blipFill>
        <p:spPr>
          <a:xfrm>
            <a:off x="6324600" y="1069189"/>
            <a:ext cx="2190750" cy="523875"/>
          </a:xfrm>
          <a:prstGeom prst="rect">
            <a:avLst/>
          </a:prstGeom>
        </p:spPr>
      </p:pic>
      <mc:AlternateContent xmlns:mc="http://schemas.openxmlformats.org/markup-compatibility/2006">
        <mc:Choice xmlns:a14="http://schemas.microsoft.com/office/drawing/2010/main" Requires="a14">
          <p:graphicFrame>
            <p:nvGraphicFramePr>
              <p:cNvPr id="4" name="Table Placeholder 2" descr="16000 equals 1000 times open parentheses 2 close parentheses to the power of t.&#10;By dividing both sides by 1000, we get,&#10;16 equals 2 to the power of t.&#10;Rewrite both sides with the same base, 2.&#10;Such that, 2 to the power of 4 equals 2 to the power of t.&#10;By equating the exponents, we get, &#10;t equals 4.">
                <a:extLst>
                  <a:ext uri="{FF2B5EF4-FFF2-40B4-BE49-F238E27FC236}">
                    <a16:creationId xmlns:a16="http://schemas.microsoft.com/office/drawing/2014/main" id="{78385E7A-2190-DFB6-04FD-0E457F2B3AE3}"/>
                  </a:ext>
                </a:extLst>
              </p:cNvPr>
              <p:cNvGraphicFramePr>
                <a:graphicFrameLocks/>
              </p:cNvGraphicFramePr>
              <p:nvPr>
                <p:extLst>
                  <p:ext uri="{D42A27DB-BD31-4B8C-83A1-F6EECF244321}">
                    <p14:modId xmlns:p14="http://schemas.microsoft.com/office/powerpoint/2010/main" val="1137741359"/>
                  </p:ext>
                </p:extLst>
              </p:nvPr>
            </p:nvGraphicFramePr>
            <p:xfrm>
              <a:off x="990600" y="1706880"/>
              <a:ext cx="7924799" cy="1950720"/>
            </p:xfrm>
            <a:graphic>
              <a:graphicData uri="http://schemas.openxmlformats.org/drawingml/2006/table">
                <a:tbl>
                  <a:tblPr firstRow="1" bandRow="1">
                    <a:tableStyleId>{2D5ABB26-0587-4C30-8999-92F81FD0307C}</a:tableStyleId>
                  </a:tblPr>
                  <a:tblGrid>
                    <a:gridCol w="1174044">
                      <a:extLst>
                        <a:ext uri="{9D8B030D-6E8A-4147-A177-3AD203B41FA5}">
                          <a16:colId xmlns:a16="http://schemas.microsoft.com/office/drawing/2014/main" val="20000"/>
                        </a:ext>
                      </a:extLst>
                    </a:gridCol>
                    <a:gridCol w="2201333">
                      <a:extLst>
                        <a:ext uri="{9D8B030D-6E8A-4147-A177-3AD203B41FA5}">
                          <a16:colId xmlns:a16="http://schemas.microsoft.com/office/drawing/2014/main" val="20001"/>
                        </a:ext>
                      </a:extLst>
                    </a:gridCol>
                    <a:gridCol w="4549422">
                      <a:extLst>
                        <a:ext uri="{9D8B030D-6E8A-4147-A177-3AD203B41FA5}">
                          <a16:colId xmlns:a16="http://schemas.microsoft.com/office/drawing/2014/main" val="20002"/>
                        </a:ext>
                      </a:extLst>
                    </a:gridCol>
                  </a:tblGrid>
                  <a:tr h="370840">
                    <a:tc>
                      <a:txBody>
                        <a:bodyPr/>
                        <a:lstStyle/>
                        <a:p>
                          <a:pPr algn="r"/>
                          <a:r>
                            <a:rPr sz="2600"/>
                            <a:t>​</a:t>
                          </a:r>
                          <a:r>
                            <a:rPr sz="2600">
                              <a:latin typeface="Cambria Math"/>
                            </a:rPr>
                            <a:t>16,000</a:t>
                          </a:r>
                          <a:endParaRPr sz="2600" dirty="0">
                            <a:latin typeface="Cambria Math"/>
                          </a:endParaRPr>
                        </a:p>
                      </a:txBody>
                      <a:tcPr/>
                    </a:tc>
                    <a:tc>
                      <a:txBody>
                        <a:bodyPr/>
                        <a:lstStyle/>
                        <a:p>
                          <a:pPr algn="l">
                            <a:defRPr sz="1800"/>
                          </a:pPr>
                          <a:r>
                            <a:rPr sz="2600" dirty="0"/>
                            <a:t>​</a:t>
                          </a:r>
                          <a14:m>
                            <m:oMath xmlns:m="http://schemas.openxmlformats.org/officeDocument/2006/math">
                              <m:r>
                                <a:rPr sz="2600">
                                  <a:latin typeface="Cambria Math"/>
                                </a:rPr>
                                <m:t>=1000</m:t>
                              </m:r>
                              <m:sSup>
                                <m:sSupPr>
                                  <m:ctrlPr>
                                    <a:rPr sz="2600" i="1">
                                      <a:latin typeface="Cambria Math" panose="02040503050406030204" pitchFamily="18" charset="0"/>
                                    </a:rPr>
                                  </m:ctrlPr>
                                </m:sSupPr>
                                <m:e>
                                  <m:d>
                                    <m:dPr>
                                      <m:ctrlPr>
                                        <a:rPr sz="2600" i="1">
                                          <a:latin typeface="Cambria Math" panose="02040503050406030204" pitchFamily="18" charset="0"/>
                                        </a:rPr>
                                      </m:ctrlPr>
                                    </m:dPr>
                                    <m:e>
                                      <m:r>
                                        <a:rPr sz="2600">
                                          <a:latin typeface="Cambria Math"/>
                                        </a:rPr>
                                        <m:t>2</m:t>
                                      </m:r>
                                    </m:e>
                                  </m:d>
                                </m:e>
                                <m:sup>
                                  <m:r>
                                    <a:rPr sz="2600">
                                      <a:latin typeface="Cambria Math"/>
                                    </a:rPr>
                                    <m:t>𝑡</m:t>
                                  </m:r>
                                </m:sup>
                              </m:sSup>
                            </m:oMath>
                          </a14:m>
                          <a:endParaRPr sz="2600" dirty="0"/>
                        </a:p>
                      </a:txBody>
                      <a:tcPr/>
                    </a:tc>
                    <a:tc>
                      <a:txBody>
                        <a:bodyPr/>
                        <a:lstStyle/>
                        <a:p>
                          <a:pPr algn="l">
                            <a:defRPr b="1"/>
                          </a:pPr>
                          <a:r>
                            <a:rPr lang="en-US" sz="2000" b="0"/>
                            <a:t>Substitute the desired population value.</a:t>
                          </a:r>
                          <a:endParaRPr sz="2000" b="0" dirty="0"/>
                        </a:p>
                      </a:txBody>
                      <a:tcPr/>
                    </a:tc>
                    <a:extLst>
                      <a:ext uri="{0D108BD9-81ED-4DB2-BD59-A6C34878D82A}">
                        <a16:rowId xmlns:a16="http://schemas.microsoft.com/office/drawing/2014/main" val="10000"/>
                      </a:ext>
                    </a:extLst>
                  </a:tr>
                  <a:tr h="370840">
                    <a:tc>
                      <a:txBody>
                        <a:bodyPr/>
                        <a:lstStyle/>
                        <a:p>
                          <a:pPr algn="r"/>
                          <a:r>
                            <a:rPr sz="2600"/>
                            <a:t>​</a:t>
                          </a:r>
                          <a:r>
                            <a:rPr sz="2600">
                              <a:latin typeface="Cambria Math"/>
                            </a:rPr>
                            <a:t>16</a:t>
                          </a:r>
                        </a:p>
                      </a:txBody>
                      <a:tcPr/>
                    </a:tc>
                    <a:tc>
                      <a:txBody>
                        <a:bodyPr/>
                        <a:lstStyle/>
                        <a:p>
                          <a:pPr algn="l">
                            <a:defRPr sz="1800"/>
                          </a:pPr>
                          <a:r>
                            <a:rPr sz="2600" dirty="0"/>
                            <a:t>​</a:t>
                          </a:r>
                          <a14:m>
                            <m:oMath xmlns:m="http://schemas.openxmlformats.org/officeDocument/2006/math">
                              <m:r>
                                <a:rPr sz="2600">
                                  <a:latin typeface="Cambria Math"/>
                                </a:rPr>
                                <m:t>=</m:t>
                              </m:r>
                              <m:sSup>
                                <m:sSupPr>
                                  <m:ctrlPr>
                                    <a:rPr sz="2600" i="1">
                                      <a:latin typeface="Cambria Math" panose="02040503050406030204" pitchFamily="18" charset="0"/>
                                    </a:rPr>
                                  </m:ctrlPr>
                                </m:sSupPr>
                                <m:e>
                                  <m:r>
                                    <a:rPr sz="2600">
                                      <a:latin typeface="Cambria Math"/>
                                    </a:rPr>
                                    <m:t>2</m:t>
                                  </m:r>
                                </m:e>
                                <m:sup>
                                  <m:r>
                                    <a:rPr sz="2600">
                                      <a:latin typeface="Cambria Math"/>
                                    </a:rPr>
                                    <m:t>𝑡</m:t>
                                  </m:r>
                                </m:sup>
                              </m:sSup>
                            </m:oMath>
                          </a14:m>
                          <a:endParaRPr sz="2600" dirty="0"/>
                        </a:p>
                      </a:txBody>
                      <a:tcPr/>
                    </a:tc>
                    <a:tc>
                      <a:txBody>
                        <a:bodyPr/>
                        <a:lstStyle/>
                        <a:p>
                          <a:pPr algn="l">
                            <a:defRPr b="1"/>
                          </a:pPr>
                          <a:r>
                            <a:rPr sz="2000" b="0" dirty="0"/>
                            <a:t>Divide both sides by </a:t>
                          </a:r>
                          <a:r>
                            <a:rPr sz="2000" b="0" dirty="0">
                              <a:latin typeface="Cambria Math"/>
                            </a:rPr>
                            <a:t>1000</a:t>
                          </a:r>
                          <a:r>
                            <a:rPr sz="2000" b="0" dirty="0"/>
                            <a:t>.</a:t>
                          </a:r>
                        </a:p>
                      </a:txBody>
                      <a:tcPr/>
                    </a:tc>
                    <a:extLst>
                      <a:ext uri="{0D108BD9-81ED-4DB2-BD59-A6C34878D82A}">
                        <a16:rowId xmlns:a16="http://schemas.microsoft.com/office/drawing/2014/main" val="10001"/>
                      </a:ext>
                    </a:extLst>
                  </a:tr>
                  <a:tr h="370840">
                    <a:tc>
                      <a:txBody>
                        <a:bodyPr/>
                        <a:lstStyle/>
                        <a:p>
                          <a:pPr algn="r">
                            <a:defRPr sz="1800"/>
                          </a:pPr>
                          <a:r>
                            <a:rPr sz="2600"/>
                            <a:t>​</a:t>
                          </a:r>
                          <a14:m>
                            <m:oMath xmlns:m="http://schemas.openxmlformats.org/officeDocument/2006/math">
                              <m:sSup>
                                <m:sSupPr>
                                  <m:ctrlPr>
                                    <a:rPr sz="2600" i="1">
                                      <a:latin typeface="Cambria Math" panose="02040503050406030204" pitchFamily="18" charset="0"/>
                                    </a:rPr>
                                  </m:ctrlPr>
                                </m:sSupPr>
                                <m:e>
                                  <m:r>
                                    <a:rPr sz="2600">
                                      <a:latin typeface="Cambria Math"/>
                                    </a:rPr>
                                    <m:t>2</m:t>
                                  </m:r>
                                </m:e>
                                <m:sup>
                                  <m:r>
                                    <a:rPr sz="2600">
                                      <a:latin typeface="Cambria Math"/>
                                    </a:rPr>
                                    <m:t>4</m:t>
                                  </m:r>
                                </m:sup>
                              </m:sSup>
                            </m:oMath>
                          </a14:m>
                          <a:endParaRPr sz="2600"/>
                        </a:p>
                      </a:txBody>
                      <a:tcPr/>
                    </a:tc>
                    <a:tc>
                      <a:txBody>
                        <a:bodyPr/>
                        <a:lstStyle/>
                        <a:p>
                          <a:pPr algn="l">
                            <a:defRPr sz="1800"/>
                          </a:pPr>
                          <a:r>
                            <a:rPr sz="2600" dirty="0"/>
                            <a:t>​</a:t>
                          </a:r>
                          <a14:m>
                            <m:oMath xmlns:m="http://schemas.openxmlformats.org/officeDocument/2006/math">
                              <m:r>
                                <a:rPr sz="2600">
                                  <a:latin typeface="Cambria Math"/>
                                </a:rPr>
                                <m:t>=</m:t>
                              </m:r>
                              <m:sSup>
                                <m:sSupPr>
                                  <m:ctrlPr>
                                    <a:rPr sz="2600" i="1">
                                      <a:latin typeface="Cambria Math" panose="02040503050406030204" pitchFamily="18" charset="0"/>
                                    </a:rPr>
                                  </m:ctrlPr>
                                </m:sSupPr>
                                <m:e>
                                  <m:r>
                                    <a:rPr sz="2600">
                                      <a:latin typeface="Cambria Math"/>
                                    </a:rPr>
                                    <m:t>2</m:t>
                                  </m:r>
                                </m:e>
                                <m:sup>
                                  <m:r>
                                    <a:rPr sz="2600">
                                      <a:latin typeface="Cambria Math"/>
                                    </a:rPr>
                                    <m:t>𝑡</m:t>
                                  </m:r>
                                </m:sup>
                              </m:sSup>
                            </m:oMath>
                          </a14:m>
                          <a:endParaRPr sz="2600" dirty="0"/>
                        </a:p>
                      </a:txBody>
                      <a:tcPr/>
                    </a:tc>
                    <a:tc>
                      <a:txBody>
                        <a:bodyPr/>
                        <a:lstStyle/>
                        <a:p>
                          <a:pPr algn="l">
                            <a:defRPr b="1"/>
                          </a:pPr>
                          <a:r>
                            <a:rPr sz="2000" b="0"/>
                            <a:t>Rewrite both sides with the same base, </a:t>
                          </a:r>
                          <a:r>
                            <a:rPr sz="2000" b="0">
                              <a:latin typeface="Cambria Math"/>
                            </a:rPr>
                            <a:t>2</a:t>
                          </a:r>
                          <a:r>
                            <a:rPr sz="2000" b="0"/>
                            <a:t>.</a:t>
                          </a:r>
                          <a:endParaRPr sz="2000" b="0" dirty="0"/>
                        </a:p>
                      </a:txBody>
                      <a:tcPr/>
                    </a:tc>
                    <a:extLst>
                      <a:ext uri="{0D108BD9-81ED-4DB2-BD59-A6C34878D82A}">
                        <a16:rowId xmlns:a16="http://schemas.microsoft.com/office/drawing/2014/main" val="10002"/>
                      </a:ext>
                    </a:extLst>
                  </a:tr>
                  <a:tr h="370840">
                    <a:tc>
                      <a:txBody>
                        <a:bodyPr/>
                        <a:lstStyle/>
                        <a:p>
                          <a:pPr algn="r">
                            <a:defRPr sz="1800"/>
                          </a:pPr>
                          <a:r>
                            <a:rPr sz="2600" dirty="0"/>
                            <a:t>​</a:t>
                          </a:r>
                          <a14:m>
                            <m:oMath xmlns:m="http://schemas.openxmlformats.org/officeDocument/2006/math">
                              <m:r>
                                <a:rPr sz="2600">
                                  <a:latin typeface="Cambria Math"/>
                                </a:rPr>
                                <m:t>𝑡</m:t>
                              </m:r>
                            </m:oMath>
                          </a14:m>
                          <a:endParaRPr sz="2600" dirty="0"/>
                        </a:p>
                      </a:txBody>
                      <a:tcPr/>
                    </a:tc>
                    <a:tc>
                      <a:txBody>
                        <a:bodyPr/>
                        <a:lstStyle/>
                        <a:p>
                          <a:pPr algn="l">
                            <a:defRPr sz="1800"/>
                          </a:pPr>
                          <a:r>
                            <a:rPr sz="2600" dirty="0"/>
                            <a:t>​</a:t>
                          </a:r>
                          <a14:m>
                            <m:oMath xmlns:m="http://schemas.openxmlformats.org/officeDocument/2006/math">
                              <m:r>
                                <a:rPr sz="2600">
                                  <a:latin typeface="Cambria Math"/>
                                </a:rPr>
                                <m:t>=4</m:t>
                              </m:r>
                            </m:oMath>
                          </a14:m>
                          <a:endParaRPr sz="2600" dirty="0"/>
                        </a:p>
                      </a:txBody>
                      <a:tcPr/>
                    </a:tc>
                    <a:tc>
                      <a:txBody>
                        <a:bodyPr/>
                        <a:lstStyle/>
                        <a:p>
                          <a:pPr algn="l">
                            <a:defRPr b="1"/>
                          </a:pPr>
                          <a:r>
                            <a:rPr lang="en-US" sz="2000" b="0" dirty="0"/>
                            <a:t>Equate the exponents and solve.</a:t>
                          </a:r>
                          <a:endParaRPr sz="2000" b="0" dirty="0"/>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16000 equals 1000 times open parentheses 2 close parentheses to the power of t.&#10;By dividing both sides by 1000, we get,&#10;16 equals 2 to the power of t.&#10;Rewrite both sides with the same base, 2.&#10;Such that, 2 to the power of 4 equals 2 to the power of t.&#10;By equating the exponents, we get, &#10;t equals 4.">
                <a:extLst>
                  <a:ext uri="{FF2B5EF4-FFF2-40B4-BE49-F238E27FC236}">
                    <a16:creationId xmlns:a16="http://schemas.microsoft.com/office/drawing/2014/main" id="{78385E7A-2190-DFB6-04FD-0E457F2B3AE3}"/>
                  </a:ext>
                </a:extLst>
              </p:cNvPr>
              <p:cNvGraphicFramePr>
                <a:graphicFrameLocks/>
              </p:cNvGraphicFramePr>
              <p:nvPr>
                <p:extLst>
                  <p:ext uri="{D42A27DB-BD31-4B8C-83A1-F6EECF244321}">
                    <p14:modId xmlns:p14="http://schemas.microsoft.com/office/powerpoint/2010/main" val="1137741359"/>
                  </p:ext>
                </p:extLst>
              </p:nvPr>
            </p:nvGraphicFramePr>
            <p:xfrm>
              <a:off x="990600" y="1706880"/>
              <a:ext cx="7924799" cy="1950720"/>
            </p:xfrm>
            <a:graphic>
              <a:graphicData uri="http://schemas.openxmlformats.org/drawingml/2006/table">
                <a:tbl>
                  <a:tblPr firstRow="1" bandRow="1">
                    <a:tableStyleId>{2D5ABB26-0587-4C30-8999-92F81FD0307C}</a:tableStyleId>
                  </a:tblPr>
                  <a:tblGrid>
                    <a:gridCol w="1174044">
                      <a:extLst>
                        <a:ext uri="{9D8B030D-6E8A-4147-A177-3AD203B41FA5}">
                          <a16:colId xmlns:a16="http://schemas.microsoft.com/office/drawing/2014/main" val="20000"/>
                        </a:ext>
                      </a:extLst>
                    </a:gridCol>
                    <a:gridCol w="2201333">
                      <a:extLst>
                        <a:ext uri="{9D8B030D-6E8A-4147-A177-3AD203B41FA5}">
                          <a16:colId xmlns:a16="http://schemas.microsoft.com/office/drawing/2014/main" val="20001"/>
                        </a:ext>
                      </a:extLst>
                    </a:gridCol>
                    <a:gridCol w="4549422">
                      <a:extLst>
                        <a:ext uri="{9D8B030D-6E8A-4147-A177-3AD203B41FA5}">
                          <a16:colId xmlns:a16="http://schemas.microsoft.com/office/drawing/2014/main" val="20002"/>
                        </a:ext>
                      </a:extLst>
                    </a:gridCol>
                  </a:tblGrid>
                  <a:tr h="487680">
                    <a:tc>
                      <a:txBody>
                        <a:bodyPr/>
                        <a:lstStyle/>
                        <a:p>
                          <a:pPr algn="r"/>
                          <a:r>
                            <a:rPr sz="2600"/>
                            <a:t>​</a:t>
                          </a:r>
                          <a:r>
                            <a:rPr sz="2600">
                              <a:latin typeface="Cambria Math"/>
                            </a:rPr>
                            <a:t>16,000</a:t>
                          </a:r>
                          <a:endParaRPr sz="2600" dirty="0">
                            <a:latin typeface="Cambria Math"/>
                          </a:endParaRPr>
                        </a:p>
                      </a:txBody>
                      <a:tcPr/>
                    </a:tc>
                    <a:tc>
                      <a:txBody>
                        <a:bodyPr/>
                        <a:lstStyle/>
                        <a:p>
                          <a:endParaRPr lang="en-US"/>
                        </a:p>
                      </a:txBody>
                      <a:tcPr>
                        <a:blipFill>
                          <a:blip r:embed="rId3"/>
                          <a:stretch>
                            <a:fillRect l="-53463" t="-13750" r="-206925" b="-332500"/>
                          </a:stretch>
                        </a:blipFill>
                      </a:tcPr>
                    </a:tc>
                    <a:tc>
                      <a:txBody>
                        <a:bodyPr/>
                        <a:lstStyle/>
                        <a:p>
                          <a:pPr algn="l">
                            <a:defRPr b="1"/>
                          </a:pPr>
                          <a:r>
                            <a:rPr lang="en-US" sz="2000" b="0"/>
                            <a:t>Substitute the desired population value.</a:t>
                          </a:r>
                          <a:endParaRPr sz="2000" b="0" dirty="0"/>
                        </a:p>
                      </a:txBody>
                      <a:tcPr/>
                    </a:tc>
                    <a:extLst>
                      <a:ext uri="{0D108BD9-81ED-4DB2-BD59-A6C34878D82A}">
                        <a16:rowId xmlns:a16="http://schemas.microsoft.com/office/drawing/2014/main" val="10000"/>
                      </a:ext>
                    </a:extLst>
                  </a:tr>
                  <a:tr h="487680">
                    <a:tc>
                      <a:txBody>
                        <a:bodyPr/>
                        <a:lstStyle/>
                        <a:p>
                          <a:pPr algn="r"/>
                          <a:r>
                            <a:rPr sz="2600"/>
                            <a:t>​</a:t>
                          </a:r>
                          <a:r>
                            <a:rPr sz="2600">
                              <a:latin typeface="Cambria Math"/>
                            </a:rPr>
                            <a:t>16</a:t>
                          </a:r>
                        </a:p>
                      </a:txBody>
                      <a:tcPr/>
                    </a:tc>
                    <a:tc>
                      <a:txBody>
                        <a:bodyPr/>
                        <a:lstStyle/>
                        <a:p>
                          <a:endParaRPr lang="en-US"/>
                        </a:p>
                      </a:txBody>
                      <a:tcPr>
                        <a:blipFill>
                          <a:blip r:embed="rId3"/>
                          <a:stretch>
                            <a:fillRect l="-53463" t="-113750" r="-206925" b="-232500"/>
                          </a:stretch>
                        </a:blipFill>
                      </a:tcPr>
                    </a:tc>
                    <a:tc>
                      <a:txBody>
                        <a:bodyPr/>
                        <a:lstStyle/>
                        <a:p>
                          <a:pPr algn="l">
                            <a:defRPr b="1"/>
                          </a:pPr>
                          <a:r>
                            <a:rPr sz="2000" b="0" dirty="0"/>
                            <a:t>Divide both sides by </a:t>
                          </a:r>
                          <a:r>
                            <a:rPr sz="2000" b="0" dirty="0">
                              <a:latin typeface="Cambria Math"/>
                            </a:rPr>
                            <a:t>1000</a:t>
                          </a:r>
                          <a:r>
                            <a:rPr sz="2000" b="0" dirty="0"/>
                            <a:t>.</a:t>
                          </a:r>
                        </a:p>
                      </a:txBody>
                      <a:tcPr/>
                    </a:tc>
                    <a:extLst>
                      <a:ext uri="{0D108BD9-81ED-4DB2-BD59-A6C34878D82A}">
                        <a16:rowId xmlns:a16="http://schemas.microsoft.com/office/drawing/2014/main" val="10001"/>
                      </a:ext>
                    </a:extLst>
                  </a:tr>
                  <a:tr h="487680">
                    <a:tc>
                      <a:txBody>
                        <a:bodyPr/>
                        <a:lstStyle/>
                        <a:p>
                          <a:endParaRPr lang="en-US"/>
                        </a:p>
                      </a:txBody>
                      <a:tcPr>
                        <a:blipFill>
                          <a:blip r:embed="rId3"/>
                          <a:stretch>
                            <a:fillRect t="-213750" r="-574093" b="-132500"/>
                          </a:stretch>
                        </a:blipFill>
                      </a:tcPr>
                    </a:tc>
                    <a:tc>
                      <a:txBody>
                        <a:bodyPr/>
                        <a:lstStyle/>
                        <a:p>
                          <a:endParaRPr lang="en-US"/>
                        </a:p>
                      </a:txBody>
                      <a:tcPr>
                        <a:blipFill>
                          <a:blip r:embed="rId3"/>
                          <a:stretch>
                            <a:fillRect l="-53463" t="-213750" r="-206925" b="-132500"/>
                          </a:stretch>
                        </a:blipFill>
                      </a:tcPr>
                    </a:tc>
                    <a:tc>
                      <a:txBody>
                        <a:bodyPr/>
                        <a:lstStyle/>
                        <a:p>
                          <a:pPr algn="l">
                            <a:defRPr b="1"/>
                          </a:pPr>
                          <a:r>
                            <a:rPr sz="2000" b="0"/>
                            <a:t>Rewrite both sides with the same base, </a:t>
                          </a:r>
                          <a:r>
                            <a:rPr sz="2000" b="0">
                              <a:latin typeface="Cambria Math"/>
                            </a:rPr>
                            <a:t>2</a:t>
                          </a:r>
                          <a:r>
                            <a:rPr sz="2000" b="0"/>
                            <a:t>.</a:t>
                          </a:r>
                          <a:endParaRPr sz="2000" b="0" dirty="0"/>
                        </a:p>
                      </a:txBody>
                      <a:tcPr/>
                    </a:tc>
                    <a:extLst>
                      <a:ext uri="{0D108BD9-81ED-4DB2-BD59-A6C34878D82A}">
                        <a16:rowId xmlns:a16="http://schemas.microsoft.com/office/drawing/2014/main" val="10002"/>
                      </a:ext>
                    </a:extLst>
                  </a:tr>
                  <a:tr h="487680">
                    <a:tc>
                      <a:txBody>
                        <a:bodyPr/>
                        <a:lstStyle/>
                        <a:p>
                          <a:endParaRPr lang="en-US"/>
                        </a:p>
                      </a:txBody>
                      <a:tcPr>
                        <a:blipFill>
                          <a:blip r:embed="rId3"/>
                          <a:stretch>
                            <a:fillRect t="-313750" r="-574093" b="-32500"/>
                          </a:stretch>
                        </a:blipFill>
                      </a:tcPr>
                    </a:tc>
                    <a:tc>
                      <a:txBody>
                        <a:bodyPr/>
                        <a:lstStyle/>
                        <a:p>
                          <a:endParaRPr lang="en-US"/>
                        </a:p>
                      </a:txBody>
                      <a:tcPr>
                        <a:blipFill>
                          <a:blip r:embed="rId3"/>
                          <a:stretch>
                            <a:fillRect l="-53463" t="-313750" r="-206925" b="-32500"/>
                          </a:stretch>
                        </a:blipFill>
                      </a:tcPr>
                    </a:tc>
                    <a:tc>
                      <a:txBody>
                        <a:bodyPr/>
                        <a:lstStyle/>
                        <a:p>
                          <a:pPr algn="l">
                            <a:defRPr b="1"/>
                          </a:pPr>
                          <a:r>
                            <a:rPr lang="en-US" sz="2000" b="0" dirty="0"/>
                            <a:t>Equate the exponents and solve.</a:t>
                          </a:r>
                          <a:endParaRPr sz="2000" b="0" dirty="0"/>
                        </a:p>
                      </a:txBody>
                      <a:tcPr/>
                    </a:tc>
                    <a:extLst>
                      <a:ext uri="{0D108BD9-81ED-4DB2-BD59-A6C34878D82A}">
                        <a16:rowId xmlns:a16="http://schemas.microsoft.com/office/drawing/2014/main" val="10003"/>
                      </a:ext>
                    </a:extLst>
                  </a:tr>
                </a:tbl>
              </a:graphicData>
            </a:graphic>
          </p:graphicFrame>
        </mc:Fallback>
      </mc:AlternateContent>
      <p:sp>
        <p:nvSpPr>
          <p:cNvPr id="5" name="Text Placeholder 2">
            <a:extLst>
              <a:ext uri="{FF2B5EF4-FFF2-40B4-BE49-F238E27FC236}">
                <a16:creationId xmlns:a16="http://schemas.microsoft.com/office/drawing/2014/main" id="{E2842048-42A2-4446-A132-52C537373DB5}"/>
              </a:ext>
            </a:extLst>
          </p:cNvPr>
          <p:cNvSpPr txBox="1">
            <a:spLocks/>
          </p:cNvSpPr>
          <p:nvPr/>
        </p:nvSpPr>
        <p:spPr>
          <a:xfrm>
            <a:off x="457200" y="3810000"/>
            <a:ext cx="8229600" cy="1271954"/>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buNone/>
            </a:pPr>
            <a:r>
              <a:rPr lang="en-US" dirty="0"/>
              <a:t>Thus, the bacteria culture reaches a population of </a:t>
            </a:r>
            <a:r>
              <a:rPr lang="en-US" dirty="0">
                <a:latin typeface="Cambria Math"/>
              </a:rPr>
              <a:t>16,000</a:t>
            </a:r>
            <a:r>
              <a:rPr lang="en-US" dirty="0"/>
              <a:t> in </a:t>
            </a:r>
            <a:r>
              <a:rPr lang="en-US" dirty="0">
                <a:latin typeface="Cambria Math"/>
              </a:rPr>
              <a:t>4</a:t>
            </a:r>
            <a:r>
              <a:rPr lang="en-US" dirty="0"/>
              <a:t> hours.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Population Growth</a:t>
            </a:r>
            <a:r>
              <a:rPr lang="en-US" baseline="-25000" dirty="0"/>
              <a:t>5</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dirty="0"/>
              <a:t>​</a:t>
            </a:r>
            <a:r>
              <a:rPr sz="2800" dirty="0"/>
              <a:t>To calculate the population two and half hours after growth begins, we substitute </a:t>
            </a:r>
            <a:r>
              <a:rPr lang="en-US" sz="2800" i="1" dirty="0"/>
              <a:t>t</a:t>
            </a:r>
            <a:r>
              <a:rPr lang="en-US" sz="2800" dirty="0"/>
              <a:t> = 2.5 </a:t>
            </a:r>
            <a:r>
              <a:rPr sz="2800" dirty="0"/>
              <a:t>into the population model function.</a:t>
            </a:r>
          </a:p>
        </p:txBody>
      </p:sp>
      <p:pic>
        <p:nvPicPr>
          <p:cNvPr id="7" name="Picture 6" descr="P of 2.5 equals 1000 times open parentheses 2 close parentheses to the power of 2.5">
            <a:extLst>
              <a:ext uri="{FF2B5EF4-FFF2-40B4-BE49-F238E27FC236}">
                <a16:creationId xmlns:a16="http://schemas.microsoft.com/office/drawing/2014/main" id="{5DC4AEF3-A341-5ECC-F2FB-70AE4CA8B776}"/>
              </a:ext>
            </a:extLst>
          </p:cNvPr>
          <p:cNvPicPr>
            <a:picLocks noChangeAspect="1"/>
          </p:cNvPicPr>
          <p:nvPr/>
        </p:nvPicPr>
        <p:blipFill>
          <a:blip r:embed="rId2"/>
          <a:stretch>
            <a:fillRect/>
          </a:stretch>
        </p:blipFill>
        <p:spPr>
          <a:xfrm>
            <a:off x="3290886" y="2381248"/>
            <a:ext cx="2476500" cy="533400"/>
          </a:xfrm>
          <a:prstGeom prst="rect">
            <a:avLst/>
          </a:prstGeom>
        </p:spPr>
      </p:pic>
      <p:sp>
        <p:nvSpPr>
          <p:cNvPr id="4" name="TextBox 3">
            <a:extLst>
              <a:ext uri="{FF2B5EF4-FFF2-40B4-BE49-F238E27FC236}">
                <a16:creationId xmlns:a16="http://schemas.microsoft.com/office/drawing/2014/main" id="{55E759E3-13BB-7DD7-BEA4-DD35EA2C6E99}"/>
              </a:ext>
            </a:extLst>
          </p:cNvPr>
          <p:cNvSpPr txBox="1"/>
          <p:nvPr/>
        </p:nvSpPr>
        <p:spPr>
          <a:xfrm>
            <a:off x="914400" y="2905666"/>
            <a:ext cx="7772400" cy="1815882"/>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While we could rewrite this using rational exponents, and try to find an exact value, frequently this will be very tedious or impossible, so we use a calculator to evaluate.</a:t>
            </a:r>
            <a:endParaRPr lang="en-IN" dirty="0"/>
          </a:p>
        </p:txBody>
      </p:sp>
      <p:pic>
        <p:nvPicPr>
          <p:cNvPr id="9" name="Picture 8" descr="P of 2.5 approximately equals to 5657 bacteria.">
            <a:extLst>
              <a:ext uri="{FF2B5EF4-FFF2-40B4-BE49-F238E27FC236}">
                <a16:creationId xmlns:a16="http://schemas.microsoft.com/office/drawing/2014/main" id="{4E7020EF-CA62-AF51-B34A-0FF2C91D52F1}"/>
              </a:ext>
            </a:extLst>
          </p:cNvPr>
          <p:cNvPicPr>
            <a:picLocks noChangeAspect="1"/>
          </p:cNvPicPr>
          <p:nvPr/>
        </p:nvPicPr>
        <p:blipFill>
          <a:blip r:embed="rId3"/>
          <a:stretch>
            <a:fillRect/>
          </a:stretch>
        </p:blipFill>
        <p:spPr>
          <a:xfrm>
            <a:off x="3062286" y="4768128"/>
            <a:ext cx="2952750" cy="4667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Radioactive Decay</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Determine the base </a:t>
            </a:r>
            <a:r>
              <a:rPr lang="en-US" sz="2800" i="1" dirty="0"/>
              <a:t>a</a:t>
            </a:r>
            <a:r>
              <a:rPr sz="2800" dirty="0"/>
              <a:t> so that the function</a:t>
            </a:r>
          </a:p>
        </p:txBody>
      </p:sp>
      <p:pic>
        <p:nvPicPr>
          <p:cNvPr id="6" name="Picture 5" descr="A of t equals A subscript 0 times a to the power of t">
            <a:extLst>
              <a:ext uri="{FF2B5EF4-FFF2-40B4-BE49-F238E27FC236}">
                <a16:creationId xmlns:a16="http://schemas.microsoft.com/office/drawing/2014/main" id="{1905A104-204F-7107-079B-96B6D3920123}"/>
              </a:ext>
            </a:extLst>
          </p:cNvPr>
          <p:cNvPicPr>
            <a:picLocks noChangeAspect="1"/>
          </p:cNvPicPr>
          <p:nvPr/>
        </p:nvPicPr>
        <p:blipFill>
          <a:blip r:embed="rId2"/>
          <a:stretch>
            <a:fillRect/>
          </a:stretch>
        </p:blipFill>
        <p:spPr>
          <a:xfrm>
            <a:off x="6646069" y="1073943"/>
            <a:ext cx="1485900" cy="485775"/>
          </a:xfrm>
          <a:prstGeom prst="rect">
            <a:avLst/>
          </a:prstGeom>
        </p:spPr>
      </p:pic>
      <p:sp>
        <p:nvSpPr>
          <p:cNvPr id="4" name="TextBox 3">
            <a:extLst>
              <a:ext uri="{FF2B5EF4-FFF2-40B4-BE49-F238E27FC236}">
                <a16:creationId xmlns:a16="http://schemas.microsoft.com/office/drawing/2014/main" id="{991F3781-BFD5-DF7B-F7D3-F756A78FAFC0}"/>
              </a:ext>
            </a:extLst>
          </p:cNvPr>
          <p:cNvSpPr txBox="1"/>
          <p:nvPr/>
        </p:nvSpPr>
        <p:spPr>
          <a:xfrm>
            <a:off x="457200" y="1456734"/>
            <a:ext cx="8229600"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accurately describes the decay of carbon-14 as a function of </a:t>
            </a:r>
            <a:r>
              <a:rPr kumimoji="0" lang="en-US" sz="2800" b="0" i="1" u="none" strike="noStrike" kern="1200" cap="none" spc="0" normalizeH="0" baseline="0" noProof="0">
                <a:ln>
                  <a:noFill/>
                </a:ln>
                <a:solidFill>
                  <a:srgbClr val="366092"/>
                </a:solidFill>
                <a:effectLst/>
                <a:uLnTx/>
                <a:uFillTx/>
                <a:latin typeface="Calibri"/>
                <a:ea typeface="+mn-ea"/>
                <a:cs typeface="+mn-cs"/>
              </a:rPr>
              <a:t>t</a:t>
            </a:r>
            <a:r>
              <a:rPr kumimoji="0" lang="en-US" sz="2800" b="0" i="0" u="none" strike="noStrike" kern="1200" cap="none" spc="0" normalizeH="0" baseline="0" noProof="0">
                <a:ln>
                  <a:noFill/>
                </a:ln>
                <a:solidFill>
                  <a:srgbClr val="366092"/>
                </a:solidFill>
                <a:effectLst/>
                <a:uLnTx/>
                <a:uFillTx/>
                <a:latin typeface="Calibri"/>
                <a:ea typeface="+mn-ea"/>
                <a:cs typeface="+mn-cs"/>
              </a:rPr>
              <a:t> years.</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Radioactive Decay</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600" b="1" dirty="0"/>
              <a:t>Solution</a:t>
            </a:r>
          </a:p>
          <a:p>
            <a:pPr>
              <a:defRPr sz="2800"/>
            </a:pPr>
            <a:r>
              <a:rPr lang="en-US" sz="2600" dirty="0"/>
              <a:t>Note that</a:t>
            </a:r>
          </a:p>
        </p:txBody>
      </p:sp>
      <p:pic>
        <p:nvPicPr>
          <p:cNvPr id="27" name="Picture 26" descr="A of 0 equals A subscript 0 times a to the power of 0 that equals A subscript 0, so A subscript 0">
            <a:extLst>
              <a:ext uri="{FF2B5EF4-FFF2-40B4-BE49-F238E27FC236}">
                <a16:creationId xmlns:a16="http://schemas.microsoft.com/office/drawing/2014/main" id="{138B17B9-D3EC-6F0D-DB53-278BEF0E6A19}"/>
              </a:ext>
            </a:extLst>
          </p:cNvPr>
          <p:cNvPicPr>
            <a:picLocks noChangeAspect="1"/>
          </p:cNvPicPr>
          <p:nvPr/>
        </p:nvPicPr>
        <p:blipFill>
          <a:blip r:embed="rId2"/>
          <a:stretch>
            <a:fillRect/>
          </a:stretch>
        </p:blipFill>
        <p:spPr>
          <a:xfrm>
            <a:off x="1907371" y="1531059"/>
            <a:ext cx="3000375" cy="485775"/>
          </a:xfrm>
          <a:prstGeom prst="rect">
            <a:avLst/>
          </a:prstGeom>
        </p:spPr>
      </p:pic>
      <p:sp>
        <p:nvSpPr>
          <p:cNvPr id="10" name="TextBox 9">
            <a:extLst>
              <a:ext uri="{FF2B5EF4-FFF2-40B4-BE49-F238E27FC236}">
                <a16:creationId xmlns:a16="http://schemas.microsoft.com/office/drawing/2014/main" id="{024F47CF-01D4-5E70-3F88-0FD234EFB0B6}"/>
              </a:ext>
            </a:extLst>
          </p:cNvPr>
          <p:cNvSpPr txBox="1"/>
          <p:nvPr/>
        </p:nvSpPr>
        <p:spPr>
          <a:xfrm>
            <a:off x="4892040" y="1508774"/>
            <a:ext cx="3555998"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represents the amount</a:t>
            </a:r>
            <a:endParaRPr lang="en-IN" sz="2600" dirty="0"/>
          </a:p>
        </p:txBody>
      </p:sp>
      <p:sp>
        <p:nvSpPr>
          <p:cNvPr id="15" name="TextBox 14">
            <a:extLst>
              <a:ext uri="{FF2B5EF4-FFF2-40B4-BE49-F238E27FC236}">
                <a16:creationId xmlns:a16="http://schemas.microsoft.com/office/drawing/2014/main" id="{B1C7ADD3-AB2C-D2A2-6385-73170D4316B8}"/>
              </a:ext>
            </a:extLst>
          </p:cNvPr>
          <p:cNvSpPr txBox="1"/>
          <p:nvPr/>
        </p:nvSpPr>
        <p:spPr>
          <a:xfrm>
            <a:off x="457199" y="1899713"/>
            <a:ext cx="7848601"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of carbon-14 at time </a:t>
            </a:r>
            <a:r>
              <a:rPr kumimoji="0" lang="en-US" sz="2600" b="0" i="1" u="none" strike="noStrike" kern="1200" cap="none" spc="0" normalizeH="0" baseline="0" noProof="0">
                <a:ln>
                  <a:noFill/>
                </a:ln>
                <a:solidFill>
                  <a:srgbClr val="366092"/>
                </a:solidFill>
                <a:effectLst/>
                <a:uLnTx/>
                <a:uFillTx/>
                <a:latin typeface="Calibri"/>
                <a:ea typeface="+mn-ea"/>
                <a:cs typeface="+mn-cs"/>
              </a:rPr>
              <a:t>t</a:t>
            </a:r>
            <a:r>
              <a:rPr kumimoji="0" lang="en-US" sz="2600" b="0" i="0" u="none" strike="noStrike" kern="1200" cap="none" spc="0" normalizeH="0" baseline="0" noProof="0">
                <a:ln>
                  <a:noFill/>
                </a:ln>
                <a:solidFill>
                  <a:srgbClr val="366092"/>
                </a:solidFill>
                <a:effectLst/>
                <a:uLnTx/>
                <a:uFillTx/>
                <a:latin typeface="Calibri"/>
                <a:ea typeface="+mn-ea"/>
                <a:cs typeface="+mn-cs"/>
              </a:rPr>
              <a:t> = 0. Since we are seeking a general</a:t>
            </a:r>
            <a:endParaRPr lang="en-IN" dirty="0"/>
          </a:p>
        </p:txBody>
      </p:sp>
      <p:sp>
        <p:nvSpPr>
          <p:cNvPr id="16" name="TextBox 15">
            <a:extLst>
              <a:ext uri="{FF2B5EF4-FFF2-40B4-BE49-F238E27FC236}">
                <a16:creationId xmlns:a16="http://schemas.microsoft.com/office/drawing/2014/main" id="{CFAA9118-84BF-A8B9-6550-B852F1779D06}"/>
              </a:ext>
            </a:extLst>
          </p:cNvPr>
          <p:cNvSpPr txBox="1"/>
          <p:nvPr/>
        </p:nvSpPr>
        <p:spPr>
          <a:xfrm>
            <a:off x="459099" y="2298557"/>
            <a:ext cx="4262915"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formula, we don't know what</a:t>
            </a:r>
            <a:endParaRPr lang="en-IN" dirty="0"/>
          </a:p>
        </p:txBody>
      </p:sp>
      <p:pic>
        <p:nvPicPr>
          <p:cNvPr id="18" name="Picture 17" descr="A subscript 0">
            <a:extLst>
              <a:ext uri="{FF2B5EF4-FFF2-40B4-BE49-F238E27FC236}">
                <a16:creationId xmlns:a16="http://schemas.microsoft.com/office/drawing/2014/main" id="{427C8977-4813-C7FD-DBC7-90676C10D8DB}"/>
              </a:ext>
            </a:extLst>
          </p:cNvPr>
          <p:cNvPicPr>
            <a:picLocks noChangeAspect="1"/>
          </p:cNvPicPr>
          <p:nvPr/>
        </p:nvPicPr>
        <p:blipFill>
          <a:blip r:embed="rId3"/>
          <a:stretch>
            <a:fillRect/>
          </a:stretch>
        </p:blipFill>
        <p:spPr>
          <a:xfrm>
            <a:off x="4569615" y="2357780"/>
            <a:ext cx="333375" cy="419100"/>
          </a:xfrm>
          <a:prstGeom prst="rect">
            <a:avLst/>
          </a:prstGeom>
        </p:spPr>
      </p:pic>
      <p:sp>
        <p:nvSpPr>
          <p:cNvPr id="19" name="TextBox 18">
            <a:extLst>
              <a:ext uri="{FF2B5EF4-FFF2-40B4-BE49-F238E27FC236}">
                <a16:creationId xmlns:a16="http://schemas.microsoft.com/office/drawing/2014/main" id="{845B3FAF-E390-FD3D-9B91-8F33BE0EE5DA}"/>
              </a:ext>
            </a:extLst>
          </p:cNvPr>
          <p:cNvSpPr txBox="1"/>
          <p:nvPr/>
        </p:nvSpPr>
        <p:spPr>
          <a:xfrm>
            <a:off x="4868749" y="2298557"/>
            <a:ext cx="3611784"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is specifically; that is, the</a:t>
            </a:r>
            <a:endParaRPr lang="en-IN" dirty="0"/>
          </a:p>
        </p:txBody>
      </p:sp>
      <p:pic>
        <p:nvPicPr>
          <p:cNvPr id="21" name="Picture 20" descr="value of A subscript 0">
            <a:extLst>
              <a:ext uri="{FF2B5EF4-FFF2-40B4-BE49-F238E27FC236}">
                <a16:creationId xmlns:a16="http://schemas.microsoft.com/office/drawing/2014/main" id="{271D52E3-C250-06F3-010E-589A3B3CCD10}"/>
              </a:ext>
            </a:extLst>
          </p:cNvPr>
          <p:cNvPicPr>
            <a:picLocks noChangeAspect="1"/>
          </p:cNvPicPr>
          <p:nvPr/>
        </p:nvPicPr>
        <p:blipFill>
          <a:blip r:embed="rId4"/>
          <a:stretch>
            <a:fillRect/>
          </a:stretch>
        </p:blipFill>
        <p:spPr>
          <a:xfrm>
            <a:off x="528637" y="2755094"/>
            <a:ext cx="1457325" cy="419100"/>
          </a:xfrm>
          <a:prstGeom prst="rect">
            <a:avLst/>
          </a:prstGeom>
        </p:spPr>
      </p:pic>
      <p:sp>
        <p:nvSpPr>
          <p:cNvPr id="22" name="TextBox 21">
            <a:extLst>
              <a:ext uri="{FF2B5EF4-FFF2-40B4-BE49-F238E27FC236}">
                <a16:creationId xmlns:a16="http://schemas.microsoft.com/office/drawing/2014/main" id="{1FF4FA20-068C-A1FA-E460-81FB5613F6CE}"/>
              </a:ext>
            </a:extLst>
          </p:cNvPr>
          <p:cNvSpPr txBox="1"/>
          <p:nvPr/>
        </p:nvSpPr>
        <p:spPr>
          <a:xfrm>
            <a:off x="1943095" y="2691617"/>
            <a:ext cx="5638800"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will vary depending on the details of the</a:t>
            </a:r>
            <a:endParaRPr lang="en-IN" dirty="0"/>
          </a:p>
        </p:txBody>
      </p:sp>
      <p:sp>
        <p:nvSpPr>
          <p:cNvPr id="23" name="TextBox 22">
            <a:extLst>
              <a:ext uri="{FF2B5EF4-FFF2-40B4-BE49-F238E27FC236}">
                <a16:creationId xmlns:a16="http://schemas.microsoft.com/office/drawing/2014/main" id="{0B443F08-7211-C5B9-FFB3-CBB9DEB5BB9E}"/>
              </a:ext>
            </a:extLst>
          </p:cNvPr>
          <p:cNvSpPr txBox="1"/>
          <p:nvPr/>
        </p:nvSpPr>
        <p:spPr>
          <a:xfrm>
            <a:off x="457197" y="3086100"/>
            <a:ext cx="8001003"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situation. But we can still determine the base constant, </a:t>
            </a:r>
            <a:r>
              <a:rPr kumimoji="0" lang="en-US" sz="2600" b="0" i="1" u="none" strike="noStrike" kern="1200" cap="none" spc="0" normalizeH="0" baseline="0" noProof="0">
                <a:ln>
                  <a:noFill/>
                </a:ln>
                <a:solidFill>
                  <a:srgbClr val="366092"/>
                </a:solidFill>
                <a:effectLst/>
                <a:uLnTx/>
                <a:uFillTx/>
                <a:latin typeface="Calibri"/>
                <a:ea typeface="+mn-ea"/>
                <a:cs typeface="+mn-cs"/>
              </a:rPr>
              <a:t>a</a:t>
            </a:r>
            <a:r>
              <a:rPr kumimoji="0" lang="en-US" sz="2600" b="0" i="0" u="none" strike="noStrike" kern="1200" cap="none" spc="0" normalizeH="0" baseline="0" noProof="0">
                <a:ln>
                  <a:noFill/>
                </a:ln>
                <a:solidFill>
                  <a:srgbClr val="366092"/>
                </a:solidFill>
                <a:effectLst/>
                <a:uLnTx/>
                <a:uFillTx/>
                <a:latin typeface="Calibri"/>
                <a:ea typeface="+mn-ea"/>
                <a:cs typeface="+mn-cs"/>
              </a:rPr>
              <a:t>.</a:t>
            </a:r>
            <a:endParaRPr lang="en-IN" dirty="0"/>
          </a:p>
        </p:txBody>
      </p:sp>
      <p:sp>
        <p:nvSpPr>
          <p:cNvPr id="4" name="TextBox 3">
            <a:extLst>
              <a:ext uri="{FF2B5EF4-FFF2-40B4-BE49-F238E27FC236}">
                <a16:creationId xmlns:a16="http://schemas.microsoft.com/office/drawing/2014/main" id="{276AABF1-B155-9D3C-4D7E-FB26915164B5}"/>
              </a:ext>
            </a:extLst>
          </p:cNvPr>
          <p:cNvSpPr txBox="1"/>
          <p:nvPr/>
        </p:nvSpPr>
        <p:spPr>
          <a:xfrm>
            <a:off x="457199" y="3569972"/>
            <a:ext cx="8229599" cy="89255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What we know is that half of the original amount of carbon-14 decays over a period of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5730</a:t>
            </a:r>
            <a:r>
              <a:rPr kumimoji="0" lang="en-US" sz="2600" b="0" i="0" u="none" strike="noStrike" kern="1200" cap="none" spc="0" normalizeH="0" baseline="0" noProof="0" dirty="0">
                <a:ln>
                  <a:noFill/>
                </a:ln>
                <a:solidFill>
                  <a:srgbClr val="366092"/>
                </a:solidFill>
                <a:effectLst/>
                <a:uLnTx/>
                <a:uFillTx/>
                <a:latin typeface="Calibri"/>
                <a:ea typeface="+mn-ea"/>
                <a:cs typeface="+mn-cs"/>
              </a:rPr>
              <a:t> years, so </a:t>
            </a:r>
            <a:r>
              <a:rPr kumimoji="0" lang="en-US" sz="2600" b="0" i="1" u="none" strike="noStrike" kern="1200" cap="none" spc="0" normalizeH="0" baseline="0" noProof="0" dirty="0">
                <a:ln>
                  <a:noFill/>
                </a:ln>
                <a:solidFill>
                  <a:srgbClr val="366092"/>
                </a:solidFill>
                <a:effectLst/>
                <a:uLnTx/>
                <a:uFillTx/>
                <a:latin typeface="Calibri"/>
                <a:ea typeface="+mn-ea"/>
                <a:cs typeface="+mn-cs"/>
              </a:rPr>
              <a:t>A</a:t>
            </a:r>
            <a:r>
              <a:rPr kumimoji="0" lang="en-US" sz="2600" b="0" i="0" u="none" strike="noStrike" kern="1200" cap="none" spc="0" normalizeH="0" baseline="0" noProof="0" dirty="0">
                <a:ln>
                  <a:noFill/>
                </a:ln>
                <a:solidFill>
                  <a:srgbClr val="366092"/>
                </a:solidFill>
                <a:effectLst/>
                <a:uLnTx/>
                <a:uFillTx/>
                <a:latin typeface="Calibri"/>
                <a:ea typeface="+mn-ea"/>
                <a:cs typeface="+mn-cs"/>
              </a:rPr>
              <a:t>(5730) will be</a:t>
            </a:r>
            <a:endParaRPr lang="en-IN" dirty="0"/>
          </a:p>
        </p:txBody>
      </p:sp>
      <p:pic>
        <p:nvPicPr>
          <p:cNvPr id="7" name="Picture 6" descr="half of A subscript 0.">
            <a:extLst>
              <a:ext uri="{FF2B5EF4-FFF2-40B4-BE49-F238E27FC236}">
                <a16:creationId xmlns:a16="http://schemas.microsoft.com/office/drawing/2014/main" id="{9881598B-19D3-9DE5-A096-3C3E5F4C60F4}"/>
              </a:ext>
            </a:extLst>
          </p:cNvPr>
          <p:cNvPicPr>
            <a:picLocks noChangeAspect="1"/>
          </p:cNvPicPr>
          <p:nvPr/>
        </p:nvPicPr>
        <p:blipFill>
          <a:blip r:embed="rId5"/>
          <a:stretch>
            <a:fillRect/>
          </a:stretch>
        </p:blipFill>
        <p:spPr>
          <a:xfrm>
            <a:off x="547686" y="4422964"/>
            <a:ext cx="1323975" cy="419100"/>
          </a:xfrm>
          <a:prstGeom prst="rect">
            <a:avLst/>
          </a:prstGeom>
        </p:spPr>
      </p:pic>
      <p:sp>
        <p:nvSpPr>
          <p:cNvPr id="9" name="TextBox 8">
            <a:extLst>
              <a:ext uri="{FF2B5EF4-FFF2-40B4-BE49-F238E27FC236}">
                <a16:creationId xmlns:a16="http://schemas.microsoft.com/office/drawing/2014/main" id="{728C89AB-F15B-6B7C-F7DC-B36F3F1E464F}"/>
              </a:ext>
            </a:extLst>
          </p:cNvPr>
          <p:cNvSpPr txBox="1"/>
          <p:nvPr/>
        </p:nvSpPr>
        <p:spPr>
          <a:xfrm>
            <a:off x="1809745" y="4360546"/>
            <a:ext cx="56388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This gives us the following equation.</a:t>
            </a:r>
            <a:endParaRPr lang="en-IN" dirty="0"/>
          </a:p>
        </p:txBody>
      </p:sp>
      <p:pic>
        <p:nvPicPr>
          <p:cNvPr id="5" name="Picture 4" descr="A subscript 0 times  open parentheses a to the power of 5730 close parentheses equals A subscript 0 divided by 2">
            <a:extLst>
              <a:ext uri="{FF2B5EF4-FFF2-40B4-BE49-F238E27FC236}">
                <a16:creationId xmlns:a16="http://schemas.microsoft.com/office/drawing/2014/main" id="{6D43EE7A-0ADD-C903-640D-D860BFA2A9F2}"/>
              </a:ext>
            </a:extLst>
          </p:cNvPr>
          <p:cNvPicPr>
            <a:picLocks noChangeAspect="1"/>
          </p:cNvPicPr>
          <p:nvPr/>
        </p:nvPicPr>
        <p:blipFill>
          <a:blip r:embed="rId6"/>
          <a:stretch>
            <a:fillRect/>
          </a:stretch>
        </p:blipFill>
        <p:spPr>
          <a:xfrm>
            <a:off x="3521224" y="4885565"/>
            <a:ext cx="2096781" cy="864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Radioactive Decay</a:t>
            </a:r>
            <a:r>
              <a:rPr lang="en-US" baseline="-25000" dirty="0"/>
              <a:t>3</a:t>
            </a:r>
            <a:endParaRPr dirty="0"/>
          </a:p>
        </p:txBody>
      </p:sp>
      <p:sp>
        <p:nvSpPr>
          <p:cNvPr id="3" name="Text Placeholder 2"/>
          <p:cNvSpPr>
            <a:spLocks noGrp="1"/>
          </p:cNvSpPr>
          <p:nvPr>
            <p:ph type="body" sz="quarter" idx="10"/>
          </p:nvPr>
        </p:nvSpPr>
        <p:spPr/>
        <p:txBody>
          <a:bodyPr>
            <a:noAutofit/>
          </a:bodyPr>
          <a:lstStyle/>
          <a:p>
            <a:pPr>
              <a:defRPr sz="2800"/>
            </a:pPr>
            <a:r>
              <a:rPr lang="en-US" dirty="0"/>
              <a:t>To solve this for </a:t>
            </a:r>
            <a:r>
              <a:rPr lang="en-US" i="1" dirty="0"/>
              <a:t>a</a:t>
            </a:r>
            <a:r>
              <a:rPr lang="en-US" dirty="0"/>
              <a:t>, we can first divide both sides by</a:t>
            </a:r>
            <a:endParaRPr dirty="0"/>
          </a:p>
        </p:txBody>
      </p:sp>
      <p:pic>
        <p:nvPicPr>
          <p:cNvPr id="7" name="Picture 6" descr="A subscript 0;">
            <a:extLst>
              <a:ext uri="{FF2B5EF4-FFF2-40B4-BE49-F238E27FC236}">
                <a16:creationId xmlns:a16="http://schemas.microsoft.com/office/drawing/2014/main" id="{5673C224-41F7-5766-BEFA-E681B8892665}"/>
              </a:ext>
            </a:extLst>
          </p:cNvPr>
          <p:cNvPicPr>
            <a:picLocks noChangeAspect="1"/>
          </p:cNvPicPr>
          <p:nvPr/>
        </p:nvPicPr>
        <p:blipFill>
          <a:blip r:embed="rId2"/>
          <a:stretch>
            <a:fillRect/>
          </a:stretch>
        </p:blipFill>
        <p:spPr>
          <a:xfrm>
            <a:off x="7886704" y="1119191"/>
            <a:ext cx="438150" cy="419100"/>
          </a:xfrm>
          <a:prstGeom prst="rect">
            <a:avLst/>
          </a:prstGeom>
        </p:spPr>
      </p:pic>
      <p:pic>
        <p:nvPicPr>
          <p:cNvPr id="21" name="Picture 20" descr="the fact that A subscript 0">
            <a:extLst>
              <a:ext uri="{FF2B5EF4-FFF2-40B4-BE49-F238E27FC236}">
                <a16:creationId xmlns:a16="http://schemas.microsoft.com/office/drawing/2014/main" id="{5545AF22-2DA5-4E16-D1E6-6A9A1C63165D}"/>
              </a:ext>
            </a:extLst>
          </p:cNvPr>
          <p:cNvPicPr>
            <a:picLocks noChangeAspect="1"/>
          </p:cNvPicPr>
          <p:nvPr/>
        </p:nvPicPr>
        <p:blipFill>
          <a:blip r:embed="rId3"/>
          <a:stretch>
            <a:fillRect/>
          </a:stretch>
        </p:blipFill>
        <p:spPr>
          <a:xfrm>
            <a:off x="531019" y="1526787"/>
            <a:ext cx="2091273" cy="432000"/>
          </a:xfrm>
          <a:prstGeom prst="rect">
            <a:avLst/>
          </a:prstGeom>
        </p:spPr>
      </p:pic>
      <p:sp>
        <p:nvSpPr>
          <p:cNvPr id="13" name="TextBox 12">
            <a:extLst>
              <a:ext uri="{FF2B5EF4-FFF2-40B4-BE49-F238E27FC236}">
                <a16:creationId xmlns:a16="http://schemas.microsoft.com/office/drawing/2014/main" id="{4205F509-FC35-28F3-47C2-0BE144B75D16}"/>
              </a:ext>
            </a:extLst>
          </p:cNvPr>
          <p:cNvSpPr txBox="1"/>
          <p:nvPr/>
        </p:nvSpPr>
        <p:spPr>
          <a:xfrm>
            <a:off x="2590800" y="1457981"/>
            <a:ext cx="4770281"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then cancels from the equation</a:t>
            </a:r>
            <a:endParaRPr lang="en-IN" dirty="0"/>
          </a:p>
        </p:txBody>
      </p:sp>
      <p:sp>
        <p:nvSpPr>
          <p:cNvPr id="14" name="TextBox 13">
            <a:extLst>
              <a:ext uri="{FF2B5EF4-FFF2-40B4-BE49-F238E27FC236}">
                <a16:creationId xmlns:a16="http://schemas.microsoft.com/office/drawing/2014/main" id="{26045ACB-6C8F-BB06-1526-E134D0E8D72D}"/>
              </a:ext>
            </a:extLst>
          </p:cNvPr>
          <p:cNvSpPr txBox="1"/>
          <p:nvPr/>
        </p:nvSpPr>
        <p:spPr>
          <a:xfrm>
            <a:off x="457200" y="1892681"/>
            <a:ext cx="8229600"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emphasizes that its exact value is irrelevant for the task at hand. Now we have the following equation.</a:t>
            </a:r>
            <a:endParaRPr lang="en-IN" dirty="0"/>
          </a:p>
        </p:txBody>
      </p:sp>
      <p:pic>
        <p:nvPicPr>
          <p:cNvPr id="6" name="Picture 5" descr="a to the power of 5730 equals to 1 divided by 2">
            <a:extLst>
              <a:ext uri="{FF2B5EF4-FFF2-40B4-BE49-F238E27FC236}">
                <a16:creationId xmlns:a16="http://schemas.microsoft.com/office/drawing/2014/main" id="{6F26C4C8-9BF9-4748-2505-9D3737D5D100}"/>
              </a:ext>
            </a:extLst>
          </p:cNvPr>
          <p:cNvPicPr>
            <a:picLocks noChangeAspect="1"/>
          </p:cNvPicPr>
          <p:nvPr/>
        </p:nvPicPr>
        <p:blipFill>
          <a:blip r:embed="rId4"/>
          <a:stretch>
            <a:fillRect/>
          </a:stretch>
        </p:blipFill>
        <p:spPr>
          <a:xfrm>
            <a:off x="3945073" y="2754684"/>
            <a:ext cx="1253854" cy="864000"/>
          </a:xfrm>
          <a:prstGeom prst="rect">
            <a:avLst/>
          </a:prstGeom>
        </p:spPr>
      </p:pic>
      <p:sp>
        <p:nvSpPr>
          <p:cNvPr id="4" name="TextBox 3">
            <a:extLst>
              <a:ext uri="{FF2B5EF4-FFF2-40B4-BE49-F238E27FC236}">
                <a16:creationId xmlns:a16="http://schemas.microsoft.com/office/drawing/2014/main" id="{C6A07A5E-72CD-8C21-3337-A5D8855CD2B0}"/>
              </a:ext>
            </a:extLst>
          </p:cNvPr>
          <p:cNvSpPr txBox="1"/>
          <p:nvPr/>
        </p:nvSpPr>
        <p:spPr>
          <a:xfrm>
            <a:off x="457200" y="3620271"/>
            <a:ext cx="82296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At this point, a calculator is called for, as we need to</a:t>
            </a:r>
            <a:endParaRPr lang="en-IN" dirty="0"/>
          </a:p>
        </p:txBody>
      </p:sp>
      <p:pic>
        <p:nvPicPr>
          <p:cNvPr id="19" name="Picture 18" descr="take the 5730 th">
            <a:extLst>
              <a:ext uri="{FF2B5EF4-FFF2-40B4-BE49-F238E27FC236}">
                <a16:creationId xmlns:a16="http://schemas.microsoft.com/office/drawing/2014/main" id="{429510E7-640D-2807-203F-BE673D66DA8E}"/>
              </a:ext>
            </a:extLst>
          </p:cNvPr>
          <p:cNvPicPr>
            <a:picLocks noChangeAspect="1"/>
          </p:cNvPicPr>
          <p:nvPr/>
        </p:nvPicPr>
        <p:blipFill>
          <a:blip r:embed="rId5"/>
          <a:stretch>
            <a:fillRect/>
          </a:stretch>
        </p:blipFill>
        <p:spPr>
          <a:xfrm>
            <a:off x="526257" y="4100513"/>
            <a:ext cx="2193231" cy="396000"/>
          </a:xfrm>
          <a:prstGeom prst="rect">
            <a:avLst/>
          </a:prstGeom>
        </p:spPr>
      </p:pic>
      <p:sp>
        <p:nvSpPr>
          <p:cNvPr id="15" name="TextBox 14">
            <a:extLst>
              <a:ext uri="{FF2B5EF4-FFF2-40B4-BE49-F238E27FC236}">
                <a16:creationId xmlns:a16="http://schemas.microsoft.com/office/drawing/2014/main" id="{C4DEFFBD-BBD8-BC45-0A76-090CB9B141BE}"/>
              </a:ext>
            </a:extLst>
          </p:cNvPr>
          <p:cNvSpPr txBox="1"/>
          <p:nvPr/>
        </p:nvSpPr>
        <p:spPr>
          <a:xfrm>
            <a:off x="2743200" y="4073444"/>
            <a:ext cx="5410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root of both sides. This gives us the</a:t>
            </a:r>
            <a:endParaRPr lang="en-IN" dirty="0"/>
          </a:p>
        </p:txBody>
      </p:sp>
      <p:sp>
        <p:nvSpPr>
          <p:cNvPr id="17" name="TextBox 16">
            <a:extLst>
              <a:ext uri="{FF2B5EF4-FFF2-40B4-BE49-F238E27FC236}">
                <a16:creationId xmlns:a16="http://schemas.microsoft.com/office/drawing/2014/main" id="{825F204C-42AD-36D8-EA33-1D701F23D199}"/>
              </a:ext>
            </a:extLst>
          </p:cNvPr>
          <p:cNvSpPr txBox="1"/>
          <p:nvPr/>
        </p:nvSpPr>
        <p:spPr>
          <a:xfrm>
            <a:off x="457580" y="4495692"/>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value for </a:t>
            </a:r>
            <a:r>
              <a:rPr kumimoji="0" lang="en-US" sz="2800" b="0" i="1"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that we seek.</a:t>
            </a:r>
            <a:endParaRPr lang="en-IN" dirty="0"/>
          </a:p>
        </p:txBody>
      </p:sp>
      <p:pic>
        <p:nvPicPr>
          <p:cNvPr id="8" name="Picture 7" descr="a equals open parentheses 1 divided by 2 close parentheses to the power of 1 divided by 5730 approximately equals to 0.999879">
            <a:extLst>
              <a:ext uri="{FF2B5EF4-FFF2-40B4-BE49-F238E27FC236}">
                <a16:creationId xmlns:a16="http://schemas.microsoft.com/office/drawing/2014/main" id="{DDACB321-26D4-D781-62B3-CFE27B8DB07E}"/>
              </a:ext>
            </a:extLst>
          </p:cNvPr>
          <p:cNvPicPr>
            <a:picLocks noChangeAspect="1"/>
          </p:cNvPicPr>
          <p:nvPr/>
        </p:nvPicPr>
        <p:blipFill>
          <a:blip r:embed="rId6"/>
          <a:stretch>
            <a:fillRect/>
          </a:stretch>
        </p:blipFill>
        <p:spPr>
          <a:xfrm>
            <a:off x="2974091" y="4877586"/>
            <a:ext cx="3195818" cy="1116000"/>
          </a:xfrm>
          <a:prstGeom prst="rect">
            <a:avLst/>
          </a:prstGeom>
        </p:spPr>
      </p:pic>
    </p:spTree>
    <p:extLst>
      <p:ext uri="{BB962C8B-B14F-4D97-AF65-F5344CB8AC3E}">
        <p14:creationId xmlns:p14="http://schemas.microsoft.com/office/powerpoint/2010/main" val="412113346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1800</TotalTime>
  <Words>1897</Words>
  <Application>Microsoft Office PowerPoint</Application>
  <PresentationFormat>On-screen Show (4:3)</PresentationFormat>
  <Paragraphs>188</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Calibri</vt:lpstr>
      <vt:lpstr>Courier New</vt:lpstr>
      <vt:lpstr>Cambria Math</vt:lpstr>
      <vt:lpstr>Arial</vt:lpstr>
      <vt:lpstr>Office Theme</vt:lpstr>
      <vt:lpstr>Section 7.2</vt:lpstr>
      <vt:lpstr>Example 1: Population Growth1</vt:lpstr>
      <vt:lpstr>Example 1: Population Growth2</vt:lpstr>
      <vt:lpstr>Example 1: Population Growth3</vt:lpstr>
      <vt:lpstr>Example 1: Population Growth4</vt:lpstr>
      <vt:lpstr>Example 1: Population Growth5</vt:lpstr>
      <vt:lpstr>Example 2: Radioactive Decay1</vt:lpstr>
      <vt:lpstr>Example 2: Radioactive Decay2</vt:lpstr>
      <vt:lpstr>Example 2: Radioactive Decay3</vt:lpstr>
      <vt:lpstr>Example 2: Radioactive Decay4</vt:lpstr>
      <vt:lpstr>Formula: Compound Interest Formula</vt:lpstr>
      <vt:lpstr>Example 3: Compound Interest Formula1</vt:lpstr>
      <vt:lpstr>Example 3: Compound Interest Formula2</vt:lpstr>
      <vt:lpstr>Example 4: Compound Interest Formula1</vt:lpstr>
      <vt:lpstr>Example 4: Compound Interest Formula2</vt:lpstr>
      <vt:lpstr>Example 4: Compound Interest Formula3</vt:lpstr>
      <vt:lpstr>Definition: The Number e</vt:lpstr>
      <vt:lpstr>Formula: Continuous Compounding Formula</vt:lpstr>
      <vt:lpstr>Example 5: Continuous Compounding Formula1</vt:lpstr>
      <vt:lpstr>Example 5: Continuous Compounding Formula2</vt:lpstr>
      <vt:lpstr>Example 6: Exponential Regression1</vt:lpstr>
      <vt:lpstr>Example 6: Exponential Regression2</vt:lpstr>
      <vt:lpstr>Example 6: Exponential Regression3</vt:lpstr>
      <vt:lpstr>Example 6: Exponential Regression4</vt:lpstr>
      <vt:lpstr>Example 6: Exponential Regression5</vt:lpstr>
      <vt:lpstr>Example 6: Exponential Regression6</vt:lpstr>
      <vt:lpstr>Example 6: Exponential Regression7</vt:lpstr>
      <vt:lpstr>Example 6: Exponential Regression8</vt:lpstr>
      <vt:lpstr>Example 6: Exponential Regression9</vt:lpstr>
      <vt:lpstr>Example 6: Exponential Regression10</vt:lpstr>
      <vt:lpstr>Example 6: Exponential Regression11</vt:lpstr>
      <vt:lpstr>Example 6: Exponential Regression12</vt:lpstr>
      <vt:lpstr>Example 7: Logistic Regression1</vt:lpstr>
      <vt:lpstr>Example 7: Logistic Regression2</vt:lpstr>
      <vt:lpstr>Example 7: Logistic Regression3</vt:lpstr>
      <vt:lpstr>Example 7: Logistic Regression4</vt:lpstr>
      <vt:lpstr>Example 7: Logistic Regression5</vt:lpstr>
      <vt:lpstr>Example 7: Logistic Regression6</vt:lpstr>
      <vt:lpstr>Example 7: Logistic Regression7</vt:lpstr>
      <vt:lpstr>Example 7: Logistic Regression8</vt:lpstr>
      <vt:lpstr>Example 7: Logistic Regression9</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Kodanda Ram Bade</cp:lastModifiedBy>
  <cp:revision>297</cp:revision>
  <dcterms:created xsi:type="dcterms:W3CDTF">2013-04-26T14:43:13Z</dcterms:created>
  <dcterms:modified xsi:type="dcterms:W3CDTF">2025-06-16T05:53:27Z</dcterms:modified>
</cp:coreProperties>
</file>