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2" r:id="rId6"/>
    <p:sldId id="261" r:id="rId7"/>
    <p:sldId id="279" r:id="rId8"/>
    <p:sldId id="280" r:id="rId9"/>
    <p:sldId id="263" r:id="rId10"/>
    <p:sldId id="265" r:id="rId11"/>
    <p:sldId id="264" r:id="rId12"/>
    <p:sldId id="281" r:id="rId13"/>
    <p:sldId id="284" r:id="rId14"/>
    <p:sldId id="282" r:id="rId15"/>
    <p:sldId id="283" r:id="rId16"/>
    <p:sldId id="285" r:id="rId17"/>
    <p:sldId id="286" r:id="rId18"/>
    <p:sldId id="287" r:id="rId19"/>
    <p:sldId id="288" r:id="rId20"/>
    <p:sldId id="266" r:id="rId21"/>
    <p:sldId id="269" r:id="rId22"/>
    <p:sldId id="278" r:id="rId23"/>
    <p:sldId id="270" r:id="rId24"/>
    <p:sldId id="273" r:id="rId25"/>
    <p:sldId id="276" r:id="rId26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  <p:cmAuthor id="2" name="hiteesha" initials="h" lastIdx="3" clrIdx="2">
    <p:extLst>
      <p:ext uri="{19B8F6BF-5375-455C-9EA6-DF929625EA0E}">
        <p15:presenceInfo xmlns:p15="http://schemas.microsoft.com/office/powerpoint/2012/main" userId="S-1-5-21-1666015839-3846122634-945917319-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7</a:t>
            </a:r>
            <a:r>
              <a:rPr dirty="0"/>
              <a:t>.1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Exponential Functions and Their Graphs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For each example, first graph the base function, then apply any transformations.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Exponential Functions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First, draw the graph of the function</a:t>
            </a:r>
            <a:endParaRPr dirty="0"/>
          </a:p>
        </p:txBody>
      </p:sp>
      <p:pic>
        <p:nvPicPr>
          <p:cNvPr id="5" name="Picture 4" descr="Open parentheses 1 divided by 2 close parentheses raised to the power of x.">
            <a:extLst>
              <a:ext uri="{FF2B5EF4-FFF2-40B4-BE49-F238E27FC236}">
                <a16:creationId xmlns:a16="http://schemas.microsoft.com/office/drawing/2014/main" id="{7B4C1451-A93C-962E-53EC-AB86FAAE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357638"/>
            <a:ext cx="680000" cy="79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BA74B-1203-BE41-9EE5-3D253E817469}"/>
              </a:ext>
            </a:extLst>
          </p:cNvPr>
          <p:cNvSpPr txBox="1"/>
          <p:nvPr/>
        </p:nvSpPr>
        <p:spPr>
          <a:xfrm>
            <a:off x="7004600" y="14920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in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B47B9-7FAB-736F-7141-209592A8197F}"/>
              </a:ext>
            </a:extLst>
          </p:cNvPr>
          <p:cNvSpPr txBox="1"/>
          <p:nvPr/>
        </p:nvSpPr>
        <p:spPr>
          <a:xfrm>
            <a:off x="990596" y="2049910"/>
            <a:ext cx="771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1b. Then, since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been replaced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+ 3, shift the graph to the left by 3 units.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5" name="Graphic 4" descr="The graph displays two exponential functions:&#10;&#10;The dashed curve represents an exponential decay function, passing through the points: open parentheses minus 1 comma 2 close parentheses, open parentheses 0 comma 1 close parentheses, and open parentheses 1 comma 1 divided by 2 close parentheses, marked with dots. The curve decreases as it moves to the right, approaching the x-axis asymptotically.&#10;&#10;The solid curve represents another exponential decay function but with a different base, passing through the points: open parentheses minus 4 comma 2 close parentheses, open parentheses minus 3 comma 1 close parentheses, and open parentheses minus 2 comma 1 divided by 2 close parentheses, marked with dots. This function decreases more gradually and moves to the right, approaching the x-axis asymptotically.">
            <a:extLst>
              <a:ext uri="{FF2B5EF4-FFF2-40B4-BE49-F238E27FC236}">
                <a16:creationId xmlns:a16="http://schemas.microsoft.com/office/drawing/2014/main" id="{AE563458-FB14-40E8-AA97-7B9B74F0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213"/>
            <a:ext cx="4572000" cy="457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647113"/>
          </a:xfrm>
        </p:spPr>
        <p:txBody>
          <a:bodyPr/>
          <a:lstStyle/>
          <a:p>
            <a:pPr algn="ctr"/>
            <a:r>
              <a:rPr lang="en-US" dirty="0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32196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647113"/>
          </a:xfrm>
        </p:spPr>
        <p:txBody>
          <a:bodyPr/>
          <a:lstStyle/>
          <a:p>
            <a:r>
              <a:rPr lang="en-US" dirty="0"/>
              <a:t>Domain =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−∞, ∞),</a:t>
            </a:r>
            <a:r>
              <a:rPr lang="en-US" dirty="0"/>
              <a:t> Range = (0,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∞)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0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DD4FB-5EEF-44CC-8683-73CEAAC57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lphaLcPeriod" startAt="2"/>
            </a:pPr>
            <a:r>
              <a:rPr lang="en-US" dirty="0"/>
              <a:t>Begin with the graph of</a:t>
            </a:r>
          </a:p>
        </p:txBody>
      </p:sp>
      <p:pic>
        <p:nvPicPr>
          <p:cNvPr id="8" name="Picture 7" descr="3 to the power of x">
            <a:extLst>
              <a:ext uri="{FF2B5EF4-FFF2-40B4-BE49-F238E27FC236}">
                <a16:creationId xmlns:a16="http://schemas.microsoft.com/office/drawing/2014/main" id="{F74540A2-E6E2-5366-9E6B-FC1DE2855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48" y="1074334"/>
            <a:ext cx="304800" cy="37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D55AB-0D5A-BCC5-3B5D-1E1041892EE7}"/>
              </a:ext>
            </a:extLst>
          </p:cNvPr>
          <p:cNvSpPr txBox="1"/>
          <p:nvPr/>
        </p:nvSpPr>
        <p:spPr>
          <a:xfrm>
            <a:off x="4823937" y="1029287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shown as a dashed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BD3B6-D384-45EA-2BEF-47722D833C67}"/>
              </a:ext>
            </a:extLst>
          </p:cNvPr>
          <p:cNvSpPr txBox="1"/>
          <p:nvPr/>
        </p:nvSpPr>
        <p:spPr>
          <a:xfrm>
            <a:off x="975360" y="1466088"/>
            <a:ext cx="7711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curve. The effect of multiplying a function 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is to reflect the graph with respect to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axis. Following this, the second transformation of adding 1 to a function causes a vertical shift of the graph. The solid line curve is the graph of</a:t>
            </a:r>
            <a:endParaRPr lang="en-IN" dirty="0"/>
          </a:p>
        </p:txBody>
      </p:sp>
      <p:pic>
        <p:nvPicPr>
          <p:cNvPr id="5" name="Picture 4" descr="g of x equal negative 3 to the power of x, plus 1.">
            <a:extLst>
              <a:ext uri="{FF2B5EF4-FFF2-40B4-BE49-F238E27FC236}">
                <a16:creationId xmlns:a16="http://schemas.microsoft.com/office/drawing/2014/main" id="{E6DBB48A-04A1-48E2-845F-09B4C384A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54" y="3207541"/>
            <a:ext cx="1933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6</a:t>
            </a:r>
            <a:endParaRPr lang="en-US" dirty="0"/>
          </a:p>
        </p:txBody>
      </p:sp>
      <p:pic>
        <p:nvPicPr>
          <p:cNvPr id="5" name="Graphic 4" descr="The graph displays two distinct functions:&#10;&#10;The dashed curve represents an exponential growth function, passing through the points: open parentheses minus 2 comma 1 divided by 9 close parentheses, open parentheses 0 comma 1 close parentheses, and open parentheses 1 comma 3 close parentheses. It starts from a small positive value on the left, increases as it moves right, and grows rapidly for positive x-values.&#10;&#10;The solid curve represents a quadratic or polynomial function, passing through the points: open parentheses minus 2 comma 8 divided by 9 close parentheses, open parentheses 0 comma 0 close parentheses, and open parentheses 1 comma minus 2 close parentheses. It decreases as x increases and bends downward steeply.">
            <a:extLst>
              <a:ext uri="{FF2B5EF4-FFF2-40B4-BE49-F238E27FC236}">
                <a16:creationId xmlns:a16="http://schemas.microsoft.com/office/drawing/2014/main" id="{7F398894-3F83-4917-BE7E-D08729D2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922"/>
            <a:ext cx="4572000" cy="457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358122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647113"/>
          </a:xfrm>
        </p:spPr>
        <p:txBody>
          <a:bodyPr/>
          <a:lstStyle/>
          <a:p>
            <a:r>
              <a:rPr lang="en-US" dirty="0"/>
              <a:t>Domain =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−∞, ∞),</a:t>
            </a:r>
            <a:r>
              <a:rPr lang="en-US" dirty="0"/>
              <a:t> Range =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dirty="0"/>
              <a:t>∞, 1)</a:t>
            </a:r>
          </a:p>
        </p:txBody>
      </p:sp>
    </p:spTree>
    <p:extLst>
      <p:ext uri="{BB962C8B-B14F-4D97-AF65-F5344CB8AC3E}">
        <p14:creationId xmlns:p14="http://schemas.microsoft.com/office/powerpoint/2010/main" val="391900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8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DD4FB-5EEF-44CC-8683-73CEAAC57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/>
              <a:t>Begin </a:t>
            </a:r>
            <a:r>
              <a:rPr lang="en-US" b="0" i="0" u="none" strike="noStrike" baseline="0" dirty="0"/>
              <a:t>by graphing the base function</a:t>
            </a:r>
            <a:endParaRPr lang="en-US" dirty="0"/>
          </a:p>
        </p:txBody>
      </p:sp>
      <p:pic>
        <p:nvPicPr>
          <p:cNvPr id="9" name="Picture 8" descr="2 to the power of x,">
            <a:extLst>
              <a:ext uri="{FF2B5EF4-FFF2-40B4-BE49-F238E27FC236}">
                <a16:creationId xmlns:a16="http://schemas.microsoft.com/office/drawing/2014/main" id="{3902E728-311C-9536-7D6F-61100C8DB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20" y="1069809"/>
            <a:ext cx="419100" cy="419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D9451F-A837-9E17-019E-BEE6902B73A5}"/>
              </a:ext>
            </a:extLst>
          </p:cNvPr>
          <p:cNvSpPr txBox="1"/>
          <p:nvPr/>
        </p:nvSpPr>
        <p:spPr>
          <a:xfrm>
            <a:off x="6722190" y="1027282"/>
            <a:ext cx="200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shown as a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18A5F-E196-17FB-729C-C37C0C370069}"/>
              </a:ext>
            </a:extLst>
          </p:cNvPr>
          <p:cNvSpPr txBox="1"/>
          <p:nvPr/>
        </p:nvSpPr>
        <p:spPr>
          <a:xfrm>
            <a:off x="971550" y="1457325"/>
            <a:ext cx="775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dashed curve.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been replaced 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so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99E173-4025-B873-F309-2B09AF6D5A69}"/>
              </a:ext>
            </a:extLst>
          </p:cNvPr>
          <p:cNvSpPr txBox="1"/>
          <p:nvPr/>
        </p:nvSpPr>
        <p:spPr>
          <a:xfrm>
            <a:off x="971551" y="1883009"/>
            <a:ext cx="352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reflect the graph of</a:t>
            </a:r>
            <a:endParaRPr lang="en-IN" dirty="0"/>
          </a:p>
        </p:txBody>
      </p:sp>
      <p:pic>
        <p:nvPicPr>
          <p:cNvPr id="16" name="Picture 15" descr="2 to the power of x">
            <a:extLst>
              <a:ext uri="{FF2B5EF4-FFF2-40B4-BE49-F238E27FC236}">
                <a16:creationId xmlns:a16="http://schemas.microsoft.com/office/drawing/2014/main" id="{97795968-97EB-C502-B26C-EA4CDABD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743" y="1923396"/>
            <a:ext cx="304800" cy="361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F55C11-FCDA-167A-28AE-B4AB78052815}"/>
              </a:ext>
            </a:extLst>
          </p:cNvPr>
          <p:cNvSpPr txBox="1"/>
          <p:nvPr/>
        </p:nvSpPr>
        <p:spPr>
          <a:xfrm>
            <a:off x="4733924" y="1877707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across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-axis to obtain</a:t>
            </a:r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65F180-DF30-DF68-BC80-B4A7F5407F38}"/>
              </a:ext>
            </a:extLst>
          </p:cNvPr>
          <p:cNvSpPr txBox="1"/>
          <p:nvPr/>
        </p:nvSpPr>
        <p:spPr>
          <a:xfrm>
            <a:off x="971582" y="2307750"/>
            <a:ext cx="5893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graph of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shown as a solid curve.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D5960-2110-3307-1948-51123C56691D}"/>
              </a:ext>
            </a:extLst>
          </p:cNvPr>
          <p:cNvSpPr txBox="1"/>
          <p:nvPr/>
        </p:nvSpPr>
        <p:spPr>
          <a:xfrm>
            <a:off x="915298" y="2819370"/>
            <a:ext cx="601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that this graph is also the graph of</a:t>
            </a:r>
            <a:endParaRPr lang="en-IN" dirty="0"/>
          </a:p>
        </p:txBody>
      </p:sp>
      <p:pic>
        <p:nvPicPr>
          <p:cNvPr id="5" name="Picture 4" descr="Open parentheses 1 divided by 2 close parentheses raised to the power of x. ">
            <a:extLst>
              <a:ext uri="{FF2B5EF4-FFF2-40B4-BE49-F238E27FC236}">
                <a16:creationId xmlns:a16="http://schemas.microsoft.com/office/drawing/2014/main" id="{B27DF26F-6532-3893-CFD0-BB4D8F8A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053" y="2683382"/>
            <a:ext cx="702547" cy="8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16BA4-E7DA-824C-01A9-62DF7262E493}"/>
              </a:ext>
            </a:extLst>
          </p:cNvPr>
          <p:cNvSpPr txBox="1"/>
          <p:nvPr/>
        </p:nvSpPr>
        <p:spPr>
          <a:xfrm>
            <a:off x="7414260" y="2835772"/>
            <a:ext cx="104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24B01-B256-ED1E-9961-70B97EB9CE3E}"/>
              </a:ext>
            </a:extLst>
          </p:cNvPr>
          <p:cNvSpPr txBox="1"/>
          <p:nvPr/>
        </p:nvSpPr>
        <p:spPr>
          <a:xfrm>
            <a:off x="905774" y="3333662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properties of exponents is another way to think about this problem:</a:t>
            </a:r>
            <a:endParaRPr lang="en-IN" dirty="0"/>
          </a:p>
        </p:txBody>
      </p:sp>
      <p:pic>
        <p:nvPicPr>
          <p:cNvPr id="11" name="Picture 10" descr="2 raised to the power of negative x equals open parentheses 2 raised to the power of negative 1 close parentheses raised to the power of x equals open parentheses 1 divided by 2 close parentheses raised to the power of x.">
            <a:extLst>
              <a:ext uri="{FF2B5EF4-FFF2-40B4-BE49-F238E27FC236}">
                <a16:creationId xmlns:a16="http://schemas.microsoft.com/office/drawing/2014/main" id="{53BA04B4-C050-542D-0CF5-DEC84ECB5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610" y="4452049"/>
            <a:ext cx="266072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9</a:t>
            </a:r>
            <a:endParaRPr lang="en-US" dirty="0"/>
          </a:p>
        </p:txBody>
      </p:sp>
      <p:pic>
        <p:nvPicPr>
          <p:cNvPr id="8" name="Graphic 7" descr="The graph showcases two distinct functions:&#10;&#10;The solid curve represents an exponential decay function, passing through the points: open parentheses minus 1 comma 2 close parentheses, open parentheses 0 comma 1 close parentheses, and open parentheses 1 comma 1 divided by 2 close parentheses. The function starts from a higher value on the left, decreases as x increases, and asymptotically approaches the x-axis.&#10;&#10;The dashed curve represents an exponential growth function, passing through the points: open parentheses minus 1 comma 1 divided by 2 close parentheses, open parentheses 0 comma 1 close parentheses, and open parentheses 1 comma 2 close parentheses. It starts from a small value on the left and increases rapidly as x moves to the right.">
            <a:extLst>
              <a:ext uri="{FF2B5EF4-FFF2-40B4-BE49-F238E27FC236}">
                <a16:creationId xmlns:a16="http://schemas.microsoft.com/office/drawing/2014/main" id="{041AD015-8FA9-4A06-9AA3-ADE7C5A9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101076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647113"/>
          </a:xfrm>
        </p:spPr>
        <p:txBody>
          <a:bodyPr/>
          <a:lstStyle/>
          <a:p>
            <a:r>
              <a:rPr lang="en-US" dirty="0"/>
              <a:t>Domain = (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−∞, ∞),</a:t>
            </a:r>
            <a:r>
              <a:rPr lang="en-US" dirty="0"/>
              <a:t> Range = (0, ∞)</a:t>
            </a:r>
          </a:p>
        </p:txBody>
      </p:sp>
    </p:spTree>
    <p:extLst>
      <p:ext uri="{BB962C8B-B14F-4D97-AF65-F5344CB8AC3E}">
        <p14:creationId xmlns:p14="http://schemas.microsoft.com/office/powerpoint/2010/main" val="106686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Exponential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Let </a:t>
            </a:r>
            <a:r>
              <a:rPr lang="en-US" sz="2800" i="1" dirty="0"/>
              <a:t>a</a:t>
            </a:r>
            <a:r>
              <a:rPr sz="2800" dirty="0"/>
              <a:t> be a fixed, positive real number not equal to </a:t>
            </a:r>
            <a:r>
              <a:rPr sz="2800" dirty="0">
                <a:latin typeface="Cambria Math"/>
              </a:rPr>
              <a:t>1</a:t>
            </a:r>
            <a:r>
              <a:rPr sz="2800" dirty="0"/>
              <a:t>. The </a:t>
            </a:r>
            <a:r>
              <a:rPr sz="2800" b="1" dirty="0"/>
              <a:t>exponential function with base </a:t>
            </a:r>
            <a:r>
              <a:rPr lang="en-US" sz="2800" b="1" i="1" dirty="0"/>
              <a:t>a</a:t>
            </a:r>
            <a:r>
              <a:rPr sz="2800" dirty="0"/>
              <a:t> is the function</a:t>
            </a:r>
          </a:p>
          <a:p>
            <a:endParaRPr sz="2800" dirty="0"/>
          </a:p>
        </p:txBody>
      </p:sp>
      <p:pic>
        <p:nvPicPr>
          <p:cNvPr id="5" name="Picture 4" descr="f of x equals a to the power of x.">
            <a:extLst>
              <a:ext uri="{FF2B5EF4-FFF2-40B4-BE49-F238E27FC236}">
                <a16:creationId xmlns:a16="http://schemas.microsoft.com/office/drawing/2014/main" id="{A30B1D05-93EF-1CFD-22AE-6EA15FB4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133600"/>
            <a:ext cx="1333500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Solving Elementary Exponential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600" dirty="0"/>
              <a:t>To solve an elementary exponential equation</a:t>
            </a:r>
            <a:r>
              <a:rPr lang="en-US" sz="2600" dirty="0"/>
              <a:t> perform the following steps.</a:t>
            </a:r>
          </a:p>
          <a:p>
            <a:r>
              <a:rPr lang="en-IN" sz="2600" b="1" dirty="0">
                <a:solidFill>
                  <a:srgbClr val="000000"/>
                </a:solidFill>
              </a:rPr>
              <a:t>Step 1:	</a:t>
            </a:r>
            <a:r>
              <a:rPr lang="en-US" sz="2600" dirty="0">
                <a:solidFill>
                  <a:srgbClr val="000000"/>
                </a:solidFill>
              </a:rPr>
              <a:t>Isolate the exponential. Move the 			exponential containing </a:t>
            </a:r>
            <a:r>
              <a:rPr lang="en-US" sz="2600" i="1" dirty="0">
                <a:solidFill>
                  <a:srgbClr val="000000"/>
                </a:solidFill>
              </a:rPr>
              <a:t>x</a:t>
            </a:r>
            <a:r>
              <a:rPr lang="en-US" sz="2600" dirty="0">
                <a:solidFill>
                  <a:srgbClr val="000000"/>
                </a:solidFill>
              </a:rPr>
              <a:t> to one side of the 		equation and any constants or other variables 		in the expression to the other side. Simplify, if 		necessary.</a:t>
            </a:r>
          </a:p>
          <a:p>
            <a:r>
              <a:rPr lang="en-IN" sz="2600" b="1" dirty="0">
                <a:solidFill>
                  <a:srgbClr val="000000"/>
                </a:solidFill>
              </a:rPr>
              <a:t>Step 2:	</a:t>
            </a:r>
            <a:r>
              <a:rPr lang="en-US" sz="2600" dirty="0">
                <a:solidFill>
                  <a:srgbClr val="000000"/>
                </a:solidFill>
              </a:rPr>
              <a:t>Find a base that can be used to rewrite both 		sides of the equation.</a:t>
            </a:r>
          </a:p>
          <a:p>
            <a:r>
              <a:rPr lang="en-IN" sz="2600" b="1" dirty="0">
                <a:solidFill>
                  <a:srgbClr val="000000"/>
                </a:solidFill>
              </a:rPr>
              <a:t>Step 3:	</a:t>
            </a:r>
            <a:r>
              <a:rPr lang="en-US" sz="2600" dirty="0">
                <a:solidFill>
                  <a:srgbClr val="000000"/>
                </a:solidFill>
              </a:rPr>
              <a:t>Equate the powers, and solve the resulting 		equation.</a:t>
            </a:r>
            <a:endParaRPr lang="en-IN" sz="2600" b="1" dirty="0">
              <a:solidFill>
                <a:srgbClr val="000000"/>
              </a:solidFill>
            </a:endParaRPr>
          </a:p>
          <a:p>
            <a:endParaRPr sz="2600" dirty="0"/>
          </a:p>
          <a:p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Solving Elementary Exponential Equations</a:t>
            </a:r>
            <a:r>
              <a:rPr lang="en-US" baseline="-25000" dirty="0"/>
              <a:t>1</a:t>
            </a:r>
            <a:endParaRPr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Solve the following exponential equations.</a:t>
            </a:r>
            <a:endParaRPr dirty="0"/>
          </a:p>
        </p:txBody>
      </p:sp>
      <p:pic>
        <p:nvPicPr>
          <p:cNvPr id="11" name="Picture 10" descr="Equation a is:. 25 to the power of x, minus 125 equals 0.&#10;Equation b is: 8 to the power of open parentheses  y minus 1 close parentheses  equals 1 divided by 2.&#10;Equation c is: Open parentheses 2 divided by 3 close parentheses raised to the power of x equals 9 divided by 4.">
            <a:extLst>
              <a:ext uri="{FF2B5EF4-FFF2-40B4-BE49-F238E27FC236}">
                <a16:creationId xmlns:a16="http://schemas.microsoft.com/office/drawing/2014/main" id="{019737B8-0687-33D7-559F-5E1DEB6A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21" y="1592841"/>
            <a:ext cx="2085975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it is good practice to check your solution in the original equation.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Elementary Exponential Equations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 descr="Begin by isolating the term with variable on one side.&#10;25 raised to the power of x, minus 125 equals 0. &#10;25 raised to the power of x equals 125.&#10;We can write both sides with the same base since 25 and 125 are both powers of 5.&#10;Open parentheses 5 squared close parentheses raised to the power of x equals 5 cubed.&#10;5 raised to the power of open parentheses  2x close parentheses  equals 5 cubed.&#10;Simplify using properties of exponents.&#10;2x equals 3.&#10;We then equate the exponents, resulting in a linear equation. that is x equals to 3 divided by 2.&#10;">
                <a:extLst>
                  <a:ext uri="{FF2B5EF4-FFF2-40B4-BE49-F238E27FC236}">
                    <a16:creationId xmlns:a16="http://schemas.microsoft.com/office/drawing/2014/main" id="{57EC059A-72B6-4A7D-C93C-CE61AE01AC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8140005"/>
                  </p:ext>
                </p:extLst>
              </p:nvPr>
            </p:nvGraphicFramePr>
            <p:xfrm>
              <a:off x="914400" y="1531385"/>
              <a:ext cx="7772400" cy="42783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83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−125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907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</a:t>
                          </a:r>
                          <a:endParaRPr sz="2000"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7216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resulting in a linear equation, which we can easily solve.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 descr="Begin by isolating the term with variable on one side.&#10;25 raised to the power of x, minus 125 equals 0. &#10;25 raised to the power of x equals 125.&#10;We can write both sides with the same base since 25 and 125 are both powers of 5.&#10;Open parentheses 5 squared close parentheses raised to the power of x equals 5 cubed.&#10;5 raised to the power of open parentheses  2x close parentheses  equals 5 cubed.&#10;Simplify using properties of exponents.&#10;2x equals 3.&#10;We then equate the exponents, resulting in a linear equation. that is x equals to 3 divided by 2.&#10;">
                <a:extLst>
                  <a:ext uri="{FF2B5EF4-FFF2-40B4-BE49-F238E27FC236}">
                    <a16:creationId xmlns:a16="http://schemas.microsoft.com/office/drawing/2014/main" id="{57EC059A-72B6-4A7D-C93C-CE61AE01AC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8140005"/>
                  </p:ext>
                </p:extLst>
              </p:nvPr>
            </p:nvGraphicFramePr>
            <p:xfrm>
              <a:off x="914400" y="1531385"/>
              <a:ext cx="7772400" cy="42783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826" r="-325000" b="-5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7826" r="-211502" b="-5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7778" r="-325000" b="-55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137778" r="-211502" b="-55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28916" r="-325000" b="-20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847" t="-128916" r="-211502" b="-20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0435" r="-325000" b="-19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330435" r="-211502" b="-19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0000" r="-325000" b="-1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550000" r="-211502" b="-1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</a:t>
                          </a:r>
                          <a:endParaRPr sz="2000"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72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0630" r="-325000" b="-3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460630" r="-211502" b="-3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resulting in a linear equation, which we can easily solve.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Elementary Exponential Equations</a:t>
            </a:r>
            <a:r>
              <a:rPr lang="en-US" baseline="-25000" dirty="0"/>
              <a:t>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312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Placeholder 2" descr="We need to rewrite both sides using the same base. So, the given equation is, 8 to the power of open parentheses y minus 1 close parentheses  equals 1 divided by 2.&#10;We see that 8 and 1 divided by 2 can both be written as a power of 2.&#10;Open parentheses 2 to the power of 3 close parentheses raised to the power of open parentheses  y minus 1 close parentheses  equals 2 raised to the power of negative 1.&#10;2 raised to the power of open parentheses  3y minus 3 close parentheses  equals 2 raised to the power of negative 1.&#10;Simplify using properties of exponents.&#10;3y minus 3 equals minus 1.&#10;3y equals 2, &#10;By solving the resulting equation we get, y equals 2 divided by 3.&#10;">
                <a:extLst>
                  <a:ext uri="{FF2B5EF4-FFF2-40B4-BE49-F238E27FC236}">
                    <a16:creationId xmlns:a16="http://schemas.microsoft.com/office/drawing/2014/main" id="{5BC686B1-9816-1108-7993-63B81880B9A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43334766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We see that </a:t>
                          </a:r>
                          <a:r>
                            <a:rPr sz="2000" b="0" dirty="0">
                              <a:latin typeface="Cambria Math"/>
                            </a:rPr>
                            <a:t>8</a:t>
                          </a:r>
                          <a:r>
                            <a:rPr sz="2000" b="0" dirty="0"/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can both be written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Placeholder 2" descr="We need to rewrite both sides using the same base. So, the given equation is, 8 to the power of open parentheses y minus 1 close parentheses  equals 1 divided by 2.&#10;We see that 8 and 1 divided by 2 can both be written as a power of 2.&#10;Open parentheses 2 to the power of 3 close parentheses raised to the power of open parentheses  y minus 1 close parentheses  equals 2 raised to the power of negative 1.&#10;2 raised to the power of open parentheses  3y minus 3 close parentheses  equals 2 raised to the power of negative 1.&#10;Simplify using properties of exponents.&#10;3y minus 3 equals minus 1.&#10;3y equals 2, &#10;By solving the resulting equation we get, y equals 2 divided by 3.&#10;">
                <a:extLst>
                  <a:ext uri="{FF2B5EF4-FFF2-40B4-BE49-F238E27FC236}">
                    <a16:creationId xmlns:a16="http://schemas.microsoft.com/office/drawing/2014/main" id="{5BC686B1-9816-1108-7993-63B81880B9A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43334766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43" r="-38973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7143" r="-20415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265" r="-38973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99265" r="-20415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209" t="-99265" b="-3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5652" r="-38973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235652" r="-20415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0638" r="-38973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10638" r="-20415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0638" r="-38973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510638" r="-20415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55556" r="-38973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55556" r="-20415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Solving Elementary Exponential Equations</a:t>
            </a:r>
            <a:r>
              <a:rPr lang="en-US" baseline="-25000" dirty="0"/>
              <a:t>4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962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 descr="Open parentheses 2 divided by 3 close parentheses raised to the power of x equals 9 divided by 4.&#10;Initially, we write the right-hand side as shown.&#10;Open parentheses 2 divided by 3 close parentheses raised to the power of x equals open parentheses 3 divided by 2 close parentheses squared.&#10;Then we can make the two bases equal by using properties of exponents.&#10;Open parentheses 2 divided by 3 close parentheses raised to the power of x equals open parentheses 2 divided by 3 close parentheses raised to the power of negative 2.&#10;Here, the two bases are equal we equate the exponents, then we get,&#10;x equals minus 2">
                <a:extLst>
                  <a:ext uri="{FF2B5EF4-FFF2-40B4-BE49-F238E27FC236}">
                    <a16:creationId xmlns:a16="http://schemas.microsoft.com/office/drawing/2014/main" id="{2E891C5D-3C74-9439-1CD6-9783F97B7D5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5313309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6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26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 descr="Open parentheses 2 divided by 3 close parentheses raised to the power of x equals 9 divided by 4.&#10;Initially, we write the right-hand side as shown.&#10;Open parentheses 2 divided by 3 close parentheses raised to the power of x equals open parentheses 3 divided by 2 close parentheses squared.&#10;Then we can make the two bases equal by using properties of exponents.&#10;Open parentheses 2 divided by 3 close parentheses raised to the power of x equals open parentheses 2 divided by 3 close parentheses raised to the power of negative 2.&#10;Here, the two bases are equal we equate the exponents, then we get,&#10;x equals minus 2">
                <a:extLst>
                  <a:ext uri="{FF2B5EF4-FFF2-40B4-BE49-F238E27FC236}">
                    <a16:creationId xmlns:a16="http://schemas.microsoft.com/office/drawing/2014/main" id="{2E891C5D-3C74-9439-1CD6-9783F97B7D5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5313309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46" r="-833333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500" t="-3846" r="-187500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504" r="-833333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101504" r="-187500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3030" r="-833333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203030" r="-187500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7692" r="-833333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307692" r="-187500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Properties: </a:t>
            </a:r>
            <a:r>
              <a:rPr dirty="0"/>
              <a:t>Behavior of Exponential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Given a positive real number </a:t>
            </a:r>
            <a:r>
              <a:rPr lang="en-IN" sz="2800" i="1" dirty="0"/>
              <a:t>a</a:t>
            </a:r>
            <a:r>
              <a:rPr lang="en-IN" sz="2800" dirty="0"/>
              <a:t> not equal to </a:t>
            </a:r>
            <a:r>
              <a:rPr lang="en-IN" sz="2800" dirty="0">
                <a:latin typeface="Cambria Math"/>
              </a:rPr>
              <a:t>1</a:t>
            </a:r>
            <a:r>
              <a:rPr lang="en-IN" sz="2800" dirty="0"/>
              <a:t>, the function</a:t>
            </a:r>
            <a:endParaRPr sz="2800" dirty="0"/>
          </a:p>
        </p:txBody>
      </p:sp>
      <p:pic>
        <p:nvPicPr>
          <p:cNvPr id="5" name="Picture 4" descr="f of x equals a to the power of x is">
            <a:extLst>
              <a:ext uri="{FF2B5EF4-FFF2-40B4-BE49-F238E27FC236}">
                <a16:creationId xmlns:a16="http://schemas.microsoft.com/office/drawing/2014/main" id="{9E9754D6-0DBC-8281-9FB5-4A29E9D71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4" y="1557334"/>
            <a:ext cx="1504950" cy="48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79F51-26C4-0F1D-4EE3-3609AF1CD9D9}"/>
              </a:ext>
            </a:extLst>
          </p:cNvPr>
          <p:cNvSpPr txBox="1"/>
          <p:nvPr/>
        </p:nvSpPr>
        <p:spPr>
          <a:xfrm>
            <a:off x="457200" y="202088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 sz="2800"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decreasing function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0 &lt;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 1, with</a:t>
            </a:r>
            <a:endParaRPr lang="en-IN" dirty="0"/>
          </a:p>
        </p:txBody>
      </p:sp>
      <p:pic>
        <p:nvPicPr>
          <p:cNvPr id="9" name="Picture 8" descr="f of x tends to infinity as">
            <a:extLst>
              <a:ext uri="{FF2B5EF4-FFF2-40B4-BE49-F238E27FC236}">
                <a16:creationId xmlns:a16="http://schemas.microsoft.com/office/drawing/2014/main" id="{F3AF3B2E-6FC9-4357-209A-844ACBC2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019" y="2059781"/>
            <a:ext cx="1820572" cy="504000"/>
          </a:xfrm>
          <a:prstGeom prst="rect">
            <a:avLst/>
          </a:prstGeom>
        </p:spPr>
      </p:pic>
      <p:pic>
        <p:nvPicPr>
          <p:cNvPr id="11" name="Picture 10" descr="x tends to negative infinity and f of x tends to 0 as x tends to infinity, and is">
            <a:extLst>
              <a:ext uri="{FF2B5EF4-FFF2-40B4-BE49-F238E27FC236}">
                <a16:creationId xmlns:a16="http://schemas.microsoft.com/office/drawing/2014/main" id="{9C8D804A-C9FA-B230-D0FF-2B3CCB423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1" y="2487601"/>
            <a:ext cx="5472000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E37367-0D66-1E9D-D87D-A7937C0AEAC8}"/>
              </a:ext>
            </a:extLst>
          </p:cNvPr>
          <p:cNvSpPr txBox="1"/>
          <p:nvPr/>
        </p:nvSpPr>
        <p:spPr>
          <a:xfrm>
            <a:off x="457200" y="299112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Char char="•"/>
              <a:tabLst/>
              <a:defRPr sz="2800"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​an 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function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 1, with</a:t>
            </a:r>
            <a:endParaRPr lang="en-IN" dirty="0"/>
          </a:p>
        </p:txBody>
      </p:sp>
      <p:pic>
        <p:nvPicPr>
          <p:cNvPr id="8" name="Picture 7" descr="f of x tends to 0  as">
            <a:extLst>
              <a:ext uri="{FF2B5EF4-FFF2-40B4-BE49-F238E27FC236}">
                <a16:creationId xmlns:a16="http://schemas.microsoft.com/office/drawing/2014/main" id="{97910D9B-008C-6C9C-79CE-90D3CE3ED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113" y="3043422"/>
            <a:ext cx="1648636" cy="468000"/>
          </a:xfrm>
          <a:prstGeom prst="rect">
            <a:avLst/>
          </a:prstGeom>
        </p:spPr>
      </p:pic>
      <p:pic>
        <p:nvPicPr>
          <p:cNvPr id="14" name="Picture 13" descr="x tends to negative infinity and f of x tends to infinity as x tends to infinity.">
            <a:extLst>
              <a:ext uri="{FF2B5EF4-FFF2-40B4-BE49-F238E27FC236}">
                <a16:creationId xmlns:a16="http://schemas.microsoft.com/office/drawing/2014/main" id="{81B0F175-916F-51AA-DB1A-E5FF07742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657" y="3430418"/>
            <a:ext cx="4608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67FF9-A3BC-56DF-01BD-B599A04B819E}"/>
              </a:ext>
            </a:extLst>
          </p:cNvPr>
          <p:cNvSpPr txBox="1"/>
          <p:nvPr/>
        </p:nvSpPr>
        <p:spPr>
          <a:xfrm>
            <a:off x="457200" y="441506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either case, the point (0, 1) lies on the graph of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 domain of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set of real numbers, and the range of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set of positive real numbers.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Exponential Functions</a:t>
            </a:r>
            <a:r>
              <a:rPr lang="en-US" baseline="-25000" dirty="0"/>
              <a:t>1</a:t>
            </a:r>
            <a:endParaRPr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the following exponential functions</a:t>
            </a:r>
            <a:r>
              <a:rPr lang="en-US" sz="2800" dirty="0"/>
              <a:t>.			</a:t>
            </a:r>
            <a:endParaRPr lang="en-US" i="1" baseline="30000" dirty="0"/>
          </a:p>
        </p:txBody>
      </p:sp>
      <p:pic>
        <p:nvPicPr>
          <p:cNvPr id="11" name="Picture 10" descr="The function are: &#10;a: f of x equals 3 to the power of x.&#10;&#10;b: g of x equals open parentheses 1 divided by 2 close parentheses to the power of x.&#10;">
            <a:extLst>
              <a:ext uri="{FF2B5EF4-FFF2-40B4-BE49-F238E27FC236}">
                <a16:creationId xmlns:a16="http://schemas.microsoft.com/office/drawing/2014/main" id="{F47DA5C4-8A35-F39A-471C-73E0D9BD3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0" y="2012633"/>
            <a:ext cx="1990725" cy="1495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baseline="-25000" dirty="0"/>
              <a:t>1</a:t>
            </a:r>
            <a:endParaRPr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Plugging in </a:t>
            </a:r>
            <a:r>
              <a:rPr lang="en-US" sz="2800" i="1" dirty="0"/>
              <a:t>x</a:t>
            </a:r>
            <a:r>
              <a:rPr lang="en-US" sz="2800" dirty="0"/>
              <a:t> = −1, </a:t>
            </a:r>
            <a:r>
              <a:rPr lang="en-US" sz="2800" i="1" dirty="0"/>
              <a:t>x</a:t>
            </a:r>
            <a:r>
              <a:rPr lang="en-US" sz="2800" dirty="0"/>
              <a:t> = 0</a:t>
            </a:r>
            <a:r>
              <a:rPr sz="2800" dirty="0"/>
              <a:t>, and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= 1</a:t>
            </a:r>
            <a:r>
              <a:rPr sz="2800" dirty="0"/>
              <a:t> will produce a good idea of the shape of the graph.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Exponential Functions</a:t>
            </a:r>
            <a:r>
              <a:rPr lang="en-US" baseline="-25000" dirty="0"/>
              <a:t>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In both cases, we plot </a:t>
            </a:r>
            <a:r>
              <a:rPr sz="2800" dirty="0">
                <a:latin typeface="Cambria Math"/>
              </a:rPr>
              <a:t>3</a:t>
            </a:r>
            <a:r>
              <a:rPr sz="2800" dirty="0"/>
              <a:t> points by plugging in </a:t>
            </a:r>
            <a:r>
              <a:rPr lang="en-US" sz="2800" i="1" dirty="0"/>
              <a:t>x</a:t>
            </a:r>
            <a:r>
              <a:rPr lang="en-US" sz="2800" dirty="0"/>
              <a:t> = −1,</a:t>
            </a:r>
            <a:r>
              <a:rPr sz="2800" dirty="0"/>
              <a:t>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 = 0, </a:t>
            </a:r>
            <a:r>
              <a:rPr sz="2800" dirty="0"/>
              <a:t>and </a:t>
            </a:r>
            <a:r>
              <a:rPr lang="en-US" sz="2800" i="1" dirty="0"/>
              <a:t>x</a:t>
            </a:r>
            <a:r>
              <a:rPr lang="en-US" sz="2800" dirty="0"/>
              <a:t> = 1.</a:t>
            </a:r>
            <a:r>
              <a:rPr sz="2800" dirty="0"/>
              <a:t> We then connect the points with a smooth curve.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a.</a:t>
            </a:r>
          </a:p>
        </p:txBody>
      </p:sp>
      <p:pic>
        <p:nvPicPr>
          <p:cNvPr id="4" name="Graphic 3" descr="The graph displays an exponential function passing through the points: open parentheses minus 1 comma 1 divided by 3 close parentheses, open parentheses 0 comma 1 close parentheses, and open parentheses 1 comma 3 close parentheses. The curve starts from the left, gradually increasing, then steeply rising as it moves to the right.">
            <a:extLst>
              <a:ext uri="{FF2B5EF4-FFF2-40B4-BE49-F238E27FC236}">
                <a16:creationId xmlns:a16="http://schemas.microsoft.com/office/drawing/2014/main" id="{8852D662-E16C-4B19-A4F3-199D849A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57335"/>
            <a:ext cx="4606290" cy="460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311E1-9A13-430E-8559-C0A31FEEDA75}"/>
              </a:ext>
            </a:extLst>
          </p:cNvPr>
          <p:cNvSpPr txBox="1">
            <a:spLocks/>
          </p:cNvSpPr>
          <p:nvPr/>
        </p:nvSpPr>
        <p:spPr>
          <a:xfrm>
            <a:off x="2133600" y="5553722"/>
            <a:ext cx="5053361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328576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b.</a:t>
            </a:r>
          </a:p>
        </p:txBody>
      </p:sp>
      <p:pic>
        <p:nvPicPr>
          <p:cNvPr id="9" name="Graphic 8" descr="The graph represents an exponential decay function, showing a curve that decreases as it moves to the right. It passes through the points: open parentheses minus 1 comma 2 close parentheses, open parentheses 0 comma 1 close parentheses, and open parentheses 1 comma 1 divided by 2 close parentheses.">
            <a:extLst>
              <a:ext uri="{FF2B5EF4-FFF2-40B4-BE49-F238E27FC236}">
                <a16:creationId xmlns:a16="http://schemas.microsoft.com/office/drawing/2014/main" id="{6A771B4E-378E-4B62-920B-5177F777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66212"/>
            <a:ext cx="4606290" cy="46062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6E2F9C-1298-42D9-B137-51C82E49AE01}"/>
              </a:ext>
            </a:extLst>
          </p:cNvPr>
          <p:cNvSpPr txBox="1">
            <a:spLocks/>
          </p:cNvSpPr>
          <p:nvPr/>
        </p:nvSpPr>
        <p:spPr>
          <a:xfrm>
            <a:off x="533400" y="5525087"/>
            <a:ext cx="8229600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45829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Exponential Functions</a:t>
            </a:r>
            <a:r>
              <a:rPr lang="en-US" baseline="-25000" dirty="0"/>
              <a:t>1</a:t>
            </a:r>
            <a:endParaRPr dirty="0"/>
          </a:p>
        </p:txBody>
      </p:sp>
      <p:sp>
        <p:nvSpPr>
          <p:cNvPr id="3" name="Text Placeholder 2" descr="f of x equals open parenthesis 1 divided by 2 close parenthesis to the power of x plus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Sketch the graphs of each of the following functions. State their domain and range.</a:t>
            </a:r>
            <a:r>
              <a:rPr lang="en-US" sz="2800" dirty="0"/>
              <a:t>		</a:t>
            </a:r>
            <a:endParaRPr dirty="0"/>
          </a:p>
        </p:txBody>
      </p:sp>
      <p:pic>
        <p:nvPicPr>
          <p:cNvPr id="8" name="Picture 7" descr="Function a is: f of x equals open parentheses 1 divided by 2 close parentheses raised to the power of open parentheses  x plus 3 close parentheses.&#10;Function b is: g of x equals negative 3 to the power of x, plus 1.&#10;Function c is: h of x equals 2 to the power of  negative x ">
            <a:extLst>
              <a:ext uri="{FF2B5EF4-FFF2-40B4-BE49-F238E27FC236}">
                <a16:creationId xmlns:a16="http://schemas.microsoft.com/office/drawing/2014/main" id="{AF7C75C8-D147-2B44-062F-75E76A9DC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2019887"/>
            <a:ext cx="2247900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941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Arial</vt:lpstr>
      <vt:lpstr>Calibri</vt:lpstr>
      <vt:lpstr>Courier New</vt:lpstr>
      <vt:lpstr>Office Theme</vt:lpstr>
      <vt:lpstr>Section 7.1</vt:lpstr>
      <vt:lpstr>Definition: Exponential Functions</vt:lpstr>
      <vt:lpstr>Properties: Behavior of Exponential Functions</vt:lpstr>
      <vt:lpstr>Example 1: Graphing Exponential Functions1</vt:lpstr>
      <vt:lpstr>Note1</vt:lpstr>
      <vt:lpstr>Example 1: Graphing Exponential Functions2</vt:lpstr>
      <vt:lpstr>Example 1: Graphing Exponential Functions3</vt:lpstr>
      <vt:lpstr>Example 1: Graphing Exponential Functions4</vt:lpstr>
      <vt:lpstr>Example 2: Graphing Exponential Functions1</vt:lpstr>
      <vt:lpstr>Note2</vt:lpstr>
      <vt:lpstr>Example 2: Graphing Exponential Functions2</vt:lpstr>
      <vt:lpstr>Example 2: Graphing Exponential Functions3</vt:lpstr>
      <vt:lpstr>Example 2: Graphing Exponential Functions4</vt:lpstr>
      <vt:lpstr>Example 2: Graphing Exponential Functions5</vt:lpstr>
      <vt:lpstr>Example 2: Graphing Exponential Functions6</vt:lpstr>
      <vt:lpstr>Example 2: Graphing Exponential Functions7</vt:lpstr>
      <vt:lpstr>Example 2: Graphing Exponential Functions8</vt:lpstr>
      <vt:lpstr>Example 2: Graphing Exponential Functions9</vt:lpstr>
      <vt:lpstr>Example 2: Graphing Exponential Functions10</vt:lpstr>
      <vt:lpstr>Procedure: Solving Elementary Exponential Equations</vt:lpstr>
      <vt:lpstr>Example 3: Solving Elementary Exponential Equations1</vt:lpstr>
      <vt:lpstr>Note3</vt:lpstr>
      <vt:lpstr>Example 3: Solving Elementary Exponential Equations2</vt:lpstr>
      <vt:lpstr>Example 3: Solving Elementary Exponential Equations3</vt:lpstr>
      <vt:lpstr>Example 3: Solving Elementary Exponential Equations4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Kodanda Ram Bade</cp:lastModifiedBy>
  <cp:revision>258</cp:revision>
  <dcterms:created xsi:type="dcterms:W3CDTF">2013-04-26T14:43:13Z</dcterms:created>
  <dcterms:modified xsi:type="dcterms:W3CDTF">2025-06-13T10:36:29Z</dcterms:modified>
</cp:coreProperties>
</file>