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257" r:id="rId3"/>
    <p:sldId id="318" r:id="rId4"/>
    <p:sldId id="258" r:id="rId5"/>
    <p:sldId id="319" r:id="rId6"/>
    <p:sldId id="259" r:id="rId7"/>
    <p:sldId id="320" r:id="rId8"/>
    <p:sldId id="260" r:id="rId9"/>
    <p:sldId id="321" r:id="rId10"/>
    <p:sldId id="261" r:id="rId11"/>
    <p:sldId id="322" r:id="rId12"/>
    <p:sldId id="262" r:id="rId13"/>
    <p:sldId id="263" r:id="rId14"/>
    <p:sldId id="267" r:id="rId15"/>
    <p:sldId id="264" r:id="rId16"/>
    <p:sldId id="265" r:id="rId17"/>
    <p:sldId id="308" r:id="rId18"/>
    <p:sldId id="266" r:id="rId19"/>
    <p:sldId id="268" r:id="rId20"/>
    <p:sldId id="309" r:id="rId21"/>
    <p:sldId id="269" r:id="rId22"/>
    <p:sldId id="273" r:id="rId23"/>
    <p:sldId id="270" r:id="rId24"/>
    <p:sldId id="271" r:id="rId25"/>
    <p:sldId id="310" r:id="rId26"/>
    <p:sldId id="272" r:id="rId27"/>
    <p:sldId id="274" r:id="rId28"/>
    <p:sldId id="276" r:id="rId29"/>
    <p:sldId id="277" r:id="rId30"/>
    <p:sldId id="278" r:id="rId31"/>
    <p:sldId id="311" r:id="rId32"/>
    <p:sldId id="279" r:id="rId33"/>
    <p:sldId id="280" r:id="rId34"/>
    <p:sldId id="281" r:id="rId35"/>
    <p:sldId id="282" r:id="rId36"/>
    <p:sldId id="283" r:id="rId37"/>
    <p:sldId id="284" r:id="rId38"/>
    <p:sldId id="290" r:id="rId39"/>
    <p:sldId id="285" r:id="rId40"/>
    <p:sldId id="287" r:id="rId41"/>
    <p:sldId id="288" r:id="rId42"/>
    <p:sldId id="312" r:id="rId43"/>
    <p:sldId id="323" r:id="rId44"/>
    <p:sldId id="291" r:id="rId45"/>
    <p:sldId id="292" r:id="rId46"/>
    <p:sldId id="294" r:id="rId47"/>
    <p:sldId id="313" r:id="rId48"/>
    <p:sldId id="295" r:id="rId49"/>
    <p:sldId id="296" r:id="rId50"/>
    <p:sldId id="314" r:id="rId51"/>
    <p:sldId id="298" r:id="rId52"/>
    <p:sldId id="305" r:id="rId53"/>
    <p:sldId id="304" r:id="rId54"/>
    <p:sldId id="299" r:id="rId55"/>
    <p:sldId id="315" r:id="rId56"/>
    <p:sldId id="300" r:id="rId57"/>
    <p:sldId id="301" r:id="rId58"/>
    <p:sldId id="316" r:id="rId59"/>
    <p:sldId id="317" r:id="rId60"/>
    <p:sldId id="307" r:id="rId61"/>
    <p:sldId id="306" r:id="rId62"/>
  </p:sldIdLst>
  <p:sldSz cx="9144000" cy="6858000" type="screen4x3"/>
  <p:notesSz cx="6858000" cy="9144000"/>
  <p:embeddedFontLst>
    <p:embeddedFont>
      <p:font typeface="Cambria Math" panose="02040503050406030204" pitchFamily="18" charset="0"/>
      <p:regular r:id="rId6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hiteesha" initials="h" lastIdx="8" clrIdx="2">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73" autoAdjust="0"/>
  </p:normalViewPr>
  <p:slideViewPr>
    <p:cSldViewPr>
      <p:cViewPr varScale="1">
        <p:scale>
          <a:sx n="107" d="100"/>
          <a:sy n="107" d="100"/>
        </p:scale>
        <p:origin x="1074" y="102"/>
      </p:cViewPr>
      <p:guideLst>
        <p:guide orient="horz" pos="2160"/>
        <p:guide pos="2880"/>
      </p:guideLst>
    </p:cSldViewPr>
  </p:slideViewPr>
  <p:outlineViewPr>
    <p:cViewPr>
      <p:scale>
        <a:sx n="33" d="100"/>
        <a:sy n="33" d="100"/>
      </p:scale>
      <p:origin x="0" y="-3756"/>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4" d="100"/>
          <a:sy n="84" d="100"/>
        </p:scale>
        <p:origin x="304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3.png"/><Relationship Id="rId5" Type="http://schemas.openxmlformats.org/officeDocument/2006/relationships/image" Target="../media/image35.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46.emf"/><Relationship Id="rId4" Type="http://schemas.openxmlformats.org/officeDocument/2006/relationships/image" Target="../media/image45.emf"/></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48.emf"/></Relationships>
</file>

<file path=ppt/slides/_rels/slide1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20.png"/><Relationship Id="rId1" Type="http://schemas.openxmlformats.org/officeDocument/2006/relationships/slideLayout" Target="../slideLayouts/slideLayout3.xml"/><Relationship Id="rId4" Type="http://schemas.openxmlformats.org/officeDocument/2006/relationships/image" Target="../media/image52.emf"/></Relationships>
</file>

<file path=ppt/slides/_rels/slide1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7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emf"/></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6.png"/><Relationship Id="rId1" Type="http://schemas.openxmlformats.org/officeDocument/2006/relationships/slideLayout" Target="../slideLayouts/slideLayout3.xml"/><Relationship Id="rId5" Type="http://schemas.openxmlformats.org/officeDocument/2006/relationships/image" Target="../media/image64.emf"/><Relationship Id="rId4" Type="http://schemas.openxmlformats.org/officeDocument/2006/relationships/image" Target="../media/image63.emf"/></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0.png"/><Relationship Id="rId1" Type="http://schemas.openxmlformats.org/officeDocument/2006/relationships/slideLayout" Target="../slideLayouts/slideLayout4.xml"/><Relationship Id="rId4" Type="http://schemas.openxmlformats.org/officeDocument/2006/relationships/image" Target="../media/image71.svg"/></Relationships>
</file>

<file path=ppt/slides/_rels/slide33.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 Id="rId4" Type="http://schemas.openxmlformats.org/officeDocument/2006/relationships/image" Target="../media/image75.svg"/></Relationships>
</file>

<file path=ppt/slides/_rels/slide35.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4.xml"/><Relationship Id="rId4" Type="http://schemas.openxmlformats.org/officeDocument/2006/relationships/image" Target="../media/image79.svg"/></Relationships>
</file>

<file path=ppt/slides/_rels/slide3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image" Target="../media/image85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0.png"/><Relationship Id="rId1" Type="http://schemas.openxmlformats.org/officeDocument/2006/relationships/slideLayout" Target="../slideLayouts/slideLayout3.xml"/><Relationship Id="rId4" Type="http://schemas.openxmlformats.org/officeDocument/2006/relationships/image" Target="../media/image88.emf"/></Relationships>
</file>

<file path=ppt/slides/_rels/slide4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70.png"/><Relationship Id="rId1" Type="http://schemas.openxmlformats.org/officeDocument/2006/relationships/slideLayout" Target="../slideLayouts/slideLayout4.xml"/><Relationship Id="rId4" Type="http://schemas.openxmlformats.org/officeDocument/2006/relationships/image" Target="../media/image90.svg"/></Relationships>
</file>

<file path=ppt/slides/_rels/slide44.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851.png"/><Relationship Id="rId1" Type="http://schemas.openxmlformats.org/officeDocument/2006/relationships/slideLayout" Target="../slideLayouts/slideLayout7.xml"/><Relationship Id="rId4" Type="http://schemas.openxmlformats.org/officeDocument/2006/relationships/image" Target="../media/image92.emf"/></Relationships>
</file>

<file path=ppt/slides/_rels/slide4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3.xml"/><Relationship Id="rId4" Type="http://schemas.openxmlformats.org/officeDocument/2006/relationships/image" Target="../media/image100.svg"/></Relationships>
</file>

<file path=ppt/slides/_rels/slide5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3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image" Target="../media/image104.png"/><Relationship Id="rId1" Type="http://schemas.openxmlformats.org/officeDocument/2006/relationships/slideLayout" Target="../slideLayouts/slideLayout13.xml"/><Relationship Id="rId4" Type="http://schemas.openxmlformats.org/officeDocument/2006/relationships/image" Target="../media/image103.emf"/></Relationships>
</file>

<file path=ppt/slides/_rels/slide55.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image" Target="../media/image1050.png"/><Relationship Id="rId1" Type="http://schemas.openxmlformats.org/officeDocument/2006/relationships/slideLayout" Target="../slideLayouts/slideLayout13.xml"/><Relationship Id="rId4" Type="http://schemas.openxmlformats.org/officeDocument/2006/relationships/image" Target="../media/image105.emf"/></Relationships>
</file>

<file path=ppt/slides/_rels/slide5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image" Target="../media/image106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70.png"/><Relationship Id="rId1" Type="http://schemas.openxmlformats.org/officeDocument/2006/relationships/slideLayout" Target="../slideLayouts/slideLayout3.xml"/><Relationship Id="rId4" Type="http://schemas.openxmlformats.org/officeDocument/2006/relationships/image" Target="../media/image108.emf"/></Relationships>
</file>

<file path=ppt/slides/_rels/slide58.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0.png"/><Relationship Id="rId1" Type="http://schemas.openxmlformats.org/officeDocument/2006/relationships/slideLayout" Target="../slideLayouts/slideLayout3.xml"/><Relationship Id="rId4" Type="http://schemas.openxmlformats.org/officeDocument/2006/relationships/image" Target="../media/image110.emf"/></Relationships>
</file>

<file path=ppt/slides/_rels/slide5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9.png"/><Relationship Id="rId1" Type="http://schemas.openxmlformats.org/officeDocument/2006/relationships/slideLayout" Target="../slideLayouts/slideLayout3.xml"/><Relationship Id="rId5" Type="http://schemas.openxmlformats.org/officeDocument/2006/relationships/image" Target="../media/image113.emf"/><Relationship Id="rId4" Type="http://schemas.openxmlformats.org/officeDocument/2006/relationships/image" Target="../media/image112.sv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20.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0.png"/><Relationship Id="rId1" Type="http://schemas.openxmlformats.org/officeDocument/2006/relationships/slideLayout" Target="../slideLayouts/slideLayout3.xml"/><Relationship Id="rId4" Type="http://schemas.openxmlformats.org/officeDocument/2006/relationships/image" Target="../media/image115.emf"/></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a:t>
            </a:r>
            <a:r>
              <a:rPr lang="en-US" dirty="0"/>
              <a:t>6</a:t>
            </a:r>
            <a:r>
              <a:rPr dirty="0"/>
              <a:t>.5</a:t>
            </a:r>
          </a:p>
        </p:txBody>
      </p:sp>
      <p:sp>
        <p:nvSpPr>
          <p:cNvPr id="2" name="Text Placeholder 1"/>
          <p:cNvSpPr>
            <a:spLocks noGrp="1"/>
          </p:cNvSpPr>
          <p:nvPr>
            <p:ph type="body" sz="quarter" idx="10"/>
          </p:nvPr>
        </p:nvSpPr>
        <p:spPr/>
        <p:txBody>
          <a:bodyPr/>
          <a:lstStyle/>
          <a:p>
            <a:pPr algn="ctr"/>
            <a:r>
              <a:t>Rational Functions and Rational Inequalities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Asymptote Notation</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sz="2800" dirty="0"/>
              <a:t>The notation 	 </a:t>
            </a:r>
          </a:p>
          <a:p>
            <a:pPr>
              <a:defRPr sz="2800"/>
            </a:pPr>
            <a:endParaRPr lang="en-IN" dirty="0"/>
          </a:p>
          <a:p>
            <a:pPr>
              <a:defRPr sz="2800"/>
            </a:pPr>
            <a:r>
              <a:rPr lang="en-IN" sz="2800" dirty="0"/>
              <a:t>				 </a:t>
            </a:r>
          </a:p>
          <a:p>
            <a:pPr>
              <a:defRPr sz="2800"/>
            </a:pPr>
            <a:endParaRPr lang="en-IN" dirty="0"/>
          </a:p>
          <a:p>
            <a:pPr>
              <a:defRPr sz="2800"/>
            </a:pPr>
            <a:endParaRPr lang="en-IN" sz="2800" dirty="0"/>
          </a:p>
          <a:p>
            <a:pPr>
              <a:defRPr sz="2800"/>
            </a:pPr>
            <a:r>
              <a:rPr lang="en-IN" sz="2800" dirty="0"/>
              <a:t>	</a:t>
            </a:r>
            <a:endParaRPr sz="2800" dirty="0"/>
          </a:p>
        </p:txBody>
      </p:sp>
      <p:pic>
        <p:nvPicPr>
          <p:cNvPr id="6" name="Picture 5" descr="X approaches C from the left.">
            <a:extLst>
              <a:ext uri="{FF2B5EF4-FFF2-40B4-BE49-F238E27FC236}">
                <a16:creationId xmlns:a16="http://schemas.microsoft.com/office/drawing/2014/main" id="{4949498C-944D-0290-85AF-BB63C28ADDAF}"/>
              </a:ext>
            </a:extLst>
          </p:cNvPr>
          <p:cNvPicPr>
            <a:picLocks noChangeAspect="1"/>
          </p:cNvPicPr>
          <p:nvPr/>
        </p:nvPicPr>
        <p:blipFill>
          <a:blip r:embed="rId3"/>
          <a:stretch>
            <a:fillRect/>
          </a:stretch>
        </p:blipFill>
        <p:spPr>
          <a:xfrm>
            <a:off x="2438400" y="1118654"/>
            <a:ext cx="981075" cy="400050"/>
          </a:xfrm>
          <a:prstGeom prst="rect">
            <a:avLst/>
          </a:prstGeom>
        </p:spPr>
      </p:pic>
      <p:sp>
        <p:nvSpPr>
          <p:cNvPr id="12" name="TextBox 11">
            <a:extLst>
              <a:ext uri="{FF2B5EF4-FFF2-40B4-BE49-F238E27FC236}">
                <a16:creationId xmlns:a16="http://schemas.microsoft.com/office/drawing/2014/main" id="{A1DB3E20-D2FD-E249-51CD-835184420280}"/>
              </a:ext>
            </a:extLst>
          </p:cNvPr>
          <p:cNvSpPr txBox="1"/>
          <p:nvPr/>
        </p:nvSpPr>
        <p:spPr>
          <a:xfrm>
            <a:off x="457200" y="1497723"/>
            <a:ext cx="8094535" cy="1292662"/>
          </a:xfrm>
          <a:prstGeom prst="rect">
            <a:avLst/>
          </a:prstGeom>
          <a:noFill/>
        </p:spPr>
        <p:txBody>
          <a:bodyPr wrap="square">
            <a:spAutoFit/>
          </a:bodyPr>
          <a:lstStyle/>
          <a:p>
            <a:r>
              <a:rPr lang="en-IN" sz="2600" dirty="0">
                <a:solidFill>
                  <a:srgbClr val="000000"/>
                </a:solidFill>
              </a:rPr>
              <a:t>is used when describing the </a:t>
            </a:r>
            <a:r>
              <a:rPr lang="en-IN" sz="2600" dirty="0" err="1">
                <a:solidFill>
                  <a:srgbClr val="000000"/>
                </a:solidFill>
              </a:rPr>
              <a:t>behavior</a:t>
            </a:r>
            <a:r>
              <a:rPr lang="en-IN" sz="2600" dirty="0">
                <a:solidFill>
                  <a:srgbClr val="000000"/>
                </a:solidFill>
              </a:rPr>
              <a:t> of a graph as </a:t>
            </a:r>
            <a:r>
              <a:rPr lang="en-IN" sz="2600" i="1" dirty="0">
                <a:solidFill>
                  <a:srgbClr val="000000"/>
                </a:solidFill>
              </a:rPr>
              <a:t>x</a:t>
            </a:r>
            <a:r>
              <a:rPr lang="en-IN" sz="2600" dirty="0">
                <a:solidFill>
                  <a:srgbClr val="000000"/>
                </a:solidFill>
              </a:rPr>
              <a:t> approaches the value </a:t>
            </a:r>
            <a:r>
              <a:rPr lang="en-IN" sz="2600" i="1" dirty="0">
                <a:solidFill>
                  <a:srgbClr val="000000"/>
                </a:solidFill>
              </a:rPr>
              <a:t>c</a:t>
            </a:r>
            <a:r>
              <a:rPr lang="en-IN" sz="2600" dirty="0">
                <a:solidFill>
                  <a:srgbClr val="000000"/>
                </a:solidFill>
              </a:rPr>
              <a:t> from the left (the negative side). The notation</a:t>
            </a:r>
          </a:p>
        </p:txBody>
      </p:sp>
      <p:pic>
        <p:nvPicPr>
          <p:cNvPr id="4" name="Picture 3" descr="X approaches C from the right.">
            <a:extLst>
              <a:ext uri="{FF2B5EF4-FFF2-40B4-BE49-F238E27FC236}">
                <a16:creationId xmlns:a16="http://schemas.microsoft.com/office/drawing/2014/main" id="{A07937C3-1125-9D17-17E0-C6A6DEAF9CBA}"/>
              </a:ext>
            </a:extLst>
          </p:cNvPr>
          <p:cNvPicPr>
            <a:picLocks noChangeAspect="1"/>
          </p:cNvPicPr>
          <p:nvPr/>
        </p:nvPicPr>
        <p:blipFill>
          <a:blip r:embed="rId4"/>
          <a:stretch>
            <a:fillRect/>
          </a:stretch>
        </p:blipFill>
        <p:spPr>
          <a:xfrm>
            <a:off x="2362200" y="2319173"/>
            <a:ext cx="915924" cy="368808"/>
          </a:xfrm>
          <a:prstGeom prst="rect">
            <a:avLst/>
          </a:prstGeom>
        </p:spPr>
      </p:pic>
      <p:sp>
        <p:nvSpPr>
          <p:cNvPr id="14" name="TextBox 13">
            <a:extLst>
              <a:ext uri="{FF2B5EF4-FFF2-40B4-BE49-F238E27FC236}">
                <a16:creationId xmlns:a16="http://schemas.microsoft.com/office/drawing/2014/main" id="{6CECFFAA-0624-1A54-3E41-958E94893766}"/>
              </a:ext>
            </a:extLst>
          </p:cNvPr>
          <p:cNvSpPr txBox="1"/>
          <p:nvPr/>
        </p:nvSpPr>
        <p:spPr>
          <a:xfrm>
            <a:off x="457200" y="2667000"/>
            <a:ext cx="8153400" cy="954107"/>
          </a:xfrm>
          <a:prstGeom prst="rect">
            <a:avLst/>
          </a:prstGeom>
          <a:noFill/>
        </p:spPr>
        <p:txBody>
          <a:bodyPr wrap="square">
            <a:spAutoFit/>
          </a:bodyPr>
          <a:lstStyle/>
          <a:p>
            <a:r>
              <a:rPr lang="en-IN" sz="2800" dirty="0">
                <a:solidFill>
                  <a:srgbClr val="000000"/>
                </a:solidFill>
              </a:rPr>
              <a:t>is used when describing </a:t>
            </a:r>
            <a:r>
              <a:rPr lang="en-IN" sz="2800" dirty="0" err="1">
                <a:solidFill>
                  <a:srgbClr val="000000"/>
                </a:solidFill>
              </a:rPr>
              <a:t>behavior</a:t>
            </a:r>
            <a:r>
              <a:rPr lang="en-IN" sz="2800" dirty="0">
                <a:solidFill>
                  <a:srgbClr val="000000"/>
                </a:solidFill>
              </a:rPr>
              <a:t> as </a:t>
            </a:r>
            <a:r>
              <a:rPr lang="en-IN" sz="2800" i="1" dirty="0">
                <a:solidFill>
                  <a:srgbClr val="000000"/>
                </a:solidFill>
              </a:rPr>
              <a:t>x</a:t>
            </a:r>
            <a:r>
              <a:rPr lang="en-IN" sz="2800" dirty="0">
                <a:solidFill>
                  <a:srgbClr val="000000"/>
                </a:solidFill>
              </a:rPr>
              <a:t> approaches </a:t>
            </a:r>
            <a:r>
              <a:rPr lang="en-IN" sz="2800" i="1" dirty="0">
                <a:solidFill>
                  <a:srgbClr val="000000"/>
                </a:solidFill>
              </a:rPr>
              <a:t>c</a:t>
            </a:r>
            <a:r>
              <a:rPr lang="en-IN" sz="2800" dirty="0">
                <a:solidFill>
                  <a:srgbClr val="000000"/>
                </a:solidFill>
              </a:rPr>
              <a:t> from the right (the positive side). The notation</a:t>
            </a:r>
          </a:p>
        </p:txBody>
      </p:sp>
      <p:pic>
        <p:nvPicPr>
          <p:cNvPr id="10" name="Picture 9" descr="X approaches C.">
            <a:extLst>
              <a:ext uri="{FF2B5EF4-FFF2-40B4-BE49-F238E27FC236}">
                <a16:creationId xmlns:a16="http://schemas.microsoft.com/office/drawing/2014/main" id="{16B96330-B0A5-440E-ED5E-BF58DE7BB345}"/>
              </a:ext>
            </a:extLst>
          </p:cNvPr>
          <p:cNvPicPr>
            <a:picLocks noChangeAspect="1"/>
          </p:cNvPicPr>
          <p:nvPr/>
        </p:nvPicPr>
        <p:blipFill>
          <a:blip r:embed="rId5"/>
          <a:stretch>
            <a:fillRect/>
          </a:stretch>
        </p:blipFill>
        <p:spPr>
          <a:xfrm>
            <a:off x="7305675" y="3282041"/>
            <a:ext cx="847725" cy="257175"/>
          </a:xfrm>
          <a:prstGeom prst="rect">
            <a:avLst/>
          </a:prstGeom>
        </p:spPr>
      </p:pic>
      <p:sp>
        <p:nvSpPr>
          <p:cNvPr id="16" name="TextBox 15">
            <a:extLst>
              <a:ext uri="{FF2B5EF4-FFF2-40B4-BE49-F238E27FC236}">
                <a16:creationId xmlns:a16="http://schemas.microsoft.com/office/drawing/2014/main" id="{907CBA04-129C-0C83-5187-9782B2E9AC7B}"/>
              </a:ext>
            </a:extLst>
          </p:cNvPr>
          <p:cNvSpPr txBox="1"/>
          <p:nvPr/>
        </p:nvSpPr>
        <p:spPr>
          <a:xfrm>
            <a:off x="466344" y="3573734"/>
            <a:ext cx="8220456" cy="892552"/>
          </a:xfrm>
          <a:prstGeom prst="rect">
            <a:avLst/>
          </a:prstGeom>
          <a:noFill/>
        </p:spPr>
        <p:txBody>
          <a:bodyPr wrap="square">
            <a:spAutoFit/>
          </a:bodyPr>
          <a:lstStyle/>
          <a:p>
            <a:r>
              <a:rPr lang="en-IN" sz="2600" dirty="0">
                <a:solidFill>
                  <a:srgbClr val="000000"/>
                </a:solidFill>
              </a:rPr>
              <a:t>is used when describing </a:t>
            </a:r>
            <a:r>
              <a:rPr lang="en-IN" sz="2600" dirty="0" err="1">
                <a:solidFill>
                  <a:srgbClr val="000000"/>
                </a:solidFill>
              </a:rPr>
              <a:t>behavior</a:t>
            </a:r>
            <a:r>
              <a:rPr lang="en-IN" sz="2600" dirty="0">
                <a:solidFill>
                  <a:srgbClr val="000000"/>
                </a:solidFill>
              </a:rPr>
              <a:t> that is the same on both sides of </a:t>
            </a:r>
            <a:r>
              <a:rPr lang="en-IN" sz="2600" i="1" dirty="0">
                <a:solidFill>
                  <a:srgbClr val="000000"/>
                </a:solidFill>
              </a:rPr>
              <a:t>c</a:t>
            </a:r>
            <a:r>
              <a:rPr lang="en-IN" sz="2600" dirty="0">
                <a:solidFill>
                  <a:srgbClr val="000000"/>
                </a:solidFill>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5CCFA19-ED16-444C-84CB-05B952F382C7}"/>
                  </a:ext>
                </a:extLst>
              </p:cNvPr>
              <p:cNvSpPr>
                <a:spLocks noGrp="1"/>
              </p:cNvSpPr>
              <p:nvPr>
                <p:ph type="title"/>
              </p:nvPr>
            </p:nvSpPr>
            <p:spPr/>
            <p:txBody>
              <a:bodyPr/>
              <a:lstStyle/>
              <a:p>
                <a:r>
                  <a:rPr lang="en-US" dirty="0"/>
                  <a:t>Definition: Asymptote Notation</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85CCFA19-ED16-444C-84CB-05B952F382C7}"/>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E096B1B1-F75C-47A7-9561-473E9F81906E}"/>
              </a:ext>
              <a:ext uri="{C183D7F6-B498-43B3-948B-1728B52AA6E4}">
                <adec:decorative xmlns:adec="http://schemas.microsoft.com/office/drawing/2017/decorative" val="1"/>
              </a:ext>
            </a:extLst>
          </p:cNvPr>
          <p:cNvSpPr>
            <a:spLocks noGrp="1"/>
          </p:cNvSpPr>
          <p:nvPr>
            <p:ph type="body" sz="quarter" idx="10"/>
          </p:nvPr>
        </p:nvSpPr>
        <p:spPr/>
        <p:txBody>
          <a:bodyPr anchor="b"/>
          <a:lstStyle/>
          <a:p>
            <a:pPr algn="ctr"/>
            <a:br>
              <a:rPr lang="en-US" dirty="0"/>
            </a:br>
            <a:endParaRPr lang="en-US" dirty="0"/>
          </a:p>
        </p:txBody>
      </p:sp>
      <p:pic>
        <p:nvPicPr>
          <p:cNvPr id="5" name="Graphic 4" descr="The graph shows a vertical asymptote at x equals 2. As x approaches 2 from the left, the function f of x decreases toward negative infinity, and as x approaches 2 from the right, f of x increases toward positive infinity.">
            <a:extLst>
              <a:ext uri="{FF2B5EF4-FFF2-40B4-BE49-F238E27FC236}">
                <a16:creationId xmlns:a16="http://schemas.microsoft.com/office/drawing/2014/main" id="{FC64424B-F1B2-41E1-953B-B8D5DA6924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 y="1524000"/>
            <a:ext cx="2476500" cy="2476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9EAA4E-7928-446D-BCF7-56F0D6850104}"/>
                  </a:ext>
                  <a:ext uri="{C183D7F6-B498-43B3-948B-1728B52AA6E4}">
                    <adec:decorative xmlns:adec="http://schemas.microsoft.com/office/drawing/2017/decorative" val="1"/>
                  </a:ext>
                </a:extLst>
              </p:cNvPr>
              <p:cNvSpPr txBox="1"/>
              <p:nvPr/>
            </p:nvSpPr>
            <p:spPr>
              <a:xfrm>
                <a:off x="5905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m:oMathPara>
                </a14:m>
                <a:br>
                  <a:rPr lang="en-US" sz="2000" dirty="0"/>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a14:m>
                <a:r>
                  <a:rPr lang="ar-AE" sz="2000" dirty="0"/>
                  <a:t> </a:t>
                </a:r>
                <a:endParaRPr lang="en-US" dirty="0"/>
              </a:p>
            </p:txBody>
          </p:sp>
        </mc:Choice>
        <mc:Fallback xmlns="">
          <p:sp>
            <p:nvSpPr>
              <p:cNvPr id="10" name="TextBox 9">
                <a:extLst>
                  <a:ext uri="{FF2B5EF4-FFF2-40B4-BE49-F238E27FC236}">
                    <a16:creationId xmlns:a16="http://schemas.microsoft.com/office/drawing/2014/main" id="{2D9EAA4E-7928-446D-BCF7-56F0D685010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90550" y="4195227"/>
                <a:ext cx="2590800" cy="707886"/>
              </a:xfrm>
              <a:prstGeom prst="rect">
                <a:avLst/>
              </a:prstGeom>
              <a:blipFill>
                <a:blip r:embed="rId5"/>
                <a:stretch>
                  <a:fillRect l="-1647" b="-13793"/>
                </a:stretch>
              </a:blipFill>
            </p:spPr>
            <p:txBody>
              <a:bodyPr/>
              <a:lstStyle/>
              <a:p>
                <a:r>
                  <a:rPr lang="en-IN">
                    <a:noFill/>
                  </a:rPr>
                  <a:t> </a:t>
                </a:r>
              </a:p>
            </p:txBody>
          </p:sp>
        </mc:Fallback>
      </mc:AlternateContent>
      <p:pic>
        <p:nvPicPr>
          <p:cNvPr id="7" name="Graphic 6" descr="The graph shows a vertical asymptote at x equals 2. As x approaches 2 from both sides, the function g of x decreases toward negative infinity. This means the graph drops sharply downward as it nears x equals 2.">
            <a:extLst>
              <a:ext uri="{FF2B5EF4-FFF2-40B4-BE49-F238E27FC236}">
                <a16:creationId xmlns:a16="http://schemas.microsoft.com/office/drawing/2014/main" id="{69C774E7-6357-4827-9EB1-599843B8D0B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33750" y="1524000"/>
            <a:ext cx="2476500" cy="2476500"/>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8BCC4-B1A5-4DF6-A2CD-3F0560906C45}"/>
                  </a:ext>
                  <a:ext uri="{C183D7F6-B498-43B3-948B-1728B52AA6E4}">
                    <adec:decorative xmlns:adec="http://schemas.microsoft.com/office/drawing/2017/decorative" val="1"/>
                  </a:ext>
                </a:extLst>
              </p:cNvPr>
              <p:cNvSpPr txBox="1"/>
              <p:nvPr/>
            </p:nvSpPr>
            <p:spPr>
              <a:xfrm>
                <a:off x="3276600" y="4195227"/>
                <a:ext cx="2590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8" name="TextBox 7">
                <a:extLst>
                  <a:ext uri="{FF2B5EF4-FFF2-40B4-BE49-F238E27FC236}">
                    <a16:creationId xmlns:a16="http://schemas.microsoft.com/office/drawing/2014/main" id="{65D8BCC4-B1A5-4DF6-A2CD-3F0560906C45}"/>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3276600" y="4195227"/>
                <a:ext cx="2590800" cy="400110"/>
              </a:xfrm>
              <a:prstGeom prst="rect">
                <a:avLst/>
              </a:prstGeom>
              <a:blipFill>
                <a:blip r:embed="rId8"/>
                <a:stretch>
                  <a:fillRect b="-7576"/>
                </a:stretch>
              </a:blipFill>
            </p:spPr>
            <p:txBody>
              <a:bodyPr/>
              <a:lstStyle/>
              <a:p>
                <a:r>
                  <a:rPr lang="en-IN">
                    <a:noFill/>
                  </a:rPr>
                  <a:t> </a:t>
                </a:r>
              </a:p>
            </p:txBody>
          </p:sp>
        </mc:Fallback>
      </mc:AlternateContent>
      <p:pic>
        <p:nvPicPr>
          <p:cNvPr id="9" name="Graphic 8" descr="The graph shows a horizontal asymptote at y equals 2. As x approaches negative infinity or positive infinity, the function h of x approaches 2. This means the graph levels off near the line y equals 2 on both ends.">
            <a:extLst>
              <a:ext uri="{FF2B5EF4-FFF2-40B4-BE49-F238E27FC236}">
                <a16:creationId xmlns:a16="http://schemas.microsoft.com/office/drawing/2014/main" id="{E069DED3-3E9C-48C1-A10D-EE0AC7F8A7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19800" y="1524000"/>
            <a:ext cx="2476500" cy="24765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B2720F-E3F2-4596-B53E-C11775FDA823}"/>
                  </a:ext>
                  <a:ext uri="{C183D7F6-B498-43B3-948B-1728B52AA6E4}">
                    <adec:decorative xmlns:adec="http://schemas.microsoft.com/office/drawing/2017/decorative" val="1"/>
                  </a:ext>
                </a:extLst>
              </p:cNvPr>
              <p:cNvSpPr txBox="1"/>
              <p:nvPr/>
            </p:nvSpPr>
            <p:spPr>
              <a:xfrm>
                <a:off x="59626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1" name="TextBox 10">
                <a:extLst>
                  <a:ext uri="{FF2B5EF4-FFF2-40B4-BE49-F238E27FC236}">
                    <a16:creationId xmlns:a16="http://schemas.microsoft.com/office/drawing/2014/main" id="{63B2720F-E3F2-4596-B53E-C11775FDA823}"/>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5962650" y="4195227"/>
                <a:ext cx="2590800" cy="707886"/>
              </a:xfrm>
              <a:prstGeom prst="rect">
                <a:avLst/>
              </a:prstGeom>
              <a:blipFill>
                <a:blip r:embed="rId11"/>
                <a:stretch>
                  <a:fillRect/>
                </a:stretch>
              </a:blipFill>
            </p:spPr>
            <p:txBody>
              <a:bodyPr/>
              <a:lstStyle/>
              <a:p>
                <a:r>
                  <a:rPr lang="en-IN">
                    <a:noFill/>
                  </a:rPr>
                  <a:t> </a:t>
                </a:r>
              </a:p>
            </p:txBody>
          </p:sp>
        </mc:Fallback>
      </mc:AlternateContent>
      <p:sp>
        <p:nvSpPr>
          <p:cNvPr id="6" name="TextBox 5">
            <a:extLst>
              <a:ext uri="{FF2B5EF4-FFF2-40B4-BE49-F238E27FC236}">
                <a16:creationId xmlns:a16="http://schemas.microsoft.com/office/drawing/2014/main" id="{3D5D4FF3-D3A0-735A-1A1C-7AF8ECB4B98A}"/>
              </a:ext>
            </a:extLst>
          </p:cNvPr>
          <p:cNvSpPr txBox="1"/>
          <p:nvPr/>
        </p:nvSpPr>
        <p:spPr>
          <a:xfrm>
            <a:off x="2590800" y="5252702"/>
            <a:ext cx="4572000" cy="523220"/>
          </a:xfrm>
          <a:prstGeom prst="rect">
            <a:avLst/>
          </a:prstGeom>
          <a:noFill/>
        </p:spPr>
        <p:txBody>
          <a:bodyPr wrap="square">
            <a:spAutoFit/>
          </a:bodyPr>
          <a:lstStyle/>
          <a:p>
            <a:r>
              <a:rPr lang="en-US" sz="2800" dirty="0">
                <a:solidFill>
                  <a:srgbClr val="000000"/>
                </a:solidFill>
              </a:rPr>
              <a:t>Figure 5: Asymptote Notation </a:t>
            </a:r>
            <a:endParaRPr lang="en-IN" sz="2800" dirty="0">
              <a:solidFill>
                <a:srgbClr val="000000"/>
              </a:solidFill>
            </a:endParaRPr>
          </a:p>
        </p:txBody>
      </p:sp>
    </p:spTree>
    <p:extLst>
      <p:ext uri="{BB962C8B-B14F-4D97-AF65-F5344CB8AC3E}">
        <p14:creationId xmlns:p14="http://schemas.microsoft.com/office/powerpoint/2010/main" val="33719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Equations for Vertical Asymptotes</a:t>
            </a:r>
          </a:p>
        </p:txBody>
      </p:sp>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800" dirty="0"/>
              <a:t>If the rational function </a:t>
            </a:r>
            <a:r>
              <a:rPr lang="en-US" sz="2800" dirty="0"/>
              <a:t>		</a:t>
            </a:r>
            <a:endParaRPr sz="2800" dirty="0"/>
          </a:p>
        </p:txBody>
      </p:sp>
      <p:pic>
        <p:nvPicPr>
          <p:cNvPr id="6" name="Picture 5" descr="f of x equals p of x divided by q of x.">
            <a:extLst>
              <a:ext uri="{FF2B5EF4-FFF2-40B4-BE49-F238E27FC236}">
                <a16:creationId xmlns:a16="http://schemas.microsoft.com/office/drawing/2014/main" id="{16FBAFE8-872C-DB1F-414F-4C4B4555B334}"/>
              </a:ext>
            </a:extLst>
          </p:cNvPr>
          <p:cNvPicPr>
            <a:picLocks noChangeAspect="1"/>
          </p:cNvPicPr>
          <p:nvPr/>
        </p:nvPicPr>
        <p:blipFill>
          <a:blip r:embed="rId2"/>
          <a:stretch>
            <a:fillRect/>
          </a:stretch>
        </p:blipFill>
        <p:spPr>
          <a:xfrm>
            <a:off x="3810000" y="1409700"/>
            <a:ext cx="1647825" cy="952500"/>
          </a:xfrm>
          <a:prstGeom prst="rect">
            <a:avLst/>
          </a:prstGeom>
        </p:spPr>
      </p:pic>
      <p:sp>
        <p:nvSpPr>
          <p:cNvPr id="8" name="TextBox 7">
            <a:extLst>
              <a:ext uri="{FF2B5EF4-FFF2-40B4-BE49-F238E27FC236}">
                <a16:creationId xmlns:a16="http://schemas.microsoft.com/office/drawing/2014/main" id="{45B5CFFC-84B6-1536-5B25-16B1C38CFA96}"/>
              </a:ext>
            </a:extLst>
          </p:cNvPr>
          <p:cNvSpPr txBox="1"/>
          <p:nvPr/>
        </p:nvSpPr>
        <p:spPr>
          <a:xfrm>
            <a:off x="450010" y="2209800"/>
            <a:ext cx="8160589" cy="2246769"/>
          </a:xfrm>
          <a:prstGeom prst="rect">
            <a:avLst/>
          </a:prstGeom>
          <a:noFill/>
        </p:spPr>
        <p:txBody>
          <a:bodyPr wrap="square">
            <a:spAutoFit/>
          </a:bodyPr>
          <a:lstStyle/>
          <a:p>
            <a:pPr>
              <a:defRPr sz="2800"/>
            </a:pPr>
            <a:r>
              <a:rPr lang="en-US" sz="2800" dirty="0">
                <a:solidFill>
                  <a:srgbClr val="000000"/>
                </a:solidFill>
              </a:rPr>
              <a:t>has been written in reduced form (so that </a:t>
            </a:r>
            <a:r>
              <a:rPr lang="en-US" sz="2800" i="1" dirty="0">
                <a:solidFill>
                  <a:srgbClr val="000000"/>
                </a:solidFill>
              </a:rPr>
              <a:t>p </a:t>
            </a:r>
            <a:r>
              <a:rPr lang="en-US" sz="2800" dirty="0">
                <a:solidFill>
                  <a:srgbClr val="000000"/>
                </a:solidFill>
              </a:rPr>
              <a:t>and </a:t>
            </a:r>
            <a:r>
              <a:rPr lang="en-US" sz="2800" i="1" dirty="0">
                <a:solidFill>
                  <a:srgbClr val="000000"/>
                </a:solidFill>
              </a:rPr>
              <a:t>q</a:t>
            </a:r>
            <a:r>
              <a:rPr lang="en-US" sz="2800" dirty="0">
                <a:solidFill>
                  <a:srgbClr val="000000"/>
                </a:solidFill>
              </a:rPr>
              <a:t> have no common factors), the vertical line </a:t>
            </a:r>
            <a:r>
              <a:rPr lang="en-US" sz="2800" i="1" dirty="0">
                <a:solidFill>
                  <a:srgbClr val="000000"/>
                </a:solidFill>
              </a:rPr>
              <a:t>x</a:t>
            </a:r>
            <a:r>
              <a:rPr lang="en-US" sz="2800" dirty="0">
                <a:solidFill>
                  <a:srgbClr val="000000"/>
                </a:solidFill>
              </a:rPr>
              <a:t> = </a:t>
            </a:r>
            <a:r>
              <a:rPr lang="en-US" sz="2800" i="1" dirty="0">
                <a:solidFill>
                  <a:srgbClr val="000000"/>
                </a:solidFill>
              </a:rPr>
              <a:t>c</a:t>
            </a:r>
            <a:r>
              <a:rPr lang="en-US" sz="2800" dirty="0">
                <a:solidFill>
                  <a:srgbClr val="000000"/>
                </a:solidFill>
              </a:rPr>
              <a:t> is a </a:t>
            </a:r>
            <a:r>
              <a:rPr lang="en-US" sz="2800" b="1" dirty="0">
                <a:solidFill>
                  <a:srgbClr val="000000"/>
                </a:solidFill>
              </a:rPr>
              <a:t>vertical asymptote</a:t>
            </a:r>
            <a:r>
              <a:rPr lang="en-US" sz="2800" dirty="0">
                <a:solidFill>
                  <a:srgbClr val="000000"/>
                </a:solidFill>
              </a:rPr>
              <a:t> of </a:t>
            </a:r>
            <a:r>
              <a:rPr lang="en-US" sz="2800" i="1" dirty="0">
                <a:solidFill>
                  <a:srgbClr val="000000"/>
                </a:solidFill>
              </a:rPr>
              <a:t>f</a:t>
            </a:r>
            <a:r>
              <a:rPr lang="en-US" sz="2800" dirty="0">
                <a:solidFill>
                  <a:srgbClr val="000000"/>
                </a:solidFill>
              </a:rPr>
              <a:t> if and only if </a:t>
            </a:r>
            <a:r>
              <a:rPr lang="en-US" sz="2800" i="1" dirty="0">
                <a:solidFill>
                  <a:srgbClr val="000000"/>
                </a:solidFill>
              </a:rPr>
              <a:t>c</a:t>
            </a:r>
            <a:r>
              <a:rPr lang="en-US" sz="2800" dirty="0">
                <a:solidFill>
                  <a:srgbClr val="000000"/>
                </a:solidFill>
              </a:rPr>
              <a:t> is a zero of the polynomial </a:t>
            </a:r>
            <a:r>
              <a:rPr lang="en-US" sz="2800" i="1" dirty="0">
                <a:solidFill>
                  <a:srgbClr val="000000"/>
                </a:solidFill>
              </a:rPr>
              <a:t>q</a:t>
            </a:r>
            <a:r>
              <a:rPr lang="en-US" sz="2800" dirty="0">
                <a:solidFill>
                  <a:srgbClr val="000000"/>
                </a:solidFill>
              </a:rPr>
              <a:t>. In other words, </a:t>
            </a:r>
            <a:r>
              <a:rPr lang="en-US" sz="2800" i="1" dirty="0">
                <a:solidFill>
                  <a:srgbClr val="000000"/>
                </a:solidFill>
              </a:rPr>
              <a:t>f</a:t>
            </a:r>
            <a:r>
              <a:rPr lang="en-US" sz="2800" dirty="0">
                <a:solidFill>
                  <a:srgbClr val="000000"/>
                </a:solidFill>
              </a:rPr>
              <a:t> has vertical asymptotes at the </a:t>
            </a:r>
            <a:r>
              <a:rPr lang="en-US" sz="2800" i="1" dirty="0">
                <a:solidFill>
                  <a:srgbClr val="000000"/>
                </a:solidFill>
              </a:rPr>
              <a:t>x</a:t>
            </a:r>
            <a:r>
              <a:rPr lang="en-US" sz="2800" dirty="0">
                <a:solidFill>
                  <a:srgbClr val="000000"/>
                </a:solidFill>
              </a:rPr>
              <a:t>-intercepts of </a:t>
            </a:r>
            <a:r>
              <a:rPr lang="en-US" sz="2800" i="1" dirty="0">
                <a:solidFill>
                  <a:srgbClr val="000000"/>
                </a:solidFill>
              </a:rPr>
              <a:t>q</a:t>
            </a:r>
            <a:r>
              <a:rPr lang="en-US" sz="2800" dirty="0">
                <a:solidFill>
                  <a:srgbClr val="000000"/>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1: Vertical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Find the domains and the equations for the vertical asymptotes of the following functions.</a:t>
            </a:r>
          </a:p>
          <a:p>
            <a:pPr>
              <a:defRPr sz="2800"/>
            </a:pPr>
            <a:endParaRPr dirty="0"/>
          </a:p>
        </p:txBody>
      </p:sp>
      <p:pic>
        <p:nvPicPr>
          <p:cNvPr id="9" name="Picture 8" descr="Example a. f of x equals 32 divided by open parentheses x plus 2 close parentheses.">
            <a:extLst>
              <a:ext uri="{FF2B5EF4-FFF2-40B4-BE49-F238E27FC236}">
                <a16:creationId xmlns:a16="http://schemas.microsoft.com/office/drawing/2014/main" id="{A6B5785F-3413-C1E9-D0D7-A61F83FBA1D5}"/>
              </a:ext>
            </a:extLst>
          </p:cNvPr>
          <p:cNvPicPr>
            <a:picLocks noChangeAspect="1"/>
          </p:cNvPicPr>
          <p:nvPr/>
        </p:nvPicPr>
        <p:blipFill>
          <a:blip r:embed="rId3"/>
          <a:stretch>
            <a:fillRect/>
          </a:stretch>
        </p:blipFill>
        <p:spPr>
          <a:xfrm>
            <a:off x="609600" y="1943687"/>
            <a:ext cx="2390775" cy="885825"/>
          </a:xfrm>
          <a:prstGeom prst="rect">
            <a:avLst/>
          </a:prstGeom>
        </p:spPr>
      </p:pic>
      <p:pic>
        <p:nvPicPr>
          <p:cNvPr id="6" name="Picture 5" descr="Example b. g of x equals open parentheses x squared plus 1 close parentheses divided by open parentheses  x squared plus 2x minus 15 close parentheses.">
            <a:extLst>
              <a:ext uri="{FF2B5EF4-FFF2-40B4-BE49-F238E27FC236}">
                <a16:creationId xmlns:a16="http://schemas.microsoft.com/office/drawing/2014/main" id="{CA3FAEBD-E1ED-4FE4-CEDC-9E775B3789A8}"/>
              </a:ext>
            </a:extLst>
          </p:cNvPr>
          <p:cNvPicPr>
            <a:picLocks noChangeAspect="1"/>
          </p:cNvPicPr>
          <p:nvPr/>
        </p:nvPicPr>
        <p:blipFill>
          <a:blip r:embed="rId4"/>
          <a:stretch>
            <a:fillRect/>
          </a:stretch>
        </p:blipFill>
        <p:spPr>
          <a:xfrm>
            <a:off x="609600" y="2920252"/>
            <a:ext cx="3409950" cy="952500"/>
          </a:xfrm>
          <a:prstGeom prst="rect">
            <a:avLst/>
          </a:prstGeom>
        </p:spPr>
      </p:pic>
      <p:pic>
        <p:nvPicPr>
          <p:cNvPr id="4" name="Picture 3" descr="Example c. h of x equals open parentheses x squared minus x  close parentheses divided by open parentheses x minus 1 close parentheses.">
            <a:extLst>
              <a:ext uri="{FF2B5EF4-FFF2-40B4-BE49-F238E27FC236}">
                <a16:creationId xmlns:a16="http://schemas.microsoft.com/office/drawing/2014/main" id="{99AF4F25-34DB-D0C1-CF1B-D72DFC3B5EF9}"/>
              </a:ext>
            </a:extLst>
          </p:cNvPr>
          <p:cNvPicPr>
            <a:picLocks noChangeAspect="1"/>
          </p:cNvPicPr>
          <p:nvPr/>
        </p:nvPicPr>
        <p:blipFill>
          <a:blip r:embed="rId5"/>
          <a:stretch>
            <a:fillRect/>
          </a:stretch>
        </p:blipFill>
        <p:spPr>
          <a:xfrm>
            <a:off x="609600" y="3957396"/>
            <a:ext cx="2549652" cy="9372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We must always find the domain before canceling common factors. Even if a zero is removed from the denominator when finding the reduced form, that value is not part of the domain.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Vertical Asymptotes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lang="en-IN" sz="2800" b="1" dirty="0"/>
              <a:t>Solution</a:t>
            </a:r>
          </a:p>
          <a:p>
            <a:pPr marL="447675" indent="-447675"/>
            <a:r>
              <a:rPr lang="en-IN" dirty="0"/>
              <a:t>a.   ​</a:t>
            </a:r>
            <a:r>
              <a:rPr lang="en-IN" sz="2800" dirty="0"/>
              <a:t>To answer both questions, we need to calculate the zeros of the denominator (which is already in factored form).</a:t>
            </a:r>
            <a:r>
              <a:rPr lang="en-IN" dirty="0"/>
              <a:t>	</a:t>
            </a:r>
          </a:p>
          <a:p>
            <a:pPr algn="ctr"/>
            <a:r>
              <a:rPr lang="en-IN" dirty="0"/>
              <a:t>​</a:t>
            </a:r>
          </a:p>
          <a:p>
            <a:pPr marL="512064" algn="l">
              <a:defRPr sz="2800"/>
            </a:pPr>
            <a:r>
              <a:rPr lang="en-IN" dirty="0"/>
              <a:t>​</a:t>
            </a:r>
            <a:endParaRPr sz="2800" dirty="0"/>
          </a:p>
        </p:txBody>
      </p:sp>
      <p:pic>
        <p:nvPicPr>
          <p:cNvPr id="7" name="Picture 6" descr="x plus 2 equals 0.&#10;x equals negative 2.">
            <a:extLst>
              <a:ext uri="{FF2B5EF4-FFF2-40B4-BE49-F238E27FC236}">
                <a16:creationId xmlns:a16="http://schemas.microsoft.com/office/drawing/2014/main" id="{83F8A4DD-91F7-70B0-53AE-5BE116BF51D9}"/>
              </a:ext>
            </a:extLst>
          </p:cNvPr>
          <p:cNvPicPr>
            <a:picLocks noChangeAspect="1"/>
          </p:cNvPicPr>
          <p:nvPr/>
        </p:nvPicPr>
        <p:blipFill>
          <a:blip r:embed="rId3"/>
          <a:stretch>
            <a:fillRect/>
          </a:stretch>
        </p:blipFill>
        <p:spPr>
          <a:xfrm>
            <a:off x="3829050" y="2857500"/>
            <a:ext cx="1485900" cy="876300"/>
          </a:xfrm>
          <a:prstGeom prst="rect">
            <a:avLst/>
          </a:prstGeom>
        </p:spPr>
      </p:pic>
      <p:sp>
        <p:nvSpPr>
          <p:cNvPr id="9" name="TextBox 8">
            <a:extLst>
              <a:ext uri="{FF2B5EF4-FFF2-40B4-BE49-F238E27FC236}">
                <a16:creationId xmlns:a16="http://schemas.microsoft.com/office/drawing/2014/main" id="{C72E7A71-096A-4D2B-3487-4BCEE5981B32}"/>
              </a:ext>
            </a:extLst>
          </p:cNvPr>
          <p:cNvSpPr txBox="1"/>
          <p:nvPr/>
        </p:nvSpPr>
        <p:spPr>
          <a:xfrm>
            <a:off x="381000" y="3773031"/>
            <a:ext cx="8229600" cy="1384995"/>
          </a:xfrm>
          <a:prstGeom prst="rect">
            <a:avLst/>
          </a:prstGeom>
          <a:noFill/>
        </p:spPr>
        <p:txBody>
          <a:bodyPr wrap="square">
            <a:spAutoFit/>
          </a:bodyPr>
          <a:lstStyle/>
          <a:p>
            <a:pPr marL="512064" algn="l">
              <a:defRPr sz="2800"/>
            </a:pPr>
            <a:r>
              <a:rPr lang="en-IN" sz="2800" dirty="0"/>
              <a:t>Since the function </a:t>
            </a:r>
            <a:r>
              <a:rPr lang="en-IN" sz="2800" i="1" dirty="0"/>
              <a:t>f</a:t>
            </a:r>
            <a:r>
              <a:rPr lang="en-IN" sz="2800" dirty="0"/>
              <a:t> is in reduced form, this zero is the only point excluded from the domain. This means the domain of </a:t>
            </a:r>
            <a:r>
              <a:rPr lang="en-IN" sz="2800" i="1" dirty="0"/>
              <a:t>f</a:t>
            </a:r>
            <a:r>
              <a:rPr lang="en-IN" sz="2800" dirty="0"/>
              <a:t> is</a:t>
            </a:r>
            <a:endParaRPr lang="ar-AE" sz="2800" dirty="0"/>
          </a:p>
        </p:txBody>
      </p:sp>
      <p:pic>
        <p:nvPicPr>
          <p:cNvPr id="8" name="Picture 7" descr="Open parentheses negative infinity comma negative two close parentheses union open parentheses negative two comma infinity close parentheses.">
            <a:extLst>
              <a:ext uri="{FF2B5EF4-FFF2-40B4-BE49-F238E27FC236}">
                <a16:creationId xmlns:a16="http://schemas.microsoft.com/office/drawing/2014/main" id="{2168C2B1-A969-280D-26F5-207EA223B5D4}"/>
              </a:ext>
            </a:extLst>
          </p:cNvPr>
          <p:cNvPicPr>
            <a:picLocks noChangeAspect="1"/>
          </p:cNvPicPr>
          <p:nvPr/>
        </p:nvPicPr>
        <p:blipFill>
          <a:blip r:embed="rId4"/>
          <a:stretch>
            <a:fillRect/>
          </a:stretch>
        </p:blipFill>
        <p:spPr>
          <a:xfrm>
            <a:off x="4648200" y="4648200"/>
            <a:ext cx="2924175" cy="523875"/>
          </a:xfrm>
          <a:prstGeom prst="rect">
            <a:avLst/>
          </a:prstGeom>
        </p:spPr>
      </p:pic>
      <p:sp>
        <p:nvSpPr>
          <p:cNvPr id="11" name="TextBox 10">
            <a:extLst>
              <a:ext uri="{FF2B5EF4-FFF2-40B4-BE49-F238E27FC236}">
                <a16:creationId xmlns:a16="http://schemas.microsoft.com/office/drawing/2014/main" id="{EC5B1441-3558-C9C3-AE22-AF406DE433F0}"/>
              </a:ext>
            </a:extLst>
          </p:cNvPr>
          <p:cNvSpPr txBox="1"/>
          <p:nvPr/>
        </p:nvSpPr>
        <p:spPr>
          <a:xfrm>
            <a:off x="914400" y="5105400"/>
            <a:ext cx="7772400" cy="954107"/>
          </a:xfrm>
          <a:prstGeom prst="rect">
            <a:avLst/>
          </a:prstGeom>
          <a:noFill/>
        </p:spPr>
        <p:txBody>
          <a:bodyPr wrap="square">
            <a:spAutoFit/>
          </a:bodyPr>
          <a:lstStyle/>
          <a:p>
            <a:r>
              <a:rPr lang="en-IN" sz="2800" dirty="0"/>
              <a:t>Further, we know that </a:t>
            </a:r>
            <a:r>
              <a:rPr lang="en-IN" sz="2800" i="1" dirty="0"/>
              <a:t>f</a:t>
            </a:r>
            <a:r>
              <a:rPr lang="en-IN" sz="2800" dirty="0"/>
              <a:t> has a vertical asymptote of </a:t>
            </a:r>
            <a:br>
              <a:rPr lang="en-IN" sz="2800" dirty="0"/>
            </a:br>
            <a:r>
              <a:rPr lang="en-IN" sz="2800" i="1" dirty="0"/>
              <a:t>x</a:t>
            </a:r>
            <a:r>
              <a:rPr lang="en-IN" sz="2800" dirty="0"/>
              <a:t> = </a:t>
            </a:r>
            <a:r>
              <a:rPr lang="en-IN" sz="2800" dirty="0">
                <a:latin typeface="Calibri" panose="020F0502020204030204" pitchFamily="34" charset="0"/>
                <a:ea typeface="Calibri" panose="020F0502020204030204" pitchFamily="34" charset="0"/>
                <a:cs typeface="Calibri" panose="020F0502020204030204" pitchFamily="34" charset="0"/>
              </a:rPr>
              <a:t>−</a:t>
            </a:r>
            <a:r>
              <a:rPr lang="en-IN" sz="2800" dirty="0"/>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Vertical Asymptotes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627063" indent="-627063">
              <a:defRPr sz="2800"/>
            </a:pPr>
            <a:r>
              <a:rPr lang="en-US" dirty="0"/>
              <a:t>b.    </a:t>
            </a:r>
            <a:r>
              <a:rPr dirty="0"/>
              <a:t>​</a:t>
            </a:r>
            <a:r>
              <a:rPr sz="2800" dirty="0"/>
              <a:t>In order to determine the domain of the rational function we have to factor the denominator. After making note of the domain, we will look for common factors to cancel, so we may as well factor the numerator, if possible.</a:t>
            </a:r>
          </a:p>
        </p:txBody>
      </p:sp>
      <p:pic>
        <p:nvPicPr>
          <p:cNvPr id="9" name="Picture 8" descr="g of x equals the fraction with numerator x squared plus 1 and denominator x squared plus 2 x minus 15, which is equal to the fraction with numerator x squared plus 1 and denominator open parentheses x plus 5 close parentheses times open parentheses x minus 3 close parentheses.">
            <a:extLst>
              <a:ext uri="{FF2B5EF4-FFF2-40B4-BE49-F238E27FC236}">
                <a16:creationId xmlns:a16="http://schemas.microsoft.com/office/drawing/2014/main" id="{4B992773-3C4F-9C9D-3D34-4F849167551E}"/>
              </a:ext>
            </a:extLst>
          </p:cNvPr>
          <p:cNvPicPr>
            <a:picLocks noChangeAspect="1"/>
          </p:cNvPicPr>
          <p:nvPr/>
        </p:nvPicPr>
        <p:blipFill>
          <a:blip r:embed="rId3"/>
          <a:stretch>
            <a:fillRect/>
          </a:stretch>
        </p:blipFill>
        <p:spPr>
          <a:xfrm>
            <a:off x="1828800" y="3429000"/>
            <a:ext cx="5334000" cy="10763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Vertical Asymptotes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dirty="0"/>
              <a:t>​</a:t>
            </a:r>
            <a:r>
              <a:rPr lang="en-IN" sz="2800" dirty="0"/>
              <a:t>Since the values </a:t>
            </a:r>
            <a:r>
              <a:rPr lang="en-IN" sz="2800" dirty="0">
                <a:latin typeface="Calibri" panose="020F0502020204030204" pitchFamily="34" charset="0"/>
                <a:ea typeface="Calibri" panose="020F0502020204030204" pitchFamily="34" charset="0"/>
                <a:cs typeface="Calibri" panose="020F0502020204030204" pitchFamily="34" charset="0"/>
              </a:rPr>
              <a:t>−5 </a:t>
            </a:r>
            <a:r>
              <a:rPr lang="en-IN" sz="2800" dirty="0"/>
              <a:t>and 3 both make the denominator zero, the domain of </a:t>
            </a:r>
            <a:r>
              <a:rPr lang="en-IN" sz="2800" i="1" dirty="0"/>
              <a:t>g</a:t>
            </a:r>
            <a:r>
              <a:rPr lang="en-IN" sz="2800" dirty="0"/>
              <a:t> is</a:t>
            </a:r>
            <a:endParaRPr lang="ar-AE" sz="2800" dirty="0"/>
          </a:p>
          <a:p>
            <a:pPr>
              <a:defRPr sz="2800"/>
            </a:pPr>
            <a:r>
              <a:rPr lang="ar-AE" dirty="0"/>
              <a:t>​</a:t>
            </a:r>
            <a:endParaRPr sz="2800" dirty="0"/>
          </a:p>
        </p:txBody>
      </p:sp>
      <p:pic>
        <p:nvPicPr>
          <p:cNvPr id="6" name="Picture 5" descr="Open parenthesis negative infinity to negative five close parenthesis union open parenthesis negative five to three close parenthesis union open parenthesis three to infinity close parenthesis.">
            <a:extLst>
              <a:ext uri="{FF2B5EF4-FFF2-40B4-BE49-F238E27FC236}">
                <a16:creationId xmlns:a16="http://schemas.microsoft.com/office/drawing/2014/main" id="{3EBE4236-5004-5C18-DA57-9798D1A54ACC}"/>
              </a:ext>
            </a:extLst>
          </p:cNvPr>
          <p:cNvPicPr>
            <a:picLocks noChangeAspect="1"/>
          </p:cNvPicPr>
          <p:nvPr/>
        </p:nvPicPr>
        <p:blipFill>
          <a:blip r:embed="rId3"/>
          <a:stretch>
            <a:fillRect/>
          </a:stretch>
        </p:blipFill>
        <p:spPr>
          <a:xfrm>
            <a:off x="3990975" y="1524000"/>
            <a:ext cx="3781425" cy="514350"/>
          </a:xfrm>
          <a:prstGeom prst="rect">
            <a:avLst/>
          </a:prstGeom>
        </p:spPr>
      </p:pic>
      <p:sp>
        <p:nvSpPr>
          <p:cNvPr id="8" name="TextBox 7">
            <a:extLst>
              <a:ext uri="{FF2B5EF4-FFF2-40B4-BE49-F238E27FC236}">
                <a16:creationId xmlns:a16="http://schemas.microsoft.com/office/drawing/2014/main" id="{CFF8594B-8A50-3383-19CF-AD5CAB521B14}"/>
              </a:ext>
            </a:extLst>
          </p:cNvPr>
          <p:cNvSpPr txBox="1"/>
          <p:nvPr/>
        </p:nvSpPr>
        <p:spPr>
          <a:xfrm>
            <a:off x="457200" y="1951672"/>
            <a:ext cx="8153400" cy="1815882"/>
          </a:xfrm>
          <a:prstGeom prst="rect">
            <a:avLst/>
          </a:prstGeom>
          <a:noFill/>
        </p:spPr>
        <p:txBody>
          <a:bodyPr wrap="square">
            <a:spAutoFit/>
          </a:bodyPr>
          <a:lstStyle/>
          <a:p>
            <a:r>
              <a:rPr lang="en-IN" sz="2800" dirty="0"/>
              <a:t>The numerator is a sum of two squares and cannot be factored, so the rational function is already in reduced form. This means that the equations of the two vertical asymptotes are </a:t>
            </a:r>
            <a:r>
              <a:rPr lang="en-IN" sz="2800" i="1" dirty="0"/>
              <a:t>x </a:t>
            </a:r>
            <a:r>
              <a:rPr lang="en-IN" sz="2800" dirty="0"/>
              <a:t>=</a:t>
            </a:r>
            <a:r>
              <a:rPr lang="en-IN" sz="2800" dirty="0">
                <a:latin typeface="Calibri" panose="020F0502020204030204" pitchFamily="34" charset="0"/>
                <a:ea typeface="Calibri" panose="020F0502020204030204" pitchFamily="34" charset="0"/>
                <a:cs typeface="Calibri" panose="020F0502020204030204" pitchFamily="34" charset="0"/>
              </a:rPr>
              <a:t> −5</a:t>
            </a:r>
            <a:r>
              <a:rPr lang="en-IN" sz="2800" dirty="0"/>
              <a:t> and </a:t>
            </a:r>
            <a:r>
              <a:rPr lang="en-IN" sz="2800" i="1" dirty="0"/>
              <a:t>x</a:t>
            </a:r>
            <a:r>
              <a:rPr lang="en-IN" sz="2800" dirty="0"/>
              <a:t> = 3.</a:t>
            </a:r>
          </a:p>
        </p:txBody>
      </p:sp>
    </p:spTree>
    <p:extLst>
      <p:ext uri="{BB962C8B-B14F-4D97-AF65-F5344CB8AC3E}">
        <p14:creationId xmlns:p14="http://schemas.microsoft.com/office/powerpoint/2010/main" val="23580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1: Vertical Asymptotes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38163" indent="-538163">
              <a:defRPr sz="2800"/>
            </a:pPr>
            <a:r>
              <a:rPr lang="en-IN" sz="2400" dirty="0"/>
              <a:t>c.     ​The denominator is already in factored form, so we can see that its only zero is at </a:t>
            </a:r>
            <a:r>
              <a:rPr lang="en-IN" sz="2400" i="1" dirty="0"/>
              <a:t>x</a:t>
            </a:r>
            <a:r>
              <a:rPr lang="en-IN" sz="2400" dirty="0"/>
              <a:t> </a:t>
            </a:r>
            <a:r>
              <a:rPr lang="en-IN" sz="2400" dirty="0">
                <a:latin typeface="Calibri" panose="020F0502020204030204" pitchFamily="34" charset="0"/>
                <a:ea typeface="Calibri" panose="020F0502020204030204" pitchFamily="34" charset="0"/>
                <a:cs typeface="Calibri" panose="020F0502020204030204" pitchFamily="34" charset="0"/>
              </a:rPr>
              <a:t>= </a:t>
            </a:r>
            <a:r>
              <a:rPr lang="en-IN" sz="2400" dirty="0"/>
              <a:t>1. Thus, the domain of </a:t>
            </a:r>
            <a:r>
              <a:rPr lang="en-IN" sz="2400" i="1" dirty="0"/>
              <a:t>h</a:t>
            </a:r>
            <a:r>
              <a:rPr lang="en-IN" sz="2400" dirty="0"/>
              <a:t> is 				</a:t>
            </a:r>
            <a:r>
              <a:rPr lang="ar-AE" sz="2400" dirty="0"/>
              <a:t>​</a:t>
            </a:r>
            <a:endParaRPr lang="en-IN" sz="2400" dirty="0"/>
          </a:p>
          <a:p>
            <a:pPr marL="512064">
              <a:defRPr sz="2800"/>
            </a:pPr>
            <a:endParaRPr lang="en-US" sz="2400" dirty="0"/>
          </a:p>
          <a:p>
            <a:pPr marL="512064">
              <a:defRPr sz="2800"/>
            </a:pPr>
            <a:endParaRPr lang="en-US" sz="2400" dirty="0"/>
          </a:p>
          <a:p>
            <a:pPr marL="512064">
              <a:defRPr sz="2800"/>
            </a:pPr>
            <a:endParaRPr lang="en-US" sz="2400" dirty="0"/>
          </a:p>
          <a:p>
            <a:pPr marL="512064">
              <a:defRPr sz="2800"/>
            </a:pPr>
            <a:endParaRPr lang="en-US" sz="2400" dirty="0"/>
          </a:p>
          <a:p>
            <a:pPr marL="512064">
              <a:defRPr sz="2800"/>
            </a:pPr>
            <a:r>
              <a:rPr lang="ar-AE" sz="2400" dirty="0"/>
              <a:t>​</a:t>
            </a:r>
            <a:endParaRPr sz="2400" dirty="0"/>
          </a:p>
        </p:txBody>
      </p:sp>
      <p:pic>
        <p:nvPicPr>
          <p:cNvPr id="7" name="Picture 6" descr="Open parentheses negative infinity to one close parentheses union open parentheses one to infinity close parentheses.">
            <a:extLst>
              <a:ext uri="{FF2B5EF4-FFF2-40B4-BE49-F238E27FC236}">
                <a16:creationId xmlns:a16="http://schemas.microsoft.com/office/drawing/2014/main" id="{0C1D625F-DE20-00E9-295F-E2DF1E106BD8}"/>
              </a:ext>
            </a:extLst>
          </p:cNvPr>
          <p:cNvPicPr>
            <a:picLocks noChangeAspect="1"/>
          </p:cNvPicPr>
          <p:nvPr/>
        </p:nvPicPr>
        <p:blipFill>
          <a:blip r:embed="rId3"/>
          <a:stretch>
            <a:fillRect/>
          </a:stretch>
        </p:blipFill>
        <p:spPr>
          <a:xfrm>
            <a:off x="1052767" y="1752600"/>
            <a:ext cx="2095500" cy="466725"/>
          </a:xfrm>
          <a:prstGeom prst="rect">
            <a:avLst/>
          </a:prstGeom>
        </p:spPr>
      </p:pic>
      <p:sp>
        <p:nvSpPr>
          <p:cNvPr id="13" name="TextBox 12">
            <a:extLst>
              <a:ext uri="{FF2B5EF4-FFF2-40B4-BE49-F238E27FC236}">
                <a16:creationId xmlns:a16="http://schemas.microsoft.com/office/drawing/2014/main" id="{3D9907B7-0008-A2FE-8F8F-40F25BE6F804}"/>
              </a:ext>
            </a:extLst>
          </p:cNvPr>
          <p:cNvSpPr txBox="1"/>
          <p:nvPr/>
        </p:nvSpPr>
        <p:spPr>
          <a:xfrm>
            <a:off x="990600" y="2149002"/>
            <a:ext cx="7696200" cy="830997"/>
          </a:xfrm>
          <a:prstGeom prst="rect">
            <a:avLst/>
          </a:prstGeom>
          <a:noFill/>
        </p:spPr>
        <p:txBody>
          <a:bodyPr wrap="square">
            <a:spAutoFit/>
          </a:bodyPr>
          <a:lstStyle/>
          <a:p>
            <a:r>
              <a:rPr lang="en-IN" sz="2400" dirty="0"/>
              <a:t>Now that we have found the domain, we can look for common factors to cancel.</a:t>
            </a:r>
          </a:p>
        </p:txBody>
      </p:sp>
      <p:pic>
        <p:nvPicPr>
          <p:cNvPr id="11" name="Picture 10" descr="h of x equals the fraction with numerator x squared minus x and denominator x minus 1, which is equal to the fraction with numerator x times open parentheses x minus 1 close parentheses and denominator x minus 1, which simplifies to x.">
            <a:extLst>
              <a:ext uri="{FF2B5EF4-FFF2-40B4-BE49-F238E27FC236}">
                <a16:creationId xmlns:a16="http://schemas.microsoft.com/office/drawing/2014/main" id="{2DE9708D-DA11-7DA7-B36F-5156CD90A843}"/>
              </a:ext>
            </a:extLst>
          </p:cNvPr>
          <p:cNvPicPr>
            <a:picLocks noChangeAspect="1"/>
          </p:cNvPicPr>
          <p:nvPr/>
        </p:nvPicPr>
        <p:blipFill>
          <a:blip r:embed="rId4"/>
          <a:stretch>
            <a:fillRect/>
          </a:stretch>
        </p:blipFill>
        <p:spPr>
          <a:xfrm>
            <a:off x="3276600" y="2933700"/>
            <a:ext cx="3124200" cy="1257300"/>
          </a:xfrm>
          <a:prstGeom prst="rect">
            <a:avLst/>
          </a:prstGeom>
        </p:spPr>
      </p:pic>
      <p:sp>
        <p:nvSpPr>
          <p:cNvPr id="8" name="TextBox 7">
            <a:extLst>
              <a:ext uri="{FF2B5EF4-FFF2-40B4-BE49-F238E27FC236}">
                <a16:creationId xmlns:a16="http://schemas.microsoft.com/office/drawing/2014/main" id="{051F375B-87D7-450F-A4E8-8E1C0ED2936A}"/>
              </a:ext>
            </a:extLst>
          </p:cNvPr>
          <p:cNvSpPr txBox="1"/>
          <p:nvPr/>
        </p:nvSpPr>
        <p:spPr>
          <a:xfrm>
            <a:off x="990600" y="4090430"/>
            <a:ext cx="7696200" cy="1938992"/>
          </a:xfrm>
          <a:prstGeom prst="rect">
            <a:avLst/>
          </a:prstGeom>
          <a:noFill/>
        </p:spPr>
        <p:txBody>
          <a:bodyPr wrap="square">
            <a:spAutoFit/>
          </a:bodyPr>
          <a:lstStyle/>
          <a:p>
            <a:r>
              <a:rPr lang="en-IN" sz="2400" dirty="0"/>
              <a:t>By canceling the common factor of (</a:t>
            </a:r>
            <a:r>
              <a:rPr lang="en-IN" sz="2400" i="1" dirty="0"/>
              <a:t>x</a:t>
            </a:r>
            <a:r>
              <a:rPr lang="en-IN" sz="2400" dirty="0"/>
              <a:t> </a:t>
            </a:r>
            <a:r>
              <a:rPr lang="en-IN" sz="2400" dirty="0">
                <a:latin typeface="Calibri" panose="020F0502020204030204" pitchFamily="34" charset="0"/>
                <a:ea typeface="Calibri" panose="020F0502020204030204" pitchFamily="34" charset="0"/>
                <a:cs typeface="Calibri" panose="020F0502020204030204" pitchFamily="34" charset="0"/>
              </a:rPr>
              <a:t>−</a:t>
            </a:r>
            <a:r>
              <a:rPr lang="en-IN" sz="2400" dirty="0"/>
              <a:t> 1),</a:t>
            </a:r>
            <a:r>
              <a:rPr lang="ar-AE" sz="2400" dirty="0"/>
              <a:t> </a:t>
            </a:r>
            <a:r>
              <a:rPr lang="en-IN" sz="2400" dirty="0"/>
              <a:t>we have the reduced form </a:t>
            </a:r>
            <a:r>
              <a:rPr lang="en-IN" sz="2400" i="1" dirty="0"/>
              <a:t>h</a:t>
            </a:r>
            <a:r>
              <a:rPr lang="en-IN" sz="2400" dirty="0"/>
              <a:t>(</a:t>
            </a:r>
            <a:r>
              <a:rPr lang="en-IN" sz="2400" i="1" dirty="0"/>
              <a:t>x</a:t>
            </a:r>
            <a:r>
              <a:rPr lang="en-IN" sz="2400" dirty="0"/>
              <a:t>) = </a:t>
            </a:r>
            <a:r>
              <a:rPr lang="en-US" sz="2400" i="1" dirty="0"/>
              <a:t>x,</a:t>
            </a:r>
            <a:r>
              <a:rPr lang="ar-AE" sz="2400" dirty="0"/>
              <a:t> </a:t>
            </a:r>
            <a:r>
              <a:rPr lang="en-IN" sz="2400" dirty="0"/>
              <a:t>which applies only for values in the domain of </a:t>
            </a:r>
            <a:r>
              <a:rPr lang="en-IN" sz="2400" i="1" dirty="0"/>
              <a:t>h</a:t>
            </a:r>
            <a:r>
              <a:rPr lang="en-IN" sz="2400" dirty="0"/>
              <a:t> (all real numbers except for </a:t>
            </a:r>
            <a:r>
              <a:rPr lang="en-IN" sz="2400" dirty="0">
                <a:latin typeface="Cambria Math"/>
              </a:rPr>
              <a:t>1</a:t>
            </a:r>
            <a:r>
              <a:rPr lang="en-IN" sz="2400" dirty="0"/>
              <a:t>). Since the reduced form of </a:t>
            </a:r>
            <a:r>
              <a:rPr lang="en-IN" sz="2400" i="1" dirty="0"/>
              <a:t>h</a:t>
            </a:r>
            <a:r>
              <a:rPr lang="en-IN" sz="2400" dirty="0"/>
              <a:t> has no denominator, </a:t>
            </a:r>
            <a:r>
              <a:rPr lang="en-IN" sz="2400" i="1" dirty="0"/>
              <a:t>h</a:t>
            </a:r>
            <a:r>
              <a:rPr lang="en-IN" sz="2400" dirty="0"/>
              <a:t> has no vertical asymptotes.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Theorem: </a:t>
                </a:r>
                <a:r>
                  <a:rPr dirty="0"/>
                  <a:t>Equations for Horizontal and Oblique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 t="-16000" r="-1556"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lang="en-US" sz="2800" dirty="0"/>
              <a:t>Let 		    						       </a:t>
            </a:r>
          </a:p>
          <a:p>
            <a:pPr>
              <a:defRPr sz="2800"/>
            </a:pPr>
            <a:endParaRPr lang="en-US" sz="2800" dirty="0"/>
          </a:p>
        </p:txBody>
      </p:sp>
      <p:pic>
        <p:nvPicPr>
          <p:cNvPr id="11" name="Picture 10" descr="f of x equals p of x divided by q of x.">
            <a:extLst>
              <a:ext uri="{FF2B5EF4-FFF2-40B4-BE49-F238E27FC236}">
                <a16:creationId xmlns:a16="http://schemas.microsoft.com/office/drawing/2014/main" id="{D406FFDA-5D9F-7264-FF05-0C49785AF692}"/>
              </a:ext>
            </a:extLst>
          </p:cNvPr>
          <p:cNvPicPr>
            <a:picLocks noChangeAspect="1"/>
          </p:cNvPicPr>
          <p:nvPr/>
        </p:nvPicPr>
        <p:blipFill>
          <a:blip r:embed="rId3"/>
          <a:stretch>
            <a:fillRect/>
          </a:stretch>
        </p:blipFill>
        <p:spPr>
          <a:xfrm>
            <a:off x="1019175" y="1447800"/>
            <a:ext cx="1647825" cy="952500"/>
          </a:xfrm>
          <a:prstGeom prst="rect">
            <a:avLst/>
          </a:prstGeom>
        </p:spPr>
      </p:pic>
      <p:sp>
        <p:nvSpPr>
          <p:cNvPr id="13" name="TextBox 12">
            <a:extLst>
              <a:ext uri="{FF2B5EF4-FFF2-40B4-BE49-F238E27FC236}">
                <a16:creationId xmlns:a16="http://schemas.microsoft.com/office/drawing/2014/main" id="{E10FCA25-7844-8C00-E528-F51961C33C22}"/>
              </a:ext>
            </a:extLst>
          </p:cNvPr>
          <p:cNvSpPr txBox="1"/>
          <p:nvPr/>
        </p:nvSpPr>
        <p:spPr>
          <a:xfrm>
            <a:off x="2667000" y="1600200"/>
            <a:ext cx="5791200" cy="523220"/>
          </a:xfrm>
          <a:prstGeom prst="rect">
            <a:avLst/>
          </a:prstGeom>
          <a:noFill/>
        </p:spPr>
        <p:txBody>
          <a:bodyPr wrap="square">
            <a:spAutoFit/>
          </a:bodyPr>
          <a:lstStyle/>
          <a:p>
            <a:r>
              <a:rPr lang="en-US" sz="2800" dirty="0">
                <a:solidFill>
                  <a:srgbClr val="000000"/>
                </a:solidFill>
              </a:rPr>
              <a:t>be a rational function, where </a:t>
            </a:r>
            <a:r>
              <a:rPr lang="en-US" sz="2800" i="1" dirty="0">
                <a:solidFill>
                  <a:srgbClr val="000000"/>
                </a:solidFill>
              </a:rPr>
              <a:t>p</a:t>
            </a:r>
            <a:r>
              <a:rPr lang="en-US" sz="2800" dirty="0">
                <a:solidFill>
                  <a:srgbClr val="000000"/>
                </a:solidFill>
              </a:rPr>
              <a:t> is an </a:t>
            </a:r>
            <a:endParaRPr lang="en-IN" sz="2800" dirty="0">
              <a:solidFill>
                <a:srgbClr val="000000"/>
              </a:solidFill>
            </a:endParaRPr>
          </a:p>
        </p:txBody>
      </p:sp>
      <p:sp>
        <p:nvSpPr>
          <p:cNvPr id="6" name="TextBox 5">
            <a:extLst>
              <a:ext uri="{FF2B5EF4-FFF2-40B4-BE49-F238E27FC236}">
                <a16:creationId xmlns:a16="http://schemas.microsoft.com/office/drawing/2014/main" id="{1DEC9E3B-5807-78A0-D320-49935282634B}"/>
              </a:ext>
            </a:extLst>
          </p:cNvPr>
          <p:cNvSpPr txBox="1"/>
          <p:nvPr/>
        </p:nvSpPr>
        <p:spPr>
          <a:xfrm>
            <a:off x="457200" y="2286000"/>
            <a:ext cx="8153400" cy="2246769"/>
          </a:xfrm>
          <a:prstGeom prst="rect">
            <a:avLst/>
          </a:prstGeom>
          <a:noFill/>
        </p:spPr>
        <p:txBody>
          <a:bodyPr wrap="square">
            <a:spAutoFit/>
          </a:bodyPr>
          <a:lstStyle/>
          <a:p>
            <a:r>
              <a:rPr lang="en-US" sz="2800" i="1" dirty="0">
                <a:solidFill>
                  <a:srgbClr val="000000"/>
                </a:solidFill>
              </a:rPr>
              <a:t>n</a:t>
            </a:r>
            <a:r>
              <a:rPr lang="en-US" sz="1050" i="1" dirty="0">
                <a:solidFill>
                  <a:srgbClr val="000000"/>
                </a:solidFill>
              </a:rPr>
              <a:t> </a:t>
            </a:r>
            <a:r>
              <a:rPr lang="en-US" sz="2800" baseline="30000" dirty="0" err="1">
                <a:solidFill>
                  <a:srgbClr val="000000"/>
                </a:solidFill>
              </a:rPr>
              <a:t>th</a:t>
            </a:r>
            <a:r>
              <a:rPr lang="en-US" sz="2800" dirty="0">
                <a:solidFill>
                  <a:srgbClr val="000000"/>
                </a:solidFill>
              </a:rPr>
              <a:t>-degree polynomial with leading coefficient </a:t>
            </a:r>
            <a:r>
              <a:rPr lang="en-US" sz="2800" i="1" dirty="0">
                <a:solidFill>
                  <a:srgbClr val="000000"/>
                </a:solidFill>
              </a:rPr>
              <a:t>a</a:t>
            </a:r>
            <a:r>
              <a:rPr lang="en-US" sz="500" i="1" dirty="0">
                <a:solidFill>
                  <a:srgbClr val="000000"/>
                </a:solidFill>
              </a:rPr>
              <a:t> </a:t>
            </a:r>
            <a:r>
              <a:rPr lang="en-US" sz="2800" i="1" baseline="-25000" dirty="0">
                <a:solidFill>
                  <a:srgbClr val="000000"/>
                </a:solidFill>
              </a:rPr>
              <a:t>n</a:t>
            </a:r>
            <a:r>
              <a:rPr lang="en-US" sz="2800" dirty="0">
                <a:solidFill>
                  <a:srgbClr val="000000"/>
                </a:solidFill>
              </a:rPr>
              <a:t>, </a:t>
            </a:r>
            <a:r>
              <a:rPr lang="en-US" sz="2800" i="1" dirty="0">
                <a:solidFill>
                  <a:srgbClr val="000000"/>
                </a:solidFill>
              </a:rPr>
              <a:t>q</a:t>
            </a:r>
            <a:r>
              <a:rPr lang="ar-AE" sz="2800" dirty="0">
                <a:solidFill>
                  <a:srgbClr val="000000"/>
                </a:solidFill>
              </a:rPr>
              <a:t> </a:t>
            </a:r>
            <a:r>
              <a:rPr lang="en-US" sz="2800" dirty="0">
                <a:solidFill>
                  <a:srgbClr val="000000"/>
                </a:solidFill>
              </a:rPr>
              <a:t>is an </a:t>
            </a:r>
            <a:r>
              <a:rPr lang="en-US" sz="2800" i="1" dirty="0">
                <a:solidFill>
                  <a:srgbClr val="000000"/>
                </a:solidFill>
              </a:rPr>
              <a:t>m</a:t>
            </a:r>
            <a:r>
              <a:rPr lang="en-US" sz="1050" i="1" dirty="0">
                <a:solidFill>
                  <a:srgbClr val="000000"/>
                </a:solidFill>
              </a:rPr>
              <a:t> </a:t>
            </a:r>
            <a:r>
              <a:rPr lang="en-US" sz="2800" baseline="30000" dirty="0" err="1">
                <a:solidFill>
                  <a:srgbClr val="000000"/>
                </a:solidFill>
              </a:rPr>
              <a:t>th</a:t>
            </a:r>
            <a:r>
              <a:rPr lang="en-US" sz="2800" dirty="0">
                <a:solidFill>
                  <a:srgbClr val="000000"/>
                </a:solidFill>
              </a:rPr>
              <a:t>-degree polynomial with leading coefficient </a:t>
            </a:r>
            <a:r>
              <a:rPr lang="en-US" sz="2800" i="1" dirty="0">
                <a:solidFill>
                  <a:srgbClr val="000000"/>
                </a:solidFill>
              </a:rPr>
              <a:t>b</a:t>
            </a:r>
            <a:r>
              <a:rPr lang="en-US" sz="500" i="1" dirty="0">
                <a:solidFill>
                  <a:srgbClr val="000000"/>
                </a:solidFill>
              </a:rPr>
              <a:t> </a:t>
            </a:r>
            <a:r>
              <a:rPr lang="en-US" sz="2800" i="1" baseline="-25000" dirty="0">
                <a:solidFill>
                  <a:srgbClr val="000000"/>
                </a:solidFill>
              </a:rPr>
              <a:t>m</a:t>
            </a:r>
            <a:r>
              <a:rPr lang="en-US" sz="2800" dirty="0">
                <a:solidFill>
                  <a:srgbClr val="000000"/>
                </a:solidFill>
              </a:rPr>
              <a:t>, and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and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have no common factors other than constants. Then the asymptotes of </a:t>
            </a:r>
            <a:r>
              <a:rPr lang="en-US" sz="2800" i="1" dirty="0">
                <a:solidFill>
                  <a:srgbClr val="000000"/>
                </a:solidFill>
              </a:rPr>
              <a:t>f</a:t>
            </a:r>
            <a:r>
              <a:rPr lang="en-US" sz="2800" dirty="0">
                <a:solidFill>
                  <a:srgbClr val="000000"/>
                </a:solidFill>
              </a:rPr>
              <a:t> are found as follows.</a:t>
            </a:r>
            <a:endParaRPr lang="en-IN" sz="28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Rational Functions</a:t>
                </a:r>
                <a14:m>
                  <m:oMath xmlns:m="http://schemas.openxmlformats.org/officeDocument/2006/math">
                    <m:r>
                      <m:rPr>
                        <m:nor/>
                      </m:rPr>
                      <a:rPr lang="en-US" sz="320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A </a:t>
            </a:r>
            <a:r>
              <a:rPr sz="2800" b="1" dirty="0"/>
              <a:t>rational function</a:t>
            </a:r>
            <a:r>
              <a:rPr sz="2800" dirty="0"/>
              <a:t> is a function that can be written in the form</a:t>
            </a:r>
          </a:p>
          <a:p>
            <a:pPr>
              <a:defRPr sz="2800"/>
            </a:pPr>
            <a:endParaRPr lang="en-US" sz="2800" dirty="0"/>
          </a:p>
          <a:p>
            <a:pPr>
              <a:defRPr sz="2800"/>
            </a:pPr>
            <a:endParaRPr lang="en-IN" dirty="0"/>
          </a:p>
          <a:p>
            <a:endParaRPr sz="2800" dirty="0"/>
          </a:p>
        </p:txBody>
      </p:sp>
      <p:pic>
        <p:nvPicPr>
          <p:cNvPr id="7" name="Picture 6" descr="f of x equals p of x divided by q of x.">
            <a:extLst>
              <a:ext uri="{FF2B5EF4-FFF2-40B4-BE49-F238E27FC236}">
                <a16:creationId xmlns:a16="http://schemas.microsoft.com/office/drawing/2014/main" id="{544D5058-8E21-50D6-08D4-1A407022B3FE}"/>
              </a:ext>
            </a:extLst>
          </p:cNvPr>
          <p:cNvPicPr>
            <a:picLocks noChangeAspect="1"/>
          </p:cNvPicPr>
          <p:nvPr/>
        </p:nvPicPr>
        <p:blipFill>
          <a:blip r:embed="rId3"/>
          <a:stretch>
            <a:fillRect/>
          </a:stretch>
        </p:blipFill>
        <p:spPr>
          <a:xfrm>
            <a:off x="3276600" y="1905000"/>
            <a:ext cx="2038350" cy="1095375"/>
          </a:xfrm>
          <a:prstGeom prst="rect">
            <a:avLst/>
          </a:prstGeom>
        </p:spPr>
      </p:pic>
      <p:sp>
        <p:nvSpPr>
          <p:cNvPr id="9" name="TextBox 8">
            <a:extLst>
              <a:ext uri="{FF2B5EF4-FFF2-40B4-BE49-F238E27FC236}">
                <a16:creationId xmlns:a16="http://schemas.microsoft.com/office/drawing/2014/main" id="{051C3045-926C-8E17-0C94-342A7E2A666F}"/>
              </a:ext>
            </a:extLst>
          </p:cNvPr>
          <p:cNvSpPr txBox="1"/>
          <p:nvPr/>
        </p:nvSpPr>
        <p:spPr>
          <a:xfrm>
            <a:off x="457200" y="2988873"/>
            <a:ext cx="8153400" cy="2677656"/>
          </a:xfrm>
          <a:prstGeom prst="rect">
            <a:avLst/>
          </a:prstGeom>
          <a:noFill/>
        </p:spPr>
        <p:txBody>
          <a:bodyPr wrap="square">
            <a:spAutoFit/>
          </a:bodyPr>
          <a:lstStyle/>
          <a:p>
            <a:pPr>
              <a:defRPr sz="2800"/>
            </a:pPr>
            <a:r>
              <a:rPr lang="en-US" sz="2800" dirty="0">
                <a:solidFill>
                  <a:srgbClr val="000000"/>
                </a:solidFill>
              </a:rPr>
              <a:t>Where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 and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 are polynomial functions and </a:t>
            </a:r>
            <a:br>
              <a:rPr lang="en-US" sz="2800" dirty="0">
                <a:solidFill>
                  <a:srgbClr val="000000"/>
                </a:solidFill>
              </a:rPr>
            </a:b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 ≠ 0. Even though </a:t>
            </a:r>
            <a:r>
              <a:rPr lang="en-US" sz="2800" i="1" dirty="0">
                <a:solidFill>
                  <a:srgbClr val="000000"/>
                </a:solidFill>
              </a:rPr>
              <a:t>q</a:t>
            </a:r>
            <a:r>
              <a:rPr lang="en-US" sz="2800" dirty="0">
                <a:solidFill>
                  <a:srgbClr val="000000"/>
                </a:solidFill>
              </a:rPr>
              <a:t> is not allowed to be identically zero, there will often be values of </a:t>
            </a:r>
            <a:r>
              <a:rPr lang="en-US" sz="2800" i="1" dirty="0">
                <a:solidFill>
                  <a:srgbClr val="000000"/>
                </a:solidFill>
              </a:rPr>
              <a:t>x</a:t>
            </a:r>
            <a:r>
              <a:rPr lang="en-US" sz="2800" dirty="0">
                <a:solidFill>
                  <a:srgbClr val="000000"/>
                </a:solidFill>
              </a:rPr>
              <a:t> for which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 is zero, and at these values the function is undefined. Consequently, the domain of </a:t>
            </a:r>
            <a:r>
              <a:rPr lang="en-US" sz="2800" i="1" dirty="0">
                <a:solidFill>
                  <a:srgbClr val="000000"/>
                </a:solidFill>
              </a:rPr>
              <a:t>f</a:t>
            </a:r>
            <a:r>
              <a:rPr lang="en-US" sz="2800" dirty="0">
                <a:solidFill>
                  <a:srgbClr val="000000"/>
                </a:solidFill>
              </a:rPr>
              <a:t> consists of all real numbers except those for which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 = 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Theorem: </a:t>
                </a:r>
                <a:r>
                  <a:rPr dirty="0"/>
                  <a:t>Equations for Horizontal and Oblique Asymptotes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22" t="-16000" r="-1556"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38163" indent="-538163">
              <a:defRPr sz="2800"/>
            </a:pPr>
            <a:r>
              <a:rPr lang="en-IN" dirty="0"/>
              <a:t>1.    ​</a:t>
            </a:r>
            <a:r>
              <a:rPr lang="en-IN" sz="2800" dirty="0"/>
              <a:t>If </a:t>
            </a:r>
            <a:r>
              <a:rPr lang="en-IN" sz="2800" i="1" dirty="0"/>
              <a:t>n</a:t>
            </a:r>
            <a:r>
              <a:rPr lang="en-IN" sz="2800" dirty="0"/>
              <a:t> &lt; </a:t>
            </a:r>
            <a:r>
              <a:rPr lang="en-IN" sz="2800" i="1" dirty="0"/>
              <a:t>m</a:t>
            </a:r>
            <a:r>
              <a:rPr lang="en-IN" sz="2800" dirty="0"/>
              <a:t>, the horizontal line </a:t>
            </a:r>
            <a:r>
              <a:rPr lang="en-IN" sz="2800" i="1" dirty="0"/>
              <a:t>y</a:t>
            </a:r>
            <a:r>
              <a:rPr lang="en-IN" sz="2800" dirty="0"/>
              <a:t> = 0 (the </a:t>
            </a:r>
            <a:r>
              <a:rPr lang="en-IN" sz="2800" i="1" dirty="0"/>
              <a:t>x</a:t>
            </a:r>
            <a:r>
              <a:rPr lang="en-IN" sz="2800" dirty="0"/>
              <a:t>-axis) is the </a:t>
            </a:r>
            <a:r>
              <a:rPr lang="en-IN" sz="2800" b="1" dirty="0"/>
              <a:t>horizontal asymptote</a:t>
            </a:r>
            <a:r>
              <a:rPr lang="en-IN" sz="2800" dirty="0"/>
              <a:t> for </a:t>
            </a:r>
            <a:r>
              <a:rPr lang="en-IN" sz="2800" i="1" dirty="0"/>
              <a:t>f</a:t>
            </a:r>
            <a:r>
              <a:rPr lang="en-IN" sz="2800" dirty="0"/>
              <a:t>. </a:t>
            </a:r>
          </a:p>
          <a:p>
            <a:pPr>
              <a:defRPr sz="2800"/>
            </a:pPr>
            <a:r>
              <a:rPr lang="en-IN" sz="2800" dirty="0"/>
              <a:t>2.   If </a:t>
            </a:r>
            <a:r>
              <a:rPr lang="en-IN" sz="2800" i="1" dirty="0"/>
              <a:t>n</a:t>
            </a:r>
            <a:r>
              <a:rPr lang="en-IN" sz="2800" dirty="0"/>
              <a:t> = </a:t>
            </a:r>
            <a:r>
              <a:rPr lang="en-IN" sz="2800" i="1" dirty="0"/>
              <a:t>m</a:t>
            </a:r>
            <a:r>
              <a:rPr lang="en-IN" sz="2800" dirty="0"/>
              <a:t>, the horizontal line 		</a:t>
            </a:r>
          </a:p>
          <a:p>
            <a:pPr>
              <a:defRPr sz="2800"/>
            </a:pPr>
            <a:endParaRPr lang="en-IN" sz="2800" dirty="0"/>
          </a:p>
        </p:txBody>
      </p:sp>
      <p:pic>
        <p:nvPicPr>
          <p:cNvPr id="6" name="Picture 5" descr="y equals a sub n divided by b sub m.">
            <a:extLst>
              <a:ext uri="{FF2B5EF4-FFF2-40B4-BE49-F238E27FC236}">
                <a16:creationId xmlns:a16="http://schemas.microsoft.com/office/drawing/2014/main" id="{FB518F05-F31C-54D8-6E3F-BFEBD9C0DFD8}"/>
              </a:ext>
            </a:extLst>
          </p:cNvPr>
          <p:cNvPicPr>
            <a:picLocks noChangeAspect="1"/>
          </p:cNvPicPr>
          <p:nvPr/>
        </p:nvPicPr>
        <p:blipFill>
          <a:blip r:embed="rId3"/>
          <a:stretch>
            <a:fillRect/>
          </a:stretch>
        </p:blipFill>
        <p:spPr>
          <a:xfrm>
            <a:off x="5029200" y="1876425"/>
            <a:ext cx="914400" cy="866775"/>
          </a:xfrm>
          <a:prstGeom prst="rect">
            <a:avLst/>
          </a:prstGeom>
        </p:spPr>
      </p:pic>
      <p:sp>
        <p:nvSpPr>
          <p:cNvPr id="9" name="TextBox 8">
            <a:extLst>
              <a:ext uri="{FF2B5EF4-FFF2-40B4-BE49-F238E27FC236}">
                <a16:creationId xmlns:a16="http://schemas.microsoft.com/office/drawing/2014/main" id="{0FD7D6A0-2A89-4970-0658-5A79E70BF791}"/>
              </a:ext>
            </a:extLst>
          </p:cNvPr>
          <p:cNvSpPr txBox="1"/>
          <p:nvPr/>
        </p:nvSpPr>
        <p:spPr>
          <a:xfrm>
            <a:off x="990600" y="2590800"/>
            <a:ext cx="7162800" cy="523220"/>
          </a:xfrm>
          <a:prstGeom prst="rect">
            <a:avLst/>
          </a:prstGeom>
          <a:noFill/>
        </p:spPr>
        <p:txBody>
          <a:bodyPr wrap="square">
            <a:spAutoFit/>
          </a:bodyPr>
          <a:lstStyle/>
          <a:p>
            <a:r>
              <a:rPr lang="en-IN" sz="2800" dirty="0">
                <a:solidFill>
                  <a:srgbClr val="000000"/>
                </a:solidFill>
              </a:rPr>
              <a:t>is the </a:t>
            </a:r>
            <a:r>
              <a:rPr lang="en-IN" sz="2800" b="1" dirty="0">
                <a:solidFill>
                  <a:srgbClr val="000000"/>
                </a:solidFill>
              </a:rPr>
              <a:t>horizontal asymptote</a:t>
            </a:r>
            <a:r>
              <a:rPr lang="en-IN" sz="2800" dirty="0">
                <a:solidFill>
                  <a:srgbClr val="000000"/>
                </a:solidFill>
              </a:rPr>
              <a:t> for </a:t>
            </a:r>
            <a:r>
              <a:rPr lang="en-IN" sz="2800" i="1" dirty="0">
                <a:solidFill>
                  <a:srgbClr val="000000"/>
                </a:solidFill>
              </a:rPr>
              <a:t>f</a:t>
            </a:r>
            <a:r>
              <a:rPr lang="en-IN" sz="2800" dirty="0">
                <a:solidFill>
                  <a:srgbClr val="000000"/>
                </a:solidFill>
              </a:rPr>
              <a:t>.</a:t>
            </a:r>
          </a:p>
        </p:txBody>
      </p:sp>
      <p:sp>
        <p:nvSpPr>
          <p:cNvPr id="11" name="TextBox 10">
            <a:extLst>
              <a:ext uri="{FF2B5EF4-FFF2-40B4-BE49-F238E27FC236}">
                <a16:creationId xmlns:a16="http://schemas.microsoft.com/office/drawing/2014/main" id="{753B0CFC-81B4-A2CE-C132-2509B205210C}"/>
              </a:ext>
            </a:extLst>
          </p:cNvPr>
          <p:cNvSpPr txBox="1"/>
          <p:nvPr/>
        </p:nvSpPr>
        <p:spPr>
          <a:xfrm>
            <a:off x="457200" y="3083749"/>
            <a:ext cx="8153400" cy="2677656"/>
          </a:xfrm>
          <a:prstGeom prst="rect">
            <a:avLst/>
          </a:prstGeom>
          <a:noFill/>
        </p:spPr>
        <p:txBody>
          <a:bodyPr wrap="square">
            <a:spAutoFit/>
          </a:bodyPr>
          <a:lstStyle/>
          <a:p>
            <a:pPr marL="538163" indent="-538163">
              <a:defRPr sz="2800"/>
            </a:pPr>
            <a:r>
              <a:rPr lang="en-US" sz="2800" dirty="0">
                <a:solidFill>
                  <a:srgbClr val="000000"/>
                </a:solidFill>
              </a:rPr>
              <a:t>3.   ​If </a:t>
            </a:r>
            <a:r>
              <a:rPr lang="en-US" sz="2800" i="1" dirty="0">
                <a:solidFill>
                  <a:srgbClr val="000000"/>
                </a:solidFill>
              </a:rPr>
              <a:t>n</a:t>
            </a:r>
            <a:r>
              <a:rPr lang="en-US" sz="2800" dirty="0">
                <a:solidFill>
                  <a:srgbClr val="000000"/>
                </a:solidFill>
              </a:rPr>
              <a:t> = </a:t>
            </a:r>
            <a:r>
              <a:rPr lang="en-US" sz="2800" i="1" dirty="0">
                <a:solidFill>
                  <a:srgbClr val="000000"/>
                </a:solidFill>
              </a:rPr>
              <a:t>m</a:t>
            </a:r>
            <a:r>
              <a:rPr lang="en-US" sz="2800" dirty="0">
                <a:solidFill>
                  <a:srgbClr val="000000"/>
                </a:solidFill>
              </a:rPr>
              <a:t> + 1, the line </a:t>
            </a:r>
            <a:r>
              <a:rPr lang="en-US" sz="2800" i="1" dirty="0">
                <a:solidFill>
                  <a:srgbClr val="000000"/>
                </a:solidFill>
              </a:rPr>
              <a:t>y</a:t>
            </a:r>
            <a:r>
              <a:rPr lang="en-US" sz="2800" dirty="0">
                <a:solidFill>
                  <a:srgbClr val="000000"/>
                </a:solidFill>
              </a:rPr>
              <a:t> = </a:t>
            </a:r>
            <a:r>
              <a:rPr lang="en-US" sz="2800" i="1" dirty="0">
                <a:solidFill>
                  <a:srgbClr val="000000"/>
                </a:solidFill>
              </a:rPr>
              <a:t>g</a:t>
            </a:r>
            <a:r>
              <a:rPr lang="en-US" sz="2800" dirty="0">
                <a:solidFill>
                  <a:srgbClr val="000000"/>
                </a:solidFill>
              </a:rPr>
              <a:t>(</a:t>
            </a:r>
            <a:r>
              <a:rPr lang="en-US" sz="2800" i="1" dirty="0">
                <a:solidFill>
                  <a:srgbClr val="000000"/>
                </a:solidFill>
              </a:rPr>
              <a:t>x</a:t>
            </a:r>
            <a:r>
              <a:rPr lang="en-US" sz="2800" dirty="0">
                <a:solidFill>
                  <a:srgbClr val="000000"/>
                </a:solidFill>
              </a:rPr>
              <a:t>) is an </a:t>
            </a:r>
            <a:r>
              <a:rPr lang="en-US" sz="2800" b="1" dirty="0">
                <a:solidFill>
                  <a:srgbClr val="000000"/>
                </a:solidFill>
              </a:rPr>
              <a:t>oblique asymptote</a:t>
            </a:r>
            <a:r>
              <a:rPr lang="en-US" sz="2800" dirty="0">
                <a:solidFill>
                  <a:srgbClr val="000000"/>
                </a:solidFill>
              </a:rPr>
              <a:t> for </a:t>
            </a:r>
            <a:r>
              <a:rPr lang="en-US" sz="2800" i="1" dirty="0">
                <a:solidFill>
                  <a:srgbClr val="000000"/>
                </a:solidFill>
              </a:rPr>
              <a:t>f</a:t>
            </a:r>
            <a:r>
              <a:rPr lang="en-US" sz="2800" dirty="0">
                <a:solidFill>
                  <a:srgbClr val="000000"/>
                </a:solidFill>
              </a:rPr>
              <a:t>, where </a:t>
            </a:r>
            <a:r>
              <a:rPr lang="en-US" sz="2800" i="1" dirty="0">
                <a:solidFill>
                  <a:srgbClr val="000000"/>
                </a:solidFill>
              </a:rPr>
              <a:t>g</a:t>
            </a:r>
            <a:r>
              <a:rPr lang="en-US" sz="2800" dirty="0">
                <a:solidFill>
                  <a:srgbClr val="000000"/>
                </a:solidFill>
              </a:rPr>
              <a:t> is the quotient polynomial obtained by dividing </a:t>
            </a:r>
            <a:r>
              <a:rPr lang="en-US" sz="2800" i="1" dirty="0">
                <a:solidFill>
                  <a:srgbClr val="000000"/>
                </a:solidFill>
              </a:rPr>
              <a:t>p</a:t>
            </a:r>
            <a:r>
              <a:rPr lang="en-US" sz="2800" dirty="0">
                <a:solidFill>
                  <a:srgbClr val="000000"/>
                </a:solidFill>
              </a:rPr>
              <a:t> by </a:t>
            </a:r>
            <a:r>
              <a:rPr lang="en-US" sz="2800" i="1" dirty="0">
                <a:solidFill>
                  <a:srgbClr val="000000"/>
                </a:solidFill>
              </a:rPr>
              <a:t>q</a:t>
            </a:r>
            <a:r>
              <a:rPr lang="en-US" sz="2800" dirty="0">
                <a:solidFill>
                  <a:srgbClr val="000000"/>
                </a:solidFill>
              </a:rPr>
              <a:t>. (The remainder polynomial is irrelevant.) </a:t>
            </a:r>
          </a:p>
          <a:p>
            <a:pPr marL="538163" indent="-538163">
              <a:defRPr sz="2800"/>
            </a:pPr>
            <a:r>
              <a:rPr lang="en-US" sz="2800" dirty="0">
                <a:solidFill>
                  <a:srgbClr val="000000"/>
                </a:solidFill>
              </a:rPr>
              <a:t>4.​   If </a:t>
            </a:r>
            <a:r>
              <a:rPr lang="en-US" sz="2800" i="1" dirty="0">
                <a:solidFill>
                  <a:srgbClr val="000000"/>
                </a:solidFill>
              </a:rPr>
              <a:t>n</a:t>
            </a:r>
            <a:r>
              <a:rPr lang="en-US" sz="2800" dirty="0">
                <a:solidFill>
                  <a:srgbClr val="000000"/>
                </a:solidFill>
              </a:rPr>
              <a:t> &gt; </a:t>
            </a:r>
            <a:r>
              <a:rPr lang="en-US" sz="2800" i="1" dirty="0">
                <a:solidFill>
                  <a:srgbClr val="000000"/>
                </a:solidFill>
              </a:rPr>
              <a:t>m</a:t>
            </a:r>
            <a:r>
              <a:rPr lang="en-US" sz="2800" dirty="0">
                <a:solidFill>
                  <a:srgbClr val="000000"/>
                </a:solidFill>
              </a:rPr>
              <a:t> + 1, there is </a:t>
            </a:r>
            <a:r>
              <a:rPr lang="en-US" sz="2800" b="1" dirty="0">
                <a:solidFill>
                  <a:srgbClr val="000000"/>
                </a:solidFill>
              </a:rPr>
              <a:t>no</a:t>
            </a:r>
            <a:r>
              <a:rPr lang="en-US" sz="2800" dirty="0">
                <a:solidFill>
                  <a:srgbClr val="000000"/>
                </a:solidFill>
              </a:rPr>
              <a:t> straight line </a:t>
            </a:r>
            <a:r>
              <a:rPr lang="en-US" sz="2800" b="1" dirty="0">
                <a:solidFill>
                  <a:srgbClr val="000000"/>
                </a:solidFill>
              </a:rPr>
              <a:t>horizontal</a:t>
            </a:r>
            <a:r>
              <a:rPr lang="en-US" sz="2800" dirty="0">
                <a:solidFill>
                  <a:srgbClr val="000000"/>
                </a:solidFill>
              </a:rPr>
              <a:t> or </a:t>
            </a:r>
            <a:r>
              <a:rPr lang="en-US" sz="2800" b="1" dirty="0">
                <a:solidFill>
                  <a:srgbClr val="000000"/>
                </a:solidFill>
              </a:rPr>
              <a:t>oblique asymptote</a:t>
            </a:r>
            <a:r>
              <a:rPr lang="en-US" sz="2800" dirty="0">
                <a:solidFill>
                  <a:srgbClr val="000000"/>
                </a:solidFill>
              </a:rPr>
              <a:t> for </a:t>
            </a:r>
            <a:r>
              <a:rPr lang="en-US" sz="2800" i="1" dirty="0">
                <a:solidFill>
                  <a:srgbClr val="000000"/>
                </a:solidFill>
              </a:rPr>
              <a:t>f</a:t>
            </a:r>
            <a:r>
              <a:rPr lang="en-US" sz="2800" dirty="0">
                <a:solidFill>
                  <a:srgbClr val="000000"/>
                </a:solidFill>
              </a:rPr>
              <a:t>.</a:t>
            </a:r>
          </a:p>
        </p:txBody>
      </p:sp>
    </p:spTree>
    <p:extLst>
      <p:ext uri="{BB962C8B-B14F-4D97-AF65-F5344CB8AC3E}">
        <p14:creationId xmlns:p14="http://schemas.microsoft.com/office/powerpoint/2010/main" val="7985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2: Horizontal and Oblique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Find the equation for the horizontal or oblique asymptote of the following functions.</a:t>
            </a:r>
          </a:p>
        </p:txBody>
      </p:sp>
      <p:pic>
        <p:nvPicPr>
          <p:cNvPr id="6" name="Picture 5" descr="Example a. f of x equals open parentheses x squared plus one close parentheses divided by open parentheses x squared plus two x minus fifteen close parentheses.">
            <a:extLst>
              <a:ext uri="{FF2B5EF4-FFF2-40B4-BE49-F238E27FC236}">
                <a16:creationId xmlns:a16="http://schemas.microsoft.com/office/drawing/2014/main" id="{BE298813-ED3D-B266-BD78-206B99ED6D70}"/>
              </a:ext>
            </a:extLst>
          </p:cNvPr>
          <p:cNvPicPr>
            <a:picLocks noChangeAspect="1"/>
          </p:cNvPicPr>
          <p:nvPr/>
        </p:nvPicPr>
        <p:blipFill>
          <a:blip r:embed="rId3"/>
          <a:stretch>
            <a:fillRect/>
          </a:stretch>
        </p:blipFill>
        <p:spPr>
          <a:xfrm>
            <a:off x="668274" y="1910159"/>
            <a:ext cx="3409950" cy="952500"/>
          </a:xfrm>
          <a:prstGeom prst="rect">
            <a:avLst/>
          </a:prstGeom>
        </p:spPr>
      </p:pic>
      <p:pic>
        <p:nvPicPr>
          <p:cNvPr id="12" name="Picture 11" descr="Example b. g of x equals open parentheses x cubed plus x squared plus two x plus two close parentheses divided by open parentheses x squared plus nine close parentheses.">
            <a:extLst>
              <a:ext uri="{FF2B5EF4-FFF2-40B4-BE49-F238E27FC236}">
                <a16:creationId xmlns:a16="http://schemas.microsoft.com/office/drawing/2014/main" id="{3D74857A-7F22-278F-538D-8E20DFE77FB9}"/>
              </a:ext>
            </a:extLst>
          </p:cNvPr>
          <p:cNvPicPr>
            <a:picLocks noChangeAspect="1"/>
          </p:cNvPicPr>
          <p:nvPr/>
        </p:nvPicPr>
        <p:blipFill>
          <a:blip r:embed="rId4"/>
          <a:stretch>
            <a:fillRect/>
          </a:stretch>
        </p:blipFill>
        <p:spPr>
          <a:xfrm>
            <a:off x="685800" y="2988857"/>
            <a:ext cx="3429000" cy="838200"/>
          </a:xfrm>
          <a:prstGeom prst="rect">
            <a:avLst/>
          </a:prstGeom>
        </p:spPr>
      </p:pic>
      <p:pic>
        <p:nvPicPr>
          <p:cNvPr id="14" name="Picture 13" descr="Example c. h of x equals open parentheses three times x to the power of 4 plus ten x minus seven close parentheses divided by open parentheses x to the power of 6 plus x to the power of 5 minus x squared minus one close parentheses.">
            <a:extLst>
              <a:ext uri="{FF2B5EF4-FFF2-40B4-BE49-F238E27FC236}">
                <a16:creationId xmlns:a16="http://schemas.microsoft.com/office/drawing/2014/main" id="{48BC6741-E754-A228-9C93-60AFBB8C47E9}"/>
              </a:ext>
            </a:extLst>
          </p:cNvPr>
          <p:cNvPicPr>
            <a:picLocks noChangeAspect="1"/>
          </p:cNvPicPr>
          <p:nvPr/>
        </p:nvPicPr>
        <p:blipFill>
          <a:blip r:embed="rId5"/>
          <a:stretch>
            <a:fillRect/>
          </a:stretch>
        </p:blipFill>
        <p:spPr>
          <a:xfrm>
            <a:off x="678561" y="3962400"/>
            <a:ext cx="3389376" cy="813816"/>
          </a:xfrm>
          <a:prstGeom prst="rect">
            <a:avLst/>
          </a:prstGeom>
        </p:spPr>
      </p:pic>
      <p:pic>
        <p:nvPicPr>
          <p:cNvPr id="16" name="Picture 15" descr="Example d. j of x equals open parentheses two times x to the power of 4 minus three times x squared plus eight close parentheses divided by open parentheses x squared minus twenty five close parentheses.">
            <a:extLst>
              <a:ext uri="{FF2B5EF4-FFF2-40B4-BE49-F238E27FC236}">
                <a16:creationId xmlns:a16="http://schemas.microsoft.com/office/drawing/2014/main" id="{52302310-1DD1-EBBD-68E3-D690666074C4}"/>
              </a:ext>
            </a:extLst>
          </p:cNvPr>
          <p:cNvPicPr>
            <a:picLocks noChangeAspect="1"/>
          </p:cNvPicPr>
          <p:nvPr/>
        </p:nvPicPr>
        <p:blipFill>
          <a:blip r:embed="rId6"/>
          <a:stretch>
            <a:fillRect/>
          </a:stretch>
        </p:blipFill>
        <p:spPr>
          <a:xfrm>
            <a:off x="685800" y="4963668"/>
            <a:ext cx="3104388" cy="82753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Note</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Always begin by comparing the degrees of the numerator and the denominator.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Horizontal and Oblique Asymptotes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a:p>
            <a:pPr marL="447675" indent="-447675">
              <a:defRPr sz="2800"/>
            </a:pPr>
            <a:r>
              <a:rPr lang="en-US" sz="2800" dirty="0"/>
              <a:t>a.   </a:t>
            </a:r>
            <a:r>
              <a:rPr sz="2800" dirty="0"/>
              <a:t>First, note that the degree</a:t>
            </a:r>
            <a:r>
              <a:rPr lang="en-US" sz="2800" dirty="0"/>
              <a:t>s</a:t>
            </a:r>
            <a:r>
              <a:rPr sz="2800" dirty="0"/>
              <a:t> of the numerator and denominator of</a:t>
            </a:r>
            <a:r>
              <a:rPr lang="en-US" sz="2800" dirty="0"/>
              <a:t> </a:t>
            </a:r>
            <a:r>
              <a:rPr lang="en-US" sz="2800" i="1" dirty="0"/>
              <a:t>f</a:t>
            </a:r>
            <a:r>
              <a:rPr sz="2800" dirty="0"/>
              <a:t> are both equal to two. This means</a:t>
            </a:r>
            <a:r>
              <a:rPr lang="en-US" sz="2800" dirty="0"/>
              <a:t> </a:t>
            </a:r>
            <a:r>
              <a:rPr sz="2800" dirty="0"/>
              <a:t>that the line </a:t>
            </a:r>
            <a:r>
              <a:rPr lang="en-US" sz="2800" dirty="0"/>
              <a:t>		</a:t>
            </a:r>
            <a:endParaRPr sz="2800" dirty="0"/>
          </a:p>
        </p:txBody>
      </p:sp>
      <p:pic>
        <p:nvPicPr>
          <p:cNvPr id="6" name="Picture 5" descr="y equals a sub 2 divided by b sub 2 equals 1.">
            <a:extLst>
              <a:ext uri="{FF2B5EF4-FFF2-40B4-BE49-F238E27FC236}">
                <a16:creationId xmlns:a16="http://schemas.microsoft.com/office/drawing/2014/main" id="{C9F9BEF3-14C5-D02A-9742-AD6FC39C8A8F}"/>
              </a:ext>
            </a:extLst>
          </p:cNvPr>
          <p:cNvPicPr>
            <a:picLocks noChangeAspect="1"/>
          </p:cNvPicPr>
          <p:nvPr/>
        </p:nvPicPr>
        <p:blipFill>
          <a:blip r:embed="rId3"/>
          <a:stretch>
            <a:fillRect/>
          </a:stretch>
        </p:blipFill>
        <p:spPr>
          <a:xfrm>
            <a:off x="2819400" y="2281315"/>
            <a:ext cx="1295400" cy="860814"/>
          </a:xfrm>
          <a:prstGeom prst="rect">
            <a:avLst/>
          </a:prstGeom>
        </p:spPr>
      </p:pic>
      <p:sp>
        <p:nvSpPr>
          <p:cNvPr id="8" name="TextBox 7">
            <a:extLst>
              <a:ext uri="{FF2B5EF4-FFF2-40B4-BE49-F238E27FC236}">
                <a16:creationId xmlns:a16="http://schemas.microsoft.com/office/drawing/2014/main" id="{00AE8F4B-ACC6-8C72-824E-4F76A2BBD1D6}"/>
              </a:ext>
            </a:extLst>
          </p:cNvPr>
          <p:cNvSpPr txBox="1"/>
          <p:nvPr/>
        </p:nvSpPr>
        <p:spPr>
          <a:xfrm>
            <a:off x="914400" y="3124200"/>
            <a:ext cx="6172200" cy="523220"/>
          </a:xfrm>
          <a:prstGeom prst="rect">
            <a:avLst/>
          </a:prstGeom>
          <a:noFill/>
        </p:spPr>
        <p:txBody>
          <a:bodyPr wrap="square">
            <a:spAutoFit/>
          </a:bodyPr>
          <a:lstStyle/>
          <a:p>
            <a:pPr>
              <a:defRPr sz="2800"/>
            </a:pPr>
            <a:r>
              <a:rPr lang="en-US" sz="2800" dirty="0"/>
              <a:t>is the horizontal asymptote of </a:t>
            </a:r>
            <a:r>
              <a:rPr lang="en-US" sz="2800" i="1" dirty="0"/>
              <a:t>f</a:t>
            </a:r>
            <a:r>
              <a:rPr lang="en-US"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Horizontal and Oblique Asymptotes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38163" indent="-538163">
              <a:defRPr sz="2800"/>
            </a:pPr>
            <a:r>
              <a:rPr lang="en-US" dirty="0"/>
              <a:t>b.   </a:t>
            </a:r>
            <a:r>
              <a:rPr dirty="0"/>
              <a:t>​</a:t>
            </a:r>
            <a:r>
              <a:rPr sz="2800" dirty="0"/>
              <a:t>Here, the numerator and denominator have no common factors and the degree of the numerator is one more than the degree of the denominator. So we know</a:t>
            </a:r>
            <a:r>
              <a:rPr lang="en-US" sz="2800" dirty="0"/>
              <a:t> </a:t>
            </a:r>
            <a:r>
              <a:rPr lang="en-US" sz="2800" i="1" dirty="0"/>
              <a:t>g</a:t>
            </a:r>
            <a:r>
              <a:rPr sz="2800" dirty="0"/>
              <a:t> has an oblique asymptote, equal to the quotient polynomial of the numerator and denominator. To find it, we need to perform polynomial division</a:t>
            </a:r>
            <a:r>
              <a:rPr lang="en-US" sz="2800" dirty="0"/>
              <a:t>.</a:t>
            </a:r>
            <a:endParaRPr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Horizontal and Oblique Asymptotes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a:stretch>
              </a:blipFill>
            </p:spPr>
            <p:txBody>
              <a:bodyPr/>
              <a:lstStyle/>
              <a:p>
                <a:r>
                  <a:rPr lang="en-IN">
                    <a:noFill/>
                  </a:rPr>
                  <a:t> </a:t>
                </a:r>
              </a:p>
            </p:txBody>
          </p:sp>
        </mc:Fallback>
      </mc:AlternateContent>
      <p:pic>
        <p:nvPicPr>
          <p:cNvPr id="9" name="Picture 8" descr="The expression x cubed plus x squared plus 2 x plus 2 is written in long division format.&#10;The dividend, x cubed plus x squared plus 2 x plus 2, is written under the long division symbol and the divisor, x squared plus 9 is written to the left or outside of the long division symbol.&#10;Now, divide the first term in the dividend x cubed by the first term in the divisor x squared. We get the first term or leading term of the quotient, x, which is written above the long division symbol. &#10;Next, multiply each term in the divisor by the quotient x, this gives us . Which is written as the first line under the dividend. We align like terms under those in the dividend. There is a minus sign because the next step is to subtract these terms. So then the first line becomes negative open parentheses x cubed plus 0 times x squared plus 9 x close parentheses.&#10;Now, subtract the first line, from x cubed plus x squared plus 2 x. This results in, x squared minus 7 x and bring down 2 from the original dividend. This forms a new dividend which is written in the second line as x squared minus 7 x plus 2 to continue the process.&#10;Repeat the same process, divide, multiply, and subtract one more time using the new dividend, this gives us quotient is x plus 1 and the third line, negative open parentheses x squared plus 0 x plus 9 close parentheses.&#10;After subtracting, we are left with negative 7 x minus 7.">
            <a:extLst>
              <a:ext uri="{FF2B5EF4-FFF2-40B4-BE49-F238E27FC236}">
                <a16:creationId xmlns:a16="http://schemas.microsoft.com/office/drawing/2014/main" id="{95DBF417-4071-8632-4058-C9CF1733C96B}"/>
              </a:ext>
            </a:extLst>
          </p:cNvPr>
          <p:cNvPicPr>
            <a:picLocks noChangeAspect="1"/>
          </p:cNvPicPr>
          <p:nvPr/>
        </p:nvPicPr>
        <p:blipFill>
          <a:blip r:embed="rId3"/>
          <a:stretch>
            <a:fillRect/>
          </a:stretch>
        </p:blipFill>
        <p:spPr>
          <a:xfrm>
            <a:off x="2133600" y="1062815"/>
            <a:ext cx="3276600" cy="3295650"/>
          </a:xfrm>
          <a:prstGeom prst="rect">
            <a:avLst/>
          </a:prstGeom>
        </p:spPr>
      </p:pic>
      <p:sp>
        <p:nvSpPr>
          <p:cNvPr id="17" name="TextBox 16">
            <a:extLst>
              <a:ext uri="{FF2B5EF4-FFF2-40B4-BE49-F238E27FC236}">
                <a16:creationId xmlns:a16="http://schemas.microsoft.com/office/drawing/2014/main" id="{488338CA-1790-BE01-51E2-FE07B089CBBE}"/>
              </a:ext>
            </a:extLst>
          </p:cNvPr>
          <p:cNvSpPr txBox="1"/>
          <p:nvPr/>
        </p:nvSpPr>
        <p:spPr>
          <a:xfrm>
            <a:off x="440436" y="4599437"/>
            <a:ext cx="2590800" cy="523220"/>
          </a:xfrm>
          <a:prstGeom prst="rect">
            <a:avLst/>
          </a:prstGeom>
          <a:noFill/>
        </p:spPr>
        <p:txBody>
          <a:bodyPr wrap="square">
            <a:spAutoFit/>
          </a:bodyPr>
          <a:lstStyle/>
          <a:p>
            <a:r>
              <a:rPr lang="en-IN" sz="2800" dirty="0"/>
              <a:t>This tells us that</a:t>
            </a:r>
          </a:p>
        </p:txBody>
      </p:sp>
      <p:pic>
        <p:nvPicPr>
          <p:cNvPr id="13" name="Picture 12" descr="g of x equals x plus 1 plus the fraction open parentheses negative 7 x minus 7 close parentheses divided by open parentheses x squared plus 9 close parentheses.">
            <a:extLst>
              <a:ext uri="{FF2B5EF4-FFF2-40B4-BE49-F238E27FC236}">
                <a16:creationId xmlns:a16="http://schemas.microsoft.com/office/drawing/2014/main" id="{1FF29FD1-6874-9B31-EBAE-93CB1F71EE2C}"/>
              </a:ext>
            </a:extLst>
          </p:cNvPr>
          <p:cNvPicPr>
            <a:picLocks noChangeAspect="1"/>
          </p:cNvPicPr>
          <p:nvPr/>
        </p:nvPicPr>
        <p:blipFill>
          <a:blip r:embed="rId4"/>
          <a:stretch>
            <a:fillRect/>
          </a:stretch>
        </p:blipFill>
        <p:spPr>
          <a:xfrm>
            <a:off x="2971800" y="4457731"/>
            <a:ext cx="2933700" cy="790575"/>
          </a:xfrm>
          <a:prstGeom prst="rect">
            <a:avLst/>
          </a:prstGeom>
        </p:spPr>
      </p:pic>
      <p:sp>
        <p:nvSpPr>
          <p:cNvPr id="15" name="TextBox 14">
            <a:extLst>
              <a:ext uri="{FF2B5EF4-FFF2-40B4-BE49-F238E27FC236}">
                <a16:creationId xmlns:a16="http://schemas.microsoft.com/office/drawing/2014/main" id="{803D7641-51C8-7F74-FB2E-433E98AFEB96}"/>
              </a:ext>
            </a:extLst>
          </p:cNvPr>
          <p:cNvSpPr txBox="1"/>
          <p:nvPr/>
        </p:nvSpPr>
        <p:spPr>
          <a:xfrm>
            <a:off x="457200" y="5122657"/>
            <a:ext cx="8153400" cy="954107"/>
          </a:xfrm>
          <a:prstGeom prst="rect">
            <a:avLst/>
          </a:prstGeom>
          <a:noFill/>
        </p:spPr>
        <p:txBody>
          <a:bodyPr wrap="square">
            <a:spAutoFit/>
          </a:bodyPr>
          <a:lstStyle/>
          <a:p>
            <a:r>
              <a:rPr lang="en-US" sz="2800" dirty="0"/>
              <a:t>but we only need the quotient, </a:t>
            </a:r>
            <a:r>
              <a:rPr lang="en-US" sz="2800" i="1" dirty="0"/>
              <a:t>x</a:t>
            </a:r>
            <a:r>
              <a:rPr lang="en-US" sz="2800" dirty="0"/>
              <a:t> + 1, to find that the equation for the oblique asymptote is </a:t>
            </a:r>
            <a:r>
              <a:rPr lang="en-US" sz="2800" i="1" dirty="0"/>
              <a:t>y</a:t>
            </a:r>
            <a:r>
              <a:rPr lang="en-US" sz="2800" dirty="0"/>
              <a:t> = </a:t>
            </a:r>
            <a:r>
              <a:rPr lang="en-US" sz="2800" i="1" dirty="0"/>
              <a:t>x</a:t>
            </a:r>
            <a:r>
              <a:rPr lang="en-US" sz="2800" dirty="0"/>
              <a:t> + 1.</a:t>
            </a:r>
            <a:endParaRPr lang="en-IN" sz="2800" dirty="0"/>
          </a:p>
        </p:txBody>
      </p:sp>
    </p:spTree>
    <p:extLst>
      <p:ext uri="{BB962C8B-B14F-4D97-AF65-F5344CB8AC3E}">
        <p14:creationId xmlns:p14="http://schemas.microsoft.com/office/powerpoint/2010/main" val="301926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2: Horizontal and Oblique Asymptotes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889"/>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38163" indent="-538163">
              <a:defRPr sz="2800"/>
            </a:pPr>
            <a:r>
              <a:rPr lang="en-US" dirty="0"/>
              <a:t>c.</a:t>
            </a:r>
            <a:r>
              <a:rPr dirty="0"/>
              <a:t>​</a:t>
            </a:r>
            <a:r>
              <a:rPr lang="en-US" dirty="0"/>
              <a:t>   </a:t>
            </a:r>
            <a:r>
              <a:rPr sz="2800" dirty="0"/>
              <a:t>In this case, the degree of the numerator of</a:t>
            </a:r>
            <a:r>
              <a:rPr lang="en-US" sz="2800" dirty="0"/>
              <a:t> </a:t>
            </a:r>
            <a:r>
              <a:rPr lang="en-US" sz="2800" i="1" dirty="0"/>
              <a:t>h</a:t>
            </a:r>
            <a:r>
              <a:rPr sz="2800" dirty="0"/>
              <a:t> is two </a:t>
            </a:r>
            <a:r>
              <a:rPr sz="2800" i="1" dirty="0"/>
              <a:t>less</a:t>
            </a:r>
            <a:r>
              <a:rPr sz="2800" dirty="0"/>
              <a:t> than the degree of the denominator. This means that the line</a:t>
            </a:r>
            <a:r>
              <a:rPr lang="en-US" sz="2800" dirty="0"/>
              <a:t> </a:t>
            </a:r>
            <a:r>
              <a:rPr lang="en-US" sz="2800" i="1" dirty="0"/>
              <a:t>y</a:t>
            </a:r>
            <a:r>
              <a:rPr lang="en-US" sz="2800" dirty="0"/>
              <a:t> = 0</a:t>
            </a:r>
            <a:r>
              <a:rPr sz="2800" dirty="0"/>
              <a:t> is the horizontal asymptote of </a:t>
            </a:r>
            <a:r>
              <a:rPr lang="en-US" sz="2800" i="1" dirty="0"/>
              <a:t>h</a:t>
            </a:r>
            <a:r>
              <a:rPr sz="2800" dirty="0"/>
              <a:t>.</a:t>
            </a:r>
            <a:r>
              <a:rPr lang="en-US" sz="2800" dirty="0"/>
              <a:t> </a:t>
            </a:r>
            <a:endParaRPr sz="2800" dirty="0"/>
          </a:p>
          <a:p>
            <a:pPr marL="538163" indent="-538163">
              <a:defRPr sz="2800"/>
            </a:pPr>
            <a:r>
              <a:rPr lang="en-US" dirty="0"/>
              <a:t>d.   </a:t>
            </a:r>
            <a:r>
              <a:rPr dirty="0"/>
              <a:t>​</a:t>
            </a:r>
            <a:r>
              <a:rPr sz="2800" dirty="0"/>
              <a:t>For </a:t>
            </a:r>
            <a:r>
              <a:rPr lang="en-US" sz="2800" i="1" dirty="0"/>
              <a:t>j</a:t>
            </a:r>
            <a:r>
              <a:rPr lang="en-US" sz="2800" dirty="0"/>
              <a:t>(</a:t>
            </a:r>
            <a:r>
              <a:rPr lang="en-US" sz="2800" i="1" dirty="0"/>
              <a:t>x</a:t>
            </a:r>
            <a:r>
              <a:rPr lang="en-US" sz="2800" dirty="0"/>
              <a:t>)</a:t>
            </a:r>
            <a:r>
              <a:rPr sz="2800" dirty="0"/>
              <a:t>, the degree of the numerator is two </a:t>
            </a:r>
            <a:r>
              <a:rPr sz="2800" i="1" dirty="0"/>
              <a:t>more</a:t>
            </a:r>
            <a:r>
              <a:rPr sz="2800" dirty="0"/>
              <a:t> than the degree of the denominator. Thus,</a:t>
            </a:r>
            <a:r>
              <a:rPr lang="en-US" sz="2800" dirty="0"/>
              <a:t> </a:t>
            </a:r>
            <a:r>
              <a:rPr lang="en-US" sz="2800" i="1" dirty="0"/>
              <a:t>j</a:t>
            </a:r>
            <a:r>
              <a:rPr sz="2800" dirty="0"/>
              <a:t> has no horizontal or oblique asymptotes.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Procedure: </a:t>
                </a:r>
                <a:r>
                  <a:rPr dirty="0"/>
                  <a:t>Graphing Rational Functions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400" dirty="0"/>
              <a:t>Given a rational function</a:t>
            </a:r>
            <a:r>
              <a:rPr lang="en-US" sz="2400" dirty="0"/>
              <a:t> </a:t>
            </a:r>
            <a:r>
              <a:rPr lang="en-US" sz="2400" i="1" dirty="0"/>
              <a:t>f</a:t>
            </a:r>
            <a:r>
              <a:rPr sz="2400" dirty="0"/>
              <a:t>,</a:t>
            </a:r>
          </a:p>
          <a:p>
            <a:endParaRPr sz="2800" dirty="0"/>
          </a:p>
        </p:txBody>
      </p:sp>
      <p:graphicFrame>
        <p:nvGraphicFramePr>
          <p:cNvPr id="4" name="Table Placeholder 2" descr="Step1 : Factor the denominator in order to determine the domain of f. Any points excluded from the domain correspond to holes (undefined points) or vertical asymptotes in the eventual graph.&#10;&#10;Step 2: Factor the numerator as well and cancel any common factors. Zeros of the numerator and denominator arising from common linear factors are the x coordinates of holes in the eventual graph.&#10;&#10;Step 3: Examine the remaining linear factors in the denominator to determine the equations for any vertical asymptotes.&#10;">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994348800"/>
              </p:ext>
            </p:extLst>
          </p:nvPr>
        </p:nvGraphicFramePr>
        <p:xfrm>
          <a:off x="457200" y="1600200"/>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227637">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Factor the denominator in order to determine the domain of </a:t>
                      </a:r>
                      <a:r>
                        <a:rPr lang="en-US" sz="2200" i="1" dirty="0">
                          <a:solidFill>
                            <a:srgbClr val="000000"/>
                          </a:solidFill>
                        </a:rPr>
                        <a:t>f</a:t>
                      </a:r>
                      <a:r>
                        <a:rPr lang="en-US" sz="2200" dirty="0">
                          <a:solidFill>
                            <a:srgbClr val="000000"/>
                          </a:solidFill>
                        </a:rPr>
                        <a:t>. Any points excluded from the domain correspond to holes (undefined points) or vertical asymptotes in the eventual graph.</a:t>
                      </a:r>
                    </a:p>
                  </a:txBody>
                  <a:tcPr/>
                </a:tc>
                <a:extLst>
                  <a:ext uri="{0D108BD9-81ED-4DB2-BD59-A6C34878D82A}">
                    <a16:rowId xmlns:a16="http://schemas.microsoft.com/office/drawing/2014/main" val="10000"/>
                  </a:ext>
                </a:extLst>
              </a:tr>
              <a:tr h="1227637">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Factor the numerator as well and cancel any common factors. Zeros of the numerator and denominator arising from common linear factors are the </a:t>
                      </a:r>
                      <a:r>
                        <a:rPr lang="en-US" sz="2200" i="1" dirty="0">
                          <a:solidFill>
                            <a:srgbClr val="000000"/>
                          </a:solidFill>
                        </a:rPr>
                        <a:t>x</a:t>
                      </a:r>
                      <a:r>
                        <a:rPr lang="en-US" sz="2200" dirty="0">
                          <a:solidFill>
                            <a:srgbClr val="000000"/>
                          </a:solidFill>
                        </a:rPr>
                        <a:t>-coordinates of holes in the eventual graph.</a:t>
                      </a:r>
                    </a:p>
                  </a:txBody>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Procedure: </a:t>
                </a:r>
                <a:r>
                  <a:rPr dirty="0"/>
                  <a:t>Graphing Rational Functions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p:txBody>
          <a:bodyPr>
            <a:normAutofit/>
          </a:bodyPr>
          <a:lstStyle/>
          <a:p>
            <a:r>
              <a:rPr lang="en-US" dirty="0"/>
              <a:t> </a:t>
            </a:r>
            <a:endParaRPr dirty="0"/>
          </a:p>
        </p:txBody>
      </p:sp>
      <p:graphicFrame>
        <p:nvGraphicFramePr>
          <p:cNvPr id="4" name="Table Placeholder 2" descr="Step 4: Compare the degrees of the numerator and denominator to determine if there is a horizontal or oblique asymptote. If so, find its equation.&#10;Step 5: Determine the y intercept, if 0 is in the domain of f.&#10;Step 6: Determine the x intercepts, if there are any, by setting the numerator of the reduced fraction equal to 0.&#10;Step 7: Plot enough points to determine the behavior of f between x intercepts and between vertical asymptotes.">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1190101307"/>
              </p:ext>
            </p:extLst>
          </p:nvPr>
        </p:nvGraphicFramePr>
        <p:xfrm>
          <a:off x="457200" y="1105523"/>
          <a:ext cx="8229600" cy="3496425"/>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027545">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395210">
                <a:tc>
                  <a:txBody>
                    <a:bodyPr/>
                    <a:lstStyle/>
                    <a:p>
                      <a:pPr algn="ctr"/>
                      <a:r>
                        <a:rPr sz="2400" b="1">
                          <a:solidFill>
                            <a:srgbClr val="000000"/>
                          </a:solidFill>
                        </a:rPr>
                        <a:t>Step 5:</a:t>
                      </a:r>
                    </a:p>
                  </a:txBody>
                  <a:tcPr/>
                </a:tc>
                <a:tc>
                  <a:txBody>
                    <a:bodyPr/>
                    <a:lstStyle/>
                    <a:p>
                      <a:pPr algn="l">
                        <a:defRPr sz="1800"/>
                      </a:pPr>
                      <a:r>
                        <a:rPr lang="en-US" sz="2400" dirty="0">
                          <a:solidFill>
                            <a:srgbClr val="000000"/>
                          </a:solidFill>
                        </a:rPr>
                        <a:t>Determine the </a:t>
                      </a:r>
                      <a:r>
                        <a:rPr lang="en-US" sz="2400" i="1" dirty="0">
                          <a:solidFill>
                            <a:srgbClr val="000000"/>
                          </a:solidFill>
                        </a:rPr>
                        <a:t>y</a:t>
                      </a:r>
                      <a:r>
                        <a:rPr lang="en-US" sz="2400" dirty="0">
                          <a:solidFill>
                            <a:srgbClr val="000000"/>
                          </a:solidFill>
                        </a:rPr>
                        <a:t>-intercept, if 0 is in the domain of </a:t>
                      </a:r>
                      <a:r>
                        <a:rPr lang="en-US" sz="2400" i="1" dirty="0">
                          <a:solidFill>
                            <a:srgbClr val="000000"/>
                          </a:solidFill>
                        </a:rPr>
                        <a:t>f</a:t>
                      </a:r>
                      <a:r>
                        <a:rPr lang="en-US" sz="2400" dirty="0">
                          <a:solidFill>
                            <a:srgbClr val="000000"/>
                          </a:solidFill>
                        </a:rPr>
                        <a:t>.</a:t>
                      </a:r>
                    </a:p>
                  </a:txBody>
                  <a:tcPr/>
                </a:tc>
                <a:extLst>
                  <a:ext uri="{0D108BD9-81ED-4DB2-BD59-A6C34878D82A}">
                    <a16:rowId xmlns:a16="http://schemas.microsoft.com/office/drawing/2014/main" val="10004"/>
                  </a:ext>
                </a:extLst>
              </a:tr>
              <a:tr h="711377">
                <a:tc>
                  <a:txBody>
                    <a:bodyPr/>
                    <a:lstStyle/>
                    <a:p>
                      <a:pPr algn="ctr"/>
                      <a:r>
                        <a:rPr sz="2400" b="1" dirty="0">
                          <a:solidFill>
                            <a:srgbClr val="000000"/>
                          </a:solidFill>
                        </a:rPr>
                        <a:t>Step 6:</a:t>
                      </a:r>
                    </a:p>
                  </a:txBody>
                  <a:tcPr/>
                </a:tc>
                <a:tc>
                  <a:txBody>
                    <a:bodyPr/>
                    <a:lstStyle/>
                    <a:p>
                      <a:pPr algn="l">
                        <a:defRPr sz="1800"/>
                      </a:pPr>
                      <a:r>
                        <a:rPr lang="en-US" sz="2400" dirty="0">
                          <a:solidFill>
                            <a:srgbClr val="000000"/>
                          </a:solidFill>
                        </a:rPr>
                        <a:t>Determine the </a:t>
                      </a:r>
                      <a:r>
                        <a:rPr lang="en-US" sz="2400" i="1" dirty="0">
                          <a:solidFill>
                            <a:srgbClr val="000000"/>
                          </a:solidFill>
                        </a:rPr>
                        <a:t>x</a:t>
                      </a:r>
                      <a:r>
                        <a:rPr lang="en-US" sz="2400" dirty="0">
                          <a:solidFill>
                            <a:srgbClr val="000000"/>
                          </a:solidFill>
                        </a:rPr>
                        <a:t>-intercepts, if there are any, by setting the numerator of the reduced fraction equal to 0.</a:t>
                      </a:r>
                    </a:p>
                  </a:txBody>
                  <a:tcPr/>
                </a:tc>
                <a:extLst>
                  <a:ext uri="{0D108BD9-81ED-4DB2-BD59-A6C34878D82A}">
                    <a16:rowId xmlns:a16="http://schemas.microsoft.com/office/drawing/2014/main" val="10005"/>
                  </a:ext>
                </a:extLst>
              </a:tr>
              <a:tr h="1027545">
                <a:tc>
                  <a:txBody>
                    <a:bodyPr/>
                    <a:lstStyle/>
                    <a:p>
                      <a:pPr algn="ctr"/>
                      <a:r>
                        <a:rPr sz="2400" b="1" dirty="0">
                          <a:solidFill>
                            <a:srgbClr val="000000"/>
                          </a:solidFill>
                        </a:rPr>
                        <a:t>Step 7:</a:t>
                      </a:r>
                    </a:p>
                  </a:txBody>
                  <a:tcPr/>
                </a:tc>
                <a:tc>
                  <a:txBody>
                    <a:bodyPr/>
                    <a:lstStyle/>
                    <a:p>
                      <a:pPr algn="l">
                        <a:defRPr sz="1800"/>
                      </a:pPr>
                      <a:r>
                        <a:rPr lang="en-US" sz="2400" dirty="0">
                          <a:solidFill>
                            <a:srgbClr val="000000"/>
                          </a:solidFill>
                        </a:rPr>
                        <a:t>Plot enough points to determine the behavior of </a:t>
                      </a:r>
                      <a:r>
                        <a:rPr lang="en-US" sz="2400" i="1" dirty="0">
                          <a:solidFill>
                            <a:srgbClr val="000000"/>
                          </a:solidFill>
                        </a:rPr>
                        <a:t>f</a:t>
                      </a:r>
                      <a:r>
                        <a:rPr lang="en-US" sz="2400" dirty="0">
                          <a:solidFill>
                            <a:srgbClr val="000000"/>
                          </a:solidFill>
                        </a:rPr>
                        <a:t> between </a:t>
                      </a:r>
                      <a:r>
                        <a:rPr lang="en-US" sz="2400" i="1" dirty="0">
                          <a:solidFill>
                            <a:srgbClr val="000000"/>
                          </a:solidFill>
                        </a:rPr>
                        <a:t>x</a:t>
                      </a:r>
                      <a:r>
                        <a:rPr lang="en-US" sz="2400" dirty="0">
                          <a:solidFill>
                            <a:srgbClr val="000000"/>
                          </a:solidFill>
                        </a:rPr>
                        <a:t>-intercepts and between vertical asymptotes.</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3: Graphing Rational Functions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dirty="0"/>
              <a:t>Sketch the graphs of the following rational functions.</a:t>
            </a:r>
          </a:p>
          <a:p>
            <a:pPr>
              <a:defRPr sz="2800"/>
            </a:pPr>
            <a:endParaRPr dirty="0"/>
          </a:p>
        </p:txBody>
      </p:sp>
      <p:pic>
        <p:nvPicPr>
          <p:cNvPr id="10" name="Picture 9" descr="Example a. f of x equals the fraction open parentheses x squared minus x close parentheses divided open parentheses x minus 1 close parentheses.">
            <a:extLst>
              <a:ext uri="{FF2B5EF4-FFF2-40B4-BE49-F238E27FC236}">
                <a16:creationId xmlns:a16="http://schemas.microsoft.com/office/drawing/2014/main" id="{FE446AB6-E775-B7AC-A231-B2B3273A394D}"/>
              </a:ext>
            </a:extLst>
          </p:cNvPr>
          <p:cNvPicPr>
            <a:picLocks noChangeAspect="1"/>
          </p:cNvPicPr>
          <p:nvPr/>
        </p:nvPicPr>
        <p:blipFill>
          <a:blip r:embed="rId3"/>
          <a:stretch>
            <a:fillRect/>
          </a:stretch>
        </p:blipFill>
        <p:spPr>
          <a:xfrm>
            <a:off x="609600" y="1516658"/>
            <a:ext cx="2581275" cy="942975"/>
          </a:xfrm>
          <a:prstGeom prst="rect">
            <a:avLst/>
          </a:prstGeom>
        </p:spPr>
      </p:pic>
      <p:pic>
        <p:nvPicPr>
          <p:cNvPr id="12" name="Picture 11" descr="Example b. g of x equals the fraction open parentheses x squared plus 1 close parentheses divided by open parentheses x squared plus 2x minus 15 close parentheses.">
            <a:extLst>
              <a:ext uri="{FF2B5EF4-FFF2-40B4-BE49-F238E27FC236}">
                <a16:creationId xmlns:a16="http://schemas.microsoft.com/office/drawing/2014/main" id="{4873F053-4F41-9903-84F9-425A346DB2A9}"/>
              </a:ext>
            </a:extLst>
          </p:cNvPr>
          <p:cNvPicPr>
            <a:picLocks noChangeAspect="1"/>
          </p:cNvPicPr>
          <p:nvPr/>
        </p:nvPicPr>
        <p:blipFill>
          <a:blip r:embed="rId4"/>
          <a:stretch>
            <a:fillRect/>
          </a:stretch>
        </p:blipFill>
        <p:spPr>
          <a:xfrm>
            <a:off x="633984" y="2601468"/>
            <a:ext cx="2997708" cy="827532"/>
          </a:xfrm>
          <a:prstGeom prst="rect">
            <a:avLst/>
          </a:prstGeom>
        </p:spPr>
      </p:pic>
      <p:pic>
        <p:nvPicPr>
          <p:cNvPr id="16" name="Picture 15" descr="Example c. h of x equals the fraction open parentheses x cubed plus x squared plus 2x plus 2 close parentheses divided by open parentheses x squared plus 9 close parentheses.">
            <a:extLst>
              <a:ext uri="{FF2B5EF4-FFF2-40B4-BE49-F238E27FC236}">
                <a16:creationId xmlns:a16="http://schemas.microsoft.com/office/drawing/2014/main" id="{43527B4B-7D2C-0EC5-3C99-352E69844041}"/>
              </a:ext>
            </a:extLst>
          </p:cNvPr>
          <p:cNvPicPr>
            <a:picLocks noChangeAspect="1"/>
          </p:cNvPicPr>
          <p:nvPr/>
        </p:nvPicPr>
        <p:blipFill>
          <a:blip r:embed="rId5"/>
          <a:stretch>
            <a:fillRect/>
          </a:stretch>
        </p:blipFill>
        <p:spPr>
          <a:xfrm>
            <a:off x="609600" y="3657600"/>
            <a:ext cx="3438525" cy="838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B5A789E-CC8C-42B3-8458-30C8A915559A}"/>
                  </a:ext>
                </a:extLst>
              </p:cNvPr>
              <p:cNvSpPr>
                <a:spLocks noGrp="1"/>
              </p:cNvSpPr>
              <p:nvPr>
                <p:ph type="title"/>
              </p:nvPr>
            </p:nvSpPr>
            <p:spPr/>
            <p:txBody>
              <a:bodyPr/>
              <a:lstStyle/>
              <a:p>
                <a:r>
                  <a:rPr lang="en-US" dirty="0"/>
                  <a:t>Definition: Rational Functions</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AB5A789E-CC8C-42B3-8458-30C8A915559A}"/>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15" name="Text Placeholder 14">
            <a:extLst>
              <a:ext uri="{FF2B5EF4-FFF2-40B4-BE49-F238E27FC236}">
                <a16:creationId xmlns:a16="http://schemas.microsoft.com/office/drawing/2014/main" id="{78A621DC-9C5A-1447-0F6E-8C3DBF9DD846}"/>
              </a:ext>
              <a:ext uri="{C183D7F6-B498-43B3-948B-1728B52AA6E4}">
                <adec:decorative xmlns:adec="http://schemas.microsoft.com/office/drawing/2017/decorative" val="1"/>
              </a:ext>
            </a:extLst>
          </p:cNvPr>
          <p:cNvSpPr>
            <a:spLocks noGrp="1"/>
          </p:cNvSpPr>
          <p:nvPr>
            <p:ph type="body" sz="quarter" idx="10"/>
          </p:nvPr>
        </p:nvSpPr>
        <p:spPr>
          <a:xfrm>
            <a:off x="457200" y="1066800"/>
            <a:ext cx="8229600" cy="4914276"/>
          </a:xfrm>
        </p:spPr>
        <p:txBody>
          <a:bodyPr/>
          <a:lstStyle/>
          <a:p>
            <a:endParaRPr lang="en-US" dirty="0"/>
          </a:p>
          <a:p>
            <a:endParaRPr lang="en-IN" dirty="0"/>
          </a:p>
        </p:txBody>
      </p:sp>
      <p:pic>
        <p:nvPicPr>
          <p:cNvPr id="23" name="Graphic 22" descr="This graph represents the rational function 1 divided by x which has a vertical asymptote at x equals 0 and a horizontal asymptote at y equals 0. The function is undefined at x equals 0, and the graph approaches the asymptotes but never touches them.">
            <a:extLst>
              <a:ext uri="{FF2B5EF4-FFF2-40B4-BE49-F238E27FC236}">
                <a16:creationId xmlns:a16="http://schemas.microsoft.com/office/drawing/2014/main" id="{8B28A6E3-2F64-9565-FF42-E6DF196D3B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162" y="1736598"/>
            <a:ext cx="2476500" cy="2476500"/>
          </a:xfrm>
          <a:prstGeom prst="rect">
            <a:avLst/>
          </a:prstGeom>
        </p:spPr>
      </p:pic>
      <p:pic>
        <p:nvPicPr>
          <p:cNvPr id="24" name="Graphic 23" descr="This graph shows the rational function 1 divided by open parenthesis x minus 1 close parenthesis. It has a vertical asymptote at x equals 1 and a horizontal asymptote at y equals 0. The function is undefined at x equals 1, and the curve approaches both asymptotes without touching them.">
            <a:extLst>
              <a:ext uri="{FF2B5EF4-FFF2-40B4-BE49-F238E27FC236}">
                <a16:creationId xmlns:a16="http://schemas.microsoft.com/office/drawing/2014/main" id="{0C6C04ED-D90B-40CD-0F76-9F5CC344F0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0" y="1740877"/>
            <a:ext cx="2476500" cy="2476500"/>
          </a:xfrm>
          <a:prstGeom prst="rect">
            <a:avLst/>
          </a:prstGeom>
        </p:spPr>
      </p:pic>
      <p:pic>
        <p:nvPicPr>
          <p:cNvPr id="25" name="Graphic 24" descr="This graph represents the rational function 1 divided by open parenthesis x plus 1 close parenthesis. It has a vertical asymptote at x equals minus 1 and a horizontal asymptote at y equals 0. The function is undefined at x equals minus 1, and the curve approaches the asymptotes without intersecting them.">
            <a:extLst>
              <a:ext uri="{FF2B5EF4-FFF2-40B4-BE49-F238E27FC236}">
                <a16:creationId xmlns:a16="http://schemas.microsoft.com/office/drawing/2014/main" id="{D0DCF190-F0CD-BF58-451E-E5366D8254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34338" y="1736598"/>
            <a:ext cx="2476500" cy="2476500"/>
          </a:xfrm>
          <a:prstGeom prst="rect">
            <a:avLst/>
          </a:prstGeom>
        </p:spPr>
      </p:pic>
      <p:sp>
        <p:nvSpPr>
          <p:cNvPr id="19" name="TextBox 18">
            <a:extLst>
              <a:ext uri="{FF2B5EF4-FFF2-40B4-BE49-F238E27FC236}">
                <a16:creationId xmlns:a16="http://schemas.microsoft.com/office/drawing/2014/main" id="{29393511-B00F-4D71-8E57-5F66BDAB2BE8}"/>
              </a:ext>
            </a:extLst>
          </p:cNvPr>
          <p:cNvSpPr txBox="1"/>
          <p:nvPr/>
        </p:nvSpPr>
        <p:spPr>
          <a:xfrm>
            <a:off x="457200" y="4598182"/>
            <a:ext cx="8229600" cy="523220"/>
          </a:xfrm>
          <a:prstGeom prst="rect">
            <a:avLst/>
          </a:prstGeom>
          <a:noFill/>
        </p:spPr>
        <p:txBody>
          <a:bodyPr wrap="square" rtlCol="0">
            <a:spAutoFit/>
          </a:bodyPr>
          <a:lstStyle/>
          <a:p>
            <a:pPr algn="ctr"/>
            <a:r>
              <a:rPr lang="en-US" sz="2800" dirty="0">
                <a:solidFill>
                  <a:srgbClr val="000000"/>
                </a:solidFill>
              </a:rPr>
              <a:t>Figure 1: Graphs of Three Rational Functions</a:t>
            </a:r>
          </a:p>
        </p:txBody>
      </p:sp>
    </p:spTree>
    <p:extLst>
      <p:ext uri="{BB962C8B-B14F-4D97-AF65-F5344CB8AC3E}">
        <p14:creationId xmlns:p14="http://schemas.microsoft.com/office/powerpoint/2010/main" val="252623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a:xfrm>
            <a:off x="460248" y="1029287"/>
            <a:ext cx="8229600" cy="4967067"/>
          </a:xfrm>
        </p:spPr>
        <p:txBody>
          <a:bodyPr>
            <a:normAutofit/>
          </a:bodyPr>
          <a:lstStyle/>
          <a:p>
            <a:r>
              <a:rPr lang="en-US" sz="2800" b="1" dirty="0"/>
              <a:t>Solution</a:t>
            </a:r>
          </a:p>
          <a:p>
            <a:pPr marL="538163" indent="-538163">
              <a:defRPr sz="2800"/>
            </a:pPr>
            <a:r>
              <a:rPr lang="en-US" dirty="0"/>
              <a:t>a.   </a:t>
            </a:r>
            <a:r>
              <a:rPr lang="en-US" sz="2800" dirty="0"/>
              <a:t>The denominator of </a:t>
            </a:r>
            <a:r>
              <a:rPr lang="en-US" sz="2800" i="1" dirty="0"/>
              <a:t>f</a:t>
            </a:r>
            <a:r>
              <a:rPr lang="en-US" sz="2800" dirty="0"/>
              <a:t> is already factored, so we know that the domain of </a:t>
            </a:r>
            <a:r>
              <a:rPr lang="en-US" sz="2800" i="1" dirty="0"/>
              <a:t>f</a:t>
            </a:r>
            <a:r>
              <a:rPr lang="en-US" sz="2800" dirty="0"/>
              <a:t> consists of all real numbers except for </a:t>
            </a:r>
            <a:r>
              <a:rPr lang="en-US" sz="2800" i="1" dirty="0"/>
              <a:t>x</a:t>
            </a:r>
            <a:r>
              <a:rPr lang="en-US" sz="2800" dirty="0"/>
              <a:t> = 1.</a:t>
            </a:r>
          </a:p>
          <a:p>
            <a:pPr marL="512064"/>
            <a:r>
              <a:rPr lang="en-US" dirty="0"/>
              <a:t>​</a:t>
            </a:r>
            <a:r>
              <a:rPr lang="en-US" sz="2800" dirty="0"/>
              <a:t>As in Example 1c, we factor the numerator to see if there are any common factors.</a:t>
            </a:r>
          </a:p>
        </p:txBody>
      </p:sp>
      <p:pic>
        <p:nvPicPr>
          <p:cNvPr id="8" name="Picture 7" descr="f of x equals the fraction open parentheses x squared minus x close parentheses divided by open parentheses x minus 1 close parentheses , which equals the fraction open parentheses x times open parentheses x minus 1 close parentheses close parentheses divided by open parentheses x minus 1 close parentheses, which simplifies to x.">
            <a:extLst>
              <a:ext uri="{FF2B5EF4-FFF2-40B4-BE49-F238E27FC236}">
                <a16:creationId xmlns:a16="http://schemas.microsoft.com/office/drawing/2014/main" id="{4752A19D-C213-A335-E5B3-7CF3649F0127}"/>
              </a:ext>
            </a:extLst>
          </p:cNvPr>
          <p:cNvPicPr>
            <a:picLocks noChangeAspect="1"/>
          </p:cNvPicPr>
          <p:nvPr/>
        </p:nvPicPr>
        <p:blipFill>
          <a:blip r:embed="rId3"/>
          <a:stretch>
            <a:fillRect/>
          </a:stretch>
        </p:blipFill>
        <p:spPr>
          <a:xfrm>
            <a:off x="2743200" y="3962400"/>
            <a:ext cx="3400425" cy="14287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lang="en-IN" dirty="0"/>
                  <a:t>​</a:t>
                </a:r>
                <a:r>
                  <a:rPr lang="en-IN" sz="2800" dirty="0"/>
                  <a:t>This means that, except for at </a:t>
                </a:r>
                <a:r>
                  <a:rPr lang="en-IN" i="1" dirty="0"/>
                  <a:t>x</a:t>
                </a:r>
                <a:r>
                  <a:rPr lang="en-IN" dirty="0"/>
                  <a:t> = 1</a:t>
                </a:r>
                <a:r>
                  <a:rPr lang="en-IN" sz="2800" dirty="0"/>
                  <a:t>, where </a:t>
                </a:r>
                <a:r>
                  <a:rPr lang="en-IN" sz="2800" i="1" dirty="0"/>
                  <a:t>f</a:t>
                </a:r>
                <a:r>
                  <a:rPr lang="en-IN" sz="2800" dirty="0"/>
                  <a:t> is undefined, we have </a:t>
                </a:r>
                <a:r>
                  <a:rPr lang="en-IN" sz="2800" i="1" dirty="0"/>
                  <a:t>f</a:t>
                </a:r>
                <a:r>
                  <a:rPr lang="en-IN" sz="2800" dirty="0"/>
                  <a:t>(</a:t>
                </a:r>
                <a:r>
                  <a:rPr lang="en-IN" sz="2800" i="1" dirty="0"/>
                  <a:t>x</a:t>
                </a:r>
                <a:r>
                  <a:rPr lang="en-IN" sz="2800" dirty="0"/>
                  <a:t>) =</a:t>
                </a:r>
                <a14:m>
                  <m:oMath xmlns:m="http://schemas.openxmlformats.org/officeDocument/2006/math">
                    <m:r>
                      <a:rPr lang="en-IN" sz="2800" i="1" smtClean="0">
                        <a:latin typeface="Cambria Math" panose="02040503050406030204" pitchFamily="18" charset="0"/>
                      </a:rPr>
                      <m:t> </m:t>
                    </m:r>
                  </m:oMath>
                </a14:m>
                <a:r>
                  <a:rPr lang="en-US" sz="2800" i="1" dirty="0"/>
                  <a:t>x.</a:t>
                </a:r>
                <a:r>
                  <a:rPr lang="ar-AE" sz="2800" dirty="0"/>
                  <a:t> </a:t>
                </a:r>
                <a:r>
                  <a:rPr lang="en-IN" sz="2800" dirty="0"/>
                  <a:t>We already know how to graph this function,  so the remaining steps are unnecessary. The graph of </a:t>
                </a:r>
                <a:r>
                  <a:rPr lang="en-IN" sz="2800" i="1" dirty="0"/>
                  <a:t>f</a:t>
                </a:r>
                <a:r>
                  <a:rPr lang="en-IN" sz="2800" dirty="0"/>
                  <a:t> is the line </a:t>
                </a:r>
                <a:r>
                  <a:rPr lang="en-IN" sz="2800" i="1" dirty="0"/>
                  <a:t>y</a:t>
                </a:r>
                <a:r>
                  <a:rPr lang="en-IN" sz="2800" dirty="0"/>
                  <a:t> = </a:t>
                </a:r>
                <a:r>
                  <a:rPr lang="en-IN" sz="2800" i="1" dirty="0"/>
                  <a:t>x</a:t>
                </a:r>
                <a:r>
                  <a:rPr lang="en-IN" sz="2800" dirty="0"/>
                  <a:t>, excluding the point (1,1),</a:t>
                </a:r>
                <a:r>
                  <a:rPr lang="ar-AE" sz="2800" dirty="0"/>
                  <a:t> </a:t>
                </a:r>
                <a:r>
                  <a:rPr lang="en-IN" sz="2800" dirty="0"/>
                  <a:t>since </a:t>
                </a:r>
                <a:r>
                  <a:rPr lang="en-IN" i="1" dirty="0"/>
                  <a:t>x</a:t>
                </a:r>
                <a:r>
                  <a:rPr lang="en-IN" dirty="0"/>
                  <a:t> = 1</a:t>
                </a:r>
                <a:r>
                  <a:rPr lang="en-IN" sz="2800" dirty="0"/>
                  <a:t> is not in the domain of </a:t>
                </a:r>
                <a:r>
                  <a:rPr lang="en-IN" sz="2800" i="1" dirty="0"/>
                  <a:t>f</a:t>
                </a:r>
                <a:r>
                  <a:rPr lang="en-IN" sz="2800" dirty="0"/>
                  <a:t>. The result is that a “hole</a:t>
                </a:r>
                <a:r>
                  <a:rPr lang="en-IN" dirty="0"/>
                  <a:t>”</a:t>
                </a:r>
                <a:r>
                  <a:rPr lang="en-IN" sz="2800" dirty="0"/>
                  <a:t> appears in the graph </a:t>
                </a:r>
                <a:r>
                  <a:rPr lang="en-IN" sz="2800" i="1" dirty="0"/>
                  <a:t>f</a:t>
                </a:r>
                <a:r>
                  <a:rPr lang="en-IN" sz="2800" dirty="0"/>
                  <a:t> at </a:t>
                </a:r>
                <a:br>
                  <a:rPr lang="en-IN" sz="2800" dirty="0"/>
                </a:br>
                <a:r>
                  <a:rPr lang="en-IN" sz="2800" i="1" dirty="0"/>
                  <a:t>x</a:t>
                </a:r>
                <a:r>
                  <a:rPr lang="en-IN" sz="2800" dirty="0"/>
                  <a:t> = 1.</a:t>
                </a:r>
                <a:r>
                  <a:rPr lang="en-IN"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3"/>
                <a:stretch>
                  <a:fillRect l="-1481" t="-1227" r="-1778"/>
                </a:stretch>
              </a:blipFill>
            </p:spPr>
            <p:txBody>
              <a:bodyPr/>
              <a:lstStyle/>
              <a:p>
                <a:r>
                  <a:rPr lang="en-IN">
                    <a:noFill/>
                  </a:rPr>
                  <a:t> </a:t>
                </a:r>
              </a:p>
            </p:txBody>
          </p:sp>
        </mc:Fallback>
      </mc:AlternateContent>
    </p:spTree>
    <p:extLst>
      <p:ext uri="{BB962C8B-B14F-4D97-AF65-F5344CB8AC3E}">
        <p14:creationId xmlns:p14="http://schemas.microsoft.com/office/powerpoint/2010/main" val="209213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5" name="Content Placeholder 4" descr="Graph of a line of slope  1 passing through the origin in the Cartesian plane. The point  open parenthesis 1,1 close parenthesis  on the line has been replaced with an open circle.">
            <a:extLst>
              <a:ext uri="{FF2B5EF4-FFF2-40B4-BE49-F238E27FC236}">
                <a16:creationId xmlns:a16="http://schemas.microsoft.com/office/drawing/2014/main" id="{5999B7F8-44FD-4057-BF31-A7617C7392E8}"/>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E996886C-ABBC-4B99-9D00-51629878E84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sz="2600" dirty="0"/>
              <a:t>b.   ​In Example 1b, we factored the denominator as follows.</a:t>
            </a:r>
          </a:p>
          <a:p>
            <a:pPr marL="512064" algn="ctr">
              <a:defRPr sz="2800"/>
            </a:pPr>
            <a:r>
              <a:rPr lang="en-IN" sz="2600" dirty="0"/>
              <a:t>​</a:t>
            </a:r>
          </a:p>
          <a:p>
            <a:pPr marL="512064" algn="ctr">
              <a:defRPr sz="2800"/>
            </a:pPr>
            <a:endParaRPr lang="en-US" sz="2600" dirty="0"/>
          </a:p>
          <a:p>
            <a:pPr marL="512064">
              <a:defRPr sz="2800"/>
            </a:pPr>
            <a:r>
              <a:rPr lang="ar-AE" sz="2600" dirty="0"/>
              <a:t>​</a:t>
            </a:r>
            <a:endParaRPr sz="2600" dirty="0"/>
          </a:p>
        </p:txBody>
      </p:sp>
      <p:pic>
        <p:nvPicPr>
          <p:cNvPr id="7" name="Picture 6" descr="g of x equals the fraction open parentheses x squared plus 1 close parentheses divided by open parentheses x squared plus 2 x minus 15 close parentheses, which equals the fraction open parentheses x squared plus 1 close parentheses divided by open parentheses x plus 5 close parentheses times open parentheses x minus 3 close parentheses.">
            <a:extLst>
              <a:ext uri="{FF2B5EF4-FFF2-40B4-BE49-F238E27FC236}">
                <a16:creationId xmlns:a16="http://schemas.microsoft.com/office/drawing/2014/main" id="{F0037FCE-7ED1-ACD5-098B-D2A859C69926}"/>
              </a:ext>
            </a:extLst>
          </p:cNvPr>
          <p:cNvPicPr>
            <a:picLocks noChangeAspect="1"/>
          </p:cNvPicPr>
          <p:nvPr/>
        </p:nvPicPr>
        <p:blipFill>
          <a:blip r:embed="rId3"/>
          <a:stretch>
            <a:fillRect/>
          </a:stretch>
        </p:blipFill>
        <p:spPr>
          <a:xfrm>
            <a:off x="2514600" y="1495425"/>
            <a:ext cx="4552950" cy="942975"/>
          </a:xfrm>
          <a:prstGeom prst="rect">
            <a:avLst/>
          </a:prstGeom>
        </p:spPr>
      </p:pic>
      <p:sp>
        <p:nvSpPr>
          <p:cNvPr id="9" name="TextBox 8">
            <a:extLst>
              <a:ext uri="{FF2B5EF4-FFF2-40B4-BE49-F238E27FC236}">
                <a16:creationId xmlns:a16="http://schemas.microsoft.com/office/drawing/2014/main" id="{AEC3A875-F768-438A-02E6-E2F5E3561FBB}"/>
              </a:ext>
            </a:extLst>
          </p:cNvPr>
          <p:cNvSpPr txBox="1"/>
          <p:nvPr/>
        </p:nvSpPr>
        <p:spPr>
          <a:xfrm>
            <a:off x="457200" y="2402681"/>
            <a:ext cx="8229600" cy="3693319"/>
          </a:xfrm>
          <a:prstGeom prst="rect">
            <a:avLst/>
          </a:prstGeom>
          <a:noFill/>
        </p:spPr>
        <p:txBody>
          <a:bodyPr wrap="square">
            <a:spAutoFit/>
          </a:bodyPr>
          <a:lstStyle/>
          <a:p>
            <a:pPr marL="512064">
              <a:defRPr sz="2800"/>
            </a:pPr>
            <a:r>
              <a:rPr lang="en-US" sz="2600" dirty="0"/>
              <a:t>This means the domain of </a:t>
            </a:r>
            <a:r>
              <a:rPr lang="en-US" sz="2600" i="1" dirty="0"/>
              <a:t>g</a:t>
            </a:r>
            <a:r>
              <a:rPr lang="en-US" sz="2600" dirty="0"/>
              <a:t> excludes the values </a:t>
            </a:r>
            <a:r>
              <a:rPr lang="en-US" sz="2600" i="1" dirty="0"/>
              <a:t>x</a:t>
            </a:r>
            <a:r>
              <a:rPr lang="en-US" sz="2600" dirty="0"/>
              <a:t> =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5 and </a:t>
            </a:r>
            <a:r>
              <a:rPr lang="en-US" sz="2600" i="1" dirty="0"/>
              <a:t>x </a:t>
            </a:r>
            <a:r>
              <a:rPr lang="en-US" sz="2600" dirty="0"/>
              <a:t>= 3. Since the numerator cannot be factored, we also know that the lines </a:t>
            </a:r>
            <a:r>
              <a:rPr lang="en-US" sz="2600" i="1" dirty="0"/>
              <a:t>x</a:t>
            </a:r>
            <a:r>
              <a:rPr lang="en-US" sz="2600" dirty="0"/>
              <a:t> =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5 and </a:t>
            </a:r>
            <a:r>
              <a:rPr lang="en-US" sz="2600" i="1" dirty="0"/>
              <a:t>x </a:t>
            </a:r>
            <a:r>
              <a:rPr lang="en-US" sz="2600" dirty="0"/>
              <a:t>= 3 are vertical asymptotes of </a:t>
            </a:r>
            <a:r>
              <a:rPr lang="en-US" sz="2600" i="1" dirty="0"/>
              <a:t>g</a:t>
            </a:r>
            <a:r>
              <a:rPr lang="en-US" sz="2600" dirty="0"/>
              <a:t>.</a:t>
            </a:r>
          </a:p>
          <a:p>
            <a:pPr marL="512064">
              <a:defRPr sz="2800"/>
            </a:pPr>
            <a:r>
              <a:rPr lang="en-US" sz="2600" dirty="0"/>
              <a:t>​Next, we look at the degrees of the numerator and denominator. As we saw in Example 2a, the degrees are the same, so the line </a:t>
            </a:r>
            <a:r>
              <a:rPr lang="en-US" sz="2600" i="1" dirty="0"/>
              <a:t>y</a:t>
            </a:r>
            <a:r>
              <a:rPr lang="en-US" sz="2600" dirty="0"/>
              <a:t> = 1 is the horizontal asymptote. Plotting the asymptotes provides us a framework for graphing </a:t>
            </a:r>
            <a:r>
              <a:rPr lang="en-US" sz="2600" i="1" dirty="0"/>
              <a:t>g</a:t>
            </a:r>
            <a:r>
              <a:rPr lang="en-US" sz="2600" dirty="0"/>
              <a:t>(</a:t>
            </a:r>
            <a:r>
              <a:rPr lang="en-US" sz="2600" i="1" dirty="0"/>
              <a:t>x</a:t>
            </a:r>
            <a:r>
              <a:rPr lang="en-US" sz="26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6</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14" name="Content Placeholder 13" descr="Three dashed lines representing the asymptotes of equation g of x equals the fraction with numerator x squared plus one and denominator x squared plus two x minus fifteen. Two lines are vertical and are the graphs of the equations x equals minus five and x equals three. The third is horizontal and is the graph of the equation y equals one. All three lines are labeled with their corresponding equation.">
            <a:extLst>
              <a:ext uri="{FF2B5EF4-FFF2-40B4-BE49-F238E27FC236}">
                <a16:creationId xmlns:a16="http://schemas.microsoft.com/office/drawing/2014/main" id="{2EB113AF-167B-484E-83E7-5013721BD62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29287"/>
            <a:ext cx="4572000" cy="4572000"/>
          </a:xfrm>
        </p:spPr>
      </p:pic>
      <p:sp>
        <p:nvSpPr>
          <p:cNvPr id="3" name="TextBox 2">
            <a:extLst>
              <a:ext uri="{FF2B5EF4-FFF2-40B4-BE49-F238E27FC236}">
                <a16:creationId xmlns:a16="http://schemas.microsoft.com/office/drawing/2014/main" id="{3A1AF393-961E-481A-9BFA-D666142F6FF1}"/>
              </a:ext>
            </a:extLst>
          </p:cNvPr>
          <p:cNvSpPr txBox="1"/>
          <p:nvPr/>
        </p:nvSpPr>
        <p:spPr>
          <a:xfrm>
            <a:off x="3810000" y="5486400"/>
            <a:ext cx="14097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7</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endParaRPr lang="en-US" dirty="0"/>
          </a:p>
          <a:p>
            <a:pPr>
              <a:defRPr sz="2800"/>
            </a:pPr>
            <a:r>
              <a:rPr lang="en-US" dirty="0"/>
              <a:t>​</a:t>
            </a:r>
            <a:r>
              <a:rPr lang="en-US" sz="2800" dirty="0"/>
              <a:t>Setting </a:t>
            </a:r>
            <a:r>
              <a:rPr lang="en-US" sz="2800" i="1" dirty="0"/>
              <a:t>x </a:t>
            </a:r>
            <a:r>
              <a:rPr lang="en-US" sz="2800" dirty="0"/>
              <a:t>= 0, we find that the </a:t>
            </a:r>
            <a:r>
              <a:rPr lang="en-US" sz="2800" i="1" dirty="0"/>
              <a:t>y</a:t>
            </a:r>
            <a:r>
              <a:rPr lang="en-US" sz="2800" dirty="0"/>
              <a:t>-intercept lies at 	</a:t>
            </a:r>
          </a:p>
          <a:p>
            <a:pPr>
              <a:defRPr sz="2800"/>
            </a:pPr>
            <a:r>
              <a:rPr lang="en-US" sz="2800" dirty="0"/>
              <a:t>	     </a:t>
            </a:r>
            <a:r>
              <a:rPr lang="en-US" dirty="0"/>
              <a:t>​</a:t>
            </a:r>
            <a:endParaRPr dirty="0"/>
          </a:p>
        </p:txBody>
      </p:sp>
      <p:pic>
        <p:nvPicPr>
          <p:cNvPr id="6" name="Picture 5" descr="Open parentheses zero comma negative one over fifteen close parentheses.">
            <a:extLst>
              <a:ext uri="{FF2B5EF4-FFF2-40B4-BE49-F238E27FC236}">
                <a16:creationId xmlns:a16="http://schemas.microsoft.com/office/drawing/2014/main" id="{AC9076BD-AAC0-2BB6-EF19-4926196C23D5}"/>
              </a:ext>
            </a:extLst>
          </p:cNvPr>
          <p:cNvPicPr>
            <a:picLocks noChangeAspect="1"/>
          </p:cNvPicPr>
          <p:nvPr/>
        </p:nvPicPr>
        <p:blipFill>
          <a:blip r:embed="rId3"/>
          <a:stretch>
            <a:fillRect/>
          </a:stretch>
        </p:blipFill>
        <p:spPr>
          <a:xfrm>
            <a:off x="7467600" y="1409700"/>
            <a:ext cx="1285875" cy="876300"/>
          </a:xfrm>
          <a:prstGeom prst="rect">
            <a:avLst/>
          </a:prstGeom>
        </p:spPr>
      </p:pic>
      <p:sp>
        <p:nvSpPr>
          <p:cNvPr id="8" name="TextBox 7">
            <a:extLst>
              <a:ext uri="{FF2B5EF4-FFF2-40B4-BE49-F238E27FC236}">
                <a16:creationId xmlns:a16="http://schemas.microsoft.com/office/drawing/2014/main" id="{DF88B72F-4F8E-A517-9EE4-A6170A65B6D5}"/>
              </a:ext>
            </a:extLst>
          </p:cNvPr>
          <p:cNvSpPr txBox="1"/>
          <p:nvPr/>
        </p:nvSpPr>
        <p:spPr>
          <a:xfrm>
            <a:off x="457200" y="2070318"/>
            <a:ext cx="8229600" cy="1815882"/>
          </a:xfrm>
          <a:prstGeom prst="rect">
            <a:avLst/>
          </a:prstGeom>
          <a:noFill/>
        </p:spPr>
        <p:txBody>
          <a:bodyPr wrap="square">
            <a:spAutoFit/>
          </a:bodyPr>
          <a:lstStyle/>
          <a:p>
            <a:pPr>
              <a:defRPr sz="2800"/>
            </a:pPr>
            <a:r>
              <a:rPr lang="en-US" sz="2800" dirty="0"/>
              <a:t>Since there is no real solution to the equation 	     </a:t>
            </a:r>
            <a:br>
              <a:rPr lang="en-US" sz="2800" dirty="0"/>
            </a:br>
            <a:r>
              <a:rPr lang="en-US" sz="2800" i="1" dirty="0"/>
              <a:t>x</a:t>
            </a:r>
            <a:r>
              <a:rPr lang="en-US" sz="2800" i="1" baseline="30000" dirty="0"/>
              <a:t>²</a:t>
            </a:r>
            <a:r>
              <a:rPr lang="en-US" sz="2800" dirty="0"/>
              <a:t> + 1 = 0, </a:t>
            </a:r>
            <a:r>
              <a:rPr lang="en-US" sz="2800" i="1" dirty="0"/>
              <a:t>g</a:t>
            </a:r>
            <a:r>
              <a:rPr lang="ar-AE" sz="2800" dirty="0"/>
              <a:t> </a:t>
            </a:r>
            <a:r>
              <a:rPr lang="en-US" sz="2800" dirty="0"/>
              <a:t>has no </a:t>
            </a:r>
            <a:r>
              <a:rPr lang="en-US" sz="2800" i="1" dirty="0"/>
              <a:t>x</a:t>
            </a:r>
            <a:r>
              <a:rPr lang="en-US" sz="2800" dirty="0"/>
              <a:t>-intercepts. ​Plotting a few points in each region between asymptotes gives us an idea of the general shape of the graph, shown in Figure 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8</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10" name="Content Placeholder 9" descr="The graph of the function equation g of x equals the fraction with numerator x squared plus one and denominator x squared plus two x minus fifteen. overlaid on the asymptotes of figure 7. The graph of g of x consists of three disjoint curves, separated by the two vertical asymptotes. For the left curve, g of x approaches the horizontal asymptote from above as x goes to negative infinity and increases without bound as x go to  negative 5 from the left. For the middle curve, g of x decreases without bound as x goes to  negative 5 from the right and as x goes to 3 from the left, and crosses the y-axis at the marked point Open parenthesis zero comma negative one over fifteen close parenthesis. For the right curve, g of x approaches the horizontal asymptote from above as x goes to infinity and increases without bound as x approaches 3 from the right.">
            <a:extLst>
              <a:ext uri="{FF2B5EF4-FFF2-40B4-BE49-F238E27FC236}">
                <a16:creationId xmlns:a16="http://schemas.microsoft.com/office/drawing/2014/main" id="{E71FD371-9626-4B63-96E6-C0904C5D2382}"/>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BCC13200-E831-42D7-BBFB-DB144169A4E0}"/>
              </a:ext>
            </a:extLst>
          </p:cNvPr>
          <p:cNvSpPr txBox="1"/>
          <p:nvPr/>
        </p:nvSpPr>
        <p:spPr>
          <a:xfrm>
            <a:off x="3733800" y="5541622"/>
            <a:ext cx="14859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9</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400" dirty="0"/>
              <a:t>​Incidentally, while the range of some rational functions, </a:t>
            </a:r>
            <a:endParaRPr lang="en-US" sz="2400" dirty="0"/>
          </a:p>
          <a:p>
            <a:pPr>
              <a:defRPr sz="2800"/>
            </a:pPr>
            <a:r>
              <a:rPr sz="2400" dirty="0"/>
              <a:t>such as</a:t>
            </a:r>
            <a:r>
              <a:rPr lang="en-US" sz="2400" dirty="0"/>
              <a:t>		</a:t>
            </a:r>
            <a:endParaRPr lang="en-IN" sz="2400" dirty="0"/>
          </a:p>
          <a:p>
            <a:pPr>
              <a:defRPr sz="2800"/>
            </a:pPr>
            <a:endParaRPr lang="en-IN" sz="2400" dirty="0"/>
          </a:p>
          <a:p>
            <a:pPr>
              <a:defRPr sz="2800"/>
            </a:pPr>
            <a:endParaRPr lang="en-US" sz="2400" dirty="0"/>
          </a:p>
          <a:p>
            <a:r>
              <a:rPr sz="2400" dirty="0"/>
              <a:t>​</a:t>
            </a:r>
          </a:p>
        </p:txBody>
      </p:sp>
      <p:pic>
        <p:nvPicPr>
          <p:cNvPr id="6" name="Picture 5" descr="f of x equals the fraction with numerator x squared minus x and denominator x minus one,">
            <a:extLst>
              <a:ext uri="{FF2B5EF4-FFF2-40B4-BE49-F238E27FC236}">
                <a16:creationId xmlns:a16="http://schemas.microsoft.com/office/drawing/2014/main" id="{298BFE29-ABC3-E16C-9154-55F9A579CC5C}"/>
              </a:ext>
            </a:extLst>
          </p:cNvPr>
          <p:cNvPicPr>
            <a:picLocks noChangeAspect="1"/>
          </p:cNvPicPr>
          <p:nvPr/>
        </p:nvPicPr>
        <p:blipFill>
          <a:blip r:embed="rId3"/>
          <a:stretch>
            <a:fillRect/>
          </a:stretch>
        </p:blipFill>
        <p:spPr>
          <a:xfrm>
            <a:off x="1447800" y="1304925"/>
            <a:ext cx="1866900" cy="819150"/>
          </a:xfrm>
          <a:prstGeom prst="rect">
            <a:avLst/>
          </a:prstGeom>
        </p:spPr>
      </p:pic>
      <p:sp>
        <p:nvSpPr>
          <p:cNvPr id="11" name="TextBox 10">
            <a:extLst>
              <a:ext uri="{FF2B5EF4-FFF2-40B4-BE49-F238E27FC236}">
                <a16:creationId xmlns:a16="http://schemas.microsoft.com/office/drawing/2014/main" id="{110F2519-35F9-9C9A-0671-09B516FB95BE}"/>
              </a:ext>
            </a:extLst>
          </p:cNvPr>
          <p:cNvSpPr txBox="1"/>
          <p:nvPr/>
        </p:nvSpPr>
        <p:spPr>
          <a:xfrm>
            <a:off x="472440" y="2057400"/>
            <a:ext cx="8214360" cy="461665"/>
          </a:xfrm>
          <a:prstGeom prst="rect">
            <a:avLst/>
          </a:prstGeom>
          <a:noFill/>
        </p:spPr>
        <p:txBody>
          <a:bodyPr wrap="square">
            <a:spAutoFit/>
          </a:bodyPr>
          <a:lstStyle/>
          <a:p>
            <a:pPr>
              <a:defRPr sz="2800"/>
            </a:pPr>
            <a:r>
              <a:rPr lang="en-IN" sz="2400" dirty="0"/>
              <a:t>is easy to determine (you should verify that 			</a:t>
            </a:r>
          </a:p>
        </p:txBody>
      </p:sp>
      <p:pic>
        <p:nvPicPr>
          <p:cNvPr id="7" name="Picture 6" descr="Open parentheses negative infinity to one close parentheses union open parentheses one to infinity close parentheses.">
            <a:extLst>
              <a:ext uri="{FF2B5EF4-FFF2-40B4-BE49-F238E27FC236}">
                <a16:creationId xmlns:a16="http://schemas.microsoft.com/office/drawing/2014/main" id="{2DC8B881-E433-F1D4-8B81-56B8AF673972}"/>
              </a:ext>
            </a:extLst>
          </p:cNvPr>
          <p:cNvPicPr>
            <a:picLocks noChangeAspect="1"/>
          </p:cNvPicPr>
          <p:nvPr/>
        </p:nvPicPr>
        <p:blipFill>
          <a:blip r:embed="rId4"/>
          <a:stretch>
            <a:fillRect/>
          </a:stretch>
        </p:blipFill>
        <p:spPr>
          <a:xfrm>
            <a:off x="5943600" y="2068898"/>
            <a:ext cx="2019300" cy="466725"/>
          </a:xfrm>
          <a:prstGeom prst="rect">
            <a:avLst/>
          </a:prstGeom>
        </p:spPr>
      </p:pic>
      <p:sp>
        <p:nvSpPr>
          <p:cNvPr id="15" name="TextBox 14">
            <a:extLst>
              <a:ext uri="{FF2B5EF4-FFF2-40B4-BE49-F238E27FC236}">
                <a16:creationId xmlns:a16="http://schemas.microsoft.com/office/drawing/2014/main" id="{81F77628-1018-F231-ABC3-41774A2C3079}"/>
              </a:ext>
            </a:extLst>
          </p:cNvPr>
          <p:cNvSpPr txBox="1"/>
          <p:nvPr/>
        </p:nvSpPr>
        <p:spPr>
          <a:xfrm>
            <a:off x="494538" y="2486710"/>
            <a:ext cx="8305800" cy="1569660"/>
          </a:xfrm>
          <a:prstGeom prst="rect">
            <a:avLst/>
          </a:prstGeom>
          <a:noFill/>
        </p:spPr>
        <p:txBody>
          <a:bodyPr wrap="square">
            <a:spAutoFit/>
          </a:bodyPr>
          <a:lstStyle/>
          <a:p>
            <a:r>
              <a:rPr lang="en-IN" sz="2400" dirty="0"/>
              <a:t>is the range of </a:t>
            </a:r>
            <a:r>
              <a:rPr lang="en-IN" sz="2400" i="1" dirty="0"/>
              <a:t>f</a:t>
            </a:r>
            <a:r>
              <a:rPr lang="en-IN" sz="2400" dirty="0"/>
              <a:t>), the range of </a:t>
            </a:r>
            <a:r>
              <a:rPr lang="en-IN" sz="2400" i="1" dirty="0"/>
              <a:t>g</a:t>
            </a:r>
            <a:r>
              <a:rPr lang="en-IN" sz="2400" dirty="0"/>
              <a:t> is deceptively difficult to determine without the tools of calculus. Although it's not apparent from the graph that we have just sketched, the range of </a:t>
            </a:r>
            <a:r>
              <a:rPr lang="en-IN" sz="2400" i="1" dirty="0"/>
              <a:t>g</a:t>
            </a:r>
            <a:r>
              <a:rPr lang="en-IN" sz="2400" dirty="0"/>
              <a:t> is </a:t>
            </a:r>
          </a:p>
        </p:txBody>
      </p:sp>
      <p:pic>
        <p:nvPicPr>
          <p:cNvPr id="9" name="Picture 8" descr="Open parentheses negative infinity to open parentheses seven minus the square root of sixty five close parentheses divided by sixteen close parentheses union open parentheses open parentheses seven plus the square root of sixty five close parentheses divided by sixteen to infinity close parentheses.">
            <a:extLst>
              <a:ext uri="{FF2B5EF4-FFF2-40B4-BE49-F238E27FC236}">
                <a16:creationId xmlns:a16="http://schemas.microsoft.com/office/drawing/2014/main" id="{DAD9B8E5-CA4C-77EB-0320-592AF151803A}"/>
              </a:ext>
            </a:extLst>
          </p:cNvPr>
          <p:cNvPicPr>
            <a:picLocks noChangeAspect="1"/>
          </p:cNvPicPr>
          <p:nvPr/>
        </p:nvPicPr>
        <p:blipFill>
          <a:blip r:embed="rId5"/>
          <a:stretch>
            <a:fillRect/>
          </a:stretch>
        </p:blipFill>
        <p:spPr>
          <a:xfrm>
            <a:off x="570738" y="4019550"/>
            <a:ext cx="3981450" cy="1009650"/>
          </a:xfrm>
          <a:prstGeom prst="rect">
            <a:avLst/>
          </a:prstGeom>
        </p:spPr>
      </p:pic>
      <p:sp>
        <p:nvSpPr>
          <p:cNvPr id="13" name="TextBox 12">
            <a:extLst>
              <a:ext uri="{FF2B5EF4-FFF2-40B4-BE49-F238E27FC236}">
                <a16:creationId xmlns:a16="http://schemas.microsoft.com/office/drawing/2014/main" id="{10BEA545-0594-BFF5-640B-118308195808}"/>
              </a:ext>
            </a:extLst>
          </p:cNvPr>
          <p:cNvSpPr txBox="1"/>
          <p:nvPr/>
        </p:nvSpPr>
        <p:spPr>
          <a:xfrm>
            <a:off x="494538" y="5024505"/>
            <a:ext cx="2324862" cy="461665"/>
          </a:xfrm>
          <a:prstGeom prst="rect">
            <a:avLst/>
          </a:prstGeom>
          <a:noFill/>
        </p:spPr>
        <p:txBody>
          <a:bodyPr wrap="square">
            <a:spAutoFit/>
          </a:bodyPr>
          <a:lstStyle/>
          <a:p>
            <a:pPr>
              <a:defRPr sz="2800"/>
            </a:pPr>
            <a:r>
              <a:rPr lang="en-IN" sz="2400" dirty="0"/>
              <a:t>or approximately</a:t>
            </a:r>
            <a:endParaRPr lang="ar-AE" sz="2400" dirty="0"/>
          </a:p>
        </p:txBody>
      </p:sp>
      <p:pic>
        <p:nvPicPr>
          <p:cNvPr id="12" name="Picture 11" descr="Open parentheses negative infinity to negative 0.066 close parentheses union open parentheses 0.941 to infinity close parentheses.">
            <a:extLst>
              <a:ext uri="{FF2B5EF4-FFF2-40B4-BE49-F238E27FC236}">
                <a16:creationId xmlns:a16="http://schemas.microsoft.com/office/drawing/2014/main" id="{EDD61C20-F1DC-0823-F2FD-9F427D523899}"/>
              </a:ext>
            </a:extLst>
          </p:cNvPr>
          <p:cNvPicPr>
            <a:picLocks noChangeAspect="1"/>
          </p:cNvPicPr>
          <p:nvPr/>
        </p:nvPicPr>
        <p:blipFill>
          <a:blip r:embed="rId6"/>
          <a:stretch>
            <a:fillRect/>
          </a:stretch>
        </p:blipFill>
        <p:spPr>
          <a:xfrm>
            <a:off x="2743200" y="5024323"/>
            <a:ext cx="3467100" cy="46672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There really is</a:t>
            </a:r>
            <a:r>
              <a:rPr lang="en-US" sz="2800" dirty="0"/>
              <a:t>n’t</a:t>
            </a:r>
            <a:r>
              <a:rPr sz="2800" dirty="0"/>
              <a:t> much we can say with honesty about the range of rational functions without the tools of calculus. For instance, even the range of the deceptively simple rational function in Example 3b is</a:t>
            </a:r>
            <a:r>
              <a:rPr lang="en-US" sz="2800" dirty="0"/>
              <a:t>n’t</a:t>
            </a:r>
            <a:r>
              <a:rPr sz="2800" dirty="0"/>
              <a:t> possible to determine without differentiation to find the critical points. The graphs </a:t>
            </a:r>
            <a:r>
              <a:rPr lang="en-US" sz="2800" dirty="0"/>
              <a:t>in Figures 9 and 10</a:t>
            </a:r>
            <a:r>
              <a:rPr sz="2800" dirty="0"/>
              <a:t> indicate subtle behavior near </a:t>
            </a:r>
            <a:r>
              <a:rPr sz="2800" dirty="0">
                <a:latin typeface="Cambria Math"/>
              </a:rPr>
              <a:t>0</a:t>
            </a:r>
            <a:r>
              <a:rPr sz="2800" dirty="0"/>
              <a:t> and </a:t>
            </a:r>
            <a:r>
              <a:rPr sz="2800" dirty="0">
                <a:latin typeface="Cambria Math"/>
              </a:rPr>
              <a:t>16</a:t>
            </a:r>
            <a:r>
              <a:rPr lang="en-US" sz="2800" dirty="0"/>
              <a:t>.</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10</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10" name="Content Placeholder 9" descr="Calculator screenshot showing the graph of open parenthesis x squared plus 1 close parenthesis divided by open parenthesis open parenthesis x minus 3 close parenthesis times open parenthesis x + 5 close parenthesis close parenthesis.&#10;Text below the graph reads maximum at x equals minus 0.062257 and y equals minus 0.066391.">
            <a:extLst>
              <a:ext uri="{FF2B5EF4-FFF2-40B4-BE49-F238E27FC236}">
                <a16:creationId xmlns:a16="http://schemas.microsoft.com/office/drawing/2014/main" id="{5C92BE58-70BA-4A81-A87B-B45744D752DF}"/>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658303" y="1133856"/>
            <a:ext cx="5827395" cy="4379595"/>
          </a:xfrm>
        </p:spPr>
      </p:pic>
      <p:sp>
        <p:nvSpPr>
          <p:cNvPr id="3" name="TextBox 2">
            <a:extLst>
              <a:ext uri="{FF2B5EF4-FFF2-40B4-BE49-F238E27FC236}">
                <a16:creationId xmlns:a16="http://schemas.microsoft.com/office/drawing/2014/main" id="{7EFA8BF5-1A79-4F57-9598-F1F4B56677B5}"/>
              </a:ext>
            </a:extLst>
          </p:cNvPr>
          <p:cNvSpPr txBox="1"/>
          <p:nvPr/>
        </p:nvSpPr>
        <p:spPr>
          <a:xfrm>
            <a:off x="3876198" y="5513451"/>
            <a:ext cx="1391603"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Vertical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The vertical line</a:t>
            </a:r>
            <a:r>
              <a:rPr lang="en-US" sz="2800" dirty="0"/>
              <a:t> </a:t>
            </a:r>
            <a:r>
              <a:rPr lang="en-US" sz="2800" i="1" dirty="0"/>
              <a:t>x</a:t>
            </a:r>
            <a:r>
              <a:rPr lang="en-US" sz="2800" dirty="0"/>
              <a:t> = </a:t>
            </a:r>
            <a:r>
              <a:rPr lang="en-US" sz="2800" i="1" dirty="0"/>
              <a:t>c</a:t>
            </a:r>
            <a:r>
              <a:rPr sz="2800" dirty="0"/>
              <a:t> is a </a:t>
            </a:r>
            <a:r>
              <a:rPr sz="2800" b="1" dirty="0"/>
              <a:t>vertical asymptote</a:t>
            </a:r>
            <a:r>
              <a:rPr sz="2800" dirty="0"/>
              <a:t> of a function</a:t>
            </a:r>
            <a:r>
              <a:rPr lang="en-US" sz="2800" dirty="0"/>
              <a:t> </a:t>
            </a:r>
            <a:r>
              <a:rPr lang="en-US" sz="2800" i="1" dirty="0"/>
              <a:t>f</a:t>
            </a:r>
            <a:r>
              <a:rPr sz="2800" dirty="0"/>
              <a:t> if</a:t>
            </a:r>
            <a:r>
              <a:rPr lang="en-US" sz="2800" dirty="0"/>
              <a:t> </a:t>
            </a:r>
            <a:r>
              <a:rPr lang="en-US" sz="2800" i="1" dirty="0"/>
              <a:t>f</a:t>
            </a:r>
            <a:r>
              <a:rPr lang="en-US" sz="2800" dirty="0"/>
              <a:t>(</a:t>
            </a:r>
            <a:r>
              <a:rPr lang="en-US" sz="2800" i="1" dirty="0"/>
              <a:t>x</a:t>
            </a:r>
            <a:r>
              <a:rPr lang="en-US" sz="2800" dirty="0"/>
              <a:t>)</a:t>
            </a:r>
            <a:r>
              <a:rPr sz="2800" dirty="0"/>
              <a:t> increases in magnitude without bound as</a:t>
            </a:r>
            <a:r>
              <a:rPr lang="en-US" sz="2800" dirty="0"/>
              <a:t> </a:t>
            </a:r>
            <a:r>
              <a:rPr lang="en-US" sz="2800" i="1" dirty="0"/>
              <a:t>x</a:t>
            </a:r>
            <a:r>
              <a:rPr sz="2800" dirty="0"/>
              <a:t> approaches</a:t>
            </a:r>
            <a:r>
              <a:rPr lang="en-US" sz="2800" dirty="0"/>
              <a:t> </a:t>
            </a:r>
            <a:r>
              <a:rPr lang="en-US" sz="2800" i="1" dirty="0"/>
              <a:t>c</a:t>
            </a:r>
            <a:r>
              <a:rPr sz="2800" dirty="0"/>
              <a:t>. Examples of vertical asymptotes appear in Figure 2. The graph of a rational function cannot intersect a vertical asymptote.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11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10" name="Content Placeholder 9" descr="Calculator screenshot showing the graph of open parenthesis x squared plus 1 close parenthesis divided by open parenthesis open parenthesis x minus 3 close parenthesis times open parenthesis x + 5 close parenthesis close parenthesis.&#10;Text below the graph reads minimum at x equals minus 16.062255 and y equals 0.9413911.">
            <a:extLst>
              <a:ext uri="{FF2B5EF4-FFF2-40B4-BE49-F238E27FC236}">
                <a16:creationId xmlns:a16="http://schemas.microsoft.com/office/drawing/2014/main" id="{3CA5979D-6A6C-499E-8E80-FCA2A316A6C0}"/>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658303" y="1130968"/>
            <a:ext cx="5827395" cy="4379595"/>
          </a:xfrm>
        </p:spPr>
      </p:pic>
      <p:sp>
        <p:nvSpPr>
          <p:cNvPr id="3" name="TextBox 2">
            <a:extLst>
              <a:ext uri="{FF2B5EF4-FFF2-40B4-BE49-F238E27FC236}">
                <a16:creationId xmlns:a16="http://schemas.microsoft.com/office/drawing/2014/main" id="{A5DA8F1D-E0E9-4E0E-9570-CF5093B55A2E}"/>
              </a:ext>
            </a:extLst>
          </p:cNvPr>
          <p:cNvSpPr txBox="1"/>
          <p:nvPr/>
        </p:nvSpPr>
        <p:spPr>
          <a:xfrm>
            <a:off x="3810000" y="5534726"/>
            <a:ext cx="16383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12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marL="538163" indent="-538163">
              <a:defRPr sz="2800"/>
            </a:pPr>
            <a:r>
              <a:rPr lang="en-IN" dirty="0"/>
              <a:t>c.   ​</a:t>
            </a:r>
            <a:r>
              <a:rPr lang="en-IN" sz="2800" dirty="0"/>
              <a:t>The denominator of this function cannot be factored, so there are no restrictions on the domain of </a:t>
            </a:r>
            <a:r>
              <a:rPr lang="en-IN" sz="2800" i="1" dirty="0"/>
              <a:t>h</a:t>
            </a:r>
            <a:r>
              <a:rPr lang="en-IN" sz="2800" dirty="0"/>
              <a:t>. Further, we saw in Example 2b that this function has an oblique asymptote of </a:t>
            </a:r>
            <a:r>
              <a:rPr lang="en-IN" sz="2800" i="1" dirty="0"/>
              <a:t>y</a:t>
            </a:r>
            <a:r>
              <a:rPr lang="en-IN" sz="2800" dirty="0"/>
              <a:t> = </a:t>
            </a:r>
            <a:r>
              <a:rPr lang="en-IN" sz="2800" i="1" dirty="0"/>
              <a:t>x</a:t>
            </a:r>
            <a:r>
              <a:rPr lang="en-IN" sz="2800" dirty="0"/>
              <a:t> + 1.</a:t>
            </a:r>
          </a:p>
          <a:p>
            <a:pPr marL="512064">
              <a:defRPr sz="2800"/>
            </a:pPr>
            <a:r>
              <a:rPr lang="en-IN" dirty="0"/>
              <a:t>​</a:t>
            </a:r>
            <a:r>
              <a:rPr lang="en-IN" sz="2800" dirty="0"/>
              <a:t>As usual, we calculate the </a:t>
            </a:r>
            <a:r>
              <a:rPr lang="en-IN" sz="2800" i="1" dirty="0"/>
              <a:t>y</a:t>
            </a:r>
            <a:r>
              <a:rPr lang="en-IN" sz="2800" dirty="0"/>
              <a:t>-intercept by substituting </a:t>
            </a:r>
            <a:r>
              <a:rPr lang="en-IN" sz="2800" i="1" dirty="0"/>
              <a:t>x </a:t>
            </a:r>
            <a:r>
              <a:rPr lang="en-IN" sz="2800" dirty="0"/>
              <a:t>= 0.</a:t>
            </a:r>
          </a:p>
          <a:p>
            <a:pPr marL="512064" algn="ctr">
              <a:defRPr sz="2800"/>
            </a:pPr>
            <a:r>
              <a:rPr lang="en-IN" dirty="0"/>
              <a:t>​</a:t>
            </a:r>
            <a:endParaRPr dirty="0"/>
          </a:p>
        </p:txBody>
      </p:sp>
      <p:pic>
        <p:nvPicPr>
          <p:cNvPr id="6" name="Picture 5" descr="h of zero equals open parentheses zero cubed plus zero squared plus two times open parentheses zero close parentheses  plus two close parentheses divided by open parentheses zero squared plus nine close parentheses equals two over nine.">
            <a:extLst>
              <a:ext uri="{FF2B5EF4-FFF2-40B4-BE49-F238E27FC236}">
                <a16:creationId xmlns:a16="http://schemas.microsoft.com/office/drawing/2014/main" id="{6EE81C20-C22B-0707-58C5-63D75955E677}"/>
              </a:ext>
            </a:extLst>
          </p:cNvPr>
          <p:cNvPicPr>
            <a:picLocks noChangeAspect="1"/>
          </p:cNvPicPr>
          <p:nvPr/>
        </p:nvPicPr>
        <p:blipFill>
          <a:blip r:embed="rId3"/>
          <a:stretch>
            <a:fillRect/>
          </a:stretch>
        </p:blipFill>
        <p:spPr>
          <a:xfrm>
            <a:off x="2514600" y="4038600"/>
            <a:ext cx="3667125" cy="8667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13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dirty="0"/>
              <a:t>​</a:t>
            </a:r>
            <a:r>
              <a:rPr sz="2800" dirty="0"/>
              <a:t>There are different approaches to finding the </a:t>
            </a:r>
            <a:br>
              <a:rPr lang="en-US" sz="2800" dirty="0"/>
            </a:br>
            <a:r>
              <a:rPr lang="en-US" sz="2800" i="1" dirty="0"/>
              <a:t>x</a:t>
            </a:r>
            <a:r>
              <a:rPr sz="2800" dirty="0"/>
              <a:t>-intercepts. Looking at the numerator, we might guess that </a:t>
            </a:r>
            <a:r>
              <a:rPr lang="en-IN" sz="2800" dirty="0">
                <a:latin typeface="Calibri" panose="020F0502020204030204" pitchFamily="34" charset="0"/>
                <a:ea typeface="Calibri" panose="020F0502020204030204" pitchFamily="34" charset="0"/>
                <a:cs typeface="Calibri" panose="020F0502020204030204" pitchFamily="34" charset="0"/>
              </a:rPr>
              <a:t>−</a:t>
            </a:r>
            <a:r>
              <a:rPr lang="en-US" sz="2800" dirty="0"/>
              <a:t>1 </a:t>
            </a:r>
            <a:r>
              <a:rPr sz="2800" dirty="0"/>
              <a:t>is a zero of the numerator. A quick calculation confirms this: </a:t>
            </a:r>
            <a:r>
              <a:rPr lang="en-US" sz="2800" dirty="0"/>
              <a:t>				 															  			  		    </a:t>
            </a:r>
            <a:r>
              <a:rPr dirty="0"/>
              <a:t>​</a:t>
            </a:r>
          </a:p>
        </p:txBody>
      </p:sp>
      <p:pic>
        <p:nvPicPr>
          <p:cNvPr id="6" name="Picture 5" descr="Open parentheses negative one close parentheses cubed plus open parentheses negative one close parentheses squared plus two times open parentheses negative one close parentheses plus two equals zero.">
            <a:extLst>
              <a:ext uri="{FF2B5EF4-FFF2-40B4-BE49-F238E27FC236}">
                <a16:creationId xmlns:a16="http://schemas.microsoft.com/office/drawing/2014/main" id="{69236BD0-E010-CD6E-AD48-DBB126E2FE5D}"/>
              </a:ext>
            </a:extLst>
          </p:cNvPr>
          <p:cNvPicPr>
            <a:picLocks noChangeAspect="1"/>
          </p:cNvPicPr>
          <p:nvPr/>
        </p:nvPicPr>
        <p:blipFill>
          <a:blip r:embed="rId3"/>
          <a:stretch>
            <a:fillRect/>
          </a:stretch>
        </p:blipFill>
        <p:spPr>
          <a:xfrm>
            <a:off x="2547937" y="2286000"/>
            <a:ext cx="4048125" cy="581025"/>
          </a:xfrm>
          <a:prstGeom prst="rect">
            <a:avLst/>
          </a:prstGeom>
        </p:spPr>
      </p:pic>
      <p:sp>
        <p:nvSpPr>
          <p:cNvPr id="11" name="TextBox 10">
            <a:extLst>
              <a:ext uri="{FF2B5EF4-FFF2-40B4-BE49-F238E27FC236}">
                <a16:creationId xmlns:a16="http://schemas.microsoft.com/office/drawing/2014/main" id="{A7A17CA1-34A8-6E4C-609D-9E953EED9163}"/>
              </a:ext>
            </a:extLst>
          </p:cNvPr>
          <p:cNvSpPr txBox="1"/>
          <p:nvPr/>
        </p:nvSpPr>
        <p:spPr>
          <a:xfrm>
            <a:off x="432817" y="2709407"/>
            <a:ext cx="8229599" cy="954107"/>
          </a:xfrm>
          <a:prstGeom prst="rect">
            <a:avLst/>
          </a:prstGeom>
          <a:noFill/>
        </p:spPr>
        <p:txBody>
          <a:bodyPr wrap="square">
            <a:spAutoFit/>
          </a:bodyPr>
          <a:lstStyle/>
          <a:p>
            <a:r>
              <a:rPr lang="en-US" sz="2800" dirty="0"/>
              <a:t>This means we can factor the numerator. Using synthetic or long division, we have</a:t>
            </a:r>
            <a:endParaRPr lang="en-IN" sz="2800" dirty="0"/>
          </a:p>
        </p:txBody>
      </p:sp>
      <p:pic>
        <p:nvPicPr>
          <p:cNvPr id="9" name="Picture 8" descr="Open parentheses x plus one close parentheses times open parentheses x squared plus two close parentheses.">
            <a:extLst>
              <a:ext uri="{FF2B5EF4-FFF2-40B4-BE49-F238E27FC236}">
                <a16:creationId xmlns:a16="http://schemas.microsoft.com/office/drawing/2014/main" id="{B461A167-253E-CC6A-DEA0-34E3A55EE20C}"/>
              </a:ext>
            </a:extLst>
          </p:cNvPr>
          <p:cNvPicPr>
            <a:picLocks noChangeAspect="1"/>
          </p:cNvPicPr>
          <p:nvPr/>
        </p:nvPicPr>
        <p:blipFill>
          <a:blip r:embed="rId4"/>
          <a:stretch>
            <a:fillRect/>
          </a:stretch>
        </p:blipFill>
        <p:spPr>
          <a:xfrm>
            <a:off x="5538787" y="3143776"/>
            <a:ext cx="2124075" cy="590550"/>
          </a:xfrm>
          <a:prstGeom prst="rect">
            <a:avLst/>
          </a:prstGeom>
        </p:spPr>
      </p:pic>
      <p:sp>
        <p:nvSpPr>
          <p:cNvPr id="13" name="TextBox 12">
            <a:extLst>
              <a:ext uri="{FF2B5EF4-FFF2-40B4-BE49-F238E27FC236}">
                <a16:creationId xmlns:a16="http://schemas.microsoft.com/office/drawing/2014/main" id="{63858FD8-C910-B424-DA3F-5295CC82B48B}"/>
              </a:ext>
            </a:extLst>
          </p:cNvPr>
          <p:cNvSpPr txBox="1"/>
          <p:nvPr/>
        </p:nvSpPr>
        <p:spPr>
          <a:xfrm>
            <a:off x="445008" y="3568005"/>
            <a:ext cx="8317991" cy="1384995"/>
          </a:xfrm>
          <a:prstGeom prst="rect">
            <a:avLst/>
          </a:prstGeom>
          <a:noFill/>
        </p:spPr>
        <p:txBody>
          <a:bodyPr wrap="square">
            <a:spAutoFit/>
          </a:bodyPr>
          <a:lstStyle/>
          <a:p>
            <a:pPr>
              <a:defRPr sz="2800"/>
            </a:pPr>
            <a:r>
              <a:rPr lang="en-US" sz="2800" dirty="0"/>
              <a:t>Thus, (</a:t>
            </a:r>
            <a:r>
              <a:rPr lang="en-IN" sz="2800" dirty="0">
                <a:latin typeface="Calibri" panose="020F0502020204030204" pitchFamily="34" charset="0"/>
                <a:ea typeface="Calibri" panose="020F0502020204030204" pitchFamily="34" charset="0"/>
                <a:cs typeface="Calibri" panose="020F0502020204030204" pitchFamily="34" charset="0"/>
              </a:rPr>
              <a:t>−</a:t>
            </a:r>
            <a:r>
              <a:rPr lang="en-US" sz="2800" dirty="0"/>
              <a:t>1,0) is the only </a:t>
            </a:r>
            <a:r>
              <a:rPr lang="en-US" sz="2800" i="1" dirty="0"/>
              <a:t>x</a:t>
            </a:r>
            <a:r>
              <a:rPr lang="en-US" sz="2800" dirty="0"/>
              <a:t>-intercept.</a:t>
            </a:r>
          </a:p>
          <a:p>
            <a:pPr>
              <a:defRPr sz="2800"/>
            </a:pPr>
            <a:r>
              <a:rPr lang="en-US" sz="2800" dirty="0"/>
              <a:t>​With the intercepts and a few other plotted points, we obtain the graph of </a:t>
            </a:r>
            <a:r>
              <a:rPr lang="en-US" sz="2800" i="1" dirty="0"/>
              <a:t>h</a:t>
            </a:r>
            <a:r>
              <a:rPr lang="en-US" sz="2800" dirty="0"/>
              <a:t>.</a:t>
            </a:r>
          </a:p>
        </p:txBody>
      </p:sp>
    </p:spTree>
    <p:extLst>
      <p:ext uri="{BB962C8B-B14F-4D97-AF65-F5344CB8AC3E}">
        <p14:creationId xmlns:p14="http://schemas.microsoft.com/office/powerpoint/2010/main" val="107553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3: Graphing Rational Functions</a:t>
                </a:r>
                <a14:m>
                  <m:oMath xmlns:m="http://schemas.openxmlformats.org/officeDocument/2006/math">
                    <m:r>
                      <m:rPr>
                        <m:nor/>
                      </m:rPr>
                      <a:rPr lang="en-US" sz="3200" b="0" i="0" baseline="-25000" dirty="0" smtClean="0"/>
                      <m:t>14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pic>
        <p:nvPicPr>
          <p:cNvPr id="8" name="Content Placeholder 7" descr="Graph of the function equation h of x equals open parenthesis x cubed plus x squared plus 2x plus 2 close parenthesis divided by open parenthesis x squared plus 9 close parenthesis., with a dashed line labeled &quot;y equals x plus 1&quot; representing the oblique asymptote of h of x. The graph of h of x approaches the oblique asymptote from above as x goes to negative infinity and approaches the oblique asymptote from below as x goes to infinity. The graph of h of x crosses the asymptote at the marked point open parenthesis negative 1,0 close parenthesis and passes crosses the y-axis at the marked point open parenthesis 0,2 over 9 close parenthesis.">
            <a:extLst>
              <a:ext uri="{FF2B5EF4-FFF2-40B4-BE49-F238E27FC236}">
                <a16:creationId xmlns:a16="http://schemas.microsoft.com/office/drawing/2014/main" id="{8D80C39F-A95C-428C-9EA9-EE7FCD17462F}"/>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8B68B4B6-65E8-47EC-9FDD-5E79A3E6DC4C}"/>
              </a:ext>
            </a:extLst>
          </p:cNvPr>
          <p:cNvSpPr txBox="1"/>
          <p:nvPr/>
        </p:nvSpPr>
        <p:spPr>
          <a:xfrm>
            <a:off x="3695700" y="5526024"/>
            <a:ext cx="1562100" cy="523220"/>
          </a:xfrm>
          <a:prstGeom prst="rect">
            <a:avLst/>
          </a:prstGeom>
          <a:noFill/>
        </p:spPr>
        <p:txBody>
          <a:bodyPr wrap="square" rtlCol="0">
            <a:spAutoFit/>
          </a:bodyPr>
          <a:lstStyle/>
          <a:p>
            <a:pPr algn="ctr"/>
            <a:r>
              <a:rPr lang="en-US" sz="2800" dirty="0"/>
              <a:t>Figure 11</a:t>
            </a:r>
          </a:p>
        </p:txBody>
      </p:sp>
    </p:spTree>
    <p:extLst>
      <p:ext uri="{BB962C8B-B14F-4D97-AF65-F5344CB8AC3E}">
        <p14:creationId xmlns:p14="http://schemas.microsoft.com/office/powerpoint/2010/main" val="396625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Rational Inequalities</a:t>
            </a:r>
          </a:p>
        </p:txBody>
      </p:sp>
      <p:sp>
        <p:nvSpPr>
          <p:cNvPr id="3" name="Text Placeholder 2"/>
          <p:cNvSpPr>
            <a:spLocks noGrp="1"/>
          </p:cNvSpPr>
          <p:nvPr>
            <p:ph type="body" sz="quarter" idx="10"/>
          </p:nvPr>
        </p:nvSpPr>
        <p:spPr/>
        <p:txBody>
          <a:bodyPr>
            <a:normAutofit/>
          </a:bodyPr>
          <a:lstStyle/>
          <a:p>
            <a:r>
              <a:rPr sz="2800" dirty="0"/>
              <a:t>A </a:t>
            </a:r>
            <a:r>
              <a:rPr sz="2800" b="1" dirty="0"/>
              <a:t>rational inequality</a:t>
            </a:r>
            <a:r>
              <a:rPr sz="2800" dirty="0"/>
              <a:t> is any inequality that can be written in the form</a:t>
            </a:r>
            <a:endParaRPr lang="en-US" sz="2800" dirty="0"/>
          </a:p>
          <a:p>
            <a:endParaRPr lang="en-US" sz="1200" dirty="0"/>
          </a:p>
          <a:p>
            <a:pPr algn="ctr"/>
            <a:endParaRPr sz="2800" dirty="0"/>
          </a:p>
          <a:p>
            <a:pPr>
              <a:defRPr sz="2800"/>
            </a:pPr>
            <a:endParaRPr lang="en-US" sz="1200" dirty="0"/>
          </a:p>
        </p:txBody>
      </p:sp>
      <p:pic>
        <p:nvPicPr>
          <p:cNvPr id="7" name="Picture 6" descr="f of x is less than zero, f of x is less than or equal to zero, f of x is greater than zero, or f of x is greater than or equal to zero.">
            <a:extLst>
              <a:ext uri="{FF2B5EF4-FFF2-40B4-BE49-F238E27FC236}">
                <a16:creationId xmlns:a16="http://schemas.microsoft.com/office/drawing/2014/main" id="{F4337E96-2C08-222D-46F6-03DF096F64C4}"/>
              </a:ext>
            </a:extLst>
          </p:cNvPr>
          <p:cNvPicPr>
            <a:picLocks noChangeAspect="1"/>
          </p:cNvPicPr>
          <p:nvPr/>
        </p:nvPicPr>
        <p:blipFill>
          <a:blip r:embed="rId2"/>
          <a:stretch>
            <a:fillRect/>
          </a:stretch>
        </p:blipFill>
        <p:spPr>
          <a:xfrm>
            <a:off x="1343025" y="2286000"/>
            <a:ext cx="6457950" cy="523875"/>
          </a:xfrm>
          <a:prstGeom prst="rect">
            <a:avLst/>
          </a:prstGeom>
        </p:spPr>
      </p:pic>
      <p:sp>
        <p:nvSpPr>
          <p:cNvPr id="9" name="TextBox 8">
            <a:extLst>
              <a:ext uri="{FF2B5EF4-FFF2-40B4-BE49-F238E27FC236}">
                <a16:creationId xmlns:a16="http://schemas.microsoft.com/office/drawing/2014/main" id="{8CAB2B30-65F3-A700-F916-CFB4EC97F118}"/>
              </a:ext>
            </a:extLst>
          </p:cNvPr>
          <p:cNvSpPr txBox="1"/>
          <p:nvPr/>
        </p:nvSpPr>
        <p:spPr>
          <a:xfrm>
            <a:off x="533400" y="3048000"/>
            <a:ext cx="7924800" cy="523220"/>
          </a:xfrm>
          <a:prstGeom prst="rect">
            <a:avLst/>
          </a:prstGeom>
          <a:noFill/>
        </p:spPr>
        <p:txBody>
          <a:bodyPr wrap="square">
            <a:spAutoFit/>
          </a:bodyPr>
          <a:lstStyle/>
          <a:p>
            <a:pPr>
              <a:defRPr sz="2800"/>
            </a:pPr>
            <a:r>
              <a:rPr lang="en-US" sz="2800" dirty="0">
                <a:solidFill>
                  <a:srgbClr val="000000"/>
                </a:solidFill>
              </a:rPr>
              <a:t>where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is a rational function.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Procedure: </a:t>
                </a:r>
                <a:r>
                  <a:rPr dirty="0"/>
                  <a:t>Solving Rational Inequalities</a:t>
                </a:r>
                <a:r>
                  <a:rPr lang="en-US" dirty="0"/>
                  <a:t> Using the</a:t>
                </a:r>
                <a:r>
                  <a:rPr dirty="0"/>
                  <a:t> Sign-Test Method</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17" name="Text Placeholder 16">
            <a:extLst>
              <a:ext uri="{FF2B5EF4-FFF2-40B4-BE49-F238E27FC236}">
                <a16:creationId xmlns:a16="http://schemas.microsoft.com/office/drawing/2014/main" id="{647A87C9-3734-DB3E-CB58-229CAE86EB9E}"/>
              </a:ext>
              <a:ext uri="{C183D7F6-B498-43B3-948B-1728B52AA6E4}">
                <adec:decorative xmlns:adec="http://schemas.microsoft.com/office/drawing/2017/decorative" val="0"/>
              </a:ext>
            </a:extLst>
          </p:cNvPr>
          <p:cNvSpPr>
            <a:spLocks noGrp="1"/>
          </p:cNvSpPr>
          <p:nvPr>
            <p:ph type="body" sz="quarter" idx="10"/>
          </p:nvPr>
        </p:nvSpPr>
        <p:spPr>
          <a:xfrm>
            <a:off x="457200" y="1038949"/>
            <a:ext cx="8229600" cy="4914276"/>
          </a:xfrm>
        </p:spPr>
        <p:txBody>
          <a:bodyPr/>
          <a:lstStyle/>
          <a:p>
            <a:r>
              <a:rPr lang="en-US" sz="2800" dirty="0"/>
              <a:t>To solve a rational inequality</a:t>
            </a:r>
          </a:p>
          <a:p>
            <a:r>
              <a:rPr lang="en-US" sz="2800" dirty="0"/>
              <a:t> </a:t>
            </a:r>
          </a:p>
          <a:p>
            <a:endParaRPr lang="en-IN" dirty="0"/>
          </a:p>
        </p:txBody>
      </p:sp>
      <p:pic>
        <p:nvPicPr>
          <p:cNvPr id="23" name="Picture 22" descr="f of x is less than zero, f of x is less than or equal to zero, f of x is greater than zero, or f of x is greater than or equal to zero.">
            <a:extLst>
              <a:ext uri="{FF2B5EF4-FFF2-40B4-BE49-F238E27FC236}">
                <a16:creationId xmlns:a16="http://schemas.microsoft.com/office/drawing/2014/main" id="{D555C1D9-53FF-0CD7-26CC-5E2B6CA0905A}"/>
              </a:ext>
            </a:extLst>
          </p:cNvPr>
          <p:cNvPicPr>
            <a:picLocks noChangeAspect="1"/>
          </p:cNvPicPr>
          <p:nvPr/>
        </p:nvPicPr>
        <p:blipFill>
          <a:blip r:embed="rId3"/>
          <a:stretch>
            <a:fillRect/>
          </a:stretch>
        </p:blipFill>
        <p:spPr>
          <a:xfrm>
            <a:off x="1600201" y="1600200"/>
            <a:ext cx="6457950" cy="523875"/>
          </a:xfrm>
          <a:prstGeom prst="rect">
            <a:avLst/>
          </a:prstGeom>
        </p:spPr>
      </p:pic>
      <p:sp>
        <p:nvSpPr>
          <p:cNvPr id="24" name="TextBox 23">
            <a:extLst>
              <a:ext uri="{FF2B5EF4-FFF2-40B4-BE49-F238E27FC236}">
                <a16:creationId xmlns:a16="http://schemas.microsoft.com/office/drawing/2014/main" id="{6D0C2E8E-9D8A-A10E-CCDA-D1B0BC6B4874}"/>
              </a:ext>
            </a:extLst>
          </p:cNvPr>
          <p:cNvSpPr txBox="1"/>
          <p:nvPr/>
        </p:nvSpPr>
        <p:spPr>
          <a:xfrm>
            <a:off x="543370" y="2477631"/>
            <a:ext cx="4181030" cy="523220"/>
          </a:xfrm>
          <a:prstGeom prst="rect">
            <a:avLst/>
          </a:prstGeom>
          <a:noFill/>
        </p:spPr>
        <p:txBody>
          <a:bodyPr wrap="square">
            <a:spAutoFit/>
          </a:bodyPr>
          <a:lstStyle/>
          <a:p>
            <a:r>
              <a:rPr lang="en-IN" sz="2800" dirty="0">
                <a:solidFill>
                  <a:srgbClr val="000000"/>
                </a:solidFill>
              </a:rPr>
              <a:t>where the rational function </a:t>
            </a:r>
          </a:p>
        </p:txBody>
      </p:sp>
      <p:pic>
        <p:nvPicPr>
          <p:cNvPr id="25" name="Picture 24" descr="f of x equals p of x divided by q of x.">
            <a:extLst>
              <a:ext uri="{FF2B5EF4-FFF2-40B4-BE49-F238E27FC236}">
                <a16:creationId xmlns:a16="http://schemas.microsoft.com/office/drawing/2014/main" id="{DE09FDE3-4601-6B41-BA21-1AE030C5B591}"/>
              </a:ext>
            </a:extLst>
          </p:cNvPr>
          <p:cNvPicPr>
            <a:picLocks noChangeAspect="1"/>
          </p:cNvPicPr>
          <p:nvPr/>
        </p:nvPicPr>
        <p:blipFill>
          <a:blip r:embed="rId4"/>
          <a:stretch>
            <a:fillRect/>
          </a:stretch>
        </p:blipFill>
        <p:spPr>
          <a:xfrm>
            <a:off x="4659122" y="2286000"/>
            <a:ext cx="1728000" cy="998843"/>
          </a:xfrm>
          <a:prstGeom prst="rect">
            <a:avLst/>
          </a:prstGeom>
        </p:spPr>
      </p:pic>
      <p:sp>
        <p:nvSpPr>
          <p:cNvPr id="26" name="TextBox 25">
            <a:extLst>
              <a:ext uri="{FF2B5EF4-FFF2-40B4-BE49-F238E27FC236}">
                <a16:creationId xmlns:a16="http://schemas.microsoft.com/office/drawing/2014/main" id="{75CFED0E-C177-5E83-7EDB-ABFC5EDEEE2D}"/>
              </a:ext>
            </a:extLst>
          </p:cNvPr>
          <p:cNvSpPr txBox="1"/>
          <p:nvPr/>
        </p:nvSpPr>
        <p:spPr>
          <a:xfrm>
            <a:off x="533400" y="3058180"/>
            <a:ext cx="2971800" cy="523220"/>
          </a:xfrm>
          <a:prstGeom prst="rect">
            <a:avLst/>
          </a:prstGeom>
          <a:noFill/>
        </p:spPr>
        <p:txBody>
          <a:bodyPr wrap="square">
            <a:spAutoFit/>
          </a:bodyPr>
          <a:lstStyle/>
          <a:p>
            <a:r>
              <a:rPr lang="en-IN" sz="2800" dirty="0">
                <a:solidFill>
                  <a:srgbClr val="000000"/>
                </a:solidFill>
              </a:rPr>
              <a:t>is in reduced form:</a:t>
            </a:r>
          </a:p>
        </p:txBody>
      </p:sp>
      <p:sp>
        <p:nvSpPr>
          <p:cNvPr id="27" name="TextBox 26">
            <a:extLst>
              <a:ext uri="{FF2B5EF4-FFF2-40B4-BE49-F238E27FC236}">
                <a16:creationId xmlns:a16="http://schemas.microsoft.com/office/drawing/2014/main" id="{7E48C67F-62E4-6D4D-1EE3-4C3FCD87953B}"/>
              </a:ext>
            </a:extLst>
          </p:cNvPr>
          <p:cNvSpPr txBox="1"/>
          <p:nvPr/>
        </p:nvSpPr>
        <p:spPr>
          <a:xfrm>
            <a:off x="546511" y="3544431"/>
            <a:ext cx="8064089" cy="2246769"/>
          </a:xfrm>
          <a:prstGeom prst="rect">
            <a:avLst/>
          </a:prstGeom>
          <a:noFill/>
        </p:spPr>
        <p:txBody>
          <a:bodyPr wrap="square">
            <a:spAutoFit/>
          </a:bodyPr>
          <a:lstStyle/>
          <a:p>
            <a:r>
              <a:rPr lang="en-IN" sz="2800" b="1" dirty="0">
                <a:solidFill>
                  <a:srgbClr val="000000"/>
                </a:solidFill>
              </a:rPr>
              <a:t>Step 1:   </a:t>
            </a:r>
            <a:r>
              <a:rPr lang="en-US" sz="2800" dirty="0">
                <a:solidFill>
                  <a:srgbClr val="000000"/>
                </a:solidFill>
              </a:rPr>
              <a:t>Find the real zeros of the numerator </a:t>
            </a:r>
            <a:r>
              <a:rPr lang="en-US" sz="2800" i="1" dirty="0">
                <a:solidFill>
                  <a:srgbClr val="000000"/>
                </a:solidFill>
              </a:rPr>
              <a:t>p</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	  	    These values are the </a:t>
            </a:r>
            <a:r>
              <a:rPr lang="en-US" sz="2800" b="1" i="0" dirty="0">
                <a:solidFill>
                  <a:srgbClr val="000000"/>
                </a:solidFill>
              </a:rPr>
              <a:t>zeros</a:t>
            </a:r>
            <a:r>
              <a:rPr lang="en-US" sz="2800" dirty="0">
                <a:solidFill>
                  <a:srgbClr val="000000"/>
                </a:solidFill>
              </a:rPr>
              <a:t> of </a:t>
            </a:r>
            <a:r>
              <a:rPr lang="en-US" sz="2800" i="1" dirty="0">
                <a:solidFill>
                  <a:srgbClr val="000000"/>
                </a:solidFill>
              </a:rPr>
              <a:t>f</a:t>
            </a:r>
            <a:r>
              <a:rPr lang="en-US" sz="2800" dirty="0">
                <a:solidFill>
                  <a:srgbClr val="000000"/>
                </a:solidFill>
              </a:rPr>
              <a:t>.</a:t>
            </a:r>
          </a:p>
          <a:p>
            <a:r>
              <a:rPr lang="en-IN" sz="2800" b="1" dirty="0">
                <a:solidFill>
                  <a:srgbClr val="000000"/>
                </a:solidFill>
              </a:rPr>
              <a:t>Step 2:   </a:t>
            </a:r>
            <a:r>
              <a:rPr lang="en-US" sz="2800" dirty="0">
                <a:solidFill>
                  <a:srgbClr val="000000"/>
                </a:solidFill>
              </a:rPr>
              <a:t>Find the real zeros of the denominator </a:t>
            </a:r>
            <a:r>
              <a:rPr lang="en-US" sz="2800" i="1" dirty="0">
                <a:solidFill>
                  <a:srgbClr val="000000"/>
                </a:solidFill>
              </a:rPr>
              <a:t>q</a:t>
            </a:r>
            <a:r>
              <a:rPr lang="en-US" sz="2800" dirty="0">
                <a:solidFill>
                  <a:srgbClr val="000000"/>
                </a:solidFill>
              </a:rPr>
              <a:t>(</a:t>
            </a:r>
            <a:r>
              <a:rPr lang="en-US" sz="2800" i="1" dirty="0">
                <a:solidFill>
                  <a:srgbClr val="000000"/>
                </a:solidFill>
              </a:rPr>
              <a:t>x</a:t>
            </a:r>
            <a:r>
              <a:rPr lang="en-US" sz="2800" dirty="0">
                <a:solidFill>
                  <a:srgbClr val="000000"/>
                </a:solidFill>
              </a:rPr>
              <a:t>).</a:t>
            </a:r>
            <a:r>
              <a:rPr lang="ar-AE" sz="2800" dirty="0">
                <a:solidFill>
                  <a:srgbClr val="000000"/>
                </a:solidFill>
              </a:rPr>
              <a:t> </a:t>
            </a:r>
            <a:r>
              <a:rPr lang="en-US" sz="2800" dirty="0">
                <a:solidFill>
                  <a:srgbClr val="000000"/>
                </a:solidFill>
              </a:rPr>
              <a:t>      </a:t>
            </a:r>
          </a:p>
          <a:p>
            <a:r>
              <a:rPr lang="en-US" sz="2800" dirty="0">
                <a:solidFill>
                  <a:srgbClr val="000000"/>
                </a:solidFill>
              </a:rPr>
              <a:t>	    These values are the locations of the </a:t>
            </a:r>
            <a:r>
              <a:rPr lang="en-US" sz="2800" b="1" dirty="0">
                <a:solidFill>
                  <a:srgbClr val="000000"/>
                </a:solidFill>
              </a:rPr>
              <a:t>vertical </a:t>
            </a:r>
          </a:p>
          <a:p>
            <a:r>
              <a:rPr lang="en-US" sz="2800" b="1" dirty="0">
                <a:solidFill>
                  <a:srgbClr val="000000"/>
                </a:solidFill>
              </a:rPr>
              <a:t>	     asymptotes </a:t>
            </a:r>
            <a:r>
              <a:rPr lang="en-US" sz="2800" dirty="0">
                <a:solidFill>
                  <a:srgbClr val="000000"/>
                </a:solidFill>
              </a:rPr>
              <a:t>of </a:t>
            </a:r>
            <a:r>
              <a:rPr lang="en-US" sz="2800" i="1" dirty="0">
                <a:solidFill>
                  <a:srgbClr val="000000"/>
                </a:solidFill>
              </a:rPr>
              <a:t>f</a:t>
            </a:r>
            <a:r>
              <a:rPr lang="en-US" sz="2800" dirty="0">
                <a:solidFill>
                  <a:srgbClr val="000000"/>
                </a:solidFill>
              </a:rPr>
              <a:t>.</a:t>
            </a:r>
            <a:endParaRPr lang="en-IN" sz="2800" b="1" dirty="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Procedure: </a:t>
                </a:r>
                <a:r>
                  <a:rPr dirty="0"/>
                  <a:t>Solving Rational Inequalities</a:t>
                </a:r>
                <a:r>
                  <a:rPr lang="en-US" dirty="0"/>
                  <a:t> Using the</a:t>
                </a:r>
                <a:r>
                  <a:rPr dirty="0"/>
                  <a:t> Sign-Test Method</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lang="en-US" dirty="0"/>
              <a:t> </a:t>
            </a:r>
            <a:r>
              <a:rPr lang="en-IN" sz="2800" b="1" dirty="0">
                <a:solidFill>
                  <a:srgbClr val="000000"/>
                </a:solidFill>
              </a:rPr>
              <a:t>Step 3:   </a:t>
            </a:r>
            <a:r>
              <a:rPr lang="en-US" sz="2800" dirty="0">
                <a:solidFill>
                  <a:srgbClr val="000000"/>
                </a:solidFill>
              </a:rPr>
              <a:t>Place the values from steps 1 and 2 on a 	  	    number line, splitting it into intervals.</a:t>
            </a:r>
          </a:p>
          <a:p>
            <a:r>
              <a:rPr lang="en-IN" sz="2800" b="1" dirty="0">
                <a:solidFill>
                  <a:srgbClr val="000000"/>
                </a:solidFill>
              </a:rPr>
              <a:t>Step 4:   </a:t>
            </a: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r>
              <a:rPr lang="en-US" sz="2800" i="1" dirty="0">
                <a:solidFill>
                  <a:srgbClr val="000000"/>
                </a:solidFill>
              </a:rPr>
              <a:t>f</a:t>
            </a:r>
            <a:r>
              <a:rPr lang="en-US" sz="2800" dirty="0">
                <a:solidFill>
                  <a:srgbClr val="000000"/>
                </a:solidFill>
              </a:rPr>
              <a:t> at that number. If the result is 	     	    positive, then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&gt; 0</a:t>
            </a:r>
            <a:r>
              <a:rPr lang="ar-AE" sz="2800" dirty="0">
                <a:solidFill>
                  <a:srgbClr val="000000"/>
                </a:solidFill>
              </a:rPr>
              <a:t> </a:t>
            </a:r>
            <a:r>
              <a:rPr lang="en-US" sz="2800" dirty="0">
                <a:solidFill>
                  <a:srgbClr val="000000"/>
                </a:solidFill>
              </a:rPr>
              <a:t>for all </a:t>
            </a:r>
            <a:r>
              <a:rPr lang="en-US" sz="2800" i="1" dirty="0">
                <a:solidFill>
                  <a:srgbClr val="000000"/>
                </a:solidFill>
              </a:rPr>
              <a:t>x</a:t>
            </a:r>
            <a:r>
              <a:rPr lang="en-US" sz="2800" dirty="0">
                <a:solidFill>
                  <a:srgbClr val="000000"/>
                </a:solidFill>
              </a:rPr>
              <a:t> in the interval. If 	    the result is negative, then </a:t>
            </a:r>
            <a:r>
              <a:rPr lang="en-US" sz="2800" i="1" dirty="0">
                <a:solidFill>
                  <a:srgbClr val="000000"/>
                </a:solidFill>
              </a:rPr>
              <a:t>f</a:t>
            </a:r>
            <a:r>
              <a:rPr lang="en-US" sz="2800" dirty="0">
                <a:solidFill>
                  <a:srgbClr val="000000"/>
                </a:solidFill>
              </a:rPr>
              <a:t>(</a:t>
            </a:r>
            <a:r>
              <a:rPr lang="en-US" sz="2800" i="1" dirty="0">
                <a:solidFill>
                  <a:srgbClr val="000000"/>
                </a:solidFill>
              </a:rPr>
              <a:t>x</a:t>
            </a:r>
            <a:r>
              <a:rPr lang="en-US" sz="2800" dirty="0">
                <a:solidFill>
                  <a:srgbClr val="000000"/>
                </a:solidFill>
              </a:rPr>
              <a:t>) &lt; 0</a:t>
            </a:r>
            <a:r>
              <a:rPr lang="ar-AE" sz="2800" dirty="0">
                <a:solidFill>
                  <a:srgbClr val="000000"/>
                </a:solidFill>
              </a:rPr>
              <a:t> </a:t>
            </a:r>
            <a:r>
              <a:rPr lang="en-US" sz="2800" dirty="0">
                <a:solidFill>
                  <a:srgbClr val="000000"/>
                </a:solidFill>
              </a:rPr>
              <a:t>for all </a:t>
            </a:r>
            <a:r>
              <a:rPr lang="en-US" sz="2800" i="1" dirty="0">
                <a:solidFill>
                  <a:srgbClr val="000000"/>
                </a:solidFill>
              </a:rPr>
              <a:t>x</a:t>
            </a:r>
            <a:r>
              <a:rPr lang="en-US" sz="2800" dirty="0">
                <a:solidFill>
                  <a:srgbClr val="000000"/>
                </a:solidFill>
              </a:rPr>
              <a:t> in 	    the interval.</a:t>
            </a:r>
          </a:p>
          <a:p>
            <a:endParaRPr lang="en-IN" sz="2800" b="1" dirty="0">
              <a:solidFill>
                <a:srgbClr val="000000"/>
              </a:solidFill>
            </a:endParaRPr>
          </a:p>
          <a:p>
            <a:endParaRPr lang="en-US" sz="2800" dirty="0">
              <a:solidFill>
                <a:srgbClr val="000000"/>
              </a:solidFill>
            </a:endParaRPr>
          </a:p>
          <a:p>
            <a:endParaRPr lang="en-IN" sz="2800" b="1" dirty="0">
              <a:solidFill>
                <a:srgbClr val="000000"/>
              </a:solidFill>
            </a:endParaRPr>
          </a:p>
          <a:p>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Procedure: </a:t>
                </a:r>
                <a:r>
                  <a:rPr dirty="0"/>
                  <a:t>Solving Rational Inequalities</a:t>
                </a:r>
                <a:r>
                  <a:rPr lang="en-US" dirty="0"/>
                  <a:t> Using the</a:t>
                </a:r>
                <a:r>
                  <a:rPr dirty="0"/>
                  <a:t> Sign-Test Method</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lang="en-US" dirty="0"/>
              <a:t> </a:t>
            </a:r>
            <a:r>
              <a:rPr lang="en-IN" sz="2800" b="1" dirty="0">
                <a:solidFill>
                  <a:srgbClr val="000000"/>
                </a:solidFill>
              </a:rPr>
              <a:t>Step 5:   </a:t>
            </a: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r>
              <a:rPr lang="en-US" sz="28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rPr>
              <a:t>or </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solidFill>
                  <a:srgbClr val="000000"/>
                </a:solidFill>
              </a:rPr>
              <a:t>), then 	     the zeros of </a:t>
            </a:r>
            <a:r>
              <a:rPr lang="en-US" sz="2800" i="1" dirty="0">
                <a:solidFill>
                  <a:srgbClr val="000000"/>
                </a:solidFill>
              </a:rPr>
              <a:t>p</a:t>
            </a:r>
            <a:r>
              <a:rPr lang="en-US" sz="2800" dirty="0">
                <a:solidFill>
                  <a:srgbClr val="000000"/>
                </a:solidFill>
              </a:rPr>
              <a:t> are included in the solution set 	     as well. The zeros of </a:t>
            </a:r>
            <a:r>
              <a:rPr lang="en-US" sz="2800" i="1" dirty="0">
                <a:solidFill>
                  <a:srgbClr val="000000"/>
                </a:solidFill>
              </a:rPr>
              <a:t>q</a:t>
            </a:r>
            <a:r>
              <a:rPr lang="en-US" sz="2800" dirty="0">
                <a:solidFill>
                  <a:srgbClr val="000000"/>
                </a:solidFill>
              </a:rPr>
              <a:t> are never included in 	     the solution set (as they are not in the 	  	     domain of </a:t>
            </a:r>
            <a:r>
              <a:rPr lang="en-US" sz="2800" i="1" dirty="0">
                <a:solidFill>
                  <a:srgbClr val="000000"/>
                </a:solidFill>
              </a:rPr>
              <a:t>f</a:t>
            </a:r>
            <a:r>
              <a:rPr lang="en-US" sz="2800" dirty="0">
                <a:solidFill>
                  <a:srgbClr val="000000"/>
                </a:solidFill>
              </a:rPr>
              <a:t>).</a:t>
            </a:r>
          </a:p>
        </p:txBody>
      </p:sp>
    </p:spTree>
    <p:extLst>
      <p:ext uri="{BB962C8B-B14F-4D97-AF65-F5344CB8AC3E}">
        <p14:creationId xmlns:p14="http://schemas.microsoft.com/office/powerpoint/2010/main" val="2811078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4: Solving Rational Inequalities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endParaRPr lang="en-US" sz="2800" dirty="0"/>
          </a:p>
          <a:p>
            <a:pPr>
              <a:defRPr sz="2800"/>
            </a:pPr>
            <a:r>
              <a:rPr sz="2800" dirty="0"/>
              <a:t>Solve the rational inequality</a:t>
            </a:r>
            <a:r>
              <a:rPr lang="en-US" sz="2800" dirty="0"/>
              <a:t> </a:t>
            </a:r>
            <a:endParaRPr sz="2800" dirty="0"/>
          </a:p>
        </p:txBody>
      </p:sp>
      <p:pic>
        <p:nvPicPr>
          <p:cNvPr id="6" name="Picture 5" descr="open parentheses x squared plus one close parentheses divided by open parentheses x squared plus two x minus fifteen close parentheses greater than zero.">
            <a:extLst>
              <a:ext uri="{FF2B5EF4-FFF2-40B4-BE49-F238E27FC236}">
                <a16:creationId xmlns:a16="http://schemas.microsoft.com/office/drawing/2014/main" id="{F5F75872-627C-D51E-EA72-8851737FCE66}"/>
              </a:ext>
            </a:extLst>
          </p:cNvPr>
          <p:cNvPicPr>
            <a:picLocks noChangeAspect="1"/>
          </p:cNvPicPr>
          <p:nvPr/>
        </p:nvPicPr>
        <p:blipFill>
          <a:blip r:embed="rId3"/>
          <a:stretch>
            <a:fillRect/>
          </a:stretch>
        </p:blipFill>
        <p:spPr>
          <a:xfrm>
            <a:off x="4648200" y="1371600"/>
            <a:ext cx="2114550" cy="8382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Solving Rational Inequalities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As w</a:t>
            </a:r>
            <a:r>
              <a:rPr lang="en-US" sz="2800" dirty="0"/>
              <a:t>e’ve</a:t>
            </a:r>
            <a:r>
              <a:rPr sz="2800" dirty="0"/>
              <a:t> seen in previous examples, the rational expression can be factored as follows</a:t>
            </a:r>
            <a:r>
              <a:rPr lang="en-US" sz="2800" dirty="0"/>
              <a:t>.</a:t>
            </a:r>
            <a:endParaRPr sz="2800" dirty="0"/>
          </a:p>
          <a:p>
            <a:pPr algn="ctr">
              <a:defRPr sz="2800"/>
            </a:pPr>
            <a:endParaRPr sz="2800" dirty="0"/>
          </a:p>
        </p:txBody>
      </p:sp>
      <p:pic>
        <p:nvPicPr>
          <p:cNvPr id="6" name="Picture 5" descr="open parentheses x squared plus one close parentheses divided by open parentheses x squared plus two x minus fifteen close parentheses equals open parentheses x squared plus one close parentheses divided by open parentheses x plus five close parentheses times open parentheses x minus three close parentheses.">
            <a:extLst>
              <a:ext uri="{FF2B5EF4-FFF2-40B4-BE49-F238E27FC236}">
                <a16:creationId xmlns:a16="http://schemas.microsoft.com/office/drawing/2014/main" id="{F7ABE26F-588F-20D9-8965-9D32B0CD7742}"/>
              </a:ext>
            </a:extLst>
          </p:cNvPr>
          <p:cNvPicPr>
            <a:picLocks noChangeAspect="1"/>
          </p:cNvPicPr>
          <p:nvPr/>
        </p:nvPicPr>
        <p:blipFill>
          <a:blip r:embed="rId3"/>
          <a:stretch>
            <a:fillRect/>
          </a:stretch>
        </p:blipFill>
        <p:spPr>
          <a:xfrm>
            <a:off x="2362200" y="3086100"/>
            <a:ext cx="3638550" cy="942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BED3901-63A9-4F71-8B2D-D1ABC70EEC2D}"/>
                  </a:ext>
                </a:extLst>
              </p:cNvPr>
              <p:cNvSpPr>
                <a:spLocks noGrp="1"/>
              </p:cNvSpPr>
              <p:nvPr>
                <p:ph type="title"/>
              </p:nvPr>
            </p:nvSpPr>
            <p:spPr/>
            <p:txBody>
              <a:bodyPr/>
              <a:lstStyle/>
              <a:p>
                <a:r>
                  <a:rPr lang="en-US" dirty="0"/>
                  <a:t>Definition: Vertical Asymptotes</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9BED3901-63A9-4F71-8B2D-D1ABC70EEC2D}"/>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8A20810B-0AC2-496F-BE0D-21F6EA5379EB}"/>
              </a:ext>
              <a:ext uri="{C183D7F6-B498-43B3-948B-1728B52AA6E4}">
                <adec:decorative xmlns:adec="http://schemas.microsoft.com/office/drawing/2017/decorative" val="1"/>
              </a:ext>
            </a:extLst>
          </p:cNvPr>
          <p:cNvSpPr>
            <a:spLocks noGrp="1"/>
          </p:cNvSpPr>
          <p:nvPr>
            <p:ph type="body" sz="quarter" idx="10"/>
          </p:nvPr>
        </p:nvSpPr>
        <p:spPr>
          <a:xfrm>
            <a:off x="457200" y="1066800"/>
            <a:ext cx="8229600" cy="4914276"/>
          </a:xfrm>
        </p:spPr>
        <p:txBody>
          <a:bodyPr anchor="b"/>
          <a:lstStyle/>
          <a:p>
            <a:pPr algn="ctr"/>
            <a:r>
              <a:rPr lang="en-US" dirty="0"/>
              <a:t> </a:t>
            </a:r>
          </a:p>
        </p:txBody>
      </p:sp>
      <p:pic>
        <p:nvPicPr>
          <p:cNvPr id="5" name="Graphic 4" descr="This graph represents the rational function 1 divided by x squared. It has a vertical asymptote at x equals 0, where the function becomes undefined and the curve rises sharply toward positive infinity on both sides. As x approaches 0 from either direction, function approaches plus infinity. There is also a horizontal asymptote at y equals 0, meaning the graph flattens out as x approaches to plus or minus infinity.">
            <a:extLst>
              <a:ext uri="{FF2B5EF4-FFF2-40B4-BE49-F238E27FC236}">
                <a16:creationId xmlns:a16="http://schemas.microsoft.com/office/drawing/2014/main" id="{28ED52CA-C43D-462F-A0FA-9C4567EDDF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1719205"/>
            <a:ext cx="2476500" cy="2476500"/>
          </a:xfrm>
          <a:prstGeom prst="rect">
            <a:avLst/>
          </a:prstGeom>
        </p:spPr>
      </p:pic>
      <p:pic>
        <p:nvPicPr>
          <p:cNvPr id="7" name="Graphic 6" descr="The graph shows the rational function negative 1 divided by x squared, which has a vertical asymptote at x equals 0. As x approaches 0 from either side, the function decreases toward negative infinity.">
            <a:extLst>
              <a:ext uri="{FF2B5EF4-FFF2-40B4-BE49-F238E27FC236}">
                <a16:creationId xmlns:a16="http://schemas.microsoft.com/office/drawing/2014/main" id="{130ABA84-D6DC-4E10-A7DD-92F87EDC87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0" y="1719205"/>
            <a:ext cx="2476500" cy="2476500"/>
          </a:xfrm>
          <a:prstGeom prst="rect">
            <a:avLst/>
          </a:prstGeom>
        </p:spPr>
      </p:pic>
      <p:pic>
        <p:nvPicPr>
          <p:cNvPr id="9" name="Graphic 8" descr="The graph represents the rational function 1 divided by open parenthesis x plus 1 close parenthesis , which has a vertical asymptote at x equals minus 1. As x approaches minus 1, the function decreases toward negative infinity from the left and increases toward positive infinity from the right.">
            <a:extLst>
              <a:ext uri="{FF2B5EF4-FFF2-40B4-BE49-F238E27FC236}">
                <a16:creationId xmlns:a16="http://schemas.microsoft.com/office/drawing/2014/main" id="{FA0B74E4-1E78-4E99-B1E0-AF20DAAB4F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0275" y="1719976"/>
            <a:ext cx="2476500" cy="2476500"/>
          </a:xfrm>
          <a:prstGeom prst="rect">
            <a:avLst/>
          </a:prstGeom>
        </p:spPr>
      </p:pic>
      <p:sp>
        <p:nvSpPr>
          <p:cNvPr id="8" name="TextBox 7">
            <a:extLst>
              <a:ext uri="{FF2B5EF4-FFF2-40B4-BE49-F238E27FC236}">
                <a16:creationId xmlns:a16="http://schemas.microsoft.com/office/drawing/2014/main" id="{C00DC4E0-5F67-431B-B030-1E446C43C8A4}"/>
              </a:ext>
            </a:extLst>
          </p:cNvPr>
          <p:cNvSpPr txBox="1"/>
          <p:nvPr/>
        </p:nvSpPr>
        <p:spPr>
          <a:xfrm>
            <a:off x="457200" y="4615576"/>
            <a:ext cx="8229600" cy="523220"/>
          </a:xfrm>
          <a:prstGeom prst="rect">
            <a:avLst/>
          </a:prstGeom>
          <a:noFill/>
        </p:spPr>
        <p:txBody>
          <a:bodyPr wrap="square" rtlCol="0">
            <a:spAutoFit/>
          </a:bodyPr>
          <a:lstStyle/>
          <a:p>
            <a:pPr algn="ctr"/>
            <a:r>
              <a:rPr lang="en-US" sz="2800" dirty="0">
                <a:solidFill>
                  <a:srgbClr val="000000"/>
                </a:solidFill>
              </a:rPr>
              <a:t>Figure 2: Vertical Asymptotes</a:t>
            </a:r>
          </a:p>
        </p:txBody>
      </p:sp>
    </p:spTree>
    <p:extLst>
      <p:ext uri="{BB962C8B-B14F-4D97-AF65-F5344CB8AC3E}">
        <p14:creationId xmlns:p14="http://schemas.microsoft.com/office/powerpoint/2010/main" val="355912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Solving Rational Inequalities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US" sz="2800" dirty="0"/>
              <a:t>Thus, we can see that the numerator has no zeros, while the denominator has zeros at </a:t>
            </a:r>
            <a:r>
              <a:rPr lang="en-US" sz="2800" i="1" dirty="0"/>
              <a:t>x </a:t>
            </a:r>
            <a:r>
              <a:rPr lang="en-US" sz="2800" dirty="0"/>
              <a:t>= </a:t>
            </a:r>
            <a:r>
              <a:rPr lang="en-US" sz="2800" dirty="0">
                <a:latin typeface="Calibri" panose="020F0502020204030204" pitchFamily="34" charset="0"/>
                <a:ea typeface="Calibri" panose="020F0502020204030204" pitchFamily="34" charset="0"/>
                <a:cs typeface="Calibri" panose="020F0502020204030204" pitchFamily="34" charset="0"/>
              </a:rPr>
              <a:t>−5</a:t>
            </a:r>
            <a:r>
              <a:rPr lang="en-US" sz="2800" dirty="0"/>
              <a:t> and </a:t>
            </a:r>
            <a:r>
              <a:rPr lang="en-US" sz="2800" i="1" dirty="0"/>
              <a:t>x </a:t>
            </a:r>
            <a:r>
              <a:rPr lang="en-US" sz="2800" dirty="0"/>
              <a:t>= 3.</a:t>
            </a:r>
          </a:p>
          <a:p>
            <a:pPr>
              <a:defRPr sz="2800"/>
            </a:pPr>
            <a:r>
              <a:rPr lang="en-US" sz="2800" dirty="0"/>
              <a:t>Therefore, we place the values </a:t>
            </a:r>
            <a:r>
              <a:rPr lang="en-US" dirty="0">
                <a:latin typeface="Calibri" panose="020F0502020204030204" pitchFamily="34" charset="0"/>
                <a:ea typeface="Calibri" panose="020F0502020204030204" pitchFamily="34" charset="0"/>
                <a:cs typeface="Calibri" panose="020F0502020204030204" pitchFamily="34" charset="0"/>
              </a:rPr>
              <a:t>−5</a:t>
            </a:r>
            <a:r>
              <a:rPr lang="en-US" dirty="0"/>
              <a:t> </a:t>
            </a:r>
            <a:r>
              <a:rPr lang="en-US" sz="2800" dirty="0"/>
              <a:t>and 3 on a number line.</a:t>
            </a:r>
            <a:endParaRPr sz="2800" dirty="0"/>
          </a:p>
        </p:txBody>
      </p:sp>
      <p:pic>
        <p:nvPicPr>
          <p:cNvPr id="4" name="Content Placeholder 4" descr="A real number line with the number  negative 5 and  3 marked.">
            <a:extLst>
              <a:ext uri="{FF2B5EF4-FFF2-40B4-BE49-F238E27FC236}">
                <a16:creationId xmlns:a16="http://schemas.microsoft.com/office/drawing/2014/main" id="{3D6F3874-43A6-4BDC-894A-64D020227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3352800"/>
            <a:ext cx="7917656" cy="833438"/>
          </a:xfrm>
          <a:prstGeom prst="rect">
            <a:avLst/>
          </a:prstGeom>
        </p:spPr>
      </p:pic>
      <p:sp>
        <p:nvSpPr>
          <p:cNvPr id="5" name="TextBox 4">
            <a:extLst>
              <a:ext uri="{FF2B5EF4-FFF2-40B4-BE49-F238E27FC236}">
                <a16:creationId xmlns:a16="http://schemas.microsoft.com/office/drawing/2014/main" id="{42FC5D0D-ADB0-4654-ADF8-458BBE974179}"/>
              </a:ext>
            </a:extLst>
          </p:cNvPr>
          <p:cNvSpPr txBox="1"/>
          <p:nvPr/>
        </p:nvSpPr>
        <p:spPr>
          <a:xfrm>
            <a:off x="3467100" y="3962400"/>
            <a:ext cx="1714500" cy="523220"/>
          </a:xfrm>
          <a:prstGeom prst="rect">
            <a:avLst/>
          </a:prstGeom>
          <a:noFill/>
        </p:spPr>
        <p:txBody>
          <a:bodyPr wrap="square" rtlCol="0">
            <a:spAutoFit/>
          </a:bodyPr>
          <a:lstStyle/>
          <a:p>
            <a:pPr algn="ctr"/>
            <a:r>
              <a:rPr lang="en-US" sz="2800" dirty="0"/>
              <a:t>Figure 12</a:t>
            </a:r>
          </a:p>
        </p:txBody>
      </p:sp>
    </p:spTree>
    <p:extLst>
      <p:ext uri="{BB962C8B-B14F-4D97-AF65-F5344CB8AC3E}">
        <p14:creationId xmlns:p14="http://schemas.microsoft.com/office/powerpoint/2010/main" val="3130474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Solving Rational Inequalities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−∞,−5</a:t>
            </a:r>
            <a:r>
              <a:rPr lang="en-US" dirty="0"/>
              <a:t>)</a:t>
            </a:r>
            <a:r>
              <a:rPr sz="2800" dirty="0"/>
              <a:t>,</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−5</a:t>
            </a:r>
            <a:r>
              <a:rPr lang="en-US" dirty="0"/>
              <a:t>,3)</a:t>
            </a:r>
            <a:r>
              <a:rPr sz="2800" dirty="0"/>
              <a:t>, </a:t>
            </a:r>
            <a:r>
              <a:rPr lang="en-US" sz="2800" dirty="0"/>
              <a:t>(3,</a:t>
            </a:r>
            <a:r>
              <a:rPr lang="en-US" dirty="0">
                <a:latin typeface="Calibri" panose="020F0502020204030204" pitchFamily="34" charset="0"/>
                <a:ea typeface="Calibri" panose="020F0502020204030204" pitchFamily="34" charset="0"/>
                <a:cs typeface="Calibri" panose="020F0502020204030204" pitchFamily="34" charset="0"/>
              </a:rPr>
              <a:t>∞</a:t>
            </a:r>
            <a:r>
              <a:rPr lang="en-US" sz="2800" dirty="0"/>
              <a:t>). </a:t>
            </a:r>
            <a:r>
              <a:rPr sz="2800" dirty="0"/>
              <a:t>We then evaluate</a:t>
            </a:r>
            <a:r>
              <a:rPr lang="en-US" sz="2800" dirty="0"/>
              <a:t> </a:t>
            </a:r>
            <a:r>
              <a:rPr lang="en-US" sz="2800" i="1" dirty="0"/>
              <a:t>f</a:t>
            </a:r>
            <a:r>
              <a:rPr lang="en-US" sz="2800" dirty="0"/>
              <a:t>(</a:t>
            </a:r>
            <a:r>
              <a:rPr lang="en-US" sz="2800" i="1" dirty="0"/>
              <a:t>x</a:t>
            </a:r>
            <a:r>
              <a:rPr lang="en-US" sz="2800" dirty="0"/>
              <a:t>)</a:t>
            </a:r>
            <a:r>
              <a:rPr sz="2800" dirty="0"/>
              <a:t> for a test point in each interval.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Solving Rational Inequalities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descr="The table presents an interval test to determine the sign of a function f of x over 3 different intervals. It includes, intervals, test point, evaluate and result.&#10;&#10;first interval, open parentheses negative infinity to negative 5 close parentheses, &#10;for test point, x equals minus 6.&#10;for evaluate, f of negative 6 equals fraction with numerator is open parentheses negative 6 close parentheses squared plus 1 and the denominator is open parentheses negative 6 close parentheses squared plus 2 times open parentheses negative 6 close parentheses minus 15. which is equals 37 over 9.&#10;result: f of x greater than 0 on open parentheses negative infinity to negative 5 close parentheses which is positive.&#10;&#10;second interval, open parentheses negative 5 to 3 close parentheses, &#10;for test point, x equals 0.&#10;for evaluate, f of 0 equals fraction with numerator is open parentheses 0 close parentheses squared plus 1 and the denominator is open parentheses 0 close parentheses squared plus 2 times open parentheses 0 close parentheses minus 15. which is equals negative 1 over 15.&#10;result: f of x less than 0 on open parentheses negative 5 to 3 close parentheses which is negative.&#10;&#10;third interval, open parentheses 3 to infinity close parentheses, &#10;for test point, x equals 4.&#10;for evaluate, f of 4 equals fraction with numerator is open parentheses 4 close parentheses squared plus 1 and the denominator is open parentheses 4 close parentheses squared plus 2 times open parentheses 4 close parentheses minus 15. which is equals 17 over 9.&#10;result: f of x greater than 0 on open parentheses 3 to infinity close parentheses which is positive."/>
              <p:cNvGraphicFramePr>
                <a:graphicFrameLocks noGrp="1"/>
              </p:cNvGraphicFramePr>
              <p:nvPr>
                <p:ph type="tbl" sz="quarter" idx="10"/>
                <p:extLst>
                  <p:ext uri="{D42A27DB-BD31-4B8C-83A1-F6EECF244321}">
                    <p14:modId xmlns:p14="http://schemas.microsoft.com/office/powerpoint/2010/main" val="25470699"/>
                  </p:ext>
                </p:extLst>
              </p:nvPr>
            </p:nvGraphicFramePr>
            <p:xfrm>
              <a:off x="457200" y="1105523"/>
              <a:ext cx="8229600" cy="4425518"/>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69277">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dirty="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descr="The table presents an interval test to determine the sign of a function f of x over 3 different intervals. It includes, intervals, test point, evaluate and result.&#10;&#10;first interval, open parentheses negative infinity to negative 5 close parentheses, &#10;for test point, x equals minus 6.&#10;for evaluate, f of negative 6 equals fraction with numerator is open parentheses negative 6 close parentheses squared plus 1 and the denominator is open parentheses negative 6 close parentheses squared plus 2 times open parentheses negative 6 close parentheses minus 15. which is equals 37 over 9.&#10;result: f of x greater than 0 on open parentheses negative infinity to negative 5 close parentheses which is positive.&#10;&#10;second interval, open parentheses negative 5 to 3 close parentheses, &#10;for test point, x equals 0.&#10;for evaluate, f of 0 equals fraction with numerator is open parentheses 0 close parentheses squared plus 1 and the denominator is open parentheses 0 close parentheses squared plus 2 times open parentheses 0 close parentheses minus 15. which is equals negative 1 over 15.&#10;result: f of x less than 0 on open parentheses negative 5 to 3 close parentheses which is negative.&#10;&#10;third interval, open parentheses 3 to infinity close parentheses, &#10;for test point, x equals 4.&#10;for evaluate, f of 4 equals fraction with numerator is open parentheses 4 close parentheses squared plus 1 and the denominator is open parentheses 4 close parentheses squared plus 2 times open parentheses 4 close parentheses minus 15. which is equals 17 over 9.&#10;result: f of x greater than 0 on open parentheses 3 to infinity close parentheses which is positive."/>
              <p:cNvGraphicFramePr>
                <a:graphicFrameLocks noGrp="1"/>
              </p:cNvGraphicFramePr>
              <p:nvPr>
                <p:ph type="tbl" sz="quarter" idx="10"/>
                <p:extLst>
                  <p:ext uri="{D42A27DB-BD31-4B8C-83A1-F6EECF244321}">
                    <p14:modId xmlns:p14="http://schemas.microsoft.com/office/powerpoint/2010/main" val="25470699"/>
                  </p:ext>
                </p:extLst>
              </p:nvPr>
            </p:nvGraphicFramePr>
            <p:xfrm>
              <a:off x="457200" y="1105523"/>
              <a:ext cx="8229600" cy="4425518"/>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69277">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dirty="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35945"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35945"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13" t="-35945"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533" t="-35945"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36574"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136574"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13" t="-136574"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533" t="-136574"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235484"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1000" t="-235484"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69913" t="-235484"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60533" t="-235484" r="-800" b="-922"/>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3E7F1807-1F93-43E7-8568-8AA0B26FA2C6}"/>
              </a:ext>
            </a:extLst>
          </p:cNvPr>
          <p:cNvSpPr txBox="1"/>
          <p:nvPr/>
        </p:nvSpPr>
        <p:spPr>
          <a:xfrm>
            <a:off x="190500" y="5496580"/>
            <a:ext cx="8763000" cy="523220"/>
          </a:xfrm>
          <a:prstGeom prst="rect">
            <a:avLst/>
          </a:prstGeom>
          <a:noFill/>
        </p:spPr>
        <p:txBody>
          <a:bodyPr wrap="square" rtlCol="0">
            <a:spAutoFit/>
          </a:bodyPr>
          <a:lstStyle/>
          <a:p>
            <a:pPr algn="ctr"/>
            <a:r>
              <a:rPr lang="en-US" sz="2800" dirty="0"/>
              <a:t>Table 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4: Solving Rational Inequalities</a:t>
                </a:r>
                <a14:m>
                  <m:oMath xmlns:m="http://schemas.openxmlformats.org/officeDocument/2006/math">
                    <m:r>
                      <m:rPr>
                        <m:nor/>
                      </m:rPr>
                      <a:rPr lang="en-US" sz="3200" b="0" i="0" baseline="-25000" dirty="0" smtClean="0"/>
                      <m:t>6</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a:t>
            </a:r>
            <a:r>
              <a:rPr lang="en-US" sz="2800" dirty="0"/>
              <a:t> </a:t>
            </a:r>
            <a:r>
              <a:rPr lang="en-US" sz="2800" i="1" dirty="0"/>
              <a:t>f</a:t>
            </a:r>
            <a:r>
              <a:rPr lang="en-US" sz="2800" dirty="0"/>
              <a:t>(</a:t>
            </a:r>
            <a:r>
              <a:rPr lang="en-US" sz="2800" i="1" dirty="0"/>
              <a:t>x</a:t>
            </a:r>
            <a:r>
              <a:rPr lang="en-US" sz="2800" dirty="0"/>
              <a:t>)</a:t>
            </a:r>
            <a:r>
              <a:rPr sz="2800" dirty="0"/>
              <a:t> </a:t>
            </a:r>
            <a:r>
              <a:rPr lang="en-US" sz="2800" dirty="0"/>
              <a:t>&gt; 0</a:t>
            </a:r>
            <a:r>
              <a:rPr sz="2800" dirty="0"/>
              <a:t>, which is the set </a:t>
            </a:r>
            <a:br>
              <a:rPr lang="en-US" sz="2800" dirty="0"/>
            </a:br>
            <a:endParaRPr sz="2800" dirty="0"/>
          </a:p>
        </p:txBody>
      </p:sp>
      <p:pic>
        <p:nvPicPr>
          <p:cNvPr id="6" name="Picture 5" descr="Open parentheses negative infinity to negative five close parentheses union open parentheses three to infinity close parentheses .">
            <a:extLst>
              <a:ext uri="{FF2B5EF4-FFF2-40B4-BE49-F238E27FC236}">
                <a16:creationId xmlns:a16="http://schemas.microsoft.com/office/drawing/2014/main" id="{E1E86947-197F-BEB0-5C0B-16E9AC62A0B7}"/>
              </a:ext>
            </a:extLst>
          </p:cNvPr>
          <p:cNvPicPr>
            <a:picLocks noChangeAspect="1"/>
          </p:cNvPicPr>
          <p:nvPr/>
        </p:nvPicPr>
        <p:blipFill>
          <a:blip r:embed="rId3"/>
          <a:stretch>
            <a:fillRect/>
          </a:stretch>
        </p:blipFill>
        <p:spPr>
          <a:xfrm>
            <a:off x="6324600" y="1447800"/>
            <a:ext cx="2505075" cy="514350"/>
          </a:xfrm>
          <a:prstGeom prst="rect">
            <a:avLst/>
          </a:prstGeom>
        </p:spPr>
      </p:pic>
    </p:spTree>
    <p:extLst>
      <p:ext uri="{BB962C8B-B14F-4D97-AF65-F5344CB8AC3E}">
        <p14:creationId xmlns:p14="http://schemas.microsoft.com/office/powerpoint/2010/main" val="359427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CAUTION</a:t>
                </a:r>
                <a:r>
                  <a:rPr lang="en-US" dirty="0"/>
                  <a:t>!</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sz="2600" dirty="0"/>
              <a:t>It is very important to write rational inequalities in their proper form before solving them. Attempting to simplify them may cause us to neglect asymptotes. Suppose, for example, we tried to solve the inequality</a:t>
            </a:r>
          </a:p>
          <a:p>
            <a:pPr>
              <a:defRPr sz="2800"/>
            </a:pPr>
            <a:r>
              <a:rPr lang="en-US" sz="2600" dirty="0"/>
              <a:t>	</a:t>
            </a:r>
          </a:p>
          <a:p>
            <a:pPr>
              <a:defRPr sz="2800"/>
            </a:pPr>
            <a:endParaRPr lang="ar-AE" sz="2600" dirty="0"/>
          </a:p>
        </p:txBody>
      </p:sp>
      <p:pic>
        <p:nvPicPr>
          <p:cNvPr id="6" name="Picture 5" descr="x divided by open parentheses x plus two close parentheses is less than three.">
            <a:extLst>
              <a:ext uri="{FF2B5EF4-FFF2-40B4-BE49-F238E27FC236}">
                <a16:creationId xmlns:a16="http://schemas.microsoft.com/office/drawing/2014/main" id="{A1E54164-EA94-CB72-3F50-BF14C8FA6F39}"/>
              </a:ext>
            </a:extLst>
          </p:cNvPr>
          <p:cNvPicPr>
            <a:picLocks noChangeAspect="1"/>
          </p:cNvPicPr>
          <p:nvPr/>
        </p:nvPicPr>
        <p:blipFill>
          <a:blip r:embed="rId3"/>
          <a:stretch>
            <a:fillRect/>
          </a:stretch>
        </p:blipFill>
        <p:spPr>
          <a:xfrm>
            <a:off x="4267200" y="2743200"/>
            <a:ext cx="1162050" cy="781050"/>
          </a:xfrm>
          <a:prstGeom prst="rect">
            <a:avLst/>
          </a:prstGeom>
        </p:spPr>
      </p:pic>
      <p:sp>
        <p:nvSpPr>
          <p:cNvPr id="4" name="TextBox 3">
            <a:extLst>
              <a:ext uri="{FF2B5EF4-FFF2-40B4-BE49-F238E27FC236}">
                <a16:creationId xmlns:a16="http://schemas.microsoft.com/office/drawing/2014/main" id="{64FA688A-AF35-F8E5-F26E-0E9D8F7C0E4C}"/>
              </a:ext>
            </a:extLst>
          </p:cNvPr>
          <p:cNvSpPr txBox="1"/>
          <p:nvPr/>
        </p:nvSpPr>
        <p:spPr>
          <a:xfrm>
            <a:off x="453390" y="3775068"/>
            <a:ext cx="7928610" cy="892552"/>
          </a:xfrm>
          <a:prstGeom prst="rect">
            <a:avLst/>
          </a:prstGeom>
          <a:noFill/>
        </p:spPr>
        <p:txBody>
          <a:bodyPr wrap="square" rtlCol="0">
            <a:spAutoFit/>
          </a:bodyPr>
          <a:lstStyle/>
          <a:p>
            <a:r>
              <a:rPr lang="en-US" sz="2600" dirty="0"/>
              <a:t>by multiplying through by </a:t>
            </a:r>
            <a:r>
              <a:rPr lang="en-US" sz="2600" i="1" dirty="0"/>
              <a:t>x </a:t>
            </a:r>
            <a:r>
              <a:rPr lang="en-US" sz="2600" dirty="0"/>
              <a:t>+ 2, thus clearing the inequality of fractions. The result would be</a:t>
            </a:r>
          </a:p>
        </p:txBody>
      </p:sp>
      <p:pic>
        <p:nvPicPr>
          <p:cNvPr id="10" name="Picture 9" descr="x is less than open parentheses three x plus six close parentheses.">
            <a:extLst>
              <a:ext uri="{FF2B5EF4-FFF2-40B4-BE49-F238E27FC236}">
                <a16:creationId xmlns:a16="http://schemas.microsoft.com/office/drawing/2014/main" id="{93A720E9-3E46-4A43-4346-0F8791AB33F4}"/>
              </a:ext>
            </a:extLst>
          </p:cNvPr>
          <p:cNvPicPr>
            <a:picLocks noChangeAspect="1"/>
          </p:cNvPicPr>
          <p:nvPr/>
        </p:nvPicPr>
        <p:blipFill>
          <a:blip r:embed="rId4"/>
          <a:stretch>
            <a:fillRect/>
          </a:stretch>
        </p:blipFill>
        <p:spPr>
          <a:xfrm>
            <a:off x="3806189" y="4647604"/>
            <a:ext cx="1286471" cy="324000"/>
          </a:xfrm>
          <a:prstGeom prst="rect">
            <a:avLst/>
          </a:prstGeom>
        </p:spPr>
      </p:pic>
      <p:sp>
        <p:nvSpPr>
          <p:cNvPr id="5" name="TextBox 4">
            <a:extLst>
              <a:ext uri="{FF2B5EF4-FFF2-40B4-BE49-F238E27FC236}">
                <a16:creationId xmlns:a16="http://schemas.microsoft.com/office/drawing/2014/main" id="{A11A387E-653F-3F58-376C-70A415509F69}"/>
              </a:ext>
            </a:extLst>
          </p:cNvPr>
          <p:cNvSpPr txBox="1"/>
          <p:nvPr/>
        </p:nvSpPr>
        <p:spPr>
          <a:xfrm>
            <a:off x="455295" y="4965939"/>
            <a:ext cx="8124825" cy="1292662"/>
          </a:xfrm>
          <a:prstGeom prst="rect">
            <a:avLst/>
          </a:prstGeom>
          <a:noFill/>
        </p:spPr>
        <p:txBody>
          <a:bodyPr wrap="square" rtlCol="0">
            <a:spAutoFit/>
          </a:bodyPr>
          <a:lstStyle/>
          <a:p>
            <a:r>
              <a:rPr lang="en-US" sz="2600" dirty="0"/>
              <a:t>a simple linear inequality. We can solve this to obtain</a:t>
            </a:r>
            <a:br>
              <a:rPr lang="en-US" sz="2600" dirty="0"/>
            </a:br>
            <a:r>
              <a:rPr lang="en-US" sz="2600" i="1" dirty="0"/>
              <a:t>x </a:t>
            </a:r>
            <a:r>
              <a:rPr lang="en-US" sz="2600" dirty="0"/>
              <a:t>&gt;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3, or the interval (</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3,</a:t>
            </a:r>
            <a:r>
              <a:rPr lang="en-US" sz="2600" dirty="0">
                <a:latin typeface="Calibri" panose="020F0502020204030204" pitchFamily="34" charset="0"/>
                <a:ea typeface="Calibri" panose="020F0502020204030204" pitchFamily="34" charset="0"/>
                <a:cs typeface="Calibri" panose="020F0502020204030204" pitchFamily="34" charset="0"/>
              </a:rPr>
              <a:t>∞)</a:t>
            </a:r>
            <a:r>
              <a:rPr lang="en-US" sz="2600" dirty="0"/>
              <a:t>. But does this really work?</a:t>
            </a:r>
          </a:p>
          <a:p>
            <a:endParaRPr lang="en-IN" sz="2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CAUTION</a:t>
                </a:r>
                <a:r>
                  <a:rPr lang="en-US" dirty="0"/>
                  <a:t>!</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endParaRPr lang="en-IN" sz="2400" dirty="0"/>
          </a:p>
          <a:p>
            <a:pPr>
              <a:defRPr sz="2800"/>
            </a:pPr>
            <a:r>
              <a:rPr lang="en-IN" sz="2400" dirty="0"/>
              <a:t>The number 	</a:t>
            </a:r>
            <a:endParaRPr lang="ar-AE" sz="2400" dirty="0"/>
          </a:p>
          <a:p>
            <a:pPr>
              <a:defRPr sz="2800"/>
            </a:pPr>
            <a:r>
              <a:rPr lang="en-IN" sz="2400" dirty="0"/>
              <a:t>	</a:t>
            </a:r>
          </a:p>
        </p:txBody>
      </p:sp>
      <p:pic>
        <p:nvPicPr>
          <p:cNvPr id="7" name="Picture 6" descr="Negative five over two.">
            <a:extLst>
              <a:ext uri="{FF2B5EF4-FFF2-40B4-BE49-F238E27FC236}">
                <a16:creationId xmlns:a16="http://schemas.microsoft.com/office/drawing/2014/main" id="{5F4DF7ED-B49E-F988-EECC-CCA8CBC39071}"/>
              </a:ext>
            </a:extLst>
          </p:cNvPr>
          <p:cNvPicPr>
            <a:picLocks noChangeAspect="1"/>
          </p:cNvPicPr>
          <p:nvPr/>
        </p:nvPicPr>
        <p:blipFill>
          <a:blip r:embed="rId3"/>
          <a:stretch>
            <a:fillRect/>
          </a:stretch>
        </p:blipFill>
        <p:spPr>
          <a:xfrm>
            <a:off x="2176272" y="1404629"/>
            <a:ext cx="428625" cy="723900"/>
          </a:xfrm>
          <a:prstGeom prst="rect">
            <a:avLst/>
          </a:prstGeom>
        </p:spPr>
      </p:pic>
      <p:sp>
        <p:nvSpPr>
          <p:cNvPr id="13" name="TextBox 12">
            <a:extLst>
              <a:ext uri="{FF2B5EF4-FFF2-40B4-BE49-F238E27FC236}">
                <a16:creationId xmlns:a16="http://schemas.microsoft.com/office/drawing/2014/main" id="{94928306-3515-96A2-C936-B11AB8DA8EC1}"/>
              </a:ext>
            </a:extLst>
          </p:cNvPr>
          <p:cNvSpPr txBox="1"/>
          <p:nvPr/>
        </p:nvSpPr>
        <p:spPr>
          <a:xfrm>
            <a:off x="2638425" y="1502716"/>
            <a:ext cx="2771775" cy="461665"/>
          </a:xfrm>
          <a:prstGeom prst="rect">
            <a:avLst/>
          </a:prstGeom>
          <a:noFill/>
        </p:spPr>
        <p:txBody>
          <a:bodyPr wrap="square">
            <a:spAutoFit/>
          </a:bodyPr>
          <a:lstStyle/>
          <a:p>
            <a:r>
              <a:rPr lang="en-IN" sz="2400" dirty="0"/>
              <a:t>is in this interval, but</a:t>
            </a:r>
          </a:p>
        </p:txBody>
      </p:sp>
      <p:pic>
        <p:nvPicPr>
          <p:cNvPr id="11" name="Picture 10" descr="negative Five over two, divided by  open parentheses negative five over two plus two close parentheses, equals five.&#10;&#10;">
            <a:extLst>
              <a:ext uri="{FF2B5EF4-FFF2-40B4-BE49-F238E27FC236}">
                <a16:creationId xmlns:a16="http://schemas.microsoft.com/office/drawing/2014/main" id="{4FB166E0-065E-E120-9E4A-DBEDC7BAA331}"/>
              </a:ext>
            </a:extLst>
          </p:cNvPr>
          <p:cNvPicPr>
            <a:picLocks noChangeAspect="1"/>
          </p:cNvPicPr>
          <p:nvPr/>
        </p:nvPicPr>
        <p:blipFill>
          <a:blip r:embed="rId4"/>
          <a:stretch>
            <a:fillRect/>
          </a:stretch>
        </p:blipFill>
        <p:spPr>
          <a:xfrm>
            <a:off x="5410200" y="1081087"/>
            <a:ext cx="1285875" cy="1304925"/>
          </a:xfrm>
          <a:prstGeom prst="rect">
            <a:avLst/>
          </a:prstGeom>
        </p:spPr>
      </p:pic>
      <p:sp>
        <p:nvSpPr>
          <p:cNvPr id="15" name="TextBox 14">
            <a:extLst>
              <a:ext uri="{FF2B5EF4-FFF2-40B4-BE49-F238E27FC236}">
                <a16:creationId xmlns:a16="http://schemas.microsoft.com/office/drawing/2014/main" id="{1D496DD5-B16F-9A33-EFE4-7CB9F52FB59E}"/>
              </a:ext>
            </a:extLst>
          </p:cNvPr>
          <p:cNvSpPr txBox="1"/>
          <p:nvPr/>
        </p:nvSpPr>
        <p:spPr>
          <a:xfrm>
            <a:off x="457200" y="2451080"/>
            <a:ext cx="8153400" cy="3416320"/>
          </a:xfrm>
          <a:prstGeom prst="rect">
            <a:avLst/>
          </a:prstGeom>
          <a:noFill/>
        </p:spPr>
        <p:txBody>
          <a:bodyPr wrap="square">
            <a:spAutoFit/>
          </a:bodyPr>
          <a:lstStyle/>
          <a:p>
            <a:pPr>
              <a:defRPr sz="2800"/>
            </a:pPr>
            <a:r>
              <a:rPr lang="en-US" sz="2400" dirty="0"/>
              <a:t>which is not less than </a:t>
            </a:r>
            <a:r>
              <a:rPr lang="en-US" sz="2400" dirty="0">
                <a:latin typeface="Cambria Math"/>
              </a:rPr>
              <a:t>3</a:t>
            </a:r>
            <a:r>
              <a:rPr lang="en-US" sz="2400" dirty="0"/>
              <a:t>. Also, note that </a:t>
            </a:r>
            <a:r>
              <a:rPr lang="en-US" sz="2400" dirty="0">
                <a:latin typeface="Calibri" panose="020F0502020204030204" pitchFamily="34" charset="0"/>
                <a:ea typeface="Calibri" panose="020F0502020204030204" pitchFamily="34" charset="0"/>
                <a:cs typeface="Calibri" panose="020F0502020204030204" pitchFamily="34" charset="0"/>
              </a:rPr>
              <a:t>−4</a:t>
            </a:r>
            <a:r>
              <a:rPr lang="en-US" sz="2400" dirty="0"/>
              <a:t> solves the inequality, but </a:t>
            </a:r>
            <a:r>
              <a:rPr lang="en-US" sz="2400" dirty="0">
                <a:latin typeface="Calibri" panose="020F0502020204030204" pitchFamily="34" charset="0"/>
                <a:ea typeface="Calibri" panose="020F0502020204030204" pitchFamily="34" charset="0"/>
                <a:cs typeface="Calibri" panose="020F0502020204030204" pitchFamily="34" charset="0"/>
              </a:rPr>
              <a:t>−4 </a:t>
            </a:r>
            <a:r>
              <a:rPr lang="en-US" sz="2400" dirty="0"/>
              <a:t>is not in the interval (</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3,</a:t>
            </a:r>
            <a:r>
              <a:rPr lang="en-US" sz="2400" dirty="0">
                <a:latin typeface="Calibri" panose="020F0502020204030204" pitchFamily="34" charset="0"/>
                <a:ea typeface="Calibri" panose="020F0502020204030204" pitchFamily="34" charset="0"/>
                <a:cs typeface="Calibri" panose="020F0502020204030204" pitchFamily="34" charset="0"/>
              </a:rPr>
              <a:t>∞)</a:t>
            </a:r>
            <a:r>
              <a:rPr lang="en-US" sz="2400" dirty="0"/>
              <a:t>. </a:t>
            </a:r>
          </a:p>
          <a:p>
            <a:pPr>
              <a:defRPr sz="2800"/>
            </a:pPr>
            <a:r>
              <a:rPr lang="en-US" sz="2400" dirty="0"/>
              <a:t>What went wrong? By multiplying through by </a:t>
            </a:r>
            <a:r>
              <a:rPr lang="en-US" sz="2400" i="1" dirty="0"/>
              <a:t>x </a:t>
            </a:r>
            <a:r>
              <a:rPr lang="en-US" sz="2400" dirty="0"/>
              <a:t>+ 2, we made the assumption that </a:t>
            </a:r>
            <a:r>
              <a:rPr lang="en-US" sz="2400" i="1" dirty="0"/>
              <a:t>x </a:t>
            </a:r>
            <a:r>
              <a:rPr lang="en-US" sz="2400" dirty="0"/>
              <a:t>+ 2 was positive, since we did not worry about possibly reversing the inequality symbol. But we don't know beforehand if </a:t>
            </a:r>
            <a:r>
              <a:rPr lang="en-US" sz="2400" i="1" dirty="0"/>
              <a:t>x</a:t>
            </a:r>
            <a:r>
              <a:rPr lang="en-US" sz="2400" dirty="0"/>
              <a:t> + 2 is positive or not, since we are trying to solve for the variable </a:t>
            </a:r>
            <a:r>
              <a:rPr lang="en-US" sz="2400" i="1" dirty="0"/>
              <a:t>x</a:t>
            </a:r>
            <a:r>
              <a:rPr lang="en-US" sz="2400" dirty="0"/>
              <a:t>.</a:t>
            </a:r>
          </a:p>
          <a:p>
            <a:r>
              <a:rPr lang="en-US" sz="2400" dirty="0"/>
              <a:t>To solve this inequality correctly, we have to write it in the standard form of a rational inequality, as shown in Example 5.</a:t>
            </a:r>
          </a:p>
        </p:txBody>
      </p:sp>
    </p:spTree>
    <p:extLst>
      <p:ext uri="{BB962C8B-B14F-4D97-AF65-F5344CB8AC3E}">
        <p14:creationId xmlns:p14="http://schemas.microsoft.com/office/powerpoint/2010/main" val="157564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dirty="0"/>
                  <a:t>Example 5: </a:t>
                </a:r>
                <a:r>
                  <a:rPr lang="en-US" dirty="0"/>
                  <a:t>Solving </a:t>
                </a:r>
                <a:r>
                  <a:rPr dirty="0"/>
                  <a:t>Rational Inequalities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a:xfrm>
            <a:off x="457200" y="1128933"/>
            <a:ext cx="8229600" cy="4890867"/>
          </a:xfrm>
        </p:spPr>
        <p:txBody>
          <a:bodyPr>
            <a:normAutofit/>
          </a:bodyPr>
          <a:lstStyle/>
          <a:p>
            <a:pPr>
              <a:defRPr sz="2800"/>
            </a:pPr>
            <a:r>
              <a:rPr sz="2800" dirty="0"/>
              <a:t>Solve the rational inequalities</a:t>
            </a:r>
          </a:p>
        </p:txBody>
      </p:sp>
      <p:pic>
        <p:nvPicPr>
          <p:cNvPr id="6" name="Picture 5" descr="x over open parentheses x plus two close parentheses is less than three, and x over open parentheses x plus two close parentheses is less than or equal to three.">
            <a:extLst>
              <a:ext uri="{FF2B5EF4-FFF2-40B4-BE49-F238E27FC236}">
                <a16:creationId xmlns:a16="http://schemas.microsoft.com/office/drawing/2014/main" id="{F2B21698-8203-F5F2-F6DC-2774B30E90A4}"/>
              </a:ext>
            </a:extLst>
          </p:cNvPr>
          <p:cNvPicPr>
            <a:picLocks noChangeAspect="1"/>
          </p:cNvPicPr>
          <p:nvPr/>
        </p:nvPicPr>
        <p:blipFill>
          <a:blip r:embed="rId3"/>
          <a:stretch>
            <a:fillRect/>
          </a:stretch>
        </p:blipFill>
        <p:spPr>
          <a:xfrm>
            <a:off x="4876800" y="1029287"/>
            <a:ext cx="3023616" cy="77266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a:t>
                </a:r>
                <a14:m>
                  <m:oMath xmlns:m="http://schemas.openxmlformats.org/officeDocument/2006/math">
                    <m:r>
                      <m:rPr>
                        <m:nor/>
                      </m:rPr>
                      <a:rPr lang="en-US" sz="3200" b="0" i="0" baseline="-25000" dirty="0" smtClean="0"/>
                      <m:t>2</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p:pic>
        <p:nvPicPr>
          <p:cNvPr id="8" name="Picture 7" descr="x divided by  open parentheses x plus 2 close  parentheses minus 3 is less than 0.&#10;which is equals x divided by  open parentheses x plus 2 close  parentheses minus  open parentheses 3 times  open parentheses x plus 2 close  parentheses close  parentheses divided by  open parentheses x plus 2 close  parentheses is less than 0.&#10;which is open parentheses Negative 2 x minus 6 close parentheses divided by open parentheses x plus 2 close  parentheses is less than 0.">
            <a:extLst>
              <a:ext uri="{FF2B5EF4-FFF2-40B4-BE49-F238E27FC236}">
                <a16:creationId xmlns:a16="http://schemas.microsoft.com/office/drawing/2014/main" id="{4B0EAD6E-C88E-7DBC-80FA-876D28F2FA59}"/>
              </a:ext>
            </a:extLst>
          </p:cNvPr>
          <p:cNvPicPr>
            <a:picLocks noChangeAspect="1"/>
          </p:cNvPicPr>
          <p:nvPr/>
        </p:nvPicPr>
        <p:blipFill>
          <a:blip r:embed="rId3"/>
          <a:stretch>
            <a:fillRect/>
          </a:stretch>
        </p:blipFill>
        <p:spPr>
          <a:xfrm>
            <a:off x="1108965" y="3352416"/>
            <a:ext cx="2505075" cy="2571750"/>
          </a:xfrm>
          <a:prstGeom prst="rect">
            <a:avLst/>
          </a:prstGeom>
        </p:spPr>
      </p:pic>
      <p:sp>
        <p:nvSpPr>
          <p:cNvPr id="10" name="TextBox 9">
            <a:extLst>
              <a:ext uri="{FF2B5EF4-FFF2-40B4-BE49-F238E27FC236}">
                <a16:creationId xmlns:a16="http://schemas.microsoft.com/office/drawing/2014/main" id="{57A53455-633B-CF22-B471-24DCD1FCDD1D}"/>
              </a:ext>
            </a:extLst>
          </p:cNvPr>
          <p:cNvSpPr txBox="1"/>
          <p:nvPr/>
        </p:nvSpPr>
        <p:spPr>
          <a:xfrm>
            <a:off x="4131120" y="4376681"/>
            <a:ext cx="762000" cy="523220"/>
          </a:xfrm>
          <a:prstGeom prst="rect">
            <a:avLst/>
          </a:prstGeom>
          <a:noFill/>
        </p:spPr>
        <p:txBody>
          <a:bodyPr wrap="square">
            <a:spAutoFit/>
          </a:bodyPr>
          <a:lstStyle/>
          <a:p>
            <a:r>
              <a:rPr lang="en-IN" sz="2800" dirty="0"/>
              <a:t>and</a:t>
            </a:r>
          </a:p>
        </p:txBody>
      </p:sp>
      <p:pic>
        <p:nvPicPr>
          <p:cNvPr id="13" name="Picture 12" descr="x divided by  open parentheses x plus 2 close  parentheses minus 3 is less than or equals to 0.&#10;which is equals x divided by  open parentheses x plus 2 close  parentheses minus  open parentheses 3 times open parentheses x plus 2 close  parentheses close  parentheses divided by  open parentheses x plus 2 close  parentheses is less than or equals to 0.&#10;which is open parentheses Negative 2 x minus 6 close parentheses divided by open parentheses x plus 2 close  parentheses is less than or equals to 0.">
            <a:extLst>
              <a:ext uri="{FF2B5EF4-FFF2-40B4-BE49-F238E27FC236}">
                <a16:creationId xmlns:a16="http://schemas.microsoft.com/office/drawing/2014/main" id="{A1A0AB9F-D3AA-7F70-A290-C5F0CC077A3C}"/>
              </a:ext>
            </a:extLst>
          </p:cNvPr>
          <p:cNvPicPr>
            <a:picLocks noChangeAspect="1"/>
          </p:cNvPicPr>
          <p:nvPr/>
        </p:nvPicPr>
        <p:blipFill>
          <a:blip r:embed="rId4"/>
          <a:stretch>
            <a:fillRect/>
          </a:stretch>
        </p:blipFill>
        <p:spPr>
          <a:xfrm>
            <a:off x="5334000" y="3352416"/>
            <a:ext cx="2505075" cy="257175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a:t>
                </a:r>
                <a14:m>
                  <m:oMath xmlns:m="http://schemas.openxmlformats.org/officeDocument/2006/math">
                    <m:r>
                      <m:rPr>
                        <m:nor/>
                      </m:rPr>
                      <a:rPr lang="en-US" sz="3200" b="0" i="0" baseline="-25000" dirty="0" smtClean="0"/>
                      <m:t>3</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Then factor </a:t>
            </a:r>
            <a:r>
              <a:rPr lang="en-US" dirty="0">
                <a:latin typeface="Calibri" panose="020F0502020204030204" pitchFamily="34" charset="0"/>
                <a:ea typeface="Calibri" panose="020F0502020204030204" pitchFamily="34" charset="0"/>
                <a:cs typeface="Calibri" panose="020F0502020204030204" pitchFamily="34" charset="0"/>
              </a:rPr>
              <a:t>−2 </a:t>
            </a:r>
            <a:r>
              <a:rPr sz="2800" dirty="0"/>
              <a:t>from the numerator of the fraction and divide both sides by </a:t>
            </a:r>
            <a:r>
              <a:rPr lang="en-US" dirty="0">
                <a:latin typeface="Calibri" panose="020F0502020204030204" pitchFamily="34" charset="0"/>
                <a:ea typeface="Calibri" panose="020F0502020204030204" pitchFamily="34" charset="0"/>
                <a:cs typeface="Calibri" panose="020F0502020204030204" pitchFamily="34" charset="0"/>
              </a:rPr>
              <a:t>−2 </a:t>
            </a:r>
            <a:r>
              <a:rPr sz="2800" dirty="0"/>
              <a:t>(reversing the inequality symbol) to obtain the simpler inequalities</a:t>
            </a:r>
          </a:p>
          <a:p>
            <a:endParaRPr lang="en-US" sz="2800" dirty="0"/>
          </a:p>
          <a:p>
            <a:endParaRPr lang="en-IN" dirty="0"/>
          </a:p>
        </p:txBody>
      </p:sp>
      <p:pic>
        <p:nvPicPr>
          <p:cNvPr id="6" name="Picture 5" descr="open parentheses x plus 3 close parentheses divided by open parentheses x plus 2 close parentheses is greater than 0.">
            <a:extLst>
              <a:ext uri="{FF2B5EF4-FFF2-40B4-BE49-F238E27FC236}">
                <a16:creationId xmlns:a16="http://schemas.microsoft.com/office/drawing/2014/main" id="{3FE84E50-C0A9-D0BC-C447-53A6806F507A}"/>
              </a:ext>
            </a:extLst>
          </p:cNvPr>
          <p:cNvPicPr>
            <a:picLocks noChangeAspect="1"/>
          </p:cNvPicPr>
          <p:nvPr/>
        </p:nvPicPr>
        <p:blipFill>
          <a:blip r:embed="rId3"/>
          <a:stretch>
            <a:fillRect/>
          </a:stretch>
        </p:blipFill>
        <p:spPr>
          <a:xfrm>
            <a:off x="2362200" y="2500259"/>
            <a:ext cx="1162050" cy="781050"/>
          </a:xfrm>
          <a:prstGeom prst="rect">
            <a:avLst/>
          </a:prstGeom>
        </p:spPr>
      </p:pic>
      <p:sp>
        <p:nvSpPr>
          <p:cNvPr id="10" name="TextBox 9">
            <a:extLst>
              <a:ext uri="{FF2B5EF4-FFF2-40B4-BE49-F238E27FC236}">
                <a16:creationId xmlns:a16="http://schemas.microsoft.com/office/drawing/2014/main" id="{445A5F9D-0ADC-98DC-1BC3-BE3872CA904F}"/>
              </a:ext>
            </a:extLst>
          </p:cNvPr>
          <p:cNvSpPr txBox="1"/>
          <p:nvPr/>
        </p:nvSpPr>
        <p:spPr>
          <a:xfrm>
            <a:off x="3886200" y="2614315"/>
            <a:ext cx="762000" cy="523220"/>
          </a:xfrm>
          <a:prstGeom prst="rect">
            <a:avLst/>
          </a:prstGeom>
          <a:noFill/>
        </p:spPr>
        <p:txBody>
          <a:bodyPr wrap="square">
            <a:spAutoFit/>
          </a:bodyPr>
          <a:lstStyle/>
          <a:p>
            <a:r>
              <a:rPr lang="en-IN" sz="2800" dirty="0"/>
              <a:t>and</a:t>
            </a:r>
          </a:p>
        </p:txBody>
      </p:sp>
      <p:pic>
        <p:nvPicPr>
          <p:cNvPr id="9" name="Picture 8" descr="open parentheses x plus 3 close parentheses divided by  open parentheses x plus 2 close parentheses is greater than or equal to 0.">
            <a:extLst>
              <a:ext uri="{FF2B5EF4-FFF2-40B4-BE49-F238E27FC236}">
                <a16:creationId xmlns:a16="http://schemas.microsoft.com/office/drawing/2014/main" id="{A18858F4-6BD0-409D-2D0D-E06D1C78FBAA}"/>
              </a:ext>
            </a:extLst>
          </p:cNvPr>
          <p:cNvPicPr>
            <a:picLocks noChangeAspect="1"/>
          </p:cNvPicPr>
          <p:nvPr/>
        </p:nvPicPr>
        <p:blipFill>
          <a:blip r:embed="rId4"/>
          <a:stretch>
            <a:fillRect/>
          </a:stretch>
        </p:blipFill>
        <p:spPr>
          <a:xfrm>
            <a:off x="5144643" y="2500259"/>
            <a:ext cx="1162050" cy="781050"/>
          </a:xfrm>
          <a:prstGeom prst="rect">
            <a:avLst/>
          </a:prstGeom>
        </p:spPr>
      </p:pic>
      <p:sp>
        <p:nvSpPr>
          <p:cNvPr id="12" name="TextBox 11">
            <a:extLst>
              <a:ext uri="{FF2B5EF4-FFF2-40B4-BE49-F238E27FC236}">
                <a16:creationId xmlns:a16="http://schemas.microsoft.com/office/drawing/2014/main" id="{973DE57C-08B7-BBDD-045E-252FCB1B537E}"/>
              </a:ext>
            </a:extLst>
          </p:cNvPr>
          <p:cNvSpPr txBox="1"/>
          <p:nvPr/>
        </p:nvSpPr>
        <p:spPr>
          <a:xfrm>
            <a:off x="457200" y="3505200"/>
            <a:ext cx="8229600" cy="954107"/>
          </a:xfrm>
          <a:prstGeom prst="rect">
            <a:avLst/>
          </a:prstGeom>
          <a:noFill/>
        </p:spPr>
        <p:txBody>
          <a:bodyPr wrap="square">
            <a:spAutoFit/>
          </a:bodyPr>
          <a:lstStyle/>
          <a:p>
            <a:r>
              <a:rPr lang="en-US" sz="2800" dirty="0"/>
              <a:t>Now that the inequalities are in standard form, we can follow the procedure for solving rational inequalities.</a:t>
            </a:r>
          </a:p>
        </p:txBody>
      </p:sp>
    </p:spTree>
    <p:extLst>
      <p:ext uri="{BB962C8B-B14F-4D97-AF65-F5344CB8AC3E}">
        <p14:creationId xmlns:p14="http://schemas.microsoft.com/office/powerpoint/2010/main" val="44834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a:t>
                </a:r>
                <a14:m>
                  <m:oMath xmlns:m="http://schemas.openxmlformats.org/officeDocument/2006/math">
                    <m:r>
                      <m:rPr>
                        <m:nor/>
                      </m:rPr>
                      <a:rPr lang="en-US" sz="3200" b="0" i="0" baseline="-25000" dirty="0" smtClean="0"/>
                      <m:t>4</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 </a:t>
            </a:r>
            <a:r>
              <a:rPr lang="en-US" dirty="0">
                <a:latin typeface="Calibri" panose="020F0502020204030204" pitchFamily="34" charset="0"/>
                <a:ea typeface="Calibri" panose="020F0502020204030204" pitchFamily="34" charset="0"/>
                <a:cs typeface="Calibri" panose="020F0502020204030204" pitchFamily="34" charset="0"/>
              </a:rPr>
              <a:t>−3 </a:t>
            </a:r>
            <a:r>
              <a:rPr sz="2800" dirty="0"/>
              <a:t>and</a:t>
            </a:r>
            <a:r>
              <a:rPr lang="en-US" sz="2800" dirty="0"/>
              <a:t> </a:t>
            </a:r>
            <a:r>
              <a:rPr lang="en-US" dirty="0">
                <a:latin typeface="Calibri" panose="020F0502020204030204" pitchFamily="34" charset="0"/>
                <a:ea typeface="Calibri" panose="020F0502020204030204" pitchFamily="34" charset="0"/>
                <a:cs typeface="Calibri" panose="020F0502020204030204" pitchFamily="34" charset="0"/>
              </a:rPr>
              <a:t>−2</a:t>
            </a:r>
            <a:r>
              <a:rPr sz="2800" dirty="0"/>
              <a:t>, respectively. Placing these values on a number line,</a:t>
            </a:r>
          </a:p>
        </p:txBody>
      </p:sp>
      <p:pic>
        <p:nvPicPr>
          <p:cNvPr id="4" name="Content Placeholder 4" descr="A number line is shown extended from  negative 5 to 5, in increments of 1. Two points are marked on negative 3 and negative 2, respectively.">
            <a:extLst>
              <a:ext uri="{FF2B5EF4-FFF2-40B4-BE49-F238E27FC236}">
                <a16:creationId xmlns:a16="http://schemas.microsoft.com/office/drawing/2014/main" id="{353DA570-A411-4BAC-86C8-83ABC2C2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2590800"/>
            <a:ext cx="7917656" cy="833438"/>
          </a:xfrm>
          <a:prstGeom prst="rect">
            <a:avLst/>
          </a:prstGeom>
        </p:spPr>
      </p:pic>
      <p:sp>
        <p:nvSpPr>
          <p:cNvPr id="6" name="TextBox 5">
            <a:extLst>
              <a:ext uri="{FF2B5EF4-FFF2-40B4-BE49-F238E27FC236}">
                <a16:creationId xmlns:a16="http://schemas.microsoft.com/office/drawing/2014/main" id="{C275561C-60B1-4FEC-A412-CEB6D25B01B3}"/>
              </a:ext>
            </a:extLst>
          </p:cNvPr>
          <p:cNvSpPr txBox="1"/>
          <p:nvPr/>
        </p:nvSpPr>
        <p:spPr>
          <a:xfrm>
            <a:off x="457200" y="3200400"/>
            <a:ext cx="8229600" cy="523220"/>
          </a:xfrm>
          <a:prstGeom prst="rect">
            <a:avLst/>
          </a:prstGeom>
          <a:noFill/>
        </p:spPr>
        <p:txBody>
          <a:bodyPr wrap="square" rtlCol="0">
            <a:spAutoFit/>
          </a:bodyPr>
          <a:lstStyle/>
          <a:p>
            <a:pPr algn="ctr"/>
            <a:r>
              <a:rPr lang="en-US" sz="2800" dirty="0"/>
              <a:t>Figure 13</a:t>
            </a:r>
          </a:p>
        </p:txBody>
      </p:sp>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3352800" cy="5861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a:t>
            </a:r>
          </a:p>
        </p:txBody>
      </p:sp>
      <p:pic>
        <p:nvPicPr>
          <p:cNvPr id="10" name="Picture 9" descr="open parentheses negative infinity to negative 3 close parentheses,&#10;open parentheses negative 3 to negative 2 close parentheses and &#10;open parentheses negative 2 to infinity close parentheses.">
            <a:extLst>
              <a:ext uri="{FF2B5EF4-FFF2-40B4-BE49-F238E27FC236}">
                <a16:creationId xmlns:a16="http://schemas.microsoft.com/office/drawing/2014/main" id="{B71DFE93-F048-27FC-09FA-CE7290801573}"/>
              </a:ext>
            </a:extLst>
          </p:cNvPr>
          <p:cNvPicPr>
            <a:picLocks noChangeAspect="1"/>
          </p:cNvPicPr>
          <p:nvPr/>
        </p:nvPicPr>
        <p:blipFill>
          <a:blip r:embed="rId5"/>
          <a:stretch>
            <a:fillRect/>
          </a:stretch>
        </p:blipFill>
        <p:spPr>
          <a:xfrm>
            <a:off x="3657600" y="3887461"/>
            <a:ext cx="4225214" cy="485192"/>
          </a:xfrm>
          <a:prstGeom prst="rect">
            <a:avLst/>
          </a:prstGeom>
        </p:spPr>
      </p:pic>
    </p:spTree>
    <p:extLst>
      <p:ext uri="{BB962C8B-B14F-4D97-AF65-F5344CB8AC3E}">
        <p14:creationId xmlns:p14="http://schemas.microsoft.com/office/powerpoint/2010/main" val="10932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Horizontal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US" sz="2800" dirty="0"/>
              <a:t>The horizontal line </a:t>
            </a:r>
            <a:r>
              <a:rPr lang="en-US" sz="2800" i="1" dirty="0"/>
              <a:t>y</a:t>
            </a:r>
            <a:r>
              <a:rPr lang="en-US" sz="2800" dirty="0"/>
              <a:t> = </a:t>
            </a:r>
            <a:r>
              <a:rPr lang="en-US" sz="2800" i="1" dirty="0"/>
              <a:t>c</a:t>
            </a:r>
            <a:r>
              <a:rPr lang="en-US" sz="2800" dirty="0"/>
              <a:t> is a </a:t>
            </a:r>
            <a:r>
              <a:rPr lang="en-US" sz="2800" b="1" dirty="0"/>
              <a:t>horizontal asymptote</a:t>
            </a:r>
            <a:r>
              <a:rPr lang="en-US" sz="2800" dirty="0"/>
              <a:t> of a function </a:t>
            </a:r>
            <a:r>
              <a:rPr lang="en-US" sz="2800" i="1" dirty="0"/>
              <a:t>f</a:t>
            </a:r>
            <a:r>
              <a:rPr lang="en-US" sz="2800" dirty="0"/>
              <a:t> if </a:t>
            </a:r>
            <a:r>
              <a:rPr lang="en-US" sz="2800" i="1" dirty="0"/>
              <a:t>f</a:t>
            </a:r>
            <a:r>
              <a:rPr lang="en-US" sz="2800" dirty="0"/>
              <a:t>(</a:t>
            </a:r>
            <a:r>
              <a:rPr lang="en-US" sz="2800" i="1" dirty="0"/>
              <a:t>x</a:t>
            </a:r>
            <a:r>
              <a:rPr lang="en-US" sz="2800" dirty="0"/>
              <a:t>) approaches the value </a:t>
            </a:r>
            <a:r>
              <a:rPr lang="en-US" sz="2800" i="1" dirty="0"/>
              <a:t>c</a:t>
            </a:r>
            <a:r>
              <a:rPr lang="en-US" sz="2800" dirty="0"/>
              <a:t> as 				  	</a:t>
            </a:r>
            <a:endParaRPr sz="2800" dirty="0"/>
          </a:p>
        </p:txBody>
      </p:sp>
      <p:pic>
        <p:nvPicPr>
          <p:cNvPr id="16" name="Picture 15" descr="X approaches negative infinity, or as X approaches infinity.">
            <a:extLst>
              <a:ext uri="{FF2B5EF4-FFF2-40B4-BE49-F238E27FC236}">
                <a16:creationId xmlns:a16="http://schemas.microsoft.com/office/drawing/2014/main" id="{BE842E88-9352-9841-F440-88F5E4C47F9B}"/>
              </a:ext>
            </a:extLst>
          </p:cNvPr>
          <p:cNvPicPr>
            <a:picLocks noChangeAspect="1"/>
          </p:cNvPicPr>
          <p:nvPr/>
        </p:nvPicPr>
        <p:blipFill>
          <a:blip r:embed="rId3"/>
          <a:stretch>
            <a:fillRect/>
          </a:stretch>
        </p:blipFill>
        <p:spPr>
          <a:xfrm>
            <a:off x="590550" y="2057400"/>
            <a:ext cx="3143250" cy="361950"/>
          </a:xfrm>
          <a:prstGeom prst="rect">
            <a:avLst/>
          </a:prstGeom>
        </p:spPr>
      </p:pic>
      <p:sp>
        <p:nvSpPr>
          <p:cNvPr id="18" name="TextBox 17">
            <a:extLst>
              <a:ext uri="{FF2B5EF4-FFF2-40B4-BE49-F238E27FC236}">
                <a16:creationId xmlns:a16="http://schemas.microsoft.com/office/drawing/2014/main" id="{7CA85272-FC87-C005-E679-50D42C6D01FD}"/>
              </a:ext>
            </a:extLst>
          </p:cNvPr>
          <p:cNvSpPr txBox="1"/>
          <p:nvPr/>
        </p:nvSpPr>
        <p:spPr>
          <a:xfrm>
            <a:off x="457200" y="2286000"/>
            <a:ext cx="8077200" cy="2246769"/>
          </a:xfrm>
          <a:prstGeom prst="rect">
            <a:avLst/>
          </a:prstGeom>
          <a:noFill/>
        </p:spPr>
        <p:txBody>
          <a:bodyPr wrap="square">
            <a:spAutoFit/>
          </a:bodyPr>
          <a:lstStyle/>
          <a:p>
            <a:r>
              <a:rPr lang="en-US" sz="2800" dirty="0">
                <a:solidFill>
                  <a:srgbClr val="000000"/>
                </a:solidFill>
              </a:rPr>
              <a:t>Examples of horizontal asymptotes appear in Figure 3. The graph of a rational function may intersect a horizontal asymptote near the origin, but will eventually approach the asymptote from one side only as </a:t>
            </a:r>
            <a:r>
              <a:rPr lang="en-US" sz="2800" i="1" dirty="0">
                <a:solidFill>
                  <a:srgbClr val="000000"/>
                </a:solidFill>
              </a:rPr>
              <a:t>x</a:t>
            </a:r>
            <a:r>
              <a:rPr lang="en-US" sz="2800" dirty="0">
                <a:solidFill>
                  <a:srgbClr val="000000"/>
                </a:solidFill>
              </a:rPr>
              <a:t> increases in magnitude.</a:t>
            </a:r>
            <a:endParaRPr lang="en-IN" sz="2800" dirty="0">
              <a:solidFill>
                <a:srgbClr val="0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a:t>
                </a:r>
                <a14:m>
                  <m:oMath xmlns:m="http://schemas.openxmlformats.org/officeDocument/2006/math">
                    <m:r>
                      <m:rPr>
                        <m:nor/>
                      </m:rPr>
                      <a:rPr lang="en-US" sz="3200" b="0" i="0" baseline="-25000" dirty="0" smtClean="0"/>
                      <m:t>5</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descr="The table presents an interval test to determine the sign of a function f of x over 3 different intervals. It includes, intervals, test point, evaluate and result.&#10;&#10;first interval, open parentheses negative infinity to negative 3 close parentheses, &#10;for test point, x equals minus 4.&#10;for evaluate, f of negative 4 equals fraction with numerator is open parentheses negative 4 close parentheses plus 3 and the denominator is open parentheses negative 4 close parentheses plus 2. which is equals 1 over 2.&#10;result: f of x greater than 0 on open parentheses negative infinity to negative 3 close parentheses which is positive.&#10;&#10;second interval, open parentheses negative 3 to negative 2 close parentheses, &#10;for evaluate, f of negative 2.5 equals fraction with numerator is open parentheses negative 2.5 close parentheses plus 3 and the denominator is open parentheses negative 2.5 close parentheses plus 2. which is equals negative 1.&#10;result: f of x less than 0 on open parentheses negative 3 to negative 2 close parentheses which is negative.&#10;&#10;third interval, open parentheses negative 2 to infinity close parentheses, &#10;for evaluate, f of 0 equals fraction with numerator is open parentheses 0 close parentheses plus 3 and the denominator is open parentheses 0 close parentheses plus 2. which is equals 3 over 2.&#10;result: f of x greater than 0 on open parentheses negative 2 to infinity close parentheses which is positive."/>
              <p:cNvGraphicFramePr>
                <a:graphicFrameLocks noGrp="1"/>
              </p:cNvGraphicFramePr>
              <p:nvPr>
                <p:ph type="tbl" sz="quarter" idx="10"/>
                <p:extLst>
                  <p:ext uri="{D42A27DB-BD31-4B8C-83A1-F6EECF244321}">
                    <p14:modId xmlns:p14="http://schemas.microsoft.com/office/powerpoint/2010/main" val="3335735851"/>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descr="The table presents an interval test to determine the sign of a function f of x over 3 different intervals. It includes, intervals, test point, evaluate and result.&#10;&#10;first interval, open parentheses negative infinity to negative 3 close parentheses, &#10;for test point, x equals minus 4.&#10;for evaluate, f of negative 4 equals fraction with numerator is open parentheses negative 4 close parentheses plus 3 and the denominator is open parentheses negative 4 close parentheses plus 2. which is equals 1 over 2.&#10;result: f of x greater than 0 on open parentheses negative infinity to negative 3 close parentheses which is positive.&#10;&#10;second interval, open parentheses negative 3 to negative 2 close parentheses, &#10;for evaluate, f of negative 2.5 equals fraction with numerator is open parentheses negative 2.5 close parentheses plus 3 and the denominator is open parentheses negative 2.5 close parentheses plus 2. which is equals negative 1.&#10;result: f of x less than 0 on open parentheses negative 3 to negative 2 close parentheses which is negative.&#10;&#10;third interval, open parentheses negative 2 to infinity close parentheses, &#10;for evaluate, f of 0 equals fraction with numerator is open parentheses 0 close parentheses plus 3 and the denominator is open parentheses 0 close parentheses plus 2. which is equals 3 over 2.&#10;result: f of x greater than 0 on open parentheses negative 2 to infinity close parentheses which is positive."/>
              <p:cNvGraphicFramePr>
                <a:graphicFrameLocks noGrp="1"/>
              </p:cNvGraphicFramePr>
              <p:nvPr>
                <p:ph type="tbl" sz="quarter" idx="10"/>
                <p:extLst>
                  <p:ext uri="{D42A27DB-BD31-4B8C-83A1-F6EECF244321}">
                    <p14:modId xmlns:p14="http://schemas.microsoft.com/office/powerpoint/2010/main" val="3335735851"/>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EF1E42F7-8D95-4E7D-A5EC-2D59B0B52F01}"/>
              </a:ext>
            </a:extLst>
          </p:cNvPr>
          <p:cNvSpPr txBox="1"/>
          <p:nvPr/>
        </p:nvSpPr>
        <p:spPr>
          <a:xfrm>
            <a:off x="457200" y="5172456"/>
            <a:ext cx="8229600" cy="523220"/>
          </a:xfrm>
          <a:prstGeom prst="rect">
            <a:avLst/>
          </a:prstGeom>
          <a:noFill/>
        </p:spPr>
        <p:txBody>
          <a:bodyPr wrap="square" rtlCol="0">
            <a:spAutoFit/>
          </a:bodyPr>
          <a:lstStyle/>
          <a:p>
            <a:pPr algn="ctr"/>
            <a:r>
              <a:rPr lang="en-US" sz="2800" dirty="0"/>
              <a:t>Table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a:t>
                </a:r>
                <a14:m>
                  <m:oMath xmlns:m="http://schemas.openxmlformats.org/officeDocument/2006/math">
                    <m:r>
                      <m:rPr>
                        <m:nor/>
                      </m:rPr>
                      <a:rPr lang="en-US" sz="3200" b="0" i="0" baseline="-25000" dirty="0" smtClean="0"/>
                      <m:t>6</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IN" sz="2800" dirty="0"/>
              <a:t>The final step is to evaluate which intervals satisfy each inequality. The solution to the first inequality is the union of the two intervals where </a:t>
            </a:r>
            <a:r>
              <a:rPr lang="en-IN" sz="2800" i="1" dirty="0"/>
              <a:t>f</a:t>
            </a:r>
            <a:r>
              <a:rPr lang="en-IN" sz="2800" dirty="0"/>
              <a:t> is positive.</a:t>
            </a:r>
          </a:p>
          <a:p>
            <a:pPr algn="ctr">
              <a:defRPr sz="2800"/>
            </a:pPr>
            <a:endParaRPr lang="ar-AE" sz="2800" dirty="0"/>
          </a:p>
          <a:p>
            <a:pPr algn="ctr">
              <a:defRPr sz="2800"/>
            </a:pPr>
            <a:endParaRPr sz="2800" dirty="0"/>
          </a:p>
        </p:txBody>
      </p:sp>
      <p:pic>
        <p:nvPicPr>
          <p:cNvPr id="6" name="Picture 5" descr="Open parentheses negative infinity to negative three close parentheses union open parentheses negative two to  infinity close parentheses.">
            <a:extLst>
              <a:ext uri="{FF2B5EF4-FFF2-40B4-BE49-F238E27FC236}">
                <a16:creationId xmlns:a16="http://schemas.microsoft.com/office/drawing/2014/main" id="{49C5E25E-75B1-20C1-5087-13EBDF232BE6}"/>
              </a:ext>
            </a:extLst>
          </p:cNvPr>
          <p:cNvPicPr>
            <a:picLocks noChangeAspect="1"/>
          </p:cNvPicPr>
          <p:nvPr/>
        </p:nvPicPr>
        <p:blipFill>
          <a:blip r:embed="rId3"/>
          <a:stretch>
            <a:fillRect/>
          </a:stretch>
        </p:blipFill>
        <p:spPr>
          <a:xfrm>
            <a:off x="2895600" y="2438400"/>
            <a:ext cx="2628900" cy="514350"/>
          </a:xfrm>
          <a:prstGeom prst="rect">
            <a:avLst/>
          </a:prstGeom>
        </p:spPr>
      </p:pic>
      <p:sp>
        <p:nvSpPr>
          <p:cNvPr id="11" name="TextBox 10">
            <a:extLst>
              <a:ext uri="{FF2B5EF4-FFF2-40B4-BE49-F238E27FC236}">
                <a16:creationId xmlns:a16="http://schemas.microsoft.com/office/drawing/2014/main" id="{DE40E70F-BF19-48A7-01EE-3ADA2B2E6DF4}"/>
              </a:ext>
            </a:extLst>
          </p:cNvPr>
          <p:cNvSpPr txBox="1"/>
          <p:nvPr/>
        </p:nvSpPr>
        <p:spPr>
          <a:xfrm>
            <a:off x="552830" y="2934831"/>
            <a:ext cx="8229599" cy="2246769"/>
          </a:xfrm>
          <a:prstGeom prst="rect">
            <a:avLst/>
          </a:prstGeom>
          <a:noFill/>
        </p:spPr>
        <p:txBody>
          <a:bodyPr wrap="square">
            <a:spAutoFit/>
          </a:bodyPr>
          <a:lstStyle/>
          <a:p>
            <a:pPr>
              <a:defRPr sz="2800"/>
            </a:pPr>
            <a:r>
              <a:rPr lang="en-IN" sz="2800" dirty="0"/>
              <a:t>For the second inequality, we have to decide which endpoints to include. We include </a:t>
            </a:r>
            <a:r>
              <a:rPr lang="en-IN" sz="2800" i="1" dirty="0"/>
              <a:t>x </a:t>
            </a:r>
            <a:r>
              <a:rPr lang="en-IN" sz="2800" dirty="0"/>
              <a:t>=</a:t>
            </a:r>
            <a:r>
              <a:rPr lang="en-IN" sz="2800" i="1" dirty="0"/>
              <a:t> </a:t>
            </a:r>
            <a:r>
              <a:rPr lang="en-US" sz="2800" dirty="0">
                <a:latin typeface="Calibri" panose="020F0502020204030204" pitchFamily="34" charset="0"/>
                <a:ea typeface="Calibri" panose="020F0502020204030204" pitchFamily="34" charset="0"/>
                <a:cs typeface="Calibri" panose="020F0502020204030204" pitchFamily="34" charset="0"/>
              </a:rPr>
              <a:t>−3</a:t>
            </a:r>
            <a:r>
              <a:rPr lang="en-IN" sz="2800" dirty="0"/>
              <a:t>, since this is a zero of the rational function, but we do not include </a:t>
            </a:r>
            <a:br>
              <a:rPr lang="en-IN" sz="2800" dirty="0"/>
            </a:br>
            <a:r>
              <a:rPr lang="en-IN" sz="2800" i="1" dirty="0"/>
              <a:t>x </a:t>
            </a:r>
            <a:r>
              <a:rPr lang="en-IN" sz="2800" dirty="0"/>
              <a:t>= </a:t>
            </a:r>
            <a:r>
              <a:rPr lang="en-US" sz="2800" dirty="0">
                <a:latin typeface="Calibri" panose="020F0502020204030204" pitchFamily="34" charset="0"/>
                <a:ea typeface="Calibri" panose="020F0502020204030204" pitchFamily="34" charset="0"/>
                <a:cs typeface="Calibri" panose="020F0502020204030204" pitchFamily="34" charset="0"/>
              </a:rPr>
              <a:t>−2</a:t>
            </a:r>
            <a:r>
              <a:rPr lang="en-IN" sz="2800" dirty="0"/>
              <a:t>, since the value is not in the domain of </a:t>
            </a:r>
            <a:r>
              <a:rPr lang="en-IN" sz="2800" i="1" dirty="0"/>
              <a:t>f</a:t>
            </a:r>
            <a:r>
              <a:rPr lang="en-IN" sz="2800" dirty="0"/>
              <a:t>. Thus, the solution to the second inequality is</a:t>
            </a:r>
          </a:p>
        </p:txBody>
      </p:sp>
      <p:pic>
        <p:nvPicPr>
          <p:cNvPr id="9" name="Picture 8" descr="Open parenthesis negative infinity to negative three close bracket union open parenthesis negative two to infinity close parenthesis.">
            <a:extLst>
              <a:ext uri="{FF2B5EF4-FFF2-40B4-BE49-F238E27FC236}">
                <a16:creationId xmlns:a16="http://schemas.microsoft.com/office/drawing/2014/main" id="{C8697393-641E-7881-7D3A-858ED8E5F4B3}"/>
              </a:ext>
            </a:extLst>
          </p:cNvPr>
          <p:cNvPicPr>
            <a:picLocks noChangeAspect="1"/>
          </p:cNvPicPr>
          <p:nvPr/>
        </p:nvPicPr>
        <p:blipFill>
          <a:blip r:embed="rId4"/>
          <a:stretch>
            <a:fillRect/>
          </a:stretch>
        </p:blipFill>
        <p:spPr>
          <a:xfrm>
            <a:off x="3276600" y="5181600"/>
            <a:ext cx="2695575" cy="514350"/>
          </a:xfrm>
          <a:prstGeom prst="rect">
            <a:avLst/>
          </a:prstGeom>
        </p:spPr>
      </p:pic>
    </p:spTree>
    <p:extLst>
      <p:ext uri="{BB962C8B-B14F-4D97-AF65-F5344CB8AC3E}">
        <p14:creationId xmlns:p14="http://schemas.microsoft.com/office/powerpoint/2010/main" val="374210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F538686-3FA1-4539-882A-8198296D8159}"/>
                  </a:ext>
                </a:extLst>
              </p:cNvPr>
              <p:cNvSpPr>
                <a:spLocks noGrp="1"/>
              </p:cNvSpPr>
              <p:nvPr>
                <p:ph type="title"/>
              </p:nvPr>
            </p:nvSpPr>
            <p:spPr/>
            <p:txBody>
              <a:bodyPr/>
              <a:lstStyle/>
              <a:p>
                <a:r>
                  <a:rPr lang="en-US" dirty="0"/>
                  <a:t>Definition: Horizontal Asymptotes</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7F538686-3FA1-4539-882A-8198296D8159}"/>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966C876E-0D6F-41A2-9D39-89B5BF3C75C6}"/>
              </a:ext>
              <a:ext uri="{C183D7F6-B498-43B3-948B-1728B52AA6E4}">
                <adec:decorative xmlns:adec="http://schemas.microsoft.com/office/drawing/2017/decorative" val="1"/>
              </a:ext>
            </a:extLst>
          </p:cNvPr>
          <p:cNvSpPr>
            <a:spLocks noGrp="1"/>
          </p:cNvSpPr>
          <p:nvPr>
            <p:ph type="body" sz="quarter" idx="10"/>
          </p:nvPr>
        </p:nvSpPr>
        <p:spPr>
          <a:xfrm>
            <a:off x="457200" y="1033097"/>
            <a:ext cx="8229600" cy="4914276"/>
          </a:xfrm>
        </p:spPr>
        <p:txBody>
          <a:bodyPr anchor="b"/>
          <a:lstStyle/>
          <a:p>
            <a:pPr algn="ctr"/>
            <a:r>
              <a:rPr lang="en-US" dirty="0"/>
              <a:t> </a:t>
            </a:r>
          </a:p>
        </p:txBody>
      </p:sp>
      <p:pic>
        <p:nvPicPr>
          <p:cNvPr id="5" name="Graphic 4" descr="The graph represents a rational function with a horizontal asymptote at y equals 1. As x approaches both positive infinity and negative infinity, the function approaches the value y equals 1, but never touches or crosses the line.">
            <a:extLst>
              <a:ext uri="{FF2B5EF4-FFF2-40B4-BE49-F238E27FC236}">
                <a16:creationId xmlns:a16="http://schemas.microsoft.com/office/drawing/2014/main" id="{E520B4D3-9FDF-4D76-8608-7995DB1863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1724255"/>
            <a:ext cx="2476500" cy="2476500"/>
          </a:xfrm>
          <a:prstGeom prst="rect">
            <a:avLst/>
          </a:prstGeom>
        </p:spPr>
      </p:pic>
      <p:pic>
        <p:nvPicPr>
          <p:cNvPr id="7" name="Graphic 6" descr="The graph shows a rational function with a horizontal asymptote at y equals 1. As x approaches both positive infinity and negative infinity, the function value gets closer to y equals 1, but the graph dips below before approaching the asymptote again.">
            <a:extLst>
              <a:ext uri="{FF2B5EF4-FFF2-40B4-BE49-F238E27FC236}">
                <a16:creationId xmlns:a16="http://schemas.microsoft.com/office/drawing/2014/main" id="{CADF82B6-DC89-4F76-A742-BCD90CB390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0" y="1724255"/>
            <a:ext cx="2476500" cy="2476500"/>
          </a:xfrm>
          <a:prstGeom prst="rect">
            <a:avLst/>
          </a:prstGeom>
        </p:spPr>
      </p:pic>
      <p:pic>
        <p:nvPicPr>
          <p:cNvPr id="9" name="Graphic 8" descr="The graph represents a rational function with a horizontal asymptote at  y equals 1 and vertical asymptotes at x equals minus 2 and x equals 2. As x approaches both positive infinity and negative infinity, the graph approaches y equals 1, and near the vertical asymptotes, the function increases or decreases sharply without touching the lines.">
            <a:extLst>
              <a:ext uri="{FF2B5EF4-FFF2-40B4-BE49-F238E27FC236}">
                <a16:creationId xmlns:a16="http://schemas.microsoft.com/office/drawing/2014/main" id="{8C874601-11C8-422E-A755-F453BE707C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0275" y="1724255"/>
            <a:ext cx="2476500" cy="2476500"/>
          </a:xfrm>
          <a:prstGeom prst="rect">
            <a:avLst/>
          </a:prstGeom>
        </p:spPr>
      </p:pic>
      <p:sp>
        <p:nvSpPr>
          <p:cNvPr id="6" name="TextBox 5">
            <a:extLst>
              <a:ext uri="{FF2B5EF4-FFF2-40B4-BE49-F238E27FC236}">
                <a16:creationId xmlns:a16="http://schemas.microsoft.com/office/drawing/2014/main" id="{6DA4325D-B713-4CA2-B660-0A98EFAD861B}"/>
              </a:ext>
            </a:extLst>
          </p:cNvPr>
          <p:cNvSpPr txBox="1"/>
          <p:nvPr/>
        </p:nvSpPr>
        <p:spPr>
          <a:xfrm>
            <a:off x="457200" y="4610525"/>
            <a:ext cx="8229600" cy="523220"/>
          </a:xfrm>
          <a:prstGeom prst="rect">
            <a:avLst/>
          </a:prstGeom>
          <a:noFill/>
        </p:spPr>
        <p:txBody>
          <a:bodyPr wrap="square" rtlCol="0">
            <a:spAutoFit/>
          </a:bodyPr>
          <a:lstStyle/>
          <a:p>
            <a:pPr algn="ctr"/>
            <a:r>
              <a:rPr lang="en-US" sz="2800" dirty="0">
                <a:solidFill>
                  <a:srgbClr val="000000"/>
                </a:solidFill>
              </a:rPr>
              <a:t>Figure 3: Horizontal Asymptotes</a:t>
            </a:r>
          </a:p>
        </p:txBody>
      </p:sp>
    </p:spTree>
    <p:extLst>
      <p:ext uri="{BB962C8B-B14F-4D97-AF65-F5344CB8AC3E}">
        <p14:creationId xmlns:p14="http://schemas.microsoft.com/office/powerpoint/2010/main" val="3923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Definition: </a:t>
                </a:r>
                <a:r>
                  <a:rPr dirty="0"/>
                  <a:t>Oblique Asymptotes</a:t>
                </a:r>
                <a14:m>
                  <m:oMath xmlns:m="http://schemas.openxmlformats.org/officeDocument/2006/math">
                    <m:r>
                      <m:rPr>
                        <m:nor/>
                      </m:rPr>
                      <a:rPr lang="en-US" sz="3200" b="0" i="0" baseline="-25000" dirty="0" smtClean="0"/>
                      <m:t>1</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p:cNvSpPr>
            <a:spLocks noGrp="1"/>
          </p:cNvSpPr>
          <p:nvPr>
            <p:ph type="body" sz="quarter" idx="10"/>
          </p:nvPr>
        </p:nvSpPr>
        <p:spPr/>
        <p:txBody>
          <a:bodyPr>
            <a:normAutofit/>
          </a:bodyPr>
          <a:lstStyle/>
          <a:p>
            <a:pPr>
              <a:defRPr sz="2800"/>
            </a:pPr>
            <a:r>
              <a:rPr lang="en-US" sz="2800" dirty="0"/>
              <a:t>A nonvertical, nonhorizontal line may also be an asymptote of a function </a:t>
            </a:r>
            <a:r>
              <a:rPr lang="en-US" sz="2800" i="1" dirty="0"/>
              <a:t>f</a:t>
            </a:r>
            <a:r>
              <a:rPr lang="en-US" sz="2800" dirty="0"/>
              <a:t>. Examples of </a:t>
            </a:r>
            <a:r>
              <a:rPr lang="en-US" sz="2800" b="1" dirty="0"/>
              <a:t>oblique</a:t>
            </a:r>
            <a:r>
              <a:rPr lang="en-US" sz="2800" dirty="0"/>
              <a:t> (or </a:t>
            </a:r>
            <a:r>
              <a:rPr lang="en-US" sz="2800" b="1" dirty="0"/>
              <a:t>slant</a:t>
            </a:r>
            <a:r>
              <a:rPr lang="en-US" sz="2800" dirty="0"/>
              <a:t>) </a:t>
            </a:r>
            <a:r>
              <a:rPr lang="en-US" sz="2800" b="1" dirty="0"/>
              <a:t>asymptotes</a:t>
            </a:r>
            <a:r>
              <a:rPr lang="en-US" sz="2800" dirty="0"/>
              <a:t> appear in Figure 4. Again, the graph of a rational function may intersect an oblique asymptote near the origin, but will eventually approach the asymptote from one side only as</a:t>
            </a:r>
            <a:endParaRPr sz="2800" dirty="0"/>
          </a:p>
        </p:txBody>
      </p:sp>
      <p:pic>
        <p:nvPicPr>
          <p:cNvPr id="6" name="Picture 5" descr="X approaches infinity, or X approaches negative infinity.">
            <a:extLst>
              <a:ext uri="{FF2B5EF4-FFF2-40B4-BE49-F238E27FC236}">
                <a16:creationId xmlns:a16="http://schemas.microsoft.com/office/drawing/2014/main" id="{0BC6EFE8-BE70-4401-C091-63F3086309CB}"/>
              </a:ext>
            </a:extLst>
          </p:cNvPr>
          <p:cNvPicPr>
            <a:picLocks noChangeAspect="1"/>
          </p:cNvPicPr>
          <p:nvPr/>
        </p:nvPicPr>
        <p:blipFill>
          <a:blip r:embed="rId3"/>
          <a:stretch>
            <a:fillRect/>
          </a:stretch>
        </p:blipFill>
        <p:spPr>
          <a:xfrm>
            <a:off x="5867400" y="3394519"/>
            <a:ext cx="2581275" cy="3333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577CF75-73E7-4ECC-B076-60C682C34D92}"/>
                  </a:ext>
                </a:extLst>
              </p:cNvPr>
              <p:cNvSpPr>
                <a:spLocks noGrp="1"/>
              </p:cNvSpPr>
              <p:nvPr>
                <p:ph type="title"/>
              </p:nvPr>
            </p:nvSpPr>
            <p:spPr/>
            <p:txBody>
              <a:bodyPr/>
              <a:lstStyle/>
              <a:p>
                <a:r>
                  <a:rPr lang="en-US" dirty="0"/>
                  <a:t>Definition: Oblique Asymptotes</a:t>
                </a:r>
                <a14:m>
                  <m:oMath xmlns:m="http://schemas.openxmlformats.org/officeDocument/2006/math">
                    <m:r>
                      <m:rPr>
                        <m:nor/>
                      </m:rPr>
                      <a:rPr lang="en-US" sz="3200" b="0" i="0" baseline="-25000" dirty="0" smtClean="0"/>
                      <m:t>2</m:t>
                    </m:r>
                  </m:oMath>
                </a14:m>
                <a:endParaRPr lang="en-US" dirty="0"/>
              </a:p>
            </p:txBody>
          </p:sp>
        </mc:Choice>
        <mc:Fallback xmlns="">
          <p:sp>
            <p:nvSpPr>
              <p:cNvPr id="2" name="Title 1">
                <a:extLst>
                  <a:ext uri="{FF2B5EF4-FFF2-40B4-BE49-F238E27FC236}">
                    <a16:creationId xmlns:a16="http://schemas.microsoft.com/office/drawing/2014/main" id="{3577CF75-73E7-4ECC-B076-60C682C34D92}"/>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p:sp>
        <p:nvSpPr>
          <p:cNvPr id="3" name="Text Placeholder 2">
            <a:extLst>
              <a:ext uri="{FF2B5EF4-FFF2-40B4-BE49-F238E27FC236}">
                <a16:creationId xmlns:a16="http://schemas.microsoft.com/office/drawing/2014/main" id="{DC447EC8-C500-45C3-B6D3-7F8A61E9AD22}"/>
              </a:ext>
              <a:ext uri="{C183D7F6-B498-43B3-948B-1728B52AA6E4}">
                <adec:decorative xmlns:adec="http://schemas.microsoft.com/office/drawing/2017/decorative" val="1"/>
              </a:ext>
            </a:extLst>
          </p:cNvPr>
          <p:cNvSpPr>
            <a:spLocks noGrp="1"/>
          </p:cNvSpPr>
          <p:nvPr>
            <p:ph type="body" sz="quarter" idx="10"/>
          </p:nvPr>
        </p:nvSpPr>
        <p:spPr/>
        <p:txBody>
          <a:bodyPr anchor="b"/>
          <a:lstStyle/>
          <a:p>
            <a:pPr algn="ctr"/>
            <a:r>
              <a:rPr lang="en-US" dirty="0"/>
              <a:t> </a:t>
            </a:r>
          </a:p>
        </p:txBody>
      </p:sp>
      <p:pic>
        <p:nvPicPr>
          <p:cNvPr id="5" name="Graphic 4" descr="The graph shown represents a rational function with an oblique (slant) asymptote. As x approaches both positive infinity and negative infinity, the function approaches but never touches the slant line y equals x minus 1.">
            <a:extLst>
              <a:ext uri="{FF2B5EF4-FFF2-40B4-BE49-F238E27FC236}">
                <a16:creationId xmlns:a16="http://schemas.microsoft.com/office/drawing/2014/main" id="{E735E280-9BC4-4B20-8817-E9E44712BB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225" y="1719590"/>
            <a:ext cx="2476500" cy="2476500"/>
          </a:xfrm>
          <a:prstGeom prst="rect">
            <a:avLst/>
          </a:prstGeom>
        </p:spPr>
      </p:pic>
      <p:pic>
        <p:nvPicPr>
          <p:cNvPr id="7" name="Graphic 6" descr="This graph shows a rational function with an oblique (slant) asymptote given by the line y equals x. As x approaches both positive infinity and negative infinity, the curve approaches the line y equals x but never touches or crosses it in the long run.">
            <a:extLst>
              <a:ext uri="{FF2B5EF4-FFF2-40B4-BE49-F238E27FC236}">
                <a16:creationId xmlns:a16="http://schemas.microsoft.com/office/drawing/2014/main" id="{F02894B7-95A5-43FA-8847-A0AD44EAF6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33750" y="1719590"/>
            <a:ext cx="2476500" cy="2476500"/>
          </a:xfrm>
          <a:prstGeom prst="rect">
            <a:avLst/>
          </a:prstGeom>
        </p:spPr>
      </p:pic>
      <p:pic>
        <p:nvPicPr>
          <p:cNvPr id="9" name="Graphic 8" descr="This graph represents a rational function with an oblique (slant) asymptote shown by line y equals x. The curve crosses the asymptote but eventually approaches it as x x approaches both positive infinity and negative infinity, aligning closely with the slant line.">
            <a:extLst>
              <a:ext uri="{FF2B5EF4-FFF2-40B4-BE49-F238E27FC236}">
                <a16:creationId xmlns:a16="http://schemas.microsoft.com/office/drawing/2014/main" id="{EAEC2398-16C2-483C-B28B-3ABC8038D4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10275" y="1719590"/>
            <a:ext cx="2476500" cy="2476500"/>
          </a:xfrm>
          <a:prstGeom prst="rect">
            <a:avLst/>
          </a:prstGeom>
        </p:spPr>
      </p:pic>
      <p:sp>
        <p:nvSpPr>
          <p:cNvPr id="8" name="TextBox 7">
            <a:extLst>
              <a:ext uri="{FF2B5EF4-FFF2-40B4-BE49-F238E27FC236}">
                <a16:creationId xmlns:a16="http://schemas.microsoft.com/office/drawing/2014/main" id="{82CAF57A-1C43-4483-BF6D-A4690C5EA1A3}"/>
              </a:ext>
            </a:extLst>
          </p:cNvPr>
          <p:cNvSpPr txBox="1"/>
          <p:nvPr/>
        </p:nvSpPr>
        <p:spPr>
          <a:xfrm>
            <a:off x="457200" y="4615190"/>
            <a:ext cx="8229600" cy="523220"/>
          </a:xfrm>
          <a:prstGeom prst="rect">
            <a:avLst/>
          </a:prstGeom>
          <a:noFill/>
        </p:spPr>
        <p:txBody>
          <a:bodyPr wrap="square" rtlCol="0">
            <a:spAutoFit/>
          </a:bodyPr>
          <a:lstStyle/>
          <a:p>
            <a:pPr algn="ctr"/>
            <a:r>
              <a:rPr lang="en-US" sz="2800" dirty="0">
                <a:solidFill>
                  <a:srgbClr val="000000"/>
                </a:solidFill>
              </a:rPr>
              <a:t>Figure 4: Oblique Asymptotes</a:t>
            </a:r>
          </a:p>
        </p:txBody>
      </p:sp>
    </p:spTree>
    <p:extLst>
      <p:ext uri="{BB962C8B-B14F-4D97-AF65-F5344CB8AC3E}">
        <p14:creationId xmlns:p14="http://schemas.microsoft.com/office/powerpoint/2010/main" val="3982628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3210</TotalTime>
  <Words>3471</Words>
  <Application>Microsoft Office PowerPoint</Application>
  <PresentationFormat>On-screen Show (4:3)</PresentationFormat>
  <Paragraphs>281</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Courier New</vt:lpstr>
      <vt:lpstr>Cambria Math</vt:lpstr>
      <vt:lpstr>Arial</vt:lpstr>
      <vt:lpstr>Office Theme</vt:lpstr>
      <vt:lpstr>Section 6.5</vt:lpstr>
      <vt:lpstr>Definition: Rational Functions"1"</vt:lpstr>
      <vt:lpstr>Definition: Rational Functions"2"</vt:lpstr>
      <vt:lpstr>Definition: Vertical Asymptotes"1"</vt:lpstr>
      <vt:lpstr>Definition: Vertical Asymptotes"2"</vt:lpstr>
      <vt:lpstr>Definition: Horizontal Asymptotes"1"</vt:lpstr>
      <vt:lpstr>Definition: Horizontal Asymptotes"2"</vt:lpstr>
      <vt:lpstr>Definition: Oblique Asymptotes"1"</vt:lpstr>
      <vt:lpstr>Definition: Oblique Asymptotes"2"</vt:lpstr>
      <vt:lpstr>Definition: Asymptote Notation"1"</vt:lpstr>
      <vt:lpstr>Definition: Asymptote Notation"2"</vt:lpstr>
      <vt:lpstr>Theorem: Equations for Vertical Asymptotes</vt:lpstr>
      <vt:lpstr>Example 1: Vertical Asymptotes"1"</vt:lpstr>
      <vt:lpstr>Note"1"</vt:lpstr>
      <vt:lpstr>Example 1: Vertical Asymptotes"2"</vt:lpstr>
      <vt:lpstr>Example 1: Vertical Asymptotes"3"</vt:lpstr>
      <vt:lpstr>Example 1: Vertical Asymptotes"4"</vt:lpstr>
      <vt:lpstr>Example 1: Vertical Asymptotes"5"</vt:lpstr>
      <vt:lpstr>Theorem: Equations for Horizontal and Oblique Asymptotes"1"</vt:lpstr>
      <vt:lpstr>Theorem: Equations for Horizontal and Oblique Asymptotes"2"</vt:lpstr>
      <vt:lpstr>Example 2: Horizontal and Oblique Asymptotes"1"</vt:lpstr>
      <vt:lpstr>Note"2"</vt:lpstr>
      <vt:lpstr>Example 2: Horizontal and Oblique Asymptotes"2"</vt:lpstr>
      <vt:lpstr>Example 2: Horizontal and Oblique Asymptotes"3"</vt:lpstr>
      <vt:lpstr>Example 2: Horizontal and Oblique Asymptotes"4"</vt:lpstr>
      <vt:lpstr>Example 2: Horizontal and Oblique Asymptotes"5"</vt:lpstr>
      <vt:lpstr>Procedure: Graphing Rational Functions"1"</vt:lpstr>
      <vt:lpstr>Procedure: Graphing Rational Functions"2"</vt:lpstr>
      <vt:lpstr>Example 3: Graphing Rational Functions"1"</vt:lpstr>
      <vt:lpstr>Example 3: Graphing Rational Functions"2"</vt:lpstr>
      <vt:lpstr>Example 3: Graphing Rational Functions"3"</vt:lpstr>
      <vt:lpstr>Example 3: Graphing Rational Functions"4"</vt:lpstr>
      <vt:lpstr>Example 3: Graphing Rational Functions"5"</vt:lpstr>
      <vt:lpstr>Example 3: Graphing Rational Functions"6"</vt:lpstr>
      <vt:lpstr>Example 3: Graphing Rational Functions"7"</vt:lpstr>
      <vt:lpstr>Example 3: Graphing Rational Functions"8"</vt:lpstr>
      <vt:lpstr>Example 3: Graphing Rational Functions"9"</vt:lpstr>
      <vt:lpstr>Note:</vt:lpstr>
      <vt:lpstr>Example 3: Graphing Rational Functions"10"</vt:lpstr>
      <vt:lpstr>Example 3: Graphing Rational Functions"11"</vt:lpstr>
      <vt:lpstr>Example 3: Graphing Rational Functions"12"</vt:lpstr>
      <vt:lpstr>Example 3: Graphing Rational Functions"13"</vt:lpstr>
      <vt:lpstr>Example 3: Graphing Rational Functions"14"</vt:lpstr>
      <vt:lpstr>Definition: Rational Inequalities</vt:lpstr>
      <vt:lpstr>Procedure: Solving Rational Inequalities Using the Sign-Test Method"1"</vt:lpstr>
      <vt:lpstr>Procedure: Solving Rational Inequalities Using the Sign-Test Method"2"</vt:lpstr>
      <vt:lpstr>Procedure: Solving Rational Inequalities Using the Sign-Test Method"3"</vt:lpstr>
      <vt:lpstr>Example 4: Solving Rational Inequalities"1"</vt:lpstr>
      <vt:lpstr>Example 4: Solving Rational Inequalities"2"</vt:lpstr>
      <vt:lpstr>Example 4: Solving Rational Inequalities"3"</vt:lpstr>
      <vt:lpstr>Example 4: Solving Rational Inequalities"4"</vt:lpstr>
      <vt:lpstr>Example 4: Solving Rational Inequalities"5"</vt:lpstr>
      <vt:lpstr>Example 4: Solving Rational Inequalities"6"</vt:lpstr>
      <vt:lpstr>CAUTION!"1"</vt:lpstr>
      <vt:lpstr>CAUTION!"2"</vt:lpstr>
      <vt:lpstr>Example 5: Solving Rational Inequalities"1"</vt:lpstr>
      <vt:lpstr>Example 5: Solving Rational Inequalities"2"</vt:lpstr>
      <vt:lpstr>Example 5: Solving Rational Inequalities"3"</vt:lpstr>
      <vt:lpstr>Example 5: Solving Rational Inequalities"4"</vt:lpstr>
      <vt:lpstr>Example 5: Solving Rational Inequalities"5"</vt:lpstr>
      <vt:lpstr>Example 5: Solving Rational Inequalities"6"</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Sangeetha Pallikala</cp:lastModifiedBy>
  <cp:revision>257</cp:revision>
  <dcterms:created xsi:type="dcterms:W3CDTF">2013-04-26T14:43:13Z</dcterms:created>
  <dcterms:modified xsi:type="dcterms:W3CDTF">2025-06-19T11:33:18Z</dcterms:modified>
</cp:coreProperties>
</file>