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7" r:id="rId3"/>
    <p:sldId id="259" r:id="rId4"/>
    <p:sldId id="260" r:id="rId5"/>
    <p:sldId id="261" r:id="rId6"/>
    <p:sldId id="262" r:id="rId7"/>
    <p:sldId id="263" r:id="rId8"/>
    <p:sldId id="264" r:id="rId9"/>
    <p:sldId id="265" r:id="rId10"/>
    <p:sldId id="266" r:id="rId11"/>
    <p:sldId id="268" r:id="rId12"/>
    <p:sldId id="269" r:id="rId13"/>
    <p:sldId id="270" r:id="rId14"/>
    <p:sldId id="275" r:id="rId15"/>
    <p:sldId id="279" r:id="rId16"/>
    <p:sldId id="271" r:id="rId17"/>
    <p:sldId id="272" r:id="rId18"/>
    <p:sldId id="278" r:id="rId19"/>
    <p:sldId id="280" r:id="rId20"/>
  </p:sldIdLst>
  <p:sldSz cx="9144000" cy="6858000" type="screen4x3"/>
  <p:notesSz cx="6858000" cy="9144000"/>
  <p:embeddedFontLst>
    <p:embeddedFont>
      <p:font typeface="Cambria Math" panose="02040503050406030204" pitchFamily="18" charset="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4"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699FF"/>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6" autoAdjust="0"/>
    <p:restoredTop sz="94660"/>
  </p:normalViewPr>
  <p:slideViewPr>
    <p:cSldViewPr>
      <p:cViewPr varScale="1">
        <p:scale>
          <a:sx n="107" d="100"/>
          <a:sy n="107" d="100"/>
        </p:scale>
        <p:origin x="31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10.png"/><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5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18.png"/><Relationship Id="rId4" Type="http://schemas.openxmlformats.org/officeDocument/2006/relationships/image" Target="../media/image17.emf"/></Relationships>
</file>

<file path=ppt/slides/_rels/slide1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0.png"/><Relationship Id="rId1" Type="http://schemas.openxmlformats.org/officeDocument/2006/relationships/slideLayout" Target="../slideLayouts/slideLayout3.xml"/><Relationship Id="rId5" Type="http://schemas.openxmlformats.org/officeDocument/2006/relationships/image" Target="../media/image21.emf"/><Relationship Id="rId4" Type="http://schemas.openxmlformats.org/officeDocument/2006/relationships/image" Target="../media/image20.emf"/></Relationships>
</file>

<file path=ppt/slides/_rels/slide16.xml.rels><?xml version="1.0" encoding="UTF-8" standalone="yes"?>
<Relationships xmlns="http://schemas.openxmlformats.org/package/2006/relationships"><Relationship Id="rId2" Type="http://schemas.openxmlformats.org/officeDocument/2006/relationships/image" Target="../media/image2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2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4.png"/><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5.png"/><Relationship Id="rId1" Type="http://schemas.openxmlformats.org/officeDocument/2006/relationships/slideLayout" Target="../slideLayouts/slideLayout3.xml"/><Relationship Id="rId5" Type="http://schemas.openxmlformats.org/officeDocument/2006/relationships/image" Target="../media/image26.emf"/><Relationship Id="rId4" Type="http://schemas.openxmlformats.org/officeDocument/2006/relationships/image" Target="../media/image25.e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13.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0.png"/><Relationship Id="rId1" Type="http://schemas.openxmlformats.org/officeDocument/2006/relationships/slideLayout" Target="../slideLayouts/slideLayout3.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a:t>
            </a:r>
            <a:r>
              <a:rPr lang="en-US"/>
              <a:t>6</a:t>
            </a:r>
            <a:r>
              <a:t>.4</a:t>
            </a:r>
            <a:endParaRPr dirty="0"/>
          </a:p>
        </p:txBody>
      </p:sp>
      <p:sp>
        <p:nvSpPr>
          <p:cNvPr id="2" name="Text Placeholder 1"/>
          <p:cNvSpPr>
            <a:spLocks noGrp="1"/>
          </p:cNvSpPr>
          <p:nvPr>
            <p:ph type="body" sz="quarter" idx="10"/>
          </p:nvPr>
        </p:nvSpPr>
        <p:spPr/>
        <p:txBody>
          <a:bodyPr/>
          <a:lstStyle/>
          <a:p>
            <a:pPr algn="ctr"/>
            <a:r>
              <a:t>The Fundamental Theorem of Algebra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Graphing Polynomial Functions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pic>
        <p:nvPicPr>
          <p:cNvPr id="5" name="Content Placeholder 4" descr="Graph of the function f of x equals  open parentheses x plus two close parentheses times open parentheses x plus one close parentheses squared times open parentheses x minus three close parentheses cubed in the Cartesian plane.&#10;&#10;The graph falls rapidly from high in Quadrant Two through the point open parenthesis negative two comma zero close parenthesis, turns at approximately open parenthesis negative one point seven five comma negative twelve point five close parenthesis, rises to touch and rebound at the point open parenthesis negative one comma zero close parenthesis, falls to pass through open parenthesis zero comma negative fifty-four close parenthesis, and continues falling to approximately open parenthesis one comma negative ninety-six close parenthesis, where it turns to flatten out as it passes through open parenthesis three comma zero close parenthesis, and then rises rapidly into Quadrant One.">
            <a:extLst>
              <a:ext uri="{FF2B5EF4-FFF2-40B4-BE49-F238E27FC236}">
                <a16:creationId xmlns:a16="http://schemas.microsoft.com/office/drawing/2014/main" id="{3941D47B-17F1-43AB-836B-9C7C8C452593}"/>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8600" y="1066800"/>
            <a:ext cx="4572000" cy="4572000"/>
          </a:xfrm>
        </p:spPr>
      </p:pic>
      <p:sp>
        <p:nvSpPr>
          <p:cNvPr id="3" name="TextBox 2">
            <a:extLst>
              <a:ext uri="{FF2B5EF4-FFF2-40B4-BE49-F238E27FC236}">
                <a16:creationId xmlns:a16="http://schemas.microsoft.com/office/drawing/2014/main" id="{23047DBB-7189-45FE-A242-4BA6D8442A70}"/>
              </a:ext>
            </a:extLst>
          </p:cNvPr>
          <p:cNvSpPr txBox="1"/>
          <p:nvPr/>
        </p:nvSpPr>
        <p:spPr>
          <a:xfrm>
            <a:off x="534558" y="5523978"/>
            <a:ext cx="3960084" cy="523220"/>
          </a:xfrm>
          <a:prstGeom prst="rect">
            <a:avLst/>
          </a:prstGeom>
          <a:noFill/>
        </p:spPr>
        <p:txBody>
          <a:bodyPr wrap="square" rtlCol="0">
            <a:spAutoFit/>
          </a:bodyPr>
          <a:lstStyle/>
          <a:p>
            <a:pPr algn="ctr"/>
            <a:r>
              <a:rPr lang="en-US" sz="2800" dirty="0"/>
              <a:t>Figure 4</a:t>
            </a:r>
          </a:p>
        </p:txBody>
      </p:sp>
      <p:sp>
        <p:nvSpPr>
          <p:cNvPr id="6" name="Text Placeholder 2">
            <a:extLst>
              <a:ext uri="{FF2B5EF4-FFF2-40B4-BE49-F238E27FC236}">
                <a16:creationId xmlns:a16="http://schemas.microsoft.com/office/drawing/2014/main" id="{CEA7AA98-3D03-4C2C-85D9-C1BF4196F68F}"/>
              </a:ext>
            </a:extLst>
          </p:cNvPr>
          <p:cNvSpPr txBox="1">
            <a:spLocks/>
          </p:cNvSpPr>
          <p:nvPr/>
        </p:nvSpPr>
        <p:spPr>
          <a:xfrm>
            <a:off x="4876800" y="1320452"/>
            <a:ext cx="4191000" cy="41910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Note the extreme difference in the scales of the two axes.</a:t>
            </a:r>
          </a:p>
          <a:p>
            <a:pPr marL="0" indent="0">
              <a:buNone/>
              <a:defRPr sz="2800"/>
            </a:pPr>
            <a:r>
              <a:rPr lang="en-US" sz="2800" dirty="0"/>
              <a:t>To fill in portions of the graph between zeros accurately, we must still compute a few values of the function. For instance, </a:t>
            </a:r>
            <a:r>
              <a:rPr lang="en-US" sz="2800" i="1" dirty="0"/>
              <a:t>f</a:t>
            </a:r>
            <a:r>
              <a:rPr lang="en-US" sz="2800" dirty="0"/>
              <a:t>(1) = − 96</a:t>
            </a:r>
            <a:r>
              <a:rPr lang="ar-AE" sz="2800" dirty="0"/>
              <a:t> </a:t>
            </a:r>
            <a:r>
              <a:rPr lang="en-US" sz="2800" dirty="0"/>
              <a:t>and</a:t>
            </a:r>
            <a:br>
              <a:rPr lang="en-US" sz="2800" dirty="0"/>
            </a:br>
            <a:r>
              <a:rPr lang="en-US" sz="2800" dirty="0"/>
              <a:t> </a:t>
            </a:r>
            <a:r>
              <a:rPr lang="en-US" sz="2800" i="1" dirty="0"/>
              <a:t>f</a:t>
            </a:r>
            <a:r>
              <a:rPr lang="en-US" sz="2800" dirty="0"/>
              <a:t>(2) = − 36. This also gives us a way to double-check our analysis of the behavior on either side of a zero.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Conjugate Roots Theorem</a:t>
            </a:r>
          </a:p>
        </p:txBody>
      </p:sp>
      <p:sp>
        <p:nvSpPr>
          <p:cNvPr id="3" name="Text Placeholder 2"/>
          <p:cNvSpPr>
            <a:spLocks noGrp="1"/>
          </p:cNvSpPr>
          <p:nvPr>
            <p:ph type="body" sz="quarter" idx="10"/>
          </p:nvPr>
        </p:nvSpPr>
        <p:spPr/>
        <p:txBody>
          <a:bodyPr>
            <a:normAutofit/>
          </a:bodyPr>
          <a:lstStyle/>
          <a:p>
            <a:pPr>
              <a:defRPr sz="2800"/>
            </a:pPr>
            <a:r>
              <a:rPr lang="en-IN" sz="2800" dirty="0"/>
              <a:t>Let 						</a:t>
            </a:r>
            <a:endParaRPr sz="2800" dirty="0"/>
          </a:p>
        </p:txBody>
      </p:sp>
      <p:pic>
        <p:nvPicPr>
          <p:cNvPr id="8" name="Picture 7" descr="p of x equals a subscript n times x to the power of n plus a subscript n minus 1 times x to the power of n minus 1 plus and so on plus  a subscript 1 times x plus a subscript 0.">
            <a:extLst>
              <a:ext uri="{FF2B5EF4-FFF2-40B4-BE49-F238E27FC236}">
                <a16:creationId xmlns:a16="http://schemas.microsoft.com/office/drawing/2014/main" id="{27C8D953-BD25-B05C-FB35-E08E3ADD23C3}"/>
              </a:ext>
            </a:extLst>
          </p:cNvPr>
          <p:cNvPicPr>
            <a:picLocks noChangeAspect="1"/>
          </p:cNvPicPr>
          <p:nvPr/>
        </p:nvPicPr>
        <p:blipFill>
          <a:blip r:embed="rId2"/>
          <a:stretch>
            <a:fillRect/>
          </a:stretch>
        </p:blipFill>
        <p:spPr>
          <a:xfrm>
            <a:off x="1066800" y="1085285"/>
            <a:ext cx="4914900" cy="523875"/>
          </a:xfrm>
          <a:prstGeom prst="rect">
            <a:avLst/>
          </a:prstGeom>
        </p:spPr>
      </p:pic>
      <p:sp>
        <p:nvSpPr>
          <p:cNvPr id="7" name="TextBox 6">
            <a:extLst>
              <a:ext uri="{FF2B5EF4-FFF2-40B4-BE49-F238E27FC236}">
                <a16:creationId xmlns:a16="http://schemas.microsoft.com/office/drawing/2014/main" id="{E41EC494-B171-30FB-294E-45527D461056}"/>
              </a:ext>
            </a:extLst>
          </p:cNvPr>
          <p:cNvSpPr txBox="1"/>
          <p:nvPr/>
        </p:nvSpPr>
        <p:spPr>
          <a:xfrm>
            <a:off x="457200" y="1524000"/>
            <a:ext cx="8001000" cy="1836000"/>
          </a:xfrm>
          <a:prstGeom prst="rect">
            <a:avLst/>
          </a:prstGeom>
          <a:noFill/>
        </p:spPr>
        <p:txBody>
          <a:bodyPr wrap="square">
            <a:spAutoFit/>
          </a:bodyPr>
          <a:lstStyle/>
          <a:p>
            <a:r>
              <a:rPr lang="en-IN" sz="2800" dirty="0">
                <a:solidFill>
                  <a:srgbClr val="000000"/>
                </a:solidFill>
              </a:rPr>
              <a:t>be a polynomial with only real coefficients. If the complex number </a:t>
            </a:r>
            <a:r>
              <a:rPr lang="en-IN" sz="2800" i="1" dirty="0">
                <a:solidFill>
                  <a:srgbClr val="000000"/>
                </a:solidFill>
              </a:rPr>
              <a:t>a</a:t>
            </a:r>
            <a:r>
              <a:rPr lang="en-IN" sz="2800" dirty="0">
                <a:solidFill>
                  <a:srgbClr val="000000"/>
                </a:solidFill>
              </a:rPr>
              <a:t> + </a:t>
            </a:r>
            <a:r>
              <a:rPr lang="en-IN" sz="2800" i="1" dirty="0">
                <a:solidFill>
                  <a:srgbClr val="000000"/>
                </a:solidFill>
              </a:rPr>
              <a:t>b</a:t>
            </a:r>
            <a:r>
              <a:rPr lang="en-IN" sz="1050" i="1" dirty="0">
                <a:solidFill>
                  <a:srgbClr val="000000"/>
                </a:solidFill>
              </a:rPr>
              <a:t> </a:t>
            </a:r>
            <a:r>
              <a:rPr lang="en-IN" sz="2800" i="1" dirty="0" err="1">
                <a:solidFill>
                  <a:srgbClr val="000000"/>
                </a:solidFill>
              </a:rPr>
              <a:t>i</a:t>
            </a:r>
            <a:r>
              <a:rPr lang="en-IN" sz="2800" dirty="0">
                <a:solidFill>
                  <a:srgbClr val="000000"/>
                </a:solidFill>
              </a:rPr>
              <a:t> is a zero of </a:t>
            </a:r>
            <a:r>
              <a:rPr lang="en-IN" sz="2800" i="1" dirty="0">
                <a:solidFill>
                  <a:srgbClr val="000000"/>
                </a:solidFill>
              </a:rPr>
              <a:t>p</a:t>
            </a:r>
            <a:r>
              <a:rPr lang="en-IN" sz="2800" dirty="0">
                <a:solidFill>
                  <a:srgbClr val="000000"/>
                </a:solidFill>
              </a:rPr>
              <a:t>, then so is the complex number </a:t>
            </a:r>
            <a:r>
              <a:rPr lang="en-IN" sz="2800" i="1" dirty="0">
                <a:solidFill>
                  <a:srgbClr val="000000"/>
                </a:solidFill>
              </a:rPr>
              <a:t>a</a:t>
            </a:r>
            <a:r>
              <a:rPr lang="en-IN" sz="2800" dirty="0">
                <a:solidFill>
                  <a:srgbClr val="000000"/>
                </a:solidFill>
              </a:rPr>
              <a:t>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800" i="1" dirty="0">
                <a:solidFill>
                  <a:srgbClr val="000000"/>
                </a:solidFill>
              </a:rPr>
              <a:t>b</a:t>
            </a:r>
            <a:r>
              <a:rPr lang="en-IN" sz="1050" i="1" dirty="0">
                <a:solidFill>
                  <a:srgbClr val="000000"/>
                </a:solidFill>
              </a:rPr>
              <a:t> </a:t>
            </a:r>
            <a:r>
              <a:rPr lang="en-IN" sz="2800" i="1" dirty="0" err="1">
                <a:solidFill>
                  <a:srgbClr val="000000"/>
                </a:solidFill>
              </a:rPr>
              <a:t>i</a:t>
            </a:r>
            <a:r>
              <a:rPr lang="en-IN" sz="2800" dirty="0">
                <a:solidFill>
                  <a:srgbClr val="000000"/>
                </a:solidFill>
              </a:rPr>
              <a:t>. In terms of the linear factors of </a:t>
            </a:r>
            <a:r>
              <a:rPr lang="en-IN" sz="2800" i="1" dirty="0">
                <a:solidFill>
                  <a:srgbClr val="000000"/>
                </a:solidFill>
              </a:rPr>
              <a:t>p</a:t>
            </a:r>
            <a:r>
              <a:rPr lang="en-IN" sz="2800" dirty="0">
                <a:solidFill>
                  <a:srgbClr val="000000"/>
                </a:solidFill>
              </a:rPr>
              <a:t>, this means that if </a:t>
            </a:r>
            <a:br>
              <a:rPr lang="en-IN" sz="2800" dirty="0">
                <a:solidFill>
                  <a:srgbClr val="000000"/>
                </a:solidFill>
              </a:rPr>
            </a:br>
            <a:endParaRPr lang="en-IN" sz="2800" dirty="0">
              <a:solidFill>
                <a:srgbClr val="000000"/>
              </a:solidFill>
            </a:endParaRPr>
          </a:p>
        </p:txBody>
      </p:sp>
      <p:pic>
        <p:nvPicPr>
          <p:cNvPr id="5" name="Picture 4" descr="x minus open parentheses a plus b i close parentheses is a factor of p, then so is x minus open parentheses a minus b i close parentheses.">
            <a:extLst>
              <a:ext uri="{FF2B5EF4-FFF2-40B4-BE49-F238E27FC236}">
                <a16:creationId xmlns:a16="http://schemas.microsoft.com/office/drawing/2014/main" id="{D80AC38A-ADF3-9F4B-E08A-9F9122716C34}"/>
              </a:ext>
            </a:extLst>
          </p:cNvPr>
          <p:cNvPicPr>
            <a:picLocks noChangeAspect="1"/>
          </p:cNvPicPr>
          <p:nvPr/>
        </p:nvPicPr>
        <p:blipFill>
          <a:blip r:embed="rId3"/>
          <a:stretch>
            <a:fillRect/>
          </a:stretch>
        </p:blipFill>
        <p:spPr>
          <a:xfrm>
            <a:off x="457200" y="3432658"/>
            <a:ext cx="6735273" cy="50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2: Factoring Polynomials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Given that </a:t>
            </a:r>
            <a:r>
              <a:rPr lang="en-US" sz="2800" dirty="0"/>
              <a:t>4 </a:t>
            </a:r>
            <a:r>
              <a:rPr lang="en-US" sz="2800" dirty="0">
                <a:latin typeface="Calibri" panose="020F0502020204030204" pitchFamily="34" charset="0"/>
                <a:ea typeface="Calibri" panose="020F0502020204030204" pitchFamily="34" charset="0"/>
                <a:cs typeface="Calibri" panose="020F0502020204030204" pitchFamily="34" charset="0"/>
              </a:rPr>
              <a:t>− 3</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is a zero of the polynomial </a:t>
            </a:r>
            <a:br>
              <a:rPr lang="en-US" i="1" dirty="0">
                <a:latin typeface="Cambria Math" panose="02040503050406030204" pitchFamily="18" charset="0"/>
              </a:rPr>
            </a:br>
            <a:r>
              <a:rPr lang="en-US" i="1" dirty="0">
                <a:latin typeface="Cambria Math" panose="02040503050406030204" pitchFamily="18" charset="0"/>
              </a:rPr>
              <a:t>				</a:t>
            </a:r>
            <a:endParaRPr sz="2800" dirty="0"/>
          </a:p>
        </p:txBody>
      </p:sp>
      <p:pic>
        <p:nvPicPr>
          <p:cNvPr id="7" name="Picture 6" descr="f of x equals x to the power of 4 minus 8 times x cubed plus 200 x minus 625.">
            <a:extLst>
              <a:ext uri="{FF2B5EF4-FFF2-40B4-BE49-F238E27FC236}">
                <a16:creationId xmlns:a16="http://schemas.microsoft.com/office/drawing/2014/main" id="{54DC7BE8-4C6F-B142-EECC-C4E6D74D84DA}"/>
              </a:ext>
            </a:extLst>
          </p:cNvPr>
          <p:cNvPicPr>
            <a:picLocks noChangeAspect="1"/>
          </p:cNvPicPr>
          <p:nvPr/>
        </p:nvPicPr>
        <p:blipFill>
          <a:blip r:embed="rId3"/>
          <a:stretch>
            <a:fillRect/>
          </a:stretch>
        </p:blipFill>
        <p:spPr>
          <a:xfrm>
            <a:off x="457200" y="1524000"/>
            <a:ext cx="4400550" cy="533400"/>
          </a:xfrm>
          <a:prstGeom prst="rect">
            <a:avLst/>
          </a:prstGeom>
        </p:spPr>
      </p:pic>
      <p:sp>
        <p:nvSpPr>
          <p:cNvPr id="9" name="TextBox 8">
            <a:extLst>
              <a:ext uri="{FF2B5EF4-FFF2-40B4-BE49-F238E27FC236}">
                <a16:creationId xmlns:a16="http://schemas.microsoft.com/office/drawing/2014/main" id="{23E11EB5-CAA7-59E4-27EA-76AF3A93D190}"/>
              </a:ext>
            </a:extLst>
          </p:cNvPr>
          <p:cNvSpPr txBox="1"/>
          <p:nvPr/>
        </p:nvSpPr>
        <p:spPr>
          <a:xfrm>
            <a:off x="4857750" y="1492583"/>
            <a:ext cx="3505200" cy="523220"/>
          </a:xfrm>
          <a:prstGeom prst="rect">
            <a:avLst/>
          </a:prstGeom>
          <a:noFill/>
        </p:spPr>
        <p:txBody>
          <a:bodyPr wrap="square">
            <a:spAutoFit/>
          </a:bodyPr>
          <a:lstStyle/>
          <a:p>
            <a:r>
              <a:rPr lang="en-IN" sz="2800" dirty="0"/>
              <a:t>factor </a:t>
            </a:r>
            <a:r>
              <a:rPr lang="en-IN" sz="2800" i="1" dirty="0"/>
              <a:t>f</a:t>
            </a:r>
            <a:r>
              <a:rPr lang="en-IN" sz="2800" dirty="0"/>
              <a:t> completely.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By the Conjugate Roots Theorem, since</a:t>
            </a:r>
            <a:r>
              <a:rPr lang="en-US" sz="2800" dirty="0"/>
              <a:t> 4 </a:t>
            </a:r>
            <a:r>
              <a:rPr lang="en-US" sz="2800" dirty="0">
                <a:latin typeface="Calibri" panose="020F0502020204030204" pitchFamily="34" charset="0"/>
                <a:ea typeface="Calibri" panose="020F0502020204030204" pitchFamily="34" charset="0"/>
                <a:cs typeface="Calibri" panose="020F0502020204030204" pitchFamily="34" charset="0"/>
              </a:rPr>
              <a:t>− 3</a:t>
            </a:r>
            <a:r>
              <a:rPr lang="en-US" sz="2800" i="1" dirty="0">
                <a:latin typeface="Calibri" panose="020F0502020204030204" pitchFamily="34" charset="0"/>
                <a:ea typeface="Calibri" panose="020F0502020204030204" pitchFamily="34" charset="0"/>
                <a:cs typeface="Calibri" panose="020F0502020204030204" pitchFamily="34" charset="0"/>
              </a:rPr>
              <a:t>i</a:t>
            </a:r>
            <a:r>
              <a:rPr sz="2800" dirty="0"/>
              <a:t> is a zero of</a:t>
            </a:r>
            <a:r>
              <a:rPr lang="en-US" sz="2800" dirty="0"/>
              <a:t> </a:t>
            </a:r>
            <a:r>
              <a:rPr lang="en-US" sz="2800" i="1" dirty="0"/>
              <a:t>f</a:t>
            </a:r>
            <a:r>
              <a:rPr sz="2800" dirty="0"/>
              <a:t>, we know that</a:t>
            </a:r>
            <a:r>
              <a:rPr lang="en-US" sz="2800" dirty="0"/>
              <a:t> 4 + 3</a:t>
            </a:r>
            <a:r>
              <a:rPr lang="en-US" sz="2800" i="1" dirty="0"/>
              <a:t>i</a:t>
            </a:r>
            <a:r>
              <a:rPr sz="2800" dirty="0"/>
              <a:t> is a zero as well.</a:t>
            </a:r>
          </a:p>
          <a:p>
            <a:r>
              <a:rPr sz="2800" dirty="0"/>
              <a:t>This gives us two ways to proceed:</a:t>
            </a:r>
          </a:p>
        </p:txBody>
      </p:sp>
      <p:sp>
        <p:nvSpPr>
          <p:cNvPr id="19" name="TextBox 18">
            <a:extLst>
              <a:ext uri="{FF2B5EF4-FFF2-40B4-BE49-F238E27FC236}">
                <a16:creationId xmlns:a16="http://schemas.microsoft.com/office/drawing/2014/main" id="{106B6979-9459-0D56-3D57-4EE67545EB3D}"/>
              </a:ext>
            </a:extLst>
          </p:cNvPr>
          <p:cNvSpPr txBox="1"/>
          <p:nvPr/>
        </p:nvSpPr>
        <p:spPr>
          <a:xfrm>
            <a:off x="426719" y="2963238"/>
            <a:ext cx="3688082" cy="523220"/>
          </a:xfrm>
          <a:prstGeom prst="rect">
            <a:avLst/>
          </a:prstGeom>
          <a:noFill/>
        </p:spPr>
        <p:txBody>
          <a:bodyPr wrap="square" rtlCol="0">
            <a:spAutoFit/>
          </a:bodyPr>
          <a:lstStyle/>
          <a:p>
            <a:r>
              <a:rPr lang="en-US" sz="2800" dirty="0"/>
              <a:t>​1.   We could divide </a:t>
            </a:r>
            <a:r>
              <a:rPr lang="en-US" sz="2800" i="1" dirty="0"/>
              <a:t>f</a:t>
            </a:r>
            <a:r>
              <a:rPr lang="en-US" sz="2800" dirty="0"/>
              <a:t> by</a:t>
            </a:r>
            <a:endParaRPr lang="en-IN" sz="2800" dirty="0"/>
          </a:p>
        </p:txBody>
      </p:sp>
      <p:pic>
        <p:nvPicPr>
          <p:cNvPr id="5" name="Picture 4" descr="x minus open parentheses four minus three i close parentheses.">
            <a:extLst>
              <a:ext uri="{FF2B5EF4-FFF2-40B4-BE49-F238E27FC236}">
                <a16:creationId xmlns:a16="http://schemas.microsoft.com/office/drawing/2014/main" id="{36088D12-7C9F-8B6E-12FF-FF5500923EC9}"/>
              </a:ext>
            </a:extLst>
          </p:cNvPr>
          <p:cNvPicPr>
            <a:picLocks noChangeAspect="1"/>
          </p:cNvPicPr>
          <p:nvPr/>
        </p:nvPicPr>
        <p:blipFill>
          <a:blip r:embed="rId3"/>
          <a:stretch>
            <a:fillRect/>
          </a:stretch>
        </p:blipFill>
        <p:spPr>
          <a:xfrm>
            <a:off x="4038600" y="3080820"/>
            <a:ext cx="1429714" cy="432000"/>
          </a:xfrm>
          <a:prstGeom prst="rect">
            <a:avLst/>
          </a:prstGeom>
        </p:spPr>
      </p:pic>
      <p:sp>
        <p:nvSpPr>
          <p:cNvPr id="6" name="TextBox 5">
            <a:extLst>
              <a:ext uri="{FF2B5EF4-FFF2-40B4-BE49-F238E27FC236}">
                <a16:creationId xmlns:a16="http://schemas.microsoft.com/office/drawing/2014/main" id="{9466EA51-EB9C-50ED-809F-DEC2E509DD64}"/>
              </a:ext>
            </a:extLst>
          </p:cNvPr>
          <p:cNvSpPr txBox="1"/>
          <p:nvPr/>
        </p:nvSpPr>
        <p:spPr>
          <a:xfrm>
            <a:off x="5468314" y="2967818"/>
            <a:ext cx="3581400" cy="523220"/>
          </a:xfrm>
          <a:prstGeom prst="rect">
            <a:avLst/>
          </a:prstGeom>
          <a:noFill/>
        </p:spPr>
        <p:txBody>
          <a:bodyPr wrap="square" rtlCol="0">
            <a:spAutoFit/>
          </a:bodyPr>
          <a:lstStyle/>
          <a:p>
            <a:r>
              <a:rPr lang="en-IN" sz="2800" dirty="0"/>
              <a:t>and then divide the</a:t>
            </a:r>
          </a:p>
        </p:txBody>
      </p:sp>
      <p:sp>
        <p:nvSpPr>
          <p:cNvPr id="7" name="TextBox 6">
            <a:extLst>
              <a:ext uri="{FF2B5EF4-FFF2-40B4-BE49-F238E27FC236}">
                <a16:creationId xmlns:a16="http://schemas.microsoft.com/office/drawing/2014/main" id="{90DC5221-072B-4918-CD53-4075D929505D}"/>
              </a:ext>
            </a:extLst>
          </p:cNvPr>
          <p:cNvSpPr txBox="1"/>
          <p:nvPr/>
        </p:nvSpPr>
        <p:spPr>
          <a:xfrm>
            <a:off x="968190" y="3418243"/>
            <a:ext cx="1775010" cy="523220"/>
          </a:xfrm>
          <a:prstGeom prst="rect">
            <a:avLst/>
          </a:prstGeom>
          <a:noFill/>
        </p:spPr>
        <p:txBody>
          <a:bodyPr wrap="square" rtlCol="0">
            <a:spAutoFit/>
          </a:bodyPr>
          <a:lstStyle/>
          <a:p>
            <a:r>
              <a:rPr lang="en-IN" sz="2800" dirty="0"/>
              <a:t>result by</a:t>
            </a:r>
          </a:p>
        </p:txBody>
      </p:sp>
      <p:pic>
        <p:nvPicPr>
          <p:cNvPr id="9" name="Picture 8" descr="x minus open parentheses four plus three i close parentheses.">
            <a:extLst>
              <a:ext uri="{FF2B5EF4-FFF2-40B4-BE49-F238E27FC236}">
                <a16:creationId xmlns:a16="http://schemas.microsoft.com/office/drawing/2014/main" id="{3DD9D161-47DA-509A-34D0-238FF2BE7EC9}"/>
              </a:ext>
            </a:extLst>
          </p:cNvPr>
          <p:cNvPicPr>
            <a:picLocks noChangeAspect="1"/>
          </p:cNvPicPr>
          <p:nvPr/>
        </p:nvPicPr>
        <p:blipFill>
          <a:blip r:embed="rId4"/>
          <a:stretch>
            <a:fillRect/>
          </a:stretch>
        </p:blipFill>
        <p:spPr>
          <a:xfrm>
            <a:off x="2362200" y="3512820"/>
            <a:ext cx="1440000" cy="432000"/>
          </a:xfrm>
          <a:prstGeom prst="rect">
            <a:avLst/>
          </a:prstGeom>
        </p:spPr>
      </p:pic>
      <p:sp>
        <p:nvSpPr>
          <p:cNvPr id="12" name="TextBox 11">
            <a:extLst>
              <a:ext uri="{FF2B5EF4-FFF2-40B4-BE49-F238E27FC236}">
                <a16:creationId xmlns:a16="http://schemas.microsoft.com/office/drawing/2014/main" id="{882F5BD3-5F6E-D7B3-450A-49556CEE4BA4}"/>
              </a:ext>
            </a:extLst>
          </p:cNvPr>
          <p:cNvSpPr txBox="1"/>
          <p:nvPr/>
        </p:nvSpPr>
        <p:spPr>
          <a:xfrm>
            <a:off x="919172" y="3834611"/>
            <a:ext cx="7005628" cy="523220"/>
          </a:xfrm>
          <a:prstGeom prst="rect">
            <a:avLst/>
          </a:prstGeom>
          <a:noFill/>
        </p:spPr>
        <p:txBody>
          <a:bodyPr wrap="square" rtlCol="0">
            <a:spAutoFit/>
          </a:bodyPr>
          <a:lstStyle/>
          <a:p>
            <a:r>
              <a:rPr lang="en-IN" sz="2800" dirty="0"/>
              <a:t>(most efficiently done with synthetic division).</a:t>
            </a:r>
          </a:p>
        </p:txBody>
      </p:sp>
      <p:sp>
        <p:nvSpPr>
          <p:cNvPr id="14" name="TextBox 13">
            <a:extLst>
              <a:ext uri="{FF2B5EF4-FFF2-40B4-BE49-F238E27FC236}">
                <a16:creationId xmlns:a16="http://schemas.microsoft.com/office/drawing/2014/main" id="{B32E0ADE-1AD1-25FA-5BAA-F076BD0928C4}"/>
              </a:ext>
            </a:extLst>
          </p:cNvPr>
          <p:cNvSpPr txBox="1"/>
          <p:nvPr/>
        </p:nvSpPr>
        <p:spPr>
          <a:xfrm>
            <a:off x="457200" y="4354474"/>
            <a:ext cx="4495800" cy="523220"/>
          </a:xfrm>
          <a:prstGeom prst="rect">
            <a:avLst/>
          </a:prstGeom>
          <a:noFill/>
        </p:spPr>
        <p:txBody>
          <a:bodyPr wrap="square" rtlCol="0">
            <a:spAutoFit/>
          </a:bodyPr>
          <a:lstStyle/>
          <a:p>
            <a:r>
              <a:rPr lang="en-IN" sz="2800" dirty="0"/>
              <a:t>2.   Or, we could multiply</a:t>
            </a:r>
          </a:p>
        </p:txBody>
      </p:sp>
      <p:pic>
        <p:nvPicPr>
          <p:cNvPr id="11" name="Picture 10" descr="x minus open parentheses four minus three i close parentheses ">
            <a:extLst>
              <a:ext uri="{FF2B5EF4-FFF2-40B4-BE49-F238E27FC236}">
                <a16:creationId xmlns:a16="http://schemas.microsoft.com/office/drawing/2014/main" id="{94C52096-C79C-3B56-773A-6E226F800E65}"/>
              </a:ext>
            </a:extLst>
          </p:cNvPr>
          <p:cNvPicPr>
            <a:picLocks noChangeAspect="1"/>
          </p:cNvPicPr>
          <p:nvPr/>
        </p:nvPicPr>
        <p:blipFill>
          <a:blip r:embed="rId3"/>
          <a:stretch>
            <a:fillRect/>
          </a:stretch>
        </p:blipFill>
        <p:spPr>
          <a:xfrm>
            <a:off x="4191000" y="4445694"/>
            <a:ext cx="1429714" cy="432000"/>
          </a:xfrm>
          <a:prstGeom prst="rect">
            <a:avLst/>
          </a:prstGeom>
        </p:spPr>
      </p:pic>
      <p:sp>
        <p:nvSpPr>
          <p:cNvPr id="15" name="TextBox 14">
            <a:extLst>
              <a:ext uri="{FF2B5EF4-FFF2-40B4-BE49-F238E27FC236}">
                <a16:creationId xmlns:a16="http://schemas.microsoft.com/office/drawing/2014/main" id="{DD732A82-62F9-149A-6AFC-7DE97BAFC675}"/>
              </a:ext>
            </a:extLst>
          </p:cNvPr>
          <p:cNvSpPr txBox="1"/>
          <p:nvPr/>
        </p:nvSpPr>
        <p:spPr>
          <a:xfrm>
            <a:off x="5681184" y="4357008"/>
            <a:ext cx="914400" cy="523220"/>
          </a:xfrm>
          <a:prstGeom prst="rect">
            <a:avLst/>
          </a:prstGeom>
          <a:noFill/>
        </p:spPr>
        <p:txBody>
          <a:bodyPr wrap="square" rtlCol="0">
            <a:spAutoFit/>
          </a:bodyPr>
          <a:lstStyle/>
          <a:p>
            <a:r>
              <a:rPr lang="en-IN" sz="2800" dirty="0"/>
              <a:t>and</a:t>
            </a:r>
          </a:p>
        </p:txBody>
      </p:sp>
      <p:pic>
        <p:nvPicPr>
          <p:cNvPr id="10" name="Picture 9" descr="x minus open parentheses four plus three i close parentheses ">
            <a:extLst>
              <a:ext uri="{FF2B5EF4-FFF2-40B4-BE49-F238E27FC236}">
                <a16:creationId xmlns:a16="http://schemas.microsoft.com/office/drawing/2014/main" id="{D1FB8BD4-C18B-D545-E4F8-1F7C3F1270A3}"/>
              </a:ext>
            </a:extLst>
          </p:cNvPr>
          <p:cNvPicPr>
            <a:picLocks noChangeAspect="1"/>
          </p:cNvPicPr>
          <p:nvPr/>
        </p:nvPicPr>
        <p:blipFill>
          <a:blip r:embed="rId5"/>
          <a:stretch>
            <a:fillRect/>
          </a:stretch>
        </p:blipFill>
        <p:spPr>
          <a:xfrm>
            <a:off x="6419165" y="4424174"/>
            <a:ext cx="1426908" cy="432000"/>
          </a:xfrm>
          <a:prstGeom prst="rect">
            <a:avLst/>
          </a:prstGeom>
        </p:spPr>
      </p:pic>
      <p:sp>
        <p:nvSpPr>
          <p:cNvPr id="17" name="TextBox 16">
            <a:extLst>
              <a:ext uri="{FF2B5EF4-FFF2-40B4-BE49-F238E27FC236}">
                <a16:creationId xmlns:a16="http://schemas.microsoft.com/office/drawing/2014/main" id="{58DF2CE9-C4C7-8C8B-71DD-B7242A3C98F6}"/>
              </a:ext>
            </a:extLst>
          </p:cNvPr>
          <p:cNvSpPr txBox="1"/>
          <p:nvPr/>
        </p:nvSpPr>
        <p:spPr>
          <a:xfrm>
            <a:off x="995084" y="4871290"/>
            <a:ext cx="7310716" cy="954107"/>
          </a:xfrm>
          <a:prstGeom prst="rect">
            <a:avLst/>
          </a:prstGeom>
          <a:noFill/>
        </p:spPr>
        <p:txBody>
          <a:bodyPr wrap="square" rtlCol="0">
            <a:sp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a</a:t>
            </a:r>
            <a:r>
              <a:rPr lang="en-US" sz="2800" dirty="0"/>
              <a:t>nd divide </a:t>
            </a:r>
            <a:r>
              <a:rPr lang="en-US" sz="2800" i="1" dirty="0"/>
              <a:t>f</a:t>
            </a:r>
            <a:r>
              <a:rPr lang="en-US" sz="2800" dirty="0"/>
              <a:t> by their product (using </a:t>
            </a:r>
            <a:r>
              <a:rPr lang="en-IN" sz="2800" dirty="0"/>
              <a:t>polynomial long division).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In either case, we will be left with a quadratic polynomial that we know we can factor.</a:t>
            </a:r>
          </a:p>
          <a:p>
            <a:r>
              <a:rPr sz="2800" dirty="0"/>
              <a:t>If we take the second approach, the first step is as follows:</a:t>
            </a:r>
            <a:endParaRPr lang="en-US" sz="2800" dirty="0"/>
          </a:p>
          <a:p>
            <a:endParaRPr sz="2800" dirty="0"/>
          </a:p>
        </p:txBody>
      </p:sp>
      <p:pic>
        <p:nvPicPr>
          <p:cNvPr id="8" name="Picture 7" descr="Open parentheses x minus open parentheses 4 minus 3 i close parentheses close parentheses times open parentheses x minus open parentheses 4 plus 3 i close parentheses close parentheses equals open parentheses x minus 4 plus 3 i close parentheses times open parentheses x minus 4 minus 3 i close parentheses.&#10;&#10;This expands to x squared minus 4 x minus 3 i x minus 4 x plus 16 plus 12 i minus 3 i x minus 12 i minus 9 times i squared.&#10;&#10;Simplifying further, it results in x squared minus 8 x plus 25.">
            <a:extLst>
              <a:ext uri="{FF2B5EF4-FFF2-40B4-BE49-F238E27FC236}">
                <a16:creationId xmlns:a16="http://schemas.microsoft.com/office/drawing/2014/main" id="{A29D0A6C-1D23-D5BE-83AF-36F4202F7012}"/>
              </a:ext>
            </a:extLst>
          </p:cNvPr>
          <p:cNvPicPr>
            <a:picLocks noChangeAspect="1"/>
          </p:cNvPicPr>
          <p:nvPr/>
        </p:nvPicPr>
        <p:blipFill>
          <a:blip r:embed="rId3"/>
          <a:stretch>
            <a:fillRect/>
          </a:stretch>
        </p:blipFill>
        <p:spPr>
          <a:xfrm>
            <a:off x="533400" y="3124200"/>
            <a:ext cx="8467725" cy="1457325"/>
          </a:xfrm>
          <a:prstGeom prst="rect">
            <a:avLst/>
          </a:prstGeom>
        </p:spPr>
      </p:pic>
    </p:spTree>
    <p:extLst>
      <p:ext uri="{BB962C8B-B14F-4D97-AF65-F5344CB8AC3E}">
        <p14:creationId xmlns:p14="http://schemas.microsoft.com/office/powerpoint/2010/main" val="2747278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2: Factoring Polynomials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29287"/>
            <a:ext cx="8229600" cy="4967067"/>
          </a:xfrm>
        </p:spPr>
        <p:txBody>
          <a:bodyPr>
            <a:normAutofit/>
          </a:bodyPr>
          <a:lstStyle/>
          <a:p>
            <a:pPr>
              <a:defRPr sz="2800"/>
            </a:pPr>
            <a:r>
              <a:rPr sz="2800" dirty="0"/>
              <a:t>Now we divide</a:t>
            </a:r>
            <a:r>
              <a:rPr lang="en-US" sz="2800" dirty="0"/>
              <a:t> </a:t>
            </a:r>
            <a:r>
              <a:rPr lang="en-US" sz="2800" i="1" dirty="0"/>
              <a:t>f</a:t>
            </a:r>
            <a:r>
              <a:rPr sz="2800" dirty="0"/>
              <a:t> by this product:</a:t>
            </a:r>
            <a:endParaRPr lang="en-US" sz="2800" dirty="0"/>
          </a:p>
          <a:p>
            <a:pPr>
              <a:defRPr sz="2800"/>
            </a:pPr>
            <a:endParaRPr lang="en-US" sz="2800" dirty="0"/>
          </a:p>
          <a:p>
            <a:pPr>
              <a:defRPr sz="2800"/>
            </a:pPr>
            <a:endParaRPr lang="en-IN" dirty="0"/>
          </a:p>
          <a:p>
            <a:pPr>
              <a:defRPr sz="2800"/>
            </a:pPr>
            <a:endParaRPr lang="en-IN" sz="2800" dirty="0"/>
          </a:p>
          <a:p>
            <a:pPr>
              <a:defRPr sz="2800"/>
            </a:pPr>
            <a:endParaRPr lang="en-IN" dirty="0"/>
          </a:p>
          <a:p>
            <a:pPr>
              <a:defRPr sz="2800"/>
            </a:pPr>
            <a:endParaRPr lang="en-IN" sz="2800" dirty="0"/>
          </a:p>
          <a:p>
            <a:pPr>
              <a:defRPr sz="2800"/>
            </a:pPr>
            <a:endParaRPr lang="en-IN" dirty="0"/>
          </a:p>
          <a:p>
            <a:pPr>
              <a:defRPr sz="2800"/>
            </a:pPr>
            <a:endParaRPr lang="en-US" i="1" dirty="0">
              <a:latin typeface="Cambria Math" panose="02040503050406030204" pitchFamily="18" charset="0"/>
            </a:endParaRPr>
          </a:p>
          <a:p>
            <a:pPr>
              <a:defRPr sz="2800"/>
            </a:pPr>
            <a:endParaRPr lang="en-IN" i="1" dirty="0">
              <a:latin typeface="Cambria Math" panose="02040503050406030204" pitchFamily="18" charset="0"/>
            </a:endParaRPr>
          </a:p>
        </p:txBody>
      </p:sp>
      <p:pic>
        <p:nvPicPr>
          <p:cNvPr id="8" name="Picture 7" descr="The expression x to the power of 4 minus 8 times x cubed plus 200 x minus 625. is written in long division format.&#10;set up the division by arranging the terms of each polynomial in descending order of power of x.&#10;The dividend, x to the power of 4 minus 8 times x cubed plus 0 times x squared plus 200 x minus 625, is written under the long division symbol and the divisor, x squared minus 8 x plus 25 is written to the left or outside of the long division symbol.&#10;Now, divide the first term in the dividend x to the power of 4 by the first term in the divisor x squared. We get the first term or leading term of the quotient, x squared, which is written above the long division symbol. &#10;Next, multiply each term in the divisor by the quotient x squared, this gives us x to the power of 4 minus 8 times x cubed plus 25 times x squared. Which is written as the first line under the dividend. We align like terms under those in the dividend. There is a minus sign because the next step is to subtract these terms. So then the first line becomes negative open parentheses x to the power of 4 minus 8 times x cubed plus 25 times x squared close parentheses.&#10;Now, subtract the first line, from x to the power of 4 minus 8 times x cubed plus 0 times x squared. This results in, negative 25 times x squared and bring down 200 x minus 625 from the original dividend. This forms a new dividend which is written in the second line as negative 25 times x squared plus 200 x minus 625 to continue the process.&#10;Repeat the same process, divide, multiply, and subtract one more time using the new dividend, this gives us the quotient x squared minus 25 and the third line, negative open parentheses negative 25 times x squared plus 200 x minus 625 close parentheses.&#10;After subtracting, we are left with 0, which tells us that the remainder is 0.">
            <a:extLst>
              <a:ext uri="{FF2B5EF4-FFF2-40B4-BE49-F238E27FC236}">
                <a16:creationId xmlns:a16="http://schemas.microsoft.com/office/drawing/2014/main" id="{E948234E-B6DB-683E-90C3-29B2A10E8D77}"/>
              </a:ext>
            </a:extLst>
          </p:cNvPr>
          <p:cNvPicPr>
            <a:picLocks noChangeAspect="1"/>
          </p:cNvPicPr>
          <p:nvPr/>
        </p:nvPicPr>
        <p:blipFill>
          <a:blip r:embed="rId4"/>
          <a:stretch>
            <a:fillRect/>
          </a:stretch>
        </p:blipFill>
        <p:spPr>
          <a:xfrm>
            <a:off x="1676400" y="1447800"/>
            <a:ext cx="5184000" cy="3266757"/>
          </a:xfrm>
          <a:prstGeom prst="rect">
            <a:avLst/>
          </a:prstGeom>
        </p:spPr>
      </p:pic>
      <p:sp>
        <p:nvSpPr>
          <p:cNvPr id="10" name="TextBox 9">
            <a:extLst>
              <a:ext uri="{FF2B5EF4-FFF2-40B4-BE49-F238E27FC236}">
                <a16:creationId xmlns:a16="http://schemas.microsoft.com/office/drawing/2014/main" id="{BF47E113-8000-CF00-6E29-F5B7C7675D82}"/>
              </a:ext>
            </a:extLst>
          </p:cNvPr>
          <p:cNvSpPr txBox="1"/>
          <p:nvPr/>
        </p:nvSpPr>
        <p:spPr>
          <a:xfrm>
            <a:off x="457200" y="4532293"/>
            <a:ext cx="8458200" cy="954107"/>
          </a:xfrm>
          <a:prstGeom prst="rect">
            <a:avLst/>
          </a:prstGeom>
          <a:noFill/>
        </p:spPr>
        <p:txBody>
          <a:bodyPr wrap="square">
            <a:spAutoFit/>
          </a:bodyPr>
          <a:lstStyle/>
          <a:p>
            <a:pPr>
              <a:defRPr sz="2800"/>
            </a:pPr>
            <a:r>
              <a:rPr lang="en-US" sz="2800" dirty="0"/>
              <a:t>The quotient, </a:t>
            </a:r>
            <a:r>
              <a:rPr lang="en-US" sz="2800" i="1" dirty="0"/>
              <a:t>x</a:t>
            </a:r>
            <a:r>
              <a:rPr lang="en-US" sz="2800" i="1" baseline="30000" dirty="0">
                <a:latin typeface="Calibri" panose="020F0502020204030204" pitchFamily="34" charset="0"/>
                <a:ea typeface="Calibri" panose="020F0502020204030204" pitchFamily="34" charset="0"/>
                <a:cs typeface="Calibri" panose="020F0502020204030204" pitchFamily="34" charset="0"/>
              </a:rPr>
              <a:t>²</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− 25</a:t>
            </a:r>
            <a:r>
              <a:rPr lang="en-US" sz="2800" dirty="0"/>
              <a:t>, is a difference of two squares and is easily factored, giving us our final result:</a:t>
            </a:r>
          </a:p>
        </p:txBody>
      </p:sp>
      <p:pic>
        <p:nvPicPr>
          <p:cNvPr id="15" name="Picture 14" descr="f of x equals open parentheses x minus 4 plus 3 i close parentheses times open parentheses x minus 4 minus 3 i close parentheses times open parentheses x minus 5 close parentheses times open parentheses x plus 5 close parentheses.">
            <a:extLst>
              <a:ext uri="{FF2B5EF4-FFF2-40B4-BE49-F238E27FC236}">
                <a16:creationId xmlns:a16="http://schemas.microsoft.com/office/drawing/2014/main" id="{166E2FDF-3275-BF9A-F0A3-7ACBA586DE07}"/>
              </a:ext>
            </a:extLst>
          </p:cNvPr>
          <p:cNvPicPr>
            <a:picLocks noChangeAspect="1"/>
          </p:cNvPicPr>
          <p:nvPr/>
        </p:nvPicPr>
        <p:blipFill>
          <a:blip r:embed="rId5"/>
          <a:stretch>
            <a:fillRect/>
          </a:stretch>
        </p:blipFill>
        <p:spPr>
          <a:xfrm>
            <a:off x="1143000" y="5486400"/>
            <a:ext cx="6391275" cy="523875"/>
          </a:xfrm>
          <a:prstGeom prst="rect">
            <a:avLst/>
          </a:prstGeom>
        </p:spPr>
      </p:pic>
    </p:spTree>
    <p:extLst>
      <p:ext uri="{BB962C8B-B14F-4D97-AF65-F5344CB8AC3E}">
        <p14:creationId xmlns:p14="http://schemas.microsoft.com/office/powerpoint/2010/main" val="301602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3: Constructing Polynomials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Construct a fourth-degree real-coefficient polynomial function</a:t>
            </a:r>
            <a:r>
              <a:rPr lang="en-US" sz="2800" dirty="0"/>
              <a:t> </a:t>
            </a:r>
            <a:r>
              <a:rPr lang="en-US" sz="2800" i="1" dirty="0"/>
              <a:t>f</a:t>
            </a:r>
            <a:r>
              <a:rPr sz="2800" dirty="0"/>
              <a:t> with zeros of</a:t>
            </a:r>
            <a:r>
              <a:rPr lang="en-US" sz="2800" dirty="0"/>
              <a:t> 2, </a:t>
            </a:r>
            <a:r>
              <a:rPr lang="en-US" sz="2800" dirty="0">
                <a:latin typeface="Calibri" panose="020F0502020204030204" pitchFamily="34" charset="0"/>
                <a:ea typeface="Calibri" panose="020F0502020204030204" pitchFamily="34" charset="0"/>
                <a:cs typeface="Calibri" panose="020F0502020204030204" pitchFamily="34" charset="0"/>
              </a:rPr>
              <a:t>−5</a:t>
            </a:r>
            <a:r>
              <a:rPr sz="2800" dirty="0"/>
              <a:t>, and</a:t>
            </a:r>
            <a:r>
              <a:rPr lang="en-US" sz="2800" dirty="0"/>
              <a:t> 1 + </a:t>
            </a:r>
            <a:r>
              <a:rPr lang="en-US" sz="2800" i="1" dirty="0" err="1"/>
              <a:t>i</a:t>
            </a:r>
            <a:r>
              <a:rPr sz="2800" dirty="0"/>
              <a:t> such </a:t>
            </a:r>
            <a:r>
              <a:rPr sz="2800"/>
              <a:t>that </a:t>
            </a:r>
            <a:r>
              <a:rPr lang="en-US" sz="2800"/>
              <a:t>        </a:t>
            </a:r>
            <a:r>
              <a:rPr lang="en-US" sz="2800" i="1"/>
              <a:t>f</a:t>
            </a:r>
            <a:r>
              <a:rPr lang="en-US" sz="2800" dirty="0"/>
              <a:t>(1) = 12</a:t>
            </a:r>
            <a:r>
              <a:rPr sz="28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a:t>
            </a:r>
            <a:r>
              <a:rPr lang="en-US" sz="2800" dirty="0"/>
              <a:t> 1 + </a:t>
            </a:r>
            <a:r>
              <a:rPr lang="en-US" sz="2800" i="1" dirty="0" err="1"/>
              <a:t>i</a:t>
            </a:r>
            <a:r>
              <a:rPr sz="2800" dirty="0"/>
              <a:t> is one of the zeros and</a:t>
            </a:r>
            <a:r>
              <a:rPr lang="en-US" sz="2800" dirty="0"/>
              <a:t> </a:t>
            </a:r>
            <a:r>
              <a:rPr lang="en-US" sz="2800" i="1" dirty="0"/>
              <a:t>f</a:t>
            </a:r>
            <a:r>
              <a:rPr sz="2800" dirty="0"/>
              <a:t> is to have only real coefficients,</a:t>
            </a:r>
            <a:r>
              <a:rPr lang="en-US" sz="2800" dirty="0"/>
              <a:t> 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err="1"/>
              <a:t>i</a:t>
            </a:r>
            <a:r>
              <a:rPr sz="2800" dirty="0"/>
              <a:t> must be a zero as well by the Conjugate Roots Theorem. Based on this,</a:t>
            </a:r>
            <a:r>
              <a:rPr lang="en-US" sz="2800" dirty="0"/>
              <a:t> </a:t>
            </a:r>
            <a:r>
              <a:rPr lang="en-US" sz="2800" i="1" dirty="0"/>
              <a:t>f</a:t>
            </a:r>
            <a:r>
              <a:rPr sz="2800" dirty="0"/>
              <a:t> must be of the form</a:t>
            </a:r>
          </a:p>
          <a:p>
            <a:pPr>
              <a:defRPr sz="2800"/>
            </a:pPr>
            <a:endParaRPr lang="en-US" sz="2800" dirty="0"/>
          </a:p>
        </p:txBody>
      </p:sp>
      <p:pic>
        <p:nvPicPr>
          <p:cNvPr id="6" name="Picture 5" descr="f of x equals a subscript 4 times open parentheses x minus open parentheses 1 plus i close parentheses close parentheses times open parentheses x minus open parentheses 1 minus i close parentheses close parentheses times open parentheses x minus 2 close parentheses times open parentheses x plus 5 close parentheses.">
            <a:extLst>
              <a:ext uri="{FF2B5EF4-FFF2-40B4-BE49-F238E27FC236}">
                <a16:creationId xmlns:a16="http://schemas.microsoft.com/office/drawing/2014/main" id="{57DEA179-058A-0AED-B366-C842B7CB47E1}"/>
              </a:ext>
            </a:extLst>
          </p:cNvPr>
          <p:cNvPicPr>
            <a:picLocks noChangeAspect="1"/>
          </p:cNvPicPr>
          <p:nvPr/>
        </p:nvPicPr>
        <p:blipFill>
          <a:blip r:embed="rId3"/>
          <a:stretch>
            <a:fillRect/>
          </a:stretch>
        </p:blipFill>
        <p:spPr>
          <a:xfrm>
            <a:off x="914400" y="3352800"/>
            <a:ext cx="6924675" cy="609600"/>
          </a:xfrm>
          <a:prstGeom prst="rect">
            <a:avLst/>
          </a:prstGeom>
        </p:spPr>
      </p:pic>
      <p:sp>
        <p:nvSpPr>
          <p:cNvPr id="8" name="TextBox 7">
            <a:extLst>
              <a:ext uri="{FF2B5EF4-FFF2-40B4-BE49-F238E27FC236}">
                <a16:creationId xmlns:a16="http://schemas.microsoft.com/office/drawing/2014/main" id="{382BAD27-C2A9-2C67-C130-755A873A6E70}"/>
              </a:ext>
            </a:extLst>
          </p:cNvPr>
          <p:cNvSpPr txBox="1"/>
          <p:nvPr/>
        </p:nvSpPr>
        <p:spPr>
          <a:xfrm>
            <a:off x="461513" y="4038600"/>
            <a:ext cx="4572000" cy="523220"/>
          </a:xfrm>
          <a:prstGeom prst="rect">
            <a:avLst/>
          </a:prstGeom>
          <a:noFill/>
        </p:spPr>
        <p:txBody>
          <a:bodyPr wrap="square">
            <a:spAutoFit/>
          </a:bodyPr>
          <a:lstStyle/>
          <a:p>
            <a:pPr>
              <a:defRPr sz="2800"/>
            </a:pPr>
            <a:r>
              <a:rPr lang="en-US" sz="2800" dirty="0"/>
              <a:t>for some real constant </a:t>
            </a:r>
            <a:r>
              <a:rPr lang="en-US" sz="2800" i="1" dirty="0"/>
              <a:t>a</a:t>
            </a:r>
            <a:r>
              <a:rPr lang="en-US" sz="1050" dirty="0"/>
              <a:t> </a:t>
            </a:r>
            <a:r>
              <a:rPr lang="en-US" sz="2800" baseline="-25000" dirty="0"/>
              <a:t>4</a:t>
            </a:r>
            <a:r>
              <a:rPr lang="en-US"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3</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a:xfrm>
            <a:off x="457200" y="1029287"/>
            <a:ext cx="8382000" cy="4967067"/>
          </a:xfrm>
        </p:spPr>
        <p:txBody>
          <a:bodyPr>
            <a:normAutofit/>
          </a:bodyPr>
          <a:lstStyle/>
          <a:p>
            <a:r>
              <a:rPr lang="en-US" sz="2800" dirty="0"/>
              <a:t>We </a:t>
            </a:r>
            <a:r>
              <a:rPr sz="2800" dirty="0"/>
              <a:t>must find </a:t>
            </a:r>
            <a:r>
              <a:rPr lang="en-US" i="1" dirty="0"/>
              <a:t>a</a:t>
            </a:r>
            <a:r>
              <a:rPr lang="en-US" sz="1050" dirty="0"/>
              <a:t> </a:t>
            </a:r>
            <a:r>
              <a:rPr lang="en-US" baseline="-25000" dirty="0"/>
              <a:t>4 </a:t>
            </a:r>
            <a:r>
              <a:rPr sz="2800" dirty="0"/>
              <a:t>so that </a:t>
            </a:r>
            <a:r>
              <a:rPr lang="en-US" sz="2800" i="1" dirty="0"/>
              <a:t>f</a:t>
            </a:r>
            <a:r>
              <a:rPr lang="en-US" sz="2800" dirty="0"/>
              <a:t>(1) = 12.</a:t>
            </a:r>
            <a:r>
              <a:rPr sz="2800" dirty="0"/>
              <a:t> In order to do this, we begin by multiplying out</a:t>
            </a:r>
            <a:r>
              <a:rPr lang="en-US" sz="2800" dirty="0"/>
              <a:t> </a:t>
            </a:r>
          </a:p>
          <a:p>
            <a:endParaRPr sz="2800" dirty="0"/>
          </a:p>
        </p:txBody>
      </p:sp>
      <p:pic>
        <p:nvPicPr>
          <p:cNvPr id="6" name="Picture 5" descr="Open parentheses x minus open parentheses 1 plus i close parentheses close parentheses times open parentheses x minus open parentheses 1 minus i close parentheses close parentheses colon.">
            <a:extLst>
              <a:ext uri="{FF2B5EF4-FFF2-40B4-BE49-F238E27FC236}">
                <a16:creationId xmlns:a16="http://schemas.microsoft.com/office/drawing/2014/main" id="{899418E9-5B44-5CB9-A729-636D68452865}"/>
              </a:ext>
            </a:extLst>
          </p:cNvPr>
          <p:cNvPicPr>
            <a:picLocks noChangeAspect="1"/>
          </p:cNvPicPr>
          <p:nvPr/>
        </p:nvPicPr>
        <p:blipFill>
          <a:blip r:embed="rId3"/>
          <a:stretch>
            <a:fillRect/>
          </a:stretch>
        </p:blipFill>
        <p:spPr>
          <a:xfrm>
            <a:off x="4114800" y="1447800"/>
            <a:ext cx="3562350" cy="609600"/>
          </a:xfrm>
          <a:prstGeom prst="rect">
            <a:avLst/>
          </a:prstGeom>
        </p:spPr>
      </p:pic>
      <p:pic>
        <p:nvPicPr>
          <p:cNvPr id="9" name="Picture 8" descr="Open parentheses x minus open parentheses 1 plus i close parentheses close parentheses times open parentheses x minus open parentheses 1 minus i close parentheses close parentheses equals open parentheses x minus 1 minus i close parentheses times open parentheses x minus 1 plus i close parentheses .&#10;Equals x squared minus 2x plus 2.">
            <a:extLst>
              <a:ext uri="{FF2B5EF4-FFF2-40B4-BE49-F238E27FC236}">
                <a16:creationId xmlns:a16="http://schemas.microsoft.com/office/drawing/2014/main" id="{24B94D15-BCD3-47CD-63D2-94DFC64F94CE}"/>
              </a:ext>
            </a:extLst>
          </p:cNvPr>
          <p:cNvPicPr>
            <a:picLocks noChangeAspect="1"/>
          </p:cNvPicPr>
          <p:nvPr/>
        </p:nvPicPr>
        <p:blipFill>
          <a:blip r:embed="rId4"/>
          <a:stretch>
            <a:fillRect/>
          </a:stretch>
        </p:blipFill>
        <p:spPr>
          <a:xfrm>
            <a:off x="1057275" y="2398689"/>
            <a:ext cx="6619875" cy="1200150"/>
          </a:xfrm>
          <a:prstGeom prst="rect">
            <a:avLst/>
          </a:prstGeom>
        </p:spPr>
      </p:pic>
    </p:spTree>
    <p:extLst>
      <p:ext uri="{BB962C8B-B14F-4D97-AF65-F5344CB8AC3E}">
        <p14:creationId xmlns:p14="http://schemas.microsoft.com/office/powerpoint/2010/main" val="1210831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3: Constructing Polynomials</a:t>
                </a:r>
                <a14:m>
                  <m:oMath xmlns:m="http://schemas.openxmlformats.org/officeDocument/2006/math">
                    <m:r>
                      <m:rPr>
                        <m:nor/>
                      </m:rPr>
                      <a:rPr lang="en-US" sz="3200" b="0" i="0" baseline="-25000" dirty="0" smtClean="0"/>
                      <m:t>4</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600" dirty="0"/>
              <a:t>We then plug in</a:t>
            </a:r>
            <a:r>
              <a:rPr lang="en-US" sz="2600" dirty="0"/>
              <a:t> </a:t>
            </a:r>
            <a:r>
              <a:rPr lang="en-US" sz="2600" i="1" dirty="0"/>
              <a:t>x</a:t>
            </a:r>
            <a:r>
              <a:rPr lang="en-US" sz="2600" dirty="0"/>
              <a:t> = 1</a:t>
            </a:r>
            <a:r>
              <a:rPr sz="2600" dirty="0"/>
              <a:t> and</a:t>
            </a:r>
            <a:r>
              <a:rPr lang="en-US" sz="2600" dirty="0"/>
              <a:t> </a:t>
            </a:r>
            <a:r>
              <a:rPr lang="en-US" sz="2600" i="1" dirty="0"/>
              <a:t>f</a:t>
            </a:r>
            <a:r>
              <a:rPr lang="en-US" sz="2600" dirty="0"/>
              <a:t>(1) = 12,</a:t>
            </a:r>
            <a:r>
              <a:rPr sz="2600" dirty="0"/>
              <a:t> then solve for</a:t>
            </a:r>
            <a:r>
              <a:rPr lang="en-US" sz="2600" dirty="0"/>
              <a:t> </a:t>
            </a:r>
            <a:r>
              <a:rPr lang="en-US" sz="2400" i="1" dirty="0"/>
              <a:t>a</a:t>
            </a:r>
            <a:r>
              <a:rPr lang="en-US" sz="1000" dirty="0"/>
              <a:t> </a:t>
            </a:r>
            <a:r>
              <a:rPr lang="en-US" sz="2400" baseline="-25000" dirty="0"/>
              <a:t>4</a:t>
            </a:r>
            <a:r>
              <a:rPr sz="2600" dirty="0"/>
              <a:t>.</a:t>
            </a:r>
            <a:endParaRPr lang="en-US" sz="2600" dirty="0"/>
          </a:p>
          <a:p>
            <a:pPr>
              <a:defRPr sz="2800"/>
            </a:pPr>
            <a:endParaRPr lang="en-US" sz="2600" dirty="0"/>
          </a:p>
          <a:p>
            <a:pPr>
              <a:defRPr sz="2800"/>
            </a:pPr>
            <a:endParaRPr lang="en-US" sz="2600" dirty="0"/>
          </a:p>
          <a:p>
            <a:pPr>
              <a:defRPr sz="2800"/>
            </a:pPr>
            <a:endParaRPr lang="en-US" sz="2600" dirty="0"/>
          </a:p>
          <a:p>
            <a:pPr>
              <a:defRPr sz="2800"/>
            </a:pPr>
            <a:endParaRPr lang="en-US" sz="2600" dirty="0"/>
          </a:p>
          <a:p>
            <a:pP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p:txBody>
      </p:sp>
      <mc:AlternateContent xmlns:mc="http://schemas.openxmlformats.org/markup-compatibility/2006" xmlns:a14="http://schemas.microsoft.com/office/drawing/2010/main">
        <mc:Choice Requires="a14">
          <p:graphicFrame>
            <p:nvGraphicFramePr>
              <p:cNvPr id="4" name="Table Placeholder 2" descr="f of 1 equals a sub 4 times open parentheses 1 squared minus 2 times open parentheses 1 close parentheses plus 2 close parentheses times open parentheses 1 minus 2 close parentheses times open parentheses 1 plus 5 close parentheses.&#10;with a side note, Substitute x equals one.&#10;12 equals a sub 4 times open parentheses 1 close parentheses times open parentheses negative 1 close parentheses times open parentheses 6 close parentheses.&#10;with a side note, Substitute f of  1 equals 12.&#10;12 equals negative 6 times a sub 4.&#10;Negative 2 equals a sub 4.&#10;with a side note, Solve for a sub 4">
                <a:extLst>
                  <a:ext uri="{FF2B5EF4-FFF2-40B4-BE49-F238E27FC236}">
                    <a16:creationId xmlns:a16="http://schemas.microsoft.com/office/drawing/2014/main" id="{B6B10A49-D0AF-45E5-BDC3-BA86C164B228}"/>
                  </a:ext>
                </a:extLst>
              </p:cNvPr>
              <p:cNvGraphicFramePr>
                <a:graphicFrameLocks/>
              </p:cNvGraphicFramePr>
              <p:nvPr>
                <p:extLst>
                  <p:ext uri="{D42A27DB-BD31-4B8C-83A1-F6EECF244321}">
                    <p14:modId xmlns:p14="http://schemas.microsoft.com/office/powerpoint/2010/main" val="1077693645"/>
                  </p:ext>
                </p:extLst>
              </p:nvPr>
            </p:nvGraphicFramePr>
            <p:xfrm>
              <a:off x="448437" y="1752600"/>
              <a:ext cx="8314563" cy="1828800"/>
            </p:xfrm>
            <a:graphic>
              <a:graphicData uri="http://schemas.openxmlformats.org/drawingml/2006/table">
                <a:tbl>
                  <a:tblPr firstRow="1" bandRow="1">
                    <a:tableStyleId>{2D5ABB26-0587-4C30-8999-92F81FD0307C}</a:tableStyleId>
                  </a:tblPr>
                  <a:tblGrid>
                    <a:gridCol w="7620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2751963">
                      <a:extLst>
                        <a:ext uri="{9D8B030D-6E8A-4147-A177-3AD203B41FA5}">
                          <a16:colId xmlns:a16="http://schemas.microsoft.com/office/drawing/2014/main" val="20002"/>
                        </a:ext>
                      </a:extLst>
                    </a:gridCol>
                  </a:tblGrid>
                  <a:tr h="370840">
                    <a:tc>
                      <a:txBody>
                        <a:bodyPr/>
                        <a:lstStyle/>
                        <a:p>
                          <a:pPr algn="r">
                            <a:defRPr sz="1800"/>
                          </a:pPr>
                          <a14:m>
                            <m:oMathPara xmlns:m="http://schemas.openxmlformats.org/officeDocument/2006/math">
                              <m:oMathParaPr>
                                <m:jc m:val="centerGroup"/>
                              </m:oMathParaPr>
                              <m:oMath xmlns:m="http://schemas.openxmlformats.org/officeDocument/2006/math">
                                <m:r>
                                  <a:rPr sz="2400">
                                    <a:latin typeface="Cambria Math"/>
                                  </a:rPr>
                                  <m:t>𝑓</m:t>
                                </m:r>
                                <m:r>
                                  <a:rPr sz="2400">
                                    <a:latin typeface="Cambria Math"/>
                                  </a:rPr>
                                  <m:t>⁡</m:t>
                                </m:r>
                                <m:d>
                                  <m:dPr>
                                    <m:ctrlPr>
                                      <a:rPr sz="2400" i="1">
                                        <a:latin typeface="Cambria Math" panose="02040503050406030204" pitchFamily="18" charset="0"/>
                                      </a:rPr>
                                    </m:ctrlPr>
                                  </m:dPr>
                                  <m:e>
                                    <m:r>
                                      <a:rPr sz="2400">
                                        <a:latin typeface="Cambria Math"/>
                                      </a:rPr>
                                      <m:t>1</m:t>
                                    </m:r>
                                  </m:e>
                                </m:d>
                              </m:oMath>
                            </m:oMathPara>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d>
                                <m:dPr>
                                  <m:ctrlPr>
                                    <a:rPr sz="2400" i="1">
                                      <a:latin typeface="Cambria Math" panose="02040503050406030204" pitchFamily="18" charset="0"/>
                                    </a:rPr>
                                  </m:ctrlPr>
                                </m:dPr>
                                <m:e>
                                  <m:sSup>
                                    <m:sSupPr>
                                      <m:ctrlPr>
                                        <a:rPr sz="2400" i="1">
                                          <a:latin typeface="Cambria Math" panose="02040503050406030204" pitchFamily="18" charset="0"/>
                                        </a:rPr>
                                      </m:ctrlPr>
                                    </m:sSupPr>
                                    <m:e>
                                      <m:r>
                                        <a:rPr sz="2400">
                                          <a:latin typeface="Cambria Math"/>
                                        </a:rPr>
                                        <m:t>1</m:t>
                                      </m:r>
                                    </m:e>
                                    <m:sup>
                                      <m:r>
                                        <a:rPr sz="2400">
                                          <a:latin typeface="Cambria Math"/>
                                        </a:rPr>
                                        <m:t>2</m:t>
                                      </m:r>
                                    </m:sup>
                                  </m:sSup>
                                  <m:r>
                                    <a:rPr sz="2400">
                                      <a:latin typeface="Cambria Math"/>
                                    </a:rPr>
                                    <m:t>−</m:t>
                                  </m:r>
                                  <m:r>
                                    <a:rPr sz="2400">
                                      <a:latin typeface="Cambria Math"/>
                                    </a:rPr>
                                    <m:t>2</m:t>
                                  </m:r>
                                  <m:d>
                                    <m:dPr>
                                      <m:ctrlPr>
                                        <a:rPr sz="2400" i="1">
                                          <a:latin typeface="Cambria Math" panose="02040503050406030204" pitchFamily="18" charset="0"/>
                                        </a:rPr>
                                      </m:ctrlPr>
                                    </m:dPr>
                                    <m:e>
                                      <m:r>
                                        <a:rPr sz="2400">
                                          <a:latin typeface="Cambria Math"/>
                                        </a:rPr>
                                        <m:t>1</m:t>
                                      </m:r>
                                    </m:e>
                                  </m:d>
                                  <m:r>
                                    <a:rPr sz="2400">
                                      <a:latin typeface="Cambria Math"/>
                                    </a:rPr>
                                    <m:t>+</m:t>
                                  </m:r>
                                  <m:r>
                                    <a:rPr sz="2400">
                                      <a:latin typeface="Cambria Math"/>
                                    </a:rPr>
                                    <m:t>2</m:t>
                                  </m:r>
                                </m:e>
                              </m:d>
                              <m:d>
                                <m:dPr>
                                  <m:ctrlPr>
                                    <a:rPr sz="2400" i="1">
                                      <a:latin typeface="Cambria Math" panose="02040503050406030204" pitchFamily="18" charset="0"/>
                                    </a:rPr>
                                  </m:ctrlPr>
                                </m:dPr>
                                <m:e>
                                  <m:r>
                                    <a:rPr sz="2400">
                                      <a:latin typeface="Cambria Math"/>
                                    </a:rPr>
                                    <m:t>1</m:t>
                                  </m:r>
                                  <m:r>
                                    <a:rPr sz="2400">
                                      <a:latin typeface="Cambria Math"/>
                                    </a:rPr>
                                    <m:t>−</m:t>
                                  </m:r>
                                  <m:r>
                                    <a:rPr sz="2400">
                                      <a:latin typeface="Cambria Math"/>
                                    </a:rPr>
                                    <m:t>2</m:t>
                                  </m:r>
                                </m:e>
                              </m:d>
                              <m:d>
                                <m:dPr>
                                  <m:ctrlPr>
                                    <a:rPr sz="2400" i="1">
                                      <a:latin typeface="Cambria Math" panose="02040503050406030204" pitchFamily="18" charset="0"/>
                                    </a:rPr>
                                  </m:ctrlPr>
                                </m:dPr>
                                <m:e>
                                  <m:r>
                                    <a:rPr sz="2400">
                                      <a:latin typeface="Cambria Math"/>
                                    </a:rPr>
                                    <m:t>1</m:t>
                                  </m:r>
                                  <m:r>
                                    <a:rPr sz="2400">
                                      <a:latin typeface="Cambria Math"/>
                                    </a:rPr>
                                    <m:t>+</m:t>
                                  </m:r>
                                  <m:r>
                                    <a:rPr sz="2400">
                                      <a:latin typeface="Cambria Math"/>
                                    </a:rPr>
                                    <m:t>5</m:t>
                                  </m:r>
                                </m:e>
                              </m:d>
                            </m:oMath>
                          </a14:m>
                          <a:endParaRPr sz="2400" dirty="0"/>
                        </a:p>
                      </a:txBody>
                      <a:tcPr anchor="ctr"/>
                    </a:tc>
                    <a:tc>
                      <a:txBody>
                        <a:bodyPr/>
                        <a:lstStyle/>
                        <a:p>
                          <a:pPr algn="l">
                            <a:defRPr sz="1800" b="1"/>
                          </a:pPr>
                          <a:r>
                            <a:rPr lang="en-IN" sz="2200" b="0" dirty="0"/>
                            <a:t>Substitute </a:t>
                          </a:r>
                          <a:r>
                            <a:rPr lang="en-IN" sz="2200" b="0" i="1" dirty="0"/>
                            <a:t>x</a:t>
                          </a:r>
                          <a14:m>
                            <m:oMath xmlns:m="http://schemas.openxmlformats.org/officeDocument/2006/math">
                              <m:r>
                                <a:rPr lang="en-IN" sz="2200" b="0" i="0" smtClean="0">
                                  <a:latin typeface="Cambria Math" panose="02040503050406030204" pitchFamily="18" charset="0"/>
                                </a:rPr>
                                <m:t> </m:t>
                              </m:r>
                              <m:r>
                                <a:rPr lang="en-IN" sz="2200" b="0">
                                  <a:latin typeface="Cambria Math"/>
                                </a:rPr>
                                <m:t>=</m:t>
                              </m:r>
                              <m:r>
                                <a:rPr lang="en-IN" sz="2200" b="0" i="1">
                                  <a:latin typeface="Cambria Math"/>
                                </a:rPr>
                                <m:t>1</m:t>
                              </m:r>
                            </m:oMath>
                          </a14:m>
                          <a:r>
                            <a:rPr lang="en-IN" sz="2200" b="0" dirty="0"/>
                            <a:t>.</a:t>
                          </a:r>
                          <a:endParaRPr sz="2200" b="0" dirty="0"/>
                        </a:p>
                      </a:txBody>
                      <a:tcPr anchor="ctr"/>
                    </a:tc>
                    <a:extLst>
                      <a:ext uri="{0D108BD9-81ED-4DB2-BD59-A6C34878D82A}">
                        <a16:rowId xmlns:a16="http://schemas.microsoft.com/office/drawing/2014/main" val="10000"/>
                      </a:ext>
                    </a:extLst>
                  </a:tr>
                  <a:tr h="370840">
                    <a:tc>
                      <a:txBody>
                        <a:bodyPr/>
                        <a:lstStyle/>
                        <a:p>
                          <a:pPr algn="r"/>
                          <a:r>
                            <a:rPr sz="2400" dirty="0"/>
                            <a:t>​</a:t>
                          </a:r>
                          <a:r>
                            <a:rPr sz="2400" dirty="0">
                              <a:latin typeface="Cambria Math"/>
                            </a:rPr>
                            <a:t>12</a:t>
                          </a:r>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d>
                                <m:dPr>
                                  <m:ctrlPr>
                                    <a:rPr sz="2400" i="1">
                                      <a:latin typeface="Cambria Math" panose="02040503050406030204" pitchFamily="18" charset="0"/>
                                    </a:rPr>
                                  </m:ctrlPr>
                                </m:dPr>
                                <m:e>
                                  <m:r>
                                    <a:rPr sz="2400">
                                      <a:latin typeface="Cambria Math"/>
                                    </a:rPr>
                                    <m:t>1</m:t>
                                  </m:r>
                                </m:e>
                              </m:d>
                              <m:d>
                                <m:dPr>
                                  <m:ctrlPr>
                                    <a:rPr sz="2400" i="1">
                                      <a:latin typeface="Cambria Math" panose="02040503050406030204" pitchFamily="18" charset="0"/>
                                    </a:rPr>
                                  </m:ctrlPr>
                                </m:dPr>
                                <m:e>
                                  <m:r>
                                    <a:rPr sz="2400">
                                      <a:latin typeface="Cambria Math"/>
                                    </a:rPr>
                                    <m:t>−</m:t>
                                  </m:r>
                                  <m:r>
                                    <a:rPr sz="2400">
                                      <a:latin typeface="Cambria Math"/>
                                    </a:rPr>
                                    <m:t>1</m:t>
                                  </m:r>
                                </m:e>
                              </m:d>
                              <m:d>
                                <m:dPr>
                                  <m:ctrlPr>
                                    <a:rPr sz="2400" i="1">
                                      <a:latin typeface="Cambria Math" panose="02040503050406030204" pitchFamily="18" charset="0"/>
                                    </a:rPr>
                                  </m:ctrlPr>
                                </m:dPr>
                                <m:e>
                                  <m:r>
                                    <a:rPr sz="2400">
                                      <a:latin typeface="Cambria Math"/>
                                    </a:rPr>
                                    <m:t>6</m:t>
                                  </m:r>
                                </m:e>
                              </m:d>
                            </m:oMath>
                          </a14:m>
                          <a:endParaRPr sz="2400" dirty="0"/>
                        </a:p>
                      </a:txBody>
                      <a:tcPr anchor="ctr"/>
                    </a:tc>
                    <a:tc>
                      <a:txBody>
                        <a:bodyPr/>
                        <a:lstStyle/>
                        <a:p>
                          <a:pPr algn="l">
                            <a:defRPr sz="1800" b="1"/>
                          </a:pPr>
                          <a:r>
                            <a:rPr lang="en-IN" sz="2200" b="0" dirty="0"/>
                            <a:t>Substitute </a:t>
                          </a:r>
                          <a:r>
                            <a:rPr lang="en-IN" sz="2200" b="0" i="1" dirty="0"/>
                            <a:t>f</a:t>
                          </a:r>
                          <a14:m>
                            <m:oMath xmlns:m="http://schemas.openxmlformats.org/officeDocument/2006/math">
                              <m:r>
                                <a:rPr lang="en-IN" sz="2200" b="0" i="1" smtClean="0">
                                  <a:latin typeface="Cambria Math" panose="02040503050406030204" pitchFamily="18" charset="0"/>
                                </a:rPr>
                                <m:t>(</m:t>
                              </m:r>
                              <m:r>
                                <a:rPr lang="en-US" sz="2200" b="0" i="1" smtClean="0">
                                  <a:latin typeface="Cambria Math" panose="02040503050406030204" pitchFamily="18" charset="0"/>
                                </a:rPr>
                                <m:t>1</m:t>
                              </m:r>
                              <m:r>
                                <a:rPr lang="en-US" sz="2200" b="0" i="1" smtClean="0">
                                  <a:latin typeface="Cambria Math" panose="02040503050406030204" pitchFamily="18" charset="0"/>
                                </a:rPr>
                                <m:t>)</m:t>
                              </m:r>
                              <m:r>
                                <a:rPr lang="en-IN" sz="2200" b="0">
                                  <a:latin typeface="Cambria Math"/>
                                </a:rPr>
                                <m:t>=</m:t>
                              </m:r>
                              <m:r>
                                <a:rPr lang="en-IN" sz="2200" b="0" i="1">
                                  <a:latin typeface="Cambria Math"/>
                                </a:rPr>
                                <m:t>12</m:t>
                              </m:r>
                            </m:oMath>
                          </a14:m>
                          <a:r>
                            <a:rPr lang="en-IN" sz="2200" b="0" dirty="0"/>
                            <a:t>.</a:t>
                          </a:r>
                          <a:endParaRPr sz="2200" b="0" dirty="0"/>
                        </a:p>
                      </a:txBody>
                      <a:tcPr anchor="ctr"/>
                    </a:tc>
                    <a:extLst>
                      <a:ext uri="{0D108BD9-81ED-4DB2-BD59-A6C34878D82A}">
                        <a16:rowId xmlns:a16="http://schemas.microsoft.com/office/drawing/2014/main" val="10001"/>
                      </a:ext>
                    </a:extLst>
                  </a:tr>
                  <a:tr h="370840">
                    <a:tc>
                      <a:txBody>
                        <a:bodyPr/>
                        <a:lstStyle/>
                        <a:p>
                          <a:pPr algn="r"/>
                          <a:r>
                            <a:rPr sz="2400" dirty="0"/>
                            <a:t>​</a:t>
                          </a:r>
                          <a:r>
                            <a:rPr sz="2400" dirty="0">
                              <a:latin typeface="Cambria Math"/>
                            </a:rPr>
                            <a:t>12</a:t>
                          </a:r>
                        </a:p>
                      </a:txBody>
                      <a:tcPr anchor="ctr"/>
                    </a:tc>
                    <a:tc>
                      <a:txBody>
                        <a:bodyPr/>
                        <a:lstStyle/>
                        <a:p>
                          <a:pPr algn="l">
                            <a:defRPr sz="1800"/>
                          </a:pPr>
                          <a:r>
                            <a:rPr sz="2400" dirty="0"/>
                            <a:t>​</a:t>
                          </a:r>
                          <a14:m>
                            <m:oMath xmlns:m="http://schemas.openxmlformats.org/officeDocument/2006/math">
                              <m:r>
                                <a:rPr sz="2400">
                                  <a:latin typeface="Cambria Math"/>
                                </a:rPr>
                                <m:t>=−</m:t>
                              </m:r>
                              <m:r>
                                <a:rPr sz="2400">
                                  <a:latin typeface="Cambria Math"/>
                                </a:rPr>
                                <m:t>6</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oMath>
                          </a14:m>
                          <a:endParaRPr sz="2400" dirty="0"/>
                        </a:p>
                      </a:txBody>
                      <a:tcPr anchor="ctr"/>
                    </a:tc>
                    <a:tc>
                      <a:txBody>
                        <a:bodyPr/>
                        <a:lstStyle/>
                        <a:p>
                          <a:pPr algn="l">
                            <a:defRPr sz="1800" b="1"/>
                          </a:pPr>
                          <a:endParaRPr sz="2200" b="0" dirty="0"/>
                        </a:p>
                      </a:txBody>
                      <a:tcPr anchor="ctr"/>
                    </a:tc>
                    <a:extLst>
                      <a:ext uri="{0D108BD9-81ED-4DB2-BD59-A6C34878D82A}">
                        <a16:rowId xmlns:a16="http://schemas.microsoft.com/office/drawing/2014/main" val="10002"/>
                      </a:ext>
                    </a:extLst>
                  </a:tr>
                  <a:tr h="370840">
                    <a:tc>
                      <a:txBody>
                        <a:bodyPr/>
                        <a:lstStyle/>
                        <a:p>
                          <a:pPr algn="r">
                            <a:defRPr sz="1800"/>
                          </a:pPr>
                          <a:r>
                            <a:rPr sz="2400" dirty="0"/>
                            <a:t>​</a:t>
                          </a:r>
                          <a14:m>
                            <m:oMath xmlns:m="http://schemas.openxmlformats.org/officeDocument/2006/math">
                              <m:r>
                                <a:rPr sz="2400">
                                  <a:latin typeface="Cambria Math"/>
                                </a:rPr>
                                <m:t>−</m:t>
                              </m:r>
                              <m:r>
                                <a:rPr sz="2400">
                                  <a:latin typeface="Cambria Math"/>
                                </a:rPr>
                                <m:t>2</m:t>
                              </m:r>
                            </m:oMath>
                          </a14:m>
                          <a:endParaRPr sz="2400" dirty="0"/>
                        </a:p>
                      </a:txBody>
                      <a:tcPr anchor="ctr"/>
                    </a:tc>
                    <a:tc>
                      <a:txBody>
                        <a:bodyPr/>
                        <a:lstStyle/>
                        <a:p>
                          <a:pPr algn="l">
                            <a:defRPr sz="1800"/>
                          </a:pPr>
                          <a:r>
                            <a:rPr sz="2400" dirty="0"/>
                            <a:t>​</a:t>
                          </a:r>
                          <a14:m>
                            <m:oMath xmlns:m="http://schemas.openxmlformats.org/officeDocument/2006/math">
                              <m:r>
                                <a:rPr sz="2400">
                                  <a:latin typeface="Cambria Math"/>
                                </a:rPr>
                                <m:t>=</m:t>
                              </m:r>
                              <m:sSub>
                                <m:sSubPr>
                                  <m:ctrlPr>
                                    <a:rPr sz="2400" i="1">
                                      <a:latin typeface="Cambria Math" panose="02040503050406030204" pitchFamily="18" charset="0"/>
                                    </a:rPr>
                                  </m:ctrlPr>
                                </m:sSubPr>
                                <m:e>
                                  <m:r>
                                    <a:rPr sz="2400">
                                      <a:latin typeface="Cambria Math"/>
                                    </a:rPr>
                                    <m:t>𝑎</m:t>
                                  </m:r>
                                </m:e>
                                <m:sub>
                                  <m:r>
                                    <a:rPr sz="2400">
                                      <a:latin typeface="Cambria Math"/>
                                    </a:rPr>
                                    <m:t>4</m:t>
                                  </m:r>
                                </m:sub>
                              </m:sSub>
                            </m:oMath>
                          </a14:m>
                          <a:endParaRPr sz="2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0" dirty="0"/>
                            <a:t>Solve for </a:t>
                          </a:r>
                          <a14:m>
                            <m:oMath xmlns:m="http://schemas.openxmlformats.org/officeDocument/2006/math">
                              <m:sSub>
                                <m:sSubPr>
                                  <m:ctrlPr>
                                    <a:rPr lang="ar-AE" sz="2200" b="0" i="1">
                                      <a:latin typeface="Cambria Math" panose="02040503050406030204" pitchFamily="18" charset="0"/>
                                    </a:rPr>
                                  </m:ctrlPr>
                                </m:sSubPr>
                                <m:e>
                                  <m:r>
                                    <a:rPr lang="ar-AE" sz="2200" b="0" i="1">
                                      <a:latin typeface="Cambria Math"/>
                                    </a:rPr>
                                    <m:t>𝑎</m:t>
                                  </m:r>
                                </m:e>
                                <m:sub>
                                  <m:r>
                                    <a:rPr lang="ar-AE" sz="2200" b="0" i="1">
                                      <a:latin typeface="Cambria Math"/>
                                    </a:rPr>
                                    <m:t>4</m:t>
                                  </m:r>
                                </m:sub>
                              </m:sSub>
                            </m:oMath>
                          </a14:m>
                          <a:r>
                            <a:rPr lang="en-US" sz="2200" b="0" dirty="0"/>
                            <a:t>.</a:t>
                          </a:r>
                          <a:endParaRPr lang="ar-AE" sz="2200" b="0" dirty="0"/>
                        </a:p>
                      </a:txBody>
                      <a:tcPr anchor="ct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f of 1 equals a sub 4 times open parentheses 1 squared minus 2 times open parentheses 1 close parentheses plus 2 close parentheses times open parentheses 1 minus 2 close parentheses times open parentheses 1 plus 5 close parentheses.&#10;with a side note, Substitute x equals one.&#10;12 equals a sub 4 times open parentheses 1 close parentheses times open parentheses negative 1 close parentheses times open parentheses 6 close parentheses.&#10;with a side note, Substitute f of  1 equals 12.&#10;12 equals negative 6 times a sub 4.&#10;Negative 2 equals a sub 4.&#10;with a side note, Solve for a sub 4">
                <a:extLst>
                  <a:ext uri="{FF2B5EF4-FFF2-40B4-BE49-F238E27FC236}">
                    <a16:creationId xmlns:a16="http://schemas.microsoft.com/office/drawing/2014/main" id="{B6B10A49-D0AF-45E5-BDC3-BA86C164B228}"/>
                  </a:ext>
                </a:extLst>
              </p:cNvPr>
              <p:cNvGraphicFramePr>
                <a:graphicFrameLocks/>
              </p:cNvGraphicFramePr>
              <p:nvPr>
                <p:extLst>
                  <p:ext uri="{D42A27DB-BD31-4B8C-83A1-F6EECF244321}">
                    <p14:modId xmlns:p14="http://schemas.microsoft.com/office/powerpoint/2010/main" val="1077693645"/>
                  </p:ext>
                </p:extLst>
              </p:nvPr>
            </p:nvGraphicFramePr>
            <p:xfrm>
              <a:off x="448437" y="1752600"/>
              <a:ext cx="8314563" cy="1828800"/>
            </p:xfrm>
            <a:graphic>
              <a:graphicData uri="http://schemas.openxmlformats.org/drawingml/2006/table">
                <a:tbl>
                  <a:tblPr firstRow="1" bandRow="1">
                    <a:tableStyleId>{2D5ABB26-0587-4C30-8999-92F81FD0307C}</a:tableStyleId>
                  </a:tblPr>
                  <a:tblGrid>
                    <a:gridCol w="7620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2751963">
                      <a:extLst>
                        <a:ext uri="{9D8B030D-6E8A-4147-A177-3AD203B41FA5}">
                          <a16:colId xmlns:a16="http://schemas.microsoft.com/office/drawing/2014/main" val="20002"/>
                        </a:ext>
                      </a:extLst>
                    </a:gridCol>
                  </a:tblGrid>
                  <a:tr h="457200">
                    <a:tc>
                      <a:txBody>
                        <a:bodyPr/>
                        <a:lstStyle/>
                        <a:p>
                          <a:endParaRPr lang="en-US"/>
                        </a:p>
                      </a:txBody>
                      <a:tcPr anchor="ctr">
                        <a:blipFill>
                          <a:blip r:embed="rId3"/>
                          <a:stretch>
                            <a:fillRect t="-9333" r="-992000" b="-330667"/>
                          </a:stretch>
                        </a:blipFill>
                      </a:tcPr>
                    </a:tc>
                    <a:tc>
                      <a:txBody>
                        <a:bodyPr/>
                        <a:lstStyle/>
                        <a:p>
                          <a:endParaRPr lang="en-US"/>
                        </a:p>
                      </a:txBody>
                      <a:tcPr anchor="ctr">
                        <a:blipFill>
                          <a:blip r:embed="rId3"/>
                          <a:stretch>
                            <a:fillRect l="-15863" t="-9333" r="-57360" b="-330667"/>
                          </a:stretch>
                        </a:blipFill>
                      </a:tcPr>
                    </a:tc>
                    <a:tc>
                      <a:txBody>
                        <a:bodyPr/>
                        <a:lstStyle/>
                        <a:p>
                          <a:endParaRPr lang="en-US"/>
                        </a:p>
                      </a:txBody>
                      <a:tcPr anchor="ctr">
                        <a:blipFill>
                          <a:blip r:embed="rId3"/>
                          <a:stretch>
                            <a:fillRect l="-201991" t="-9333" b="-330667"/>
                          </a:stretch>
                        </a:blipFill>
                      </a:tcPr>
                    </a:tc>
                    <a:extLst>
                      <a:ext uri="{0D108BD9-81ED-4DB2-BD59-A6C34878D82A}">
                        <a16:rowId xmlns:a16="http://schemas.microsoft.com/office/drawing/2014/main" val="10000"/>
                      </a:ext>
                    </a:extLst>
                  </a:tr>
                  <a:tr h="457200">
                    <a:tc>
                      <a:txBody>
                        <a:bodyPr/>
                        <a:lstStyle/>
                        <a:p>
                          <a:pPr algn="r"/>
                          <a:r>
                            <a:rPr sz="2400" dirty="0"/>
                            <a:t>​</a:t>
                          </a:r>
                          <a:r>
                            <a:rPr sz="2400" dirty="0">
                              <a:latin typeface="Cambria Math"/>
                            </a:rPr>
                            <a:t>12</a:t>
                          </a:r>
                        </a:p>
                      </a:txBody>
                      <a:tcPr anchor="ctr"/>
                    </a:tc>
                    <a:tc>
                      <a:txBody>
                        <a:bodyPr/>
                        <a:lstStyle/>
                        <a:p>
                          <a:endParaRPr lang="en-US"/>
                        </a:p>
                      </a:txBody>
                      <a:tcPr anchor="ctr">
                        <a:blipFill>
                          <a:blip r:embed="rId3"/>
                          <a:stretch>
                            <a:fillRect l="-15863" t="-107895" r="-57360" b="-226316"/>
                          </a:stretch>
                        </a:blipFill>
                      </a:tcPr>
                    </a:tc>
                    <a:tc>
                      <a:txBody>
                        <a:bodyPr/>
                        <a:lstStyle/>
                        <a:p>
                          <a:endParaRPr lang="en-US"/>
                        </a:p>
                      </a:txBody>
                      <a:tcPr anchor="ctr">
                        <a:blipFill>
                          <a:blip r:embed="rId3"/>
                          <a:stretch>
                            <a:fillRect l="-201991" t="-107895" b="-226316"/>
                          </a:stretch>
                        </a:blipFill>
                      </a:tcPr>
                    </a:tc>
                    <a:extLst>
                      <a:ext uri="{0D108BD9-81ED-4DB2-BD59-A6C34878D82A}">
                        <a16:rowId xmlns:a16="http://schemas.microsoft.com/office/drawing/2014/main" val="10001"/>
                      </a:ext>
                    </a:extLst>
                  </a:tr>
                  <a:tr h="457200">
                    <a:tc>
                      <a:txBody>
                        <a:bodyPr/>
                        <a:lstStyle/>
                        <a:p>
                          <a:pPr algn="r"/>
                          <a:r>
                            <a:rPr sz="2400" dirty="0"/>
                            <a:t>​</a:t>
                          </a:r>
                          <a:r>
                            <a:rPr sz="2400" dirty="0">
                              <a:latin typeface="Cambria Math"/>
                            </a:rPr>
                            <a:t>12</a:t>
                          </a:r>
                        </a:p>
                      </a:txBody>
                      <a:tcPr anchor="ctr"/>
                    </a:tc>
                    <a:tc>
                      <a:txBody>
                        <a:bodyPr/>
                        <a:lstStyle/>
                        <a:p>
                          <a:endParaRPr lang="en-US"/>
                        </a:p>
                      </a:txBody>
                      <a:tcPr anchor="ctr">
                        <a:blipFill>
                          <a:blip r:embed="rId3"/>
                          <a:stretch>
                            <a:fillRect l="-15863" t="-210667" r="-57360" b="-129333"/>
                          </a:stretch>
                        </a:blipFill>
                      </a:tcPr>
                    </a:tc>
                    <a:tc>
                      <a:txBody>
                        <a:bodyPr/>
                        <a:lstStyle/>
                        <a:p>
                          <a:pPr algn="l">
                            <a:defRPr sz="1800" b="1"/>
                          </a:pPr>
                          <a:endParaRPr sz="2200" b="0" dirty="0"/>
                        </a:p>
                      </a:txBody>
                      <a:tcPr anchor="ctr"/>
                    </a:tc>
                    <a:extLst>
                      <a:ext uri="{0D108BD9-81ED-4DB2-BD59-A6C34878D82A}">
                        <a16:rowId xmlns:a16="http://schemas.microsoft.com/office/drawing/2014/main" val="10002"/>
                      </a:ext>
                    </a:extLst>
                  </a:tr>
                  <a:tr h="457200">
                    <a:tc>
                      <a:txBody>
                        <a:bodyPr/>
                        <a:lstStyle/>
                        <a:p>
                          <a:endParaRPr lang="en-US"/>
                        </a:p>
                      </a:txBody>
                      <a:tcPr anchor="ctr">
                        <a:blipFill>
                          <a:blip r:embed="rId3"/>
                          <a:stretch>
                            <a:fillRect t="-310667" r="-992000" b="-29333"/>
                          </a:stretch>
                        </a:blipFill>
                      </a:tcPr>
                    </a:tc>
                    <a:tc>
                      <a:txBody>
                        <a:bodyPr/>
                        <a:lstStyle/>
                        <a:p>
                          <a:endParaRPr lang="en-US"/>
                        </a:p>
                      </a:txBody>
                      <a:tcPr anchor="ctr">
                        <a:blipFill>
                          <a:blip r:embed="rId3"/>
                          <a:stretch>
                            <a:fillRect l="-15863" t="-310667" r="-57360" b="-29333"/>
                          </a:stretch>
                        </a:blipFill>
                      </a:tcPr>
                    </a:tc>
                    <a:tc>
                      <a:txBody>
                        <a:bodyPr/>
                        <a:lstStyle/>
                        <a:p>
                          <a:endParaRPr lang="en-US"/>
                        </a:p>
                      </a:txBody>
                      <a:tcPr anchor="ctr">
                        <a:blipFill>
                          <a:blip r:embed="rId3"/>
                          <a:stretch>
                            <a:fillRect l="-201991" t="-310667" b="-29333"/>
                          </a:stretch>
                        </a:blipFill>
                      </a:tcPr>
                    </a:tc>
                    <a:extLst>
                      <a:ext uri="{0D108BD9-81ED-4DB2-BD59-A6C34878D82A}">
                        <a16:rowId xmlns:a16="http://schemas.microsoft.com/office/drawing/2014/main" val="10003"/>
                      </a:ext>
                    </a:extLst>
                  </a:tr>
                </a:tbl>
              </a:graphicData>
            </a:graphic>
          </p:graphicFrame>
        </mc:Fallback>
      </mc:AlternateContent>
      <p:sp>
        <p:nvSpPr>
          <p:cNvPr id="12" name="TextBox 11">
            <a:extLst>
              <a:ext uri="{FF2B5EF4-FFF2-40B4-BE49-F238E27FC236}">
                <a16:creationId xmlns:a16="http://schemas.microsoft.com/office/drawing/2014/main" id="{C1A544A7-922C-F561-B87D-7E642C674826}"/>
              </a:ext>
            </a:extLst>
          </p:cNvPr>
          <p:cNvSpPr txBox="1"/>
          <p:nvPr/>
        </p:nvSpPr>
        <p:spPr>
          <a:xfrm>
            <a:off x="448436" y="3810000"/>
            <a:ext cx="7933563" cy="523220"/>
          </a:xfrm>
          <a:prstGeom prst="rect">
            <a:avLst/>
          </a:prstGeom>
          <a:noFill/>
        </p:spPr>
        <p:txBody>
          <a:bodyPr wrap="square">
            <a:spAutoFit/>
          </a:bodyPr>
          <a:lstStyle/>
          <a:p>
            <a:pPr>
              <a:defRPr sz="2800"/>
            </a:pPr>
            <a:r>
              <a:rPr lang="en-US" sz="2800" dirty="0"/>
              <a:t>In factored form, the polynomial is </a:t>
            </a:r>
          </a:p>
        </p:txBody>
      </p:sp>
      <p:pic>
        <p:nvPicPr>
          <p:cNvPr id="7" name="Picture 6" descr="f of x equals negative 2 times open parentheses x minus 1 minus i close parentheses times open parentheses x minus 1 plus i close parentheses times open parentheses x minus 2 close parentheses times open parentheses x plus 5 close parentheses.">
            <a:extLst>
              <a:ext uri="{FF2B5EF4-FFF2-40B4-BE49-F238E27FC236}">
                <a16:creationId xmlns:a16="http://schemas.microsoft.com/office/drawing/2014/main" id="{32CC813A-A213-35C2-C022-BBC1333F8648}"/>
              </a:ext>
            </a:extLst>
          </p:cNvPr>
          <p:cNvPicPr>
            <a:picLocks noChangeAspect="1"/>
          </p:cNvPicPr>
          <p:nvPr/>
        </p:nvPicPr>
        <p:blipFill>
          <a:blip r:embed="rId4"/>
          <a:stretch>
            <a:fillRect/>
          </a:stretch>
        </p:blipFill>
        <p:spPr>
          <a:xfrm>
            <a:off x="1219200" y="4352925"/>
            <a:ext cx="6505575" cy="523875"/>
          </a:xfrm>
          <a:prstGeom prst="rect">
            <a:avLst/>
          </a:prstGeom>
        </p:spPr>
      </p:pic>
      <p:sp>
        <p:nvSpPr>
          <p:cNvPr id="14" name="TextBox 13">
            <a:extLst>
              <a:ext uri="{FF2B5EF4-FFF2-40B4-BE49-F238E27FC236}">
                <a16:creationId xmlns:a16="http://schemas.microsoft.com/office/drawing/2014/main" id="{F5C7807A-F7BC-4711-8825-6402BD4D79E2}"/>
              </a:ext>
            </a:extLst>
          </p:cNvPr>
          <p:cNvSpPr txBox="1"/>
          <p:nvPr/>
        </p:nvSpPr>
        <p:spPr>
          <a:xfrm>
            <a:off x="448436" y="4876800"/>
            <a:ext cx="8009764" cy="523220"/>
          </a:xfrm>
          <a:prstGeom prst="rect">
            <a:avLst/>
          </a:prstGeom>
          <a:noFill/>
        </p:spPr>
        <p:txBody>
          <a:bodyPr wrap="square">
            <a:spAutoFit/>
          </a:bodyPr>
          <a:lstStyle/>
          <a:p>
            <a:pPr>
              <a:defRPr sz="2800"/>
            </a:pPr>
            <a:r>
              <a:rPr lang="en-US" sz="2800" dirty="0"/>
              <a:t>which, if multiplied out, is </a:t>
            </a:r>
          </a:p>
        </p:txBody>
      </p:sp>
      <p:pic>
        <p:nvPicPr>
          <p:cNvPr id="10" name="Picture 9" descr="f of x equals negative 2 times x to the power of 4 minus 2 times x cubed plus 28 times x squared minus 52 x plus 40.">
            <a:extLst>
              <a:ext uri="{FF2B5EF4-FFF2-40B4-BE49-F238E27FC236}">
                <a16:creationId xmlns:a16="http://schemas.microsoft.com/office/drawing/2014/main" id="{1CC7C812-0DF6-9BDE-BEDC-D010E8E0D179}"/>
              </a:ext>
            </a:extLst>
          </p:cNvPr>
          <p:cNvPicPr>
            <a:picLocks noChangeAspect="1"/>
          </p:cNvPicPr>
          <p:nvPr/>
        </p:nvPicPr>
        <p:blipFill>
          <a:blip r:embed="rId5"/>
          <a:stretch>
            <a:fillRect/>
          </a:stretch>
        </p:blipFill>
        <p:spPr>
          <a:xfrm>
            <a:off x="1447800" y="5417078"/>
            <a:ext cx="5448300" cy="533400"/>
          </a:xfrm>
          <a:prstGeom prst="rect">
            <a:avLst/>
          </a:prstGeom>
        </p:spPr>
      </p:pic>
    </p:spTree>
    <p:extLst>
      <p:ext uri="{BB962C8B-B14F-4D97-AF65-F5344CB8AC3E}">
        <p14:creationId xmlns:p14="http://schemas.microsoft.com/office/powerpoint/2010/main" val="892006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Fundamental Theorem of Algebra</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If </a:t>
                </a:r>
                <a:r>
                  <a:rPr lang="en-IN" sz="2800" i="1" dirty="0"/>
                  <a:t>p</a:t>
                </a:r>
                <a:r>
                  <a:rPr lang="en-IN" sz="2800" dirty="0"/>
                  <a:t> is a polynomial of degree </a:t>
                </a:r>
                <a:r>
                  <a:rPr lang="en-IN" sz="2800" i="1" dirty="0"/>
                  <a:t>n</a:t>
                </a:r>
                <a:r>
                  <a:rPr lang="en-IN" sz="2800" dirty="0"/>
                  <a:t>, with </a:t>
                </a:r>
                <a:r>
                  <a:rPr lang="en-IN" sz="2800" i="1" dirty="0"/>
                  <a:t>n</a:t>
                </a:r>
                <a14:m>
                  <m:oMath xmlns:m="http://schemas.openxmlformats.org/officeDocument/2006/math">
                    <m:r>
                      <a:rPr lang="en-IN" b="0" i="1" smtClean="0">
                        <a:latin typeface="Cambria Math" panose="02040503050406030204" pitchFamily="18" charset="0"/>
                      </a:rPr>
                      <m:t> </m:t>
                    </m:r>
                  </m:oMath>
                </a14:m>
                <a:r>
                  <a:rPr lang="en-IN" sz="2800" dirty="0">
                    <a:latin typeface="Calibri" panose="020F0502020204030204" pitchFamily="34" charset="0"/>
                    <a:ea typeface="Calibri" panose="020F0502020204030204" pitchFamily="34" charset="0"/>
                    <a:cs typeface="Calibri" panose="020F0502020204030204" pitchFamily="34" charset="0"/>
                  </a:rPr>
                  <a:t>≥ 1</a:t>
                </a:r>
                <a:r>
                  <a:rPr lang="en-IN" sz="2800" dirty="0"/>
                  <a:t>, then </a:t>
                </a:r>
                <a:r>
                  <a:rPr lang="en-IN" sz="2800" i="1" dirty="0"/>
                  <a:t>p</a:t>
                </a:r>
                <a:r>
                  <a:rPr lang="en-IN" sz="2800" dirty="0"/>
                  <a:t> has </a:t>
                </a:r>
                <a:r>
                  <a:rPr lang="en-IN" sz="2800" b="1" dirty="0"/>
                  <a:t>at least one zero</a:t>
                </a:r>
                <a:r>
                  <a:rPr lang="en-IN" sz="2800" dirty="0"/>
                  <a:t>. That is, the equation </a:t>
                </a:r>
                <a:r>
                  <a:rPr lang="en-IN" sz="2800" i="1" dirty="0"/>
                  <a:t>p</a:t>
                </a:r>
                <a:r>
                  <a:rPr lang="en-IN" sz="2800" dirty="0"/>
                  <a:t>(</a:t>
                </a:r>
                <a:r>
                  <a:rPr lang="en-IN" sz="2800" i="1" dirty="0"/>
                  <a:t>x</a:t>
                </a:r>
                <a:r>
                  <a:rPr lang="en-IN" sz="2800" dirty="0"/>
                  <a:t>) = 0</a:t>
                </a:r>
                <a:r>
                  <a:rPr lang="ar-AE" sz="2800" dirty="0"/>
                  <a:t> </a:t>
                </a:r>
                <a:r>
                  <a:rPr lang="en-IN" sz="2800" dirty="0"/>
                  <a:t>has at least one solution. It is important to note that the zero of </a:t>
                </a:r>
                <a:r>
                  <a:rPr lang="en-IN" sz="2800" i="1" dirty="0"/>
                  <a:t>p</a:t>
                </a:r>
                <a:r>
                  <a:rPr lang="en-IN" sz="2800" dirty="0"/>
                  <a:t>, and consequently the solution of</a:t>
                </a:r>
                <a:r>
                  <a:rPr lang="en-IN" i="1" dirty="0"/>
                  <a:t> p</a:t>
                </a:r>
                <a:r>
                  <a:rPr lang="en-IN" dirty="0"/>
                  <a:t>(</a:t>
                </a:r>
                <a:r>
                  <a:rPr lang="en-IN" i="1" dirty="0"/>
                  <a:t>x</a:t>
                </a:r>
                <a:r>
                  <a:rPr lang="en-IN" dirty="0"/>
                  <a:t>) = 0,</a:t>
                </a:r>
                <a:r>
                  <a:rPr lang="ar-AE" sz="2800" dirty="0"/>
                  <a:t> </a:t>
                </a:r>
                <a:r>
                  <a:rPr lang="en-IN" sz="2800" dirty="0"/>
                  <a:t>may be a nonreal complex number.</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r="-148"/>
                </a:stretch>
              </a:blipFill>
            </p:spPr>
            <p:txBody>
              <a:bodyPr/>
              <a:lstStyle/>
              <a:p>
                <a:r>
                  <a:rPr lang="en-IN">
                    <a:noFill/>
                  </a:rPr>
                  <a:t> </a:t>
                </a:r>
              </a:p>
            </p:txBody>
          </p:sp>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Linear Factors Theorem</a:t>
            </a:r>
          </a:p>
        </p:txBody>
      </p:sp>
      <p:sp>
        <p:nvSpPr>
          <p:cNvPr id="3" name="Text Placeholder 2"/>
          <p:cNvSpPr>
            <a:spLocks noGrp="1"/>
          </p:cNvSpPr>
          <p:nvPr>
            <p:ph type="body" sz="quarter" idx="10"/>
          </p:nvPr>
        </p:nvSpPr>
        <p:spPr/>
        <p:txBody>
          <a:bodyPr>
            <a:normAutofit/>
          </a:bodyPr>
          <a:lstStyle/>
          <a:p>
            <a:pPr>
              <a:defRPr sz="2800"/>
            </a:pPr>
            <a:r>
              <a:rPr lang="en-IN" sz="2800" dirty="0"/>
              <a:t>Given the polynomial </a:t>
            </a:r>
          </a:p>
          <a:p>
            <a:pPr>
              <a:defRPr sz="2800"/>
            </a:pPr>
            <a:endParaRPr lang="en-IN" sz="2800" dirty="0"/>
          </a:p>
          <a:p>
            <a:pPr algn="ctr">
              <a:defRPr sz="2800"/>
            </a:pPr>
            <a:endParaRPr lang="ar-AE" sz="2800" dirty="0"/>
          </a:p>
          <a:p>
            <a:pPr>
              <a:defRPr sz="2800"/>
            </a:pPr>
            <a:r>
              <a:rPr lang="en-IN" sz="2800" dirty="0"/>
              <a:t>			</a:t>
            </a:r>
            <a:endParaRPr sz="2800" dirty="0"/>
          </a:p>
        </p:txBody>
      </p:sp>
      <p:pic>
        <p:nvPicPr>
          <p:cNvPr id="9" name="Picture 8" descr="p of x equals a sub n times x to the power of n plus a sub n minus 1 times x to the power of n minus 1 plus and so on plus  a sub 1 times x plus a sub 0.">
            <a:extLst>
              <a:ext uri="{FF2B5EF4-FFF2-40B4-BE49-F238E27FC236}">
                <a16:creationId xmlns:a16="http://schemas.microsoft.com/office/drawing/2014/main" id="{72DF9E28-E0E0-C873-E826-478C430C3957}"/>
              </a:ext>
            </a:extLst>
          </p:cNvPr>
          <p:cNvPicPr>
            <a:picLocks noChangeAspect="1"/>
          </p:cNvPicPr>
          <p:nvPr/>
        </p:nvPicPr>
        <p:blipFill>
          <a:blip r:embed="rId2"/>
          <a:stretch>
            <a:fillRect/>
          </a:stretch>
        </p:blipFill>
        <p:spPr>
          <a:xfrm>
            <a:off x="1657350" y="1590348"/>
            <a:ext cx="5391150" cy="53340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FC8FBE5D-7ADD-EF27-371A-6ED6B54B9292}"/>
                  </a:ext>
                </a:extLst>
              </p:cNvPr>
              <p:cNvSpPr txBox="1"/>
              <p:nvPr/>
            </p:nvSpPr>
            <p:spPr>
              <a:xfrm>
                <a:off x="533400" y="2133600"/>
                <a:ext cx="8001000" cy="523220"/>
              </a:xfrm>
              <a:prstGeom prst="rect">
                <a:avLst/>
              </a:prstGeom>
              <a:noFill/>
            </p:spPr>
            <p:txBody>
              <a:bodyPr wrap="square">
                <a:spAutoFit/>
              </a:bodyPr>
              <a:lstStyle/>
              <a:p>
                <a:pPr>
                  <a:defRPr sz="2800"/>
                </a:pPr>
                <a:r>
                  <a:rPr lang="en-IN" sz="2800" dirty="0">
                    <a:solidFill>
                      <a:srgbClr val="000000"/>
                    </a:solidFill>
                  </a:rPr>
                  <a:t>where </a:t>
                </a:r>
                <a:r>
                  <a:rPr lang="en-IN" sz="2800" i="1" dirty="0">
                    <a:solidFill>
                      <a:srgbClr val="000000"/>
                    </a:solidFill>
                  </a:rPr>
                  <a:t>n</a:t>
                </a:r>
                <a14:m>
                  <m:oMath xmlns:m="http://schemas.openxmlformats.org/officeDocument/2006/math">
                    <m:r>
                      <a:rPr lang="en-IN" i="1">
                        <a:solidFill>
                          <a:srgbClr val="000000"/>
                        </a:solidFill>
                        <a:latin typeface="Cambria Math" panose="02040503050406030204" pitchFamily="18" charset="0"/>
                      </a:rPr>
                      <m:t> </m:t>
                    </m:r>
                  </m:oMath>
                </a14:m>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1</a:t>
                </a:r>
                <a:r>
                  <a:rPr lang="en-IN" sz="2800" dirty="0">
                    <a:solidFill>
                      <a:srgbClr val="000000"/>
                    </a:solidFill>
                  </a:rPr>
                  <a:t> and </a:t>
                </a:r>
                <a:r>
                  <a:rPr lang="en-IN" sz="2800" i="1" dirty="0">
                    <a:solidFill>
                      <a:srgbClr val="000000"/>
                    </a:solidFill>
                  </a:rPr>
                  <a:t>a</a:t>
                </a:r>
                <a:r>
                  <a:rPr lang="en-IN" sz="2800" dirty="0">
                    <a:solidFill>
                      <a:srgbClr val="000000"/>
                    </a:solidFill>
                  </a:rPr>
                  <a:t> </a:t>
                </a:r>
                <a:r>
                  <a:rPr lang="en-IN" sz="2800" i="1" baseline="-25000" dirty="0">
                    <a:solidFill>
                      <a:srgbClr val="000000"/>
                    </a:solidFill>
                  </a:rPr>
                  <a:t>n</a:t>
                </a:r>
                <a:r>
                  <a:rPr lang="en-IN" sz="2800" dirty="0">
                    <a:solidFill>
                      <a:srgbClr val="000000"/>
                    </a:solidFill>
                  </a:rPr>
                  <a:t> ≠ 0, </a:t>
                </a:r>
                <a:r>
                  <a:rPr lang="en-IN" sz="2800" i="1" dirty="0">
                    <a:solidFill>
                      <a:srgbClr val="000000"/>
                    </a:solidFill>
                  </a:rPr>
                  <a:t>p</a:t>
                </a:r>
                <a:r>
                  <a:rPr lang="ar-AE" sz="2800" dirty="0">
                    <a:solidFill>
                      <a:srgbClr val="000000"/>
                    </a:solidFill>
                  </a:rPr>
                  <a:t> </a:t>
                </a:r>
                <a:r>
                  <a:rPr lang="en-IN" sz="2800" dirty="0">
                    <a:solidFill>
                      <a:srgbClr val="000000"/>
                    </a:solidFill>
                  </a:rPr>
                  <a:t>can be factored as </a:t>
                </a:r>
              </a:p>
            </p:txBody>
          </p:sp>
        </mc:Choice>
        <mc:Fallback xmlns="">
          <p:sp>
            <p:nvSpPr>
              <p:cNvPr id="13" name="TextBox 12">
                <a:extLst>
                  <a:ext uri="{FF2B5EF4-FFF2-40B4-BE49-F238E27FC236}">
                    <a16:creationId xmlns:a16="http://schemas.microsoft.com/office/drawing/2014/main" id="{FC8FBE5D-7ADD-EF27-371A-6ED6B54B9292}"/>
                  </a:ext>
                </a:extLst>
              </p:cNvPr>
              <p:cNvSpPr txBox="1">
                <a:spLocks noRot="1" noChangeAspect="1" noMove="1" noResize="1" noEditPoints="1" noAdjustHandles="1" noChangeArrowheads="1" noChangeShapeType="1" noTextEdit="1"/>
              </p:cNvSpPr>
              <p:nvPr/>
            </p:nvSpPr>
            <p:spPr>
              <a:xfrm>
                <a:off x="533400" y="2133600"/>
                <a:ext cx="8001000" cy="523220"/>
              </a:xfrm>
              <a:prstGeom prst="rect">
                <a:avLst/>
              </a:prstGeom>
              <a:blipFill>
                <a:blip r:embed="rId3"/>
                <a:stretch>
                  <a:fillRect l="-1601" t="-13953" b="-32558"/>
                </a:stretch>
              </a:blipFill>
            </p:spPr>
            <p:txBody>
              <a:bodyPr/>
              <a:lstStyle/>
              <a:p>
                <a:r>
                  <a:rPr lang="en-IN">
                    <a:noFill/>
                  </a:rPr>
                  <a:t> </a:t>
                </a:r>
              </a:p>
            </p:txBody>
          </p:sp>
        </mc:Fallback>
      </mc:AlternateContent>
      <p:pic>
        <p:nvPicPr>
          <p:cNvPr id="14" name="Picture 13" descr="p of x equals a sub n times open parentheses x minus c sub one close parentheses times open parentheses x minus c sub two close parentheses so on open parentheses x minus c sub n close parentheses.">
            <a:extLst>
              <a:ext uri="{FF2B5EF4-FFF2-40B4-BE49-F238E27FC236}">
                <a16:creationId xmlns:a16="http://schemas.microsoft.com/office/drawing/2014/main" id="{30709AF1-4FA3-5546-13EB-2B45A676A138}"/>
              </a:ext>
            </a:extLst>
          </p:cNvPr>
          <p:cNvPicPr>
            <a:picLocks noChangeAspect="1"/>
          </p:cNvPicPr>
          <p:nvPr/>
        </p:nvPicPr>
        <p:blipFill>
          <a:blip r:embed="rId4"/>
          <a:stretch>
            <a:fillRect/>
          </a:stretch>
        </p:blipFill>
        <p:spPr>
          <a:xfrm>
            <a:off x="1794654" y="2658958"/>
            <a:ext cx="5372100" cy="523875"/>
          </a:xfrm>
          <a:prstGeom prst="rect">
            <a:avLst/>
          </a:prstGeom>
        </p:spPr>
      </p:pic>
      <p:pic>
        <p:nvPicPr>
          <p:cNvPr id="18" name="Picture 17" descr="where c sub 1 comma c sub 2 comma  so on and c sub n">
            <a:extLst>
              <a:ext uri="{FF2B5EF4-FFF2-40B4-BE49-F238E27FC236}">
                <a16:creationId xmlns:a16="http://schemas.microsoft.com/office/drawing/2014/main" id="{52FF6180-C6AC-B1B8-ED00-AA8C753FB68D}"/>
              </a:ext>
            </a:extLst>
          </p:cNvPr>
          <p:cNvPicPr>
            <a:picLocks noChangeAspect="1"/>
          </p:cNvPicPr>
          <p:nvPr/>
        </p:nvPicPr>
        <p:blipFill>
          <a:blip r:embed="rId5"/>
          <a:stretch>
            <a:fillRect/>
          </a:stretch>
        </p:blipFill>
        <p:spPr>
          <a:xfrm>
            <a:off x="528918" y="3234195"/>
            <a:ext cx="2638425" cy="428625"/>
          </a:xfrm>
          <a:prstGeom prst="rect">
            <a:avLst/>
          </a:prstGeom>
        </p:spPr>
      </p:pic>
      <p:sp>
        <p:nvSpPr>
          <p:cNvPr id="15" name="TextBox 14">
            <a:extLst>
              <a:ext uri="{FF2B5EF4-FFF2-40B4-BE49-F238E27FC236}">
                <a16:creationId xmlns:a16="http://schemas.microsoft.com/office/drawing/2014/main" id="{96D1C14A-BCB8-DABC-7A56-E87F9C4B9024}"/>
              </a:ext>
            </a:extLst>
          </p:cNvPr>
          <p:cNvSpPr txBox="1"/>
          <p:nvPr/>
        </p:nvSpPr>
        <p:spPr>
          <a:xfrm>
            <a:off x="480204" y="3649123"/>
            <a:ext cx="8001000" cy="1815882"/>
          </a:xfrm>
          <a:prstGeom prst="rect">
            <a:avLst/>
          </a:prstGeom>
          <a:noFill/>
        </p:spPr>
        <p:txBody>
          <a:bodyPr wrap="square">
            <a:spAutoFit/>
          </a:bodyPr>
          <a:lstStyle/>
          <a:p>
            <a:pPr>
              <a:defRPr sz="2800"/>
            </a:pPr>
            <a:r>
              <a:rPr lang="en-US" sz="2800" dirty="0">
                <a:solidFill>
                  <a:srgbClr val="000000"/>
                </a:solidFill>
              </a:rPr>
              <a:t>are constants (possibly nonreal complex constants and not necessarily distinct). In other words, </a:t>
            </a:r>
            <a:r>
              <a:rPr lang="en-US" sz="2800" b="1" dirty="0">
                <a:solidFill>
                  <a:srgbClr val="000000"/>
                </a:solidFill>
              </a:rPr>
              <a:t>an </a:t>
            </a:r>
            <a:br>
              <a:rPr lang="en-US" sz="2800" b="1" dirty="0">
                <a:solidFill>
                  <a:srgbClr val="000000"/>
                </a:solidFill>
              </a:rPr>
            </a:br>
            <a:r>
              <a:rPr lang="en-US" sz="2800" b="1" i="1" dirty="0">
                <a:solidFill>
                  <a:srgbClr val="000000"/>
                </a:solidFill>
              </a:rPr>
              <a:t>n</a:t>
            </a:r>
            <a:r>
              <a:rPr lang="en-US" sz="1050" b="1" i="1" dirty="0">
                <a:solidFill>
                  <a:srgbClr val="000000"/>
                </a:solidFill>
              </a:rPr>
              <a:t> </a:t>
            </a:r>
            <a:r>
              <a:rPr lang="en-US" sz="2800" baseline="30000" dirty="0" err="1">
                <a:solidFill>
                  <a:srgbClr val="000000"/>
                </a:solidFill>
              </a:rPr>
              <a:t>th</a:t>
            </a:r>
            <a:r>
              <a:rPr lang="en-US" sz="2800" b="1" dirty="0">
                <a:solidFill>
                  <a:srgbClr val="000000"/>
                </a:solidFill>
              </a:rPr>
              <a:t>-degree polynomial can be factored as a product of </a:t>
            </a:r>
            <a:r>
              <a:rPr lang="en-US" sz="2800" b="1" i="1" dirty="0">
                <a:solidFill>
                  <a:srgbClr val="000000"/>
                </a:solidFill>
              </a:rPr>
              <a:t>n</a:t>
            </a:r>
            <a:r>
              <a:rPr lang="en-US" sz="2800" b="1" dirty="0">
                <a:solidFill>
                  <a:srgbClr val="000000"/>
                </a:solidFill>
              </a:rPr>
              <a:t> linear factors</a:t>
            </a:r>
            <a:r>
              <a:rPr lang="en-US" sz="2800" dirty="0">
                <a:solidFill>
                  <a:srgbClr val="000000"/>
                </a:solidFil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600" dirty="0"/>
              <a:t>The linear factors theorem </a:t>
            </a:r>
            <a:r>
              <a:rPr sz="2600" i="1" dirty="0"/>
              <a:t>does not </a:t>
            </a:r>
            <a:r>
              <a:rPr sz="2600" dirty="0"/>
              <a:t>tell us the following things:</a:t>
            </a:r>
            <a:endParaRPr lang="en-US" sz="2600" dirty="0"/>
          </a:p>
          <a:p>
            <a:pPr marL="538163" indent="-538163">
              <a:defRPr sz="2800"/>
            </a:pPr>
            <a:r>
              <a:rPr lang="en-US" sz="2600" dirty="0"/>
              <a:t>​1.   The theorem does not tell us that a polynomial has all real zeros. Some, or all, of the constants </a:t>
            </a:r>
          </a:p>
        </p:txBody>
      </p:sp>
      <p:graphicFrame>
        <p:nvGraphicFramePr>
          <p:cNvPr id="6" name="Object 5" descr="c sub 1 comma c sub 2 comma so on and c sub n">
            <a:extLst>
              <a:ext uri="{FF2B5EF4-FFF2-40B4-BE49-F238E27FC236}">
                <a16:creationId xmlns:a16="http://schemas.microsoft.com/office/drawing/2014/main" id="{67D4C6C2-4E19-6033-9789-45800BF9A2EE}"/>
              </a:ext>
            </a:extLst>
          </p:cNvPr>
          <p:cNvGraphicFramePr>
            <a:graphicFrameLocks noChangeAspect="1"/>
          </p:cNvGraphicFramePr>
          <p:nvPr>
            <p:extLst>
              <p:ext uri="{D42A27DB-BD31-4B8C-83A1-F6EECF244321}">
                <p14:modId xmlns:p14="http://schemas.microsoft.com/office/powerpoint/2010/main" val="3121031348"/>
              </p:ext>
            </p:extLst>
          </p:nvPr>
        </p:nvGraphicFramePr>
        <p:xfrm>
          <a:off x="1069252" y="2757207"/>
          <a:ext cx="1625600" cy="460375"/>
        </p:xfrm>
        <a:graphic>
          <a:graphicData uri="http://schemas.openxmlformats.org/presentationml/2006/ole">
            <mc:AlternateContent xmlns:mc="http://schemas.openxmlformats.org/markup-compatibility/2006">
              <mc:Choice xmlns:v="urn:schemas-microsoft-com:vml" Requires="v">
                <p:oleObj name="Equation" r:id="rId2" imgW="1626326" imgH="460228" progId="Equation.DSMT4">
                  <p:embed/>
                </p:oleObj>
              </mc:Choice>
              <mc:Fallback>
                <p:oleObj name="Equation" r:id="rId2" imgW="1626326" imgH="460228" progId="Equation.DSMT4">
                  <p:embed/>
                  <p:pic>
                    <p:nvPicPr>
                      <p:cNvPr id="0" name=""/>
                      <p:cNvPicPr/>
                      <p:nvPr/>
                    </p:nvPicPr>
                    <p:blipFill>
                      <a:blip r:embed="rId3"/>
                      <a:stretch>
                        <a:fillRect/>
                      </a:stretch>
                    </p:blipFill>
                    <p:spPr>
                      <a:xfrm>
                        <a:off x="1069252" y="2757207"/>
                        <a:ext cx="1625600" cy="460375"/>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3B6F1138-C60D-A2CC-6A86-291ACEAF3635}"/>
              </a:ext>
            </a:extLst>
          </p:cNvPr>
          <p:cNvSpPr txBox="1"/>
          <p:nvPr/>
        </p:nvSpPr>
        <p:spPr>
          <a:xfrm>
            <a:off x="2661608" y="2753380"/>
            <a:ext cx="5796592" cy="492443"/>
          </a:xfrm>
          <a:prstGeom prst="rect">
            <a:avLst/>
          </a:prstGeom>
          <a:noFill/>
        </p:spPr>
        <p:txBody>
          <a:bodyPr wrap="square">
            <a:spAutoFit/>
          </a:bodyPr>
          <a:lstStyle/>
          <a:p>
            <a:r>
              <a:rPr lang="en-US" sz="2600" dirty="0"/>
              <a:t>may be nonreal complex numbers.</a:t>
            </a:r>
            <a:endParaRPr lang="en-IN" sz="2600" dirty="0"/>
          </a:p>
        </p:txBody>
      </p:sp>
      <p:sp>
        <p:nvSpPr>
          <p:cNvPr id="12" name="TextBox 11">
            <a:extLst>
              <a:ext uri="{FF2B5EF4-FFF2-40B4-BE49-F238E27FC236}">
                <a16:creationId xmlns:a16="http://schemas.microsoft.com/office/drawing/2014/main" id="{F7F5CCAD-4522-E73F-F692-FA6930D667B9}"/>
              </a:ext>
            </a:extLst>
          </p:cNvPr>
          <p:cNvSpPr txBox="1"/>
          <p:nvPr/>
        </p:nvSpPr>
        <p:spPr>
          <a:xfrm>
            <a:off x="457200" y="3172789"/>
            <a:ext cx="8001000" cy="954107"/>
          </a:xfrm>
          <a:prstGeom prst="rect">
            <a:avLst/>
          </a:prstGeom>
          <a:noFill/>
        </p:spPr>
        <p:txBody>
          <a:bodyPr wrap="square">
            <a:spAutoFit/>
          </a:bodyPr>
          <a:lstStyle/>
          <a:p>
            <a:pPr marL="538163" indent="-538163"/>
            <a:r>
              <a:rPr lang="en-US" sz="2800" dirty="0"/>
              <a:t>​2.   The theorem does not tell us that a polynomial has </a:t>
            </a:r>
            <a:r>
              <a:rPr lang="en-US" sz="2800" i="1" dirty="0"/>
              <a:t>n distinct </a:t>
            </a:r>
            <a:r>
              <a:rPr lang="en-US" sz="2800" dirty="0"/>
              <a:t>zeros. Some, or all, of the constants</a:t>
            </a:r>
            <a:endParaRPr lang="en-IN" sz="2800" dirty="0"/>
          </a:p>
        </p:txBody>
      </p:sp>
      <p:pic>
        <p:nvPicPr>
          <p:cNvPr id="15" name="Picture 14" descr="c sub 1 comma c sub 2 comma so on and c sub n">
            <a:extLst>
              <a:ext uri="{FF2B5EF4-FFF2-40B4-BE49-F238E27FC236}">
                <a16:creationId xmlns:a16="http://schemas.microsoft.com/office/drawing/2014/main" id="{4499FADB-3ED8-E80B-E420-CBE72922F35B}"/>
              </a:ext>
            </a:extLst>
          </p:cNvPr>
          <p:cNvPicPr>
            <a:picLocks noChangeAspect="1"/>
          </p:cNvPicPr>
          <p:nvPr/>
        </p:nvPicPr>
        <p:blipFill>
          <a:blip r:embed="rId4"/>
          <a:stretch>
            <a:fillRect/>
          </a:stretch>
        </p:blipFill>
        <p:spPr>
          <a:xfrm>
            <a:off x="1082699" y="4079451"/>
            <a:ext cx="1626108" cy="461772"/>
          </a:xfrm>
          <a:prstGeom prst="rect">
            <a:avLst/>
          </a:prstGeom>
        </p:spPr>
      </p:pic>
      <p:sp>
        <p:nvSpPr>
          <p:cNvPr id="14" name="TextBox 13">
            <a:extLst>
              <a:ext uri="{FF2B5EF4-FFF2-40B4-BE49-F238E27FC236}">
                <a16:creationId xmlns:a16="http://schemas.microsoft.com/office/drawing/2014/main" id="{12D3585E-7612-4911-3613-4BBC4323DAA9}"/>
              </a:ext>
            </a:extLst>
          </p:cNvPr>
          <p:cNvSpPr txBox="1"/>
          <p:nvPr/>
        </p:nvSpPr>
        <p:spPr>
          <a:xfrm>
            <a:off x="2661608" y="4048780"/>
            <a:ext cx="3200400" cy="492443"/>
          </a:xfrm>
          <a:prstGeom prst="rect">
            <a:avLst/>
          </a:prstGeom>
          <a:noFill/>
        </p:spPr>
        <p:txBody>
          <a:bodyPr wrap="square">
            <a:spAutoFit/>
          </a:bodyPr>
          <a:lstStyle/>
          <a:p>
            <a:r>
              <a:rPr lang="en-US" sz="2600" dirty="0"/>
              <a:t>may be identical.</a:t>
            </a:r>
            <a:endParaRPr lang="en-IN" sz="2600" dirty="0"/>
          </a:p>
        </p:txBody>
      </p:sp>
      <p:sp>
        <p:nvSpPr>
          <p:cNvPr id="18" name="TextBox 17">
            <a:extLst>
              <a:ext uri="{FF2B5EF4-FFF2-40B4-BE49-F238E27FC236}">
                <a16:creationId xmlns:a16="http://schemas.microsoft.com/office/drawing/2014/main" id="{A1C6F9EA-CE11-7055-72F6-BF3CCA0BDB14}"/>
              </a:ext>
            </a:extLst>
          </p:cNvPr>
          <p:cNvSpPr txBox="1"/>
          <p:nvPr/>
        </p:nvSpPr>
        <p:spPr>
          <a:xfrm>
            <a:off x="454683" y="4554071"/>
            <a:ext cx="7614249" cy="1292662"/>
          </a:xfrm>
          <a:prstGeom prst="rect">
            <a:avLst/>
          </a:prstGeom>
          <a:noFill/>
        </p:spPr>
        <p:txBody>
          <a:bodyPr wrap="square">
            <a:spAutoFit/>
          </a:bodyPr>
          <a:lstStyle/>
          <a:p>
            <a:pPr marL="538163" indent="-538163"/>
            <a:r>
              <a:rPr lang="en-US" sz="2600" dirty="0"/>
              <a:t>​3.   The theorem does tell us that any polynomial can be written as a product of linear factors; it does not tell us </a:t>
            </a:r>
            <a:r>
              <a:rPr lang="en-US" sz="2600" i="1" dirty="0"/>
              <a:t>how to determine </a:t>
            </a:r>
            <a:r>
              <a:rPr lang="en-US" sz="2600" dirty="0"/>
              <a:t>the linear factors.</a:t>
            </a:r>
            <a:endParaRPr lang="en-IN"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Interpreting the Linear Factors Theorem</a:t>
            </a:r>
          </a:p>
        </p:txBody>
      </p:sp>
      <p:sp>
        <p:nvSpPr>
          <p:cNvPr id="3" name="Text Placeholder 2"/>
          <p:cNvSpPr>
            <a:spLocks noGrp="1"/>
          </p:cNvSpPr>
          <p:nvPr>
            <p:ph type="body" sz="quarter" idx="10"/>
          </p:nvPr>
        </p:nvSpPr>
        <p:spPr/>
        <p:txBody>
          <a:bodyPr>
            <a:normAutofit/>
          </a:bodyPr>
          <a:lstStyle/>
          <a:p>
            <a:pPr>
              <a:defRPr sz="2800"/>
            </a:pPr>
            <a:r>
              <a:rPr sz="2800" dirty="0"/>
              <a:t>The graph of an</a:t>
            </a:r>
            <a:r>
              <a:rPr lang="en-US" sz="2800" dirty="0"/>
              <a:t> </a:t>
            </a:r>
            <a:r>
              <a:rPr lang="en-US" sz="2800" b="1" i="1" dirty="0"/>
              <a:t>n</a:t>
            </a:r>
            <a:r>
              <a:rPr lang="en-US" sz="1050" b="1" i="1" dirty="0"/>
              <a:t> </a:t>
            </a:r>
            <a:r>
              <a:rPr lang="en-US" sz="2800" b="1" baseline="30000" dirty="0" err="1"/>
              <a:t>th</a:t>
            </a:r>
            <a:r>
              <a:rPr lang="en-US" sz="2800" b="1" dirty="0"/>
              <a:t>-</a:t>
            </a:r>
            <a:r>
              <a:rPr sz="2800" b="1" dirty="0"/>
              <a:t>degree polynomial function has at most</a:t>
            </a:r>
            <a:r>
              <a:rPr lang="en-US" sz="2800" b="1" dirty="0"/>
              <a:t> </a:t>
            </a:r>
            <a:r>
              <a:rPr lang="en-US" sz="2800" b="1" i="1" dirty="0"/>
              <a:t>n x</a:t>
            </a:r>
            <a:r>
              <a:rPr sz="2800" b="1" dirty="0"/>
              <a:t>-intercepts and at most</a:t>
            </a:r>
            <a:r>
              <a:rPr lang="en-US" sz="2800" b="1" dirty="0"/>
              <a:t> </a:t>
            </a:r>
            <a:r>
              <a:rPr lang="en-US" sz="2800" b="1" i="1" dirty="0"/>
              <a:t>n − </a:t>
            </a:r>
            <a:r>
              <a:rPr lang="en-US" sz="2800" b="1" dirty="0"/>
              <a:t>1</a:t>
            </a:r>
            <a:r>
              <a:rPr sz="2800" b="1" dirty="0"/>
              <a:t> turning points</a:t>
            </a:r>
            <a:r>
              <a:rPr sz="2800" dirty="0"/>
              <a:t>. This also means that an</a:t>
            </a:r>
            <a:r>
              <a:rPr lang="en-US" sz="2800" dirty="0"/>
              <a:t> </a:t>
            </a:r>
            <a:r>
              <a:rPr lang="en-US" sz="2800" i="1" dirty="0"/>
              <a:t>n</a:t>
            </a:r>
            <a:r>
              <a:rPr lang="en-US" sz="1050" i="1" dirty="0"/>
              <a:t> </a:t>
            </a:r>
            <a:r>
              <a:rPr lang="en-US" sz="2800" baseline="30000" dirty="0" err="1"/>
              <a:t>th</a:t>
            </a:r>
            <a:r>
              <a:rPr lang="en-US" sz="2800" dirty="0"/>
              <a:t>-</a:t>
            </a:r>
            <a:r>
              <a:rPr sz="2800" dirty="0"/>
              <a:t>degree polynomial function has at most</a:t>
            </a:r>
            <a:r>
              <a:rPr lang="en-US" sz="2800" dirty="0"/>
              <a:t> </a:t>
            </a:r>
            <a:r>
              <a:rPr lang="en-US" sz="2800" i="1" dirty="0"/>
              <a:t>n</a:t>
            </a:r>
            <a:r>
              <a:rPr sz="2800" dirty="0"/>
              <a:t> zeros.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Multiplicity of Zeros</a:t>
            </a:r>
          </a:p>
        </p:txBody>
      </p:sp>
      <p:sp>
        <p:nvSpPr>
          <p:cNvPr id="3" name="Text Placeholder 2"/>
          <p:cNvSpPr>
            <a:spLocks noGrp="1"/>
          </p:cNvSpPr>
          <p:nvPr>
            <p:ph type="body" sz="quarter" idx="10"/>
          </p:nvPr>
        </p:nvSpPr>
        <p:spPr/>
        <p:txBody>
          <a:bodyPr>
            <a:normAutofit/>
          </a:bodyPr>
          <a:lstStyle/>
          <a:p>
            <a:pPr>
              <a:defRPr sz="2800"/>
            </a:pPr>
            <a:r>
              <a:rPr sz="2800" dirty="0"/>
              <a:t>If the linear factor</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c</a:t>
            </a:r>
            <a:r>
              <a:rPr lang="en-US" sz="2800" dirty="0"/>
              <a:t>)</a:t>
            </a:r>
            <a:r>
              <a:rPr sz="2800" dirty="0"/>
              <a:t> appears</a:t>
            </a:r>
            <a:r>
              <a:rPr lang="en-US" sz="2800" dirty="0"/>
              <a:t> </a:t>
            </a:r>
            <a:r>
              <a:rPr lang="en-US" sz="2800" i="1" dirty="0"/>
              <a:t>k</a:t>
            </a:r>
            <a:r>
              <a:rPr lang="en-US" sz="2800" dirty="0"/>
              <a:t> &gt; 0</a:t>
            </a:r>
            <a:r>
              <a:rPr sz="2800" dirty="0"/>
              <a:t> times in the factorization of a polynomial</a:t>
            </a:r>
          </a:p>
          <a:p>
            <a:endParaRPr sz="2800" dirty="0"/>
          </a:p>
        </p:txBody>
      </p:sp>
      <p:pic>
        <p:nvPicPr>
          <p:cNvPr id="6" name="Picture 5" descr="Or as open parentheses x minus c close parentheses raised to the power of k, we say the">
            <a:extLst>
              <a:ext uri="{FF2B5EF4-FFF2-40B4-BE49-F238E27FC236}">
                <a16:creationId xmlns:a16="http://schemas.microsoft.com/office/drawing/2014/main" id="{557E28DB-95C1-129B-1F19-02DDB8352686}"/>
              </a:ext>
            </a:extLst>
          </p:cNvPr>
          <p:cNvPicPr>
            <a:picLocks noChangeAspect="1"/>
          </p:cNvPicPr>
          <p:nvPr/>
        </p:nvPicPr>
        <p:blipFill>
          <a:blip r:embed="rId2"/>
          <a:stretch>
            <a:fillRect/>
          </a:stretch>
        </p:blipFill>
        <p:spPr>
          <a:xfrm>
            <a:off x="4733678" y="1534758"/>
            <a:ext cx="3717000" cy="504000"/>
          </a:xfrm>
          <a:prstGeom prst="rect">
            <a:avLst/>
          </a:prstGeom>
        </p:spPr>
      </p:pic>
      <p:sp>
        <p:nvSpPr>
          <p:cNvPr id="4" name="TextBox 3">
            <a:extLst>
              <a:ext uri="{FF2B5EF4-FFF2-40B4-BE49-F238E27FC236}">
                <a16:creationId xmlns:a16="http://schemas.microsoft.com/office/drawing/2014/main" id="{767CF483-BE94-C063-6E2F-0D453FDCDD9D}"/>
              </a:ext>
            </a:extLst>
          </p:cNvPr>
          <p:cNvSpPr txBox="1"/>
          <p:nvPr/>
        </p:nvSpPr>
        <p:spPr>
          <a:xfrm>
            <a:off x="457200" y="1937274"/>
            <a:ext cx="5562600" cy="612000"/>
          </a:xfrm>
          <a:prstGeom prst="rect">
            <a:avLst/>
          </a:prstGeom>
          <a:noFill/>
        </p:spPr>
        <p:txBody>
          <a:bodyPr wrap="square" rtlCol="0">
            <a:spAutoFit/>
          </a:bodyPr>
          <a:lstStyle/>
          <a:p>
            <a:r>
              <a:rPr lang="en-US" sz="2800" dirty="0">
                <a:solidFill>
                  <a:srgbClr val="000000"/>
                </a:solidFill>
              </a:rPr>
              <a:t>number </a:t>
            </a:r>
            <a:r>
              <a:rPr lang="en-US" sz="2800" i="1" dirty="0">
                <a:solidFill>
                  <a:srgbClr val="000000"/>
                </a:solidFill>
              </a:rPr>
              <a:t>c</a:t>
            </a:r>
            <a:r>
              <a:rPr lang="en-US" sz="2800" dirty="0">
                <a:solidFill>
                  <a:srgbClr val="000000"/>
                </a:solidFill>
              </a:rPr>
              <a:t> is a </a:t>
            </a:r>
            <a:r>
              <a:rPr lang="en-US" sz="2800" b="1" dirty="0">
                <a:solidFill>
                  <a:srgbClr val="000000"/>
                </a:solidFill>
              </a:rPr>
              <a:t>zero of multiplicity </a:t>
            </a:r>
            <a:r>
              <a:rPr lang="en-US" sz="2800" b="1" i="1" dirty="0">
                <a:solidFill>
                  <a:srgbClr val="000000"/>
                </a:solidFill>
              </a:rPr>
              <a:t>k</a:t>
            </a:r>
            <a:r>
              <a:rPr lang="en-US" sz="2800" dirty="0">
                <a:solidFill>
                  <a:srgbClr val="000000"/>
                </a:solidFill>
              </a:rPr>
              <a:t>.</a:t>
            </a:r>
          </a:p>
          <a:p>
            <a:endParaRPr lang="en-IN" sz="28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Geometric Meaning of Multiplicity</a:t>
            </a:r>
          </a:p>
        </p:txBody>
      </p:sp>
      <p:sp>
        <p:nvSpPr>
          <p:cNvPr id="3" name="Text Placeholder 2"/>
          <p:cNvSpPr>
            <a:spLocks noGrp="1"/>
          </p:cNvSpPr>
          <p:nvPr>
            <p:ph type="body" sz="quarter" idx="10"/>
          </p:nvPr>
        </p:nvSpPr>
        <p:spPr/>
        <p:txBody>
          <a:bodyPr>
            <a:normAutofit/>
          </a:bodyPr>
          <a:lstStyle/>
          <a:p>
            <a:pPr>
              <a:defRPr sz="2800"/>
            </a:pPr>
            <a:r>
              <a:rPr sz="2800" dirty="0"/>
              <a:t>If </a:t>
            </a:r>
            <a:r>
              <a:rPr lang="en-US" sz="2800" i="1" dirty="0"/>
              <a:t>c</a:t>
            </a:r>
            <a:r>
              <a:rPr lang="en-US" sz="2800" dirty="0"/>
              <a:t> </a:t>
            </a:r>
            <a:r>
              <a:rPr sz="2800" dirty="0"/>
              <a:t>is a real zero of multiplicity</a:t>
            </a:r>
            <a:r>
              <a:rPr lang="en-US" sz="2800" dirty="0"/>
              <a:t> </a:t>
            </a:r>
            <a:r>
              <a:rPr lang="en-US" sz="2800" i="1" dirty="0"/>
              <a:t>k</a:t>
            </a:r>
            <a:r>
              <a:rPr sz="2800" dirty="0"/>
              <a:t> of a polynomial</a:t>
            </a:r>
            <a:r>
              <a:rPr lang="en-US" sz="2800" dirty="0"/>
              <a:t> </a:t>
            </a:r>
            <a:r>
              <a:rPr lang="en-US" sz="2800" i="1" dirty="0"/>
              <a:t>p</a:t>
            </a:r>
            <a:r>
              <a:rPr sz="2800" dirty="0"/>
              <a:t> (alternatively, if</a:t>
            </a:r>
          </a:p>
        </p:txBody>
      </p:sp>
      <p:pic>
        <p:nvPicPr>
          <p:cNvPr id="5" name="Picture 4" descr="open parentheses x minus c close parentheses raised to the power of k.">
            <a:extLst>
              <a:ext uri="{FF2B5EF4-FFF2-40B4-BE49-F238E27FC236}">
                <a16:creationId xmlns:a16="http://schemas.microsoft.com/office/drawing/2014/main" id="{B767EDD9-5E7B-C50A-1AD5-9C21768E0CFB}"/>
              </a:ext>
            </a:extLst>
          </p:cNvPr>
          <p:cNvPicPr>
            <a:picLocks noChangeAspect="1"/>
          </p:cNvPicPr>
          <p:nvPr/>
        </p:nvPicPr>
        <p:blipFill>
          <a:blip r:embed="rId2"/>
          <a:stretch>
            <a:fillRect/>
          </a:stretch>
        </p:blipFill>
        <p:spPr>
          <a:xfrm>
            <a:off x="2840916" y="1567926"/>
            <a:ext cx="942975" cy="457200"/>
          </a:xfrm>
          <a:prstGeom prst="rect">
            <a:avLst/>
          </a:prstGeom>
        </p:spPr>
      </p:pic>
      <p:sp>
        <p:nvSpPr>
          <p:cNvPr id="6" name="TextBox 5">
            <a:extLst>
              <a:ext uri="{FF2B5EF4-FFF2-40B4-BE49-F238E27FC236}">
                <a16:creationId xmlns:a16="http://schemas.microsoft.com/office/drawing/2014/main" id="{0397512C-1237-C797-63DD-E219AD43A9BC}"/>
              </a:ext>
            </a:extLst>
          </p:cNvPr>
          <p:cNvSpPr txBox="1"/>
          <p:nvPr/>
        </p:nvSpPr>
        <p:spPr>
          <a:xfrm>
            <a:off x="3691107" y="1535037"/>
            <a:ext cx="4953000" cy="523220"/>
          </a:xfrm>
          <a:prstGeom prst="rect">
            <a:avLst/>
          </a:prstGeom>
          <a:noFill/>
        </p:spPr>
        <p:txBody>
          <a:bodyPr wrap="square" rtlCol="0">
            <a:spAutoFit/>
          </a:bodyPr>
          <a:lstStyle/>
          <a:p>
            <a:r>
              <a:rPr lang="en-US" sz="2800" dirty="0">
                <a:solidFill>
                  <a:srgbClr val="000000"/>
                </a:solidFill>
              </a:rPr>
              <a:t>is a factor of </a:t>
            </a:r>
            <a:r>
              <a:rPr lang="en-US" sz="2800" i="1" dirty="0">
                <a:solidFill>
                  <a:srgbClr val="000000"/>
                </a:solidFill>
              </a:rPr>
              <a:t>p</a:t>
            </a:r>
            <a:r>
              <a:rPr lang="en-US" sz="2800" dirty="0">
                <a:solidFill>
                  <a:srgbClr val="000000"/>
                </a:solidFill>
              </a:rPr>
              <a:t>), the graph of </a:t>
            </a:r>
            <a:r>
              <a:rPr lang="en-US" sz="2800" i="1" dirty="0">
                <a:solidFill>
                  <a:srgbClr val="000000"/>
                </a:solidFill>
              </a:rPr>
              <a:t>p</a:t>
            </a:r>
            <a:endParaRPr lang="en-IN" sz="2800" dirty="0">
              <a:solidFill>
                <a:srgbClr val="000000"/>
              </a:solidFill>
            </a:endParaRPr>
          </a:p>
        </p:txBody>
      </p:sp>
      <p:sp>
        <p:nvSpPr>
          <p:cNvPr id="7" name="TextBox 6">
            <a:extLst>
              <a:ext uri="{FF2B5EF4-FFF2-40B4-BE49-F238E27FC236}">
                <a16:creationId xmlns:a16="http://schemas.microsoft.com/office/drawing/2014/main" id="{D23CFF6D-67BC-3B2F-5EC4-C8DB7EDAF78D}"/>
              </a:ext>
            </a:extLst>
          </p:cNvPr>
          <p:cNvSpPr txBox="1"/>
          <p:nvPr/>
        </p:nvSpPr>
        <p:spPr>
          <a:xfrm>
            <a:off x="457200" y="1996402"/>
            <a:ext cx="7827086" cy="2246769"/>
          </a:xfrm>
          <a:prstGeom prst="rect">
            <a:avLst/>
          </a:prstGeom>
          <a:noFill/>
        </p:spPr>
        <p:txBody>
          <a:bodyPr wrap="square" rtlCol="0">
            <a:spAutoFit/>
          </a:bodyPr>
          <a:lstStyle/>
          <a:p>
            <a:pPr>
              <a:defRPr sz="2800"/>
            </a:pPr>
            <a:r>
              <a:rPr lang="en-US" sz="2800" dirty="0">
                <a:solidFill>
                  <a:srgbClr val="000000"/>
                </a:solidFill>
              </a:rPr>
              <a:t>will touch the </a:t>
            </a:r>
            <a:r>
              <a:rPr lang="en-US" sz="2800" i="1" dirty="0">
                <a:solidFill>
                  <a:srgbClr val="000000"/>
                </a:solidFill>
              </a:rPr>
              <a:t>x</a:t>
            </a:r>
            <a:r>
              <a:rPr lang="en-US" sz="2800" dirty="0">
                <a:solidFill>
                  <a:srgbClr val="000000"/>
                </a:solidFill>
              </a:rPr>
              <a:t>-axis at (</a:t>
            </a:r>
            <a:r>
              <a:rPr lang="en-US" sz="2800" i="1" dirty="0">
                <a:solidFill>
                  <a:srgbClr val="000000"/>
                </a:solidFill>
              </a:rPr>
              <a:t>c</a:t>
            </a:r>
            <a:r>
              <a:rPr lang="en-US" sz="2800" dirty="0">
                <a:solidFill>
                  <a:srgbClr val="000000"/>
                </a:solidFill>
              </a:rPr>
              <a:t>, 0) and</a:t>
            </a:r>
          </a:p>
          <a:p>
            <a:pPr marL="514350" indent="-514350">
              <a:buFont typeface="+mj-lt"/>
              <a:buChar char="•"/>
              <a:defRPr sz="2800"/>
            </a:pPr>
            <a:r>
              <a:rPr lang="en-US" sz="2800" dirty="0">
                <a:solidFill>
                  <a:srgbClr val="000000"/>
                </a:solidFill>
              </a:rPr>
              <a:t>​cross through the </a:t>
            </a:r>
            <a:r>
              <a:rPr lang="en-US" sz="2800" i="1" dirty="0">
                <a:solidFill>
                  <a:srgbClr val="000000"/>
                </a:solidFill>
              </a:rPr>
              <a:t>x</a:t>
            </a:r>
            <a:r>
              <a:rPr lang="en-US" sz="2800" dirty="0">
                <a:solidFill>
                  <a:srgbClr val="000000"/>
                </a:solidFill>
              </a:rPr>
              <a:t>-axis if </a:t>
            </a:r>
            <a:r>
              <a:rPr lang="en-US" sz="2800" i="1" dirty="0">
                <a:solidFill>
                  <a:srgbClr val="000000"/>
                </a:solidFill>
              </a:rPr>
              <a:t>k</a:t>
            </a:r>
            <a:r>
              <a:rPr lang="en-US" sz="2800" dirty="0">
                <a:solidFill>
                  <a:srgbClr val="000000"/>
                </a:solidFill>
              </a:rPr>
              <a:t> is odd, or</a:t>
            </a:r>
          </a:p>
          <a:p>
            <a:pPr marL="514350" indent="-514350">
              <a:buFont typeface="+mj-lt"/>
              <a:buChar char="•"/>
              <a:defRPr sz="2800"/>
            </a:pPr>
            <a:r>
              <a:rPr lang="en-US" sz="2800" dirty="0">
                <a:solidFill>
                  <a:srgbClr val="000000"/>
                </a:solidFill>
              </a:rPr>
              <a:t>​stay on the same side of the </a:t>
            </a:r>
            <a:r>
              <a:rPr lang="en-US" sz="2800" i="1" dirty="0">
                <a:solidFill>
                  <a:srgbClr val="000000"/>
                </a:solidFill>
              </a:rPr>
              <a:t>x</a:t>
            </a:r>
            <a:r>
              <a:rPr lang="en-US" sz="2800" dirty="0">
                <a:solidFill>
                  <a:srgbClr val="000000"/>
                </a:solidFill>
              </a:rPr>
              <a:t>-axis if </a:t>
            </a:r>
            <a:r>
              <a:rPr lang="en-US" sz="2800" i="1" dirty="0">
                <a:solidFill>
                  <a:srgbClr val="000000"/>
                </a:solidFill>
              </a:rPr>
              <a:t>k</a:t>
            </a:r>
            <a:r>
              <a:rPr lang="en-US" sz="2800" dirty="0">
                <a:solidFill>
                  <a:srgbClr val="000000"/>
                </a:solidFill>
              </a:rPr>
              <a:t> is even</a:t>
            </a:r>
          </a:p>
          <a:p>
            <a:pPr>
              <a:defRPr sz="2800"/>
            </a:pPr>
            <a:r>
              <a:rPr lang="en-US" sz="2800" dirty="0">
                <a:solidFill>
                  <a:srgbClr val="000000"/>
                </a:solidFill>
              </a:rPr>
              <a:t>Further, if </a:t>
            </a:r>
            <a:r>
              <a:rPr lang="en-US" sz="2800" i="1" dirty="0">
                <a:solidFill>
                  <a:srgbClr val="000000"/>
                </a:solidFill>
              </a:rPr>
              <a:t>k</a:t>
            </a:r>
            <a:r>
              <a:rPr lang="en-US" sz="2800" dirty="0">
                <a:solidFill>
                  <a:srgbClr val="000000"/>
                </a:solidFill>
              </a:rPr>
              <a:t> &gt; 1, the graph of </a:t>
            </a:r>
            <a:r>
              <a:rPr lang="en-US" sz="2800" i="1" dirty="0">
                <a:solidFill>
                  <a:srgbClr val="000000"/>
                </a:solidFill>
              </a:rPr>
              <a:t>p</a:t>
            </a:r>
            <a:r>
              <a:rPr lang="en-US" sz="2800" dirty="0">
                <a:solidFill>
                  <a:srgbClr val="000000"/>
                </a:solidFill>
              </a:rPr>
              <a:t> will “flatten out” near   (</a:t>
            </a:r>
            <a:r>
              <a:rPr lang="en-US" sz="2800" i="1" dirty="0">
                <a:solidFill>
                  <a:srgbClr val="000000"/>
                </a:solidFill>
              </a:rPr>
              <a:t>c</a:t>
            </a:r>
            <a:r>
              <a:rPr lang="en-US" sz="2800" dirty="0">
                <a:solidFill>
                  <a:srgbClr val="000000"/>
                </a:solidFill>
              </a:rPr>
              <a:t>, 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r>
                  <a:rPr dirty="0"/>
                  <a:t>Example 1: Graphing Polynomial Functions</a:t>
                </a:r>
                <a14:m>
                  <m:oMath xmlns:m="http://schemas.openxmlformats.org/officeDocument/2006/math">
                    <m:r>
                      <m:rPr>
                        <m:nor/>
                      </m:rPr>
                      <a:rPr lang="en-US" sz="3200" baseline="-25000" dirty="0" smtClean="0"/>
                      <m:t>1</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sz="2800"/>
            </a:pPr>
            <a:r>
              <a:rPr sz="2800" dirty="0"/>
              <a:t>Sketch the graph of the polynomial </a:t>
            </a:r>
            <a:endParaRPr lang="en-US" sz="2800" dirty="0"/>
          </a:p>
        </p:txBody>
      </p:sp>
      <p:pic>
        <p:nvPicPr>
          <p:cNvPr id="10" name="Picture 9" descr="f of x equals open parentheses x plus 2 close parentheses times open parentheses x plus 1 close parentheses squared times open parentheses x minus 3 close parentheses cubed.">
            <a:extLst>
              <a:ext uri="{FF2B5EF4-FFF2-40B4-BE49-F238E27FC236}">
                <a16:creationId xmlns:a16="http://schemas.microsoft.com/office/drawing/2014/main" id="{AA69FDDF-F83F-DF81-79E5-44CF601B9C4A}"/>
              </a:ext>
            </a:extLst>
          </p:cNvPr>
          <p:cNvPicPr>
            <a:picLocks noChangeAspect="1"/>
          </p:cNvPicPr>
          <p:nvPr/>
        </p:nvPicPr>
        <p:blipFill>
          <a:blip r:embed="rId3"/>
          <a:stretch>
            <a:fillRect/>
          </a:stretch>
        </p:blipFill>
        <p:spPr>
          <a:xfrm>
            <a:off x="1600200" y="1638887"/>
            <a:ext cx="4524375"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1: Graphing Polynomial Functions</a:t>
                </a:r>
                <a14:m>
                  <m:oMath xmlns:m="http://schemas.openxmlformats.org/officeDocument/2006/math">
                    <m:r>
                      <m:rPr>
                        <m:nor/>
                      </m:rPr>
                      <a:rPr lang="en-US" sz="3200" b="0" i="0" baseline="-25000" dirty="0" smtClean="0"/>
                      <m:t>2</m:t>
                    </m:r>
                  </m:oMath>
                </a14:m>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lang="en-IN" sz="2600" b="1" dirty="0"/>
              <a:t>Solution</a:t>
            </a:r>
          </a:p>
          <a:p>
            <a:pPr>
              <a:defRPr sz="2800"/>
            </a:pPr>
            <a:r>
              <a:rPr lang="en-IN" sz="2600" dirty="0"/>
              <a:t>We begin with the steps from before. Since </a:t>
            </a:r>
            <a:r>
              <a:rPr lang="en-IN" sz="2600" i="1" dirty="0"/>
              <a:t>f</a:t>
            </a:r>
            <a:r>
              <a:rPr lang="en-IN" sz="2600" dirty="0"/>
              <a:t> has even degree (6) and a positive leading coefficient</a:t>
            </a:r>
            <a:r>
              <a:rPr lang="en-US" sz="2600" dirty="0"/>
              <a:t> (1),</a:t>
            </a:r>
            <a:r>
              <a:rPr lang="ar-AE" sz="2600" dirty="0"/>
              <a:t> </a:t>
            </a:r>
            <a:r>
              <a:rPr lang="en-IN" sz="2600" dirty="0"/>
              <a:t>we know the end behaviour:</a:t>
            </a:r>
          </a:p>
          <a:p>
            <a:pPr>
              <a:defRPr sz="2800"/>
            </a:pPr>
            <a:endParaRPr lang="en-IN" sz="2600" dirty="0"/>
          </a:p>
          <a:p>
            <a:pPr>
              <a:defRPr sz="2800"/>
            </a:pPr>
            <a:endParaRPr lang="en-IN" sz="2600" dirty="0"/>
          </a:p>
          <a:p>
            <a:pPr>
              <a:defRPr sz="2800"/>
            </a:pPr>
            <a:endParaRPr lang="en-IN" sz="2600" dirty="0"/>
          </a:p>
        </p:txBody>
      </p:sp>
      <p:pic>
        <p:nvPicPr>
          <p:cNvPr id="10" name="Picture 9" descr="f of x approaches infinity, as x approaches plus or minus infinity.&#10;&#10;&#10;&#10;&#10;&#10;&#10;&#10;">
            <a:extLst>
              <a:ext uri="{FF2B5EF4-FFF2-40B4-BE49-F238E27FC236}">
                <a16:creationId xmlns:a16="http://schemas.microsoft.com/office/drawing/2014/main" id="{A135820B-5EC6-631C-3A9A-2546AF93FCC3}"/>
              </a:ext>
            </a:extLst>
          </p:cNvPr>
          <p:cNvPicPr>
            <a:picLocks noChangeAspect="1"/>
          </p:cNvPicPr>
          <p:nvPr/>
        </p:nvPicPr>
        <p:blipFill>
          <a:blip r:embed="rId3"/>
          <a:stretch>
            <a:fillRect/>
          </a:stretch>
        </p:blipFill>
        <p:spPr>
          <a:xfrm>
            <a:off x="3124200" y="2317432"/>
            <a:ext cx="3048000" cy="466725"/>
          </a:xfrm>
          <a:prstGeom prst="rect">
            <a:avLst/>
          </a:prstGeom>
        </p:spPr>
      </p:pic>
      <p:sp>
        <p:nvSpPr>
          <p:cNvPr id="14" name="TextBox 13">
            <a:extLst>
              <a:ext uri="{FF2B5EF4-FFF2-40B4-BE49-F238E27FC236}">
                <a16:creationId xmlns:a16="http://schemas.microsoft.com/office/drawing/2014/main" id="{CF7F59D6-1E62-50A3-E596-1F9BA6E4ABED}"/>
              </a:ext>
            </a:extLst>
          </p:cNvPr>
          <p:cNvSpPr txBox="1"/>
          <p:nvPr/>
        </p:nvSpPr>
        <p:spPr>
          <a:xfrm>
            <a:off x="457200" y="2784157"/>
            <a:ext cx="8229600" cy="492443"/>
          </a:xfrm>
          <a:prstGeom prst="rect">
            <a:avLst/>
          </a:prstGeom>
          <a:noFill/>
        </p:spPr>
        <p:txBody>
          <a:bodyPr wrap="square">
            <a:spAutoFit/>
          </a:bodyPr>
          <a:lstStyle/>
          <a:p>
            <a:pPr>
              <a:defRPr sz="2800"/>
            </a:pPr>
            <a:r>
              <a:rPr lang="en-IN" sz="2600" dirty="0"/>
              <a:t>Then plug in </a:t>
            </a:r>
            <a:r>
              <a:rPr lang="en-IN" sz="2600" i="1" dirty="0"/>
              <a:t>x</a:t>
            </a:r>
            <a:r>
              <a:rPr lang="en-IN" sz="2600" dirty="0"/>
              <a:t> = 0 to find the </a:t>
            </a:r>
            <a:r>
              <a:rPr lang="en-IN" sz="2600" i="1" dirty="0"/>
              <a:t>y</a:t>
            </a:r>
            <a:r>
              <a:rPr lang="en-IN" sz="2600" dirty="0"/>
              <a:t>-intercept.</a:t>
            </a:r>
          </a:p>
        </p:txBody>
      </p:sp>
      <mc:AlternateContent xmlns:mc="http://schemas.openxmlformats.org/markup-compatibility/2006" xmlns:a14="http://schemas.microsoft.com/office/drawing/2010/main">
        <mc:Choice Requires="a14">
          <p:graphicFrame>
            <p:nvGraphicFramePr>
              <p:cNvPr id="4" name="Table 4" descr="f of 0 equals open parentheses 0 plus 2 close parentheses times open parentheses 0 plus 1 close parentheses squared times open parentheses  0 minus 3 close parentheses cubed. This equals negative 54. &#10;with a side note, Thus, f has its y intercept at open parenthesis 0 comma negative 54 close parenthesis.">
                <a:extLst>
                  <a:ext uri="{FF2B5EF4-FFF2-40B4-BE49-F238E27FC236}">
                    <a16:creationId xmlns:a16="http://schemas.microsoft.com/office/drawing/2014/main" id="{BBD16626-74CD-44D6-A362-2B3BA2F915E8}"/>
                  </a:ext>
                </a:extLst>
              </p:cNvPr>
              <p:cNvGraphicFramePr>
                <a:graphicFrameLocks noGrp="1"/>
              </p:cNvGraphicFramePr>
              <p:nvPr>
                <p:extLst>
                  <p:ext uri="{D42A27DB-BD31-4B8C-83A1-F6EECF244321}">
                    <p14:modId xmlns:p14="http://schemas.microsoft.com/office/powerpoint/2010/main" val="2207866488"/>
                  </p:ext>
                </p:extLst>
              </p:nvPr>
            </p:nvGraphicFramePr>
            <p:xfrm>
              <a:off x="457200" y="3291840"/>
              <a:ext cx="8512465" cy="975360"/>
            </p:xfrm>
            <a:graphic>
              <a:graphicData uri="http://schemas.openxmlformats.org/drawingml/2006/table">
                <a:tbl>
                  <a:tblPr firstRow="1" bandRow="1">
                    <a:tableStyleId>{2D5ABB26-0587-4C30-8999-92F81FD0307C}</a:tableStyleId>
                  </a:tblPr>
                  <a:tblGrid>
                    <a:gridCol w="705775">
                      <a:extLst>
                        <a:ext uri="{9D8B030D-6E8A-4147-A177-3AD203B41FA5}">
                          <a16:colId xmlns:a16="http://schemas.microsoft.com/office/drawing/2014/main" val="4152128662"/>
                        </a:ext>
                      </a:extLst>
                    </a:gridCol>
                    <a:gridCol w="3942425">
                      <a:extLst>
                        <a:ext uri="{9D8B030D-6E8A-4147-A177-3AD203B41FA5}">
                          <a16:colId xmlns:a16="http://schemas.microsoft.com/office/drawing/2014/main" val="907592276"/>
                        </a:ext>
                      </a:extLst>
                    </a:gridCol>
                    <a:gridCol w="3864265">
                      <a:extLst>
                        <a:ext uri="{9D8B030D-6E8A-4147-A177-3AD203B41FA5}">
                          <a16:colId xmlns:a16="http://schemas.microsoft.com/office/drawing/2014/main" val="3358266878"/>
                        </a:ext>
                      </a:extLst>
                    </a:gridCol>
                  </a:tblGrid>
                  <a:tr h="370840">
                    <a:tc>
                      <a:txBody>
                        <a:bodyPr/>
                        <a:lstStyle/>
                        <a:p>
                          <a:pPr algn="l"/>
                          <a14:m>
                            <m:oMathPara xmlns:m="http://schemas.openxmlformats.org/officeDocument/2006/math">
                              <m:oMathParaPr>
                                <m:jc m:val="centerGroup"/>
                              </m:oMathParaPr>
                              <m:oMath xmlns:m="http://schemas.openxmlformats.org/officeDocument/2006/math">
                                <m:func>
                                  <m:funcPr>
                                    <m:ctrlPr>
                                      <a:rPr lang="ar-AE" sz="2600" i="1" smtClean="0">
                                        <a:latin typeface="Cambria Math" panose="02040503050406030204" pitchFamily="18" charset="0"/>
                                      </a:rPr>
                                    </m:ctrlPr>
                                  </m:funcPr>
                                  <m:fName>
                                    <m:r>
                                      <a:rPr lang="ar-AE" sz="2600">
                                        <a:latin typeface="Cambria Math" panose="02040503050406030204" pitchFamily="18" charset="0"/>
                                      </a:rPr>
                                      <m:t>𝑓</m:t>
                                    </m:r>
                                  </m:fName>
                                  <m:e>
                                    <m:d>
                                      <m:dPr>
                                        <m:ctrlPr>
                                          <a:rPr lang="ar-AE" sz="2600" i="1">
                                            <a:latin typeface="Cambria Math" panose="02040503050406030204" pitchFamily="18" charset="0"/>
                                          </a:rPr>
                                        </m:ctrlPr>
                                      </m:dPr>
                                      <m:e>
                                        <m:r>
                                          <a:rPr lang="ar-AE" sz="2600">
                                            <a:latin typeface="Cambria Math" panose="02040503050406030204" pitchFamily="18" charset="0"/>
                                          </a:rPr>
                                          <m:t>0</m:t>
                                        </m:r>
                                      </m:e>
                                    </m:d>
                                  </m:e>
                                </m:func>
                              </m:oMath>
                            </m:oMathPara>
                          </a14:m>
                          <a:endParaRPr lang="en-US" sz="2600" dirty="0"/>
                        </a:p>
                      </a:txBody>
                      <a:tcPr anchor="ctr"/>
                    </a:tc>
                    <a:tc>
                      <a:txBody>
                        <a:bodyPr/>
                        <a:lstStyle/>
                        <a:p>
                          <a:pPr algn="l"/>
                          <a14:m>
                            <m:oMath xmlns:m="http://schemas.openxmlformats.org/officeDocument/2006/math">
                              <m:r>
                                <a:rPr lang="ar-AE" sz="2600" smtClean="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2</m:t>
                                  </m:r>
                                </m:e>
                              </m:d>
                              <m:sSup>
                                <m:sSupPr>
                                  <m:ctrlPr>
                                    <a:rPr lang="ar-AE" sz="2600" i="1">
                                      <a:latin typeface="Cambria Math" panose="02040503050406030204" pitchFamily="18" charset="0"/>
                                    </a:rPr>
                                  </m:ctrlPr>
                                </m:sSupPr>
                                <m:e>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1</m:t>
                                      </m:r>
                                    </m:e>
                                  </m:d>
                                </m:e>
                                <m:sup>
                                  <m:r>
                                    <a:rPr lang="ar-AE" sz="2600">
                                      <a:latin typeface="Cambria Math" panose="02040503050406030204" pitchFamily="18" charset="0"/>
                                    </a:rPr>
                                    <m:t>2</m:t>
                                  </m:r>
                                </m:sup>
                              </m:sSup>
                              <m:sSup>
                                <m:sSupPr>
                                  <m:ctrlPr>
                                    <a:rPr lang="ar-AE" sz="2600" i="1">
                                      <a:latin typeface="Cambria Math" panose="02040503050406030204" pitchFamily="18" charset="0"/>
                                    </a:rPr>
                                  </m:ctrlPr>
                                </m:sSupPr>
                                <m:e>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3</m:t>
                                      </m:r>
                                    </m:e>
                                  </m:d>
                                </m:e>
                                <m:sup>
                                  <m:r>
                                    <a:rPr lang="ar-AE" sz="2600">
                                      <a:latin typeface="Cambria Math" panose="02040503050406030204" pitchFamily="18" charset="0"/>
                                    </a:rPr>
                                    <m:t>3</m:t>
                                  </m:r>
                                </m:sup>
                              </m:sSup>
                            </m:oMath>
                          </a14:m>
                          <a:r>
                            <a:rPr lang="en-US" sz="2600" dirty="0"/>
                            <a:t>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t>Thus, </a:t>
                          </a:r>
                          <a14:m>
                            <m:oMath xmlns:m="http://schemas.openxmlformats.org/officeDocument/2006/math">
                              <m:r>
                                <a:rPr lang="en-US" sz="2600">
                                  <a:latin typeface="Cambria Math" panose="02040503050406030204" pitchFamily="18" charset="0"/>
                                </a:rPr>
                                <m:t>𝑓</m:t>
                              </m:r>
                            </m:oMath>
                          </a14:m>
                          <a:r>
                            <a:rPr lang="en-US" sz="2600" dirty="0"/>
                            <a:t> has its </a:t>
                          </a:r>
                          <a14:m>
                            <m:oMath xmlns:m="http://schemas.openxmlformats.org/officeDocument/2006/math">
                              <m:r>
                                <a:rPr lang="en-US" sz="2600">
                                  <a:latin typeface="Cambria Math" panose="02040503050406030204" pitchFamily="18" charset="0"/>
                                </a:rPr>
                                <m:t>𝑦</m:t>
                              </m:r>
                            </m:oMath>
                          </a14:m>
                          <a:r>
                            <a:rPr lang="en-US" sz="2600" dirty="0"/>
                            <a:t>-intercept</a:t>
                          </a:r>
                          <a:endParaRPr lang="ar-AE" sz="2600" dirty="0"/>
                        </a:p>
                      </a:txBody>
                      <a:tcPr anchor="b"/>
                    </a:tc>
                    <a:extLst>
                      <a:ext uri="{0D108BD9-81ED-4DB2-BD59-A6C34878D82A}">
                        <a16:rowId xmlns:a16="http://schemas.microsoft.com/office/drawing/2014/main" val="3795377675"/>
                      </a:ext>
                    </a:extLst>
                  </a:tr>
                  <a:tr h="457200">
                    <a:tc>
                      <a:txBody>
                        <a:bodyPr/>
                        <a:lstStyle/>
                        <a:p>
                          <a:pPr algn="l"/>
                          <a:endParaRPr lang="en-US" sz="2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600" smtClean="0">
                                  <a:latin typeface="Cambria Math" panose="02040503050406030204" pitchFamily="18" charset="0"/>
                                </a:rPr>
                                <m:t>=−</m:t>
                              </m:r>
                              <m:r>
                                <a:rPr lang="en-US" sz="2600" smtClean="0">
                                  <a:latin typeface="Cambria Math" panose="02040503050406030204" pitchFamily="18" charset="0"/>
                                </a:rPr>
                                <m:t>54</m:t>
                              </m:r>
                            </m:oMath>
                          </a14:m>
                          <a:r>
                            <a:rPr lang="en-US" sz="2600" dirty="0"/>
                            <a:t>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dirty="0"/>
                            <a:t>at </a:t>
                          </a:r>
                          <a14:m>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0</m:t>
                                  </m:r>
                                  <m:r>
                                    <a:rPr lang="ar-AE" sz="2600">
                                      <a:latin typeface="Cambria Math" panose="02040503050406030204" pitchFamily="18" charset="0"/>
                                    </a:rPr>
                                    <m:t>,−</m:t>
                                  </m:r>
                                  <m:r>
                                    <a:rPr lang="ar-AE" sz="2600">
                                      <a:latin typeface="Cambria Math" panose="02040503050406030204" pitchFamily="18" charset="0"/>
                                    </a:rPr>
                                    <m:t>54</m:t>
                                  </m:r>
                                </m:e>
                              </m:d>
                            </m:oMath>
                          </a14:m>
                          <a:r>
                            <a:rPr lang="ar-AE" sz="2600" dirty="0"/>
                            <a:t>.</a:t>
                          </a:r>
                        </a:p>
                      </a:txBody>
                      <a:tcPr/>
                    </a:tc>
                    <a:extLst>
                      <a:ext uri="{0D108BD9-81ED-4DB2-BD59-A6C34878D82A}">
                        <a16:rowId xmlns:a16="http://schemas.microsoft.com/office/drawing/2014/main" val="1974432456"/>
                      </a:ext>
                    </a:extLst>
                  </a:tr>
                </a:tbl>
              </a:graphicData>
            </a:graphic>
          </p:graphicFrame>
        </mc:Choice>
        <mc:Fallback xmlns="">
          <p:graphicFrame>
            <p:nvGraphicFramePr>
              <p:cNvPr id="4" name="Table 4" descr="f of 0 equals open parentheses 0 plus 2 close parentheses times open parentheses 0 plus 1 close parentheses squared times open parentheses  0 minus 3 close parentheses cubed. This equals negative 54. &#10;with a side note, Thus, f has its y intercept at open parenthesis 0 comma negative 54 close parenthesis.">
                <a:extLst>
                  <a:ext uri="{FF2B5EF4-FFF2-40B4-BE49-F238E27FC236}">
                    <a16:creationId xmlns:a16="http://schemas.microsoft.com/office/drawing/2014/main" id="{BBD16626-74CD-44D6-A362-2B3BA2F915E8}"/>
                  </a:ext>
                </a:extLst>
              </p:cNvPr>
              <p:cNvGraphicFramePr>
                <a:graphicFrameLocks noGrp="1"/>
              </p:cNvGraphicFramePr>
              <p:nvPr>
                <p:extLst>
                  <p:ext uri="{D42A27DB-BD31-4B8C-83A1-F6EECF244321}">
                    <p14:modId xmlns:p14="http://schemas.microsoft.com/office/powerpoint/2010/main" val="2207866488"/>
                  </p:ext>
                </p:extLst>
              </p:nvPr>
            </p:nvGraphicFramePr>
            <p:xfrm>
              <a:off x="457200" y="3291840"/>
              <a:ext cx="8512465" cy="975360"/>
            </p:xfrm>
            <a:graphic>
              <a:graphicData uri="http://schemas.openxmlformats.org/drawingml/2006/table">
                <a:tbl>
                  <a:tblPr firstRow="1" bandRow="1">
                    <a:tableStyleId>{2D5ABB26-0587-4C30-8999-92F81FD0307C}</a:tableStyleId>
                  </a:tblPr>
                  <a:tblGrid>
                    <a:gridCol w="705775">
                      <a:extLst>
                        <a:ext uri="{9D8B030D-6E8A-4147-A177-3AD203B41FA5}">
                          <a16:colId xmlns:a16="http://schemas.microsoft.com/office/drawing/2014/main" val="4152128662"/>
                        </a:ext>
                      </a:extLst>
                    </a:gridCol>
                    <a:gridCol w="3942425">
                      <a:extLst>
                        <a:ext uri="{9D8B030D-6E8A-4147-A177-3AD203B41FA5}">
                          <a16:colId xmlns:a16="http://schemas.microsoft.com/office/drawing/2014/main" val="907592276"/>
                        </a:ext>
                      </a:extLst>
                    </a:gridCol>
                    <a:gridCol w="3864265">
                      <a:extLst>
                        <a:ext uri="{9D8B030D-6E8A-4147-A177-3AD203B41FA5}">
                          <a16:colId xmlns:a16="http://schemas.microsoft.com/office/drawing/2014/main" val="3358266878"/>
                        </a:ext>
                      </a:extLst>
                    </a:gridCol>
                  </a:tblGrid>
                  <a:tr h="487680">
                    <a:tc>
                      <a:txBody>
                        <a:bodyPr/>
                        <a:lstStyle/>
                        <a:p>
                          <a:endParaRPr lang="en-US"/>
                        </a:p>
                      </a:txBody>
                      <a:tcPr anchor="ctr">
                        <a:blipFill>
                          <a:blip r:embed="rId4"/>
                          <a:stretch>
                            <a:fillRect t="-10000" r="-1104310" b="-132500"/>
                          </a:stretch>
                        </a:blipFill>
                      </a:tcPr>
                    </a:tc>
                    <a:tc>
                      <a:txBody>
                        <a:bodyPr/>
                        <a:lstStyle/>
                        <a:p>
                          <a:endParaRPr lang="en-US"/>
                        </a:p>
                      </a:txBody>
                      <a:tcPr anchor="ctr">
                        <a:blipFill>
                          <a:blip r:embed="rId4"/>
                          <a:stretch>
                            <a:fillRect l="-17929" t="-10000" r="-97991" b="-132500"/>
                          </a:stretch>
                        </a:blipFill>
                      </a:tcPr>
                    </a:tc>
                    <a:tc>
                      <a:txBody>
                        <a:bodyPr/>
                        <a:lstStyle/>
                        <a:p>
                          <a:endParaRPr lang="en-US"/>
                        </a:p>
                      </a:txBody>
                      <a:tcPr anchor="b">
                        <a:blipFill>
                          <a:blip r:embed="rId4"/>
                          <a:stretch>
                            <a:fillRect l="-120347" t="-10000" b="-132500"/>
                          </a:stretch>
                        </a:blipFill>
                      </a:tcPr>
                    </a:tc>
                    <a:extLst>
                      <a:ext uri="{0D108BD9-81ED-4DB2-BD59-A6C34878D82A}">
                        <a16:rowId xmlns:a16="http://schemas.microsoft.com/office/drawing/2014/main" val="3795377675"/>
                      </a:ext>
                    </a:extLst>
                  </a:tr>
                  <a:tr h="487680">
                    <a:tc>
                      <a:txBody>
                        <a:bodyPr/>
                        <a:lstStyle/>
                        <a:p>
                          <a:pPr algn="l"/>
                          <a:endParaRPr lang="en-US" sz="2600" dirty="0"/>
                        </a:p>
                      </a:txBody>
                      <a:tcPr anchor="ctr"/>
                    </a:tc>
                    <a:tc>
                      <a:txBody>
                        <a:bodyPr/>
                        <a:lstStyle/>
                        <a:p>
                          <a:endParaRPr lang="en-US"/>
                        </a:p>
                      </a:txBody>
                      <a:tcPr anchor="ctr">
                        <a:blipFill>
                          <a:blip r:embed="rId4"/>
                          <a:stretch>
                            <a:fillRect l="-17929" t="-110000" r="-97991" b="-32500"/>
                          </a:stretch>
                        </a:blipFill>
                      </a:tcPr>
                    </a:tc>
                    <a:tc>
                      <a:txBody>
                        <a:bodyPr/>
                        <a:lstStyle/>
                        <a:p>
                          <a:endParaRPr lang="en-US"/>
                        </a:p>
                      </a:txBody>
                      <a:tcPr>
                        <a:blipFill>
                          <a:blip r:embed="rId4"/>
                          <a:stretch>
                            <a:fillRect l="-120347" t="-110000" b="-32500"/>
                          </a:stretch>
                        </a:blipFill>
                      </a:tcPr>
                    </a:tc>
                    <a:extLst>
                      <a:ext uri="{0D108BD9-81ED-4DB2-BD59-A6C34878D82A}">
                        <a16:rowId xmlns:a16="http://schemas.microsoft.com/office/drawing/2014/main" val="1974432456"/>
                      </a:ext>
                    </a:extLst>
                  </a:tr>
                </a:tbl>
              </a:graphicData>
            </a:graphic>
          </p:graphicFrame>
        </mc:Fallback>
      </mc:AlternateContent>
      <p:sp>
        <p:nvSpPr>
          <p:cNvPr id="12" name="TextBox 11">
            <a:extLst>
              <a:ext uri="{FF2B5EF4-FFF2-40B4-BE49-F238E27FC236}">
                <a16:creationId xmlns:a16="http://schemas.microsoft.com/office/drawing/2014/main" id="{63D366D1-F500-C43D-02EB-86057FEB960C}"/>
              </a:ext>
            </a:extLst>
          </p:cNvPr>
          <p:cNvSpPr txBox="1"/>
          <p:nvPr/>
        </p:nvSpPr>
        <p:spPr>
          <a:xfrm>
            <a:off x="457200" y="4267200"/>
            <a:ext cx="8382000" cy="1692771"/>
          </a:xfrm>
          <a:prstGeom prst="rect">
            <a:avLst/>
          </a:prstGeom>
          <a:noFill/>
        </p:spPr>
        <p:txBody>
          <a:bodyPr wrap="square">
            <a:spAutoFit/>
          </a:bodyPr>
          <a:lstStyle/>
          <a:p>
            <a:pPr>
              <a:defRPr sz="2800"/>
            </a:pPr>
            <a:r>
              <a:rPr lang="en-US" sz="2600" dirty="0"/>
              <a:t>Using our knowledge of multiplicity, we can determine that </a:t>
            </a:r>
            <a:r>
              <a:rPr lang="en-US" sz="2600" i="1" dirty="0"/>
              <a:t>f </a:t>
            </a:r>
            <a:r>
              <a:rPr lang="en-US" sz="2600" dirty="0"/>
              <a:t>crosses the </a:t>
            </a:r>
            <a:r>
              <a:rPr lang="en-US" sz="2600" i="1" dirty="0"/>
              <a:t>x</a:t>
            </a:r>
            <a:r>
              <a:rPr lang="en-US" sz="2600" dirty="0"/>
              <a:t>-axis at −2 and </a:t>
            </a:r>
            <a:r>
              <a:rPr lang="en-US" sz="2600" dirty="0">
                <a:latin typeface="Cambria Math"/>
              </a:rPr>
              <a:t>3</a:t>
            </a:r>
            <a:r>
              <a:rPr lang="en-US" sz="2600" dirty="0"/>
              <a:t>, but not at −1, and that the graph of </a:t>
            </a:r>
            <a:r>
              <a:rPr lang="en-US" sz="2600" i="1" dirty="0"/>
              <a:t>f</a:t>
            </a:r>
            <a:r>
              <a:rPr lang="en-US" sz="2600" dirty="0"/>
              <a:t> flattens out near −1 and </a:t>
            </a:r>
            <a:r>
              <a:rPr lang="en-US" sz="2600" dirty="0">
                <a:latin typeface="Cambria Math"/>
              </a:rPr>
              <a:t>3</a:t>
            </a:r>
            <a:r>
              <a:rPr lang="en-US" sz="2600" dirty="0"/>
              <a:t>. Putting all of this together, we obtain the sketch in Figure 4.</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1482</TotalTime>
  <Words>1097</Words>
  <Application>Microsoft Office PowerPoint</Application>
  <PresentationFormat>On-screen Show (4:3)</PresentationFormat>
  <Paragraphs>105</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Calibri</vt:lpstr>
      <vt:lpstr>Courier New</vt:lpstr>
      <vt:lpstr>Arial</vt:lpstr>
      <vt:lpstr>Cambria Math</vt:lpstr>
      <vt:lpstr>Office Theme</vt:lpstr>
      <vt:lpstr>MathType 7.0 Equation</vt:lpstr>
      <vt:lpstr>Section 6.4</vt:lpstr>
      <vt:lpstr>Theorem: The Fundamental Theorem of Algebra</vt:lpstr>
      <vt:lpstr>Theorem: The Linear Factors Theorem</vt:lpstr>
      <vt:lpstr>CAUTION!</vt:lpstr>
      <vt:lpstr>Theorem: Interpreting the Linear Factors Theorem</vt:lpstr>
      <vt:lpstr>Definition: Multiplicity of Zeros</vt:lpstr>
      <vt:lpstr>Properties: Geometric Meaning of Multiplicity</vt:lpstr>
      <vt:lpstr>Example 1: Graphing Polynomial Functions"1"</vt:lpstr>
      <vt:lpstr>Example 1: Graphing Polynomial Functions"2"</vt:lpstr>
      <vt:lpstr>Example 1: Graphing Polynomial Functions"3"</vt:lpstr>
      <vt:lpstr>Theorem: The Conjugate Roots Theorem</vt:lpstr>
      <vt:lpstr>Example 2: Factoring Polynomials"1"</vt:lpstr>
      <vt:lpstr>Example 2: Factoring Polynomials"2"</vt:lpstr>
      <vt:lpstr>Example 2: Factoring Polynomials"3"</vt:lpstr>
      <vt:lpstr>Example 2: Factoring Polynomials"4"</vt:lpstr>
      <vt:lpstr>Example 3: Constructing Polynomials"1"</vt:lpstr>
      <vt:lpstr>Example 3: Constructing Polynomials"2"</vt:lpstr>
      <vt:lpstr>Example 3: Constructing Polynomials"3"</vt:lpstr>
      <vt:lpstr>Example 3: Constructing Polynomials"4"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jeevan</cp:lastModifiedBy>
  <cp:revision>184</cp:revision>
  <dcterms:created xsi:type="dcterms:W3CDTF">2013-04-26T14:43:13Z</dcterms:created>
  <dcterms:modified xsi:type="dcterms:W3CDTF">2025-08-20T09:36:52Z</dcterms:modified>
</cp:coreProperties>
</file>