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302" r:id="rId8"/>
    <p:sldId id="263" r:id="rId9"/>
    <p:sldId id="303" r:id="rId10"/>
    <p:sldId id="304" r:id="rId11"/>
    <p:sldId id="270" r:id="rId12"/>
    <p:sldId id="271" r:id="rId13"/>
    <p:sldId id="272" r:id="rId14"/>
    <p:sldId id="274" r:id="rId15"/>
    <p:sldId id="275" r:id="rId16"/>
    <p:sldId id="276" r:id="rId17"/>
    <p:sldId id="305" r:id="rId18"/>
    <p:sldId id="306" r:id="rId19"/>
    <p:sldId id="307" r:id="rId20"/>
    <p:sldId id="286" r:id="rId21"/>
    <p:sldId id="293" r:id="rId22"/>
    <p:sldId id="287" r:id="rId23"/>
    <p:sldId id="289" r:id="rId24"/>
    <p:sldId id="290" r:id="rId25"/>
    <p:sldId id="292" r:id="rId26"/>
    <p:sldId id="294" r:id="rId27"/>
    <p:sldId id="295" r:id="rId28"/>
    <p:sldId id="298" r:id="rId29"/>
    <p:sldId id="301" r:id="rId30"/>
    <p:sldId id="299" r:id="rId31"/>
    <p:sldId id="308" r:id="rId32"/>
    <p:sldId id="300" r:id="rId33"/>
    <p:sldId id="309" r:id="rId34"/>
  </p:sldIdLst>
  <p:sldSz cx="9144000" cy="6858000" type="screen4x3"/>
  <p:notesSz cx="6858000" cy="9144000"/>
  <p:embeddedFontLst>
    <p:embeddedFont>
      <p:font typeface="Cambria Math" panose="02040503050406030204" pitchFamily="18" charset="0"/>
      <p:regular r:id="rId37"/>
    </p:embeddedFont>
    <p:embeddedFont>
      <p:font typeface="Times" panose="02020603050405020304" pitchFamily="18"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hiteesha" initials="h" lastIdx="4"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3" autoAdjust="0"/>
    <p:restoredTop sz="94673" autoAdjust="0"/>
  </p:normalViewPr>
  <p:slideViewPr>
    <p:cSldViewPr>
      <p:cViewPr varScale="1">
        <p:scale>
          <a:sx n="101" d="100"/>
          <a:sy n="101" d="100"/>
        </p:scale>
        <p:origin x="126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0.pn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0.png"/><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0.png"/><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20.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40.png"/><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0.png"/><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60.png"/><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a:t>
            </a:r>
            <a:r>
              <a:rPr lang="en-US"/>
              <a:t>6</a:t>
            </a:r>
            <a:r>
              <a:t>.2</a:t>
            </a:r>
            <a:endParaRPr dirty="0"/>
          </a:p>
        </p:txBody>
      </p:sp>
      <p:sp>
        <p:nvSpPr>
          <p:cNvPr id="2" name="Text Placeholder 1"/>
          <p:cNvSpPr>
            <a:spLocks noGrp="1"/>
          </p:cNvSpPr>
          <p:nvPr>
            <p:ph type="body" sz="quarter" idx="10"/>
          </p:nvPr>
        </p:nvSpPr>
        <p:spPr/>
        <p:txBody>
          <a:bodyPr/>
          <a:lstStyle/>
          <a:p>
            <a:pPr algn="ctr"/>
            <a:r>
              <a:t>Polynomial Division and the Division Algorithm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Procedure: Polynomial Long Division</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A7254BFE-CA20-4A65-A952-38AFD63A8AA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4: </a:t>
            </a:r>
            <a:r>
              <a:rPr lang="en-US" dirty="0"/>
              <a:t>Subtract the product from the dividend.</a:t>
            </a:r>
          </a:p>
          <a:p>
            <a:r>
              <a:rPr lang="en-US" b="1" dirty="0"/>
              <a:t>Step 5: </a:t>
            </a:r>
            <a:r>
              <a:rPr lang="en-US" dirty="0"/>
              <a:t>Bring down the rest of the original dividend, forming a new dividend. </a:t>
            </a:r>
          </a:p>
          <a:p>
            <a:r>
              <a:rPr lang="en-US" b="1" dirty="0"/>
              <a:t>Step 6: </a:t>
            </a:r>
            <a:r>
              <a:rPr lang="en-US" dirty="0"/>
              <a:t>Repeat the process with the new dividend. Continue until the degree of the remainder is less than the degree of the divisor.</a:t>
            </a:r>
          </a:p>
        </p:txBody>
      </p:sp>
    </p:spTree>
    <p:extLst>
      <p:ext uri="{BB962C8B-B14F-4D97-AF65-F5344CB8AC3E}">
        <p14:creationId xmlns:p14="http://schemas.microsoft.com/office/powerpoint/2010/main" val="377168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2: Polynomial Long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Divide the polynomial</a:t>
            </a:r>
            <a:r>
              <a:rPr lang="en-US" sz="2800" dirty="0"/>
              <a:t> 					</a:t>
            </a:r>
            <a:endParaRPr sz="2800" dirty="0"/>
          </a:p>
        </p:txBody>
      </p:sp>
      <p:pic>
        <p:nvPicPr>
          <p:cNvPr id="6" name="Picture 5" descr="Six times x to the power of five minus five times x to the power of four plus ten times x cubed minus fifteen times x squared minus nineteen.">
            <a:extLst>
              <a:ext uri="{FF2B5EF4-FFF2-40B4-BE49-F238E27FC236}">
                <a16:creationId xmlns:a16="http://schemas.microsoft.com/office/drawing/2014/main" id="{E8C8D63F-3AD9-5E9B-BC16-0B39585CDF10}"/>
              </a:ext>
            </a:extLst>
          </p:cNvPr>
          <p:cNvPicPr>
            <a:picLocks noChangeAspect="1"/>
          </p:cNvPicPr>
          <p:nvPr/>
        </p:nvPicPr>
        <p:blipFill>
          <a:blip r:embed="rId3"/>
          <a:stretch>
            <a:fillRect/>
          </a:stretch>
        </p:blipFill>
        <p:spPr>
          <a:xfrm>
            <a:off x="3810000" y="1066800"/>
            <a:ext cx="3886200" cy="400050"/>
          </a:xfrm>
          <a:prstGeom prst="rect">
            <a:avLst/>
          </a:prstGeom>
        </p:spPr>
      </p:pic>
      <p:sp>
        <p:nvSpPr>
          <p:cNvPr id="11" name="TextBox 10">
            <a:extLst>
              <a:ext uri="{FF2B5EF4-FFF2-40B4-BE49-F238E27FC236}">
                <a16:creationId xmlns:a16="http://schemas.microsoft.com/office/drawing/2014/main" id="{FA9C449B-7B26-3C94-9792-862CF4B8F686}"/>
              </a:ext>
            </a:extLst>
          </p:cNvPr>
          <p:cNvSpPr txBox="1"/>
          <p:nvPr/>
        </p:nvSpPr>
        <p:spPr>
          <a:xfrm>
            <a:off x="474992" y="1534180"/>
            <a:ext cx="2819400" cy="523220"/>
          </a:xfrm>
          <a:prstGeom prst="rect">
            <a:avLst/>
          </a:prstGeom>
          <a:noFill/>
        </p:spPr>
        <p:txBody>
          <a:bodyPr wrap="square">
            <a:spAutoFit/>
          </a:bodyPr>
          <a:lstStyle/>
          <a:p>
            <a:r>
              <a:rPr lang="en-IN" sz="2800" dirty="0"/>
              <a:t>by the polynomial</a:t>
            </a:r>
          </a:p>
        </p:txBody>
      </p:sp>
      <p:pic>
        <p:nvPicPr>
          <p:cNvPr id="9" name="Picture 8" descr="Two times x squared minus x plus three.">
            <a:extLst>
              <a:ext uri="{FF2B5EF4-FFF2-40B4-BE49-F238E27FC236}">
                <a16:creationId xmlns:a16="http://schemas.microsoft.com/office/drawing/2014/main" id="{8EF6280C-2728-2369-D944-53CCAE17F18F}"/>
              </a:ext>
            </a:extLst>
          </p:cNvPr>
          <p:cNvPicPr>
            <a:picLocks noChangeAspect="1"/>
          </p:cNvPicPr>
          <p:nvPr/>
        </p:nvPicPr>
        <p:blipFill>
          <a:blip r:embed="rId4"/>
          <a:stretch>
            <a:fillRect/>
          </a:stretch>
        </p:blipFill>
        <p:spPr>
          <a:xfrm>
            <a:off x="3228975" y="1551565"/>
            <a:ext cx="1571625" cy="4000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Polynomial Long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p:txBody>
      </p:sp>
      <p:pic>
        <p:nvPicPr>
          <p:cNvPr id="5" name="Picture 4" descr="The expression 6 times x to the power of 5 minus 5 times x to the power of 4 plus 10 times x cubed minus 15 times x squared minus 19 is written in long division format.&#10;When arranging the terms of the dividend, we insert a placeholder of zero x. This makes it easier to keep like terms aligned, which prevents errors.&#10;The dividend, 6 times x to the power of 5 minus 5 times x to the power of 4 plus 10 times x cubed minus 15 times x squared plus zero x minus 19, is written under the long division symbol and the divisor, 2 times x squared minus x plus 3 is written to the left or outside of the long division symbol.&#10;Now, divide the first term in the dividend 6 times x to the power of 5 by the first term in the divisor 2 x squared. We get the first term or leading term of the quotient, 3 times x cubed, which is written above the long division symbol. &#10;Next, multiply each term in the divisor by the quotient 3 times x cubed, this gives us 6 x to the power 5 minus 3 times x to the power of 4 plus 9 times x cubed. &#10;Which is written as the first line under the dividend. We align like terms under those in the dividend. There is a minus sign because the next step is to subtract these terms. So then the first line becomes negative open parentheses 6 times x to the power 5 minus 3 times x to the power of 4 plus 9 times x cubed close parentheses.&#10;To continue this, subtract the first line, from 6 times x to the power of 5 minus 5 times x to the power of 4 plus 10 times x cubed.&#10;This results in, negative 2 times x to the power of 4 plus x cubed and bring down minus 15 times x squared plus 0 x minus 19 from the original dividend. This forms a new dividend which is written in the second line as negative 2 times x to the power of 4 plus x cubed minus 15 times x squared plus 0 x minus 19  to continue the process.&#10;Repeat the same process, divide, multiply, and subtract one more time using the new dividend, this gives us quotient is 3 times x cubed minus x squared and the third line, negative open parentheses negative 2 times x to the power of 4 plus x cubed minus 3 times x squared close parentheses.&#10;After subtracting, we get the fourth line is negative 12 times x squared plus 0 x minus 19.">
            <a:extLst>
              <a:ext uri="{FF2B5EF4-FFF2-40B4-BE49-F238E27FC236}">
                <a16:creationId xmlns:a16="http://schemas.microsoft.com/office/drawing/2014/main" id="{34591EC9-C3D5-475B-85F2-2D17FC648241}"/>
              </a:ext>
            </a:extLst>
          </p:cNvPr>
          <p:cNvPicPr>
            <a:picLocks noChangeAspect="1"/>
          </p:cNvPicPr>
          <p:nvPr/>
        </p:nvPicPr>
        <p:blipFill rotWithShape="1">
          <a:blip r:embed="rId3"/>
          <a:srcRect t="530" b="1143"/>
          <a:stretch/>
        </p:blipFill>
        <p:spPr>
          <a:xfrm>
            <a:off x="427619" y="1463040"/>
            <a:ext cx="8288762" cy="45241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Polynomial Long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4" name="Picture 3" descr="In the continuation of the previous slide, repeat the same process, divide, multiply, subtract one more time using the new dividend negative 12 times x squared plus 0 x minus 19. This gives us quotient is 3 times x cubed minus x squared minus 6 and the fifth line, negative open parentheses negative 12 times x squared plus 6 x minus 18. &#10;After subtracting, we get the remainder as negative 6 x minus 1.&#10;At this point, the process halts, as the degree of negative 6 x minus 1 is smaller than the degree of the divisor.">
            <a:extLst>
              <a:ext uri="{FF2B5EF4-FFF2-40B4-BE49-F238E27FC236}">
                <a16:creationId xmlns:a16="http://schemas.microsoft.com/office/drawing/2014/main" id="{48E9A85D-A00E-4EC3-A5B3-19DDEC827F6A}"/>
              </a:ext>
            </a:extLst>
          </p:cNvPr>
          <p:cNvPicPr>
            <a:picLocks noChangeAspect="1"/>
          </p:cNvPicPr>
          <p:nvPr/>
        </p:nvPicPr>
        <p:blipFill rotWithShape="1">
          <a:blip r:embed="rId3"/>
          <a:srcRect l="656" t="2139" r="656" b="5870"/>
          <a:stretch/>
        </p:blipFill>
        <p:spPr>
          <a:xfrm>
            <a:off x="457200" y="1143001"/>
            <a:ext cx="8229600" cy="3276600"/>
          </a:xfrm>
          <a:prstGeom prst="rect">
            <a:avLst/>
          </a:prstGeom>
        </p:spPr>
      </p:pic>
      <p:pic>
        <p:nvPicPr>
          <p:cNvPr id="12" name="Picture 11" descr="Thus, the solution is three x cubed minus x squared minus six plus open fraction negative six x minus one over two x squared minus x plus three close fraction.">
            <a:extLst>
              <a:ext uri="{FF2B5EF4-FFF2-40B4-BE49-F238E27FC236}">
                <a16:creationId xmlns:a16="http://schemas.microsoft.com/office/drawing/2014/main" id="{CE0643BC-288D-D379-7744-C868A186EE58}"/>
              </a:ext>
            </a:extLst>
          </p:cNvPr>
          <p:cNvPicPr>
            <a:picLocks noChangeAspect="1"/>
          </p:cNvPicPr>
          <p:nvPr/>
        </p:nvPicPr>
        <p:blipFill>
          <a:blip r:embed="rId4"/>
          <a:stretch>
            <a:fillRect/>
          </a:stretch>
        </p:blipFill>
        <p:spPr>
          <a:xfrm>
            <a:off x="480204" y="4495800"/>
            <a:ext cx="5838825" cy="790575"/>
          </a:xfrm>
          <a:prstGeom prst="rect">
            <a:avLst/>
          </a:prstGeom>
        </p:spPr>
      </p:pic>
      <p:sp>
        <p:nvSpPr>
          <p:cNvPr id="7" name="TextBox 6">
            <a:extLst>
              <a:ext uri="{FF2B5EF4-FFF2-40B4-BE49-F238E27FC236}">
                <a16:creationId xmlns:a16="http://schemas.microsoft.com/office/drawing/2014/main" id="{CF80F0D8-BFE1-FF86-89F2-3AD335625835}"/>
              </a:ext>
            </a:extLst>
          </p:cNvPr>
          <p:cNvSpPr txBox="1"/>
          <p:nvPr/>
        </p:nvSpPr>
        <p:spPr>
          <a:xfrm>
            <a:off x="6211411" y="4628347"/>
            <a:ext cx="2486320" cy="477054"/>
          </a:xfrm>
          <a:prstGeom prst="rect">
            <a:avLst/>
          </a:prstGeom>
          <a:noFill/>
        </p:spPr>
        <p:txBody>
          <a:bodyPr wrap="square">
            <a:spAutoFit/>
          </a:bodyPr>
          <a:lstStyle/>
          <a:p>
            <a:r>
              <a:rPr lang="en-US" sz="2500" dirty="0"/>
              <a:t> We can also say </a:t>
            </a:r>
            <a:endParaRPr lang="en-IN" sz="2500" dirty="0"/>
          </a:p>
        </p:txBody>
      </p:sp>
      <p:sp>
        <p:nvSpPr>
          <p:cNvPr id="5" name="Text Placeholder 2">
            <a:extLst>
              <a:ext uri="{FF2B5EF4-FFF2-40B4-BE49-F238E27FC236}">
                <a16:creationId xmlns:a16="http://schemas.microsoft.com/office/drawing/2014/main" id="{810D667D-8226-49F6-A81A-9C277B945CAF}"/>
              </a:ext>
            </a:extLst>
          </p:cNvPr>
          <p:cNvSpPr txBox="1">
            <a:spLocks/>
          </p:cNvSpPr>
          <p:nvPr/>
        </p:nvSpPr>
        <p:spPr>
          <a:xfrm>
            <a:off x="471060" y="5190978"/>
            <a:ext cx="2073436" cy="4615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sz="2500" dirty="0"/>
              <a:t>the quotient is </a:t>
            </a:r>
          </a:p>
        </p:txBody>
      </p:sp>
      <p:pic>
        <p:nvPicPr>
          <p:cNvPr id="6" name="Picture 5" descr="Three x cubed minus x squared minus six.">
            <a:extLst>
              <a:ext uri="{FF2B5EF4-FFF2-40B4-BE49-F238E27FC236}">
                <a16:creationId xmlns:a16="http://schemas.microsoft.com/office/drawing/2014/main" id="{D822D74E-4C4C-C460-80E8-19784B1A4767}"/>
              </a:ext>
            </a:extLst>
          </p:cNvPr>
          <p:cNvPicPr>
            <a:picLocks noChangeAspect="1"/>
          </p:cNvPicPr>
          <p:nvPr/>
        </p:nvPicPr>
        <p:blipFill>
          <a:blip r:embed="rId5"/>
          <a:stretch>
            <a:fillRect/>
          </a:stretch>
        </p:blipFill>
        <p:spPr>
          <a:xfrm>
            <a:off x="2578398" y="5238188"/>
            <a:ext cx="1450286" cy="360000"/>
          </a:xfrm>
          <a:prstGeom prst="rect">
            <a:avLst/>
          </a:prstGeom>
        </p:spPr>
      </p:pic>
      <p:sp>
        <p:nvSpPr>
          <p:cNvPr id="10" name="TextBox 9">
            <a:extLst>
              <a:ext uri="{FF2B5EF4-FFF2-40B4-BE49-F238E27FC236}">
                <a16:creationId xmlns:a16="http://schemas.microsoft.com/office/drawing/2014/main" id="{D6D63CD2-6CBE-007E-BFB6-747EA1BB1355}"/>
              </a:ext>
            </a:extLst>
          </p:cNvPr>
          <p:cNvSpPr txBox="1"/>
          <p:nvPr/>
        </p:nvSpPr>
        <p:spPr>
          <a:xfrm>
            <a:off x="4018112" y="5181600"/>
            <a:ext cx="4572000" cy="477054"/>
          </a:xfrm>
          <a:prstGeom prst="rect">
            <a:avLst/>
          </a:prstGeom>
          <a:noFill/>
        </p:spPr>
        <p:txBody>
          <a:bodyPr wrap="square">
            <a:spAutoFit/>
          </a:bodyPr>
          <a:lstStyle/>
          <a:p>
            <a:r>
              <a:rPr lang="en-US" sz="2500" dirty="0"/>
              <a:t>with a remainder of </a:t>
            </a:r>
            <a:r>
              <a:rPr lang="en-US" sz="2500" dirty="0">
                <a:latin typeface="Calibri" panose="020F0502020204030204" pitchFamily="34" charset="0"/>
                <a:ea typeface="Calibri" panose="020F0502020204030204" pitchFamily="34" charset="0"/>
                <a:cs typeface="Calibri" panose="020F0502020204030204" pitchFamily="34" charset="0"/>
              </a:rPr>
              <a:t>−</a:t>
            </a:r>
            <a:r>
              <a:rPr lang="en-US" sz="2500" dirty="0"/>
              <a:t>6</a:t>
            </a:r>
            <a:r>
              <a:rPr lang="en-US" sz="2500" i="1" dirty="0"/>
              <a:t>x</a:t>
            </a:r>
            <a:r>
              <a:rPr lang="en-US" sz="2500" dirty="0"/>
              <a:t> </a:t>
            </a:r>
            <a:r>
              <a:rPr lang="en-US" sz="2500" dirty="0">
                <a:latin typeface="Calibri" panose="020F0502020204030204" pitchFamily="34" charset="0"/>
                <a:ea typeface="Calibri" panose="020F0502020204030204" pitchFamily="34" charset="0"/>
                <a:cs typeface="Calibri" panose="020F0502020204030204" pitchFamily="34" charset="0"/>
              </a:rPr>
              <a:t>− </a:t>
            </a:r>
            <a:r>
              <a:rPr lang="en-US" sz="2500" dirty="0"/>
              <a:t>1.</a:t>
            </a:r>
            <a:endParaRPr lang="en-IN"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Although polynomial long division is a straightforward process, one common error is to forget to distribute the minus sign in each step as one polynomial is subtracted from the one above it. A good way to avoid this error is to put parentheses around the polynomial being subtracted, as shown in Examples 1 and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3: Polynomial Long Division with Complex Numbers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7" name="Picture 6" descr="Divide p of x equals x to the power of four plus one by d of x equals x squared plus i.">
            <a:extLst>
              <a:ext uri="{FF2B5EF4-FFF2-40B4-BE49-F238E27FC236}">
                <a16:creationId xmlns:a16="http://schemas.microsoft.com/office/drawing/2014/main" id="{46DE4CFA-0770-B0EE-1365-47DB0DCCAD92}"/>
              </a:ext>
            </a:extLst>
          </p:cNvPr>
          <p:cNvPicPr>
            <a:picLocks noChangeAspect="1"/>
          </p:cNvPicPr>
          <p:nvPr/>
        </p:nvPicPr>
        <p:blipFill>
          <a:blip r:embed="rId3"/>
          <a:stretch>
            <a:fillRect/>
          </a:stretch>
        </p:blipFill>
        <p:spPr>
          <a:xfrm>
            <a:off x="457200" y="1219200"/>
            <a:ext cx="5391150" cy="533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Polynomial Long Division with Complex Numbers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a:t>Solution</a:t>
            </a:r>
          </a:p>
        </p:txBody>
      </p:sp>
      <p:pic>
        <p:nvPicPr>
          <p:cNvPr id="4" name="Picture 3" descr="The expression x to the power of 4 plus 1 is written in long division format.&#10;The dividend, x to the power of 4 plus 0 times x cubed plus 0 times x squared plus 0 x plus 1, is written under the long division symbol and the divisor, x squared plus 0 x plus i is written to the left or outside of the long division symbol.&#10;With a side note: insert placeholders in both polynomials.&#10;Now, divide the first term in the dividend x to the power of 4 by the first term in the divisor x squared. We get the first term or leading term of the quotient, x squared, which is written above the long division symbol. &#10;The procedure is exactly the same as with all real coefficients. Notice that we can use placeholders in the intermediate steps as well.&#10;Next, multiply each term in the divisor by the quotient x squared, this gives us x to the power of 4 plus 0 times x cubed plus I times x squared. Which is written as the first line under the dividend. We align like terms under those in the dividend. There is a minus sign because the next step is to subtract these terms. So then the first line becomes negative open parentheses x to the power of 4 plus 0 times x cubed plus I times x squared close parentheses.&#10;To continue this, subtract the first line from x to the power of 4 plus 0 times x cubed plus 0 times x squared. This results in, negative I times x squared and bring down 0 x plus 1 from the original dividend. This forms a new dividend which is written in the second line as negative I times x squared plus 0 x plus 1.">
            <a:extLst>
              <a:ext uri="{FF2B5EF4-FFF2-40B4-BE49-F238E27FC236}">
                <a16:creationId xmlns:a16="http://schemas.microsoft.com/office/drawing/2014/main" id="{AD352628-BD48-4DB9-B14C-6FB64937F983}"/>
              </a:ext>
            </a:extLst>
          </p:cNvPr>
          <p:cNvPicPr>
            <a:picLocks noChangeAspect="1"/>
          </p:cNvPicPr>
          <p:nvPr/>
        </p:nvPicPr>
        <p:blipFill rotWithShape="1">
          <a:blip r:embed="rId3"/>
          <a:srcRect l="607" r="-309" b="2684"/>
          <a:stretch/>
        </p:blipFill>
        <p:spPr>
          <a:xfrm>
            <a:off x="515112" y="1676400"/>
            <a:ext cx="8305800" cy="266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Polynomial Long Division with Complex Numbers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5" name="Picture 4" descr="In the continuation of the previous slide, repeat the same process, divide, multiply, and subtract one more time using the new dividend, this gives us the quotient is x squared minus I and the third line, negative open parentheses negative I times x squared plus 0 x plus 1 close parentheses.&#10;In the product step, use the fact that open parentheses I close parentheses times open parentheses negative I close parentheses equals negative I squared equals 1.&#10;After subtracting, the remainder is 0, so we are finished.">
            <a:extLst>
              <a:ext uri="{FF2B5EF4-FFF2-40B4-BE49-F238E27FC236}">
                <a16:creationId xmlns:a16="http://schemas.microsoft.com/office/drawing/2014/main" id="{F767FE45-2FA6-4757-A200-01CAC5846428}"/>
              </a:ext>
            </a:extLst>
          </p:cNvPr>
          <p:cNvPicPr>
            <a:picLocks noChangeAspect="1"/>
          </p:cNvPicPr>
          <p:nvPr/>
        </p:nvPicPr>
        <p:blipFill>
          <a:blip r:embed="rId3"/>
          <a:stretch>
            <a:fillRect/>
          </a:stretch>
        </p:blipFill>
        <p:spPr>
          <a:xfrm>
            <a:off x="498857" y="1071503"/>
            <a:ext cx="8146286" cy="3050667"/>
          </a:xfrm>
          <a:prstGeom prst="rect">
            <a:avLst/>
          </a:prstGeom>
        </p:spPr>
      </p:pic>
      <p:sp>
        <p:nvSpPr>
          <p:cNvPr id="6" name="Text Placeholder 2">
            <a:extLst>
              <a:ext uri="{FF2B5EF4-FFF2-40B4-BE49-F238E27FC236}">
                <a16:creationId xmlns:a16="http://schemas.microsoft.com/office/drawing/2014/main" id="{7313532A-A1C0-42B9-8567-6DC505A009BD}"/>
              </a:ext>
            </a:extLst>
          </p:cNvPr>
          <p:cNvSpPr txBox="1">
            <a:spLocks/>
          </p:cNvSpPr>
          <p:nvPr/>
        </p:nvSpPr>
        <p:spPr>
          <a:xfrm>
            <a:off x="457200" y="4561965"/>
            <a:ext cx="8229600" cy="15005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Thus, the quotient is </a:t>
            </a:r>
            <a:r>
              <a:rPr lang="en-US" i="1" dirty="0"/>
              <a:t>x</a:t>
            </a:r>
            <a:r>
              <a:rPr lang="en-US" sz="1050" i="1" dirty="0"/>
              <a:t> </a:t>
            </a:r>
            <a:r>
              <a:rPr lang="en-US" dirty="0"/>
              <a:t>²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a:t>
            </a:r>
            <a:r>
              <a:rPr lang="en-US" i="1" dirty="0" err="1"/>
              <a:t>i</a:t>
            </a:r>
            <a:r>
              <a:rPr lang="en-US" dirty="0"/>
              <a:t>. There is no remainder, which tells us that the quotient is a factor of </a:t>
            </a:r>
            <a:r>
              <a:rPr lang="en-US" i="1" dirty="0"/>
              <a:t>p</a:t>
            </a:r>
            <a:r>
              <a:rPr lang="en-US" dirty="0"/>
              <a:t>(</a:t>
            </a:r>
            <a:r>
              <a:rPr lang="en-US" i="1" dirty="0"/>
              <a:t>x</a:t>
            </a:r>
            <a:r>
              <a:rPr lang="en-US" dirty="0"/>
              <a:t>). In fact, we can write</a:t>
            </a:r>
            <a:endParaRPr lang="ar-AE" dirty="0"/>
          </a:p>
        </p:txBody>
      </p:sp>
      <p:pic>
        <p:nvPicPr>
          <p:cNvPr id="8" name="Picture 7" descr="X to the power of four plus one equals open parentheses x squared plus i close parentheses times open parentheses x squared minus i close parentheses.">
            <a:extLst>
              <a:ext uri="{FF2B5EF4-FFF2-40B4-BE49-F238E27FC236}">
                <a16:creationId xmlns:a16="http://schemas.microsoft.com/office/drawing/2014/main" id="{803578FE-1632-5856-A6D1-0BBC9734E30C}"/>
              </a:ext>
            </a:extLst>
          </p:cNvPr>
          <p:cNvPicPr>
            <a:picLocks noChangeAspect="1"/>
          </p:cNvPicPr>
          <p:nvPr/>
        </p:nvPicPr>
        <p:blipFill>
          <a:blip r:embed="rId4"/>
          <a:stretch>
            <a:fillRect/>
          </a:stretch>
        </p:blipFill>
        <p:spPr>
          <a:xfrm>
            <a:off x="3124200" y="5443904"/>
            <a:ext cx="3000375" cy="552450"/>
          </a:xfrm>
          <a:prstGeom prst="rect">
            <a:avLst/>
          </a:prstGeom>
        </p:spPr>
      </p:pic>
    </p:spTree>
    <p:extLst>
      <p:ext uri="{BB962C8B-B14F-4D97-AF65-F5344CB8AC3E}">
        <p14:creationId xmlns:p14="http://schemas.microsoft.com/office/powerpoint/2010/main" val="255221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Procedure: Synthetic Division</a:t>
                </a:r>
                <a14:m>
                  <m:oMath xmlns:m="http://schemas.openxmlformats.org/officeDocument/2006/math">
                    <m:r>
                      <m:rPr>
                        <m:nor/>
                      </m:rPr>
                      <a:rPr lang="en-US" sz="3200" baseline="-25000" dirty="0" smtClean="0"/>
                      <m:t>1</m:t>
                    </m:r>
                  </m:oMath>
                </a14:m>
                <a:endParaRPr lang="en-US" dirty="0"/>
              </a:p>
            </p:txBody>
          </p:sp>
        </mc:Choice>
        <mc:Fallback xmlns="">
          <p:sp>
            <p:nvSpPr>
              <p:cNvPr id="2" name="Title 1">
                <a:extLst>
                  <a:ext uri="{FF2B5EF4-FFF2-40B4-BE49-F238E27FC236}">
                    <a16:creationId xmlns:a16="http://schemas.microsoft.com/office/drawing/2014/main" id="{DA9C613E-A7E6-4A86-B914-938050CF672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1: </a:t>
            </a:r>
            <a:r>
              <a:rPr lang="en-US" dirty="0"/>
              <a:t>If the divisor is </a:t>
            </a:r>
            <a:r>
              <a:rPr lang="en-US" i="1" dirty="0"/>
              <a:t>x </a:t>
            </a:r>
            <a:r>
              <a:rPr lang="en-US" i="1" dirty="0">
                <a:latin typeface="Calibri" panose="020F0502020204030204" pitchFamily="34" charset="0"/>
                <a:ea typeface="Calibri" panose="020F0502020204030204" pitchFamily="34" charset="0"/>
                <a:cs typeface="Calibri" panose="020F0502020204030204" pitchFamily="34" charset="0"/>
              </a:rPr>
              <a:t>−</a:t>
            </a:r>
            <a:r>
              <a:rPr lang="en-US" dirty="0"/>
              <a:t> </a:t>
            </a:r>
            <a:r>
              <a:rPr lang="en-US" i="1" dirty="0"/>
              <a:t>c</a:t>
            </a:r>
            <a:r>
              <a:rPr lang="en-US" dirty="0"/>
              <a:t>, write down </a:t>
            </a:r>
            <a:r>
              <a:rPr lang="en-US" i="1" dirty="0"/>
              <a:t>c</a:t>
            </a:r>
            <a:r>
              <a:rPr lang="en-US" dirty="0"/>
              <a:t> followed by the coefficients of the dividend.</a:t>
            </a:r>
          </a:p>
          <a:p>
            <a:r>
              <a:rPr lang="en-US" b="1" dirty="0"/>
              <a:t>Step 2: </a:t>
            </a:r>
            <a:r>
              <a:rPr lang="en-US" dirty="0"/>
              <a:t>Write the leading coefficient of the dividend on the bottom row.</a:t>
            </a:r>
          </a:p>
          <a:p>
            <a:r>
              <a:rPr lang="en-US" b="1" dirty="0"/>
              <a:t>Step 3: </a:t>
            </a:r>
            <a:r>
              <a:rPr lang="en-US" dirty="0"/>
              <a:t>Multiply </a:t>
            </a:r>
            <a:r>
              <a:rPr lang="en-US" i="1" dirty="0"/>
              <a:t>c</a:t>
            </a:r>
            <a:r>
              <a:rPr lang="en-US" dirty="0"/>
              <a:t> by the value placed on the bottom, and place the product in the next column, in the second row.</a:t>
            </a:r>
          </a:p>
          <a:p>
            <a:r>
              <a:rPr lang="en-US" b="1" dirty="0"/>
              <a:t>Step 4: </a:t>
            </a:r>
            <a:r>
              <a:rPr lang="en-US" dirty="0"/>
              <a:t>Add the values in this column, giving a new value in the bottom row.</a:t>
            </a:r>
          </a:p>
        </p:txBody>
      </p:sp>
    </p:spTree>
    <p:extLst>
      <p:ext uri="{BB962C8B-B14F-4D97-AF65-F5344CB8AC3E}">
        <p14:creationId xmlns:p14="http://schemas.microsoft.com/office/powerpoint/2010/main" val="391386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9C613E-A7E6-4A86-B914-938050CF6726}"/>
                  </a:ext>
                </a:extLst>
              </p:cNvPr>
              <p:cNvSpPr>
                <a:spLocks noGrp="1"/>
              </p:cNvSpPr>
              <p:nvPr>
                <p:ph type="title"/>
              </p:nvPr>
            </p:nvSpPr>
            <p:spPr/>
            <p:txBody>
              <a:bodyPr/>
              <a:lstStyle/>
              <a:p>
                <a:r>
                  <a:rPr lang="en-US" dirty="0"/>
                  <a:t>Procedure: Synthetic Division</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DA9C613E-A7E6-4A86-B914-938050CF672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EA6A3B18-5518-47CC-B619-A94EDA168F80}"/>
              </a:ext>
            </a:extLst>
          </p:cNvPr>
          <p:cNvSpPr>
            <a:spLocks noGrp="1"/>
          </p:cNvSpPr>
          <p:nvPr>
            <p:ph type="body" sz="quarter" idx="10"/>
          </p:nvPr>
        </p:nvSpPr>
        <p:spPr/>
        <p:txBody>
          <a:bodyPr/>
          <a:lstStyle/>
          <a:p>
            <a:r>
              <a:rPr lang="en-US" b="1" dirty="0"/>
              <a:t>Step 5: </a:t>
            </a:r>
            <a:r>
              <a:rPr lang="en-US" dirty="0"/>
              <a:t>Repeat this process until the table is complete.</a:t>
            </a:r>
          </a:p>
          <a:p>
            <a:r>
              <a:rPr lang="en-US" b="1" dirty="0"/>
              <a:t>Step 6: </a:t>
            </a:r>
            <a:r>
              <a:rPr lang="en-US" dirty="0"/>
              <a:t>The numbers in the bottom row are the coefficients of the quotient, plus the remainder (which is the final value in this row). Note that the first term of the quotient will have degree one less than the first term of the dividend.</a:t>
            </a:r>
          </a:p>
        </p:txBody>
      </p:sp>
    </p:spTree>
    <p:extLst>
      <p:ext uri="{BB962C8B-B14F-4D97-AF65-F5344CB8AC3E}">
        <p14:creationId xmlns:p14="http://schemas.microsoft.com/office/powerpoint/2010/main" val="187950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Division Algorithm</a:t>
            </a:r>
          </a:p>
        </p:txBody>
      </p:sp>
      <p:sp>
        <p:nvSpPr>
          <p:cNvPr id="3" name="Text Placeholder 2"/>
          <p:cNvSpPr>
            <a:spLocks noGrp="1"/>
          </p:cNvSpPr>
          <p:nvPr>
            <p:ph type="body" sz="quarter" idx="10"/>
          </p:nvPr>
        </p:nvSpPr>
        <p:spPr/>
        <p:txBody>
          <a:bodyPr>
            <a:normAutofit/>
          </a:bodyPr>
          <a:lstStyle/>
          <a:p>
            <a:pPr>
              <a:defRPr sz="2800"/>
            </a:pPr>
            <a:r>
              <a:rPr lang="en-US" sz="2600" dirty="0"/>
              <a:t>Let </a:t>
            </a:r>
            <a:r>
              <a:rPr lang="en-US" sz="2600" i="1" dirty="0"/>
              <a:t>p</a:t>
            </a:r>
            <a:r>
              <a:rPr lang="en-US" sz="2600" dirty="0"/>
              <a:t>(</a:t>
            </a:r>
            <a:r>
              <a:rPr lang="en-US" sz="2600" i="1" dirty="0"/>
              <a:t>x</a:t>
            </a:r>
            <a:r>
              <a:rPr lang="en-US" sz="2600" dirty="0"/>
              <a:t>)</a:t>
            </a:r>
            <a:r>
              <a:rPr lang="ar-AE" sz="2600" dirty="0"/>
              <a:t> </a:t>
            </a:r>
            <a:r>
              <a:rPr lang="en-US" sz="2600" dirty="0"/>
              <a:t>and </a:t>
            </a:r>
            <a:r>
              <a:rPr lang="en-US" sz="2600" i="1" dirty="0"/>
              <a:t>d</a:t>
            </a:r>
            <a:r>
              <a:rPr lang="en-US" sz="2600" dirty="0"/>
              <a:t>(</a:t>
            </a:r>
            <a:r>
              <a:rPr lang="en-US" sz="2600" i="1" dirty="0"/>
              <a:t>x</a:t>
            </a:r>
            <a:r>
              <a:rPr lang="en-US" sz="2600" dirty="0"/>
              <a:t>)</a:t>
            </a:r>
            <a:r>
              <a:rPr lang="ar-AE" sz="2600" dirty="0"/>
              <a:t> </a:t>
            </a:r>
            <a:r>
              <a:rPr lang="en-US" sz="2600" dirty="0"/>
              <a:t>be polynomials such that </a:t>
            </a:r>
            <a:r>
              <a:rPr lang="en-US" sz="2600" i="1" dirty="0"/>
              <a:t>d</a:t>
            </a:r>
            <a:r>
              <a:rPr lang="en-US" sz="2600" dirty="0"/>
              <a:t>(</a:t>
            </a:r>
            <a:r>
              <a:rPr lang="en-US" sz="2600" i="1" dirty="0"/>
              <a:t>x</a:t>
            </a:r>
            <a:r>
              <a:rPr lang="en-US" sz="2600" dirty="0"/>
              <a:t>)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0</a:t>
            </a:r>
            <a:r>
              <a:rPr lang="ar-AE" sz="2600" dirty="0"/>
              <a:t> </a:t>
            </a:r>
            <a:r>
              <a:rPr lang="en-US" sz="2600" dirty="0"/>
              <a:t>and with the degree of </a:t>
            </a:r>
            <a:r>
              <a:rPr lang="en-US" sz="2600" i="1" dirty="0"/>
              <a:t>d</a:t>
            </a:r>
            <a:r>
              <a:rPr lang="en-US" sz="2600" dirty="0"/>
              <a:t> less than or equal to the degree of </a:t>
            </a:r>
            <a:r>
              <a:rPr lang="en-US" sz="2600" i="1" dirty="0"/>
              <a:t>p</a:t>
            </a:r>
            <a:r>
              <a:rPr lang="en-US" sz="2600" dirty="0"/>
              <a:t>. Then there are unique polynomials </a:t>
            </a:r>
            <a:r>
              <a:rPr lang="en-US" sz="2600" i="1" dirty="0"/>
              <a:t>q</a:t>
            </a:r>
            <a:r>
              <a:rPr lang="en-US" sz="2600" dirty="0"/>
              <a:t>(</a:t>
            </a:r>
            <a:r>
              <a:rPr lang="en-US" sz="2600" i="1" dirty="0"/>
              <a:t>x</a:t>
            </a:r>
            <a:r>
              <a:rPr lang="en-US" sz="2600" dirty="0"/>
              <a:t>)</a:t>
            </a:r>
            <a:r>
              <a:rPr lang="ar-AE" sz="2600" dirty="0"/>
              <a:t> </a:t>
            </a:r>
            <a:r>
              <a:rPr lang="en-US" sz="2600" dirty="0"/>
              <a:t>and </a:t>
            </a:r>
            <a:r>
              <a:rPr lang="en-US" sz="2600" i="1" dirty="0"/>
              <a:t>r</a:t>
            </a:r>
            <a:r>
              <a:rPr lang="en-US" sz="2600" dirty="0"/>
              <a:t>(</a:t>
            </a:r>
            <a:r>
              <a:rPr lang="en-US" sz="2600" i="1" dirty="0"/>
              <a:t>x</a:t>
            </a:r>
            <a:r>
              <a:rPr lang="en-US" sz="2600" dirty="0"/>
              <a:t>)</a:t>
            </a:r>
            <a:r>
              <a:rPr lang="ar-AE" sz="2600" dirty="0"/>
              <a:t> </a:t>
            </a:r>
            <a:r>
              <a:rPr lang="en-US" sz="2600" dirty="0"/>
              <a:t>called the </a:t>
            </a:r>
            <a:r>
              <a:rPr lang="en-US" sz="2600" b="1" dirty="0"/>
              <a:t>quotient</a:t>
            </a:r>
            <a:r>
              <a:rPr lang="en-US" sz="2600" dirty="0"/>
              <a:t> and the </a:t>
            </a:r>
            <a:r>
              <a:rPr lang="en-US" sz="2600" b="1" dirty="0"/>
              <a:t>remainder</a:t>
            </a:r>
            <a:r>
              <a:rPr lang="en-US" sz="2600" dirty="0"/>
              <a:t>, respectively, such that</a:t>
            </a:r>
          </a:p>
          <a:p>
            <a:pPr algn="ctr">
              <a:defRPr sz="2800"/>
            </a:pPr>
            <a:endParaRPr lang="en-US" sz="2800" dirty="0"/>
          </a:p>
          <a:p>
            <a:pPr algn="ctr">
              <a:defRPr sz="2800"/>
            </a:pPr>
            <a:endParaRPr lang="en-US" sz="2800" dirty="0"/>
          </a:p>
          <a:p>
            <a:pPr>
              <a:defRPr sz="2800"/>
            </a:pPr>
            <a:endParaRPr lang="en-US" sz="2800" dirty="0"/>
          </a:p>
          <a:p>
            <a:endParaRPr sz="2800" dirty="0"/>
          </a:p>
        </p:txBody>
      </p:sp>
      <p:pic>
        <p:nvPicPr>
          <p:cNvPr id="10" name="Picture 9" descr="p of x equals q of x times d of x plus r of x.&#10;where p of x is dividend,&#10;q of x is quotient,&#10;d of x is divisor&#10; and r of x is remainder.">
            <a:extLst>
              <a:ext uri="{FF2B5EF4-FFF2-40B4-BE49-F238E27FC236}">
                <a16:creationId xmlns:a16="http://schemas.microsoft.com/office/drawing/2014/main" id="{AC01E01C-CCEC-6244-0DB3-8F099AA4AD3F}"/>
              </a:ext>
            </a:extLst>
          </p:cNvPr>
          <p:cNvPicPr>
            <a:picLocks noChangeAspect="1"/>
          </p:cNvPicPr>
          <p:nvPr/>
        </p:nvPicPr>
        <p:blipFill>
          <a:blip r:embed="rId2"/>
          <a:stretch>
            <a:fillRect/>
          </a:stretch>
        </p:blipFill>
        <p:spPr>
          <a:xfrm>
            <a:off x="2514600" y="2870086"/>
            <a:ext cx="4410075" cy="933450"/>
          </a:xfrm>
          <a:prstGeom prst="rect">
            <a:avLst/>
          </a:prstGeom>
        </p:spPr>
      </p:pic>
      <p:sp>
        <p:nvSpPr>
          <p:cNvPr id="13" name="TextBox 12">
            <a:extLst>
              <a:ext uri="{FF2B5EF4-FFF2-40B4-BE49-F238E27FC236}">
                <a16:creationId xmlns:a16="http://schemas.microsoft.com/office/drawing/2014/main" id="{CD479024-D6AD-6B57-B916-695A6AA81D05}"/>
              </a:ext>
            </a:extLst>
          </p:cNvPr>
          <p:cNvSpPr txBox="1"/>
          <p:nvPr/>
        </p:nvSpPr>
        <p:spPr>
          <a:xfrm>
            <a:off x="460074" y="3987914"/>
            <a:ext cx="8226726" cy="1692771"/>
          </a:xfrm>
          <a:prstGeom prst="rect">
            <a:avLst/>
          </a:prstGeom>
          <a:noFill/>
        </p:spPr>
        <p:txBody>
          <a:bodyPr wrap="square">
            <a:spAutoFit/>
          </a:bodyPr>
          <a:lstStyle/>
          <a:p>
            <a:r>
              <a:rPr lang="en-US" sz="2600" dirty="0">
                <a:solidFill>
                  <a:srgbClr val="000000"/>
                </a:solidFill>
              </a:rPr>
              <a:t>Either the degree of the remainder </a:t>
            </a:r>
            <a:r>
              <a:rPr lang="en-US" sz="2600" i="1" dirty="0">
                <a:solidFill>
                  <a:srgbClr val="000000"/>
                </a:solidFill>
              </a:rPr>
              <a:t>r</a:t>
            </a:r>
            <a:r>
              <a:rPr lang="en-US" sz="2600" dirty="0">
                <a:solidFill>
                  <a:srgbClr val="000000"/>
                </a:solidFill>
              </a:rPr>
              <a:t> is less than the degree of the </a:t>
            </a:r>
            <a:r>
              <a:rPr lang="en-US" sz="2600" b="1" dirty="0">
                <a:solidFill>
                  <a:srgbClr val="000000"/>
                </a:solidFill>
              </a:rPr>
              <a:t>divisor</a:t>
            </a:r>
            <a:r>
              <a:rPr lang="en-US" sz="2600" dirty="0">
                <a:solidFill>
                  <a:srgbClr val="000000"/>
                </a:solidFill>
              </a:rPr>
              <a:t> </a:t>
            </a:r>
            <a:r>
              <a:rPr lang="en-US" sz="2600" i="1" dirty="0">
                <a:solidFill>
                  <a:srgbClr val="000000"/>
                </a:solidFill>
              </a:rPr>
              <a:t>d</a:t>
            </a:r>
            <a:r>
              <a:rPr lang="en-US" sz="2600" dirty="0">
                <a:solidFill>
                  <a:srgbClr val="000000"/>
                </a:solidFill>
              </a:rPr>
              <a:t>, or the remainder is </a:t>
            </a:r>
            <a:r>
              <a:rPr lang="en-US" sz="2600" dirty="0">
                <a:solidFill>
                  <a:srgbClr val="000000"/>
                </a:solidFill>
                <a:latin typeface="Cambria Math"/>
              </a:rPr>
              <a:t>0</a:t>
            </a:r>
            <a:r>
              <a:rPr lang="en-US" sz="2600" dirty="0">
                <a:solidFill>
                  <a:srgbClr val="000000"/>
                </a:solidFill>
              </a:rPr>
              <a:t>, in which case we say </a:t>
            </a:r>
            <a:r>
              <a:rPr lang="en-US" sz="2600" i="1" dirty="0">
                <a:solidFill>
                  <a:srgbClr val="000000"/>
                </a:solidFill>
              </a:rPr>
              <a:t>d</a:t>
            </a:r>
            <a:r>
              <a:rPr lang="en-US" sz="2600" dirty="0">
                <a:solidFill>
                  <a:srgbClr val="000000"/>
                </a:solidFill>
              </a:rPr>
              <a:t> </a:t>
            </a:r>
            <a:r>
              <a:rPr lang="en-US" sz="2600" b="1" dirty="0">
                <a:solidFill>
                  <a:srgbClr val="000000"/>
                </a:solidFill>
              </a:rPr>
              <a:t>divides evenly</a:t>
            </a:r>
            <a:r>
              <a:rPr lang="en-US" sz="2600" dirty="0">
                <a:solidFill>
                  <a:srgbClr val="000000"/>
                </a:solidFill>
              </a:rPr>
              <a:t> into the polynomial </a:t>
            </a:r>
            <a:r>
              <a:rPr lang="en-US" sz="2600" i="1" dirty="0">
                <a:solidFill>
                  <a:srgbClr val="000000"/>
                </a:solidFill>
              </a:rPr>
              <a:t>p</a:t>
            </a:r>
            <a:r>
              <a:rPr lang="en-US" sz="2600" dirty="0">
                <a:solidFill>
                  <a:srgbClr val="000000"/>
                </a:solidFill>
              </a:rPr>
              <a:t>. If the remainder is 0, the two polynomials </a:t>
            </a:r>
            <a:r>
              <a:rPr lang="en-US" sz="2600" i="1" dirty="0">
                <a:solidFill>
                  <a:srgbClr val="000000"/>
                </a:solidFill>
              </a:rPr>
              <a:t>q</a:t>
            </a:r>
            <a:r>
              <a:rPr lang="en-US" sz="2600" dirty="0">
                <a:solidFill>
                  <a:srgbClr val="000000"/>
                </a:solidFill>
              </a:rPr>
              <a:t> and </a:t>
            </a:r>
            <a:r>
              <a:rPr lang="en-US" sz="2600" i="1" dirty="0">
                <a:solidFill>
                  <a:srgbClr val="000000"/>
                </a:solidFill>
              </a:rPr>
              <a:t>d </a:t>
            </a:r>
            <a:r>
              <a:rPr lang="en-US" sz="2600" dirty="0">
                <a:solidFill>
                  <a:srgbClr val="000000"/>
                </a:solidFill>
              </a:rPr>
              <a:t>are </a:t>
            </a:r>
            <a:r>
              <a:rPr lang="en-US" sz="2600" b="1" dirty="0">
                <a:solidFill>
                  <a:srgbClr val="000000"/>
                </a:solidFill>
              </a:rPr>
              <a:t>factors</a:t>
            </a:r>
            <a:r>
              <a:rPr lang="en-US" sz="2600" dirty="0">
                <a:solidFill>
                  <a:srgbClr val="000000"/>
                </a:solidFill>
              </a:rPr>
              <a:t> of </a:t>
            </a:r>
            <a:r>
              <a:rPr lang="en-US" sz="2600" i="1" dirty="0">
                <a:solidFill>
                  <a:srgbClr val="000000"/>
                </a:solidFill>
              </a:rPr>
              <a:t>p</a:t>
            </a:r>
            <a:r>
              <a:rPr lang="en-US" sz="2600" dirty="0">
                <a:solidFill>
                  <a:srgbClr val="000000"/>
                </a:solidFill>
              </a:rPr>
              <a:t>.</a:t>
            </a:r>
            <a:endParaRPr lang="en-IN" sz="26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4: Synthetic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For each polynomial</a:t>
            </a:r>
            <a:r>
              <a:rPr lang="en-US" sz="2800" dirty="0"/>
              <a:t> </a:t>
            </a:r>
            <a:r>
              <a:rPr lang="en-US" sz="2800" i="1" dirty="0"/>
              <a:t>p</a:t>
            </a:r>
            <a:r>
              <a:rPr sz="2800" dirty="0"/>
              <a:t> below, divide</a:t>
            </a:r>
            <a:r>
              <a:rPr lang="en-US" sz="2800" dirty="0"/>
              <a:t> </a:t>
            </a:r>
            <a:r>
              <a:rPr lang="en-US" sz="2800" i="1" dirty="0"/>
              <a:t>p</a:t>
            </a:r>
            <a:r>
              <a:rPr sz="2800" dirty="0"/>
              <a:t> by</a:t>
            </a:r>
            <a:r>
              <a:rPr lang="en-US" sz="2800" dirty="0"/>
              <a:t> </a:t>
            </a:r>
            <a:r>
              <a:rPr lang="en-US" sz="2800" i="1" dirty="0"/>
              <a:t>x</a:t>
            </a:r>
            <a:r>
              <a:rPr lang="en-US" sz="2800" dirty="0"/>
              <a:t> </a:t>
            </a:r>
            <a:r>
              <a:rPr lang="en-US" sz="2800" dirty="0">
                <a:latin typeface="Symbol" panose="05050102010706020507" pitchFamily="18" charset="2"/>
              </a:rPr>
              <a:t>-</a:t>
            </a:r>
            <a:r>
              <a:rPr lang="en-US" sz="2800" dirty="0"/>
              <a:t> </a:t>
            </a:r>
            <a:r>
              <a:rPr lang="en-US" sz="2800" i="1" dirty="0"/>
              <a:t>c</a:t>
            </a:r>
            <a:r>
              <a:rPr sz="2800" dirty="0"/>
              <a:t> using synthetic division. Use the result to determine if the given </a:t>
            </a:r>
            <a:r>
              <a:rPr lang="en-US" sz="2800" i="1" dirty="0"/>
              <a:t>c</a:t>
            </a:r>
            <a:r>
              <a:rPr sz="2800" dirty="0"/>
              <a:t> is a zero. If not, determine</a:t>
            </a:r>
            <a:r>
              <a:rPr lang="en-US" sz="2800" dirty="0"/>
              <a:t> </a:t>
            </a:r>
            <a:r>
              <a:rPr lang="en-US" sz="2800" i="1" dirty="0"/>
              <a:t>p</a:t>
            </a:r>
            <a:r>
              <a:rPr lang="en-US" sz="2800" dirty="0"/>
              <a:t>(</a:t>
            </a:r>
            <a:r>
              <a:rPr lang="en-US" sz="2800" i="1" dirty="0"/>
              <a:t>c</a:t>
            </a:r>
            <a:r>
              <a:rPr lang="en-US" sz="2800" dirty="0"/>
              <a:t>)</a:t>
            </a:r>
            <a:r>
              <a:rPr sz="2800" dirty="0"/>
              <a:t>.</a:t>
            </a:r>
            <a:endParaRPr lang="en-US" sz="2800" dirty="0"/>
          </a:p>
          <a:p>
            <a:pPr>
              <a:defRPr sz="2800"/>
            </a:pPr>
            <a:endParaRPr lang="en-IN" sz="2800" dirty="0"/>
          </a:p>
        </p:txBody>
      </p:sp>
      <p:pic>
        <p:nvPicPr>
          <p:cNvPr id="6" name="Picture 5" descr="Example a. p of x equals negative two times x to the power four plus eleven times x cubed minus five times x squared minus three x plus fifteen; c equals five.">
            <a:extLst>
              <a:ext uri="{FF2B5EF4-FFF2-40B4-BE49-F238E27FC236}">
                <a16:creationId xmlns:a16="http://schemas.microsoft.com/office/drawing/2014/main" id="{C116A7A5-0E67-D172-EFD7-010867D2B872}"/>
              </a:ext>
            </a:extLst>
          </p:cNvPr>
          <p:cNvPicPr>
            <a:picLocks noChangeAspect="1"/>
          </p:cNvPicPr>
          <p:nvPr/>
        </p:nvPicPr>
        <p:blipFill>
          <a:blip r:embed="rId3"/>
          <a:stretch>
            <a:fillRect/>
          </a:stretch>
        </p:blipFill>
        <p:spPr>
          <a:xfrm>
            <a:off x="533400" y="2517822"/>
            <a:ext cx="6619875" cy="533400"/>
          </a:xfrm>
          <a:prstGeom prst="rect">
            <a:avLst/>
          </a:prstGeom>
        </p:spPr>
      </p:pic>
      <p:pic>
        <p:nvPicPr>
          <p:cNvPr id="9" name="Picture 8" descr="Example b. p of x equals three times x to the power eight plus nine times x to the power seven minus x cubed minus three times x squared plus x minus one; c equals negative three.">
            <a:extLst>
              <a:ext uri="{FF2B5EF4-FFF2-40B4-BE49-F238E27FC236}">
                <a16:creationId xmlns:a16="http://schemas.microsoft.com/office/drawing/2014/main" id="{36250AD5-78D2-E121-B00D-31E8945AFDD1}"/>
              </a:ext>
            </a:extLst>
          </p:cNvPr>
          <p:cNvPicPr>
            <a:picLocks noChangeAspect="1"/>
          </p:cNvPicPr>
          <p:nvPr/>
        </p:nvPicPr>
        <p:blipFill>
          <a:blip r:embed="rId4"/>
          <a:stretch>
            <a:fillRect/>
          </a:stretch>
        </p:blipFill>
        <p:spPr>
          <a:xfrm>
            <a:off x="533400" y="3200400"/>
            <a:ext cx="6838950" cy="533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Remember, unlike in long division, we </a:t>
            </a:r>
            <a:r>
              <a:rPr sz="2800" i="1" dirty="0"/>
              <a:t>add</a:t>
            </a:r>
            <a:r>
              <a:rPr sz="2800" dirty="0"/>
              <a:t> the vertically aligned values of synthetic division.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endParaRPr lang="en-IN" sz="2800" b="1" dirty="0"/>
          </a:p>
          <a:p>
            <a:pPr marL="514350" indent="-514350">
              <a:buFont typeface="+mj-lt"/>
              <a:buAutoNum type="alphaLcPeriod"/>
              <a:defRPr sz="2800"/>
            </a:pPr>
            <a:r>
              <a:rPr lang="en-IN" dirty="0"/>
              <a:t>​</a:t>
            </a:r>
          </a:p>
        </p:txBody>
      </p:sp>
      <mc:AlternateContent xmlns:mc="http://schemas.openxmlformats.org/markup-compatibility/2006" xmlns:a14="http://schemas.microsoft.com/office/drawing/2010/main">
        <mc:Choice Requires="a14">
          <p:graphicFrame>
            <p:nvGraphicFramePr>
              <p:cNvPr id="4" name="Table Placeholder 2" descr="This represents a synthetic division:&#10;Place the value of c in the upper left corner, then write the coefficients of x on the top line.&#10;So, the divisor is c equals 5 placed in the upper left corner divides the coefficients of the polynomial are negative two, eleven, negative five, negative three, fifteen written across the top row.&#10;The first step of the synthetic division is shown, where first coefficient, negative two is brought down to the bottom row.">
                <a:extLst>
                  <a:ext uri="{FF2B5EF4-FFF2-40B4-BE49-F238E27FC236}">
                    <a16:creationId xmlns:a16="http://schemas.microsoft.com/office/drawing/2014/main" id="{915D942F-392D-1189-B02B-7EA2BC138492}"/>
                  </a:ext>
                </a:extLst>
              </p:cNvPr>
              <p:cNvGraphicFramePr>
                <a:graphicFrameLocks/>
              </p:cNvGraphicFramePr>
              <p:nvPr>
                <p:extLst>
                  <p:ext uri="{D42A27DB-BD31-4B8C-83A1-F6EECF244321}">
                    <p14:modId xmlns:p14="http://schemas.microsoft.com/office/powerpoint/2010/main" val="4208272898"/>
                  </p:ext>
                </p:extLst>
              </p:nvPr>
            </p:nvGraphicFramePr>
            <p:xfrm>
              <a:off x="908649" y="1627517"/>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Place </a:t>
                          </a:r>
                          <a14:m>
                            <m:oMath xmlns:m="http://schemas.openxmlformats.org/officeDocument/2006/math">
                              <m:r>
                                <a:rPr lang="en-US" sz="2000" b="0" i="1" smtClean="0">
                                  <a:latin typeface="Cambria Math" panose="02040503050406030204" pitchFamily="18" charset="0"/>
                                </a:rPr>
                                <m:t>𝑐</m:t>
                              </m:r>
                            </m:oMath>
                          </a14:m>
                          <a:r>
                            <a:rPr lang="en-US" sz="2000" b="0" dirty="0"/>
                            <a:t> in the upper-left corner, then write the coefficients of </a:t>
                          </a:r>
                          <a14:m>
                            <m:oMath xmlns:m="http://schemas.openxmlformats.org/officeDocument/2006/math">
                              <m:r>
                                <a:rPr lang="en-US" sz="2000" b="0" i="1" smtClean="0">
                                  <a:latin typeface="Cambria Math" panose="02040503050406030204" pitchFamily="18" charset="0"/>
                                </a:rPr>
                                <m:t>𝑝</m:t>
                              </m:r>
                            </m:oMath>
                          </a14:m>
                          <a:r>
                            <a:rPr lang="en-US" sz="2000" b="0" dirty="0"/>
                            <a:t> on the top line.</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descr="This represents a synthetic division:&#10;Place the value of c in the upper left corner, then write the coefficients of x on the top line.&#10;So, the divisor is c equals 5 placed in the upper left corner divides the coefficients of the polynomial are negative two, eleven, negative five, negative three, fifteen written across the top row.&#10;The first step of the synthetic division is shown, where first coefficient, negative two is brought down to the bottom row.">
                <a:extLst>
                  <a:ext uri="{FF2B5EF4-FFF2-40B4-BE49-F238E27FC236}">
                    <a16:creationId xmlns:a16="http://schemas.microsoft.com/office/drawing/2014/main" id="{915D942F-392D-1189-B02B-7EA2BC138492}"/>
                  </a:ext>
                </a:extLst>
              </p:cNvPr>
              <p:cNvGraphicFramePr>
                <a:graphicFrameLocks/>
              </p:cNvGraphicFramePr>
              <p:nvPr>
                <p:extLst>
                  <p:ext uri="{D42A27DB-BD31-4B8C-83A1-F6EECF244321}">
                    <p14:modId xmlns:p14="http://schemas.microsoft.com/office/powerpoint/2010/main" val="4208272898"/>
                  </p:ext>
                </p:extLst>
              </p:nvPr>
            </p:nvGraphicFramePr>
            <p:xfrm>
              <a:off x="908649" y="1627517"/>
              <a:ext cx="7772400" cy="1163257"/>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163257">
                    <a:tc>
                      <a:txBody>
                        <a:bodyPr/>
                        <a:lstStyle/>
                        <a:p>
                          <a:endParaRPr lang="en-US"/>
                        </a:p>
                      </a:txBody>
                      <a:tcPr anchor="ctr">
                        <a:blipFill>
                          <a:blip r:embed="rId3"/>
                          <a:stretch>
                            <a:fillRect t="-2604" r="-85465"/>
                          </a:stretch>
                        </a:blipFill>
                      </a:tcPr>
                    </a:tc>
                    <a:tc>
                      <a:txBody>
                        <a:bodyPr/>
                        <a:lstStyle/>
                        <a:p>
                          <a:endParaRPr lang="en-US"/>
                        </a:p>
                      </a:txBody>
                      <a:tcPr>
                        <a:blipFill>
                          <a:blip r:embed="rId3"/>
                          <a:stretch>
                            <a:fillRect l="-117007" t="-2604"/>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Placeholder 2" descr="The second step of the synthetic division is multiplying negative 2 by the divisor 5 gives negative 10, which is written below 11. Adding 11 and negative 10 results in 1, the next coefficient in the bottom row.">
                <a:extLst>
                  <a:ext uri="{FF2B5EF4-FFF2-40B4-BE49-F238E27FC236}">
                    <a16:creationId xmlns:a16="http://schemas.microsoft.com/office/drawing/2014/main" id="{282C7430-FA13-A47C-82DA-D958DFC23498}"/>
                  </a:ext>
                </a:extLst>
              </p:cNvPr>
              <p:cNvGraphicFramePr>
                <a:graphicFrameLocks/>
              </p:cNvGraphicFramePr>
              <p:nvPr>
                <p:extLst>
                  <p:ext uri="{D42A27DB-BD31-4B8C-83A1-F6EECF244321}">
                    <p14:modId xmlns:p14="http://schemas.microsoft.com/office/powerpoint/2010/main" val="3013767091"/>
                  </p:ext>
                </p:extLst>
              </p:nvPr>
            </p:nvGraphicFramePr>
            <p:xfrm>
              <a:off x="894099" y="3200400"/>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5</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11</m:t>
                                          </m:r>
                                        </m:e>
                                        <m:e>
                                          <m:r>
                                            <a:rPr lang="en-US" sz="2400" b="0" i="1" smtClean="0">
                                              <a:latin typeface="Cambria Math" panose="02040503050406030204" pitchFamily="18" charset="0"/>
                                            </a:rPr>
                                            <m:t>−</m:t>
                                          </m:r>
                                          <m:r>
                                            <a:rPr lang="en-US" sz="2400" b="0" i="1" smtClean="0">
                                              <a:latin typeface="Cambria Math" panose="02040503050406030204" pitchFamily="18" charset="0"/>
                                            </a:rPr>
                                            <m:t>5</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     </m:t>
                                          </m:r>
                                          <m:r>
                                            <a:rPr lang="en-US" sz="2400" b="0" i="1" smtClean="0">
                                              <a:latin typeface="Cambria Math" panose="02040503050406030204" pitchFamily="18" charset="0"/>
                                            </a:rPr>
                                            <m:t>15</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10</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2</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algn="l">
                            <a:defRPr sz="1100"/>
                          </a:pPr>
                          <a:r>
                            <a:rPr lang="en-US" sz="2000" b="0" dirty="0"/>
                            <a:t>Multiply </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5</m:t>
                              </m:r>
                              <m:r>
                                <a:rPr lang="en-US" sz="2000" b="0" i="1" smtClean="0">
                                  <a:latin typeface="Cambria Math" panose="02040503050406030204" pitchFamily="18" charset="0"/>
                                </a:rPr>
                                <m:t>=−</m:t>
                              </m:r>
                              <m:r>
                                <a:rPr lang="en-US" sz="2000" b="0" i="1" smtClean="0">
                                  <a:latin typeface="Cambria Math" panose="02040503050406030204" pitchFamily="18" charset="0"/>
                                </a:rPr>
                                <m:t>10</m:t>
                              </m:r>
                            </m:oMath>
                          </a14:m>
                          <a:r>
                            <a:rPr lang="en-US" sz="2000" b="0" dirty="0"/>
                            <a:t> and write down the result. Then add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rPr>
                                <m:t>+(−</m:t>
                              </m:r>
                              <m:r>
                                <a:rPr lang="en-US" sz="2000" b="0" i="1" smtClean="0">
                                  <a:latin typeface="Cambria Math" panose="02040503050406030204" pitchFamily="18" charset="0"/>
                                </a:rPr>
                                <m:t>10</m:t>
                              </m:r>
                              <m:r>
                                <a:rPr lang="en-US" sz="2000" b="0" i="1" smtClean="0">
                                  <a:latin typeface="Cambria Math" panose="02040503050406030204" pitchFamily="18" charset="0"/>
                                </a:rPr>
                                <m:t>)</m:t>
                              </m:r>
                            </m:oMath>
                          </a14:m>
                          <a:r>
                            <a:rPr lang="en-US" sz="2000" b="0" dirty="0"/>
                            <a:t> to get </a:t>
                          </a:r>
                          <a14:m>
                            <m:oMath xmlns:m="http://schemas.openxmlformats.org/officeDocument/2006/math">
                              <m:r>
                                <a:rPr lang="en-US" sz="2000" b="0" i="1" smtClean="0">
                                  <a:latin typeface="Cambria Math" panose="02040503050406030204" pitchFamily="18" charset="0"/>
                                </a:rPr>
                                <m:t>1</m:t>
                              </m:r>
                            </m:oMath>
                          </a14:m>
                          <a:r>
                            <a:rPr lang="en-US" sz="2000" b="0" dirty="0"/>
                            <a:t>, the next coefficient.</a:t>
                          </a:r>
                          <a:endParaRPr sz="2000" b="0" dirty="0"/>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descr="The second step of the synthetic division is multiplying negative 2 by the divisor 5 gives negative 10, which is written below 11. Adding 11 and negative 10 results in 1, the next coefficient in the bottom row.">
                <a:extLst>
                  <a:ext uri="{FF2B5EF4-FFF2-40B4-BE49-F238E27FC236}">
                    <a16:creationId xmlns:a16="http://schemas.microsoft.com/office/drawing/2014/main" id="{282C7430-FA13-A47C-82DA-D958DFC23498}"/>
                  </a:ext>
                </a:extLst>
              </p:cNvPr>
              <p:cNvGraphicFramePr>
                <a:graphicFrameLocks/>
              </p:cNvGraphicFramePr>
              <p:nvPr>
                <p:extLst>
                  <p:ext uri="{D42A27DB-BD31-4B8C-83A1-F6EECF244321}">
                    <p14:modId xmlns:p14="http://schemas.microsoft.com/office/powerpoint/2010/main" val="3013767091"/>
                  </p:ext>
                </p:extLst>
              </p:nvPr>
            </p:nvGraphicFramePr>
            <p:xfrm>
              <a:off x="894099" y="3200400"/>
              <a:ext cx="7775448" cy="131064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584448">
                      <a:extLst>
                        <a:ext uri="{9D8B030D-6E8A-4147-A177-3AD203B41FA5}">
                          <a16:colId xmlns:a16="http://schemas.microsoft.com/office/drawing/2014/main" val="20001"/>
                        </a:ext>
                      </a:extLst>
                    </a:gridCol>
                  </a:tblGrid>
                  <a:tr h="1310640">
                    <a:tc>
                      <a:txBody>
                        <a:bodyPr/>
                        <a:lstStyle/>
                        <a:p>
                          <a:endParaRPr lang="en-US"/>
                        </a:p>
                      </a:txBody>
                      <a:tcPr anchor="ctr">
                        <a:blipFill>
                          <a:blip r:embed="rId4"/>
                          <a:stretch>
                            <a:fillRect t="-2326" r="-85610" b="-8372"/>
                          </a:stretch>
                        </a:blipFill>
                      </a:tcPr>
                    </a:tc>
                    <a:tc>
                      <a:txBody>
                        <a:bodyPr/>
                        <a:lstStyle/>
                        <a:p>
                          <a:endParaRPr lang="en-US"/>
                        </a:p>
                      </a:txBody>
                      <a:tcPr>
                        <a:blipFill>
                          <a:blip r:embed="rId4"/>
                          <a:stretch>
                            <a:fillRect l="-116808" t="-2326" b="-837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By continuing the process, we get the intermediate row contains the products negative 10, 5, 0, negative 15, which are obtained by multiplying the divisor with the current quotient values. The final row results in negative 2, 1, 0, negative 3, 0, where the last value is the remainder 0, confirming that the divisor is a factor of the polynomial.">
                <a:extLst>
                  <a:ext uri="{FF2B5EF4-FFF2-40B4-BE49-F238E27FC236}">
                    <a16:creationId xmlns:a16="http://schemas.microsoft.com/office/drawing/2014/main" id="{AB2276B3-214D-56C4-6B51-73014BF698E6}"/>
                  </a:ext>
                </a:extLst>
              </p:cNvPr>
              <p:cNvGraphicFramePr>
                <a:graphicFrameLocks noGrp="1"/>
              </p:cNvGraphicFramePr>
              <p:nvPr>
                <p:extLst>
                  <p:ext uri="{D42A27DB-BD31-4B8C-83A1-F6EECF244321}">
                    <p14:modId xmlns:p14="http://schemas.microsoft.com/office/powerpoint/2010/main" val="3756390787"/>
                  </p:ext>
                </p:extLst>
              </p:nvPr>
            </p:nvGraphicFramePr>
            <p:xfrm>
              <a:off x="533400" y="12192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433705">
                    <a:tc>
                      <a:txBody>
                        <a:bodyPr/>
                        <a:lstStyle/>
                        <a:p>
                          <a:pPr marL="0" marR="0" algn="l">
                            <a:lnSpc>
                              <a:spcPct val="107000"/>
                            </a:lnSpc>
                            <a:spcBef>
                              <a:spcPts val="0"/>
                            </a:spcBef>
                            <a:spcAft>
                              <a:spcPts val="800"/>
                            </a:spcAft>
                          </a:pPr>
                          <a14:m>
                            <m:oMathPara xmlns:m="http://schemas.openxmlformats.org/officeDocument/2006/math">
                              <m:oMathParaPr>
                                <m:jc m:val="left"/>
                              </m:oMathParaPr>
                              <m:oMath xmlns:m="http://schemas.openxmlformats.org/officeDocument/2006/math">
                                <m:bar>
                                  <m:barPr>
                                    <m:ctrlPr>
                                      <a:rPr lang="en-US" sz="2400" i="1" smtClean="0">
                                        <a:effectLst/>
                                        <a:latin typeface="Cambria Math" panose="02040503050406030204" pitchFamily="18" charset="0"/>
                                      </a:rPr>
                                    </m:ctrlPr>
                                  </m:barPr>
                                  <m:e>
                                    <m:m>
                                      <m:mPr>
                                        <m:mcs>
                                          <m:mc>
                                            <m:mcPr>
                                              <m:count m:val="6"/>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a:effectLst/>
                                                  <a:latin typeface="Cambria Math" panose="02040503050406030204" pitchFamily="18" charset="0"/>
                                                </a:rPr>
                                                <m:t>5</m:t>
                                              </m:r>
                                            </m:e>
                                          </m:borderBox>
                                        </m:e>
                                        <m:e>
                                          <m:r>
                                            <a:rPr lang="en-US" sz="2400" b="0" i="0" smtClean="0">
                                              <a:effectLst/>
                                              <a:latin typeface="Cambria Math" panose="02040503050406030204" pitchFamily="18" charset="0"/>
                                            </a:rPr>
                                            <m:t>−2</m:t>
                                          </m:r>
                                        </m:e>
                                        <m:e>
                                          <m:r>
                                            <a:rPr lang="en-US" sz="2400" b="0" i="0" smtClean="0">
                                              <a:effectLst/>
                                              <a:latin typeface="Cambria Math" panose="02040503050406030204" pitchFamily="18" charset="0"/>
                                            </a:rPr>
                                            <m:t>   11</m:t>
                                          </m:r>
                                        </m:e>
                                        <m:e>
                                          <m:r>
                                            <a:rPr lang="en-US" sz="2400" b="0" i="0" smtClean="0">
                                              <a:effectLst/>
                                              <a:latin typeface="Cambria Math" panose="02040503050406030204" pitchFamily="18" charset="0"/>
                                            </a:rPr>
                                            <m:t>−5</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15</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−10</m:t>
                                          </m:r>
                                        </m:e>
                                        <m:e>
                                          <m:r>
                                            <a:rPr lang="en-US" sz="2400" b="0" i="0" smtClean="0">
                                              <a:effectLst/>
                                              <a:latin typeface="Cambria Math" panose="02040503050406030204" pitchFamily="18" charset="0"/>
                                            </a:rPr>
                                            <m:t>   5</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−15</m:t>
                                          </m:r>
                                        </m:e>
                                      </m:mr>
                                    </m:m>
                                  </m:e>
                                </m:bar>
                              </m:oMath>
                            </m:oMathPara>
                          </a14:m>
                          <a:endParaRPr lang="en-US" sz="2400" dirty="0">
                            <a:effectLst/>
                          </a:endParaRPr>
                        </a:p>
                        <a:p>
                          <a:pPr marL="0" marR="0" algn="l">
                            <a:lnSpc>
                              <a:spcPct val="107000"/>
                            </a:lnSpc>
                            <a:spcBef>
                              <a:spcPts val="0"/>
                            </a:spcBef>
                            <a:spcAft>
                              <a:spcPts val="800"/>
                            </a:spcAft>
                          </a:pPr>
                          <a:r>
                            <a:rPr lang="en-US" sz="2400" dirty="0">
                              <a:effectLst/>
                            </a:rPr>
                            <a:t> </a:t>
                          </a:r>
                          <a14:m>
                            <m:oMath xmlns:m="http://schemas.openxmlformats.org/officeDocument/2006/math">
                              <m:m>
                                <m:mPr>
                                  <m:mcs>
                                    <m:mc>
                                      <m:mcPr>
                                        <m:count m:val="6"/>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−2</m:t>
                                    </m:r>
                                  </m:e>
                                  <m:e>
                                    <m:r>
                                      <a:rPr lang="en-US" sz="2400" b="0" i="0" smtClean="0">
                                        <a:effectLst/>
                                        <a:latin typeface="Cambria Math" panose="02040503050406030204" pitchFamily="18" charset="0"/>
                                      </a:rPr>
                                      <m:t>      1</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0</m:t>
                                    </m:r>
                                  </m:e>
                                </m:mr>
                              </m:m>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Continue the process, showing products and quotient coefficients. The last is the remainder of </a:t>
                          </a: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06054614"/>
                      </a:ext>
                    </a:extLst>
                  </a:tr>
                </a:tbl>
              </a:graphicData>
            </a:graphic>
          </p:graphicFrame>
        </mc:Choice>
        <mc:Fallback xmlns="">
          <p:graphicFrame>
            <p:nvGraphicFramePr>
              <p:cNvPr id="4" name="Table 3" descr="By continuing the process, we get the intermediate row contains the products negative 10, 5, 0, negative 15, which are obtained by multiplying the divisor with the current quotient values. The final row results in negative 2, 1, 0, negative 3, 0, where the last value is the remainder 0, confirming that the divisor is a factor of the polynomial.">
                <a:extLst>
                  <a:ext uri="{FF2B5EF4-FFF2-40B4-BE49-F238E27FC236}">
                    <a16:creationId xmlns:a16="http://schemas.microsoft.com/office/drawing/2014/main" id="{AB2276B3-214D-56C4-6B51-73014BF698E6}"/>
                  </a:ext>
                </a:extLst>
              </p:cNvPr>
              <p:cNvGraphicFramePr>
                <a:graphicFrameLocks noGrp="1"/>
              </p:cNvGraphicFramePr>
              <p:nvPr>
                <p:extLst>
                  <p:ext uri="{D42A27DB-BD31-4B8C-83A1-F6EECF244321}">
                    <p14:modId xmlns:p14="http://schemas.microsoft.com/office/powerpoint/2010/main" val="3756390787"/>
                  </p:ext>
                </p:extLst>
              </p:nvPr>
            </p:nvGraphicFramePr>
            <p:xfrm>
              <a:off x="533400" y="1219200"/>
              <a:ext cx="8233410" cy="1380744"/>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816102323"/>
                        </a:ext>
                      </a:extLst>
                    </a:gridCol>
                    <a:gridCol w="3566160">
                      <a:extLst>
                        <a:ext uri="{9D8B030D-6E8A-4147-A177-3AD203B41FA5}">
                          <a16:colId xmlns:a16="http://schemas.microsoft.com/office/drawing/2014/main" val="1915838230"/>
                        </a:ext>
                      </a:extLst>
                    </a:gridCol>
                  </a:tblGrid>
                  <a:tr h="1380744">
                    <a:tc>
                      <a:txBody>
                        <a:bodyPr/>
                        <a:lstStyle/>
                        <a:p>
                          <a:endParaRPr lang="en-US"/>
                        </a:p>
                      </a:txBody>
                      <a:tcPr anchor="ctr">
                        <a:blipFill>
                          <a:blip r:embed="rId3"/>
                          <a:stretch>
                            <a:fillRect t="-1762" r="-76501" b="-7930"/>
                          </a:stretch>
                        </a:blipFill>
                      </a:tcPr>
                    </a:tc>
                    <a:tc>
                      <a:txBody>
                        <a:bodyPr/>
                        <a:lstStyle/>
                        <a:p>
                          <a:endParaRPr lang="en-US"/>
                        </a:p>
                      </a:txBody>
                      <a:tcPr>
                        <a:blipFill>
                          <a:blip r:embed="rId3"/>
                          <a:stretch>
                            <a:fillRect l="-130717" t="-1762" b="-7930"/>
                          </a:stretch>
                        </a:blipFill>
                      </a:tcPr>
                    </a:tc>
                    <a:extLst>
                      <a:ext uri="{0D108BD9-81ED-4DB2-BD59-A6C34878D82A}">
                        <a16:rowId xmlns:a16="http://schemas.microsoft.com/office/drawing/2014/main" val="1206054614"/>
                      </a:ext>
                    </a:extLst>
                  </a:tr>
                </a:tbl>
              </a:graphicData>
            </a:graphic>
          </p:graphicFrame>
        </mc:Fallback>
      </mc:AlternateContent>
      <p:sp>
        <p:nvSpPr>
          <p:cNvPr id="3" name="Text Placeholder 2"/>
          <p:cNvSpPr>
            <a:spLocks noGrp="1"/>
          </p:cNvSpPr>
          <p:nvPr>
            <p:ph type="body" sz="quarter" idx="10"/>
          </p:nvPr>
        </p:nvSpPr>
        <p:spPr>
          <a:xfrm>
            <a:off x="457200" y="3048000"/>
            <a:ext cx="8229600" cy="1380744"/>
          </a:xfrm>
        </p:spPr>
        <p:txBody>
          <a:bodyPr>
            <a:normAutofit/>
          </a:bodyPr>
          <a:lstStyle/>
          <a:p>
            <a:pPr>
              <a:defRPr sz="2800"/>
            </a:pPr>
            <a:r>
              <a:rPr lang="en-US" dirty="0"/>
              <a:t>​</a:t>
            </a:r>
            <a:r>
              <a:rPr lang="en-US" sz="2800" dirty="0"/>
              <a:t>Because the remainder is </a:t>
            </a:r>
            <a:r>
              <a:rPr lang="en-US" sz="2800" dirty="0">
                <a:latin typeface="Cambria Math"/>
              </a:rPr>
              <a:t>0</a:t>
            </a:r>
            <a:r>
              <a:rPr lang="en-US" sz="2800" dirty="0"/>
              <a:t>, we know that </a:t>
            </a:r>
            <a:r>
              <a:rPr lang="en-US" sz="2800" i="1" dirty="0"/>
              <a:t>c</a:t>
            </a:r>
            <a:r>
              <a:rPr lang="en-US" sz="2800" dirty="0"/>
              <a:t> </a:t>
            </a:r>
            <a:r>
              <a:rPr lang="en-US" sz="2800" dirty="0">
                <a:latin typeface="Symbol" panose="05050102010706020507" pitchFamily="18" charset="2"/>
              </a:rPr>
              <a:t>=</a:t>
            </a:r>
            <a:r>
              <a:rPr lang="en-US" sz="2800" dirty="0"/>
              <a:t> 5 is a zero of </a:t>
            </a:r>
            <a:r>
              <a:rPr lang="en-US" sz="2800" i="1" dirty="0"/>
              <a:t>p</a:t>
            </a:r>
            <a:r>
              <a:rPr lang="en-US" sz="2800" dirty="0"/>
              <a:t>(</a:t>
            </a:r>
            <a:r>
              <a:rPr lang="en-US" sz="2800" i="1" dirty="0"/>
              <a:t>x</a:t>
            </a:r>
            <a:r>
              <a:rPr lang="en-US" sz="2800" dirty="0"/>
              <a:t>).</a:t>
            </a:r>
            <a:r>
              <a:rPr lang="ar-AE" sz="2800" dirty="0"/>
              <a:t> </a:t>
            </a:r>
            <a:r>
              <a:rPr lang="en-US" sz="2800" dirty="0"/>
              <a:t>With this information, we can factor </a:t>
            </a:r>
            <a:r>
              <a:rPr lang="en-US" i="1" dirty="0"/>
              <a:t>p</a:t>
            </a:r>
            <a:r>
              <a:rPr lang="en-US" dirty="0"/>
              <a:t>(</a:t>
            </a:r>
            <a:r>
              <a:rPr lang="en-US" i="1" dirty="0"/>
              <a:t>x</a:t>
            </a:r>
            <a:r>
              <a:rPr lang="en-US" dirty="0"/>
              <a:t>)</a:t>
            </a:r>
            <a:r>
              <a:rPr lang="en-US" sz="2800" dirty="0"/>
              <a:t> as follows</a:t>
            </a:r>
            <a:r>
              <a:rPr lang="en-US" dirty="0"/>
              <a:t>.</a:t>
            </a:r>
            <a:endParaRPr lang="en-US" sz="2800" dirty="0"/>
          </a:p>
        </p:txBody>
      </p:sp>
      <p:pic>
        <p:nvPicPr>
          <p:cNvPr id="7" name="Picture 6" descr="Negative two times x to the power of four plus eleven times x cubed minus five times x squared minus three x plus fifteen equals open parentheses negative two times x cubed plus x squared minus three close parentheses times open parentheses x minus five close parentheses.">
            <a:extLst>
              <a:ext uri="{FF2B5EF4-FFF2-40B4-BE49-F238E27FC236}">
                <a16:creationId xmlns:a16="http://schemas.microsoft.com/office/drawing/2014/main" id="{F81B4B5B-2AB8-4BF8-A91E-9F14E5010A94}"/>
              </a:ext>
            </a:extLst>
          </p:cNvPr>
          <p:cNvPicPr>
            <a:picLocks noChangeAspect="1"/>
          </p:cNvPicPr>
          <p:nvPr/>
        </p:nvPicPr>
        <p:blipFill>
          <a:blip r:embed="rId4"/>
          <a:stretch>
            <a:fillRect/>
          </a:stretch>
        </p:blipFill>
        <p:spPr>
          <a:xfrm>
            <a:off x="685800" y="4499754"/>
            <a:ext cx="7600950" cy="628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42925" indent="-542925">
              <a:defRPr sz="2800"/>
            </a:pPr>
            <a:r>
              <a:rPr lang="en-US" sz="2800" dirty="0"/>
              <a:t>b.   </a:t>
            </a:r>
            <a:r>
              <a:rPr sz="2800" dirty="0"/>
              <a:t>While placeholders for missing terms are useful in</a:t>
            </a:r>
            <a:r>
              <a:rPr lang="en-US" dirty="0"/>
              <a:t> </a:t>
            </a:r>
            <a:r>
              <a:rPr sz="2800" dirty="0"/>
              <a:t>long division, they are </a:t>
            </a:r>
            <a:r>
              <a:rPr sz="2800" i="1" dirty="0" err="1"/>
              <a:t>necess</a:t>
            </a:r>
            <a:r>
              <a:rPr lang="en-IN" sz="2800" i="1" dirty="0" err="1"/>
              <a:t>ary</a:t>
            </a:r>
            <a:r>
              <a:rPr lang="en-IN" sz="2800" dirty="0"/>
              <a:t> when doing synthetic division.</a:t>
            </a:r>
            <a:endParaRPr sz="2800" dirty="0"/>
          </a:p>
          <a:p>
            <a:r>
              <a:rPr dirty="0"/>
              <a:t>​</a:t>
            </a:r>
          </a:p>
        </p:txBody>
      </p:sp>
      <mc:AlternateContent xmlns:mc="http://schemas.openxmlformats.org/markup-compatibility/2006" xmlns:a14="http://schemas.microsoft.com/office/drawing/2010/main">
        <mc:Choice Requires="a14">
          <p:graphicFrame>
            <p:nvGraphicFramePr>
              <p:cNvPr id="4" name="Table 3" descr="This represents a synthetic division:&#10;Place the value of c in the upper left corner, then write the coefficients of x on the top line.&#10;Set up the synthetic division, including placeholders for x to the power of 6, x to the power of 5 and x to the power of 4.&#10;So, the divisor is c equals negative 3 placed in the upper left corner divides the coefficients of the polynomial are 3, 9, 0, 0, 0, negative 1, negative 3, 1, negative 1 written across the top row.&#10;The first step of the synthetic division is shown, where first coefficient, 3 is brought down to the bottom row.">
                <a:extLst>
                  <a:ext uri="{FF2B5EF4-FFF2-40B4-BE49-F238E27FC236}">
                    <a16:creationId xmlns:a16="http://schemas.microsoft.com/office/drawing/2014/main" id="{D692F5C9-579B-B0AB-ED47-135D81661DAF}"/>
                  </a:ext>
                </a:extLst>
              </p:cNvPr>
              <p:cNvGraphicFramePr>
                <a:graphicFrameLocks noGrp="1"/>
              </p:cNvGraphicFramePr>
              <p:nvPr>
                <p:extLst>
                  <p:ext uri="{D42A27DB-BD31-4B8C-83A1-F6EECF244321}">
                    <p14:modId xmlns:p14="http://schemas.microsoft.com/office/powerpoint/2010/main" val="1002980409"/>
                  </p:ext>
                </p:extLst>
              </p:nvPr>
            </p:nvGraphicFramePr>
            <p:xfrm>
              <a:off x="763587" y="2743200"/>
              <a:ext cx="7923213" cy="1382141"/>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smtClean="0">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3</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Set up the synthetic division, including placeholders for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6</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p>
                                <m:sSup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a:tc>
                    <a:extLst>
                      <a:ext uri="{0D108BD9-81ED-4DB2-BD59-A6C34878D82A}">
                        <a16:rowId xmlns:a16="http://schemas.microsoft.com/office/drawing/2014/main" val="406234750"/>
                      </a:ext>
                    </a:extLst>
                  </a:tr>
                </a:tbl>
              </a:graphicData>
            </a:graphic>
          </p:graphicFrame>
        </mc:Choice>
        <mc:Fallback xmlns="">
          <p:graphicFrame>
            <p:nvGraphicFramePr>
              <p:cNvPr id="4" name="Table 3" descr="This represents a synthetic division:&#10;Place the value of c in the upper left corner, then write the coefficients of x on the top line.&#10;Set up the synthetic division, including placeholders for x to the power of 6, x to the power of 5 and x to the power of 4.&#10;So, the divisor is c equals negative 3 placed in the upper left corner divides the coefficients of the polynomial are 3, 9, 0, 0, 0, negative 1, negative 3, 1, negative 1 written across the top row.&#10;The first step of the synthetic division is shown, where first coefficient, 3 is brought down to the bottom row.">
                <a:extLst>
                  <a:ext uri="{FF2B5EF4-FFF2-40B4-BE49-F238E27FC236}">
                    <a16:creationId xmlns:a16="http://schemas.microsoft.com/office/drawing/2014/main" id="{D692F5C9-579B-B0AB-ED47-135D81661DAF}"/>
                  </a:ext>
                </a:extLst>
              </p:cNvPr>
              <p:cNvGraphicFramePr>
                <a:graphicFrameLocks noGrp="1"/>
              </p:cNvGraphicFramePr>
              <p:nvPr>
                <p:extLst>
                  <p:ext uri="{D42A27DB-BD31-4B8C-83A1-F6EECF244321}">
                    <p14:modId xmlns:p14="http://schemas.microsoft.com/office/powerpoint/2010/main" val="1002980409"/>
                  </p:ext>
                </p:extLst>
              </p:nvPr>
            </p:nvGraphicFramePr>
            <p:xfrm>
              <a:off x="763587" y="2743200"/>
              <a:ext cx="7923213" cy="1382141"/>
            </p:xfrm>
            <a:graphic>
              <a:graphicData uri="http://schemas.openxmlformats.org/drawingml/2006/table">
                <a:tbl>
                  <a:tblPr firstRow="1" bandRow="1">
                    <a:tableStyleId>{2D5ABB26-0587-4C30-8999-92F81FD0307C}</a:tableStyleId>
                  </a:tblPr>
                  <a:tblGrid>
                    <a:gridCol w="5656326">
                      <a:extLst>
                        <a:ext uri="{9D8B030D-6E8A-4147-A177-3AD203B41FA5}">
                          <a16:colId xmlns:a16="http://schemas.microsoft.com/office/drawing/2014/main" val="2702685708"/>
                        </a:ext>
                      </a:extLst>
                    </a:gridCol>
                    <a:gridCol w="2266887">
                      <a:extLst>
                        <a:ext uri="{9D8B030D-6E8A-4147-A177-3AD203B41FA5}">
                          <a16:colId xmlns:a16="http://schemas.microsoft.com/office/drawing/2014/main" val="603013112"/>
                        </a:ext>
                      </a:extLst>
                    </a:gridCol>
                  </a:tblGrid>
                  <a:tr h="1382141">
                    <a:tc>
                      <a:txBody>
                        <a:bodyPr/>
                        <a:lstStyle/>
                        <a:p>
                          <a:endParaRPr lang="en-US"/>
                        </a:p>
                      </a:txBody>
                      <a:tcPr>
                        <a:blipFill>
                          <a:blip r:embed="rId3"/>
                          <a:stretch>
                            <a:fillRect t="-1762" r="-40086" b="-7930"/>
                          </a:stretch>
                        </a:blipFill>
                      </a:tcPr>
                    </a:tc>
                    <a:tc>
                      <a:txBody>
                        <a:bodyPr/>
                        <a:lstStyle/>
                        <a:p>
                          <a:endParaRPr lang="en-US"/>
                        </a:p>
                      </a:txBody>
                      <a:tcPr>
                        <a:blipFill>
                          <a:blip r:embed="rId3"/>
                          <a:stretch>
                            <a:fillRect l="-249462" t="-1762" b="-7930"/>
                          </a:stretch>
                        </a:blipFill>
                      </a:tcPr>
                    </a:tc>
                    <a:extLst>
                      <a:ext uri="{0D108BD9-81ED-4DB2-BD59-A6C34878D82A}">
                        <a16:rowId xmlns:a16="http://schemas.microsoft.com/office/drawing/2014/main" val="406234750"/>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Synthetic Division</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descr="By continuing the process, the second step of the synthetic division is multiplying 3 by the divisor negative 3 gives negative 9, which is written below 9. Adding 9 and negative 9 results in 0, the next coefficient in the bottom row.&#10;By continuing the process, we get the intermediate row contains the products negative 9, 0, 0, 0, 0, 3, 0, negative 3, which are obtained by multiplying the divisor with the current quotient values. The final row results in 3, 0, 0, 0, 0, negative 1, 0, 1, negative 4, where the last value is negative 4.">
                <a:extLst>
                  <a:ext uri="{FF2B5EF4-FFF2-40B4-BE49-F238E27FC236}">
                    <a16:creationId xmlns:a16="http://schemas.microsoft.com/office/drawing/2014/main" id="{B2AF4AB7-DCCD-3D32-142B-38DF996B338D}"/>
                  </a:ext>
                </a:extLst>
              </p:cNvPr>
              <p:cNvGraphicFramePr>
                <a:graphicFrameLocks noGrp="1"/>
              </p:cNvGraphicFramePr>
              <p:nvPr>
                <p:extLst>
                  <p:ext uri="{D42A27DB-BD31-4B8C-83A1-F6EECF244321}">
                    <p14:modId xmlns:p14="http://schemas.microsoft.com/office/powerpoint/2010/main" val="540654386"/>
                  </p:ext>
                </p:extLst>
              </p:nvPr>
            </p:nvGraphicFramePr>
            <p:xfrm>
              <a:off x="457200" y="1271825"/>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370840">
                    <a:tc>
                      <a:txBody>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bar>
                                  <m:barPr>
                                    <m:ctrlPr>
                                      <a:rPr lang="en-US" sz="2400" i="1" smtClean="0">
                                        <a:effectLst/>
                                        <a:latin typeface="Cambria Math" panose="02040503050406030204" pitchFamily="18" charset="0"/>
                                      </a:rPr>
                                    </m:ctrlPr>
                                  </m:barPr>
                                  <m:e>
                                    <m:m>
                                      <m:mPr>
                                        <m:mcs>
                                          <m:mc>
                                            <m:mcPr>
                                              <m:count m:val="10"/>
                                              <m:mcJc m:val="center"/>
                                            </m:mcPr>
                                          </m:mc>
                                        </m:mcs>
                                        <m:ctrlPr>
                                          <a:rPr lang="en-US" sz="2400" i="1">
                                            <a:effectLst/>
                                            <a:latin typeface="Cambria Math" panose="02040503050406030204" pitchFamily="18" charset="0"/>
                                          </a:rPr>
                                        </m:ctrlPr>
                                      </m:mPr>
                                      <m:mr>
                                        <m:e>
                                          <m:borderBox>
                                            <m:borderBoxPr>
                                              <m:hideTop m:val="on"/>
                                              <m:hideLeft m:val="on"/>
                                              <m:ctrlPr>
                                                <a:rPr lang="en-US" sz="2400" i="1">
                                                  <a:effectLst/>
                                                  <a:latin typeface="Cambria Math" panose="02040503050406030204" pitchFamily="18" charset="0"/>
                                                </a:rPr>
                                              </m:ctrlPr>
                                            </m:borderBoxPr>
                                            <m:e>
                                              <m:r>
                                                <a:rPr lang="en-US" sz="2400" b="0" i="0" smtClean="0">
                                                  <a:effectLst/>
                                                  <a:latin typeface="Cambria Math" panose="02040503050406030204" pitchFamily="18" charset="0"/>
                                                </a:rPr>
                                                <m:t>−3</m:t>
                                              </m:r>
                                            </m:e>
                                          </m:borderBox>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   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−3</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−1</m:t>
                                          </m:r>
                                        </m:e>
                                      </m:mr>
                                      <m:mr>
                                        <m:e>
                                          <m:r>
                                            <a:rPr lang="en-US" sz="2400" b="0" i="1" smtClean="0">
                                              <a:effectLst/>
                                              <a:latin typeface="Cambria Math" panose="02040503050406030204" pitchFamily="18" charset="0"/>
                                            </a:rPr>
                                            <m:t> </m:t>
                                          </m:r>
                                        </m:e>
                                        <m:e>
                                          <m: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−9</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   3</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−3</m:t>
                                          </m:r>
                                        </m:e>
                                      </m:mr>
                                    </m:m>
                                  </m:e>
                                </m:bar>
                              </m:oMath>
                            </m:oMathPara>
                          </a14:m>
                          <a:endParaRPr lang="en-US" sz="2400" dirty="0">
                            <a:effectLst/>
                          </a:endParaRPr>
                        </a:p>
                        <a:p>
                          <a:pPr marL="0" marR="0">
                            <a:lnSpc>
                              <a:spcPct val="107000"/>
                            </a:lnSpc>
                            <a:spcBef>
                              <a:spcPts val="0"/>
                            </a:spcBef>
                            <a:spcAft>
                              <a:spcPts val="800"/>
                            </a:spcAft>
                          </a:pPr>
                          <a14:m>
                            <m:oMath xmlns:m="http://schemas.openxmlformats.org/officeDocument/2006/math">
                              <m:m>
                                <m:mPr>
                                  <m:mcs>
                                    <m:mc>
                                      <m:mcPr>
                                        <m:count m:val="10"/>
                                        <m:mcJc m:val="center"/>
                                      </m:mcPr>
                                    </m:mc>
                                  </m:mcs>
                                  <m:ctrlPr>
                                    <a:rPr lang="en-US" sz="2400" i="1">
                                      <a:effectLst/>
                                      <a:latin typeface="Cambria Math" panose="02040503050406030204" pitchFamily="18" charset="0"/>
                                    </a:rPr>
                                  </m:ctrlPr>
                                </m:mPr>
                                <m:mr>
                                  <m:e>
                                    <m:r>
                                      <m:rPr>
                                        <m:brk m:alnAt="7"/>
                                      </m:rPr>
                                      <a:rPr lang="en-US" sz="2400" b="0" i="1" smtClean="0">
                                        <a:effectLst/>
                                        <a:latin typeface="Cambria Math" panose="02040503050406030204" pitchFamily="18" charset="0"/>
                                      </a:rPr>
                                      <m:t> </m:t>
                                    </m:r>
                                  </m:e>
                                  <m:e>
                                    <m:r>
                                      <a:rPr lang="en-US" sz="2400" b="0" i="0" smtClean="0">
                                        <a:effectLst/>
                                        <a:latin typeface="Cambria Math" panose="02040503050406030204" pitchFamily="18" charset="0"/>
                                      </a:rPr>
                                      <m:t>       3</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   0</m:t>
                                    </m:r>
                                  </m:e>
                                  <m:e>
                                    <m:r>
                                      <a:rPr lang="en-US" sz="2400" b="0" i="0" smtClean="0">
                                        <a:effectLst/>
                                        <a:latin typeface="Cambria Math" panose="02040503050406030204" pitchFamily="18" charset="0"/>
                                      </a:rPr>
                                      <m:t>1</m:t>
                                    </m:r>
                                  </m:e>
                                  <m:e>
                                    <m:r>
                                      <a:rPr lang="en-US" sz="2400" b="0" i="0" smtClean="0">
                                        <a:effectLst/>
                                        <a:latin typeface="Cambria Math" panose="02040503050406030204" pitchFamily="18" charset="0"/>
                                      </a:rPr>
                                      <m:t>−4</m:t>
                                    </m:r>
                                  </m:e>
                                </m:mr>
                              </m:m>
                            </m:oMath>
                          </a14:m>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txBody>
                      <a:tcPr anchor="ct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Choice>
        <mc:Fallback xmlns="">
          <p:graphicFrame>
            <p:nvGraphicFramePr>
              <p:cNvPr id="4" name="Table 3" descr="By continuing the process, the second step of the synthetic division is multiplying 3 by the divisor negative 3 gives negative 9, which is written below 9. Adding 9 and negative 9 results in 0, the next coefficient in the bottom row.&#10;By continuing the process, we get the intermediate row contains the products negative 9, 0, 0, 0, 0, 3, 0, negative 3, which are obtained by multiplying the divisor with the current quotient values. The final row results in 3, 0, 0, 0, 0, negative 1, 0, 1, negative 4, where the last value is negative 4.">
                <a:extLst>
                  <a:ext uri="{FF2B5EF4-FFF2-40B4-BE49-F238E27FC236}">
                    <a16:creationId xmlns:a16="http://schemas.microsoft.com/office/drawing/2014/main" id="{B2AF4AB7-DCCD-3D32-142B-38DF996B338D}"/>
                  </a:ext>
                </a:extLst>
              </p:cNvPr>
              <p:cNvGraphicFramePr>
                <a:graphicFrameLocks noGrp="1"/>
              </p:cNvGraphicFramePr>
              <p:nvPr>
                <p:extLst>
                  <p:ext uri="{D42A27DB-BD31-4B8C-83A1-F6EECF244321}">
                    <p14:modId xmlns:p14="http://schemas.microsoft.com/office/powerpoint/2010/main" val="540654386"/>
                  </p:ext>
                </p:extLst>
              </p:nvPr>
            </p:nvGraphicFramePr>
            <p:xfrm>
              <a:off x="457200" y="1271825"/>
              <a:ext cx="8028432" cy="1343724"/>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702685708"/>
                        </a:ext>
                      </a:extLst>
                    </a:gridCol>
                    <a:gridCol w="2084832">
                      <a:extLst>
                        <a:ext uri="{9D8B030D-6E8A-4147-A177-3AD203B41FA5}">
                          <a16:colId xmlns:a16="http://schemas.microsoft.com/office/drawing/2014/main" val="603013112"/>
                        </a:ext>
                      </a:extLst>
                    </a:gridCol>
                  </a:tblGrid>
                  <a:tr h="1343724">
                    <a:tc>
                      <a:txBody>
                        <a:bodyPr/>
                        <a:lstStyle/>
                        <a:p>
                          <a:endParaRPr lang="en-US"/>
                        </a:p>
                      </a:txBody>
                      <a:tcPr anchor="ctr">
                        <a:blipFill>
                          <a:blip r:embed="rId3"/>
                          <a:stretch>
                            <a:fillRect t="-1802" r="-35077"/>
                          </a:stretch>
                        </a:blipFill>
                      </a:tcPr>
                    </a:tc>
                    <a:tc>
                      <a: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Proceed with the synthetic division.</a:t>
                          </a:r>
                        </a:p>
                      </a:txBody>
                      <a:tcPr/>
                    </a:tc>
                    <a:extLst>
                      <a:ext uri="{0D108BD9-81ED-4DB2-BD59-A6C34878D82A}">
                        <a16:rowId xmlns:a16="http://schemas.microsoft.com/office/drawing/2014/main" val="406234750"/>
                      </a:ext>
                    </a:extLst>
                  </a:tr>
                </a:tbl>
              </a:graphicData>
            </a:graphic>
          </p:graphicFrame>
        </mc:Fallback>
      </mc:AlternateContent>
      <p:sp>
        <p:nvSpPr>
          <p:cNvPr id="8" name="TextBox 7">
            <a:extLst>
              <a:ext uri="{FF2B5EF4-FFF2-40B4-BE49-F238E27FC236}">
                <a16:creationId xmlns:a16="http://schemas.microsoft.com/office/drawing/2014/main" id="{1FFA4F1E-09FD-43E1-6ED2-87ED0659E927}"/>
              </a:ext>
            </a:extLst>
          </p:cNvPr>
          <p:cNvSpPr txBox="1"/>
          <p:nvPr/>
        </p:nvSpPr>
        <p:spPr>
          <a:xfrm>
            <a:off x="457200" y="3048000"/>
            <a:ext cx="8229600" cy="1384995"/>
          </a:xfrm>
          <a:prstGeom prst="rect">
            <a:avLst/>
          </a:prstGeom>
          <a:noFill/>
        </p:spPr>
        <p:txBody>
          <a:bodyPr wrap="square">
            <a:spAutoFit/>
          </a:bodyPr>
          <a:lstStyle/>
          <a:p>
            <a:pPr>
              <a:defRPr sz="2800"/>
            </a:pPr>
            <a:r>
              <a:rPr lang="en-US" sz="2800" dirty="0"/>
              <a:t>This time the remainder is not zero. This means that </a:t>
            </a:r>
          </a:p>
          <a:p>
            <a:pPr>
              <a:defRPr sz="2800"/>
            </a:pPr>
            <a:r>
              <a:rPr lang="en-US" sz="2800" i="1" dirty="0"/>
              <a:t>c</a:t>
            </a:r>
            <a:r>
              <a:rPr lang="en-US" sz="2800" dirty="0"/>
              <a:t> = </a:t>
            </a:r>
            <a:r>
              <a:rPr lang="en-US" sz="2800" dirty="0">
                <a:ea typeface="Calibri" panose="020F0502020204030204" pitchFamily="34" charset="0"/>
                <a:cs typeface="Calibri" panose="020F0502020204030204" pitchFamily="34" charset="0"/>
              </a:rPr>
              <a:t>−</a:t>
            </a:r>
            <a:r>
              <a:rPr lang="en-US" sz="2800" dirty="0"/>
              <a:t>3 is not a zero of </a:t>
            </a:r>
            <a:r>
              <a:rPr lang="en-US" sz="2800" i="1" dirty="0"/>
              <a:t>p</a:t>
            </a:r>
            <a:r>
              <a:rPr lang="en-US" sz="2800" dirty="0"/>
              <a:t>(</a:t>
            </a:r>
            <a:r>
              <a:rPr lang="en-US" sz="2800" i="1" dirty="0"/>
              <a:t>x</a:t>
            </a:r>
            <a:r>
              <a:rPr lang="en-US" sz="2800" dirty="0"/>
              <a:t>). The Remainder Theorem tells us that</a:t>
            </a:r>
          </a:p>
        </p:txBody>
      </p:sp>
      <p:pic>
        <p:nvPicPr>
          <p:cNvPr id="7" name="Picture 6" descr="p of negative 3 equals negative 4.">
            <a:extLst>
              <a:ext uri="{FF2B5EF4-FFF2-40B4-BE49-F238E27FC236}">
                <a16:creationId xmlns:a16="http://schemas.microsoft.com/office/drawing/2014/main" id="{34F32DA8-E208-0542-40F1-245902154384}"/>
              </a:ext>
            </a:extLst>
          </p:cNvPr>
          <p:cNvPicPr>
            <a:picLocks noChangeAspect="1"/>
          </p:cNvPicPr>
          <p:nvPr/>
        </p:nvPicPr>
        <p:blipFill>
          <a:blip r:embed="rId4"/>
          <a:stretch>
            <a:fillRect/>
          </a:stretch>
        </p:blipFill>
        <p:spPr>
          <a:xfrm>
            <a:off x="2286000" y="3899496"/>
            <a:ext cx="1745906" cy="59566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Synthetic Division (with Complex Numbers)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pic>
        <p:nvPicPr>
          <p:cNvPr id="6" name="Picture 5" descr="Compute the fraction with numerator negative 3 times x cubed plus open parentheses 5 minus 2 i close parentheses times x squared plus open parentheses negative 4 plus i close parentheses times x plus open parentheses 1 minus i close parentheses, and denominator x minus 1 plus i.">
            <a:extLst>
              <a:ext uri="{FF2B5EF4-FFF2-40B4-BE49-F238E27FC236}">
                <a16:creationId xmlns:a16="http://schemas.microsoft.com/office/drawing/2014/main" id="{73A67227-E8FB-14F4-A0A1-C98331A498B8}"/>
              </a:ext>
            </a:extLst>
          </p:cNvPr>
          <p:cNvPicPr>
            <a:picLocks noChangeAspect="1"/>
          </p:cNvPicPr>
          <p:nvPr/>
        </p:nvPicPr>
        <p:blipFill>
          <a:blip r:embed="rId3"/>
          <a:stretch>
            <a:fillRect/>
          </a:stretch>
        </p:blipFill>
        <p:spPr>
          <a:xfrm>
            <a:off x="504825" y="1219200"/>
            <a:ext cx="5972175" cy="847725"/>
          </a:xfrm>
          <a:prstGeom prst="rect">
            <a:avLst/>
          </a:prstGeom>
        </p:spPr>
      </p:pic>
      <p:sp>
        <p:nvSpPr>
          <p:cNvPr id="5" name="TextBox 4">
            <a:extLst>
              <a:ext uri="{FF2B5EF4-FFF2-40B4-BE49-F238E27FC236}">
                <a16:creationId xmlns:a16="http://schemas.microsoft.com/office/drawing/2014/main" id="{BD5FEF04-5FEE-6B49-3031-6639204E06CA}"/>
              </a:ext>
            </a:extLst>
          </p:cNvPr>
          <p:cNvSpPr txBox="1"/>
          <p:nvPr/>
        </p:nvSpPr>
        <p:spPr>
          <a:xfrm>
            <a:off x="438150" y="2256838"/>
            <a:ext cx="4572000" cy="523220"/>
          </a:xfrm>
          <a:prstGeom prst="rect">
            <a:avLst/>
          </a:prstGeom>
          <a:noFill/>
        </p:spPr>
        <p:txBody>
          <a:bodyPr wrap="square">
            <a:spAutoFit/>
          </a:bodyPr>
          <a:lstStyle/>
          <a:p>
            <a:pPr>
              <a:defRPr sz="2800"/>
            </a:pPr>
            <a:r>
              <a:rPr lang="en-US" dirty="0"/>
              <a:t>using synthetic division</a:t>
            </a:r>
            <a:r>
              <a:rPr lang="en-US" sz="18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Synthetic Division (with Complex Numbers)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a:p>
            <a:endParaRPr lang="en-US" b="1" dirty="0">
              <a:solidFill>
                <a:srgbClr val="191E3F"/>
              </a:solidFill>
              <a:latin typeface="Times" panose="02020603050405020304" pitchFamily="18" charset="0"/>
            </a:endParaRPr>
          </a:p>
          <a:p>
            <a:endParaRPr lang="en-US" b="1" i="0" dirty="0">
              <a:solidFill>
                <a:srgbClr val="191E3F"/>
              </a:solidFill>
              <a:effectLst/>
              <a:latin typeface="Times"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Placeholder 2" descr="This represents a synthetic division:&#10;Set up the synthetic division. The dividend has several complex coefficients.&#10;So, the divisor 1 minus i placed in the upper left corner divides the coefficients of the polynomial are negative 3, 5 minus 2 I, negative 4 plus i, 1 minus i written across the top row.&#10;The first step of the synthetic division is shown, where first coefficient, negative 3 is brought down to the bottom row.">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1518955616"/>
                  </p:ext>
                </p:extLst>
              </p:nvPr>
            </p:nvGraphicFramePr>
            <p:xfrm>
              <a:off x="457200" y="1524000"/>
              <a:ext cx="8229600" cy="118872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 </m:t>
                                      </m:r>
                                    </m:e>
                                  </m:mr>
                                </m:m>
                              </m:oMath>
                            </m:oMathPara>
                          </a14:m>
                          <a:endParaRPr sz="2200" b="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lang="en-US" sz="1800" b="0" dirty="0"/>
                            <a:t>Set up the synthetic division. The dividend has several complex coefficients.</a:t>
                          </a:r>
                        </a:p>
                      </a:txBody>
                      <a:tcPr/>
                    </a:tc>
                    <a:extLst>
                      <a:ext uri="{0D108BD9-81ED-4DB2-BD59-A6C34878D82A}">
                        <a16:rowId xmlns:a16="http://schemas.microsoft.com/office/drawing/2014/main" val="10000"/>
                      </a:ext>
                    </a:extLst>
                  </a:tr>
                </a:tbl>
              </a:graphicData>
            </a:graphic>
          </p:graphicFrame>
        </mc:Choice>
        <mc:Fallback xmlns="">
          <p:graphicFrame>
            <p:nvGraphicFramePr>
              <p:cNvPr id="5" name="Table Placeholder 2" descr="This represents a synthetic division:&#10;Set up the synthetic division. The dividend has several complex coefficients.&#10;So, the divisor 1 minus i placed in the upper left corner divides the coefficients of the polynomial are negative 3, 5 minus 2 I, negative 4 plus i, 1 minus i written across the top row.&#10;The first step of the synthetic division is shown, where first coefficient, negative 3 is brought down to the bottom row.">
                <a:extLst>
                  <a:ext uri="{FF2B5EF4-FFF2-40B4-BE49-F238E27FC236}">
                    <a16:creationId xmlns:a16="http://schemas.microsoft.com/office/drawing/2014/main" id="{946177D7-D417-4B39-9604-3BC9F457A897}"/>
                  </a:ext>
                </a:extLst>
              </p:cNvPr>
              <p:cNvGraphicFramePr>
                <a:graphicFrameLocks/>
              </p:cNvGraphicFramePr>
              <p:nvPr>
                <p:extLst>
                  <p:ext uri="{D42A27DB-BD31-4B8C-83A1-F6EECF244321}">
                    <p14:modId xmlns:p14="http://schemas.microsoft.com/office/powerpoint/2010/main" val="1518955616"/>
                  </p:ext>
                </p:extLst>
              </p:nvPr>
            </p:nvGraphicFramePr>
            <p:xfrm>
              <a:off x="457200" y="1524000"/>
              <a:ext cx="8229600" cy="118872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188720">
                    <a:tc>
                      <a:txBody>
                        <a:bodyPr/>
                        <a:lstStyle/>
                        <a:p>
                          <a:endParaRPr lang="en-US"/>
                        </a:p>
                      </a:txBody>
                      <a:tcPr anchor="ctr">
                        <a:blipFill>
                          <a:blip r:embed="rId3"/>
                          <a:stretch>
                            <a:fillRect t="-2564" r="-50000" b="-820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lang="en-US" sz="1800" b="0" dirty="0"/>
                            <a:t>Set up the synthetic division. The dividend has several complex coefficients.</a:t>
                          </a:r>
                        </a:p>
                      </a:txBody>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Placeholder 2" descr="The second step of the synthetic division is multiplying negative 3 by the divisor 1 minus i gives negative 3 plus 3 i, which is written below 5 minus 2 i. Adding 5 minus 2 i and negative 3 plus 3 i results in 2 plus i, the next coefficient in the bottom row.&#10;By continuing the process, we get the intermediate row contains the products negative 3 plus 3 I, 3 minus I, negative 1 plus i, which are obtained by multiplying the divisor with the current quotient values. The final row results in negative 3, 2 plus I, negative i, 0.&#10;Throughout the division we need complex number arithmetic. &#10;In particular, open parentheses 1 minus i close parentheses times open parentheses 2 plus i close parentheses equals 2 minus i minus i squared equals 3 minus i.">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390737080"/>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bar>
                                  <m:barPr>
                                    <m:ctrlPr>
                                      <a:rPr lang="ar-AE" sz="2400" i="1" smtClean="0">
                                        <a:latin typeface="Cambria Math" panose="02040503050406030204" pitchFamily="18" charset="0"/>
                                      </a:rPr>
                                    </m:ctrlPr>
                                  </m:barPr>
                                  <m:e>
                                    <m:m>
                                      <m:mPr>
                                        <m:mcs>
                                          <m:mc>
                                            <m:mcPr>
                                              <m:count m:val="5"/>
                                              <m:mcJc m:val="center"/>
                                            </m:mcPr>
                                          </m:mc>
                                        </m:mcs>
                                        <m:ctrlPr>
                                          <a:rPr lang="ar-AE" sz="2400" i="1" smtClean="0">
                                            <a:latin typeface="Cambria Math" panose="02040503050406030204" pitchFamily="18" charset="0"/>
                                          </a:rPr>
                                        </m:ctrlPr>
                                      </m:mPr>
                                      <m:mr>
                                        <m:e>
                                          <m:borderBox>
                                            <m:borderBoxPr>
                                              <m:hideTop m:val="on"/>
                                              <m:hideLeft m:val="on"/>
                                              <m:ctrlPr>
                                                <a:rPr lang="ar-AE" sz="2400" i="1">
                                                  <a:latin typeface="Cambria Math" panose="02040503050406030204" pitchFamily="18" charset="0"/>
                                                </a:rPr>
                                              </m:ctrlPr>
                                            </m:borderBoxPr>
                                            <m:e>
                                              <m:r>
                                                <m:rPr>
                                                  <m:brk m:alnAt="4"/>
                                                </m:rPr>
                                                <a:rPr lang="en-US" sz="2400" b="0" i="0" smtClean="0">
                                                  <a:latin typeface="Cambria Math" panose="02040503050406030204" pitchFamily="18" charset="0"/>
                                                </a:rPr>
                                                <m:t>1</m:t>
                                              </m:r>
                                              <m:r>
                                                <m:rPr>
                                                  <m:brk m:alnAt="4"/>
                                                </m:rPr>
                                                <a:rPr lang="en-US" sz="2400" b="0" i="0" smtClean="0">
                                                  <a:latin typeface="Cambria Math" panose="02040503050406030204" pitchFamily="18" charset="0"/>
                                                </a:rPr>
                                                <m:t>−</m:t>
                                              </m:r>
                                              <m:r>
                                                <m:rPr>
                                                  <m:brk m:alnAt="4"/>
                                                </m:rPr>
                                                <a:rPr lang="en-US" sz="2400" b="0" i="1" smtClean="0">
                                                  <a:latin typeface="Cambria Math" panose="02040503050406030204" pitchFamily="18" charset="0"/>
                                                </a:rPr>
                                                <m:t>𝑖</m:t>
                                              </m:r>
                                            </m:e>
                                          </m:borderBox>
                                        </m:e>
                                        <m:e>
                                          <m:r>
                                            <a:rPr lang="en-US" sz="2400" b="0" i="1" smtClean="0">
                                              <a:latin typeface="Cambria Math" panose="02040503050406030204" pitchFamily="18" charset="0"/>
                                            </a:rPr>
                                            <m:t>−</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5</m:t>
                                          </m:r>
                                          <m:r>
                                            <a:rPr lang="en-US" sz="2400" b="0" i="1" smtClean="0">
                                              <a:latin typeface="Cambria Math" panose="02040503050406030204" pitchFamily="18" charset="0"/>
                                            </a:rPr>
                                            <m:t>−</m:t>
                                          </m:r>
                                          <m:r>
                                            <a:rPr lang="en-US" sz="2400" b="0" i="1" smtClean="0">
                                              <a:latin typeface="Cambria Math" panose="02040503050406030204" pitchFamily="18" charset="0"/>
                                            </a:rPr>
                                            <m:t>2</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4</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r>
                                        <m:e>
                                          <m:r>
                                            <a:rPr lang="en-US" sz="2400" b="0" i="1" smtClean="0">
                                              <a:latin typeface="Cambria Math" panose="02040503050406030204" pitchFamily="18" charset="0"/>
                                            </a:rPr>
                                            <m:t> </m:t>
                                          </m:r>
                                        </m:e>
                                        <m:e>
                                          <m:r>
                                            <a:rPr lang="en-US" sz="2400" b="0" i="1" smtClean="0">
                                              <a:latin typeface="Cambria Math" panose="02040503050406030204" pitchFamily="18" charset="0"/>
                                            </a:rPr>
                                            <m:t> </m:t>
                                          </m:r>
                                        </m:e>
                                        <m:e>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𝑖</m:t>
                                          </m:r>
                                        </m:e>
                                      </m:mr>
                                    </m:m>
                                  </m:e>
                                </m:bar>
                              </m:oMath>
                            </m:oMathPara>
                          </a14:m>
                          <a:endParaRPr lang="en-US" sz="2400" dirty="0"/>
                        </a:p>
                        <a:p>
                          <a:pPr/>
                          <a14:m>
                            <m:oMathPara xmlns:m="http://schemas.openxmlformats.org/officeDocument/2006/math">
                              <m:oMathParaPr>
                                <m:jc m:val="left"/>
                              </m:oMathParaPr>
                              <m:oMath xmlns:m="http://schemas.openxmlformats.org/officeDocument/2006/math">
                                <m:m>
                                  <m:mPr>
                                    <m:mcs>
                                      <m:mc>
                                        <m:mcPr>
                                          <m:count m:val="5"/>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 </m:t>
                                      </m:r>
                                    </m:e>
                                    <m:e>
                                      <m:r>
                                        <a:rPr lang="en-US" sz="2400" b="0" i="1" smtClean="0">
                                          <a:latin typeface="Cambria Math" panose="02040503050406030204" pitchFamily="18" charset="0"/>
                                        </a:rPr>
                                        <m:t>          −</m:t>
                                      </m:r>
                                      <m:r>
                                        <a:rPr lang="en-US" sz="2400" b="0" i="1" smtClean="0">
                                          <a:latin typeface="Cambria Math" panose="02040503050406030204" pitchFamily="18" charset="0"/>
                                        </a:rPr>
                                        <m:t>3</m:t>
                                      </m:r>
                                    </m:e>
                                    <m:e>
                                      <m:r>
                                        <a:rPr lang="en-US" sz="2400" b="0" i="1" smtClean="0">
                                          <a:latin typeface="Cambria Math" panose="02040503050406030204" pitchFamily="18" charset="0"/>
                                        </a:rPr>
                                        <m:t>     </m:t>
                                      </m:r>
                                      <m:r>
                                        <a:rPr lang="en-US" sz="2400" b="0" i="1"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𝑖</m:t>
                                      </m:r>
                                    </m:e>
                                    <m:e>
                                      <m:r>
                                        <a:rPr lang="en-US" sz="2400" b="0" i="1" smtClean="0">
                                          <a:latin typeface="Cambria Math" panose="02040503050406030204" pitchFamily="18" charset="0"/>
                                        </a:rPr>
                                        <m:t>        −</m:t>
                                      </m:r>
                                      <m:r>
                                        <a:rPr lang="en-US" sz="2400" b="0" i="1" smtClean="0">
                                          <a:latin typeface="Cambria Math" panose="02040503050406030204" pitchFamily="18" charset="0"/>
                                        </a:rPr>
                                        <m:t>1</m:t>
                                      </m:r>
                                    </m:e>
                                    <m:e>
                                      <m:r>
                                        <a:rPr lang="en-US" sz="2400" b="0" i="1" smtClean="0">
                                          <a:latin typeface="Cambria Math" panose="02040503050406030204" pitchFamily="18" charset="0"/>
                                        </a:rPr>
                                        <m:t>          </m:t>
                                      </m:r>
                                      <m:r>
                                        <a:rPr lang="en-US" sz="2400" b="0" i="1" smtClean="0">
                                          <a:latin typeface="Cambria Math" panose="02040503050406030204" pitchFamily="18" charset="0"/>
                                        </a:rPr>
                                        <m:t>0</m:t>
                                      </m:r>
                                    </m:e>
                                  </m:mr>
                                </m:m>
                              </m:oMath>
                            </m:oMathPara>
                          </a14:m>
                          <a:endParaRPr sz="2200" b="0" dirty="0"/>
                        </a:p>
                      </a:txBody>
                      <a:tcPr/>
                    </a:tc>
                    <a:tc>
                      <a:txBody>
                        <a:bodyPr/>
                        <a:lstStyle/>
                        <a:p>
                          <a:pPr algn="l">
                            <a:defRPr sz="1100"/>
                          </a:pPr>
                          <a:r>
                            <a:rPr lang="en-US" sz="2000" b="0" dirty="0"/>
                            <a:t>Throughout the division we need complex number arithmetic. </a:t>
                          </a:r>
                        </a:p>
                        <a:p>
                          <a:pPr algn="l">
                            <a:defRPr sz="1100"/>
                          </a:pPr>
                          <a:r>
                            <a:rPr lang="en-US" sz="2000" b="0" dirty="0"/>
                            <a:t>In particular, </a:t>
                          </a:r>
                        </a:p>
                        <a:p>
                          <a:pPr algn="l">
                            <a:defRPr sz="1100"/>
                          </a:pPr>
                          <a14:m>
                            <m:oMathPara xmlns:m="http://schemas.openxmlformats.org/officeDocument/2006/math">
                              <m:oMathParaPr>
                                <m:jc m:val="left"/>
                              </m:oMathParaPr>
                              <m:oMath xmlns:m="http://schemas.openxmlformats.org/officeDocument/2006/math">
                                <m:d>
                                  <m:dPr>
                                    <m:ctrlPr>
                                      <a:rPr lang="ar-AE" sz="2000" b="0" i="1" smtClean="0">
                                        <a:latin typeface="Cambria Math" panose="02040503050406030204" pitchFamily="18" charset="0"/>
                                      </a:rPr>
                                    </m:ctrlPr>
                                  </m:dPr>
                                  <m:e>
                                    <m:r>
                                      <a:rPr lang="ar-AE" sz="2000" b="0" i="1" smtClean="0">
                                        <a:latin typeface="Cambria Math" panose="02040503050406030204" pitchFamily="18" charset="0"/>
                                      </a:rPr>
                                      <m:t>1</m:t>
                                    </m:r>
                                    <m:r>
                                      <a:rPr lang="ar-AE" sz="2000" b="0" i="1" smtClean="0">
                                        <a:latin typeface="Cambria Math" panose="02040503050406030204" pitchFamily="18" charset="0"/>
                                      </a:rPr>
                                      <m:t>−</m:t>
                                    </m:r>
                                    <m:r>
                                      <a:rPr lang="ar-AE" sz="2000" b="0" i="1" smtClean="0">
                                        <a:latin typeface="Cambria Math" panose="02040503050406030204" pitchFamily="18" charset="0"/>
                                      </a:rPr>
                                      <m:t>𝑖</m:t>
                                    </m:r>
                                  </m:e>
                                </m:d>
                                <m:d>
                                  <m:dPr>
                                    <m:ctrlPr>
                                      <a:rPr lang="ar-AE" sz="2000" b="0" i="1" smtClean="0">
                                        <a:latin typeface="Cambria Math" panose="02040503050406030204" pitchFamily="18" charset="0"/>
                                      </a:rPr>
                                    </m:ctrlPr>
                                  </m:dPr>
                                  <m:e>
                                    <m:r>
                                      <a:rPr lang="ar-AE" sz="2000" b="0" i="1" smtClean="0">
                                        <a:latin typeface="Cambria Math" panose="02040503050406030204" pitchFamily="18" charset="0"/>
                                      </a:rPr>
                                      <m:t>2</m:t>
                                    </m:r>
                                    <m:r>
                                      <a:rPr lang="ar-AE" sz="2000" b="0" i="1" smtClean="0">
                                        <a:latin typeface="Cambria Math" panose="02040503050406030204" pitchFamily="18" charset="0"/>
                                      </a:rPr>
                                      <m:t>+</m:t>
                                    </m:r>
                                    <m:r>
                                      <a:rPr lang="ar-AE" sz="2000" b="0" i="1" smtClean="0">
                                        <a:latin typeface="Cambria Math" panose="02040503050406030204" pitchFamily="18" charset="0"/>
                                      </a:rPr>
                                      <m:t>𝑖</m:t>
                                    </m:r>
                                  </m:e>
                                </m:d>
                              </m:oMath>
                            </m:oMathPara>
                          </a14:m>
                          <a:endParaRPr lang="ar-AE" sz="2000" b="0" i="1" dirty="0">
                            <a:latin typeface="Cambria Math" panose="02040503050406030204" pitchFamily="18" charset="0"/>
                          </a:endParaRPr>
                        </a:p>
                        <a:p>
                          <a:pPr algn="l">
                            <a:defRPr sz="1100"/>
                          </a:pPr>
                          <a:r>
                            <a:rPr lang="ar-AE" sz="2000" b="0" i="0" dirty="0">
                              <a:solidFill>
                                <a:srgbClr val="191E3F"/>
                              </a:solidFill>
                              <a:effectLst/>
                              <a:latin typeface="+mn-lt"/>
                              <a:cs typeface="Times" panose="02020603050405020304" pitchFamily="18" charset="0"/>
                            </a:rPr>
                            <a:t> </a:t>
                          </a:r>
                          <a14:m>
                            <m:oMath xmlns:m="http://schemas.openxmlformats.org/officeDocument/2006/math">
                              <m:r>
                                <a:rPr lang="ar-AE" sz="2000" b="0" i="1" smtClean="0">
                                  <a:latin typeface="Cambria Math" panose="02040503050406030204" pitchFamily="18" charset="0"/>
                                </a:rPr>
                                <m:t>=</m:t>
                              </m:r>
                              <m:r>
                                <a:rPr lang="ar-AE" sz="2000" b="0" i="1" smtClean="0">
                                  <a:latin typeface="Cambria Math" panose="02040503050406030204" pitchFamily="18" charset="0"/>
                                </a:rPr>
                                <m:t>2</m:t>
                              </m:r>
                              <m:r>
                                <a:rPr lang="ar-AE" sz="2000" b="0" i="1" smtClean="0">
                                  <a:latin typeface="Cambria Math" panose="02040503050406030204" pitchFamily="18" charset="0"/>
                                </a:rPr>
                                <m:t>−</m:t>
                              </m:r>
                              <m:r>
                                <a:rPr lang="ar-AE" sz="2000" b="0" i="1" smtClean="0">
                                  <a:latin typeface="Cambria Math" panose="02040503050406030204" pitchFamily="18" charset="0"/>
                                </a:rPr>
                                <m:t>𝑖</m:t>
                              </m:r>
                              <m:r>
                                <a:rPr lang="ar-AE" sz="2000" b="0" i="1" smtClean="0">
                                  <a:latin typeface="Cambria Math" panose="02040503050406030204" pitchFamily="18" charset="0"/>
                                </a:rPr>
                                <m:t>−</m:t>
                              </m:r>
                              <m:sSup>
                                <m:sSupPr>
                                  <m:ctrlPr>
                                    <a:rPr lang="ar-AE" sz="2000" b="0" i="1" smtClean="0">
                                      <a:latin typeface="Cambria Math" panose="02040503050406030204" pitchFamily="18" charset="0"/>
                                    </a:rPr>
                                  </m:ctrlPr>
                                </m:sSupPr>
                                <m:e>
                                  <m:r>
                                    <a:rPr lang="ar-AE" sz="2000" b="0" i="1" smtClean="0">
                                      <a:latin typeface="Cambria Math" panose="02040503050406030204" pitchFamily="18" charset="0"/>
                                    </a:rPr>
                                    <m:t>𝑖</m:t>
                                  </m:r>
                                </m:e>
                                <m:sup>
                                  <m:r>
                                    <a:rPr lang="ar-AE" sz="2000" b="0" i="1" smtClean="0">
                                      <a:latin typeface="Cambria Math" panose="02040503050406030204" pitchFamily="18" charset="0"/>
                                    </a:rPr>
                                    <m:t>2</m:t>
                                  </m:r>
                                </m:sup>
                              </m:sSup>
                              <m:r>
                                <a:rPr lang="ar-AE" sz="2000" b="0" i="1" smtClean="0">
                                  <a:latin typeface="Cambria Math" panose="02040503050406030204" pitchFamily="18" charset="0"/>
                                </a:rPr>
                                <m:t>=</m:t>
                              </m:r>
                              <m:r>
                                <a:rPr lang="ar-AE" sz="2000" b="0" i="1" smtClean="0">
                                  <a:latin typeface="Cambria Math" panose="02040503050406030204" pitchFamily="18" charset="0"/>
                                </a:rPr>
                                <m:t>3</m:t>
                              </m:r>
                              <m:r>
                                <a:rPr lang="ar-AE" sz="2000" b="0" i="1" smtClean="0">
                                  <a:latin typeface="Cambria Math" panose="02040503050406030204" pitchFamily="18" charset="0"/>
                                </a:rPr>
                                <m:t>−</m:t>
                              </m:r>
                              <m:r>
                                <a:rPr lang="ar-AE" sz="2000" b="0" i="1" smtClean="0">
                                  <a:latin typeface="Cambria Math" panose="02040503050406030204" pitchFamily="18" charset="0"/>
                                </a:rPr>
                                <m:t>𝑖</m:t>
                              </m:r>
                            </m:oMath>
                          </a14:m>
                          <a:r>
                            <a:rPr lang="ar-AE" sz="2000" b="0" dirty="0"/>
                            <a:t>.</a:t>
                          </a:r>
                        </a:p>
                      </a:txBody>
                      <a:tcPr/>
                    </a:tc>
                    <a:extLst>
                      <a:ext uri="{0D108BD9-81ED-4DB2-BD59-A6C34878D82A}">
                        <a16:rowId xmlns:a16="http://schemas.microsoft.com/office/drawing/2014/main" val="10000"/>
                      </a:ext>
                    </a:extLst>
                  </a:tr>
                </a:tbl>
              </a:graphicData>
            </a:graphic>
          </p:graphicFrame>
        </mc:Choice>
        <mc:Fallback xmlns="">
          <p:graphicFrame>
            <p:nvGraphicFramePr>
              <p:cNvPr id="7" name="Table Placeholder 2" descr="The second step of the synthetic division is multiplying negative 3 by the divisor 1 minus i gives negative 3 plus 3 i, which is written below 5 minus 2 i. Adding 5 minus 2 i and negative 3 plus 3 i results in 2 plus i, the next coefficient in the bottom row.&#10;By continuing the process, we get the intermediate row contains the products negative 3 plus 3 I, 3 minus I, negative 1 plus i, which are obtained by multiplying the divisor with the current quotient values. The final row results in negative 3, 2 plus I, negative i, 0.&#10;Throughout the division we need complex number arithmetic. &#10;In particular, open parentheses 1 minus i close parentheses times open parentheses 2 plus i close parentheses equals 2 minus i minus i squared equals 3 minus i.">
                <a:extLst>
                  <a:ext uri="{FF2B5EF4-FFF2-40B4-BE49-F238E27FC236}">
                    <a16:creationId xmlns:a16="http://schemas.microsoft.com/office/drawing/2014/main" id="{07E38818-2218-47FA-B9CB-C7F4F5B16CFB}"/>
                  </a:ext>
                </a:extLst>
              </p:cNvPr>
              <p:cNvGraphicFramePr>
                <a:graphicFrameLocks/>
              </p:cNvGraphicFramePr>
              <p:nvPr>
                <p:extLst>
                  <p:ext uri="{D42A27DB-BD31-4B8C-83A1-F6EECF244321}">
                    <p14:modId xmlns:p14="http://schemas.microsoft.com/office/powerpoint/2010/main" val="390737080"/>
                  </p:ext>
                </p:extLst>
              </p:nvPr>
            </p:nvGraphicFramePr>
            <p:xfrm>
              <a:off x="457200" y="2971800"/>
              <a:ext cx="8229600" cy="1920240"/>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920240">
                    <a:tc>
                      <a:txBody>
                        <a:bodyPr/>
                        <a:lstStyle/>
                        <a:p>
                          <a:endParaRPr lang="en-US"/>
                        </a:p>
                      </a:txBody>
                      <a:tcPr>
                        <a:blipFill>
                          <a:blip r:embed="rId4"/>
                          <a:stretch>
                            <a:fillRect t="-1582" r="-50000" b="-5380"/>
                          </a:stretch>
                        </a:blipFill>
                      </a:tcPr>
                    </a:tc>
                    <a:tc>
                      <a:txBody>
                        <a:bodyPr/>
                        <a:lstStyle/>
                        <a:p>
                          <a:endParaRPr lang="en-US"/>
                        </a:p>
                      </a:txBody>
                      <a:tcPr>
                        <a:blipFill>
                          <a:blip r:embed="rId4"/>
                          <a:stretch>
                            <a:fillRect l="-200000" t="-1582" b="-5380"/>
                          </a:stretch>
                        </a:blipFill>
                      </a:tcPr>
                    </a:tc>
                    <a:extLst>
                      <a:ext uri="{0D108BD9-81ED-4DB2-BD59-A6C34878D82A}">
                        <a16:rowId xmlns:a16="http://schemas.microsoft.com/office/drawing/2014/main" val="10000"/>
                      </a:ext>
                    </a:extLst>
                  </a:tr>
                </a:tbl>
              </a:graphicData>
            </a:graphic>
          </p:graphicFrame>
        </mc:Fallback>
      </mc:AlternateContent>
      <p:sp>
        <p:nvSpPr>
          <p:cNvPr id="11" name="TextBox 10">
            <a:extLst>
              <a:ext uri="{FF2B5EF4-FFF2-40B4-BE49-F238E27FC236}">
                <a16:creationId xmlns:a16="http://schemas.microsoft.com/office/drawing/2014/main" id="{4C3FE9E7-6ABA-AD92-3930-EEAEBD133C30}"/>
              </a:ext>
            </a:extLst>
          </p:cNvPr>
          <p:cNvSpPr txBox="1"/>
          <p:nvPr/>
        </p:nvSpPr>
        <p:spPr>
          <a:xfrm>
            <a:off x="457200" y="5109363"/>
            <a:ext cx="3276600" cy="523220"/>
          </a:xfrm>
          <a:prstGeom prst="rect">
            <a:avLst/>
          </a:prstGeom>
          <a:noFill/>
        </p:spPr>
        <p:txBody>
          <a:bodyPr wrap="square">
            <a:spAutoFit/>
          </a:bodyPr>
          <a:lstStyle/>
          <a:p>
            <a:r>
              <a:rPr lang="en-US" sz="2800" dirty="0"/>
              <a:t>Thus, the quotient is</a:t>
            </a:r>
            <a:endParaRPr lang="en-US" sz="2800" b="0" i="0" dirty="0">
              <a:solidFill>
                <a:srgbClr val="191E3F"/>
              </a:solidFill>
              <a:effectLst/>
              <a:latin typeface="Times" panose="02020603050405020304" pitchFamily="18" charset="0"/>
            </a:endParaRPr>
          </a:p>
        </p:txBody>
      </p:sp>
      <p:pic>
        <p:nvPicPr>
          <p:cNvPr id="13" name="Picture 12" descr="Negative three times x squared plus open parentheses two plus i close parentheses times x minus one.">
            <a:extLst>
              <a:ext uri="{FF2B5EF4-FFF2-40B4-BE49-F238E27FC236}">
                <a16:creationId xmlns:a16="http://schemas.microsoft.com/office/drawing/2014/main" id="{C504BCAD-D5D7-CDF1-0B43-82370400A92E}"/>
              </a:ext>
            </a:extLst>
          </p:cNvPr>
          <p:cNvPicPr>
            <a:picLocks noChangeAspect="1"/>
          </p:cNvPicPr>
          <p:nvPr/>
        </p:nvPicPr>
        <p:blipFill>
          <a:blip r:embed="rId5"/>
          <a:stretch>
            <a:fillRect/>
          </a:stretch>
        </p:blipFill>
        <p:spPr>
          <a:xfrm>
            <a:off x="3581400" y="5136004"/>
            <a:ext cx="2664000" cy="5074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6: Constructing Polynomials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Construct a polynomial that has the given properties.</a:t>
                </a:r>
              </a:p>
              <a:p>
                <a:pPr marL="542925" indent="-542925">
                  <a:defRPr sz="2800"/>
                </a:pPr>
                <a:r>
                  <a:rPr lang="en-US" dirty="0"/>
                  <a:t>a.   </a:t>
                </a:r>
                <a:r>
                  <a:rPr lang="en-US" sz="2800" dirty="0"/>
                  <a:t>Third-degree, zeros of </a:t>
                </a:r>
                <a:r>
                  <a:rPr lang="en-US" sz="2800" dirty="0">
                    <a:latin typeface="Calibri" panose="020F0502020204030204" pitchFamily="34" charset="0"/>
                    <a:ea typeface="Calibri" panose="020F0502020204030204" pitchFamily="34" charset="0"/>
                    <a:cs typeface="Calibri" panose="020F0502020204030204" pitchFamily="34" charset="0"/>
                  </a:rPr>
                  <a:t>−3</a:t>
                </a:r>
                <a:r>
                  <a:rPr lang="en-US" sz="2800" dirty="0"/>
                  <a:t>, 2, and 5, and goes </a:t>
                </a:r>
                <a:br>
                  <a:rPr lang="en-US" sz="2800" dirty="0"/>
                </a:br>
                <a:r>
                  <a:rPr lang="en-US" sz="2800" dirty="0"/>
                  <a:t>to </a:t>
                </a:r>
                <a:r>
                  <a:rPr lang="en-US"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US">
                        <a:latin typeface="Cambria Math" panose="02040503050406030204" pitchFamily="18" charset="0"/>
                      </a:rPr>
                      <m:t>∞</m:t>
                    </m:r>
                  </m:oMath>
                </a14:m>
                <a:r>
                  <a:rPr lang="en-US" sz="2800" dirty="0"/>
                  <a:t> as </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pic>
        <p:nvPicPr>
          <p:cNvPr id="6" name="Picture 5" descr="X approaches infinity.">
            <a:extLst>
              <a:ext uri="{FF2B5EF4-FFF2-40B4-BE49-F238E27FC236}">
                <a16:creationId xmlns:a16="http://schemas.microsoft.com/office/drawing/2014/main" id="{59B394F3-52AE-2999-58C9-3B0A9E07DCCB}"/>
              </a:ext>
            </a:extLst>
          </p:cNvPr>
          <p:cNvPicPr>
            <a:picLocks noChangeAspect="1"/>
          </p:cNvPicPr>
          <p:nvPr/>
        </p:nvPicPr>
        <p:blipFill>
          <a:blip r:embed="rId4"/>
          <a:stretch>
            <a:fillRect/>
          </a:stretch>
        </p:blipFill>
        <p:spPr>
          <a:xfrm>
            <a:off x="2362200" y="2133600"/>
            <a:ext cx="1133475" cy="361950"/>
          </a:xfrm>
          <a:prstGeom prst="rect">
            <a:avLst/>
          </a:prstGeom>
        </p:spPr>
      </p:pic>
      <p:sp>
        <p:nvSpPr>
          <p:cNvPr id="8" name="TextBox 7">
            <a:extLst>
              <a:ext uri="{FF2B5EF4-FFF2-40B4-BE49-F238E27FC236}">
                <a16:creationId xmlns:a16="http://schemas.microsoft.com/office/drawing/2014/main" id="{F5954273-D6AE-CAD5-3083-838D8460C1DE}"/>
              </a:ext>
            </a:extLst>
          </p:cNvPr>
          <p:cNvSpPr txBox="1"/>
          <p:nvPr/>
        </p:nvSpPr>
        <p:spPr>
          <a:xfrm>
            <a:off x="483078" y="2495550"/>
            <a:ext cx="8203721" cy="954107"/>
          </a:xfrm>
          <a:prstGeom prst="rect">
            <a:avLst/>
          </a:prstGeom>
          <a:noFill/>
        </p:spPr>
        <p:txBody>
          <a:bodyPr wrap="square">
            <a:spAutoFit/>
          </a:bodyPr>
          <a:lstStyle/>
          <a:p>
            <a:pPr marL="542925" indent="-542925"/>
            <a:r>
              <a:rPr lang="en-US" sz="2800" dirty="0"/>
              <a:t>b.   ​Fourth-degree, zeros of </a:t>
            </a:r>
            <a:r>
              <a:rPr lang="en-US" sz="2800" dirty="0">
                <a:latin typeface="Calibri" panose="020F0502020204030204" pitchFamily="34" charset="0"/>
                <a:ea typeface="Calibri" panose="020F0502020204030204" pitchFamily="34" charset="0"/>
                <a:cs typeface="Calibri" panose="020F0502020204030204" pitchFamily="34" charset="0"/>
              </a:rPr>
              <a:t>−5</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−2</a:t>
            </a:r>
            <a:r>
              <a:rPr lang="en-US" sz="2800" dirty="0"/>
              <a:t>, </a:t>
            </a:r>
            <a:r>
              <a:rPr lang="en-US" sz="2800" dirty="0">
                <a:latin typeface="Cambria Math"/>
              </a:rPr>
              <a:t>1</a:t>
            </a:r>
            <a:r>
              <a:rPr lang="en-US" sz="2800" dirty="0"/>
              <a:t>, and 3, and </a:t>
            </a:r>
            <a:r>
              <a:rPr lang="en-US" sz="2800" i="1" dirty="0">
                <a:latin typeface="+mj-lt"/>
              </a:rPr>
              <a:t>y</a:t>
            </a:r>
            <a:r>
              <a:rPr lang="en-US" sz="2800" dirty="0"/>
              <a:t>-intercept at (0, 15).</a:t>
            </a:r>
            <a:endParaRPr lang="en-I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When constructing polynomials from a set of factors, it is easier to keep the result in factored form until the last step. Often, it is fine to leave the polynomial in factored form.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Zeros and Linear Factors</a:t>
            </a:r>
          </a:p>
        </p:txBody>
      </p:sp>
      <p:sp>
        <p:nvSpPr>
          <p:cNvPr id="3" name="Text Placeholder 2"/>
          <p:cNvSpPr>
            <a:spLocks noGrp="1"/>
          </p:cNvSpPr>
          <p:nvPr>
            <p:ph type="body" sz="quarter" idx="10"/>
          </p:nvPr>
        </p:nvSpPr>
        <p:spPr/>
        <p:txBody>
          <a:bodyPr>
            <a:normAutofit/>
          </a:bodyPr>
          <a:lstStyle/>
          <a:p>
            <a:pPr>
              <a:defRPr sz="2800"/>
            </a:pPr>
            <a:r>
              <a:rPr sz="2800" dirty="0"/>
              <a:t>The number</a:t>
            </a:r>
            <a:r>
              <a:rPr lang="en-US" sz="2800" dirty="0"/>
              <a:t> </a:t>
            </a:r>
            <a:r>
              <a:rPr lang="en-US" sz="2800" i="1" dirty="0"/>
              <a:t>c</a:t>
            </a:r>
            <a:r>
              <a:rPr sz="2800" dirty="0"/>
              <a:t> is a </a:t>
            </a:r>
            <a:r>
              <a:rPr sz="2800" b="1" dirty="0"/>
              <a:t>zero</a:t>
            </a:r>
            <a:r>
              <a:rPr sz="2800" dirty="0"/>
              <a:t> of a polynomial</a:t>
            </a:r>
            <a:r>
              <a:rPr lang="en-US" sz="2800" dirty="0"/>
              <a:t> </a:t>
            </a:r>
            <a:r>
              <a:rPr lang="en-US" sz="2800" i="1" dirty="0"/>
              <a:t>p</a:t>
            </a:r>
            <a:r>
              <a:rPr lang="en-US" sz="2800" dirty="0"/>
              <a:t>(</a:t>
            </a:r>
            <a:r>
              <a:rPr lang="en-US" sz="2800" i="1" dirty="0"/>
              <a:t>x</a:t>
            </a:r>
            <a:r>
              <a:rPr lang="en-US" sz="2800" dirty="0"/>
              <a:t>)</a:t>
            </a:r>
            <a:r>
              <a:rPr sz="2800" dirty="0"/>
              <a:t> if and only if the linear polynomial</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lang="en-US" sz="2800" i="1" dirty="0"/>
              <a:t>c</a:t>
            </a:r>
            <a:r>
              <a:rPr sz="2800" dirty="0"/>
              <a:t> is a factor of</a:t>
            </a:r>
            <a:r>
              <a:rPr lang="en-US" sz="2800" dirty="0"/>
              <a:t> </a:t>
            </a:r>
            <a:r>
              <a:rPr lang="en-US" sz="2800" i="1" dirty="0"/>
              <a:t>p</a:t>
            </a:r>
            <a:r>
              <a:rPr sz="2800" dirty="0"/>
              <a:t>. In this case,</a:t>
            </a:r>
            <a:r>
              <a:rPr lang="en-US" sz="2800" dirty="0"/>
              <a:t> 		</a:t>
            </a:r>
            <a:endParaRPr sz="2800" dirty="0"/>
          </a:p>
          <a:p>
            <a:endParaRPr sz="2800" dirty="0"/>
          </a:p>
        </p:txBody>
      </p:sp>
      <p:pic>
        <p:nvPicPr>
          <p:cNvPr id="6" name="Picture 5" descr="p of x equals q of x times open parentheses x minus c close parentheses.">
            <a:extLst>
              <a:ext uri="{FF2B5EF4-FFF2-40B4-BE49-F238E27FC236}">
                <a16:creationId xmlns:a16="http://schemas.microsoft.com/office/drawing/2014/main" id="{34B1C397-AF2D-9BBE-94DD-16F29CEF28CE}"/>
              </a:ext>
            </a:extLst>
          </p:cNvPr>
          <p:cNvPicPr>
            <a:picLocks noChangeAspect="1"/>
          </p:cNvPicPr>
          <p:nvPr/>
        </p:nvPicPr>
        <p:blipFill>
          <a:blip r:embed="rId2"/>
          <a:stretch>
            <a:fillRect/>
          </a:stretch>
        </p:blipFill>
        <p:spPr>
          <a:xfrm>
            <a:off x="533400" y="1981200"/>
            <a:ext cx="2828925" cy="523875"/>
          </a:xfrm>
          <a:prstGeom prst="rect">
            <a:avLst/>
          </a:prstGeom>
        </p:spPr>
      </p:pic>
      <p:sp>
        <p:nvSpPr>
          <p:cNvPr id="8" name="TextBox 7">
            <a:extLst>
              <a:ext uri="{FF2B5EF4-FFF2-40B4-BE49-F238E27FC236}">
                <a16:creationId xmlns:a16="http://schemas.microsoft.com/office/drawing/2014/main" id="{9CAEAF98-5C87-8A15-D6FC-CC6B8845F641}"/>
              </a:ext>
            </a:extLst>
          </p:cNvPr>
          <p:cNvSpPr txBox="1"/>
          <p:nvPr/>
        </p:nvSpPr>
        <p:spPr>
          <a:xfrm>
            <a:off x="457200" y="2438400"/>
            <a:ext cx="8153400" cy="1815882"/>
          </a:xfrm>
          <a:prstGeom prst="rect">
            <a:avLst/>
          </a:prstGeom>
          <a:noFill/>
        </p:spPr>
        <p:txBody>
          <a:bodyPr wrap="square">
            <a:spAutoFit/>
          </a:bodyPr>
          <a:lstStyle/>
          <a:p>
            <a:r>
              <a:rPr lang="en-US" sz="2800" dirty="0">
                <a:solidFill>
                  <a:srgbClr val="000000"/>
                </a:solidFill>
              </a:rPr>
              <a:t>for some quotient polynomial </a:t>
            </a:r>
            <a:r>
              <a:rPr lang="en-US" sz="2800" i="1" dirty="0">
                <a:solidFill>
                  <a:srgbClr val="000000"/>
                </a:solidFill>
              </a:rPr>
              <a:t>q.</a:t>
            </a:r>
            <a:r>
              <a:rPr lang="en-US" sz="2800" dirty="0">
                <a:solidFill>
                  <a:srgbClr val="000000"/>
                </a:solidFill>
              </a:rPr>
              <a:t>  This also means that </a:t>
            </a:r>
            <a:r>
              <a:rPr lang="en-US" sz="2800" i="1" dirty="0">
                <a:solidFill>
                  <a:srgbClr val="000000"/>
                </a:solidFill>
              </a:rPr>
              <a:t>c</a:t>
            </a:r>
            <a:r>
              <a:rPr lang="en-US" sz="2800" dirty="0">
                <a:solidFill>
                  <a:srgbClr val="000000"/>
                </a:solidFill>
              </a:rPr>
              <a:t> is a solution of the polynomial equation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 </a:t>
            </a:r>
            <a:r>
              <a:rPr lang="en-US" sz="2800" dirty="0">
                <a:solidFill>
                  <a:srgbClr val="000000"/>
                </a:solidFill>
                <a:latin typeface="Symbol" panose="05050102010706020507" pitchFamily="18" charset="2"/>
              </a:rPr>
              <a:t>=</a:t>
            </a:r>
            <a:r>
              <a:rPr lang="en-US" sz="2800" dirty="0">
                <a:solidFill>
                  <a:srgbClr val="000000"/>
                </a:solidFill>
              </a:rPr>
              <a:t> 0, and if </a:t>
            </a:r>
            <a:r>
              <a:rPr lang="en-US" sz="2800" i="1" dirty="0">
                <a:solidFill>
                  <a:srgbClr val="000000"/>
                </a:solidFill>
              </a:rPr>
              <a:t>p</a:t>
            </a:r>
            <a:r>
              <a:rPr lang="en-US" sz="2800" dirty="0">
                <a:solidFill>
                  <a:srgbClr val="000000"/>
                </a:solidFill>
              </a:rPr>
              <a:t> is a polynomial with real coefficients and if </a:t>
            </a:r>
            <a:r>
              <a:rPr lang="en-US" sz="2800" i="1" dirty="0">
                <a:solidFill>
                  <a:srgbClr val="000000"/>
                </a:solidFill>
              </a:rPr>
              <a:t>c </a:t>
            </a:r>
            <a:r>
              <a:rPr lang="en-US" sz="2800" dirty="0">
                <a:solidFill>
                  <a:srgbClr val="000000"/>
                </a:solidFill>
              </a:rPr>
              <a:t>is a real number, then </a:t>
            </a:r>
            <a:r>
              <a:rPr lang="en-US" sz="2800" i="1" dirty="0">
                <a:solidFill>
                  <a:srgbClr val="000000"/>
                </a:solidFill>
              </a:rPr>
              <a:t>c</a:t>
            </a:r>
            <a:r>
              <a:rPr lang="en-US" sz="2800" dirty="0">
                <a:solidFill>
                  <a:srgbClr val="000000"/>
                </a:solidFill>
              </a:rPr>
              <a:t> is an 	</a:t>
            </a:r>
            <a:r>
              <a:rPr lang="en-US" sz="2800" i="1" dirty="0">
                <a:solidFill>
                  <a:srgbClr val="000000"/>
                </a:solidFill>
              </a:rPr>
              <a:t>x</a:t>
            </a:r>
            <a:r>
              <a:rPr lang="en-US" sz="2800" dirty="0">
                <a:solidFill>
                  <a:srgbClr val="000000"/>
                </a:solidFill>
              </a:rPr>
              <a:t>-intercept of </a:t>
            </a:r>
            <a:r>
              <a:rPr lang="en-US" sz="2800" i="1" dirty="0">
                <a:solidFill>
                  <a:srgbClr val="000000"/>
                </a:solidFill>
              </a:rPr>
              <a:t>p</a:t>
            </a:r>
            <a:r>
              <a:rPr lang="en-US" sz="2800" dirty="0">
                <a:solidFill>
                  <a:srgbClr val="000000"/>
                </a:solidFill>
              </a:rPr>
              <a:t>.</a:t>
            </a:r>
            <a:endParaRPr lang="en-IN" sz="28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a:p>
            <a:pPr marL="542925" indent="-542925">
              <a:defRPr sz="2800"/>
            </a:pPr>
            <a:r>
              <a:rPr lang="en-US" sz="2800" dirty="0"/>
              <a:t>a.   </a:t>
            </a:r>
            <a:r>
              <a:rPr sz="2800" dirty="0"/>
              <a:t>We need</a:t>
            </a:r>
            <a:r>
              <a:rPr lang="en-US" sz="2800" dirty="0"/>
              <a:t> </a:t>
            </a:r>
            <a:r>
              <a:rPr lang="en-US" sz="2800" i="1" dirty="0"/>
              <a:t>p</a:t>
            </a:r>
            <a:r>
              <a:rPr lang="en-US" sz="2800" dirty="0"/>
              <a:t>(</a:t>
            </a:r>
            <a:r>
              <a:rPr lang="en-US" sz="2800" i="1" dirty="0"/>
              <a:t>x</a:t>
            </a:r>
            <a:r>
              <a:rPr lang="en-US" sz="2800" dirty="0"/>
              <a:t>)</a:t>
            </a:r>
            <a:r>
              <a:rPr sz="2800" dirty="0"/>
              <a:t> to have zeros </a:t>
            </a:r>
            <a:r>
              <a:rPr lang="en-US" dirty="0">
                <a:latin typeface="Calibri" panose="020F0502020204030204" pitchFamily="34" charset="0"/>
                <a:ea typeface="Calibri" panose="020F0502020204030204" pitchFamily="34" charset="0"/>
                <a:cs typeface="Calibri" panose="020F0502020204030204" pitchFamily="34" charset="0"/>
              </a:rPr>
              <a:t>−3</a:t>
            </a:r>
            <a:r>
              <a:rPr sz="2800" dirty="0"/>
              <a:t>, </a:t>
            </a:r>
            <a:r>
              <a:rPr lang="en-US" sz="2800" dirty="0"/>
              <a:t>2</a:t>
            </a:r>
            <a:r>
              <a:rPr sz="2800" dirty="0"/>
              <a:t>,</a:t>
            </a:r>
            <a:r>
              <a:rPr lang="en-US" sz="2800" dirty="0"/>
              <a:t> and</a:t>
            </a:r>
            <a:r>
              <a:rPr lang="en-US" dirty="0"/>
              <a:t> 5</a:t>
            </a:r>
            <a:r>
              <a:rPr sz="2800" dirty="0"/>
              <a:t>, so it must have linear factors of</a:t>
            </a:r>
            <a:r>
              <a:rPr lang="en-US" sz="2800" dirty="0"/>
              <a:t>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3),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2)</a:t>
            </a:r>
            <a:r>
              <a:rPr sz="2800" dirty="0"/>
              <a:t>, and</a:t>
            </a:r>
            <a:r>
              <a:rPr lang="en-US" sz="2800" dirty="0"/>
              <a:t> (</a:t>
            </a:r>
            <a:r>
              <a:rPr lang="en-US" sz="2800" i="1" dirty="0"/>
              <a:t>x</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5)</a:t>
            </a:r>
            <a:r>
              <a:rPr sz="2800" dirty="0"/>
              <a:t>. Three linear factors gives us a third-degree polynomial, so there can be no more factors. Putting these together, we have the following</a:t>
            </a:r>
            <a:r>
              <a:rPr lang="en-US" sz="2800" dirty="0"/>
              <a:t>.</a:t>
            </a:r>
          </a:p>
          <a:p>
            <a:pPr>
              <a:defRPr sz="2800"/>
            </a:pPr>
            <a:r>
              <a:rPr lang="en-US" dirty="0"/>
              <a:t>			</a:t>
            </a:r>
            <a:r>
              <a:rPr dirty="0"/>
              <a:t>​</a:t>
            </a:r>
            <a:endParaRPr sz="2800" dirty="0"/>
          </a:p>
        </p:txBody>
      </p:sp>
      <p:pic>
        <p:nvPicPr>
          <p:cNvPr id="6" name="Picture 5" descr="p of x equals open parentheses x plus 3 close parentheses times open parentheses x minus 2 close parentheses times open parentheses x minus 5 close parentheses.">
            <a:extLst>
              <a:ext uri="{FF2B5EF4-FFF2-40B4-BE49-F238E27FC236}">
                <a16:creationId xmlns:a16="http://schemas.microsoft.com/office/drawing/2014/main" id="{880059ED-C7FD-36A7-1C2C-6CA2DFA437BA}"/>
              </a:ext>
            </a:extLst>
          </p:cNvPr>
          <p:cNvPicPr>
            <a:picLocks noChangeAspect="1"/>
          </p:cNvPicPr>
          <p:nvPr/>
        </p:nvPicPr>
        <p:blipFill>
          <a:blip r:embed="rId3"/>
          <a:stretch>
            <a:fillRect/>
          </a:stretch>
        </p:blipFill>
        <p:spPr>
          <a:xfrm>
            <a:off x="2057400" y="3962400"/>
            <a:ext cx="4114800" cy="5238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dirty="0"/>
              <a:t>​</a:t>
            </a:r>
            <a:r>
              <a:rPr lang="en-IN" sz="2800" dirty="0"/>
              <a:t>But does 				   </a:t>
            </a:r>
            <a:r>
              <a:rPr lang="en-IN" dirty="0"/>
              <a:t>		</a:t>
            </a:r>
            <a:endParaRPr sz="2800" dirty="0"/>
          </a:p>
        </p:txBody>
      </p:sp>
      <p:pic>
        <p:nvPicPr>
          <p:cNvPr id="7" name="Picture 6" descr="p of x approaches negative infinity as x approaches infinity question mark.">
            <a:extLst>
              <a:ext uri="{FF2B5EF4-FFF2-40B4-BE49-F238E27FC236}">
                <a16:creationId xmlns:a16="http://schemas.microsoft.com/office/drawing/2014/main" id="{B6FF0E8B-AAA5-DCDF-A8BC-62EC4B4151A7}"/>
              </a:ext>
            </a:extLst>
          </p:cNvPr>
          <p:cNvPicPr>
            <a:picLocks noChangeAspect="1"/>
          </p:cNvPicPr>
          <p:nvPr/>
        </p:nvPicPr>
        <p:blipFill>
          <a:blip r:embed="rId3"/>
          <a:stretch>
            <a:fillRect/>
          </a:stretch>
        </p:blipFill>
        <p:spPr>
          <a:xfrm>
            <a:off x="1905000" y="1066800"/>
            <a:ext cx="3448050" cy="523875"/>
          </a:xfrm>
          <a:prstGeom prst="rect">
            <a:avLst/>
          </a:prstGeom>
        </p:spPr>
      </p:pic>
      <p:sp>
        <p:nvSpPr>
          <p:cNvPr id="17" name="TextBox 16">
            <a:extLst>
              <a:ext uri="{FF2B5EF4-FFF2-40B4-BE49-F238E27FC236}">
                <a16:creationId xmlns:a16="http://schemas.microsoft.com/office/drawing/2014/main" id="{9E306E7E-E80C-23E3-6F55-E1599936CCFD}"/>
              </a:ext>
            </a:extLst>
          </p:cNvPr>
          <p:cNvSpPr txBox="1"/>
          <p:nvPr/>
        </p:nvSpPr>
        <p:spPr>
          <a:xfrm>
            <a:off x="457200" y="1433011"/>
            <a:ext cx="8200845" cy="1815882"/>
          </a:xfrm>
          <a:prstGeom prst="rect">
            <a:avLst/>
          </a:prstGeom>
          <a:noFill/>
        </p:spPr>
        <p:txBody>
          <a:bodyPr wrap="square">
            <a:spAutoFit/>
          </a:bodyPr>
          <a:lstStyle/>
          <a:p>
            <a:pPr>
              <a:defRPr sz="2800"/>
            </a:pPr>
            <a:r>
              <a:rPr lang="en-IN" sz="2800" dirty="0"/>
              <a:t>No, if we multiply out, the leading term of this polynomial would be </a:t>
            </a:r>
            <a:r>
              <a:rPr lang="en-IN" sz="2800" i="1" dirty="0"/>
              <a:t>x</a:t>
            </a:r>
            <a:r>
              <a:rPr lang="en-IN" sz="2800" dirty="0"/>
              <a:t>³</a:t>
            </a:r>
            <a:r>
              <a:rPr lang="ar-AE" sz="2800" dirty="0"/>
              <a:t> </a:t>
            </a:r>
            <a:r>
              <a:rPr lang="en-IN" sz="2800" dirty="0"/>
              <a:t>which has a positive leading coefficient. To fix this, we multiply the entire polynomial by </a:t>
            </a:r>
            <a:r>
              <a:rPr lang="en-US" sz="2800" dirty="0">
                <a:latin typeface="Calibri" panose="020F0502020204030204" pitchFamily="34" charset="0"/>
                <a:ea typeface="Calibri" panose="020F0502020204030204" pitchFamily="34" charset="0"/>
                <a:cs typeface="Calibri" panose="020F0502020204030204" pitchFamily="34" charset="0"/>
              </a:rPr>
              <a:t>−1</a:t>
            </a:r>
            <a:r>
              <a:rPr lang="en-IN" sz="2800" dirty="0"/>
              <a:t>.</a:t>
            </a:r>
          </a:p>
        </p:txBody>
      </p:sp>
      <p:pic>
        <p:nvPicPr>
          <p:cNvPr id="15" name="Picture 14" descr="p of x equals negative open parentheses x plus three close parentheses times open parentheses x minus two close parentheses times open parentheses x minus five close parentheses.&#10;&#10;Equals negative x cubed plus four times x squared plus eleven x minus thirty.">
            <a:extLst>
              <a:ext uri="{FF2B5EF4-FFF2-40B4-BE49-F238E27FC236}">
                <a16:creationId xmlns:a16="http://schemas.microsoft.com/office/drawing/2014/main" id="{090DC859-5906-191B-D97C-C3634649BA8C}"/>
              </a:ext>
            </a:extLst>
          </p:cNvPr>
          <p:cNvPicPr>
            <a:picLocks noChangeAspect="1"/>
          </p:cNvPicPr>
          <p:nvPr/>
        </p:nvPicPr>
        <p:blipFill>
          <a:blip r:embed="rId4"/>
          <a:stretch>
            <a:fillRect/>
          </a:stretch>
        </p:blipFill>
        <p:spPr>
          <a:xfrm>
            <a:off x="1828800" y="3429000"/>
            <a:ext cx="4362450" cy="1066800"/>
          </a:xfrm>
          <a:prstGeom prst="rect">
            <a:avLst/>
          </a:prstGeom>
        </p:spPr>
      </p:pic>
    </p:spTree>
    <p:extLst>
      <p:ext uri="{BB962C8B-B14F-4D97-AF65-F5344CB8AC3E}">
        <p14:creationId xmlns:p14="http://schemas.microsoft.com/office/powerpoint/2010/main" val="2473462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447675" indent="-447675">
              <a:defRPr sz="2800"/>
            </a:pPr>
            <a:r>
              <a:rPr lang="en-US" sz="2800" dirty="0"/>
              <a:t>b.  Once again, </a:t>
            </a:r>
            <a:r>
              <a:rPr lang="en-US" sz="2800" i="1" dirty="0"/>
              <a:t>p</a:t>
            </a:r>
            <a:r>
              <a:rPr lang="en-US" sz="2800" dirty="0"/>
              <a:t>(</a:t>
            </a:r>
            <a:r>
              <a:rPr lang="en-US" sz="2800" i="1" dirty="0"/>
              <a:t>x</a:t>
            </a:r>
            <a:r>
              <a:rPr lang="en-US" sz="2800" dirty="0"/>
              <a:t>)</a:t>
            </a:r>
            <a:r>
              <a:rPr lang="ar-AE" sz="2800" dirty="0"/>
              <a:t> </a:t>
            </a:r>
            <a:r>
              <a:rPr lang="en-US" sz="2800" dirty="0"/>
              <a:t>is a product of linear factors, identified by the required zeros.</a:t>
            </a:r>
          </a:p>
          <a:p>
            <a:pPr>
              <a:defRPr sz="2800"/>
            </a:pPr>
            <a:r>
              <a:rPr lang="en-US" dirty="0"/>
              <a:t>	</a:t>
            </a:r>
            <a:endParaRPr lang="ar-AE" dirty="0"/>
          </a:p>
          <a:p>
            <a:pPr marL="512064">
              <a:defRPr sz="2800"/>
            </a:pPr>
            <a:r>
              <a:rPr lang="ar-AE" dirty="0"/>
              <a:t>​</a:t>
            </a:r>
            <a:endParaRPr lang="en-US" dirty="0"/>
          </a:p>
          <a:p>
            <a:pPr marL="512064">
              <a:defRPr sz="2800"/>
            </a:pPr>
            <a:br>
              <a:rPr lang="en-US" sz="2800" dirty="0"/>
            </a:br>
            <a:r>
              <a:rPr lang="en-US" sz="2800" dirty="0"/>
              <a:t>					</a:t>
            </a:r>
          </a:p>
          <a:p>
            <a:pPr marL="512064">
              <a:defRPr sz="2800"/>
            </a:pPr>
            <a:r>
              <a:rPr lang="en-US" dirty="0"/>
              <a:t>		</a:t>
            </a:r>
            <a:endParaRPr lang="en-US" sz="2800" dirty="0"/>
          </a:p>
        </p:txBody>
      </p:sp>
      <p:pic>
        <p:nvPicPr>
          <p:cNvPr id="6" name="Picture 5" descr="p of x equals open parentheses x plus five close parentheses times open parentheses x plus two close parentheses times open parentheses x minus one close parentheses times open parentheses x minus three close parentheses.">
            <a:extLst>
              <a:ext uri="{FF2B5EF4-FFF2-40B4-BE49-F238E27FC236}">
                <a16:creationId xmlns:a16="http://schemas.microsoft.com/office/drawing/2014/main" id="{DF17DEB3-09D0-4879-D1CE-CA5141191C3A}"/>
              </a:ext>
            </a:extLst>
          </p:cNvPr>
          <p:cNvPicPr>
            <a:picLocks noChangeAspect="1"/>
          </p:cNvPicPr>
          <p:nvPr/>
        </p:nvPicPr>
        <p:blipFill>
          <a:blip r:embed="rId3"/>
          <a:stretch>
            <a:fillRect/>
          </a:stretch>
        </p:blipFill>
        <p:spPr>
          <a:xfrm>
            <a:off x="1752600" y="1990725"/>
            <a:ext cx="5114925" cy="52387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04E99E8-75BC-62B4-5DE6-E3B6F3C2C8EA}"/>
                  </a:ext>
                </a:extLst>
              </p:cNvPr>
              <p:cNvSpPr txBox="1"/>
              <p:nvPr/>
            </p:nvSpPr>
            <p:spPr>
              <a:xfrm>
                <a:off x="990600" y="2467452"/>
                <a:ext cx="7696200" cy="954107"/>
              </a:xfrm>
              <a:prstGeom prst="rect">
                <a:avLst/>
              </a:prstGeom>
              <a:noFill/>
            </p:spPr>
            <p:txBody>
              <a:bodyPr wrap="square">
                <a:spAutoFit/>
              </a:bodyPr>
              <a:lstStyle/>
              <a:p>
                <a:r>
                  <a:rPr lang="en-US" sz="2800" dirty="0"/>
                  <a:t>Our second condition is that the </a:t>
                </a:r>
                <a:r>
                  <a:rPr lang="en-US" sz="2800" i="1" dirty="0"/>
                  <a:t>y</a:t>
                </a:r>
                <a:r>
                  <a:rPr lang="en-US" sz="2800" dirty="0"/>
                  <a:t>-intercept must be (0, 15). If we substitute </a:t>
                </a:r>
                <a:r>
                  <a:rPr lang="en-US" sz="2800" i="1" dirty="0"/>
                  <a:t>x</a:t>
                </a:r>
                <a14:m>
                  <m:oMath xmlns:m="http://schemas.openxmlformats.org/officeDocument/2006/math">
                    <m:r>
                      <a:rPr lang="en-US" sz="2800" b="0" i="1" smtClean="0">
                        <a:latin typeface="Cambria Math" panose="02040503050406030204" pitchFamily="18" charset="0"/>
                      </a:rPr>
                      <m:t> </m:t>
                    </m:r>
                    <m:r>
                      <a:rPr lang="en-US" sz="2800" smtClean="0">
                        <a:latin typeface="Cambria Math" panose="02040503050406030204" pitchFamily="18" charset="0"/>
                      </a:rPr>
                      <m:t>=0</m:t>
                    </m:r>
                  </m:oMath>
                </a14:m>
                <a:r>
                  <a:rPr lang="en-US" sz="2800" dirty="0"/>
                  <a:t>, we see that</a:t>
                </a:r>
                <a:endParaRPr lang="en-IN" sz="2800" dirty="0"/>
              </a:p>
            </p:txBody>
          </p:sp>
        </mc:Choice>
        <mc:Fallback xmlns="">
          <p:sp>
            <p:nvSpPr>
              <p:cNvPr id="14" name="TextBox 13">
                <a:extLst>
                  <a:ext uri="{FF2B5EF4-FFF2-40B4-BE49-F238E27FC236}">
                    <a16:creationId xmlns:a16="http://schemas.microsoft.com/office/drawing/2014/main" id="{D04E99E8-75BC-62B4-5DE6-E3B6F3C2C8EA}"/>
                  </a:ext>
                </a:extLst>
              </p:cNvPr>
              <p:cNvSpPr txBox="1">
                <a:spLocks noRot="1" noChangeAspect="1" noMove="1" noResize="1" noEditPoints="1" noAdjustHandles="1" noChangeArrowheads="1" noChangeShapeType="1" noTextEdit="1"/>
              </p:cNvSpPr>
              <p:nvPr/>
            </p:nvSpPr>
            <p:spPr>
              <a:xfrm>
                <a:off x="990600" y="2467452"/>
                <a:ext cx="7696200" cy="954107"/>
              </a:xfrm>
              <a:prstGeom prst="rect">
                <a:avLst/>
              </a:prstGeom>
              <a:blipFill>
                <a:blip r:embed="rId4"/>
                <a:stretch>
                  <a:fillRect l="-1664" t="-6410" b="-17949"/>
                </a:stretch>
              </a:blipFill>
            </p:spPr>
            <p:txBody>
              <a:bodyPr/>
              <a:lstStyle/>
              <a:p>
                <a:r>
                  <a:rPr lang="en-IN">
                    <a:noFill/>
                  </a:rPr>
                  <a:t> </a:t>
                </a:r>
              </a:p>
            </p:txBody>
          </p:sp>
        </mc:Fallback>
      </mc:AlternateContent>
      <p:pic>
        <p:nvPicPr>
          <p:cNvPr id="9" name="Picture 8" descr="p of zero equals open parentheses five close parentheses times open parentheses two close parentheses times open parentheses negative one close parentheses times open parentheses negative three close parentheses equals thirty.">
            <a:extLst>
              <a:ext uri="{FF2B5EF4-FFF2-40B4-BE49-F238E27FC236}">
                <a16:creationId xmlns:a16="http://schemas.microsoft.com/office/drawing/2014/main" id="{D3F60E75-C2FC-3D8D-B716-386C83377A18}"/>
              </a:ext>
            </a:extLst>
          </p:cNvPr>
          <p:cNvPicPr>
            <a:picLocks noChangeAspect="1"/>
          </p:cNvPicPr>
          <p:nvPr/>
        </p:nvPicPr>
        <p:blipFill>
          <a:blip r:embed="rId5"/>
          <a:stretch>
            <a:fillRect/>
          </a:stretch>
        </p:blipFill>
        <p:spPr>
          <a:xfrm>
            <a:off x="1066800" y="3362325"/>
            <a:ext cx="4305300" cy="523875"/>
          </a:xfrm>
          <a:prstGeom prst="rect">
            <a:avLst/>
          </a:prstGeom>
        </p:spPr>
      </p:pic>
      <p:sp>
        <p:nvSpPr>
          <p:cNvPr id="16" name="TextBox 15">
            <a:extLst>
              <a:ext uri="{FF2B5EF4-FFF2-40B4-BE49-F238E27FC236}">
                <a16:creationId xmlns:a16="http://schemas.microsoft.com/office/drawing/2014/main" id="{0AC73755-740C-5D56-3311-644EF9ADAA97}"/>
              </a:ext>
            </a:extLst>
          </p:cNvPr>
          <p:cNvSpPr txBox="1"/>
          <p:nvPr/>
        </p:nvSpPr>
        <p:spPr>
          <a:xfrm>
            <a:off x="990600" y="3866656"/>
            <a:ext cx="7696200" cy="954107"/>
          </a:xfrm>
          <a:prstGeom prst="rect">
            <a:avLst/>
          </a:prstGeom>
          <a:noFill/>
        </p:spPr>
        <p:txBody>
          <a:bodyPr wrap="square">
            <a:spAutoFit/>
          </a:bodyPr>
          <a:lstStyle/>
          <a:p>
            <a:r>
              <a:rPr lang="en-US" sz="2800" dirty="0"/>
              <a:t>so the </a:t>
            </a:r>
            <a:r>
              <a:rPr lang="en-US" sz="2800" i="1" dirty="0"/>
              <a:t>y</a:t>
            </a:r>
            <a:r>
              <a:rPr lang="en-US" sz="2800" dirty="0"/>
              <a:t>-intercept is (0, 30). To fix this, we might try subtracting </a:t>
            </a:r>
            <a:r>
              <a:rPr lang="en-US" sz="2800" dirty="0">
                <a:latin typeface="Cambria Math"/>
              </a:rPr>
              <a:t>15</a:t>
            </a:r>
            <a:r>
              <a:rPr lang="en-US" sz="2800" dirty="0"/>
              <a:t> from the polynomial.</a:t>
            </a:r>
            <a:endParaRPr lang="en-IN" sz="2800" dirty="0"/>
          </a:p>
        </p:txBody>
      </p:sp>
      <p:pic>
        <p:nvPicPr>
          <p:cNvPr id="12" name="Picture 11" descr="p of x equals unknown constant times open parentheses x plus five close parentheses times open parentheses x plus two close parentheses times open parentheses x minus one close parentheses times open parentheses x minus three close parentheses , minus fifteen.">
            <a:extLst>
              <a:ext uri="{FF2B5EF4-FFF2-40B4-BE49-F238E27FC236}">
                <a16:creationId xmlns:a16="http://schemas.microsoft.com/office/drawing/2014/main" id="{7D4D951A-65B9-FC6C-46CF-058753C5C554}"/>
              </a:ext>
            </a:extLst>
          </p:cNvPr>
          <p:cNvPicPr>
            <a:picLocks noChangeAspect="1"/>
          </p:cNvPicPr>
          <p:nvPr/>
        </p:nvPicPr>
        <p:blipFill>
          <a:blip r:embed="rId6"/>
          <a:stretch>
            <a:fillRect/>
          </a:stretch>
        </p:blipFill>
        <p:spPr>
          <a:xfrm>
            <a:off x="1756913" y="4741114"/>
            <a:ext cx="5715000" cy="7143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6: Constructing Polynomials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dirty="0"/>
                  <a:t>​​</a:t>
                </a:r>
                <a:r>
                  <a:rPr lang="en-IN" sz="2800" dirty="0"/>
                  <a:t>But, we can not do this because it causes </a:t>
                </a:r>
                <a:r>
                  <a:rPr lang="en-IN"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IN">
                        <a:latin typeface="Cambria Math" panose="02040503050406030204" pitchFamily="18" charset="0"/>
                      </a:rPr>
                      <m:t>5</m:t>
                    </m:r>
                  </m:oMath>
                </a14:m>
                <a:r>
                  <a:rPr lang="en-IN" sz="2800" dirty="0"/>
                  <a:t>, </a:t>
                </a:r>
                <a:r>
                  <a:rPr lang="en-IN"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a:rPr lang="en-IN">
                        <a:latin typeface="Cambria Math" panose="02040503050406030204" pitchFamily="18" charset="0"/>
                      </a:rPr>
                      <m:t>2</m:t>
                    </m:r>
                  </m:oMath>
                </a14:m>
                <a:r>
                  <a:rPr lang="en-IN" sz="2800" dirty="0"/>
                  <a:t>, </a:t>
                </a:r>
                <a:r>
                  <a:rPr lang="en-IN" sz="2800" dirty="0">
                    <a:latin typeface="Cambria Math"/>
                  </a:rPr>
                  <a:t>1</a:t>
                </a:r>
                <a:r>
                  <a:rPr lang="en-IN" sz="2800" dirty="0"/>
                  <a:t> and </a:t>
                </a:r>
                <a:r>
                  <a:rPr lang="en-IN" sz="2800" dirty="0">
                    <a:latin typeface="Cambria Math"/>
                  </a:rPr>
                  <a:t>3</a:t>
                </a:r>
                <a:r>
                  <a:rPr lang="en-IN" sz="2800" dirty="0"/>
                  <a:t> to no longer be zeros! Instead, we multiply </a:t>
                </a:r>
                <a:r>
                  <a:rPr lang="en-IN" sz="2800" i="1" dirty="0"/>
                  <a:t>p</a:t>
                </a:r>
                <a:r>
                  <a:rPr lang="en-IN" sz="2800" dirty="0"/>
                  <a:t>(</a:t>
                </a:r>
                <a:r>
                  <a:rPr lang="en-IN" sz="2800" i="1" dirty="0"/>
                  <a:t>x</a:t>
                </a:r>
                <a:r>
                  <a:rPr lang="en-IN" sz="2800" dirty="0"/>
                  <a:t>) by</a:t>
                </a:r>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595" r="-667"/>
                </a:stretch>
              </a:blipFill>
            </p:spPr>
            <p:txBody>
              <a:bodyPr/>
              <a:lstStyle/>
              <a:p>
                <a:r>
                  <a:rPr lang="en-IN">
                    <a:noFill/>
                  </a:rPr>
                  <a:t> </a:t>
                </a:r>
              </a:p>
            </p:txBody>
          </p:sp>
        </mc:Fallback>
      </mc:AlternateContent>
      <p:pic>
        <p:nvPicPr>
          <p:cNvPr id="4" name="Picture 3" descr="One half.">
            <a:extLst>
              <a:ext uri="{FF2B5EF4-FFF2-40B4-BE49-F238E27FC236}">
                <a16:creationId xmlns:a16="http://schemas.microsoft.com/office/drawing/2014/main" id="{1566A5D9-5597-CF4F-A75D-674972D067F1}"/>
              </a:ext>
            </a:extLst>
          </p:cNvPr>
          <p:cNvPicPr>
            <a:picLocks noChangeAspect="1"/>
          </p:cNvPicPr>
          <p:nvPr/>
        </p:nvPicPr>
        <p:blipFill>
          <a:blip r:embed="rId4"/>
          <a:stretch>
            <a:fillRect/>
          </a:stretch>
        </p:blipFill>
        <p:spPr>
          <a:xfrm>
            <a:off x="8077200" y="1437132"/>
            <a:ext cx="327660" cy="772668"/>
          </a:xfrm>
          <a:prstGeom prst="rect">
            <a:avLst/>
          </a:prstGeom>
        </p:spPr>
      </p:pic>
      <p:pic>
        <p:nvPicPr>
          <p:cNvPr id="7" name="Picture 6" descr="p of x equals one half times open parentheses x plus five close parentheses times open parentheses x plus two close parentheses times open parentheses x minus one close parentheses times open parentheses x minus three close parentheses.&#10;This simplifies to:&#10;One half x to the power of four plus three halves x to the power of three minus fifteen halves x squared minus nineteen halves x plus fifteen.&#10;">
            <a:extLst>
              <a:ext uri="{FF2B5EF4-FFF2-40B4-BE49-F238E27FC236}">
                <a16:creationId xmlns:a16="http://schemas.microsoft.com/office/drawing/2014/main" id="{35EB2836-10D9-50ED-BAE7-558C8A1F6E8A}"/>
              </a:ext>
            </a:extLst>
          </p:cNvPr>
          <p:cNvPicPr>
            <a:picLocks noChangeAspect="1"/>
          </p:cNvPicPr>
          <p:nvPr/>
        </p:nvPicPr>
        <p:blipFill>
          <a:blip r:embed="rId5"/>
          <a:stretch>
            <a:fillRect/>
          </a:stretch>
        </p:blipFill>
        <p:spPr>
          <a:xfrm>
            <a:off x="1981200" y="2209800"/>
            <a:ext cx="4657725" cy="1638300"/>
          </a:xfrm>
          <a:prstGeom prst="rect">
            <a:avLst/>
          </a:prstGeom>
        </p:spPr>
      </p:pic>
    </p:spTree>
    <p:extLst>
      <p:ext uri="{BB962C8B-B14F-4D97-AF65-F5344CB8AC3E}">
        <p14:creationId xmlns:p14="http://schemas.microsoft.com/office/powerpoint/2010/main" val="4076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The Remainder Theorem</a:t>
            </a:r>
          </a:p>
        </p:txBody>
      </p:sp>
      <p:sp>
        <p:nvSpPr>
          <p:cNvPr id="3" name="Text Placeholder 2"/>
          <p:cNvSpPr>
            <a:spLocks noGrp="1"/>
          </p:cNvSpPr>
          <p:nvPr>
            <p:ph type="body" sz="quarter" idx="10"/>
          </p:nvPr>
        </p:nvSpPr>
        <p:spPr/>
        <p:txBody>
          <a:bodyPr>
            <a:normAutofit/>
          </a:bodyPr>
          <a:lstStyle/>
          <a:p>
            <a:pPr>
              <a:defRPr sz="2800"/>
            </a:pPr>
            <a:r>
              <a:rPr sz="2800" dirty="0"/>
              <a:t>If the polynomial</a:t>
            </a:r>
            <a:r>
              <a:rPr lang="en-US" sz="2800" dirty="0"/>
              <a:t> </a:t>
            </a:r>
            <a:r>
              <a:rPr lang="en-US" sz="2800" i="1" dirty="0"/>
              <a:t>p</a:t>
            </a:r>
            <a:r>
              <a:rPr lang="en-US" sz="2800" dirty="0"/>
              <a:t>(</a:t>
            </a:r>
            <a:r>
              <a:rPr lang="en-US" sz="2800" i="1" dirty="0"/>
              <a:t>x</a:t>
            </a:r>
            <a:r>
              <a:rPr lang="en-US" sz="2800" dirty="0"/>
              <a:t>)</a:t>
            </a:r>
            <a:r>
              <a:rPr sz="2800" dirty="0"/>
              <a:t> is divided by</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lang="en-US" sz="2800" i="1" dirty="0"/>
              <a:t>c</a:t>
            </a:r>
            <a:r>
              <a:rPr sz="2800" dirty="0"/>
              <a:t>, the remainder is</a:t>
            </a:r>
            <a:r>
              <a:rPr lang="en-US" sz="2800" dirty="0"/>
              <a:t> </a:t>
            </a:r>
            <a:r>
              <a:rPr lang="en-US" sz="2800" i="1" dirty="0"/>
              <a:t>p</a:t>
            </a:r>
            <a:r>
              <a:rPr lang="en-US" sz="2800" dirty="0"/>
              <a:t>(</a:t>
            </a:r>
            <a:r>
              <a:rPr lang="en-US" sz="2800" i="1" dirty="0"/>
              <a:t>c</a:t>
            </a:r>
            <a:r>
              <a:rPr lang="en-US" sz="2800" dirty="0"/>
              <a:t>)</a:t>
            </a:r>
            <a:r>
              <a:rPr sz="2800" dirty="0"/>
              <a:t>.</a:t>
            </a:r>
            <a:endParaRPr lang="en-US" sz="2800" dirty="0"/>
          </a:p>
          <a:p>
            <a:pPr>
              <a:defRPr sz="2800"/>
            </a:pPr>
            <a:r>
              <a:rPr lang="en-IN" dirty="0"/>
              <a:t>		</a:t>
            </a:r>
            <a:endParaRPr sz="2800" dirty="0"/>
          </a:p>
        </p:txBody>
      </p:sp>
      <p:pic>
        <p:nvPicPr>
          <p:cNvPr id="6" name="Picture 5" descr="p of x equals q of x times open parentheses x minus c close parentheses plus p of c.">
            <a:extLst>
              <a:ext uri="{FF2B5EF4-FFF2-40B4-BE49-F238E27FC236}">
                <a16:creationId xmlns:a16="http://schemas.microsoft.com/office/drawing/2014/main" id="{6DA62DDF-A796-631E-C990-F2DC3AB3A584}"/>
              </a:ext>
            </a:extLst>
          </p:cNvPr>
          <p:cNvPicPr>
            <a:picLocks noChangeAspect="1"/>
          </p:cNvPicPr>
          <p:nvPr/>
        </p:nvPicPr>
        <p:blipFill>
          <a:blip r:embed="rId2"/>
          <a:stretch>
            <a:fillRect/>
          </a:stretch>
        </p:blipFill>
        <p:spPr>
          <a:xfrm>
            <a:off x="2438400" y="2133600"/>
            <a:ext cx="3848100" cy="523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1: Polynomial Long Division</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Divide the polynomial</a:t>
            </a:r>
            <a:r>
              <a:rPr lang="en-US" sz="2800" dirty="0"/>
              <a:t> </a:t>
            </a:r>
            <a:r>
              <a:rPr lang="en-US" sz="2800" i="1" dirty="0"/>
              <a:t>x</a:t>
            </a:r>
            <a:r>
              <a:rPr lang="en-US" sz="2800" dirty="0"/>
              <a:t>² + 2</a:t>
            </a:r>
            <a:r>
              <a:rPr lang="en-US" sz="2800" i="1" dirty="0"/>
              <a:t>x</a:t>
            </a:r>
            <a:r>
              <a:rPr lang="en-US" sz="2800" dirty="0"/>
              <a:t> − 24 </a:t>
            </a:r>
            <a:r>
              <a:rPr lang="en-IN" sz="2800" dirty="0"/>
              <a:t>by the polynomial</a:t>
            </a:r>
            <a:br>
              <a:rPr lang="en-IN" sz="2800" dirty="0"/>
            </a:br>
            <a:r>
              <a:rPr lang="en-IN" i="1" dirty="0"/>
              <a:t>x </a:t>
            </a:r>
            <a:r>
              <a:rPr lang="en-IN" dirty="0"/>
              <a:t>+ 6.</a:t>
            </a:r>
            <a:endParaRPr lang="en-IN" sz="2800" dirty="0"/>
          </a:p>
          <a:p>
            <a:pPr>
              <a:defRPr sz="2800"/>
            </a:pPr>
            <a:endParaRPr lang="en-IN" sz="2800" dirty="0"/>
          </a:p>
          <a:p>
            <a:pPr>
              <a:defRPr sz="2800"/>
            </a:pPr>
            <a:r>
              <a:rPr lang="en-US" sz="2800" dirty="0"/>
              <a:t>	</a:t>
            </a:r>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a:t>Solution</a:t>
            </a:r>
          </a:p>
        </p:txBody>
      </p:sp>
      <p:pic>
        <p:nvPicPr>
          <p:cNvPr id="6" name="Picture 5" descr="The expression x squared plus 2 x minus 24 divided by x plus 6 is written in long division format.&#10;The dividend, x squared plus 2 x minus 24, is written under the long division symbol and the divisor, x plus 6 is written to the left or outside of the long division symbol.&#10;With a side note: set up the division by arranging the terms of each polynomial in descending order of power of x.&#10;Now, divide the first term in the dividend x squared by the first term in the divisor x. We get the first term or leading term of the quotient, x, which is written above the long division symbol. &#10;Next, multiply each term in the divisor by the quotient x, this gives us x squared plus 6 x. Which is written as the first line under the dividend. We align like terms under those in the dividend. There is a minus sign because the next step is to subtract these terms. So then the first line becomes negative open parentheses x squared plus 6 x close parentheses.">
            <a:extLst>
              <a:ext uri="{FF2B5EF4-FFF2-40B4-BE49-F238E27FC236}">
                <a16:creationId xmlns:a16="http://schemas.microsoft.com/office/drawing/2014/main" id="{10FFEBE7-12F4-49F2-93BA-61BF3698819F}"/>
              </a:ext>
            </a:extLst>
          </p:cNvPr>
          <p:cNvPicPr>
            <a:picLocks noChangeAspect="1"/>
          </p:cNvPicPr>
          <p:nvPr/>
        </p:nvPicPr>
        <p:blipFill rotWithShape="1">
          <a:blip r:embed="rId3"/>
          <a:srcRect t="3560" r="3089" b="2226"/>
          <a:stretch/>
        </p:blipFill>
        <p:spPr>
          <a:xfrm>
            <a:off x="478480" y="1752600"/>
            <a:ext cx="8187041" cy="3118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IN">
                    <a:noFill/>
                  </a:rPr>
                  <a:t> </a:t>
                </a:r>
              </a:p>
            </p:txBody>
          </p:sp>
        </mc:Fallback>
      </mc:AlternateContent>
      <p:pic>
        <p:nvPicPr>
          <p:cNvPr id="4" name="Picture 3" descr="In the continuation of the previous slide, subtract the first line, negative open parentheses x squared plus 6 x close parentheses from x squared plus 2 x. This results in, negative 4x and bring down negative 24 from the original dividend. This forms a new dividend which is written in the second line as negative 4x minus 24 to continue the process.&#10;Repeat the same process, divide, multiply, and subtract one more time using the new dividend, this gives us quotient is x minus 4 and the third line, negative open parentheses negative 4 x minus 24 close parentheses.&#10;After subtracting , we are left with 0, which tells us that the remainder is 0.">
            <a:extLst>
              <a:ext uri="{FF2B5EF4-FFF2-40B4-BE49-F238E27FC236}">
                <a16:creationId xmlns:a16="http://schemas.microsoft.com/office/drawing/2014/main" id="{1C65E2A1-87D4-4F91-B6C3-568D312D1C76}"/>
              </a:ext>
            </a:extLst>
          </p:cNvPr>
          <p:cNvPicPr>
            <a:picLocks noChangeAspect="1"/>
          </p:cNvPicPr>
          <p:nvPr/>
        </p:nvPicPr>
        <p:blipFill>
          <a:blip r:embed="rId4"/>
          <a:stretch>
            <a:fillRect/>
          </a:stretch>
        </p:blipFill>
        <p:spPr>
          <a:xfrm>
            <a:off x="394096" y="1029287"/>
            <a:ext cx="8355809" cy="4651428"/>
          </a:xfrm>
          <a:prstGeom prst="rect">
            <a:avLst/>
          </a:prstGeom>
        </p:spPr>
      </p:pic>
    </p:spTree>
    <p:extLst>
      <p:ext uri="{BB962C8B-B14F-4D97-AF65-F5344CB8AC3E}">
        <p14:creationId xmlns:p14="http://schemas.microsoft.com/office/powerpoint/2010/main" val="400805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Polynomial Long Division</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Thus, the quotient is</a:t>
            </a:r>
            <a:r>
              <a:rPr lang="en-US" sz="2800" dirty="0"/>
              <a:t> </a:t>
            </a:r>
            <a:r>
              <a:rPr lang="en-US" sz="2800" i="1" dirty="0"/>
              <a:t>x</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t>4</a:t>
            </a:r>
            <a:r>
              <a:rPr sz="2800" dirty="0"/>
              <a:t> with a remainder of </a:t>
            </a:r>
            <a:r>
              <a:rPr sz="2800" dirty="0">
                <a:latin typeface="Cambria Math"/>
              </a:rPr>
              <a:t>0</a:t>
            </a:r>
            <a:r>
              <a:rPr sz="28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254BFE-CA20-4A65-A952-38AFD63A8AAE}"/>
                  </a:ext>
                </a:extLst>
              </p:cNvPr>
              <p:cNvSpPr>
                <a:spLocks noGrp="1"/>
              </p:cNvSpPr>
              <p:nvPr>
                <p:ph type="title"/>
              </p:nvPr>
            </p:nvSpPr>
            <p:spPr/>
            <p:txBody>
              <a:bodyPr/>
              <a:lstStyle/>
              <a:p>
                <a:r>
                  <a:rPr lang="en-US" dirty="0"/>
                  <a:t>Procedure: Polynomial Long Division</a:t>
                </a:r>
                <a14:m>
                  <m:oMath xmlns:m="http://schemas.openxmlformats.org/officeDocument/2006/math">
                    <m:r>
                      <m:rPr>
                        <m:nor/>
                      </m:rPr>
                      <a:rPr lang="en-US" sz="3200" baseline="-25000" dirty="0" smtClean="0"/>
                      <m:t>1</m:t>
                    </m:r>
                  </m:oMath>
                </a14:m>
                <a:endParaRPr lang="en-US" dirty="0"/>
              </a:p>
            </p:txBody>
          </p:sp>
        </mc:Choice>
        <mc:Fallback xmlns="">
          <p:sp>
            <p:nvSpPr>
              <p:cNvPr id="2" name="Title 1">
                <a:extLst>
                  <a:ext uri="{FF2B5EF4-FFF2-40B4-BE49-F238E27FC236}">
                    <a16:creationId xmlns:a16="http://schemas.microsoft.com/office/drawing/2014/main" id="{A7254BFE-CA20-4A65-A952-38AFD63A8AAE}"/>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2297E4BE-0E42-4CCE-8360-D57006D226F4}"/>
              </a:ext>
            </a:extLst>
          </p:cNvPr>
          <p:cNvSpPr>
            <a:spLocks noGrp="1"/>
          </p:cNvSpPr>
          <p:nvPr>
            <p:ph type="body" sz="quarter" idx="10"/>
          </p:nvPr>
        </p:nvSpPr>
        <p:spPr/>
        <p:txBody>
          <a:bodyPr/>
          <a:lstStyle/>
          <a:p>
            <a:r>
              <a:rPr lang="en-US" b="1" dirty="0"/>
              <a:t>Step 1: </a:t>
            </a:r>
            <a:r>
              <a:rPr lang="en-US" dirty="0"/>
              <a:t>Arrange the terms of each polynomial in descending order.</a:t>
            </a:r>
          </a:p>
          <a:p>
            <a:r>
              <a:rPr lang="en-US" b="1" dirty="0"/>
              <a:t>Step 2: </a:t>
            </a:r>
            <a:r>
              <a:rPr lang="en-US" dirty="0"/>
              <a:t>Divide the first term in the dividend by the first term in the divisor. This gives the first term of the quotient.</a:t>
            </a:r>
          </a:p>
          <a:p>
            <a:r>
              <a:rPr lang="en-US" b="1" dirty="0"/>
              <a:t>Step 3: </a:t>
            </a:r>
            <a:r>
              <a:rPr lang="en-US" dirty="0"/>
              <a:t>Multiply the entire divisor by the result (the first term of the quotient) and write this beneath the dividend so that like terms line up.</a:t>
            </a:r>
          </a:p>
        </p:txBody>
      </p:sp>
    </p:spTree>
    <p:extLst>
      <p:ext uri="{BB962C8B-B14F-4D97-AF65-F5344CB8AC3E}">
        <p14:creationId xmlns:p14="http://schemas.microsoft.com/office/powerpoint/2010/main" val="3214545555"/>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4081</TotalTime>
  <Words>1482</Words>
  <Application>Microsoft Office PowerPoint</Application>
  <PresentationFormat>On-screen Show (4:3)</PresentationFormat>
  <Paragraphs>126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Symbol</vt:lpstr>
      <vt:lpstr>Calibri</vt:lpstr>
      <vt:lpstr>Courier New</vt:lpstr>
      <vt:lpstr>Times</vt:lpstr>
      <vt:lpstr>Arial</vt:lpstr>
      <vt:lpstr>Cambria Math</vt:lpstr>
      <vt:lpstr>Office Theme</vt:lpstr>
      <vt:lpstr>Section 6.2</vt:lpstr>
      <vt:lpstr>Theorem: The Division Algorithm</vt:lpstr>
      <vt:lpstr>Theorem: Zeros and Linear Factors</vt:lpstr>
      <vt:lpstr>Theorem: The Remainder Theorem</vt:lpstr>
      <vt:lpstr>Example 1: Polynomial Long Division"1"</vt:lpstr>
      <vt:lpstr>Example 1: Polynomial Long Division"2"</vt:lpstr>
      <vt:lpstr>Example 1: Polynomial Long Division"3"</vt:lpstr>
      <vt:lpstr>Example 1: Polynomial Long Division"4"</vt:lpstr>
      <vt:lpstr>Procedure: Polynomial Long Division"1"</vt:lpstr>
      <vt:lpstr>Procedure: Polynomial Long Division"2"</vt:lpstr>
      <vt:lpstr>Example 2: Polynomial Long Division"1"</vt:lpstr>
      <vt:lpstr>Example 2: Polynomial Long Division"2"</vt:lpstr>
      <vt:lpstr>Example 2: Polynomial Long Division"3"</vt:lpstr>
      <vt:lpstr>CAUTION!</vt:lpstr>
      <vt:lpstr>Example 3: Polynomial Long Division with Complex Numbers"1"</vt:lpstr>
      <vt:lpstr>Example 3: Polynomial Long Division with Complex Numbers"2"</vt:lpstr>
      <vt:lpstr>Example 3: Polynomial Long Division with Complex Numbers"3"</vt:lpstr>
      <vt:lpstr>Procedure: Synthetic Division"1"</vt:lpstr>
      <vt:lpstr>Procedure: Synthetic Division"2"</vt:lpstr>
      <vt:lpstr>Example 4: Synthetic Division"1"</vt:lpstr>
      <vt:lpstr>Note"1"</vt:lpstr>
      <vt:lpstr>Example 4: Synthetic Division"2"</vt:lpstr>
      <vt:lpstr>Example 4: Synthetic Division"3"</vt:lpstr>
      <vt:lpstr>Example 4: Synthetic Division"4"</vt:lpstr>
      <vt:lpstr>Example 4: Synthetic Division"5"</vt:lpstr>
      <vt:lpstr>Example 5: Synthetic Division (with Complex Numbers)"1"</vt:lpstr>
      <vt:lpstr>Example 5: Synthetic Division (with Complex Numbers)"2"</vt:lpstr>
      <vt:lpstr>Example 6: Constructing Polynomials"1"</vt:lpstr>
      <vt:lpstr>Note"2"</vt:lpstr>
      <vt:lpstr>Example 6: Constructing Polynomials"2"</vt:lpstr>
      <vt:lpstr>Example 6: Constructing Polynomials"3"</vt:lpstr>
      <vt:lpstr>Example 6: Constructing Polynomials"4"</vt:lpstr>
      <vt:lpstr>Example 6: Constructing Polynomials"5"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jeevan</cp:lastModifiedBy>
  <cp:revision>228</cp:revision>
  <dcterms:created xsi:type="dcterms:W3CDTF">2013-04-26T14:43:13Z</dcterms:created>
  <dcterms:modified xsi:type="dcterms:W3CDTF">2025-08-20T09:28:01Z</dcterms:modified>
</cp:coreProperties>
</file>