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303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3" r:id="rId18"/>
    <p:sldId id="274" r:id="rId19"/>
    <p:sldId id="275" r:id="rId20"/>
    <p:sldId id="277" r:id="rId21"/>
    <p:sldId id="280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3" r:id="rId30"/>
    <p:sldId id="292" r:id="rId31"/>
    <p:sldId id="302" r:id="rId32"/>
    <p:sldId id="294" r:id="rId33"/>
    <p:sldId id="297" r:id="rId34"/>
    <p:sldId id="296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hiteesha" initials="h" lastIdx="5" clrIdx="1">
    <p:extLst>
      <p:ext uri="{19B8F6BF-5375-455C-9EA6-DF929625EA0E}">
        <p15:presenceInfo xmlns:p15="http://schemas.microsoft.com/office/powerpoint/2012/main" userId="S-1-5-21-1666015839-3846122634-945917319-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>
      <p:cViewPr varScale="1">
        <p:scale>
          <a:sx n="107" d="100"/>
          <a:sy n="107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5</a:t>
            </a:r>
            <a:r>
              <a:rPr dirty="0"/>
              <a:t>.4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Inverses of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We are faced with another example of the reuse of </a:t>
            </a:r>
            <a:endParaRPr lang="en-IN" sz="2800" dirty="0"/>
          </a:p>
          <a:p>
            <a:pPr>
              <a:defRPr sz="2800"/>
            </a:pPr>
            <a:r>
              <a:rPr sz="2800" dirty="0"/>
              <a:t>notation.</a:t>
            </a:r>
          </a:p>
        </p:txBody>
      </p:sp>
      <p:pic>
        <p:nvPicPr>
          <p:cNvPr id="10" name="Picture 9" descr="Note that f inverse does not stand for 1 divided by f when f is a">
            <a:extLst>
              <a:ext uri="{FF2B5EF4-FFF2-40B4-BE49-F238E27FC236}">
                <a16:creationId xmlns:a16="http://schemas.microsoft.com/office/drawing/2014/main" id="{6244AF57-A19F-AAF5-1630-DFEB8D27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04" y="1455734"/>
            <a:ext cx="6583146" cy="9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9CD90-7A55-A117-08E5-7C9F69F0D1D7}"/>
              </a:ext>
            </a:extLst>
          </p:cNvPr>
          <p:cNvSpPr txBox="1"/>
          <p:nvPr/>
        </p:nvSpPr>
        <p:spPr>
          <a:xfrm>
            <a:off x="457200" y="2254468"/>
            <a:ext cx="82295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function! We use an exponent of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IN" sz="2800" dirty="0"/>
              <a:t> to indicate the reciprocal of a number or an algebraic expression, but when applied to a function or a relation it stands for the inverse relation.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Theorem: </a:t>
            </a:r>
            <a:r>
              <a:rPr dirty="0"/>
              <a:t>The Horizontal Line 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7853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be a function. We say that the graph of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passes the </a:t>
            </a:r>
            <a:r>
              <a:rPr sz="2800" b="1" dirty="0"/>
              <a:t>horizontal line test</a:t>
            </a:r>
            <a:r>
              <a:rPr sz="2800" dirty="0"/>
              <a:t> if every horizontal line in the plane intersects the graph no more than once. If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passes the horizontal line test,</a:t>
            </a:r>
          </a:p>
          <a:p>
            <a:endParaRPr sz="2800" dirty="0"/>
          </a:p>
        </p:txBody>
      </p:sp>
      <p:pic>
        <p:nvPicPr>
          <p:cNvPr id="5" name="Picture 4" descr="then f inverse is also a function.">
            <a:extLst>
              <a:ext uri="{FF2B5EF4-FFF2-40B4-BE49-F238E27FC236}">
                <a16:creationId xmlns:a16="http://schemas.microsoft.com/office/drawing/2014/main" id="{135D0AF8-C1BC-4386-568C-65E76747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50" y="2409825"/>
            <a:ext cx="3708000" cy="4534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One-to-One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7091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function</a:t>
            </a:r>
            <a:r>
              <a:rPr lang="en-IN" sz="2800" dirty="0"/>
              <a:t> </a:t>
            </a:r>
            <a:r>
              <a:rPr lang="en-IN" i="1" dirty="0"/>
              <a:t>f</a:t>
            </a:r>
            <a:r>
              <a:rPr lang="en-IN" sz="1050" i="1" dirty="0"/>
              <a:t> </a:t>
            </a:r>
            <a:r>
              <a:rPr sz="2800" dirty="0"/>
              <a:t> is </a:t>
            </a:r>
            <a:r>
              <a:rPr sz="2800" b="1" dirty="0"/>
              <a:t>one-to-one</a:t>
            </a:r>
            <a:r>
              <a:rPr sz="2800" dirty="0"/>
              <a:t> if</a:t>
            </a:r>
            <a:r>
              <a:rPr lang="en-US" sz="2800" dirty="0"/>
              <a:t>,</a:t>
            </a:r>
            <a:r>
              <a:rPr sz="2800" dirty="0"/>
              <a:t> for every pair of distinct</a:t>
            </a:r>
          </a:p>
          <a:p>
            <a:endParaRPr sz="2800" dirty="0"/>
          </a:p>
        </p:txBody>
      </p:sp>
      <p:pic>
        <p:nvPicPr>
          <p:cNvPr id="7" name="Picture 6" descr="elements x subscript 1 and x subscript 2 in the domain of f, we have">
            <a:extLst>
              <a:ext uri="{FF2B5EF4-FFF2-40B4-BE49-F238E27FC236}">
                <a16:creationId xmlns:a16="http://schemas.microsoft.com/office/drawing/2014/main" id="{1E727BD7-8085-A415-8D48-E75A435A7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564483"/>
            <a:ext cx="7030636" cy="468000"/>
          </a:xfrm>
          <a:prstGeom prst="rect">
            <a:avLst/>
          </a:prstGeom>
        </p:spPr>
      </p:pic>
      <p:pic>
        <p:nvPicPr>
          <p:cNvPr id="9" name="Picture 8" descr="f of x subscript 1 not equals to f of x subscript 2">
            <a:extLst>
              <a:ext uri="{FF2B5EF4-FFF2-40B4-BE49-F238E27FC236}">
                <a16:creationId xmlns:a16="http://schemas.microsoft.com/office/drawing/2014/main" id="{1F96326A-F7D6-D026-E7D8-4F07F211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96" y="2010888"/>
            <a:ext cx="2052000" cy="502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5AFEA8-0319-E7CA-20F6-C252CF51FE12}"/>
              </a:ext>
            </a:extLst>
          </p:cNvPr>
          <p:cNvSpPr txBox="1"/>
          <p:nvPr/>
        </p:nvSpPr>
        <p:spPr>
          <a:xfrm>
            <a:off x="2514600" y="19913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means that every element of the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193F1-41C4-A93F-9FAA-2BC3196386EE}"/>
              </a:ext>
            </a:extLst>
          </p:cNvPr>
          <p:cNvSpPr txBox="1"/>
          <p:nvPr/>
        </p:nvSpPr>
        <p:spPr>
          <a:xfrm>
            <a:off x="457200" y="24748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range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paired with exactly one element of the domain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Inverse Functions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Determine if the following functions have inverse functions.</a:t>
            </a:r>
          </a:p>
        </p:txBody>
      </p:sp>
      <p:pic>
        <p:nvPicPr>
          <p:cNvPr id="5" name="Picture 4" descr="a. f of x equals the absolute value of x">
            <a:extLst>
              <a:ext uri="{FF2B5EF4-FFF2-40B4-BE49-F238E27FC236}">
                <a16:creationId xmlns:a16="http://schemas.microsoft.com/office/drawing/2014/main" id="{05E64D64-BA26-B8F9-DDB0-DB05EAD0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23514"/>
            <a:ext cx="1908000" cy="543559"/>
          </a:xfrm>
          <a:prstGeom prst="rect">
            <a:avLst/>
          </a:prstGeom>
        </p:spPr>
      </p:pic>
      <p:pic>
        <p:nvPicPr>
          <p:cNvPr id="9" name="Picture 8" descr="b. g of x equals open parenthesis x plus 2 close parenthesis cube">
            <a:extLst>
              <a:ext uri="{FF2B5EF4-FFF2-40B4-BE49-F238E27FC236}">
                <a16:creationId xmlns:a16="http://schemas.microsoft.com/office/drawing/2014/main" id="{FC19DAAE-02A3-05BD-2BC6-BC391513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4" y="2819400"/>
            <a:ext cx="2520000" cy="58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Even when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does not have an inverse </a:t>
            </a:r>
            <a:r>
              <a:rPr sz="2800" i="1" dirty="0"/>
              <a:t>function</a:t>
            </a:r>
            <a:r>
              <a:rPr sz="2800" dirty="0"/>
              <a:t>, it always has an inverse </a:t>
            </a:r>
            <a:r>
              <a:rPr sz="2800" i="1" dirty="0"/>
              <a:t>relation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38163" indent="-538163">
              <a:defRPr sz="2800"/>
            </a:pPr>
            <a:r>
              <a:rPr lang="en-US" sz="2800" dirty="0"/>
              <a:t>a.	</a:t>
            </a:r>
            <a:r>
              <a:rPr sz="2800" dirty="0"/>
              <a:t>The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does not have an inverse function, a fact demonstrated by showing that its graph does not pass the horizontal line test. We can also prove this algebraically: although</a:t>
            </a:r>
            <a:r>
              <a:rPr lang="en-IN" sz="2800" dirty="0"/>
              <a:t>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dirty="0"/>
              <a:t>3 ≠ </a:t>
            </a:r>
            <a:r>
              <a:rPr lang="en-IN" sz="2800" dirty="0"/>
              <a:t>3,</a:t>
            </a:r>
            <a:r>
              <a:rPr sz="2800" dirty="0"/>
              <a:t> we have</a:t>
            </a:r>
          </a:p>
          <a:p>
            <a:r>
              <a:rPr dirty="0"/>
              <a:t>​</a:t>
            </a:r>
          </a:p>
        </p:txBody>
      </p:sp>
      <p:pic>
        <p:nvPicPr>
          <p:cNvPr id="5" name="Picture 4" descr="f of negative 3 equal to f of 3">
            <a:extLst>
              <a:ext uri="{FF2B5EF4-FFF2-40B4-BE49-F238E27FC236}">
                <a16:creationId xmlns:a16="http://schemas.microsoft.com/office/drawing/2014/main" id="{ABF9A806-C80B-D209-E878-2EEF458B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3327652"/>
            <a:ext cx="1872000" cy="47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3495E-FA17-CE29-AB30-23F02DA4FB5A}"/>
              </a:ext>
            </a:extLst>
          </p:cNvPr>
          <p:cNvSpPr txBox="1"/>
          <p:nvPr/>
        </p:nvSpPr>
        <p:spPr>
          <a:xfrm flipH="1">
            <a:off x="2934931" y="3286780"/>
            <a:ext cx="529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that it only takes two ordered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BA3CC-67F9-0183-67AA-DB9B8964ABE9}"/>
              </a:ext>
            </a:extLst>
          </p:cNvPr>
          <p:cNvSpPr txBox="1"/>
          <p:nvPr/>
        </p:nvSpPr>
        <p:spPr>
          <a:xfrm>
            <a:off x="970934" y="3810000"/>
            <a:ext cx="67056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pairs to show that </a:t>
            </a:r>
            <a:r>
              <a:rPr lang="en-US" sz="2800" i="1" dirty="0"/>
              <a:t>f</a:t>
            </a:r>
            <a:r>
              <a:rPr lang="en-US" sz="2800" dirty="0"/>
              <a:t> does not have an inverse function.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f of x equals the absolute value of x in the Cartesian plane. A dashed horizontal line passes through the two points open parenthesis minus 3,3 close parenthesis and open parenthesis 3,3 close parenthesis on the graph.">
            <a:extLst>
              <a:ext uri="{FF2B5EF4-FFF2-40B4-BE49-F238E27FC236}">
                <a16:creationId xmlns:a16="http://schemas.microsoft.com/office/drawing/2014/main" id="{A1C56C5C-DEC3-4D5C-9118-F198003BCC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19600" cy="4419600"/>
          </a:xfrm>
        </p:spPr>
      </p:pic>
      <p:pic>
        <p:nvPicPr>
          <p:cNvPr id="4" name="Picture 3" descr="Figure 3: f of x equals the absolute value of x">
            <a:extLst>
              <a:ext uri="{FF2B5EF4-FFF2-40B4-BE49-F238E27FC236}">
                <a16:creationId xmlns:a16="http://schemas.microsoft.com/office/drawing/2014/main" id="{6C371B5B-E855-448D-8E68-1B8EF7BC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422327"/>
            <a:ext cx="317629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27063" indent="-627063">
              <a:defRPr sz="2800"/>
            </a:pPr>
            <a:r>
              <a:rPr lang="en-US" dirty="0"/>
              <a:t>b.	</a:t>
            </a:r>
            <a:r>
              <a:rPr dirty="0"/>
              <a:t>​</a:t>
            </a:r>
            <a:r>
              <a:rPr sz="2800" dirty="0"/>
              <a:t>The graph of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is the standard cubic shape shifted horizontally two units to the left. We can see this graph passes the horizontal line test, so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has an inverse function.</a:t>
            </a:r>
          </a:p>
          <a:p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Graph of  g of x equals open parenthesis x plus 2 close parenthesis cubed in the Cartesian plane. Three representative dashed horizontal lines are shown intersecting the graph exactly once each.&#10;">
            <a:extLst>
              <a:ext uri="{FF2B5EF4-FFF2-40B4-BE49-F238E27FC236}">
                <a16:creationId xmlns:a16="http://schemas.microsoft.com/office/drawing/2014/main" id="{DF42A895-9619-4903-9C8D-14904F75115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343400" cy="4343400"/>
          </a:xfrm>
        </p:spPr>
      </p:pic>
      <p:pic>
        <p:nvPicPr>
          <p:cNvPr id="4" name="Picture 3" descr="Figure 4: g of (x) equals open parenthesis x plus 2 close parenthesis cubed">
            <a:extLst>
              <a:ext uri="{FF2B5EF4-FFF2-40B4-BE49-F238E27FC236}">
                <a16:creationId xmlns:a16="http://schemas.microsoft.com/office/drawing/2014/main" id="{8640082C-00A2-4383-A0AF-6EE43A1F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410200"/>
            <a:ext cx="4048095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Inverse Functions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sz="2800" dirty="0"/>
              <a:t>Algebraically, any two distinct elements of the domain of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lead to different values when </a:t>
            </a:r>
            <a:r>
              <a:rPr lang="en-US" dirty="0"/>
              <a:t>substituted</a:t>
            </a:r>
            <a:r>
              <a:rPr sz="2800" dirty="0"/>
              <a:t> into</a:t>
            </a:r>
            <a:r>
              <a:rPr lang="en-IN" sz="2800" dirty="0"/>
              <a:t> </a:t>
            </a:r>
            <a:r>
              <a:rPr lang="en-IN" i="1" dirty="0"/>
              <a:t>g</a:t>
            </a:r>
            <a:r>
              <a:rPr sz="2800" dirty="0"/>
              <a:t>, so</a:t>
            </a:r>
            <a:r>
              <a:rPr lang="en-IN" sz="2800" dirty="0"/>
              <a:t> </a:t>
            </a:r>
            <a:r>
              <a:rPr lang="en-IN" i="1" dirty="0"/>
              <a:t>g</a:t>
            </a:r>
            <a:r>
              <a:rPr sz="2800" dirty="0"/>
              <a:t> is one-to-one and hence has an inverse function.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Definition: </a:t>
            </a:r>
            <a:r>
              <a:rPr dirty="0"/>
              <a:t>Inverse of a Relation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7853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IN" sz="2800" dirty="0"/>
              <a:t> </a:t>
            </a:r>
            <a:r>
              <a:rPr lang="en-IN" sz="2800" i="1" dirty="0"/>
              <a:t>R</a:t>
            </a:r>
            <a:r>
              <a:rPr sz="2800" dirty="0"/>
              <a:t> be a relation. The </a:t>
            </a:r>
            <a:r>
              <a:rPr b="1" dirty="0"/>
              <a:t>inverse of</a:t>
            </a:r>
            <a:r>
              <a:rPr lang="en-IN" b="1" dirty="0"/>
              <a:t> </a:t>
            </a:r>
            <a:r>
              <a:rPr lang="en-IN" i="1" dirty="0"/>
              <a:t>R</a:t>
            </a:r>
            <a:r>
              <a:rPr dirty="0"/>
              <a:t>,</a:t>
            </a:r>
            <a:r>
              <a:rPr lang="en-US" dirty="0"/>
              <a:t> denoted </a:t>
            </a:r>
            <a:endParaRPr sz="2800" dirty="0"/>
          </a:p>
          <a:p>
            <a:endParaRPr sz="2800" dirty="0"/>
          </a:p>
        </p:txBody>
      </p:sp>
      <p:pic>
        <p:nvPicPr>
          <p:cNvPr id="8" name="Picture 7" descr="R to the power of mins 1">
            <a:extLst>
              <a:ext uri="{FF2B5EF4-FFF2-40B4-BE49-F238E27FC236}">
                <a16:creationId xmlns:a16="http://schemas.microsoft.com/office/drawing/2014/main" id="{4CD1DC00-D5C1-FDF6-5F80-19AA2539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99" y="1105025"/>
            <a:ext cx="468000" cy="39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253F-4383-5568-5E33-38F30F4B9B73}"/>
              </a:ext>
            </a:extLst>
          </p:cNvPr>
          <p:cNvSpPr txBox="1"/>
          <p:nvPr/>
        </p:nvSpPr>
        <p:spPr>
          <a:xfrm>
            <a:off x="457200" y="1506748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relation defined by switching the first and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coordinates of each ordered pair that is an element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  <p:pic>
        <p:nvPicPr>
          <p:cNvPr id="7" name="Picture 6" descr="R inverse equals to the set of open parenthesis b, a close parenthesis such that open parenthesis a, b close parenthesis belongs to R">
            <a:extLst>
              <a:ext uri="{FF2B5EF4-FFF2-40B4-BE49-F238E27FC236}">
                <a16:creationId xmlns:a16="http://schemas.microsoft.com/office/drawing/2014/main" id="{AC0C6CEC-8E70-8A62-8DCF-A1D610897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66" y="2933400"/>
            <a:ext cx="3271868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Procedure: Finding </a:t>
            </a:r>
            <a:r>
              <a:rPr dirty="0"/>
              <a:t>Formulas of Inverse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5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be a one-to-one function, and assume that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 defined by a formula. To find a formula for</a:t>
            </a:r>
            <a:endParaRPr lang="en-US" sz="2800" dirty="0"/>
          </a:p>
          <a:p>
            <a:pPr>
              <a:defRPr sz="2800"/>
            </a:pPr>
            <a:r>
              <a:rPr lang="en-US" sz="2800" dirty="0"/>
              <a:t> </a:t>
            </a:r>
          </a:p>
          <a:p>
            <a:pPr>
              <a:defRPr sz="2800" b="1"/>
            </a:pPr>
            <a:endParaRPr lang="en-US" sz="2800" dirty="0"/>
          </a:p>
          <a:p>
            <a:pPr>
              <a:defRPr sz="2800" b="1"/>
            </a:pPr>
            <a:endParaRPr sz="2800" dirty="0"/>
          </a:p>
        </p:txBody>
      </p:sp>
      <p:pic>
        <p:nvPicPr>
          <p:cNvPr id="5" name="Picture 4" descr="f inverse, perform">
            <a:extLst>
              <a:ext uri="{FF2B5EF4-FFF2-40B4-BE49-F238E27FC236}">
                <a16:creationId xmlns:a16="http://schemas.microsoft.com/office/drawing/2014/main" id="{5F6B3E98-D19F-3DCC-5199-7424CC37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400" y="1524000"/>
            <a:ext cx="1903200" cy="46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D7719-6BA7-63E7-8A6F-BBD01B7CDDD9}"/>
              </a:ext>
            </a:extLst>
          </p:cNvPr>
          <p:cNvSpPr txBox="1"/>
          <p:nvPr/>
        </p:nvSpPr>
        <p:spPr>
          <a:xfrm>
            <a:off x="457200" y="1935480"/>
            <a:ext cx="82296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following steps.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definition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result is an equation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is solved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this point.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Solve the equation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resulting equation with</a:t>
            </a:r>
            <a:endParaRPr lang="en-IN" dirty="0"/>
          </a:p>
        </p:txBody>
      </p:sp>
      <p:pic>
        <p:nvPicPr>
          <p:cNvPr id="8" name="Picture 7" descr="f inverse open parenthesis x close parenthesis and replace each occurrence of y with x.">
            <a:extLst>
              <a:ext uri="{FF2B5EF4-FFF2-40B4-BE49-F238E27FC236}">
                <a16:creationId xmlns:a16="http://schemas.microsoft.com/office/drawing/2014/main" id="{300CC025-3D77-FD71-3FF7-1D04766C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822380"/>
            <a:ext cx="6601412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Finding Formulas of Inverse Functions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inverse of each of the following functions.</a:t>
            </a:r>
          </a:p>
        </p:txBody>
      </p:sp>
      <p:pic>
        <p:nvPicPr>
          <p:cNvPr id="7" name="Picture 6" descr="a. f of x equals open parenthesis x minus 1 close parenthesis cubed, plus 2">
            <a:extLst>
              <a:ext uri="{FF2B5EF4-FFF2-40B4-BE49-F238E27FC236}">
                <a16:creationId xmlns:a16="http://schemas.microsoft.com/office/drawing/2014/main" id="{B4BD403E-FA5E-4C0B-32FF-8D57F557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7" y="1676400"/>
            <a:ext cx="3204000" cy="627357"/>
          </a:xfrm>
          <a:prstGeom prst="rect">
            <a:avLst/>
          </a:prstGeom>
        </p:spPr>
      </p:pic>
      <p:pic>
        <p:nvPicPr>
          <p:cNvPr id="5" name="Picture 4" descr="b. g of x equals open parenthesis  x minus 3 close parenthesis  divided by open parenthesis  2x plus 1 close parenthesis ">
            <a:extLst>
              <a:ext uri="{FF2B5EF4-FFF2-40B4-BE49-F238E27FC236}">
                <a16:creationId xmlns:a16="http://schemas.microsoft.com/office/drawing/2014/main" id="{5E7A98F6-D338-ED96-4989-9BE8465F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9" y="2419350"/>
            <a:ext cx="2520000" cy="926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Formulas of Inverse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C5DF03-12C4-5E7D-E667-9F824D7A6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Placeholder 2" descr="f of x equals open parenthesis x minus 1 close parenthesis cubed, plus 2&#10;Replace f of x with y.&#10;y equals open parenthesis x minus 1 close parenthesis cubed plus 2&#10;Subtract 2 from both sides.&#10;y minus 2 equals open parenthesis x minus 1 close parenthesis cubed&#10;The cube root of open parenthesis y minus 2 close parenthesis equals x minus 1&#10;Take the cube root of both sides.&#10;The cube root of open parenthesis y minus 2 close parenthesis plus 1 equals x&#10;Replace x with f inverse x and y with x.&#10;f inverse of x equals the cube root of open parenthesis x minus 2 close parenthesis, plus 1">
                <a:extLst>
                  <a:ext uri="{FF2B5EF4-FFF2-40B4-BE49-F238E27FC236}">
                    <a16:creationId xmlns:a16="http://schemas.microsoft.com/office/drawing/2014/main" id="{A67DFEE6-4CC6-DEDD-9C13-EC5F394FDE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739320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Placeholder 2" descr="f of x equals open parenthesis x minus 1 close parenthesis cubed, plus 2&#10;Replace f of x with y.&#10;y equals open parenthesis x minus 1 close parenthesis cubed plus 2&#10;Subtract 2 from both sides.&#10;y minus 2 equals open parenthesis x minus 1 close parenthesis cubed&#10;The cube root of open parenthesis y minus 2 close parenthesis equals x minus 1&#10;Take the cube root of both sides.&#10;The cube root of open parenthesis y minus 2 close parenthesis plus 1 equals x&#10;Replace x with f inverse x and y with x.&#10;f inverse of x equals the cube root of open parenthesis x minus 2 close parenthesis, plus 1">
                <a:extLst>
                  <a:ext uri="{FF2B5EF4-FFF2-40B4-BE49-F238E27FC236}">
                    <a16:creationId xmlns:a16="http://schemas.microsoft.com/office/drawing/2014/main" id="{A67DFEE6-4CC6-DEDD-9C13-EC5F394FDE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739320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6875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9333" r="-13600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36875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109333" r="-13600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09333" b="-4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36875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09333" r="-13600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3636" r="-3687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63636" r="-136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3636" r="-36875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363636" r="-136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3704" r="-36875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503704" r="-13600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03704" b="-28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Formulas of Inverse Functions</a:t>
            </a:r>
            <a:r>
              <a:rPr lang="en-US" baseline="-25000" dirty="0"/>
              <a:t>3	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ED2F9-C688-1ABF-9449-20137D61F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 descr="g of x equals open parenthesis x minus 3 close parenthesis divided by  open parenthesis 2x plus 1 close parenthesis&#10;Replace g of x with y.&#10;y equals open parenthesis x minus 3 close parenthesis divided by open parenthesis 2x plus 1 close parenthesis&#10;2xy plus y equals x minus 3&#10;2xy minus x equals minus y minus 3&#10;Collect all terms with x on the left.&#10;x open parenthesis 2y minus 1 close parenthesis equals minus y minus 3&#10;x equals open parenthesis minus y minus 3 close parenthesis divided by  open parenthesis 2y minus 1 close parenthesis&#10;Replace x with g inverse of x and y with x.&#10;g Inverse of x equals open parenthesis minus x minus 3 close parenthesis divided by open parenthesis  2x minus 1 close parenthesis&#10;">
                <a:extLst>
                  <a:ext uri="{FF2B5EF4-FFF2-40B4-BE49-F238E27FC236}">
                    <a16:creationId xmlns:a16="http://schemas.microsoft.com/office/drawing/2014/main" id="{2832BEC1-6056-12EB-E28D-B2C5288AD2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705709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𝑔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Collect all terms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the left.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marT="91440" marB="182880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Proceed to isolate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 descr="g of x equals open parenthesis x minus 3 close parenthesis divided by  open parenthesis 2x plus 1 close parenthesis&#10;Replace g of x with y.&#10;y equals open parenthesis x minus 3 close parenthesis divided by open parenthesis 2x plus 1 close parenthesis&#10;2xy plus y equals x minus 3&#10;2xy minus x equals minus y minus 3&#10;Collect all terms with x on the left.&#10;x open parenthesis 2y minus 1 close parenthesis equals minus y minus 3&#10;x equals open parenthesis minus y minus 3 close parenthesis divided by  open parenthesis 2y minus 1 close parenthesis&#10;Replace x with g inverse of x and y with x.&#10;g Inverse of x equals open parenthesis minus x minus 3 close parenthesis divided by open parenthesis  2x minus 1 close parenthesis&#10;">
                <a:extLst>
                  <a:ext uri="{FF2B5EF4-FFF2-40B4-BE49-F238E27FC236}">
                    <a16:creationId xmlns:a16="http://schemas.microsoft.com/office/drawing/2014/main" id="{2832BEC1-6056-12EB-E28D-B2C5288AD2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705709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00" r="-389734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7000" r="-173333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41" r="-389734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105941" r="-173333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105941" b="-5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7333" r="-389734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277333" r="-173333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277333" b="-5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389734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377333" r="-173333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389734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7333" r="-173333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7333" b="-3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333" r="-389734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577333" r="-173333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577333" b="-2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51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182880">
                        <a:blipFill>
                          <a:blip r:embed="rId2"/>
                          <a:stretch>
                            <a:fillRect t="-474766" r="-389734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4766" r="-173333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4766" b="-1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5000" r="-389734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615000" r="-17333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615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Finding the Inverse of a Restricted-Domain Function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Find two suitable restrictions of the domain so that the</a:t>
            </a:r>
          </a:p>
        </p:txBody>
      </p:sp>
      <p:pic>
        <p:nvPicPr>
          <p:cNvPr id="7" name="Picture 6" descr="function f of x equals open parenthesis x plus 1 close parenthesis squared minus 3 has an inverse function, then">
            <a:extLst>
              <a:ext uri="{FF2B5EF4-FFF2-40B4-BE49-F238E27FC236}">
                <a16:creationId xmlns:a16="http://schemas.microsoft.com/office/drawing/2014/main" id="{18584BFC-1553-40A3-B491-AF5E1057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1425440"/>
            <a:ext cx="8012572" cy="57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A02C0-3B5E-FA35-CA66-E481F9603FA1}"/>
              </a:ext>
            </a:extLst>
          </p:cNvPr>
          <p:cNvSpPr txBox="1"/>
          <p:nvPr/>
        </p:nvSpPr>
        <p:spPr>
          <a:xfrm>
            <a:off x="457200" y="188012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 formula for the inverse for each restricted function.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The graph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is an upward-opening parabola with vertex at</a:t>
            </a:r>
            <a:r>
              <a:rPr lang="en-IN" sz="2800" dirty="0"/>
              <a:t> (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1,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3),</a:t>
            </a:r>
            <a:r>
              <a:rPr sz="2800" dirty="0"/>
              <a:t> as shown in Figure 5. We can restrict its domain so that the resulting function is </a:t>
            </a:r>
            <a:br>
              <a:rPr lang="en-US" sz="2800" dirty="0"/>
            </a:br>
            <a:r>
              <a:rPr sz="2800" dirty="0"/>
              <a:t>one-to-one by requiring either that</a:t>
            </a:r>
            <a:endParaRPr lang="en-IN" sz="2800" dirty="0"/>
          </a:p>
        </p:txBody>
      </p:sp>
      <p:pic>
        <p:nvPicPr>
          <p:cNvPr id="5" name="Picture 4" descr="x belongs to open parenthesis minus Infinity to minus 1 close bracket or that x belongs to open bracket minus 1 to Infinity close parenthesis.">
            <a:extLst>
              <a:ext uri="{FF2B5EF4-FFF2-40B4-BE49-F238E27FC236}">
                <a16:creationId xmlns:a16="http://schemas.microsoft.com/office/drawing/2014/main" id="{F3057D93-8FC6-E48B-C492-3D0D60CE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38" y="3499373"/>
            <a:ext cx="4802124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Graph of  f of x equals open parenthesis x plus 1 close parenthesis squared, minus 3 in the Cartesian plane.">
            <a:extLst>
              <a:ext uri="{FF2B5EF4-FFF2-40B4-BE49-F238E27FC236}">
                <a16:creationId xmlns:a16="http://schemas.microsoft.com/office/drawing/2014/main" id="{AF3C1812-F5ED-437C-B1EB-01AF6A1326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479925" cy="4479925"/>
          </a:xfrm>
        </p:spPr>
      </p:pic>
      <p:pic>
        <p:nvPicPr>
          <p:cNvPr id="4" name="Picture 3" descr="Figure 5: f of x equals open parenthesis x plus 1 close parenthesis squared, minus 3">
            <a:extLst>
              <a:ext uri="{FF2B5EF4-FFF2-40B4-BE49-F238E27FC236}">
                <a16:creationId xmlns:a16="http://schemas.microsoft.com/office/drawing/2014/main" id="{369F95AB-B7E0-4B14-AB34-4F2F1610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422327"/>
            <a:ext cx="4663844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b="1" dirty="0"/>
              <a:t>Choice 1:</a:t>
            </a:r>
            <a:r>
              <a:rPr sz="2800" dirty="0"/>
              <a:t> If we choose</a:t>
            </a:r>
          </a:p>
        </p:txBody>
      </p:sp>
      <p:pic>
        <p:nvPicPr>
          <p:cNvPr id="9" name="Picture 8" descr="Open bracket minus 1 to Infinity close parenthesis.">
            <a:extLst>
              <a:ext uri="{FF2B5EF4-FFF2-40B4-BE49-F238E27FC236}">
                <a16:creationId xmlns:a16="http://schemas.microsoft.com/office/drawing/2014/main" id="{003DBEE4-2E11-8A18-08F6-67AC3D8B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43" y="1076816"/>
            <a:ext cx="1038857" cy="50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7BDD9-2E31-FF87-81D0-67E45665F0D5}"/>
              </a:ext>
            </a:extLst>
          </p:cNvPr>
          <p:cNvSpPr txBox="1"/>
          <p:nvPr/>
        </p:nvSpPr>
        <p:spPr>
          <a:xfrm>
            <a:off x="4970930" y="1029287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as the domain of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5EB25-32EA-B599-1B67-827AA16E98E6}"/>
              </a:ext>
            </a:extLst>
          </p:cNvPr>
          <p:cNvSpPr txBox="1"/>
          <p:nvPr/>
        </p:nvSpPr>
        <p:spPr>
          <a:xfrm>
            <a:off x="457200" y="1447800"/>
            <a:ext cx="8229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restricted function, then the expression </a:t>
            </a:r>
            <a:r>
              <a:rPr lang="en-IN" sz="2800" i="1" dirty="0"/>
              <a:t>x</a:t>
            </a:r>
            <a:r>
              <a:rPr lang="en-IN" sz="2800" dirty="0"/>
              <a:t> + 1 is guaranteed to be nonnegative. We will use this fact as we work through the procedure to find a formula for the inverse function.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square root of open parenthesis y plus 3 close parenthesis equals x plus 1&#10;square root of open parenthesis y plus 3 close parenthesis, minus 1 equals x&#10;Replace x with f inverse of x and y with x.&#10;f Inverse of x equals square root open parenthesis x plus 3 close parenthesis, minus 1.">
                <a:extLst>
                  <a:ext uri="{FF2B5EF4-FFF2-40B4-BE49-F238E27FC236}">
                    <a16:creationId xmlns:a16="http://schemas.microsoft.com/office/drawing/2014/main" id="{D91D0056-F68A-2F05-750B-33D6510FA962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8910990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square root of open parenthesis y plus 3 close parenthesis equals x plus 1&#10;square root of open parenthesis y plus 3 close parenthesis, minus 1 equals x&#10;Replace x with f inverse of x and y with x.&#10;f Inverse of x equals square root open parenthesis x plus 3 close parenthesis, minus 1.">
                <a:extLst>
                  <a:ext uri="{FF2B5EF4-FFF2-40B4-BE49-F238E27FC236}">
                    <a16:creationId xmlns:a16="http://schemas.microsoft.com/office/drawing/2014/main" id="{D91D0056-F68A-2F05-750B-33D6510FA962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8910990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99707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0667" r="-138228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99707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10667" r="-138228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99707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07895" r="-138228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9970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22857" r="-138228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99707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385227" r="-138228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99707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533750" r="-138228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Figure 6 shows the graph of the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restricted to the domain</a:t>
            </a:r>
            <a:r>
              <a:rPr lang="en-US" sz="2800" dirty="0"/>
              <a:t>		</a:t>
            </a:r>
            <a:endParaRPr sz="2800" dirty="0"/>
          </a:p>
        </p:txBody>
      </p:sp>
      <p:pic>
        <p:nvPicPr>
          <p:cNvPr id="5" name="Picture 4" descr="Open bracket negative one to infinity close parenthesis.">
            <a:extLst>
              <a:ext uri="{FF2B5EF4-FFF2-40B4-BE49-F238E27FC236}">
                <a16:creationId xmlns:a16="http://schemas.microsoft.com/office/drawing/2014/main" id="{9877E296-04C3-74DD-F4AA-6A6B898E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587"/>
            <a:ext cx="857250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BDBBA-40EA-9090-8538-0762FC3D9998}"/>
              </a:ext>
            </a:extLst>
          </p:cNvPr>
          <p:cNvSpPr txBox="1"/>
          <p:nvPr/>
        </p:nvSpPr>
        <p:spPr>
          <a:xfrm>
            <a:off x="3201184" y="145817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along with a graph of the function's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17845-844E-4E16-32B4-B20B04DBB870}"/>
              </a:ext>
            </a:extLst>
          </p:cNvPr>
          <p:cNvSpPr txBox="1"/>
          <p:nvPr/>
        </p:nvSpPr>
        <p:spPr>
          <a:xfrm>
            <a:off x="457201" y="188241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inverse.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Finding the Inverse of a Relation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Determine the inverse of each of the following relations. Then graph each relation and its inverse, and determine the domain and range of both.</a:t>
            </a:r>
          </a:p>
        </p:txBody>
      </p:sp>
      <p:pic>
        <p:nvPicPr>
          <p:cNvPr id="12" name="Picture 11" descr="a. R equals the set of  open parenthesis 4, minus 1 close parenthesis, open parenthesis minus 3, 2 close parenthesis, open parenthesis 0, 5 close parenthesis">
            <a:extLst>
              <a:ext uri="{FF2B5EF4-FFF2-40B4-BE49-F238E27FC236}">
                <a16:creationId xmlns:a16="http://schemas.microsoft.com/office/drawing/2014/main" id="{86667B39-5F6B-B51C-D43B-58EE0E12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2438400"/>
            <a:ext cx="4506546" cy="612000"/>
          </a:xfrm>
          <a:prstGeom prst="rect">
            <a:avLst/>
          </a:prstGeom>
        </p:spPr>
      </p:pic>
      <p:pic>
        <p:nvPicPr>
          <p:cNvPr id="14" name="Picture 13" descr="b. y equals x squared">
            <a:extLst>
              <a:ext uri="{FF2B5EF4-FFF2-40B4-BE49-F238E27FC236}">
                <a16:creationId xmlns:a16="http://schemas.microsoft.com/office/drawing/2014/main" id="{F3280284-DD87-2364-DFD2-F3B43ECA9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7" y="3114031"/>
            <a:ext cx="13725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8" name="Content Placeholder 7" descr="Graph of the right-hand side of the graph of the parabola of Figure 5. The graph of y equals x is shown as a dashed line, and the reflection of the right-hand side of the graph of f of x with respect to the dashed line is shown with the label f Inverse. The graph of f Inverse is the upper-half of a parabola opening to the right with vertex at open parenthesis minus 3, minus 1 close parenthesis.">
            <a:extLst>
              <a:ext uri="{FF2B5EF4-FFF2-40B4-BE49-F238E27FC236}">
                <a16:creationId xmlns:a16="http://schemas.microsoft.com/office/drawing/2014/main" id="{70DC87B7-98D9-4DC4-A6A2-82FF2307F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95800" cy="4495800"/>
          </a:xfrm>
        </p:spPr>
      </p:pic>
      <p:pic>
        <p:nvPicPr>
          <p:cNvPr id="4" name="Picture 3" descr="Figure 6">
            <a:extLst>
              <a:ext uri="{FF2B5EF4-FFF2-40B4-BE49-F238E27FC236}">
                <a16:creationId xmlns:a16="http://schemas.microsoft.com/office/drawing/2014/main" id="{12D14C25-A05E-4090-8386-3F80F28C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8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b="1" dirty="0"/>
              <a:t>Choice 2:</a:t>
            </a:r>
            <a:r>
              <a:rPr sz="2800" dirty="0"/>
              <a:t> If instead we choose</a:t>
            </a:r>
          </a:p>
        </p:txBody>
      </p:sp>
      <p:pic>
        <p:nvPicPr>
          <p:cNvPr id="6" name="Picture 5" descr="Open parenthesis negative infinity comma negative one close bracket.">
            <a:extLst>
              <a:ext uri="{FF2B5EF4-FFF2-40B4-BE49-F238E27FC236}">
                <a16:creationId xmlns:a16="http://schemas.microsoft.com/office/drawing/2014/main" id="{3D98E161-D8F5-E334-3AE9-0B701CBA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92331"/>
            <a:ext cx="1019175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9ED99-5408-9B1F-F141-1C43AD151CB6}"/>
              </a:ext>
            </a:extLst>
          </p:cNvPr>
          <p:cNvSpPr txBox="1"/>
          <p:nvPr/>
        </p:nvSpPr>
        <p:spPr>
          <a:xfrm>
            <a:off x="461913" y="1466654"/>
            <a:ext cx="8310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the domain of the restricted function, then the expression </a:t>
            </a:r>
            <a:r>
              <a:rPr lang="en-US" sz="2800" i="1" dirty="0"/>
              <a:t>x</a:t>
            </a:r>
            <a:r>
              <a:rPr lang="en-US" sz="2800" dirty="0"/>
              <a:t> + 1 is guaranteed to be nonpositive. This fact will lead us to choose the other possible root when we take the square root in the following procedure.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7730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9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negative square root of open parenthesis y plus 3 close parenthesis equals x plus 1&#10;negative square root of open parenthesis y plus 3 close parenthesis minus 1 equals x&#10;Replace x with f inverse of x and y with x.&#10;f Inverse of x equals minus square root of open parenthesis x plus 3 close parenthesis minus 1">
                <a:extLst>
                  <a:ext uri="{FF2B5EF4-FFF2-40B4-BE49-F238E27FC236}">
                    <a16:creationId xmlns:a16="http://schemas.microsoft.com/office/drawing/2014/main" id="{FA336D4F-0523-0933-67DE-08496D5AFCDF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44912634"/>
                  </p:ext>
                </p:extLst>
              </p:nvPr>
            </p:nvGraphicFramePr>
            <p:xfrm>
              <a:off x="457200" y="1105523"/>
              <a:ext cx="7943533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1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400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400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IN" sz="2400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ar-AE"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 descr="f of x equals open parenthesis x plus 1 close parenthesis squared minus 3&#10;Replace f of x with y.&#10;y equals open parenthesis x plus 1 close parenthesis squared minus 3&#10;y plus 3 equals open parenthesis x plus 1 close parenthesis squared&#10;negative square root of open parenthesis y plus 3 close parenthesis equals x plus 1&#10;negative square root of open parenthesis y plus 3 close parenthesis minus 1 equals x&#10;Replace x with f inverse of x and y with x.&#10;f Inverse of x equals minus square root of open parenthesis x plus 3 close parenthesis minus 1">
                <a:extLst>
                  <a:ext uri="{FF2B5EF4-FFF2-40B4-BE49-F238E27FC236}">
                    <a16:creationId xmlns:a16="http://schemas.microsoft.com/office/drawing/2014/main" id="{FA336D4F-0523-0933-67DE-08496D5AFCDF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44912634"/>
                  </p:ext>
                </p:extLst>
              </p:nvPr>
            </p:nvGraphicFramePr>
            <p:xfrm>
              <a:off x="457200" y="1105523"/>
              <a:ext cx="7943533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1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85799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10667" r="-158981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85799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110667" r="-158981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899" t="-110667" b="-4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85799" b="-3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207895" r="-158981" b="-3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85799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222857" r="-158981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899" t="-222857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85799" b="-110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385227" r="-158981" b="-110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85799" b="-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617" t="-533750" r="-158981" b="-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899" t="-533750" b="-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10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Figure 7 shows the graph of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restricted to this domain, along with the corresponding inverse function.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</a:t>
            </a:r>
            <a:r>
              <a:rPr lang="en-US" baseline="-25000" dirty="0"/>
              <a:t>11</a:t>
            </a:r>
            <a:endParaRPr dirty="0"/>
          </a:p>
        </p:txBody>
      </p:sp>
      <p:pic>
        <p:nvPicPr>
          <p:cNvPr id="8" name="Content Placeholder 7" descr="Graph of the right-hand side of the graph of the parabola of Figure 5. The graph of y equals x is shown as a dashed line, and the reflection of the left-hand side of the graph of f of x with respect to the dashed line is shown with the label f Inverse. The graph of f Inverse is the lower-half of a parabola opening to the right with vertex at open parenthesis minus 3, minus 1 close parenthesis .">
            <a:extLst>
              <a:ext uri="{FF2B5EF4-FFF2-40B4-BE49-F238E27FC236}">
                <a16:creationId xmlns:a16="http://schemas.microsoft.com/office/drawing/2014/main" id="{D139E893-42DE-4CB3-89DA-0AB9C28A96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1082676"/>
            <a:ext cx="4495800" cy="4495800"/>
          </a:xfrm>
        </p:spPr>
      </p:pic>
      <p:pic>
        <p:nvPicPr>
          <p:cNvPr id="4" name="Picture 3" descr="Figure 7">
            <a:extLst>
              <a:ext uri="{FF2B5EF4-FFF2-40B4-BE49-F238E27FC236}">
                <a16:creationId xmlns:a16="http://schemas.microsoft.com/office/drawing/2014/main" id="{C6FA9655-B115-4A15-943D-AE6C65F8A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IN" dirty="0"/>
              <a:t>Theorem: </a:t>
            </a:r>
            <a:r>
              <a:rPr dirty="0"/>
              <a:t>Composition of Functions and Inverses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52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Given a function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and its inverse</a:t>
            </a:r>
          </a:p>
        </p:txBody>
      </p:sp>
      <p:pic>
        <p:nvPicPr>
          <p:cNvPr id="5" name="Picture 4" descr="f Inverse, the following">
            <a:extLst>
              <a:ext uri="{FF2B5EF4-FFF2-40B4-BE49-F238E27FC236}">
                <a16:creationId xmlns:a16="http://schemas.microsoft.com/office/drawing/2014/main" id="{493D0EF5-2473-35A1-1B8D-41692E32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15" y="1100135"/>
            <a:ext cx="2610400" cy="46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F5E4A-00B9-3F4C-3E46-6E6544EE5128}"/>
              </a:ext>
            </a:extLst>
          </p:cNvPr>
          <p:cNvSpPr txBox="1"/>
          <p:nvPr/>
        </p:nvSpPr>
        <p:spPr>
          <a:xfrm>
            <a:off x="459103" y="151026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statements are true:</a:t>
            </a:r>
            <a:endParaRPr lang="en-IN" dirty="0"/>
          </a:p>
        </p:txBody>
      </p:sp>
      <p:pic>
        <p:nvPicPr>
          <p:cNvPr id="7" name="Picture 6" descr="f of f inverse of x equals x for all x in the domain of f inverse, and&#10;f inverse of f of x equals x for all x in the domain of f.">
            <a:extLst>
              <a:ext uri="{FF2B5EF4-FFF2-40B4-BE49-F238E27FC236}">
                <a16:creationId xmlns:a16="http://schemas.microsoft.com/office/drawing/2014/main" id="{A2CE4174-9C0B-F2AE-9E98-40DB3F35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2057400"/>
            <a:ext cx="51911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Composition of Functions and Inverses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Use the functions</a:t>
            </a:r>
            <a:r>
              <a:rPr lang="en-IN" sz="2800" dirty="0"/>
              <a:t> </a:t>
            </a:r>
            <a:r>
              <a:rPr lang="en-IN" sz="2800" i="1" dirty="0"/>
              <a:t>f</a:t>
            </a:r>
            <a:r>
              <a:rPr sz="2800" dirty="0"/>
              <a:t> and</a:t>
            </a:r>
            <a:r>
              <a:rPr lang="en-IN" sz="2800" dirty="0"/>
              <a:t> </a:t>
            </a:r>
            <a:r>
              <a:rPr lang="en-IN" sz="2800" i="1" dirty="0"/>
              <a:t>g</a:t>
            </a:r>
            <a:r>
              <a:rPr sz="2800" dirty="0"/>
              <a:t> of Example 3 to demonstrate that the composition of a function and its inverse leaves any input unchanged.</a:t>
            </a:r>
          </a:p>
        </p:txBody>
      </p:sp>
      <p:pic>
        <p:nvPicPr>
          <p:cNvPr id="6" name="Picture 5" descr="example a is f of x equals open parenthesis x minus 1 close parenthesis cubed plus 2 and f Inverse of x equals open parenthesis x minus 2 close parenthesis to the power of open parenthesis 1 divided by 3 close parenthesis plus 1">
            <a:extLst>
              <a:ext uri="{FF2B5EF4-FFF2-40B4-BE49-F238E27FC236}">
                <a16:creationId xmlns:a16="http://schemas.microsoft.com/office/drawing/2014/main" id="{7668D0E2-5AD6-319C-3F8C-211DA104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2820"/>
            <a:ext cx="6575295" cy="720000"/>
          </a:xfrm>
          <a:prstGeom prst="rect">
            <a:avLst/>
          </a:prstGeom>
        </p:spPr>
      </p:pic>
      <p:pic>
        <p:nvPicPr>
          <p:cNvPr id="8" name="Picture 7" descr="example b is  g of x equals open parenthesis x minus 3 close parenthesis divided by open parenthesis 2x plus 1 close parenthesis and g Inverse of x equals open parenthesis minus x minus 3 close parenthesis divided by open parenthesis 2x minus 1 close parenthesis.">
            <a:extLst>
              <a:ext uri="{FF2B5EF4-FFF2-40B4-BE49-F238E27FC236}">
                <a16:creationId xmlns:a16="http://schemas.microsoft.com/office/drawing/2014/main" id="{D1A2B4E6-6BD8-94DE-F849-6E90AA6C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94047"/>
            <a:ext cx="47910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Composition of Functions and Inverses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>
              <a:defRPr sz="2800"/>
            </a:pPr>
            <a:endParaRPr lang="ar-AE" sz="2800" dirty="0"/>
          </a:p>
        </p:txBody>
      </p:sp>
      <p:pic>
        <p:nvPicPr>
          <p:cNvPr id="8" name="Picture 7" descr="a. f of f Inverse of x equals f of open parenthesis x minus 2 close parenthesis to the power of open parenthesis 1 divided by 3 close parenthesis  plus 1&#10;equals open parenthesis open parenthesis x minus 2 close parenthesis to the power of open parenthesis 1 divided by 3 close parenthesis  plus 1 minus 1 close parenthesis cubed plus 2&#10;equals open parenthesis open parenthesis x minus 2 close parenthesis to the power of open parenthesis 1 divided by 3 close parenthesis  close parenthesis cubed plus 2&#10;equals x minus 2 plus 2&#10;equals x">
            <a:extLst>
              <a:ext uri="{FF2B5EF4-FFF2-40B4-BE49-F238E27FC236}">
                <a16:creationId xmlns:a16="http://schemas.microsoft.com/office/drawing/2014/main" id="{F5297EC8-B712-6253-C1FA-04AC0CE4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9" y="1405678"/>
            <a:ext cx="4276725" cy="343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2B5F4-9AB6-5EA3-9A5A-CF4DD8AF2885}"/>
              </a:ext>
            </a:extLst>
          </p:cNvPr>
          <p:cNvSpPr txBox="1"/>
          <p:nvPr/>
        </p:nvSpPr>
        <p:spPr>
          <a:xfrm>
            <a:off x="457200" y="4874606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None/>
              <a:defRPr sz="2800"/>
            </a:pPr>
            <a:r>
              <a:rPr lang="en-IN" dirty="0"/>
              <a:t>A similar calculation shows that</a:t>
            </a:r>
          </a:p>
        </p:txBody>
      </p:sp>
      <p:graphicFrame>
        <p:nvGraphicFramePr>
          <p:cNvPr id="16" name="Object 15" descr="f Inverse of f of x equals x, as you">
            <a:extLst>
              <a:ext uri="{FF2B5EF4-FFF2-40B4-BE49-F238E27FC236}">
                <a16:creationId xmlns:a16="http://schemas.microsoft.com/office/drawing/2014/main" id="{33640258-AD7D-0868-3BED-171D01EDE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78277"/>
              </p:ext>
            </p:extLst>
          </p:nvPr>
        </p:nvGraphicFramePr>
        <p:xfrm>
          <a:off x="5275263" y="4900613"/>
          <a:ext cx="28146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482400" progId="Equation.DSMT4">
                  <p:embed/>
                </p:oleObj>
              </mc:Choice>
              <mc:Fallback>
                <p:oleObj name="Equation" r:id="rId3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5263" y="4900613"/>
                        <a:ext cx="281463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EE5A65C-CB3D-2BE2-B31B-2F60338172AA}"/>
              </a:ext>
            </a:extLst>
          </p:cNvPr>
          <p:cNvSpPr txBox="1"/>
          <p:nvPr/>
        </p:nvSpPr>
        <p:spPr>
          <a:xfrm>
            <a:off x="457806" y="5301403"/>
            <a:ext cx="216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verify.</a:t>
            </a:r>
            <a:endParaRPr lang="en-IN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Composition of Functions and Inverses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19" name="Picture 18" descr="b. g inverse of g of x equals g inverse of open parenthesis x minus three close parenthesis over open parenthesis two x plus one close parenthesis.&#10;Equals open parenthesis negative open parenthesis x minus three close parenthesis over open parenthesis two x plus one close parenthesis minus three close parenthesis over open parenthesis two times open parenthesis x minus three close parenthesis over open parenthesis two x plus one close parenthesis minus one close parenthesis.&#10;Equals open parenthesis negative open parenthesis x minus three close parenthesis over open parenthesis two x plus one close parenthesis minus three close parenthesis over open parenthesis two times open parenthesis x minus three close parenthesis over open parenthesis two x plus one close parenthesis minus one close parenthesis times open parenthesis two x plus one close parenthesis over open parenthesis two x plus one close parenthesis.&#10;Equals open parenthesis negative x plus three minus six x minus three close parenthesis over open parenthesis two x minus six minus two x minus one close parenthesis.&#10;Equals negative seven x over negative seven.&#10;Equals x.">
            <a:extLst>
              <a:ext uri="{FF2B5EF4-FFF2-40B4-BE49-F238E27FC236}">
                <a16:creationId xmlns:a16="http://schemas.microsoft.com/office/drawing/2014/main" id="{B696B8BB-E091-EFD4-7596-DD92161E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258050" cy="3600450"/>
          </a:xfrm>
          <a:prstGeom prst="rect">
            <a:avLst/>
          </a:prstGeom>
        </p:spPr>
      </p:pic>
      <p:pic>
        <p:nvPicPr>
          <p:cNvPr id="4" name="Picture 3" descr="Similarly, g of g Inverse of x equals x, as you should verify.">
            <a:extLst>
              <a:ext uri="{FF2B5EF4-FFF2-40B4-BE49-F238E27FC236}">
                <a16:creationId xmlns:a16="http://schemas.microsoft.com/office/drawing/2014/main" id="{70CB3116-0FCE-9627-F317-3AB80FAB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22850"/>
            <a:ext cx="546579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627063" indent="-627063"/>
            <a:r>
              <a:rPr lang="en-US" dirty="0"/>
              <a:t>a.	For each ordered pair, switch the first and second coordinates (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-coordinates).</a:t>
            </a:r>
            <a:r>
              <a:rPr lang="ar-AE" dirty="0"/>
              <a:t>​</a:t>
            </a:r>
            <a:r>
              <a:rPr lang="en-US" dirty="0"/>
              <a:t>​​</a:t>
            </a:r>
          </a:p>
        </p:txBody>
      </p:sp>
      <p:pic>
        <p:nvPicPr>
          <p:cNvPr id="11" name="Picture 10" descr="R equals the set of  open parenthesis 4, minus 1 close parenthesis, open parenthesis minus 3, 2 close parenthesis, open parenthesis 0, 5 close parenthesis&#10;R inverse equals  the set of open parenthesis minus 1, 4 close parenthesis, open parenthesis 2, minus 3 close parenthesis, open parenthesis 5, 0 close parenthesis ">
            <a:extLst>
              <a:ext uri="{FF2B5EF4-FFF2-40B4-BE49-F238E27FC236}">
                <a16:creationId xmlns:a16="http://schemas.microsoft.com/office/drawing/2014/main" id="{AEB7D12B-0969-D488-D245-C63E96157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00" y="2595250"/>
            <a:ext cx="3852000" cy="1151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9C55A-279C-9827-0F92-EF6530972664}"/>
              </a:ext>
            </a:extLst>
          </p:cNvPr>
          <p:cNvSpPr txBox="1"/>
          <p:nvPr/>
        </p:nvSpPr>
        <p:spPr>
          <a:xfrm>
            <a:off x="457200" y="3805766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Recall that the domain is the set of first coordinates, and the range is the set of second coordinates.</a:t>
            </a:r>
          </a:p>
        </p:txBody>
      </p:sp>
      <p:pic>
        <p:nvPicPr>
          <p:cNvPr id="7" name="Picture 6" descr="R: Domain equals the set of 4, minus 3, 0 &#10;R Inverse: Domain equals the set of minus 1, 2, 5 ">
            <a:extLst>
              <a:ext uri="{FF2B5EF4-FFF2-40B4-BE49-F238E27FC236}">
                <a16:creationId xmlns:a16="http://schemas.microsoft.com/office/drawing/2014/main" id="{AE38A702-99B0-8E5A-8E31-031BB02C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4786768"/>
            <a:ext cx="3270566" cy="1080000"/>
          </a:xfrm>
          <a:prstGeom prst="rect">
            <a:avLst/>
          </a:prstGeom>
        </p:spPr>
      </p:pic>
      <p:pic>
        <p:nvPicPr>
          <p:cNvPr id="12" name="Picture 11" descr="Range equals the set of minus 1, 2, 5 &#10;Range equals the set of 4, minus 3, 0">
            <a:extLst>
              <a:ext uri="{FF2B5EF4-FFF2-40B4-BE49-F238E27FC236}">
                <a16:creationId xmlns:a16="http://schemas.microsoft.com/office/drawing/2014/main" id="{CE1B426D-FE0B-5D3E-A3DC-A108435AC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787400"/>
            <a:ext cx="2464865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​​The relation</a:t>
            </a:r>
            <a:r>
              <a:rPr lang="en-IN" dirty="0"/>
              <a:t> </a:t>
            </a:r>
            <a:r>
              <a:rPr lang="en-IN" i="1" dirty="0"/>
              <a:t>R</a:t>
            </a:r>
            <a:r>
              <a:rPr dirty="0"/>
              <a:t> consists of three ordered pairs, and its inverse is simply these three ordered pairs with the coordinates exchanged. Note that the domain of</a:t>
            </a:r>
            <a:r>
              <a:rPr lang="en-IN" dirty="0"/>
              <a:t> </a:t>
            </a:r>
            <a:r>
              <a:rPr lang="en-IN" i="1" dirty="0"/>
              <a:t>R </a:t>
            </a:r>
            <a:r>
              <a:rPr dirty="0"/>
              <a:t>is</a:t>
            </a:r>
          </a:p>
        </p:txBody>
      </p:sp>
      <p:pic>
        <p:nvPicPr>
          <p:cNvPr id="5" name="Picture 4" descr="the range of R inverse and vice versa.">
            <a:extLst>
              <a:ext uri="{FF2B5EF4-FFF2-40B4-BE49-F238E27FC236}">
                <a16:creationId xmlns:a16="http://schemas.microsoft.com/office/drawing/2014/main" id="{1FCA97AD-B643-D889-2AD5-E40383F8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7" y="2328862"/>
            <a:ext cx="4586400" cy="46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4</a:t>
            </a:r>
            <a:endParaRPr dirty="0"/>
          </a:p>
        </p:txBody>
      </p:sp>
      <p:pic>
        <p:nvPicPr>
          <p:cNvPr id="8" name="Content Placeholder 7" descr="The relation R, consisting of the three points open parenthesis 4, minus 1 close parenthesis, open parenthesis minus 3, 2 close parenthesis, and open parenthesis 0, 5 close parenthesis, is graphed in the Cartesian plane. The inverse relation R Inverse, consisting of the three points open parenthesis minus 1, 4 close parenthesis, open parenthesis 2, minus 3 close parenthesis, and open parenthesis 5, 0 close parenthesis, is also graphed.">
            <a:extLst>
              <a:ext uri="{FF2B5EF4-FFF2-40B4-BE49-F238E27FC236}">
                <a16:creationId xmlns:a16="http://schemas.microsoft.com/office/drawing/2014/main" id="{669766BD-307F-4F95-98AB-D9929AB3C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875" y="1082675"/>
            <a:ext cx="4327525" cy="4327525"/>
          </a:xfrm>
        </p:spPr>
      </p:pic>
      <p:pic>
        <p:nvPicPr>
          <p:cNvPr id="4" name="Picture 3" descr="Figure 1">
            <a:extLst>
              <a:ext uri="{FF2B5EF4-FFF2-40B4-BE49-F238E27FC236}">
                <a16:creationId xmlns:a16="http://schemas.microsoft.com/office/drawing/2014/main" id="{3E59389E-78AF-4EF1-BA44-6B1BA2E99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99" y="53461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27063" indent="-627063"/>
            <a:r>
              <a:rPr lang="en-US" dirty="0"/>
              <a:t>b.	In this problem, </a:t>
            </a:r>
            <a:r>
              <a:rPr lang="en-IN" i="1" dirty="0"/>
              <a:t>R</a:t>
            </a:r>
            <a:r>
              <a:rPr lang="en-US" dirty="0"/>
              <a:t> is described by the given equation in </a:t>
            </a:r>
            <a:r>
              <a:rPr lang="en-IN" i="1" dirty="0"/>
              <a:t>x</a:t>
            </a:r>
            <a:r>
              <a:rPr lang="en-US" dirty="0"/>
              <a:t> and </a:t>
            </a:r>
            <a:r>
              <a:rPr lang="en-IN" i="1" dirty="0"/>
              <a:t>y</a:t>
            </a:r>
            <a:r>
              <a:rPr lang="en-US" dirty="0"/>
              <a:t>. The inverse relation is the set of ordered pairs in </a:t>
            </a:r>
            <a:r>
              <a:rPr lang="en-IN" i="1" dirty="0"/>
              <a:t>R</a:t>
            </a:r>
            <a:r>
              <a:rPr lang="en-US" dirty="0"/>
              <a:t> with the coordinates exchanged, so we can describe the inverse relation by just exchanging </a:t>
            </a:r>
            <a:r>
              <a:rPr lang="en-IN" i="1" dirty="0"/>
              <a:t>x</a:t>
            </a:r>
            <a:r>
              <a:rPr lang="en-US" dirty="0"/>
              <a:t> and </a:t>
            </a:r>
            <a:r>
              <a:rPr lang="en-IN" i="1" dirty="0"/>
              <a:t>y </a:t>
            </a:r>
            <a:r>
              <a:rPr lang="en-US" dirty="0"/>
              <a:t>in the equation.</a:t>
            </a:r>
            <a:endParaRPr dirty="0"/>
          </a:p>
        </p:txBody>
      </p:sp>
      <p:pic>
        <p:nvPicPr>
          <p:cNvPr id="5" name="Picture 4" descr="R equals the set of open parenthesis x, y close parenthesis such that y equals x squared&#10;R Inverse equals the set of open parenthesis x, y close parenthesis such that x equals y squared">
            <a:extLst>
              <a:ext uri="{FF2B5EF4-FFF2-40B4-BE49-F238E27FC236}">
                <a16:creationId xmlns:a16="http://schemas.microsoft.com/office/drawing/2014/main" id="{D460BBB0-91DD-542C-41C2-FFB9E362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76600"/>
            <a:ext cx="3024000" cy="1342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40472-02E8-30E2-F402-B73BAB73483F}"/>
              </a:ext>
            </a:extLst>
          </p:cNvPr>
          <p:cNvSpPr txBox="1"/>
          <p:nvPr/>
        </p:nvSpPr>
        <p:spPr>
          <a:xfrm>
            <a:off x="1924876" y="4647151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Domain = </a:t>
            </a:r>
            <a:r>
              <a:rPr lang="en-US" sz="2800" dirty="0">
                <a:ea typeface="Cambria Math" panose="02040503050406030204" pitchFamily="18" charset="0"/>
              </a:rPr>
              <a:t>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IN" dirty="0"/>
          </a:p>
        </p:txBody>
      </p:sp>
      <p:pic>
        <p:nvPicPr>
          <p:cNvPr id="14" name="Picture 13" descr="Range equals Open bracket zero to infinity close parenthesis.">
            <a:extLst>
              <a:ext uri="{FF2B5EF4-FFF2-40B4-BE49-F238E27FC236}">
                <a16:creationId xmlns:a16="http://schemas.microsoft.com/office/drawing/2014/main" id="{04FF214D-31D7-5A02-54F7-04406801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43" y="4691889"/>
            <a:ext cx="2046857" cy="504000"/>
          </a:xfrm>
          <a:prstGeom prst="rect">
            <a:avLst/>
          </a:prstGeom>
        </p:spPr>
      </p:pic>
      <p:pic>
        <p:nvPicPr>
          <p:cNvPr id="11" name="Picture 10" descr="R Inverse Domain equals Open bracket zero to infinity close parenthesis.&#10;">
            <a:extLst>
              <a:ext uri="{FF2B5EF4-FFF2-40B4-BE49-F238E27FC236}">
                <a16:creationId xmlns:a16="http://schemas.microsoft.com/office/drawing/2014/main" id="{9073123D-FC93-5589-2BDA-7D3C4717E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8" y="5183992"/>
            <a:ext cx="2796706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35EE0F-FE83-EFAC-F512-B49734D66177}"/>
              </a:ext>
            </a:extLst>
          </p:cNvPr>
          <p:cNvSpPr txBox="1"/>
          <p:nvPr/>
        </p:nvSpPr>
        <p:spPr>
          <a:xfrm>
            <a:off x="5272089" y="5159142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Range = </a:t>
            </a:r>
            <a:r>
              <a:rPr lang="en-US" sz="2800" dirty="0">
                <a:ea typeface="Cambria Math" panose="02040503050406030204" pitchFamily="18" charset="0"/>
              </a:rPr>
              <a:t>ℝ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5" name="Content Placeholder 4" descr="The relation R, an upward-opening parabola with vertex at the origin, is graphed in the Cartesian plane. The inverse relation  R Inverse , a parabola opening to the right with vertex at the origin, is also graphed.">
            <a:extLst>
              <a:ext uri="{FF2B5EF4-FFF2-40B4-BE49-F238E27FC236}">
                <a16:creationId xmlns:a16="http://schemas.microsoft.com/office/drawing/2014/main" id="{061A915E-2742-4486-AD82-3E7FAC3AE2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493" y="1082675"/>
            <a:ext cx="4406107" cy="4406107"/>
          </a:xfrm>
        </p:spPr>
      </p:pic>
      <p:pic>
        <p:nvPicPr>
          <p:cNvPr id="4" name="Picture 3" descr="Figure 2">
            <a:extLst>
              <a:ext uri="{FF2B5EF4-FFF2-40B4-BE49-F238E27FC236}">
                <a16:creationId xmlns:a16="http://schemas.microsoft.com/office/drawing/2014/main" id="{C0134181-FF9F-43BE-9C65-B5BC3B4A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Inverse of a Relation</a:t>
            </a:r>
            <a:r>
              <a:rPr lang="en-US" baseline="-25000" dirty="0"/>
              <a:t>7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</a:t>
            </a:r>
            <a:r>
              <a:rPr lang="en-US" dirty="0"/>
              <a:t>Note that the shapes of the graph of the relation and the graph of its inverse are essentially the same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2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1545</Words>
  <Application>Microsoft Office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Courier New</vt:lpstr>
      <vt:lpstr>Arial</vt:lpstr>
      <vt:lpstr>Cambria Math</vt:lpstr>
      <vt:lpstr>Office Theme</vt:lpstr>
      <vt:lpstr>Equation</vt:lpstr>
      <vt:lpstr>Section 5.4</vt:lpstr>
      <vt:lpstr>Definition: Inverse of a Relation</vt:lpstr>
      <vt:lpstr>Example 1: Finding the Inverse of a Relation1</vt:lpstr>
      <vt:lpstr>Example 1: Finding the Inverse of a Relation2</vt:lpstr>
      <vt:lpstr>Example 1: Finding the Inverse of a Relation3</vt:lpstr>
      <vt:lpstr>Example 1: Finding the Inverse of a Relation4</vt:lpstr>
      <vt:lpstr>Example 1: Finding the Inverse of a Relation5</vt:lpstr>
      <vt:lpstr>Example 1: Finding the Inverse of a Relation6</vt:lpstr>
      <vt:lpstr>Example 1: Finding the Inverse of a Relation7</vt:lpstr>
      <vt:lpstr>CAUTION!</vt:lpstr>
      <vt:lpstr>Theorem: The Horizontal Line Test</vt:lpstr>
      <vt:lpstr>Definition: One-to-One Function</vt:lpstr>
      <vt:lpstr>Example 2: Inverse Functions1</vt:lpstr>
      <vt:lpstr>Note</vt:lpstr>
      <vt:lpstr>Example 2: Inverse Functions2</vt:lpstr>
      <vt:lpstr>Example 2: Inverse Functions3</vt:lpstr>
      <vt:lpstr>Example 2: Inverse Functions4</vt:lpstr>
      <vt:lpstr>Example 2: Inverse Functions5</vt:lpstr>
      <vt:lpstr>Example 2: Inverse Functions6</vt:lpstr>
      <vt:lpstr>Procedure: Finding Formulas of Inverse Functions</vt:lpstr>
      <vt:lpstr>Example 3: Finding Formulas of Inverse Functions1</vt:lpstr>
      <vt:lpstr>Example 3: Finding Formulas of Inverse Functions2</vt:lpstr>
      <vt:lpstr>Example 3: Finding Formulas of Inverse Functions3 </vt:lpstr>
      <vt:lpstr>Example 4: Finding the Inverse of a Restricted-Domain Function1</vt:lpstr>
      <vt:lpstr>Example 4: Finding the Inverse of a Restricted-Domain Function2</vt:lpstr>
      <vt:lpstr>Example 4: Finding the Inverse of a Restricted-Domain Function3</vt:lpstr>
      <vt:lpstr>Example 4: Finding the Inverse of a Restricted-Domain Function4</vt:lpstr>
      <vt:lpstr>Example 4: Finding the Inverse of a Restricted-Domain Function5</vt:lpstr>
      <vt:lpstr>Example 4: Finding the Inverse of a Restricted-Domain Function6</vt:lpstr>
      <vt:lpstr>Example 4: Finding the Inverse of a Restricted-Domain Function7</vt:lpstr>
      <vt:lpstr>Example 4: Finding the Inverse of a Restricted-Domain Function8</vt:lpstr>
      <vt:lpstr>Example 4: Finding the Inverse of a Restricted-Domain Function9</vt:lpstr>
      <vt:lpstr>Example 4: Finding the Inverse of a Restricted-Domain Function10</vt:lpstr>
      <vt:lpstr>Example 4: Finding the Inverse of a Restricted-Domain Function11</vt:lpstr>
      <vt:lpstr>Theorem: Composition of Functions and Inverses</vt:lpstr>
      <vt:lpstr>Example 5: Composition of Functions and Inverses1</vt:lpstr>
      <vt:lpstr>Example 5: Composition of Functions and Inverses2</vt:lpstr>
      <vt:lpstr>Example 5: Composition of Functions and Inverses3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anil</cp:lastModifiedBy>
  <cp:revision>249</cp:revision>
  <dcterms:created xsi:type="dcterms:W3CDTF">2013-04-26T14:43:13Z</dcterms:created>
  <dcterms:modified xsi:type="dcterms:W3CDTF">2025-08-13T12:53:48Z</dcterms:modified>
</cp:coreProperties>
</file>