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90" r:id="rId8"/>
    <p:sldId id="262" r:id="rId9"/>
    <p:sldId id="263" r:id="rId10"/>
    <p:sldId id="265" r:id="rId11"/>
    <p:sldId id="287" r:id="rId12"/>
    <p:sldId id="266" r:id="rId13"/>
    <p:sldId id="288" r:id="rId14"/>
    <p:sldId id="267" r:id="rId15"/>
    <p:sldId id="268" r:id="rId16"/>
    <p:sldId id="269" r:id="rId17"/>
    <p:sldId id="289" r:id="rId18"/>
    <p:sldId id="270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5" r:id="rId28"/>
    <p:sldId id="286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hiteesha" initials="h" lastIdx="4" clrIdx="1">
    <p:extLst>
      <p:ext uri="{19B8F6BF-5375-455C-9EA6-DF929625EA0E}">
        <p15:presenceInfo xmlns:p15="http://schemas.microsoft.com/office/powerpoint/2012/main" userId="S-1-5-21-1666015839-3846122634-945917319-14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23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8/13/2025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8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7" Type="http://schemas.openxmlformats.org/officeDocument/2006/relationships/image" Target="../media/image46.emf"/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5.emf"/><Relationship Id="rId5" Type="http://schemas.openxmlformats.org/officeDocument/2006/relationships/image" Target="../media/image44.emf"/><Relationship Id="rId4" Type="http://schemas.openxmlformats.org/officeDocument/2006/relationships/image" Target="../media/image43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emf"/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1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emf"/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5.emf"/><Relationship Id="rId4" Type="http://schemas.openxmlformats.org/officeDocument/2006/relationships/image" Target="../media/image54.e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emf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emf"/><Relationship Id="rId13" Type="http://schemas.openxmlformats.org/officeDocument/2006/relationships/image" Target="../media/image68.emf"/><Relationship Id="rId3" Type="http://schemas.openxmlformats.org/officeDocument/2006/relationships/image" Target="../media/image58.emf"/><Relationship Id="rId7" Type="http://schemas.openxmlformats.org/officeDocument/2006/relationships/image" Target="../media/image62.emf"/><Relationship Id="rId12" Type="http://schemas.openxmlformats.org/officeDocument/2006/relationships/image" Target="../media/image67.emf"/><Relationship Id="rId2" Type="http://schemas.openxmlformats.org/officeDocument/2006/relationships/image" Target="../media/image57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1.emf"/><Relationship Id="rId11" Type="http://schemas.openxmlformats.org/officeDocument/2006/relationships/image" Target="../media/image66.emf"/><Relationship Id="rId5" Type="http://schemas.openxmlformats.org/officeDocument/2006/relationships/image" Target="../media/image60.emf"/><Relationship Id="rId10" Type="http://schemas.openxmlformats.org/officeDocument/2006/relationships/image" Target="../media/image65.emf"/><Relationship Id="rId4" Type="http://schemas.openxmlformats.org/officeDocument/2006/relationships/image" Target="../media/image59.emf"/><Relationship Id="rId9" Type="http://schemas.openxmlformats.org/officeDocument/2006/relationships/image" Target="../media/image6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5</a:t>
            </a:r>
            <a:r>
              <a:rPr dirty="0"/>
              <a:t>.3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Combining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3: Combining Functions Arithmetically</a:t>
            </a:r>
            <a:r>
              <a:rPr lang="en-US" baseline="-25000" dirty="0"/>
              <a:t>3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458200" cy="4967067"/>
          </a:xfrm>
        </p:spPr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>
              <a:defRPr sz="2800"/>
            </a:pPr>
            <a:r>
              <a:rPr lang="en-US" sz="2800" dirty="0"/>
              <a:t>From the graph, we can see that the domain of both </a:t>
            </a:r>
            <a:r>
              <a:rPr lang="en-US" sz="2800" i="1" dirty="0"/>
              <a:t>f</a:t>
            </a:r>
            <a:r>
              <a:rPr lang="en-US" sz="2800" dirty="0"/>
              <a:t> and </a:t>
            </a:r>
            <a:r>
              <a:rPr lang="en-US" sz="2800" i="1" dirty="0"/>
              <a:t>g</a:t>
            </a:r>
            <a:r>
              <a:rPr lang="en-US" sz="2800" dirty="0"/>
              <a:t> is the set of all real numbers (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∞</a:t>
            </a:r>
            <a:r>
              <a:rPr lang="en-US" dirty="0">
                <a:sym typeface="Symbol" panose="05050102010706020507" pitchFamily="18" charset="2"/>
              </a:rPr>
              <a:t>,</a:t>
            </a:r>
            <a:r>
              <a:rPr lang="en-IN" dirty="0">
                <a:latin typeface="Symbol" panose="05050102010706020507" pitchFamily="18" charset="2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∞</a:t>
            </a:r>
            <a:r>
              <a:rPr lang="en-US" sz="2800" dirty="0"/>
              <a:t>). This means that the domain of </a:t>
            </a:r>
            <a:r>
              <a:rPr lang="en-US" sz="2800" i="1" dirty="0"/>
              <a:t>f</a:t>
            </a:r>
            <a:r>
              <a:rPr lang="en-US" sz="2800" dirty="0"/>
              <a:t> + </a:t>
            </a:r>
            <a:r>
              <a:rPr lang="en-US" sz="2800" i="1" dirty="0"/>
              <a:t>g</a:t>
            </a:r>
            <a:r>
              <a:rPr lang="en-US" sz="2800" dirty="0"/>
              <a:t> is also </a:t>
            </a:r>
            <a:r>
              <a:rPr lang="en-US" dirty="0"/>
              <a:t>(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∞</a:t>
            </a:r>
            <a:r>
              <a:rPr lang="en-US" dirty="0">
                <a:sym typeface="Symbol" panose="05050102010706020507" pitchFamily="18" charset="2"/>
              </a:rPr>
              <a:t>,</a:t>
            </a:r>
            <a:r>
              <a:rPr lang="en-IN" dirty="0">
                <a:latin typeface="Symbol" panose="05050102010706020507" pitchFamily="18" charset="2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∞</a:t>
            </a:r>
            <a:r>
              <a:rPr lang="en-US" dirty="0"/>
              <a:t>)</a:t>
            </a:r>
            <a:r>
              <a:rPr lang="en-US" sz="2800" dirty="0"/>
              <a:t>. To find the domain of the quotient, we need to check where </a:t>
            </a:r>
            <a:br>
              <a:rPr lang="en-US" sz="2800" dirty="0"/>
            </a:br>
            <a:r>
              <a:rPr lang="en-US" sz="2800" i="1" dirty="0"/>
              <a:t>g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/>
              <a:t>) = 0. The graph shows us that this occurs when</a:t>
            </a:r>
            <a:r>
              <a:rPr lang="en-US" dirty="0"/>
              <a:t> </a:t>
            </a:r>
          </a:p>
          <a:p>
            <a:pPr>
              <a:defRPr sz="2800"/>
            </a:pPr>
            <a:r>
              <a:rPr lang="en-US" sz="2800" i="1" dirty="0"/>
              <a:t>x</a:t>
            </a:r>
            <a:r>
              <a:rPr lang="en-US" sz="2800" dirty="0"/>
              <a:t> = ± 2, so the domain of</a:t>
            </a:r>
          </a:p>
          <a:p>
            <a:pPr>
              <a:defRPr sz="2800"/>
            </a:pPr>
            <a:r>
              <a:rPr lang="en-US" sz="2800" dirty="0"/>
              <a:t> 	</a:t>
            </a:r>
          </a:p>
        </p:txBody>
      </p:sp>
      <p:pic>
        <p:nvPicPr>
          <p:cNvPr id="10" name="Picture 9" descr="f divided by g">
            <a:extLst>
              <a:ext uri="{FF2B5EF4-FFF2-40B4-BE49-F238E27FC236}">
                <a16:creationId xmlns:a16="http://schemas.microsoft.com/office/drawing/2014/main" id="{94EA441E-410E-10FC-EB3E-6E477FED86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4000" y="3617739"/>
            <a:ext cx="288000" cy="8845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AC3935B-C0DB-EC01-C4CD-BED421161444}"/>
              </a:ext>
            </a:extLst>
          </p:cNvPr>
          <p:cNvSpPr txBox="1"/>
          <p:nvPr/>
        </p:nvSpPr>
        <p:spPr>
          <a:xfrm>
            <a:off x="457200" y="4415990"/>
            <a:ext cx="551329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is all real numbers </a:t>
            </a:r>
            <a:r>
              <a:rPr lang="en-US" sz="2800" i="1" dirty="0"/>
              <a:t>except </a:t>
            </a:r>
            <a:r>
              <a:rPr lang="en-US" sz="2800" dirty="0"/>
              <a:t>2 and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</a:t>
            </a:r>
            <a:r>
              <a:rPr lang="en-US" sz="2800" dirty="0"/>
              <a:t>2.</a:t>
            </a:r>
            <a:endParaRPr lang="en-IN" sz="2800" dirty="0"/>
          </a:p>
        </p:txBody>
      </p:sp>
      <p:pic>
        <p:nvPicPr>
          <p:cNvPr id="8" name="Picture 7" descr="Open parenthesis negative infinity to negative two close parenthesis union open parenthesis negative two to two close parenthesis union open parenthesis two to infinity close parenthesis.">
            <a:extLst>
              <a:ext uri="{FF2B5EF4-FFF2-40B4-BE49-F238E27FC236}">
                <a16:creationId xmlns:a16="http://schemas.microsoft.com/office/drawing/2014/main" id="{2263A90E-760D-D081-AB6A-F52E4BD2CF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3546" y="5164709"/>
            <a:ext cx="3676908" cy="504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45A83-F45C-49C9-B408-0C752E63A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Combining Functions Arithmetically</a:t>
            </a:r>
            <a:r>
              <a:rPr lang="en-US" baseline="-25000" dirty="0"/>
              <a:t>4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C7E0B7-A72C-4517-A722-011DE264056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defRPr sz="2800"/>
            </a:pPr>
            <a:r>
              <a:rPr lang="en-US" sz="2800" dirty="0"/>
              <a:t>To evaluate the new functions, we need to find </a:t>
            </a:r>
            <a:r>
              <a:rPr lang="en-US" sz="2800" i="1" dirty="0"/>
              <a:t>f</a:t>
            </a:r>
            <a:r>
              <a:rPr lang="en-US" sz="2800" dirty="0"/>
              <a:t>(1) and </a:t>
            </a:r>
            <a:r>
              <a:rPr lang="en-US" i="1" dirty="0"/>
              <a:t>g</a:t>
            </a:r>
            <a:r>
              <a:rPr lang="en-US" dirty="0"/>
              <a:t>(1)</a:t>
            </a:r>
            <a:r>
              <a:rPr lang="ar-AE" sz="2800" dirty="0"/>
              <a:t> </a:t>
            </a:r>
            <a:r>
              <a:rPr lang="en-US" sz="2800" dirty="0"/>
              <a:t>using the graph.</a:t>
            </a:r>
          </a:p>
          <a:p>
            <a:pPr>
              <a:defRPr sz="2800"/>
            </a:pPr>
            <a:r>
              <a:rPr lang="en-US" sz="2800" dirty="0"/>
              <a:t>We can see that </a:t>
            </a:r>
            <a:r>
              <a:rPr lang="en-US" i="1" dirty="0"/>
              <a:t>f</a:t>
            </a:r>
            <a:r>
              <a:rPr lang="en-US" dirty="0"/>
              <a:t>(1) = 1</a:t>
            </a:r>
            <a:r>
              <a:rPr lang="ar-AE" sz="2800" dirty="0"/>
              <a:t> </a:t>
            </a:r>
            <a:r>
              <a:rPr lang="en-US" sz="2800" dirty="0"/>
              <a:t>and </a:t>
            </a:r>
            <a:r>
              <a:rPr lang="en-US" i="1" dirty="0"/>
              <a:t>g</a:t>
            </a:r>
            <a:r>
              <a:rPr lang="en-US" dirty="0"/>
              <a:t>(1) = 3, </a:t>
            </a:r>
            <a:r>
              <a:rPr lang="en-US" sz="2800" dirty="0"/>
              <a:t>which means</a:t>
            </a:r>
            <a:endParaRPr lang="ar-AE" sz="2800" dirty="0"/>
          </a:p>
          <a:p>
            <a:endParaRPr lang="en-US" dirty="0"/>
          </a:p>
        </p:txBody>
      </p:sp>
      <p:pic>
        <p:nvPicPr>
          <p:cNvPr id="6" name="Picture 5" descr="Open parenthesis f plus g close parenthesis of open parenthesis 1 close parenthesis equals 1 plus 3 equals 4 and open parenthesis f divided by g close parenthesis of open parenthesis 1 close parenthesis equals 1 divided by 3.">
            <a:extLst>
              <a:ext uri="{FF2B5EF4-FFF2-40B4-BE49-F238E27FC236}">
                <a16:creationId xmlns:a16="http://schemas.microsoft.com/office/drawing/2014/main" id="{190E9699-3D08-D3EA-3901-60195C1C92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819400"/>
            <a:ext cx="493395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282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Definition: </a:t>
            </a:r>
            <a:r>
              <a:rPr dirty="0"/>
              <a:t>Composing Functions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Let</a:t>
            </a:r>
            <a:r>
              <a:rPr lang="en-IN" sz="2800" dirty="0"/>
              <a:t> </a:t>
            </a:r>
            <a:r>
              <a:rPr lang="en-IN" sz="2800" i="1" dirty="0"/>
              <a:t>f</a:t>
            </a:r>
            <a:r>
              <a:rPr sz="2800" dirty="0"/>
              <a:t> and</a:t>
            </a:r>
            <a:r>
              <a:rPr lang="en-IN" sz="2800" dirty="0"/>
              <a:t> </a:t>
            </a:r>
            <a:r>
              <a:rPr lang="en-IN" sz="2800" i="1" dirty="0"/>
              <a:t>g</a:t>
            </a:r>
            <a:r>
              <a:rPr sz="2800" dirty="0"/>
              <a:t> be two functions. The </a:t>
            </a:r>
            <a:r>
              <a:rPr sz="2800" b="1" dirty="0"/>
              <a:t>composition</a:t>
            </a:r>
            <a:r>
              <a:rPr sz="2800" dirty="0"/>
              <a:t> of</a:t>
            </a:r>
            <a:r>
              <a:rPr lang="en-IN" sz="2800" dirty="0"/>
              <a:t> </a:t>
            </a:r>
            <a:r>
              <a:rPr lang="en-IN" sz="2800" i="1" dirty="0"/>
              <a:t>f	</a:t>
            </a:r>
            <a:r>
              <a:rPr sz="2800" dirty="0"/>
              <a:t>and</a:t>
            </a:r>
            <a:r>
              <a:rPr lang="en-IN" sz="2800" dirty="0"/>
              <a:t> </a:t>
            </a:r>
            <a:r>
              <a:rPr lang="en-IN" sz="2800" i="1" dirty="0"/>
              <a:t>g</a:t>
            </a:r>
            <a:r>
              <a:rPr lang="en-IN" sz="2800" dirty="0"/>
              <a:t>,</a:t>
            </a:r>
            <a:r>
              <a:rPr sz="2800" dirty="0"/>
              <a:t> denoted </a:t>
            </a:r>
          </a:p>
        </p:txBody>
      </p:sp>
      <p:pic>
        <p:nvPicPr>
          <p:cNvPr id="6" name="Picture 5" descr="f circle g ,">
            <a:extLst>
              <a:ext uri="{FF2B5EF4-FFF2-40B4-BE49-F238E27FC236}">
                <a16:creationId xmlns:a16="http://schemas.microsoft.com/office/drawing/2014/main" id="{111AE81F-31AC-AB17-074A-07DA519286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107" y="1613774"/>
            <a:ext cx="864000" cy="432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A7A3D8C-C7B8-A263-8819-6F36EDDB4830}"/>
              </a:ext>
            </a:extLst>
          </p:cNvPr>
          <p:cNvSpPr txBox="1"/>
          <p:nvPr/>
        </p:nvSpPr>
        <p:spPr>
          <a:xfrm>
            <a:off x="2998695" y="1514891"/>
            <a:ext cx="3886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is the function defined by</a:t>
            </a:r>
          </a:p>
        </p:txBody>
      </p:sp>
      <p:pic>
        <p:nvPicPr>
          <p:cNvPr id="17" name="Picture 16" descr="Open parenthesis f circle g close parenthesis of x equals f of g of x.">
            <a:extLst>
              <a:ext uri="{FF2B5EF4-FFF2-40B4-BE49-F238E27FC236}">
                <a16:creationId xmlns:a16="http://schemas.microsoft.com/office/drawing/2014/main" id="{71721CB9-1CC6-BE2F-EE2C-56227773D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036" y="2052707"/>
            <a:ext cx="2771775" cy="5238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563BD29-A084-8736-4FAE-004F4E47A1A2}"/>
              </a:ext>
            </a:extLst>
          </p:cNvPr>
          <p:cNvSpPr txBox="1"/>
          <p:nvPr/>
        </p:nvSpPr>
        <p:spPr>
          <a:xfrm>
            <a:off x="3298825" y="2022662"/>
            <a:ext cx="2362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The domain of</a:t>
            </a:r>
          </a:p>
        </p:txBody>
      </p:sp>
      <p:pic>
        <p:nvPicPr>
          <p:cNvPr id="10" name="Picture 9" descr="f circle g">
            <a:extLst>
              <a:ext uri="{FF2B5EF4-FFF2-40B4-BE49-F238E27FC236}">
                <a16:creationId xmlns:a16="http://schemas.microsoft.com/office/drawing/2014/main" id="{7997B896-488A-5190-C65D-781307A7E0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7362" y="2087880"/>
            <a:ext cx="750315" cy="43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A326C02-3761-1FE1-A8A4-2206BDB03C22}"/>
              </a:ext>
            </a:extLst>
          </p:cNvPr>
          <p:cNvSpPr txBox="1"/>
          <p:nvPr/>
        </p:nvSpPr>
        <p:spPr>
          <a:xfrm>
            <a:off x="457200" y="2535436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>
                <a:solidFill>
                  <a:srgbClr val="000000"/>
                </a:solidFill>
              </a:rPr>
              <a:t>consists of all </a:t>
            </a:r>
            <a:r>
              <a:rPr lang="en-IN" sz="2800" i="1" dirty="0">
                <a:solidFill>
                  <a:srgbClr val="000000"/>
                </a:solidFill>
              </a:rPr>
              <a:t>x</a:t>
            </a:r>
            <a:r>
              <a:rPr lang="en-IN" sz="2800" dirty="0">
                <a:solidFill>
                  <a:srgbClr val="000000"/>
                </a:solidFill>
              </a:rPr>
              <a:t> in the domain of </a:t>
            </a:r>
            <a:r>
              <a:rPr lang="en-IN" sz="2800" i="1" dirty="0">
                <a:solidFill>
                  <a:srgbClr val="000000"/>
                </a:solidFill>
              </a:rPr>
              <a:t>g</a:t>
            </a:r>
            <a:r>
              <a:rPr lang="en-IN" sz="2800" dirty="0">
                <a:solidFill>
                  <a:srgbClr val="000000"/>
                </a:solidFill>
              </a:rPr>
              <a:t> for which </a:t>
            </a:r>
            <a:r>
              <a:rPr lang="en-IN" sz="2800" i="1" dirty="0">
                <a:solidFill>
                  <a:srgbClr val="000000"/>
                </a:solidFill>
              </a:rPr>
              <a:t>g</a:t>
            </a:r>
            <a:r>
              <a:rPr lang="en-IN" sz="2800" dirty="0">
                <a:solidFill>
                  <a:srgbClr val="000000"/>
                </a:solidFill>
              </a:rPr>
              <a:t>(</a:t>
            </a:r>
            <a:r>
              <a:rPr lang="en-IN" sz="2800" i="1" dirty="0">
                <a:solidFill>
                  <a:srgbClr val="000000"/>
                </a:solidFill>
              </a:rPr>
              <a:t>x</a:t>
            </a:r>
            <a:r>
              <a:rPr lang="en-IN" sz="2800" dirty="0">
                <a:solidFill>
                  <a:srgbClr val="000000"/>
                </a:solidFill>
              </a:rPr>
              <a:t>) is in turn in the domain of </a:t>
            </a:r>
            <a:r>
              <a:rPr lang="en-IN" sz="2800" i="1" dirty="0">
                <a:solidFill>
                  <a:srgbClr val="000000"/>
                </a:solidFill>
              </a:rPr>
              <a:t>f</a:t>
            </a:r>
            <a:r>
              <a:rPr lang="en-IN" sz="2800" dirty="0">
                <a:solidFill>
                  <a:srgbClr val="000000"/>
                </a:solidFill>
              </a:rPr>
              <a:t>. The function</a:t>
            </a:r>
          </a:p>
        </p:txBody>
      </p:sp>
      <p:pic>
        <p:nvPicPr>
          <p:cNvPr id="12" name="Picture 11" descr="f circle g">
            <a:extLst>
              <a:ext uri="{FF2B5EF4-FFF2-40B4-BE49-F238E27FC236}">
                <a16:creationId xmlns:a16="http://schemas.microsoft.com/office/drawing/2014/main" id="{BAC11432-1388-2043-E73A-DDCE642E78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6562" y="3073398"/>
            <a:ext cx="750315" cy="43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7A982D-0BD1-9D6A-E44C-0CC8208F2F4D}"/>
              </a:ext>
            </a:extLst>
          </p:cNvPr>
          <p:cNvSpPr txBox="1"/>
          <p:nvPr/>
        </p:nvSpPr>
        <p:spPr>
          <a:xfrm>
            <a:off x="457200" y="3429000"/>
            <a:ext cx="5943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is read "</a:t>
            </a:r>
            <a:r>
              <a:rPr lang="en-IN" sz="2800" i="1" dirty="0">
                <a:solidFill>
                  <a:srgbClr val="000000"/>
                </a:solidFill>
              </a:rPr>
              <a:t>f</a:t>
            </a:r>
            <a:r>
              <a:rPr lang="en-IN" sz="2800" dirty="0">
                <a:solidFill>
                  <a:srgbClr val="000000"/>
                </a:solidFill>
              </a:rPr>
              <a:t> composed with </a:t>
            </a:r>
            <a:r>
              <a:rPr lang="en-IN" sz="2800" i="1" dirty="0">
                <a:solidFill>
                  <a:srgbClr val="000000"/>
                </a:solidFill>
              </a:rPr>
              <a:t>g</a:t>
            </a:r>
            <a:r>
              <a:rPr lang="en-IN" sz="2800" dirty="0">
                <a:solidFill>
                  <a:srgbClr val="000000"/>
                </a:solidFill>
              </a:rPr>
              <a:t>", or "</a:t>
            </a:r>
            <a:r>
              <a:rPr lang="en-IN" sz="2800" i="1" dirty="0">
                <a:solidFill>
                  <a:srgbClr val="000000"/>
                </a:solidFill>
              </a:rPr>
              <a:t>f</a:t>
            </a:r>
            <a:r>
              <a:rPr lang="en-IN" sz="2800" dirty="0">
                <a:solidFill>
                  <a:srgbClr val="000000"/>
                </a:solidFill>
              </a:rPr>
              <a:t> of </a:t>
            </a:r>
            <a:r>
              <a:rPr lang="en-IN" sz="2800" i="1" dirty="0">
                <a:solidFill>
                  <a:srgbClr val="000000"/>
                </a:solidFill>
              </a:rPr>
              <a:t>g</a:t>
            </a:r>
            <a:r>
              <a:rPr lang="en-IN" sz="2800" dirty="0">
                <a:solidFill>
                  <a:srgbClr val="000000"/>
                </a:solidFill>
              </a:rPr>
              <a:t>."</a:t>
            </a:r>
            <a:endParaRPr lang="en-IN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Figure 2: Composition of </a:t>
            </a:r>
            <a:r>
              <a:rPr lang="en-US" i="1" dirty="0"/>
              <a:t>f</a:t>
            </a:r>
            <a:r>
              <a:rPr lang="en-US" dirty="0"/>
              <a:t> and </a:t>
            </a:r>
            <a:r>
              <a:rPr lang="en-US" i="1" dirty="0"/>
              <a:t>g</a:t>
            </a:r>
            <a:endParaRPr i="1" dirty="0"/>
          </a:p>
        </p:txBody>
      </p:sp>
      <p:pic>
        <p:nvPicPr>
          <p:cNvPr id="10" name="Content Placeholder 9" descr="Diagram of three disjoint ellipses in a row, each representing an unnamed set. The first contains a point labeled &quot;x,&quot; the second contains a point labeled &quot;g of x,&quot; and the third contains a point labeled &quot;f of g of x.&quot; An arrow drawn from the point x to the point g of x is labeled as &quot;g&quot; and an arrow drawn from g of x to f of g of x is labeled as &quot;f.&quot; A third arrow drawn from x to f of g of x is labeled as &quot;f circle g.&quot;">
            <a:extLst>
              <a:ext uri="{FF2B5EF4-FFF2-40B4-BE49-F238E27FC236}">
                <a16:creationId xmlns:a16="http://schemas.microsoft.com/office/drawing/2014/main" id="{805BAF11-599C-4159-8CC5-7BE117A1F389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4000" y="1143000"/>
            <a:ext cx="6019800" cy="4051788"/>
          </a:xfrm>
        </p:spPr>
      </p:pic>
    </p:spTree>
    <p:extLst>
      <p:ext uri="{BB962C8B-B14F-4D97-AF65-F5344CB8AC3E}">
        <p14:creationId xmlns:p14="http://schemas.microsoft.com/office/powerpoint/2010/main" val="3417048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CAUTION!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IN" sz="2800" dirty="0"/>
              <a:t>Note that the order of </a:t>
            </a:r>
            <a:r>
              <a:rPr lang="en-IN" sz="2800" i="1" dirty="0"/>
              <a:t>f</a:t>
            </a:r>
            <a:r>
              <a:rPr lang="en-IN" sz="2800" dirty="0"/>
              <a:t> and </a:t>
            </a:r>
            <a:r>
              <a:rPr lang="en-IN" sz="2800" i="1" dirty="0"/>
              <a:t>g</a:t>
            </a:r>
            <a:r>
              <a:rPr lang="en-IN" sz="2800" dirty="0"/>
              <a:t> is important. In general,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0614F08-ADA5-FDA5-7EC6-AA69AE0EBD9C}"/>
              </a:ext>
            </a:extLst>
          </p:cNvPr>
          <p:cNvSpPr txBox="1"/>
          <p:nvPr/>
        </p:nvSpPr>
        <p:spPr>
          <a:xfrm>
            <a:off x="457200" y="1510100"/>
            <a:ext cx="4114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we can expect the function </a:t>
            </a:r>
          </a:p>
        </p:txBody>
      </p:sp>
      <p:pic>
        <p:nvPicPr>
          <p:cNvPr id="14" name="Picture 13" descr="f circle g">
            <a:extLst>
              <a:ext uri="{FF2B5EF4-FFF2-40B4-BE49-F238E27FC236}">
                <a16:creationId xmlns:a16="http://schemas.microsoft.com/office/drawing/2014/main" id="{3864BC04-E282-25A1-2CA1-5F863817D3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8662" y="1626394"/>
            <a:ext cx="625263" cy="360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2F5531-B0CD-0478-B348-7C595009D924}"/>
              </a:ext>
            </a:extLst>
          </p:cNvPr>
          <p:cNvSpPr txBox="1"/>
          <p:nvPr/>
        </p:nvSpPr>
        <p:spPr>
          <a:xfrm>
            <a:off x="5189440" y="1510100"/>
            <a:ext cx="312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to be </a:t>
            </a:r>
            <a:r>
              <a:rPr lang="en-IN" sz="2800" i="1" dirty="0"/>
              <a:t>different</a:t>
            </a:r>
            <a:r>
              <a:rPr lang="en-IN" sz="2800" dirty="0"/>
              <a:t> from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4CAD23-603D-8D7D-D6C6-C3D5469FB076}"/>
              </a:ext>
            </a:extLst>
          </p:cNvPr>
          <p:cNvSpPr txBox="1"/>
          <p:nvPr/>
        </p:nvSpPr>
        <p:spPr>
          <a:xfrm>
            <a:off x="457200" y="1924832"/>
            <a:ext cx="1981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the function </a:t>
            </a:r>
          </a:p>
        </p:txBody>
      </p:sp>
      <p:pic>
        <p:nvPicPr>
          <p:cNvPr id="17" name="Picture 16" descr="g circle f .">
            <a:extLst>
              <a:ext uri="{FF2B5EF4-FFF2-40B4-BE49-F238E27FC236}">
                <a16:creationId xmlns:a16="http://schemas.microsoft.com/office/drawing/2014/main" id="{5EEAAC71-A495-17B4-0B33-1AC219C675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9499" y="2056268"/>
            <a:ext cx="701053" cy="360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E0A8B0D-618D-8ECD-5419-4B86A23794EF}"/>
              </a:ext>
            </a:extLst>
          </p:cNvPr>
          <p:cNvSpPr txBox="1"/>
          <p:nvPr/>
        </p:nvSpPr>
        <p:spPr>
          <a:xfrm>
            <a:off x="3073215" y="1933110"/>
            <a:ext cx="535641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In formal terms, the composition of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74D000-6C87-1348-67B6-4F51F739A136}"/>
              </a:ext>
            </a:extLst>
          </p:cNvPr>
          <p:cNvSpPr txBox="1"/>
          <p:nvPr/>
        </p:nvSpPr>
        <p:spPr>
          <a:xfrm>
            <a:off x="457200" y="2362200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two functions, unlike the sum and product of two functions, is not commutative.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4: Composing Functions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Given</a:t>
            </a:r>
            <a:r>
              <a:rPr lang="en-IN" sz="2800" dirty="0"/>
              <a:t> </a:t>
            </a:r>
            <a:r>
              <a:rPr lang="en-IN" sz="2800" i="1" dirty="0"/>
              <a:t>f</a:t>
            </a:r>
            <a:r>
              <a:rPr lang="en-IN" sz="2800" dirty="0"/>
              <a:t>(</a:t>
            </a:r>
            <a:r>
              <a:rPr lang="en-IN" sz="2800" i="1" dirty="0"/>
              <a:t>x</a:t>
            </a:r>
            <a:r>
              <a:rPr lang="en-IN" sz="2800" dirty="0"/>
              <a:t>) = </a:t>
            </a:r>
            <a:r>
              <a:rPr lang="en-IN" i="1" dirty="0"/>
              <a:t>x</a:t>
            </a:r>
            <a:r>
              <a:rPr lang="en-IN" sz="1050" i="1" dirty="0"/>
              <a:t> </a:t>
            </a:r>
            <a:r>
              <a:rPr lang="en-IN" dirty="0"/>
              <a:t>²</a:t>
            </a:r>
            <a:r>
              <a:rPr sz="2800" dirty="0"/>
              <a:t> and </a:t>
            </a:r>
            <a:r>
              <a:rPr lang="en-IN" i="1" dirty="0"/>
              <a:t>g</a:t>
            </a:r>
            <a:r>
              <a:rPr lang="en-IN" dirty="0"/>
              <a:t>(</a:t>
            </a:r>
            <a:r>
              <a:rPr lang="en-IN" i="1" dirty="0"/>
              <a:t>x</a:t>
            </a:r>
            <a:r>
              <a:rPr lang="en-IN" dirty="0"/>
              <a:t>) = </a:t>
            </a:r>
            <a:r>
              <a:rPr lang="en-IN" i="1" dirty="0"/>
              <a:t>x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 </a:t>
            </a:r>
            <a:r>
              <a:rPr lang="en-IN" dirty="0"/>
              <a:t>3</a:t>
            </a:r>
            <a:r>
              <a:rPr sz="2800" dirty="0"/>
              <a:t>, find</a:t>
            </a:r>
            <a:r>
              <a:rPr lang="en-US" sz="2800" dirty="0"/>
              <a:t> the following.</a:t>
            </a:r>
            <a:endParaRPr sz="2800" dirty="0"/>
          </a:p>
        </p:txBody>
      </p:sp>
      <p:pic>
        <p:nvPicPr>
          <p:cNvPr id="5" name="Picture 4" descr="a. Open parenthesis f circle g close parenthesis of  6&#10;&#10;b. Open parenthesis g circle f close parenthesis of  6&#10;&#10;c. Open parenthesis f circle g close parenthesis of  x&#10;&#10;d. Open parenthesis g circle f close parenthesis of  x">
            <a:extLst>
              <a:ext uri="{FF2B5EF4-FFF2-40B4-BE49-F238E27FC236}">
                <a16:creationId xmlns:a16="http://schemas.microsoft.com/office/drawing/2014/main" id="{738B5814-8705-9AA1-8723-F4F83B9F05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676400"/>
            <a:ext cx="1885091" cy="2160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Composing Functions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 marL="447675" indent="-447675">
              <a:defRPr sz="2800"/>
            </a:pPr>
            <a:r>
              <a:rPr lang="en-US" dirty="0"/>
              <a:t>a.	</a:t>
            </a:r>
            <a:r>
              <a:rPr lang="en-US" sz="2800" dirty="0"/>
              <a:t>Since</a:t>
            </a:r>
            <a:endParaRPr lang="ar-AE" sz="2800" dirty="0"/>
          </a:p>
          <a:p>
            <a:pPr>
              <a:defRPr sz="2800"/>
            </a:pPr>
            <a:endParaRPr sz="2800" dirty="0"/>
          </a:p>
        </p:txBody>
      </p:sp>
      <p:pic>
        <p:nvPicPr>
          <p:cNvPr id="8" name="Picture 7" descr="Open parenthesis f circle g close parenthesis of 6 equals f of open parenthesis g of 6 close parenthesis ">
            <a:extLst>
              <a:ext uri="{FF2B5EF4-FFF2-40B4-BE49-F238E27FC236}">
                <a16:creationId xmlns:a16="http://schemas.microsoft.com/office/drawing/2014/main" id="{577D4447-125D-AEB2-1DE7-59E28B4FE2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0709" y="1587947"/>
            <a:ext cx="2771775" cy="5238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F1778AE-2005-DAAA-0BE9-5541BA7B9118}"/>
              </a:ext>
            </a:extLst>
          </p:cNvPr>
          <p:cNvSpPr txBox="1"/>
          <p:nvPr/>
        </p:nvSpPr>
        <p:spPr>
          <a:xfrm>
            <a:off x="914400" y="2040897"/>
            <a:ext cx="533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first step is to calculate </a:t>
            </a:r>
            <a:r>
              <a:rPr lang="en-IN" sz="2800" i="1" dirty="0"/>
              <a:t>g</a:t>
            </a:r>
            <a:r>
              <a:rPr lang="en-IN" sz="2800" dirty="0"/>
              <a:t>(6).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9C9438-6912-0BED-9ED6-7BB650C28BCF}"/>
              </a:ext>
            </a:extLst>
          </p:cNvPr>
          <p:cNvSpPr txBox="1"/>
          <p:nvPr/>
        </p:nvSpPr>
        <p:spPr>
          <a:xfrm>
            <a:off x="3314700" y="2493426"/>
            <a:ext cx="2514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/>
            </a:pPr>
            <a:r>
              <a:rPr lang="en-IN" sz="2800" i="1" dirty="0"/>
              <a:t>g</a:t>
            </a:r>
            <a:r>
              <a:rPr lang="en-IN" sz="2800" dirty="0"/>
              <a:t>(6) = 6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</a:t>
            </a:r>
            <a:r>
              <a:rPr lang="en-IN" sz="2800" dirty="0"/>
              <a:t> 3 = 3</a:t>
            </a:r>
            <a:endParaRPr lang="ar-AE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CDE451-964B-6F8C-AD0C-B66FAA134671}"/>
              </a:ext>
            </a:extLst>
          </p:cNvPr>
          <p:cNvSpPr txBox="1"/>
          <p:nvPr/>
        </p:nvSpPr>
        <p:spPr>
          <a:xfrm>
            <a:off x="457200" y="3034577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ar-AE" sz="2800" dirty="0"/>
              <a:t>​</a:t>
            </a:r>
            <a:r>
              <a:rPr lang="en-US" sz="2800" dirty="0"/>
              <a:t>Then, apply </a:t>
            </a:r>
            <a:r>
              <a:rPr lang="en-US" sz="2800" i="1" dirty="0"/>
              <a:t>f</a:t>
            </a:r>
            <a:r>
              <a:rPr lang="en-US" sz="2800" dirty="0"/>
              <a:t> to the result.</a:t>
            </a:r>
          </a:p>
        </p:txBody>
      </p:sp>
      <p:pic>
        <p:nvPicPr>
          <p:cNvPr id="12" name="Picture 11" descr="Open parenthesis f circle g close parenthesis of 6 equals  f of open parenthesis g of 6 close parenthesis  equals  f of 3 equals 3 squared equals 9">
            <a:extLst>
              <a:ext uri="{FF2B5EF4-FFF2-40B4-BE49-F238E27FC236}">
                <a16:creationId xmlns:a16="http://schemas.microsoft.com/office/drawing/2014/main" id="{173A4802-D4E6-26C1-D2ED-747153D661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7127" y="3659924"/>
            <a:ext cx="5089745" cy="576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24C15-DCC9-412B-9598-564DE44C3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Composing Functions</a:t>
            </a:r>
            <a:r>
              <a:rPr lang="en-US" baseline="-25000" dirty="0"/>
              <a:t>3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52EDF9-C51B-4180-8A6D-093E3709EEE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628650" indent="-628650">
              <a:defRPr sz="2800"/>
            </a:pPr>
            <a:r>
              <a:rPr lang="en-US" sz="2800" dirty="0"/>
              <a:t>b.	This time, we begin by finding </a:t>
            </a:r>
            <a:r>
              <a:rPr lang="en-IN" i="1" dirty="0"/>
              <a:t>f</a:t>
            </a:r>
            <a:r>
              <a:rPr lang="en-IN" dirty="0"/>
              <a:t>(6)</a:t>
            </a:r>
            <a:r>
              <a:rPr lang="en-US" sz="2800" dirty="0"/>
              <a:t>.</a:t>
            </a:r>
            <a:endParaRPr lang="ar-AE" sz="2800" dirty="0"/>
          </a:p>
          <a:p>
            <a:pPr algn="ctr">
              <a:defRPr sz="2800"/>
            </a:pPr>
            <a:r>
              <a:rPr lang="en-IN" i="1" dirty="0"/>
              <a:t>f</a:t>
            </a:r>
            <a:r>
              <a:rPr lang="en-IN" dirty="0"/>
              <a:t>(6) = 6</a:t>
            </a:r>
            <a:r>
              <a:rPr lang="en-IN" sz="1050" i="1" dirty="0"/>
              <a:t> </a:t>
            </a:r>
            <a:r>
              <a:rPr lang="en-IN" dirty="0"/>
              <a:t>² = 36</a:t>
            </a:r>
            <a:endParaRPr lang="ar-AE" dirty="0"/>
          </a:p>
          <a:p>
            <a:pPr>
              <a:defRPr sz="2800"/>
            </a:pPr>
            <a:r>
              <a:rPr lang="ar-AE" dirty="0"/>
              <a:t>​</a:t>
            </a:r>
            <a:r>
              <a:rPr lang="en-US" sz="2800" dirty="0"/>
              <a:t>Now, apply </a:t>
            </a:r>
            <a:r>
              <a:rPr lang="en-US" sz="2800" i="1" dirty="0"/>
              <a:t>g</a:t>
            </a:r>
            <a:r>
              <a:rPr lang="en-US" sz="2800" dirty="0"/>
              <a:t> to the result.</a:t>
            </a:r>
          </a:p>
          <a:p>
            <a:pPr algn="ctr">
              <a:defRPr sz="2800"/>
            </a:pP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f</a:t>
            </a:r>
            <a:r>
              <a:rPr lang="en-US" dirty="0"/>
              <a:t>(6)) = </a:t>
            </a:r>
            <a:r>
              <a:rPr lang="en-US" i="1" dirty="0"/>
              <a:t>g</a:t>
            </a:r>
            <a:r>
              <a:rPr lang="en-US" dirty="0"/>
              <a:t>(36) = 36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</a:t>
            </a:r>
            <a:r>
              <a:rPr lang="en-US" dirty="0"/>
              <a:t> 3 = 33</a:t>
            </a:r>
          </a:p>
        </p:txBody>
      </p:sp>
    </p:spTree>
    <p:extLst>
      <p:ext uri="{BB962C8B-B14F-4D97-AF65-F5344CB8AC3E}">
        <p14:creationId xmlns:p14="http://schemas.microsoft.com/office/powerpoint/2010/main" val="41922835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Composing Functions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42925" indent="-542925">
              <a:defRPr sz="2800"/>
            </a:pPr>
            <a:r>
              <a:rPr lang="en-US" sz="2800" dirty="0"/>
              <a:t>c.	</a:t>
            </a:r>
            <a:r>
              <a:rPr sz="2800" dirty="0"/>
              <a:t>To find the formula for</a:t>
            </a:r>
            <a:r>
              <a:rPr dirty="0"/>
              <a:t>​</a:t>
            </a:r>
          </a:p>
        </p:txBody>
      </p:sp>
      <p:pic>
        <p:nvPicPr>
          <p:cNvPr id="10" name="Picture 9" descr="f circle g">
            <a:extLst>
              <a:ext uri="{FF2B5EF4-FFF2-40B4-BE49-F238E27FC236}">
                <a16:creationId xmlns:a16="http://schemas.microsoft.com/office/drawing/2014/main" id="{4796EE3C-177D-553B-ACC1-66403938EA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411" y="1134762"/>
            <a:ext cx="687789" cy="396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BCECF33-0F4B-49C7-EB04-F76726C6EFB6}"/>
              </a:ext>
            </a:extLst>
          </p:cNvPr>
          <p:cNvSpPr txBox="1"/>
          <p:nvPr/>
        </p:nvSpPr>
        <p:spPr>
          <a:xfrm>
            <a:off x="5163670" y="1033770"/>
            <a:ext cx="3581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we apply the definition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D597C3-FF2D-4DA3-DE94-CCA66B160964}"/>
              </a:ext>
            </a:extLst>
          </p:cNvPr>
          <p:cNvSpPr txBox="1"/>
          <p:nvPr/>
        </p:nvSpPr>
        <p:spPr>
          <a:xfrm>
            <a:off x="990600" y="144780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of composition, then simplify.</a:t>
            </a:r>
          </a:p>
        </p:txBody>
      </p:sp>
      <p:pic>
        <p:nvPicPr>
          <p:cNvPr id="5" name="Picture 4" descr="Open parenthesis f circle g close parenthesis of x equals f of open parenthesis g of x close parenthesis&#10;Substitute the formula for g of x.&#10;equals f of open parenthesis x minus 3 close parenthesis&#10;Apply the formula for f of x.&#10;equals open parenthesis x minus 3 close parenthesis squared&#10;equals x squared minus 6x plus 9&#10;">
            <a:extLst>
              <a:ext uri="{FF2B5EF4-FFF2-40B4-BE49-F238E27FC236}">
                <a16:creationId xmlns:a16="http://schemas.microsoft.com/office/drawing/2014/main" id="{260B5719-4EE0-95CD-0404-0FA8A0D1E5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612" y="2245958"/>
            <a:ext cx="6962775" cy="215265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Composing Functions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42925" indent="-542925">
              <a:defRPr sz="2800"/>
            </a:pPr>
            <a:r>
              <a:rPr lang="en-US" sz="2800" dirty="0"/>
              <a:t>d.	</a:t>
            </a:r>
            <a:r>
              <a:rPr sz="2800" dirty="0"/>
              <a:t>To find a formula for the function </a:t>
            </a:r>
            <a:r>
              <a:rPr dirty="0"/>
              <a:t>​</a:t>
            </a:r>
          </a:p>
        </p:txBody>
      </p:sp>
      <p:pic>
        <p:nvPicPr>
          <p:cNvPr id="7" name="Picture 6" descr="g circle f">
            <a:extLst>
              <a:ext uri="{FF2B5EF4-FFF2-40B4-BE49-F238E27FC236}">
                <a16:creationId xmlns:a16="http://schemas.microsoft.com/office/drawing/2014/main" id="{B302D2F3-4B1A-9E4C-0867-86DE20C2B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5836" y="1129702"/>
            <a:ext cx="687789" cy="396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C4EE39F-2E61-7464-7A31-65023EEF099F}"/>
              </a:ext>
            </a:extLst>
          </p:cNvPr>
          <p:cNvSpPr txBox="1"/>
          <p:nvPr/>
        </p:nvSpPr>
        <p:spPr>
          <a:xfrm>
            <a:off x="6563955" y="1029287"/>
            <a:ext cx="16656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we follow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FE3142-E9A9-C3F6-5207-CFAE919D5ECE}"/>
              </a:ext>
            </a:extLst>
          </p:cNvPr>
          <p:cNvSpPr txBox="1"/>
          <p:nvPr/>
        </p:nvSpPr>
        <p:spPr>
          <a:xfrm>
            <a:off x="990600" y="1506365"/>
            <a:ext cx="4114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the same process.</a:t>
            </a:r>
          </a:p>
        </p:txBody>
      </p:sp>
      <p:pic>
        <p:nvPicPr>
          <p:cNvPr id="10" name="Picture 9" descr="Open parenthesis g circle  f close parenthesis of x equals g of open parenthesis f of x close parenthesis&#10;Substitute the formula for f of x.&#10;equals g of x squared&#10;Apply the formula for g of x.&#10;equals x squared minus 3&#10;">
            <a:extLst>
              <a:ext uri="{FF2B5EF4-FFF2-40B4-BE49-F238E27FC236}">
                <a16:creationId xmlns:a16="http://schemas.microsoft.com/office/drawing/2014/main" id="{E7419E3A-A9CC-2A9E-1134-4D0EF7877D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2590800"/>
            <a:ext cx="7612139" cy="1512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Definition: </a:t>
            </a:r>
            <a:r>
              <a:rPr dirty="0"/>
              <a:t>Addition, Subtraction, Multiplication and Division of Functions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lang="en-US" sz="2300" dirty="0"/>
              <a:t>Let </a:t>
            </a:r>
            <a:r>
              <a:rPr lang="en-US" sz="2300" i="1" dirty="0"/>
              <a:t>f</a:t>
            </a:r>
            <a:r>
              <a:rPr lang="en-US" sz="2300" dirty="0"/>
              <a:t> and </a:t>
            </a:r>
            <a:r>
              <a:rPr lang="en-US" sz="2300" i="1" dirty="0"/>
              <a:t>g</a:t>
            </a:r>
            <a:r>
              <a:rPr lang="en-US" sz="2300" dirty="0"/>
              <a:t> be two functions. The </a:t>
            </a:r>
            <a:r>
              <a:rPr lang="en-US" sz="2300" b="1" dirty="0"/>
              <a:t>sum</a:t>
            </a:r>
            <a:r>
              <a:rPr lang="en-US" sz="2300" dirty="0"/>
              <a:t> </a:t>
            </a:r>
            <a:r>
              <a:rPr lang="en-US" sz="2300" i="1" dirty="0"/>
              <a:t>f</a:t>
            </a:r>
            <a:r>
              <a:rPr lang="en-US" sz="2300" dirty="0"/>
              <a:t> + </a:t>
            </a:r>
            <a:r>
              <a:rPr lang="en-US" sz="2300" i="1" dirty="0"/>
              <a:t>g</a:t>
            </a:r>
            <a:r>
              <a:rPr lang="en-US" sz="2300" dirty="0"/>
              <a:t>, </a:t>
            </a:r>
            <a:r>
              <a:rPr lang="en-US" sz="2300" b="1" dirty="0"/>
              <a:t>difference</a:t>
            </a:r>
            <a:r>
              <a:rPr lang="en-US" sz="2300" dirty="0"/>
              <a:t> </a:t>
            </a:r>
            <a:r>
              <a:rPr lang="en-US" sz="2300" i="1" dirty="0"/>
              <a:t>f</a:t>
            </a:r>
            <a:r>
              <a:rPr lang="en-US" sz="2300" dirty="0"/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</a:t>
            </a:r>
            <a:r>
              <a:rPr lang="en-US" sz="2300" dirty="0"/>
              <a:t> </a:t>
            </a:r>
            <a:r>
              <a:rPr lang="en-US" sz="2300" i="1" dirty="0"/>
              <a:t>g</a:t>
            </a:r>
            <a:r>
              <a:rPr lang="en-US" sz="2300" dirty="0"/>
              <a:t>, </a:t>
            </a:r>
          </a:p>
          <a:p>
            <a:pPr>
              <a:defRPr sz="2800"/>
            </a:pPr>
            <a:r>
              <a:rPr lang="en-US" sz="2300" b="1" dirty="0"/>
              <a:t>product</a:t>
            </a:r>
            <a:r>
              <a:rPr lang="en-US" sz="2300" dirty="0"/>
              <a:t> </a:t>
            </a:r>
            <a:r>
              <a:rPr lang="en-US" sz="2300" i="1" dirty="0" err="1"/>
              <a:t>fg</a:t>
            </a:r>
            <a:r>
              <a:rPr lang="en-US" sz="2300" dirty="0"/>
              <a:t> and </a:t>
            </a:r>
            <a:r>
              <a:rPr lang="en-US" sz="2300" b="1" dirty="0"/>
              <a:t>quotient</a:t>
            </a:r>
            <a:endParaRPr lang="en-US" sz="2300" dirty="0"/>
          </a:p>
          <a:p>
            <a:endParaRPr lang="ar-AE" sz="2300" dirty="0"/>
          </a:p>
          <a:p>
            <a:r>
              <a:rPr lang="en-US" sz="2300" dirty="0"/>
              <a:t> </a:t>
            </a:r>
            <a:endParaRPr lang="ar-AE" sz="2300" dirty="0"/>
          </a:p>
        </p:txBody>
      </p:sp>
      <p:pic>
        <p:nvPicPr>
          <p:cNvPr id="28" name="Picture 27" descr="f divided by g">
            <a:extLst>
              <a:ext uri="{FF2B5EF4-FFF2-40B4-BE49-F238E27FC236}">
                <a16:creationId xmlns:a16="http://schemas.microsoft.com/office/drawing/2014/main" id="{1BB31E23-4333-397E-068D-55C1C814B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5984" y="1485655"/>
            <a:ext cx="196513" cy="6120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93AB2D99-96BB-575B-3ADD-7E7ED33F3512}"/>
              </a:ext>
            </a:extLst>
          </p:cNvPr>
          <p:cNvSpPr txBox="1"/>
          <p:nvPr/>
        </p:nvSpPr>
        <p:spPr>
          <a:xfrm>
            <a:off x="3719322" y="1529355"/>
            <a:ext cx="496747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</a:rPr>
              <a:t>are four new functions defined as follows.</a:t>
            </a:r>
            <a:endParaRPr lang="en-IN" sz="2200" dirty="0">
              <a:solidFill>
                <a:srgbClr val="000000"/>
              </a:solidFill>
            </a:endParaRPr>
          </a:p>
        </p:txBody>
      </p:sp>
      <p:pic>
        <p:nvPicPr>
          <p:cNvPr id="8" name="Picture 7" descr="1. Open parenthesis f plus g close parenthesis of x equals f of x plus g of x&#10;2. Open parenthesis f minus g close parenthesis of x equals f of x minus g of x.&#10;3. Open parenthesis f times g close parenthesis of x equals f of x times g of x.&#10; 4. Open parenthesis f divided by g close parenthesis of x equals f of x divided by g of x, provided that g of x is not equal to zero.">
            <a:extLst>
              <a:ext uri="{FF2B5EF4-FFF2-40B4-BE49-F238E27FC236}">
                <a16:creationId xmlns:a16="http://schemas.microsoft.com/office/drawing/2014/main" id="{96533250-E9A0-88B8-E5C6-342582DF81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183400"/>
            <a:ext cx="4728888" cy="2160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864042A-06FA-EE11-7BA5-05B98541567E}"/>
              </a:ext>
            </a:extLst>
          </p:cNvPr>
          <p:cNvSpPr txBox="1"/>
          <p:nvPr/>
        </p:nvSpPr>
        <p:spPr>
          <a:xfrm>
            <a:off x="457200" y="4343400"/>
            <a:ext cx="8229600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300" dirty="0">
                <a:solidFill>
                  <a:srgbClr val="000000"/>
                </a:solidFill>
              </a:rPr>
              <a:t>The domain of each of these new functions consists of the common elements (or the intersection of elements) of the domains of </a:t>
            </a:r>
            <a:r>
              <a:rPr lang="en-IN" sz="2300" i="1" dirty="0">
                <a:solidFill>
                  <a:srgbClr val="000000"/>
                </a:solidFill>
              </a:rPr>
              <a:t>f</a:t>
            </a:r>
            <a:r>
              <a:rPr lang="en-IN" sz="2300" dirty="0">
                <a:solidFill>
                  <a:srgbClr val="000000"/>
                </a:solidFill>
              </a:rPr>
              <a:t> and </a:t>
            </a:r>
            <a:r>
              <a:rPr lang="en-IN" sz="2300" i="1" dirty="0">
                <a:solidFill>
                  <a:srgbClr val="000000"/>
                </a:solidFill>
              </a:rPr>
              <a:t>g</a:t>
            </a:r>
            <a:r>
              <a:rPr lang="en-IN" sz="2300" dirty="0">
                <a:solidFill>
                  <a:srgbClr val="000000"/>
                </a:solidFill>
              </a:rPr>
              <a:t> individually, with the added condition that in the quotient function we have to omit those elements for which </a:t>
            </a:r>
            <a:r>
              <a:rPr lang="en-IN" sz="2300" i="1" dirty="0">
                <a:solidFill>
                  <a:srgbClr val="000000"/>
                </a:solidFill>
              </a:rPr>
              <a:t>g</a:t>
            </a:r>
            <a:r>
              <a:rPr lang="en-IN" sz="2300" dirty="0">
                <a:solidFill>
                  <a:srgbClr val="000000"/>
                </a:solidFill>
              </a:rPr>
              <a:t>(</a:t>
            </a:r>
            <a:r>
              <a:rPr lang="en-IN" sz="2300" i="1" dirty="0">
                <a:solidFill>
                  <a:srgbClr val="000000"/>
                </a:solidFill>
              </a:rPr>
              <a:t>x</a:t>
            </a:r>
            <a:r>
              <a:rPr lang="en-IN" sz="2300" dirty="0">
                <a:solidFill>
                  <a:srgbClr val="000000"/>
                </a:solidFill>
              </a:rPr>
              <a:t>) = 0.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Composing Functions</a:t>
            </a:r>
            <a:r>
              <a:rPr lang="en-US" baseline="-25000" dirty="0"/>
              <a:t>6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Note that once we have found formulas</a:t>
            </a:r>
            <a:endParaRPr lang="en-US" sz="2800" dirty="0"/>
          </a:p>
        </p:txBody>
      </p:sp>
      <p:pic>
        <p:nvPicPr>
          <p:cNvPr id="9" name="Picture 8" descr="f circle g and g circle f">
            <a:extLst>
              <a:ext uri="{FF2B5EF4-FFF2-40B4-BE49-F238E27FC236}">
                <a16:creationId xmlns:a16="http://schemas.microsoft.com/office/drawing/2014/main" id="{8F04E015-6A24-E266-FD65-B8297F7A9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8407" y="1123886"/>
            <a:ext cx="2073789" cy="396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7305EA0-7A67-BA4C-94F8-58295C8F794C}"/>
              </a:ext>
            </a:extLst>
          </p:cNvPr>
          <p:cNvSpPr txBox="1"/>
          <p:nvPr/>
        </p:nvSpPr>
        <p:spPr>
          <a:xfrm>
            <a:off x="461682" y="1524000"/>
            <a:ext cx="82251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we can answer the first two parts by directly plugging into these formulas.</a:t>
            </a:r>
          </a:p>
        </p:txBody>
      </p:sp>
      <p:pic>
        <p:nvPicPr>
          <p:cNvPr id="12" name="Picture 11" descr="Open parenthesis f circle g close parenthesis of 6 equals 6 squared minus 6 times open parenthesis 6 close parenthesis plus 9 equals 9&#10;open parenthesis g circle f close parenthesis of 6 equals 6 squared minus 3 equals 33">
            <a:extLst>
              <a:ext uri="{FF2B5EF4-FFF2-40B4-BE49-F238E27FC236}">
                <a16:creationId xmlns:a16="http://schemas.microsoft.com/office/drawing/2014/main" id="{F3BB2493-1119-F322-D2D3-24C350108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8437" y="2993708"/>
            <a:ext cx="3667125" cy="103822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CAUTION!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When evaluating the composition</a:t>
            </a:r>
          </a:p>
        </p:txBody>
      </p:sp>
      <p:pic>
        <p:nvPicPr>
          <p:cNvPr id="6" name="Picture 5" descr="open parenthesis f circle g close parenthesis of  x at a point">
            <a:extLst>
              <a:ext uri="{FF2B5EF4-FFF2-40B4-BE49-F238E27FC236}">
                <a16:creationId xmlns:a16="http://schemas.microsoft.com/office/drawing/2014/main" id="{8FAF3D93-8FD3-DFDA-19D7-F76BCD73B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1123859"/>
            <a:ext cx="2910857" cy="504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E36489D-9402-4CD6-C88C-8882E35730AB}"/>
              </a:ext>
            </a:extLst>
          </p:cNvPr>
          <p:cNvSpPr txBox="1"/>
          <p:nvPr/>
        </p:nvSpPr>
        <p:spPr>
          <a:xfrm>
            <a:off x="457200" y="1524000"/>
            <a:ext cx="82296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i="1" dirty="0"/>
              <a:t>x</a:t>
            </a:r>
            <a:r>
              <a:rPr lang="en-IN" sz="2800" dirty="0"/>
              <a:t>, there are two reasons the value might be undefined:</a:t>
            </a:r>
          </a:p>
          <a:p>
            <a:pPr>
              <a:tabLst>
                <a:tab pos="447675" algn="l"/>
              </a:tabLst>
              <a:defRPr sz="2800"/>
            </a:pPr>
            <a:r>
              <a:rPr lang="en-IN" dirty="0"/>
              <a:t>1.	If </a:t>
            </a:r>
            <a:r>
              <a:rPr lang="en-IN" i="1" dirty="0"/>
              <a:t>x</a:t>
            </a:r>
            <a:r>
              <a:rPr lang="en-IN" sz="2800" dirty="0"/>
              <a:t> is not in the domain of </a:t>
            </a:r>
            <a:r>
              <a:rPr lang="en-IN" sz="2800" i="1" dirty="0"/>
              <a:t>g</a:t>
            </a:r>
            <a:r>
              <a:rPr lang="en-IN" sz="2800" dirty="0"/>
              <a:t>, </a:t>
            </a:r>
            <a:r>
              <a:rPr lang="en-IN" dirty="0"/>
              <a:t>t</a:t>
            </a:r>
            <a:r>
              <a:rPr lang="en-IN" sz="2800" dirty="0"/>
              <a:t>hen </a:t>
            </a:r>
            <a:r>
              <a:rPr lang="en-IN" sz="2800" i="1" dirty="0"/>
              <a:t>g</a:t>
            </a:r>
            <a:r>
              <a:rPr lang="en-IN" sz="2800" dirty="0"/>
              <a:t>(</a:t>
            </a:r>
            <a:r>
              <a:rPr lang="en-IN" sz="2800" i="1" dirty="0"/>
              <a:t>x</a:t>
            </a:r>
            <a:r>
              <a:rPr lang="en-IN" sz="2800" dirty="0"/>
              <a:t>) is undefined 	and we can't evaluate </a:t>
            </a:r>
            <a:r>
              <a:rPr lang="en-IN" sz="2800" i="1" dirty="0"/>
              <a:t>f</a:t>
            </a:r>
            <a:r>
              <a:rPr lang="en-IN" sz="2800" dirty="0"/>
              <a:t>(</a:t>
            </a:r>
            <a:r>
              <a:rPr lang="en-IN" sz="2800" i="1" dirty="0"/>
              <a:t>g</a:t>
            </a:r>
            <a:r>
              <a:rPr lang="en-IN" sz="2800" dirty="0"/>
              <a:t>(</a:t>
            </a:r>
            <a:r>
              <a:rPr lang="en-IN" sz="2800" i="1" dirty="0"/>
              <a:t>x</a:t>
            </a:r>
            <a:r>
              <a:rPr lang="en-IN" sz="2800" dirty="0"/>
              <a:t>)).</a:t>
            </a:r>
          </a:p>
          <a:p>
            <a:pPr>
              <a:tabLst>
                <a:tab pos="447675" algn="l"/>
              </a:tabLst>
              <a:defRPr sz="2800"/>
            </a:pPr>
            <a:r>
              <a:rPr lang="en-IN" sz="2800" dirty="0"/>
              <a:t>2.	If </a:t>
            </a:r>
            <a:r>
              <a:rPr lang="en-IN" sz="2800" i="1" dirty="0"/>
              <a:t>g</a:t>
            </a:r>
            <a:r>
              <a:rPr lang="en-IN" sz="2800" dirty="0"/>
              <a:t>(</a:t>
            </a:r>
            <a:r>
              <a:rPr lang="en-IN" sz="2800" i="1" dirty="0"/>
              <a:t>x</a:t>
            </a:r>
            <a:r>
              <a:rPr lang="en-IN" sz="2800" dirty="0"/>
              <a:t>) is not in the domain of </a:t>
            </a:r>
            <a:r>
              <a:rPr lang="en-IN" sz="2800" i="1" dirty="0"/>
              <a:t>f</a:t>
            </a:r>
            <a:r>
              <a:rPr lang="en-IN" sz="2800" dirty="0"/>
              <a:t>, then </a:t>
            </a:r>
            <a:r>
              <a:rPr lang="en-IN" sz="2800" i="1" dirty="0"/>
              <a:t>f</a:t>
            </a:r>
            <a:r>
              <a:rPr lang="en-IN" sz="2800" dirty="0"/>
              <a:t>(</a:t>
            </a:r>
            <a:r>
              <a:rPr lang="en-IN" sz="2800" i="1" dirty="0"/>
              <a:t>g</a:t>
            </a:r>
            <a:r>
              <a:rPr lang="en-IN" sz="2800" dirty="0"/>
              <a:t>(</a:t>
            </a:r>
            <a:r>
              <a:rPr lang="en-IN" sz="2800" i="1" dirty="0"/>
              <a:t>x</a:t>
            </a:r>
            <a:r>
              <a:rPr lang="en-IN" sz="2800" dirty="0"/>
              <a:t>)) is 	undefined and we can't evaluate it.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8A1C05D-0009-2E0A-62EB-E478DCBA66A9}"/>
              </a:ext>
            </a:extLst>
          </p:cNvPr>
          <p:cNvSpPr txBox="1"/>
          <p:nvPr/>
        </p:nvSpPr>
        <p:spPr>
          <a:xfrm>
            <a:off x="457200" y="3664460"/>
            <a:ext cx="2362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In either case, </a:t>
            </a:r>
          </a:p>
        </p:txBody>
      </p:sp>
      <p:pic>
        <p:nvPicPr>
          <p:cNvPr id="14" name="Picture 13" descr="open parenthesis f circle g close parenthesis of x equals  f of open parenthesis g of x close parenthesis .">
            <a:extLst>
              <a:ext uri="{FF2B5EF4-FFF2-40B4-BE49-F238E27FC236}">
                <a16:creationId xmlns:a16="http://schemas.microsoft.com/office/drawing/2014/main" id="{FBC09F73-B59B-58B3-E9B8-253F7A8EC8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3696717"/>
            <a:ext cx="2695575" cy="5238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97C4F67-D4AE-A65D-488F-06A48FED01DF}"/>
              </a:ext>
            </a:extLst>
          </p:cNvPr>
          <p:cNvSpPr txBox="1"/>
          <p:nvPr/>
        </p:nvSpPr>
        <p:spPr>
          <a:xfrm>
            <a:off x="5305425" y="3662737"/>
            <a:ext cx="2819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is undefined, and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660DF0-E5E7-68A8-FFE7-8FC4C0978879}"/>
              </a:ext>
            </a:extLst>
          </p:cNvPr>
          <p:cNvSpPr txBox="1"/>
          <p:nvPr/>
        </p:nvSpPr>
        <p:spPr>
          <a:xfrm>
            <a:off x="457200" y="4122223"/>
            <a:ext cx="396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i="1" dirty="0"/>
              <a:t>x</a:t>
            </a:r>
            <a:r>
              <a:rPr lang="en-IN" sz="2800" dirty="0"/>
              <a:t> is not in the domain of </a:t>
            </a:r>
          </a:p>
        </p:txBody>
      </p:sp>
      <p:pic>
        <p:nvPicPr>
          <p:cNvPr id="10" name="Picture 9" descr=" f circle g  of x .">
            <a:extLst>
              <a:ext uri="{FF2B5EF4-FFF2-40B4-BE49-F238E27FC236}">
                <a16:creationId xmlns:a16="http://schemas.microsoft.com/office/drawing/2014/main" id="{5637593A-A375-C0A8-09AC-A9EB272B6B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2900" y="4193908"/>
            <a:ext cx="1409700" cy="46672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5: Domains of Compositions of Functions</a:t>
            </a:r>
            <a:r>
              <a:rPr lang="en-US" baseline="-25000" dirty="0"/>
              <a:t>1</a:t>
            </a:r>
            <a:endParaRPr dirty="0"/>
          </a:p>
        </p:txBody>
      </p:sp>
      <p:pic>
        <p:nvPicPr>
          <p:cNvPr id="12" name="Picture 11" descr="Let f of x equals square root of open parenthesis x minus 5 close parenthesis and g of x equals 2 divided by open parenthesis x plus 1 close parenthesis.">
            <a:extLst>
              <a:ext uri="{FF2B5EF4-FFF2-40B4-BE49-F238E27FC236}">
                <a16:creationId xmlns:a16="http://schemas.microsoft.com/office/drawing/2014/main" id="{5D3CAA03-7B42-7570-CF66-BBD56411E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1061568"/>
            <a:ext cx="4896000" cy="84343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7037CB6-3782-D327-4ED8-3407B32CBB55}"/>
              </a:ext>
            </a:extLst>
          </p:cNvPr>
          <p:cNvSpPr txBox="1"/>
          <p:nvPr/>
        </p:nvSpPr>
        <p:spPr>
          <a:xfrm>
            <a:off x="457200" y="2047492"/>
            <a:ext cx="3505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Evaluate the following.</a:t>
            </a:r>
          </a:p>
        </p:txBody>
      </p:sp>
      <p:pic>
        <p:nvPicPr>
          <p:cNvPr id="4" name="Picture 3" descr="a.  f circle g of minus 1&#10;b.  f circle g  of  1">
            <a:extLst>
              <a:ext uri="{FF2B5EF4-FFF2-40B4-BE49-F238E27FC236}">
                <a16:creationId xmlns:a16="http://schemas.microsoft.com/office/drawing/2014/main" id="{1EE31D93-357F-9A36-B036-76BB994952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043" y="2743200"/>
            <a:ext cx="2319963" cy="118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Domains of Compositions of Functions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458200" cy="4914313"/>
          </a:xfrm>
        </p:spPr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endParaRPr dirty="0"/>
          </a:p>
          <a:p>
            <a:pPr algn="ctr">
              <a:defRPr sz="2800"/>
            </a:pPr>
            <a:r>
              <a:rPr dirty="0"/>
              <a:t>​</a:t>
            </a:r>
          </a:p>
          <a:p>
            <a:pPr>
              <a:defRPr sz="2800"/>
            </a:pPr>
            <a:r>
              <a:rPr dirty="0"/>
              <a:t>​</a:t>
            </a:r>
            <a:endParaRPr sz="2800" dirty="0"/>
          </a:p>
        </p:txBody>
      </p:sp>
      <p:pic>
        <p:nvPicPr>
          <p:cNvPr id="9" name="Picture 8" descr="a.  f circle g  of minus 1 equals  f of g of minus 1.">
            <a:extLst>
              <a:ext uri="{FF2B5EF4-FFF2-40B4-BE49-F238E27FC236}">
                <a16:creationId xmlns:a16="http://schemas.microsoft.com/office/drawing/2014/main" id="{8302F69A-D38C-EEBF-676A-237452DE72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256" y="1564005"/>
            <a:ext cx="3524250" cy="523875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215FAB9C-E16D-B165-9766-683A5983671B}"/>
              </a:ext>
            </a:extLst>
          </p:cNvPr>
          <p:cNvSpPr txBox="1"/>
          <p:nvPr/>
        </p:nvSpPr>
        <p:spPr>
          <a:xfrm>
            <a:off x="457200" y="2043989"/>
            <a:ext cx="7010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​But, if we try to evaluate </a:t>
            </a:r>
            <a:r>
              <a:rPr lang="en-IN" sz="2800" i="1" dirty="0"/>
              <a:t>g</a:t>
            </a:r>
            <a:r>
              <a:rPr lang="en-IN" sz="2800" dirty="0"/>
              <a:t>(</a:t>
            </a:r>
            <a:r>
              <a:rPr lang="en-IN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IN" sz="2800" dirty="0"/>
              <a:t>1), we see that it is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6E7AE81-D3E8-0C5D-EBD6-7BD221B0B020}"/>
              </a:ext>
            </a:extLst>
          </p:cNvPr>
          <p:cNvSpPr txBox="1"/>
          <p:nvPr/>
        </p:nvSpPr>
        <p:spPr>
          <a:xfrm>
            <a:off x="457200" y="2473318"/>
            <a:ext cx="21851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undefined, so</a:t>
            </a:r>
          </a:p>
        </p:txBody>
      </p:sp>
      <p:pic>
        <p:nvPicPr>
          <p:cNvPr id="15" name="Picture 14" descr=" f circle g  of minus 1">
            <a:extLst>
              <a:ext uri="{FF2B5EF4-FFF2-40B4-BE49-F238E27FC236}">
                <a16:creationId xmlns:a16="http://schemas.microsoft.com/office/drawing/2014/main" id="{81151A1F-CA7F-EF0A-B3E1-E66D38F2AB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9850" y="2553677"/>
            <a:ext cx="1504950" cy="466725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251EE8BD-9880-42B0-B9E9-232C47B61F81}"/>
              </a:ext>
            </a:extLst>
          </p:cNvPr>
          <p:cNvSpPr txBox="1"/>
          <p:nvPr/>
        </p:nvSpPr>
        <p:spPr>
          <a:xfrm>
            <a:off x="4090147" y="2478805"/>
            <a:ext cx="28440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is also undefined.</a:t>
            </a:r>
          </a:p>
        </p:txBody>
      </p:sp>
      <p:pic>
        <p:nvPicPr>
          <p:cNvPr id="6" name="Picture 5" descr="b.  f circle g of 1 equals  f of  g of 1">
            <a:extLst>
              <a:ext uri="{FF2B5EF4-FFF2-40B4-BE49-F238E27FC236}">
                <a16:creationId xmlns:a16="http://schemas.microsoft.com/office/drawing/2014/main" id="{9C33E90B-7C3C-4D1B-45C4-2648267255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093" y="3051316"/>
            <a:ext cx="3076575" cy="52387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5AB6327D-ECA1-9C09-D35B-9D4FD2D8689F}"/>
              </a:ext>
            </a:extLst>
          </p:cNvPr>
          <p:cNvSpPr txBox="1"/>
          <p:nvPr/>
        </p:nvSpPr>
        <p:spPr>
          <a:xfrm>
            <a:off x="518272" y="3523559"/>
            <a:ext cx="35298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​First, we evaluate </a:t>
            </a:r>
            <a:r>
              <a:rPr lang="en-IN" sz="2800" i="1" dirty="0"/>
              <a:t>g</a:t>
            </a:r>
            <a:r>
              <a:rPr lang="en-IN" sz="2800" dirty="0"/>
              <a:t>(1).</a:t>
            </a:r>
          </a:p>
        </p:txBody>
      </p:sp>
      <p:pic>
        <p:nvPicPr>
          <p:cNvPr id="17" name="Picture 16" descr="g of 1 equals 2 divided by open parenthesis 1 plus 1 close parenthesis equals 2 divided by 2 equals 1">
            <a:extLst>
              <a:ext uri="{FF2B5EF4-FFF2-40B4-BE49-F238E27FC236}">
                <a16:creationId xmlns:a16="http://schemas.microsoft.com/office/drawing/2014/main" id="{E0412E8E-FD20-E8B7-D3F2-05167C1CD8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9548" y="3908807"/>
            <a:ext cx="2628000" cy="825654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ADA86A9E-9633-D2FA-19A8-6E85FE6D139D}"/>
              </a:ext>
            </a:extLst>
          </p:cNvPr>
          <p:cNvSpPr txBox="1"/>
          <p:nvPr/>
        </p:nvSpPr>
        <p:spPr>
          <a:xfrm>
            <a:off x="457200" y="4786894"/>
            <a:ext cx="6019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We plug this result into </a:t>
            </a:r>
            <a:r>
              <a:rPr lang="en-IN" sz="2800" i="1" dirty="0"/>
              <a:t>f</a:t>
            </a:r>
            <a:r>
              <a:rPr lang="en-IN" sz="2800" dirty="0"/>
              <a:t>(</a:t>
            </a:r>
            <a:r>
              <a:rPr lang="en-IN" sz="2800" i="1" dirty="0"/>
              <a:t>x</a:t>
            </a:r>
            <a:r>
              <a:rPr lang="en-IN" sz="2800" dirty="0"/>
              <a:t>) but see that</a:t>
            </a:r>
          </a:p>
        </p:txBody>
      </p:sp>
      <p:pic>
        <p:nvPicPr>
          <p:cNvPr id="10" name="Picture 9" descr="square root of open parenthesis 1 minus 5  close parenthesis equals square root of minus 4">
            <a:extLst>
              <a:ext uri="{FF2B5EF4-FFF2-40B4-BE49-F238E27FC236}">
                <a16:creationId xmlns:a16="http://schemas.microsoft.com/office/drawing/2014/main" id="{FD97BE3F-5F3E-DD79-A208-A7E1127513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3508" y="4837424"/>
            <a:ext cx="1749552" cy="4206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8FA1FD1-EC2D-DA88-B767-53CB66073948}"/>
              </a:ext>
            </a:extLst>
          </p:cNvPr>
          <p:cNvSpPr txBox="1"/>
          <p:nvPr/>
        </p:nvSpPr>
        <p:spPr>
          <a:xfrm>
            <a:off x="479610" y="5279453"/>
            <a:ext cx="297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is undefined. Thus, </a:t>
            </a:r>
          </a:p>
        </p:txBody>
      </p:sp>
      <p:pic>
        <p:nvPicPr>
          <p:cNvPr id="18" name="Picture 17" descr="open parenthesis f circle g close parenthesis of 1">
            <a:extLst>
              <a:ext uri="{FF2B5EF4-FFF2-40B4-BE49-F238E27FC236}">
                <a16:creationId xmlns:a16="http://schemas.microsoft.com/office/drawing/2014/main" id="{1109B35A-11B0-E5E7-ED29-1B82949873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33750" y="5348797"/>
            <a:ext cx="1295400" cy="4667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9E7A871-D187-7347-B545-B2024F99943F}"/>
              </a:ext>
            </a:extLst>
          </p:cNvPr>
          <p:cNvSpPr txBox="1"/>
          <p:nvPr/>
        </p:nvSpPr>
        <p:spPr>
          <a:xfrm>
            <a:off x="4623548" y="5281557"/>
            <a:ext cx="2743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is also undefined.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6: Domains of Compositions of Functions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Let</a:t>
            </a:r>
            <a:r>
              <a:rPr lang="en-IN" sz="2800" dirty="0"/>
              <a:t> </a:t>
            </a:r>
            <a:r>
              <a:rPr lang="en-IN" sz="2800" i="1" dirty="0"/>
              <a:t>f</a:t>
            </a:r>
            <a:r>
              <a:rPr lang="en-IN" sz="2800" dirty="0"/>
              <a:t>(</a:t>
            </a:r>
            <a:r>
              <a:rPr lang="en-IN" sz="2800" i="1" dirty="0"/>
              <a:t>x</a:t>
            </a:r>
            <a:r>
              <a:rPr lang="en-IN" sz="2800" dirty="0"/>
              <a:t>) = </a:t>
            </a:r>
            <a:r>
              <a:rPr lang="en-IN" sz="2800" i="1" dirty="0"/>
              <a:t>x</a:t>
            </a:r>
            <a:r>
              <a:rPr lang="en-IN" sz="1050" i="1" dirty="0"/>
              <a:t> </a:t>
            </a:r>
            <a:r>
              <a:rPr lang="en-IN" sz="2800" dirty="0"/>
              <a:t>²</a:t>
            </a:r>
            <a:r>
              <a:rPr lang="en-IN" sz="2800" i="1" dirty="0"/>
              <a:t> </a:t>
            </a:r>
            <a:r>
              <a:rPr lang="en-IN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IN" sz="2800" dirty="0"/>
              <a:t> 4</a:t>
            </a:r>
            <a:r>
              <a:rPr sz="2800" dirty="0"/>
              <a:t> and</a:t>
            </a:r>
            <a:endParaRPr lang="en-IN" sz="2800" dirty="0"/>
          </a:p>
        </p:txBody>
      </p:sp>
      <p:pic>
        <p:nvPicPr>
          <p:cNvPr id="9" name="Picture 8" descr="g of x equals square root of x. Find formulas and state the">
            <a:extLst>
              <a:ext uri="{FF2B5EF4-FFF2-40B4-BE49-F238E27FC236}">
                <a16:creationId xmlns:a16="http://schemas.microsoft.com/office/drawing/2014/main" id="{BB39E4C4-75DA-874A-CAAE-3483464FA0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4714" y="1050716"/>
            <a:ext cx="5162550" cy="51435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C78DD63-4F8F-7B95-DD0B-2FCA67AA8B13}"/>
              </a:ext>
            </a:extLst>
          </p:cNvPr>
          <p:cNvSpPr txBox="1"/>
          <p:nvPr/>
        </p:nvSpPr>
        <p:spPr>
          <a:xfrm>
            <a:off x="471486" y="1565066"/>
            <a:ext cx="40243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domains for the following.</a:t>
            </a:r>
            <a:endParaRPr lang="en-IN" dirty="0"/>
          </a:p>
        </p:txBody>
      </p:sp>
      <p:pic>
        <p:nvPicPr>
          <p:cNvPr id="15" name="Picture 14" descr="a. f circle g&#10;&#10;b. g circle f">
            <a:extLst>
              <a:ext uri="{FF2B5EF4-FFF2-40B4-BE49-F238E27FC236}">
                <a16:creationId xmlns:a16="http://schemas.microsoft.com/office/drawing/2014/main" id="{23769603-6926-FBF2-807E-4D91157A4C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209800"/>
            <a:ext cx="1234517" cy="100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Domains of Compositions of Functions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D456128-8FC3-02F0-57CB-80A82667FE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sz="2800" b="1" dirty="0"/>
              <a:t>Solution</a:t>
            </a:r>
            <a:endParaRPr lang="en-IN" dirty="0"/>
          </a:p>
        </p:txBody>
      </p:sp>
      <p:pic>
        <p:nvPicPr>
          <p:cNvPr id="13" name="Picture 12" descr="a.&#10;&#10;open parenthesis f circle g close parenthesis of x equals f of g of x&#10;equals f of square root of x&#10;equals open parenthesis square root of x close parenthesis squared minus 4&#10;Substitute the formula for g of x into f of x.&#10;equals x minus 4">
            <a:extLst>
              <a:ext uri="{FF2B5EF4-FFF2-40B4-BE49-F238E27FC236}">
                <a16:creationId xmlns:a16="http://schemas.microsoft.com/office/drawing/2014/main" id="{7588A45A-0A5D-32B3-265F-63CEAF2ED4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595110"/>
            <a:ext cx="7705725" cy="23622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623F550-BAF9-A2F0-8F24-6FFA4FABD098}"/>
              </a:ext>
            </a:extLst>
          </p:cNvPr>
          <p:cNvSpPr txBox="1"/>
          <p:nvPr/>
        </p:nvSpPr>
        <p:spPr>
          <a:xfrm>
            <a:off x="457200" y="408179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While the domain of </a:t>
            </a:r>
            <a:r>
              <a:rPr lang="en-IN" sz="2800" i="1" dirty="0"/>
              <a:t>x </a:t>
            </a:r>
            <a:r>
              <a:rPr lang="en-IN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IN" sz="2800" dirty="0"/>
              <a:t> 4 is the set of all real numbers,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5BB8489-1F22-F045-2814-39AAFA5804DF}"/>
              </a:ext>
            </a:extLst>
          </p:cNvPr>
          <p:cNvSpPr txBox="1"/>
          <p:nvPr/>
        </p:nvSpPr>
        <p:spPr>
          <a:xfrm>
            <a:off x="457200" y="4510608"/>
            <a:ext cx="22334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the domain of</a:t>
            </a:r>
          </a:p>
        </p:txBody>
      </p:sp>
      <p:pic>
        <p:nvPicPr>
          <p:cNvPr id="6" name="Picture 5" descr="f circle g">
            <a:extLst>
              <a:ext uri="{FF2B5EF4-FFF2-40B4-BE49-F238E27FC236}">
                <a16:creationId xmlns:a16="http://schemas.microsoft.com/office/drawing/2014/main" id="{F1AB8BF8-9597-22A9-3AAB-52EA096639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3576" y="4600113"/>
            <a:ext cx="687789" cy="396000"/>
          </a:xfrm>
          <a:prstGeom prst="rect">
            <a:avLst/>
          </a:prstGeom>
        </p:spPr>
      </p:pic>
      <p:pic>
        <p:nvPicPr>
          <p:cNvPr id="9" name="Picture 8" descr="is open bracket zero comma infinity close parenthesis since only nonnegative">
            <a:extLst>
              <a:ext uri="{FF2B5EF4-FFF2-40B4-BE49-F238E27FC236}">
                <a16:creationId xmlns:a16="http://schemas.microsoft.com/office/drawing/2014/main" id="{0ED09912-D128-8F22-B3F2-BD5354B02C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1461" y="4550095"/>
            <a:ext cx="4547454" cy="50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571DA9-FB48-0F7E-9BD4-DE50C3EF7DF5}"/>
              </a:ext>
            </a:extLst>
          </p:cNvPr>
          <p:cNvSpPr txBox="1"/>
          <p:nvPr/>
        </p:nvSpPr>
        <p:spPr>
          <a:xfrm>
            <a:off x="457200" y="4963180"/>
            <a:ext cx="4876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numbers can be plugged into </a:t>
            </a:r>
            <a:r>
              <a:rPr lang="en-IN" sz="2800" i="1" dirty="0"/>
              <a:t>g</a:t>
            </a:r>
            <a:r>
              <a:rPr lang="en-IN" sz="2800" dirty="0"/>
              <a:t>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Domains of Compositions of Functions</a:t>
            </a:r>
            <a:r>
              <a:rPr lang="en-US" baseline="-25000" dirty="0"/>
              <a:t>5</a:t>
            </a:r>
            <a:endParaRPr dirty="0"/>
          </a:p>
        </p:txBody>
      </p:sp>
      <p:pic>
        <p:nvPicPr>
          <p:cNvPr id="8" name="Picture 7" descr="b. &#10;&#10;open parenthesis f circle g close parenthesis of x equals  g of open parenthesis f of x close parenthesis&#10;equals g of open parenthesis x squared minus 4 close parenthesis&#10;Substitute the formula for f of x into g of x.&#10;equals square root of open parenthesis  x squared minus 4 close parenthesis&#10;">
            <a:extLst>
              <a:ext uri="{FF2B5EF4-FFF2-40B4-BE49-F238E27FC236}">
                <a16:creationId xmlns:a16="http://schemas.microsoft.com/office/drawing/2014/main" id="{95010382-8FDE-558C-B1C2-5DCF47E269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51106"/>
            <a:ext cx="7886700" cy="1704975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4D290FA6-35AB-2970-7BBA-AC327BBF9B34}"/>
              </a:ext>
            </a:extLst>
          </p:cNvPr>
          <p:cNvSpPr txBox="1"/>
          <p:nvPr/>
        </p:nvSpPr>
        <p:spPr>
          <a:xfrm>
            <a:off x="550770" y="3085150"/>
            <a:ext cx="23257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domain of </a:t>
            </a:r>
            <a:endParaRPr lang="en-IN" sz="2800" dirty="0"/>
          </a:p>
        </p:txBody>
      </p:sp>
      <p:pic>
        <p:nvPicPr>
          <p:cNvPr id="4" name="Picture 3" descr="g circle f">
            <a:extLst>
              <a:ext uri="{FF2B5EF4-FFF2-40B4-BE49-F238E27FC236}">
                <a16:creationId xmlns:a16="http://schemas.microsoft.com/office/drawing/2014/main" id="{7A6EB0EB-8392-D33F-3072-2C6786AF4B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4814" y="3190841"/>
            <a:ext cx="628650" cy="36195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B07F975C-C996-6EC9-214C-D71E21B78DC6}"/>
              </a:ext>
            </a:extLst>
          </p:cNvPr>
          <p:cNvSpPr txBox="1"/>
          <p:nvPr/>
        </p:nvSpPr>
        <p:spPr>
          <a:xfrm>
            <a:off x="3495675" y="3084370"/>
            <a:ext cx="39915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consists of all </a:t>
            </a:r>
            <a:r>
              <a:rPr lang="en-US" sz="2800" i="1" dirty="0"/>
              <a:t>x</a:t>
            </a:r>
            <a:r>
              <a:rPr lang="en-US" sz="2800" dirty="0"/>
              <a:t> for which</a:t>
            </a:r>
            <a:endParaRPr lang="en-IN" sz="2800" dirty="0"/>
          </a:p>
        </p:txBody>
      </p:sp>
      <p:pic>
        <p:nvPicPr>
          <p:cNvPr id="29" name="Picture 28" descr="x squared minus 4 greater than or equals to 0, or x squared greater than or equals to 4.">
            <a:extLst>
              <a:ext uri="{FF2B5EF4-FFF2-40B4-BE49-F238E27FC236}">
                <a16:creationId xmlns:a16="http://schemas.microsoft.com/office/drawing/2014/main" id="{4329103B-7F4E-7700-E996-5873262F61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275" y="3521785"/>
            <a:ext cx="2914364" cy="468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CF3E5CEB-3039-C30F-B5E2-6D3CE7BA3C00}"/>
              </a:ext>
            </a:extLst>
          </p:cNvPr>
          <p:cNvSpPr txBox="1"/>
          <p:nvPr/>
        </p:nvSpPr>
        <p:spPr>
          <a:xfrm>
            <a:off x="3585323" y="3514190"/>
            <a:ext cx="43299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/>
              <a:t>We can write this in interval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5D92548-0750-7BB8-A2DB-0BBCFA6DDB91}"/>
              </a:ext>
            </a:extLst>
          </p:cNvPr>
          <p:cNvSpPr txBox="1"/>
          <p:nvPr/>
        </p:nvSpPr>
        <p:spPr>
          <a:xfrm>
            <a:off x="596713" y="3953496"/>
            <a:ext cx="13189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/>
              <a:t>form as</a:t>
            </a:r>
          </a:p>
        </p:txBody>
      </p:sp>
      <p:pic>
        <p:nvPicPr>
          <p:cNvPr id="17" name="Picture 16" descr="Open parenthesis minus Infinity to minus 2 close bracket union close bracket 2 to infinity open parenthesis.">
            <a:extLst>
              <a:ext uri="{FF2B5EF4-FFF2-40B4-BE49-F238E27FC236}">
                <a16:creationId xmlns:a16="http://schemas.microsoft.com/office/drawing/2014/main" id="{8A547F94-2361-E984-04D9-726373ACBF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1975" y="4025866"/>
            <a:ext cx="2276475" cy="466725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7: Decomposing Functions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D27FDC-A847-BD26-0AEF-EC26933D0B37}"/>
              </a:ext>
            </a:extLst>
          </p:cNvPr>
          <p:cNvSpPr txBox="1"/>
          <p:nvPr/>
        </p:nvSpPr>
        <p:spPr>
          <a:xfrm>
            <a:off x="457200" y="1042734"/>
            <a:ext cx="37703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Decompose the function </a:t>
            </a:r>
          </a:p>
        </p:txBody>
      </p:sp>
      <p:pic>
        <p:nvPicPr>
          <p:cNvPr id="4" name="Picture 3" descr="f of x equals the absolute value of open parenthesis x squared minus 3 close parenthesis,  plus 2">
            <a:extLst>
              <a:ext uri="{FF2B5EF4-FFF2-40B4-BE49-F238E27FC236}">
                <a16:creationId xmlns:a16="http://schemas.microsoft.com/office/drawing/2014/main" id="{0B500078-9011-445D-654D-9CAEC0157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8433" y="1063128"/>
            <a:ext cx="2250948" cy="54254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ECAC356-9A3C-070B-1671-09DD8640AADA}"/>
              </a:ext>
            </a:extLst>
          </p:cNvPr>
          <p:cNvSpPr txBox="1"/>
          <p:nvPr/>
        </p:nvSpPr>
        <p:spPr>
          <a:xfrm>
            <a:off x="510988" y="1535793"/>
            <a:ext cx="2819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into the following.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A69670-9ECF-8684-59C8-AA456F7011EB}"/>
              </a:ext>
            </a:extLst>
          </p:cNvPr>
          <p:cNvSpPr txBox="1"/>
          <p:nvPr/>
        </p:nvSpPr>
        <p:spPr>
          <a:xfrm>
            <a:off x="475129" y="1979546"/>
            <a:ext cx="548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a.   ​a composition of two functions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D5486-C0B8-C78F-9831-F969AFB6099D}"/>
              </a:ext>
            </a:extLst>
          </p:cNvPr>
          <p:cNvSpPr txBox="1"/>
          <p:nvPr/>
        </p:nvSpPr>
        <p:spPr>
          <a:xfrm>
            <a:off x="484094" y="2516213"/>
            <a:ext cx="5791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b.   ​a composition of three functions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7: Decomposing Functions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</p:txBody>
      </p:sp>
      <p:pic>
        <p:nvPicPr>
          <p:cNvPr id="11" name="Picture 10" descr="a. g of x equals the absolute value of x, plus 2">
            <a:extLst>
              <a:ext uri="{FF2B5EF4-FFF2-40B4-BE49-F238E27FC236}">
                <a16:creationId xmlns:a16="http://schemas.microsoft.com/office/drawing/2014/main" id="{18289851-6CE3-7161-6158-A2C040A44D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490663"/>
            <a:ext cx="2057400" cy="466725"/>
          </a:xfrm>
          <a:prstGeom prst="rect">
            <a:avLst/>
          </a:prstGeom>
        </p:spPr>
      </p:pic>
      <p:pic>
        <p:nvPicPr>
          <p:cNvPr id="9" name="Picture 8" descr="h of x equals x squared minus 3">
            <a:extLst>
              <a:ext uri="{FF2B5EF4-FFF2-40B4-BE49-F238E27FC236}">
                <a16:creationId xmlns:a16="http://schemas.microsoft.com/office/drawing/2014/main" id="{8CA44604-EFBA-C1EA-7B17-A0C173B0A1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470" y="2017510"/>
            <a:ext cx="1676400" cy="485775"/>
          </a:xfrm>
          <a:prstGeom prst="rect">
            <a:avLst/>
          </a:prstGeom>
        </p:spPr>
      </p:pic>
      <p:pic>
        <p:nvPicPr>
          <p:cNvPr id="13" name="Picture 12" descr="g of h of  x  equals g of open parenthesis  x squared minus 3 close parenthesis">
            <a:extLst>
              <a:ext uri="{FF2B5EF4-FFF2-40B4-BE49-F238E27FC236}">
                <a16:creationId xmlns:a16="http://schemas.microsoft.com/office/drawing/2014/main" id="{41089228-C2FC-464E-1AF8-DB50BED547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4775" y="1447800"/>
            <a:ext cx="2562225" cy="552450"/>
          </a:xfrm>
          <a:prstGeom prst="rect">
            <a:avLst/>
          </a:prstGeom>
        </p:spPr>
      </p:pic>
      <p:pic>
        <p:nvPicPr>
          <p:cNvPr id="15" name="Picture 14" descr="equals the absolute value of x squared minus 3, plus 2">
            <a:extLst>
              <a:ext uri="{FF2B5EF4-FFF2-40B4-BE49-F238E27FC236}">
                <a16:creationId xmlns:a16="http://schemas.microsoft.com/office/drawing/2014/main" id="{C7515B87-36AD-FC8B-58FE-1547D6D9FE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9507" y="2017510"/>
            <a:ext cx="1571625" cy="552450"/>
          </a:xfrm>
          <a:prstGeom prst="rect">
            <a:avLst/>
          </a:prstGeom>
        </p:spPr>
      </p:pic>
      <p:pic>
        <p:nvPicPr>
          <p:cNvPr id="17" name="Picture 16" descr="equals f of x">
            <a:extLst>
              <a:ext uri="{FF2B5EF4-FFF2-40B4-BE49-F238E27FC236}">
                <a16:creationId xmlns:a16="http://schemas.microsoft.com/office/drawing/2014/main" id="{CF4B116D-8824-E001-C355-981F99E67E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9507" y="2595509"/>
            <a:ext cx="914400" cy="466725"/>
          </a:xfrm>
          <a:prstGeom prst="rect">
            <a:avLst/>
          </a:prstGeom>
        </p:spPr>
      </p:pic>
      <p:pic>
        <p:nvPicPr>
          <p:cNvPr id="19" name="Picture 18" descr="b. g of x  equals x plus 2">
            <a:extLst>
              <a:ext uri="{FF2B5EF4-FFF2-40B4-BE49-F238E27FC236}">
                <a16:creationId xmlns:a16="http://schemas.microsoft.com/office/drawing/2014/main" id="{06221D97-70DB-D285-B877-C5467196CB9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125" y="3184322"/>
            <a:ext cx="1971675" cy="466725"/>
          </a:xfrm>
          <a:prstGeom prst="rect">
            <a:avLst/>
          </a:prstGeom>
        </p:spPr>
      </p:pic>
      <p:pic>
        <p:nvPicPr>
          <p:cNvPr id="21" name="Picture 20" descr="h of x  equals the absolute value ofopen parenthesis x minus 3 close parenthesis  ">
            <a:extLst>
              <a:ext uri="{FF2B5EF4-FFF2-40B4-BE49-F238E27FC236}">
                <a16:creationId xmlns:a16="http://schemas.microsoft.com/office/drawing/2014/main" id="{8A411EE6-1867-BED6-C4EF-D7E121B1C77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60611" y="3761369"/>
            <a:ext cx="1647825" cy="466725"/>
          </a:xfrm>
          <a:prstGeom prst="rect">
            <a:avLst/>
          </a:prstGeom>
        </p:spPr>
      </p:pic>
      <p:pic>
        <p:nvPicPr>
          <p:cNvPr id="23" name="Picture 22" descr="j of x equals x squred">
            <a:extLst>
              <a:ext uri="{FF2B5EF4-FFF2-40B4-BE49-F238E27FC236}">
                <a16:creationId xmlns:a16="http://schemas.microsoft.com/office/drawing/2014/main" id="{926AB62C-535B-D48B-9651-0C17442DB38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0250" y="4228094"/>
            <a:ext cx="1190625" cy="485775"/>
          </a:xfrm>
          <a:prstGeom prst="rect">
            <a:avLst/>
          </a:prstGeom>
        </p:spPr>
      </p:pic>
      <p:pic>
        <p:nvPicPr>
          <p:cNvPr id="25" name="Picture 24" descr="g open parenthesis h open parenthesis j of x close parenthesis close parenthesis equals g open parenthesis h open parenthesis x squared close parenthesis close parenthesis">
            <a:extLst>
              <a:ext uri="{FF2B5EF4-FFF2-40B4-BE49-F238E27FC236}">
                <a16:creationId xmlns:a16="http://schemas.microsoft.com/office/drawing/2014/main" id="{4153C10B-3C26-E04E-5535-7498FEE9C88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86200" y="3101569"/>
            <a:ext cx="2981325" cy="609600"/>
          </a:xfrm>
          <a:prstGeom prst="rect">
            <a:avLst/>
          </a:prstGeom>
        </p:spPr>
      </p:pic>
      <p:pic>
        <p:nvPicPr>
          <p:cNvPr id="27" name="Picture 26" descr="equals g of open parenthesis the absolute value of x squared minus 3 close parenthesis">
            <a:extLst>
              <a:ext uri="{FF2B5EF4-FFF2-40B4-BE49-F238E27FC236}">
                <a16:creationId xmlns:a16="http://schemas.microsoft.com/office/drawing/2014/main" id="{E9D2645C-3192-DC35-E0CE-D87D6B62686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89190" y="3692036"/>
            <a:ext cx="1581150" cy="609600"/>
          </a:xfrm>
          <a:prstGeom prst="rect">
            <a:avLst/>
          </a:prstGeom>
        </p:spPr>
      </p:pic>
      <p:pic>
        <p:nvPicPr>
          <p:cNvPr id="29" name="Picture 28" descr="equals the absolute value of open parenthesis  x squared minus 3 close parenthesis , plus 2">
            <a:extLst>
              <a:ext uri="{FF2B5EF4-FFF2-40B4-BE49-F238E27FC236}">
                <a16:creationId xmlns:a16="http://schemas.microsoft.com/office/drawing/2014/main" id="{532F69BB-A5B1-E1AE-33D1-BDE706018BA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89190" y="4287603"/>
            <a:ext cx="1571625" cy="552450"/>
          </a:xfrm>
          <a:prstGeom prst="rect">
            <a:avLst/>
          </a:prstGeom>
        </p:spPr>
      </p:pic>
      <p:pic>
        <p:nvPicPr>
          <p:cNvPr id="31" name="Picture 30" descr="equals f of x">
            <a:extLst>
              <a:ext uri="{FF2B5EF4-FFF2-40B4-BE49-F238E27FC236}">
                <a16:creationId xmlns:a16="http://schemas.microsoft.com/office/drawing/2014/main" id="{C7860AD6-0070-7C90-8047-809CCE350A7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389190" y="4852378"/>
            <a:ext cx="914400" cy="46672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0E65B2F9-FA68-55E6-9193-E76E69B9F127}"/>
              </a:ext>
            </a:extLst>
          </p:cNvPr>
          <p:cNvSpPr txBox="1"/>
          <p:nvPr/>
        </p:nvSpPr>
        <p:spPr>
          <a:xfrm>
            <a:off x="461682" y="5274584"/>
            <a:ext cx="82251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000" b="1" dirty="0"/>
              <a:t>Note:</a:t>
            </a:r>
            <a:r>
              <a:rPr lang="en-IN" sz="2000" dirty="0"/>
              <a:t> These are </a:t>
            </a:r>
            <a:r>
              <a:rPr lang="en-IN" sz="2000" b="1" dirty="0"/>
              <a:t>not</a:t>
            </a:r>
            <a:r>
              <a:rPr lang="en-IN" sz="2000" dirty="0"/>
              <a:t> the only possible solutions for the decompositions of </a:t>
            </a:r>
            <a:r>
              <a:rPr lang="en-IN" sz="2000" i="1" dirty="0"/>
              <a:t>f</a:t>
            </a:r>
            <a:r>
              <a:rPr lang="en-IN" sz="2000" dirty="0"/>
              <a:t>(</a:t>
            </a:r>
            <a:r>
              <a:rPr lang="en-IN" sz="2000" i="1" dirty="0"/>
              <a:t>x</a:t>
            </a:r>
            <a:r>
              <a:rPr lang="en-IN" sz="2000" dirty="0"/>
              <a:t>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Combining Functions Arithmetically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lang="en-IN" sz="2800" dirty="0"/>
              <a:t>Given that</a:t>
            </a:r>
            <a:endParaRPr sz="2800" dirty="0"/>
          </a:p>
        </p:txBody>
      </p:sp>
      <p:pic>
        <p:nvPicPr>
          <p:cNvPr id="10" name="Picture 9" descr=" f of negative two  equals five and g of  negative two equals negative three, find open parenthesis f minus g close parenthesis of negative two and open parenthesis f divided by g close parenthesis of negative two.">
            <a:extLst>
              <a:ext uri="{FF2B5EF4-FFF2-40B4-BE49-F238E27FC236}">
                <a16:creationId xmlns:a16="http://schemas.microsoft.com/office/drawing/2014/main" id="{834E7AD3-4184-322F-6584-5267B1F385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93" y="1600200"/>
            <a:ext cx="7658181" cy="936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Combining Functions Arithmetically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200" b="1" dirty="0"/>
              <a:t>Solution</a:t>
            </a:r>
          </a:p>
          <a:p>
            <a:r>
              <a:rPr sz="2200" dirty="0"/>
              <a:t>By the definition of the difference and quotient of functions,</a:t>
            </a:r>
          </a:p>
          <a:p>
            <a:endParaRPr sz="2200" dirty="0"/>
          </a:p>
          <a:p>
            <a:endParaRPr sz="2200" dirty="0"/>
          </a:p>
        </p:txBody>
      </p:sp>
      <p:pic>
        <p:nvPicPr>
          <p:cNvPr id="8" name="Picture 7" descr="Open parenthesis f minus g close parenthesis of negative 2 equals f of negative 2 minus g of negative 2. This simplifies to 5 minus open parenthesis negative 3 close parenthesis. Further simplification gives 8,">
            <a:extLst>
              <a:ext uri="{FF2B5EF4-FFF2-40B4-BE49-F238E27FC236}">
                <a16:creationId xmlns:a16="http://schemas.microsoft.com/office/drawing/2014/main" id="{9E7FB8F7-A99F-4846-34B9-9CC80FD833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18594"/>
            <a:ext cx="3204000" cy="12623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546BE54-7A7C-9C59-0F5B-6735526087F5}"/>
              </a:ext>
            </a:extLst>
          </p:cNvPr>
          <p:cNvSpPr txBox="1"/>
          <p:nvPr/>
        </p:nvSpPr>
        <p:spPr>
          <a:xfrm>
            <a:off x="466163" y="2998113"/>
            <a:ext cx="73510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200" dirty="0"/>
              <a:t>and</a:t>
            </a:r>
          </a:p>
        </p:txBody>
      </p:sp>
      <p:pic>
        <p:nvPicPr>
          <p:cNvPr id="9" name="Picture 8" descr="Open parenthesis f divided by g close parenthesis of negative 2 equals f of negative 2 divided by g of negative 2. This simplifies to 5 divided by negative 3. Further simplification gives negative 5 divided by 3.">
            <a:extLst>
              <a:ext uri="{FF2B5EF4-FFF2-40B4-BE49-F238E27FC236}">
                <a16:creationId xmlns:a16="http://schemas.microsoft.com/office/drawing/2014/main" id="{D9D0DED0-5986-CE6F-13FE-D804B4D2E7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4200" y="3493770"/>
            <a:ext cx="2124000" cy="240066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Combining Functions Arithmetically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 descr="g of x equals the square root of x,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Given the two functions</a:t>
            </a:r>
            <a:r>
              <a:rPr lang="en-IN" sz="2800" dirty="0"/>
              <a:t> </a:t>
            </a:r>
            <a:r>
              <a:rPr lang="en-IN" sz="2800" i="1" dirty="0"/>
              <a:t>f</a:t>
            </a:r>
            <a:r>
              <a:rPr lang="en-IN" sz="2800" dirty="0"/>
              <a:t>(</a:t>
            </a:r>
            <a:r>
              <a:rPr lang="en-IN" sz="2800" i="1" dirty="0"/>
              <a:t>x</a:t>
            </a:r>
            <a:r>
              <a:rPr lang="en-IN" sz="2800" dirty="0"/>
              <a:t>) = 4</a:t>
            </a:r>
            <a:r>
              <a:rPr lang="en-IN" sz="2800" i="1" dirty="0"/>
              <a:t>x</a:t>
            </a:r>
            <a:r>
              <a:rPr lang="en-IN" sz="1050" i="1" dirty="0"/>
              <a:t> </a:t>
            </a:r>
            <a:r>
              <a:rPr lang="en-IN" sz="2800" dirty="0"/>
              <a:t>²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 </a:t>
            </a:r>
            <a:r>
              <a:rPr lang="en-IN" sz="2800" dirty="0"/>
              <a:t>1</a:t>
            </a:r>
            <a:r>
              <a:rPr sz="2800" dirty="0"/>
              <a:t> and</a:t>
            </a:r>
          </a:p>
        </p:txBody>
      </p:sp>
      <p:pic>
        <p:nvPicPr>
          <p:cNvPr id="5" name="Picture 4" descr="g of x equals square root of x,">
            <a:extLst>
              <a:ext uri="{FF2B5EF4-FFF2-40B4-BE49-F238E27FC236}">
                <a16:creationId xmlns:a16="http://schemas.microsoft.com/office/drawing/2014/main" id="{5D5DCC7B-6171-2A7F-383F-402145CBAE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4626" y="1050131"/>
            <a:ext cx="1457325" cy="514350"/>
          </a:xfrm>
          <a:prstGeom prst="rect">
            <a:avLst/>
          </a:prstGeom>
        </p:spPr>
      </p:pic>
      <p:pic>
        <p:nvPicPr>
          <p:cNvPr id="6" name="Picture 5" descr="Find open parenthesis f plus g close parenthesis of x and open parenthesis f g close parenthesis of x">
            <a:extLst>
              <a:ext uri="{FF2B5EF4-FFF2-40B4-BE49-F238E27FC236}">
                <a16:creationId xmlns:a16="http://schemas.microsoft.com/office/drawing/2014/main" id="{A69207CB-71B6-6391-CADB-6D0BDB2E4D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1" y="1600200"/>
            <a:ext cx="3997635" cy="504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Combining Functions Arithmetically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By the definition of the sum and product of functions,</a:t>
            </a:r>
          </a:p>
          <a:p>
            <a:pPr>
              <a:defRPr sz="2800"/>
            </a:pPr>
            <a:endParaRPr lang="en-US" dirty="0"/>
          </a:p>
        </p:txBody>
      </p:sp>
      <p:pic>
        <p:nvPicPr>
          <p:cNvPr id="10" name="Picture 9" descr="Open parenthesis f plus g close parenthesis of x equals f of x plus g of x, which equals 4 times x squared minus 1 plus the square root of x,">
            <a:extLst>
              <a:ext uri="{FF2B5EF4-FFF2-40B4-BE49-F238E27FC236}">
                <a16:creationId xmlns:a16="http://schemas.microsoft.com/office/drawing/2014/main" id="{C3E5CDEC-326B-1C5F-B52D-0192DEE363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2251322"/>
            <a:ext cx="3492000" cy="102527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4839603-94C6-8F5D-807D-70157BA8948C}"/>
              </a:ext>
            </a:extLst>
          </p:cNvPr>
          <p:cNvSpPr txBox="1"/>
          <p:nvPr/>
        </p:nvSpPr>
        <p:spPr>
          <a:xfrm>
            <a:off x="528918" y="3429000"/>
            <a:ext cx="9188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and</a:t>
            </a:r>
            <a:endParaRPr lang="en-IN" sz="2800" dirty="0"/>
          </a:p>
        </p:txBody>
      </p:sp>
      <p:pic>
        <p:nvPicPr>
          <p:cNvPr id="11" name="Picture 10" descr="Open parenthesis fg close parenthesis of x equals f of x times g of x, which equals open parenthesis 4 times x squared minus 1 close parenthesis times open parenthesis square root of x close parenthesis. This simplifies to 4 times x to the power of open parenthesis  5 divided by 2 close parenthesis  minus x to the power of open parenthesis 1 divided by 2 close parenthesis.">
            <a:extLst>
              <a:ext uri="{FF2B5EF4-FFF2-40B4-BE49-F238E27FC236}">
                <a16:creationId xmlns:a16="http://schemas.microsoft.com/office/drawing/2014/main" id="{40982186-6C62-1D13-8134-E6F4F184EC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0148" y="4038600"/>
            <a:ext cx="3168000" cy="180033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79944-8740-12A8-7057-C9B683230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B7208-E743-545F-4F76-51D80AD08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Combining Functions Arithmetically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16A5CF-4F3B-1B94-6151-F600F3B0D031}"/>
              </a:ext>
            </a:extLst>
          </p:cNvPr>
          <p:cNvSpPr txBox="1"/>
          <p:nvPr/>
        </p:nvSpPr>
        <p:spPr>
          <a:xfrm>
            <a:off x="452717" y="1219200"/>
            <a:ext cx="82460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2800"/>
            </a:pPr>
            <a:r>
              <a:rPr lang="en-IN" sz="2800" dirty="0"/>
              <a:t>What are the domains of </a:t>
            </a:r>
            <a:r>
              <a:rPr lang="en-IN" sz="2800" i="1" dirty="0"/>
              <a:t>f</a:t>
            </a:r>
            <a:r>
              <a:rPr lang="en-IN" sz="2800" dirty="0"/>
              <a:t> + </a:t>
            </a:r>
            <a:r>
              <a:rPr lang="en-IN" sz="2800" i="1" dirty="0"/>
              <a:t>g</a:t>
            </a:r>
            <a:r>
              <a:rPr lang="en-IN" sz="2800" dirty="0"/>
              <a:t> and </a:t>
            </a:r>
            <a:r>
              <a:rPr lang="en-IN" sz="2800" i="1" dirty="0"/>
              <a:t>fg</a:t>
            </a:r>
            <a:r>
              <a:rPr lang="en-IN" sz="2800" dirty="0"/>
              <a:t>? We first need to find the domains of the individual functions </a:t>
            </a:r>
            <a:r>
              <a:rPr lang="en-IN" sz="2800" i="1" dirty="0"/>
              <a:t>f</a:t>
            </a:r>
            <a:r>
              <a:rPr lang="en-IN" sz="2800" dirty="0"/>
              <a:t> and </a:t>
            </a:r>
            <a:r>
              <a:rPr lang="en-IN" sz="2800" i="1" dirty="0"/>
              <a:t>g</a:t>
            </a:r>
            <a:r>
              <a:rPr lang="en-IN" sz="2800" dirty="0"/>
              <a:t>.</a:t>
            </a:r>
          </a:p>
          <a:p>
            <a:pPr>
              <a:defRPr sz="2800"/>
            </a:pPr>
            <a:r>
              <a:rPr lang="en-IN" sz="2800" dirty="0"/>
              <a:t>Domain of </a:t>
            </a:r>
            <a:r>
              <a:rPr lang="en-IN" sz="2800" i="1" dirty="0"/>
              <a:t>f</a:t>
            </a:r>
            <a:r>
              <a:rPr lang="en-IN" sz="2800" dirty="0"/>
              <a:t>: (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−∞, ∞</a:t>
            </a:r>
            <a:r>
              <a:rPr lang="en-IN" sz="2800" dirty="0"/>
              <a:t>) since </a:t>
            </a:r>
            <a:r>
              <a:rPr lang="en-IN" sz="2800" i="1" dirty="0"/>
              <a:t>f</a:t>
            </a:r>
            <a:r>
              <a:rPr lang="en-IN" sz="2800" dirty="0"/>
              <a:t> is a quadratic function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54CA27-9DBB-741E-B227-D1E7E68D2BA2}"/>
              </a:ext>
            </a:extLst>
          </p:cNvPr>
          <p:cNvSpPr txBox="1"/>
          <p:nvPr/>
        </p:nvSpPr>
        <p:spPr>
          <a:xfrm>
            <a:off x="464081" y="2590800"/>
            <a:ext cx="1704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/>
              <a:t>Domain of</a:t>
            </a:r>
          </a:p>
        </p:txBody>
      </p:sp>
      <p:pic>
        <p:nvPicPr>
          <p:cNvPr id="17" name="Picture 16" descr="Open bracket zero to infinity close parenthesis.">
            <a:extLst>
              <a:ext uri="{FF2B5EF4-FFF2-40B4-BE49-F238E27FC236}">
                <a16:creationId xmlns:a16="http://schemas.microsoft.com/office/drawing/2014/main" id="{274C1FED-1708-B92C-089D-CE9D48FAA9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9800" y="2667000"/>
            <a:ext cx="792000" cy="47091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A7D9952-1F3C-F545-D30F-80E36FC88B88}"/>
              </a:ext>
            </a:extLst>
          </p:cNvPr>
          <p:cNvSpPr txBox="1"/>
          <p:nvPr/>
        </p:nvSpPr>
        <p:spPr>
          <a:xfrm>
            <a:off x="2971800" y="25908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since square roots of negative numbers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76F422-55CE-11FD-8DD9-F9E2DE170E4E}"/>
              </a:ext>
            </a:extLst>
          </p:cNvPr>
          <p:cNvSpPr txBox="1"/>
          <p:nvPr/>
        </p:nvSpPr>
        <p:spPr>
          <a:xfrm>
            <a:off x="462144" y="3124200"/>
            <a:ext cx="82272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are undefined Since the domain of two functions combined arithmetically is the intersection of the individual domains, </a:t>
            </a:r>
            <a:r>
              <a:rPr lang="en-IN" sz="2800" i="1" dirty="0"/>
              <a:t>f</a:t>
            </a:r>
            <a:r>
              <a:rPr lang="en-IN" sz="2800" dirty="0"/>
              <a:t> + </a:t>
            </a:r>
            <a:r>
              <a:rPr lang="en-IN" sz="2800" i="1" dirty="0"/>
              <a:t>g</a:t>
            </a:r>
            <a:r>
              <a:rPr lang="en-IN" sz="2800" dirty="0"/>
              <a:t> and </a:t>
            </a:r>
            <a:r>
              <a:rPr lang="en-IN" sz="2800" i="1" dirty="0"/>
              <a:t>fg</a:t>
            </a:r>
            <a:r>
              <a:rPr lang="en-IN" sz="2800" dirty="0"/>
              <a:t> both have a domain of</a:t>
            </a:r>
          </a:p>
        </p:txBody>
      </p:sp>
      <p:pic>
        <p:nvPicPr>
          <p:cNvPr id="19" name="Picture 18" descr="Open bracket zero to infinity close parenthesis.">
            <a:extLst>
              <a:ext uri="{FF2B5EF4-FFF2-40B4-BE49-F238E27FC236}">
                <a16:creationId xmlns:a16="http://schemas.microsoft.com/office/drawing/2014/main" id="{71F0BDCD-8BC5-BD32-2B2F-8DDDD0AABA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4495800"/>
            <a:ext cx="936000" cy="508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437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Combining Functions Arithmetically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Given the graphs of</a:t>
            </a:r>
            <a:r>
              <a:rPr lang="en-IN" sz="2800" dirty="0"/>
              <a:t> </a:t>
            </a:r>
            <a:r>
              <a:rPr lang="en-IN" sz="2800" i="1" dirty="0"/>
              <a:t>f</a:t>
            </a:r>
            <a:r>
              <a:rPr sz="2800" dirty="0"/>
              <a:t> and</a:t>
            </a:r>
            <a:r>
              <a:rPr lang="en-IN" sz="2800" dirty="0"/>
              <a:t> </a:t>
            </a:r>
            <a:r>
              <a:rPr lang="en-IN" sz="2800" i="1" dirty="0"/>
              <a:t>g</a:t>
            </a:r>
            <a:r>
              <a:rPr sz="2800" dirty="0"/>
              <a:t> </a:t>
            </a:r>
            <a:r>
              <a:rPr lang="en-US" sz="2800" dirty="0"/>
              <a:t>in Figure 1,</a:t>
            </a:r>
            <a:r>
              <a:rPr sz="2800" dirty="0"/>
              <a:t> determine the </a:t>
            </a:r>
            <a:endParaRPr lang="en-IN" sz="2800" dirty="0"/>
          </a:p>
          <a:p>
            <a:pPr>
              <a:defRPr sz="2800"/>
            </a:pPr>
            <a:r>
              <a:rPr sz="2800" dirty="0"/>
              <a:t>domain of</a:t>
            </a:r>
            <a:r>
              <a:rPr lang="en-IN" sz="2800" dirty="0"/>
              <a:t> </a:t>
            </a:r>
            <a:r>
              <a:rPr lang="en-IN" sz="2800" i="1" dirty="0"/>
              <a:t>f</a:t>
            </a:r>
            <a:r>
              <a:rPr lang="en-IN" sz="2800" dirty="0"/>
              <a:t> + </a:t>
            </a:r>
            <a:r>
              <a:rPr lang="en-IN" sz="2800" i="1" dirty="0"/>
              <a:t>g</a:t>
            </a:r>
            <a:r>
              <a:rPr sz="2800" dirty="0"/>
              <a:t> and</a:t>
            </a:r>
          </a:p>
        </p:txBody>
      </p:sp>
      <p:pic>
        <p:nvPicPr>
          <p:cNvPr id="8" name="Picture 7" descr="f divided by g">
            <a:extLst>
              <a:ext uri="{FF2B5EF4-FFF2-40B4-BE49-F238E27FC236}">
                <a16:creationId xmlns:a16="http://schemas.microsoft.com/office/drawing/2014/main" id="{D01D99E1-30C5-8034-7EF6-2EF33D9D00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1447800"/>
            <a:ext cx="288000" cy="8845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367FD0F-958B-623A-1049-C47959DB3A51}"/>
              </a:ext>
            </a:extLst>
          </p:cNvPr>
          <p:cNvSpPr txBox="1"/>
          <p:nvPr/>
        </p:nvSpPr>
        <p:spPr>
          <a:xfrm>
            <a:off x="3832860" y="1555375"/>
            <a:ext cx="4114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and evaluate (</a:t>
            </a:r>
            <a:r>
              <a:rPr lang="en-IN" sz="2800" i="1" dirty="0"/>
              <a:t>f</a:t>
            </a:r>
            <a:r>
              <a:rPr lang="en-IN" sz="2800" dirty="0"/>
              <a:t> + </a:t>
            </a:r>
            <a:r>
              <a:rPr lang="en-IN" sz="2800" i="1" dirty="0"/>
              <a:t>g</a:t>
            </a:r>
            <a:r>
              <a:rPr lang="en-IN" sz="2800" dirty="0"/>
              <a:t>)(1) and</a:t>
            </a:r>
          </a:p>
        </p:txBody>
      </p:sp>
      <p:pic>
        <p:nvPicPr>
          <p:cNvPr id="9" name="Picture 8" descr="Open parenthesis f divided by g close parenthesis of 1.">
            <a:extLst>
              <a:ext uri="{FF2B5EF4-FFF2-40B4-BE49-F238E27FC236}">
                <a16:creationId xmlns:a16="http://schemas.microsoft.com/office/drawing/2014/main" id="{8F32AE08-0628-42AC-751F-B37C021464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084880"/>
            <a:ext cx="1127760" cy="9220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Combining Functions Arithmetically</a:t>
            </a:r>
            <a:r>
              <a:rPr lang="en-US" baseline="-25000" dirty="0"/>
              <a:t>2</a:t>
            </a:r>
            <a:endParaRPr dirty="0"/>
          </a:p>
        </p:txBody>
      </p:sp>
      <p:pic>
        <p:nvPicPr>
          <p:cNvPr id="5" name="Content Placeholder 4" descr="Graphs of two functions f and g in the Cartesian plane. Function f has the appearance of an upward-opening parabola with vertex at open parenthesis 2,0 close parenthesis and y-intercept of 4. Function g has the appearance of a downward-opening parabola with vertex at open parenthesis 4,0 close parenthesis and x-intercepts of minus 2 and 2. The graph of f passes through the point open parenthesis 1,1 close parenthesis and the graph of g passes through the point open parenthesis 1,3 close parenthesis.">
            <a:extLst>
              <a:ext uri="{FF2B5EF4-FFF2-40B4-BE49-F238E27FC236}">
                <a16:creationId xmlns:a16="http://schemas.microsoft.com/office/drawing/2014/main" id="{8D016BBF-A327-4BEA-AD82-5E040E158DE6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47093" y="1082675"/>
            <a:ext cx="4406107" cy="4406107"/>
          </a:xfrm>
        </p:spPr>
      </p:pic>
      <p:pic>
        <p:nvPicPr>
          <p:cNvPr id="4" name="Picture 3" descr="Figure 1">
            <a:extLst>
              <a:ext uri="{FF2B5EF4-FFF2-40B4-BE49-F238E27FC236}">
                <a16:creationId xmlns:a16="http://schemas.microsoft.com/office/drawing/2014/main" id="{2AD3542B-5980-48E1-B131-D94A35F2E7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5422327"/>
            <a:ext cx="1579001" cy="74987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18648</TotalTime>
  <Words>1090</Words>
  <Application>Microsoft Office PowerPoint</Application>
  <PresentationFormat>On-screen Show (4:3)</PresentationFormat>
  <Paragraphs>122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Calibri</vt:lpstr>
      <vt:lpstr>Courier New</vt:lpstr>
      <vt:lpstr>Arial</vt:lpstr>
      <vt:lpstr>Symbol</vt:lpstr>
      <vt:lpstr>Office Theme</vt:lpstr>
      <vt:lpstr>Section 5.3</vt:lpstr>
      <vt:lpstr>Definition: Addition, Subtraction, Multiplication and Division of Functions</vt:lpstr>
      <vt:lpstr>Example 1: Combining Functions Arithmetically1</vt:lpstr>
      <vt:lpstr>Example 1: Combining Functions Arithmetically2</vt:lpstr>
      <vt:lpstr>Example 2: Combining Functions Arithmetically1</vt:lpstr>
      <vt:lpstr>Example 2: Combining Functions Arithmetically2</vt:lpstr>
      <vt:lpstr>Example 2: Combining Functions Arithmetically3</vt:lpstr>
      <vt:lpstr>Example 3: Combining Functions Arithmetically1</vt:lpstr>
      <vt:lpstr>Example 3: Combining Functions Arithmetically2</vt:lpstr>
      <vt:lpstr>Example 3: Combining Functions Arithmetically3</vt:lpstr>
      <vt:lpstr>Example 3: Combining Functions Arithmetically4</vt:lpstr>
      <vt:lpstr>Definition: Composing Functions</vt:lpstr>
      <vt:lpstr>Figure 2: Composition of f and g</vt:lpstr>
      <vt:lpstr>CAUTION!1</vt:lpstr>
      <vt:lpstr>Example 4: Composing Functions1</vt:lpstr>
      <vt:lpstr>Example 4: Composing Functions2</vt:lpstr>
      <vt:lpstr>Example 4: Composing Functions3</vt:lpstr>
      <vt:lpstr>Example 4: Composing Functions4</vt:lpstr>
      <vt:lpstr>Example 4: Composing Functions5</vt:lpstr>
      <vt:lpstr>Example 4: Composing Functions6</vt:lpstr>
      <vt:lpstr>CAUTION!2</vt:lpstr>
      <vt:lpstr>Example 5: Domains of Compositions of Functions1</vt:lpstr>
      <vt:lpstr>Example 5: Domains of Compositions of Functions2</vt:lpstr>
      <vt:lpstr>Example 6: Domains of Compositions of Functions3</vt:lpstr>
      <vt:lpstr>Example 6: Domains of Compositions of Functions4</vt:lpstr>
      <vt:lpstr>Example 6: Domains of Compositions of Functions5</vt:lpstr>
      <vt:lpstr>Example 7: Decomposing Functions1</vt:lpstr>
      <vt:lpstr>Example 7: Decomposing Functions2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anil</cp:lastModifiedBy>
  <cp:revision>291</cp:revision>
  <dcterms:created xsi:type="dcterms:W3CDTF">2013-04-26T14:43:13Z</dcterms:created>
  <dcterms:modified xsi:type="dcterms:W3CDTF">2025-08-13T12:30:04Z</dcterms:modified>
</cp:coreProperties>
</file>