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97" r:id="rId4"/>
    <p:sldId id="258" r:id="rId5"/>
    <p:sldId id="298" r:id="rId6"/>
    <p:sldId id="259" r:id="rId7"/>
    <p:sldId id="260" r:id="rId8"/>
    <p:sldId id="270" r:id="rId9"/>
    <p:sldId id="261" r:id="rId10"/>
    <p:sldId id="262" r:id="rId11"/>
    <p:sldId id="264" r:id="rId12"/>
    <p:sldId id="265" r:id="rId13"/>
    <p:sldId id="267" r:id="rId14"/>
    <p:sldId id="268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2" r:id="rId25"/>
    <p:sldId id="283" r:id="rId26"/>
    <p:sldId id="301" r:id="rId27"/>
    <p:sldId id="286" r:id="rId28"/>
    <p:sldId id="300" r:id="rId29"/>
    <p:sldId id="287" r:id="rId30"/>
    <p:sldId id="289" r:id="rId31"/>
    <p:sldId id="290" r:id="rId32"/>
    <p:sldId id="299" r:id="rId33"/>
    <p:sldId id="291" r:id="rId34"/>
    <p:sldId id="293" r:id="rId35"/>
    <p:sldId id="294" r:id="rId36"/>
    <p:sldId id="296" r:id="rId37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3" autoAdjust="0"/>
    <p:restoredTop sz="94673" autoAdjust="0"/>
  </p:normalViewPr>
  <p:slideViewPr>
    <p:cSldViewPr>
      <p:cViewPr>
        <p:scale>
          <a:sx n="100" d="100"/>
          <a:sy n="100" d="100"/>
        </p:scale>
        <p:origin x="131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Relationship Id="rId9" Type="http://schemas.openxmlformats.org/officeDocument/2006/relationships/image" Target="../media/image31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7" Type="http://schemas.openxmlformats.org/officeDocument/2006/relationships/image" Target="../media/image49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</a:t>
            </a:r>
            <a:r>
              <a:rPr lang="en-US"/>
              <a:t>5</a:t>
            </a:r>
            <a:r>
              <a:t>.2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Properties of Functions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Using Symmetry to Graph Relations</a:t>
            </a:r>
            <a:r>
              <a:rPr lang="en-US" baseline="-25000" dirty="0"/>
              <a:t>3</a:t>
            </a:r>
            <a:endParaRPr dirty="0"/>
          </a:p>
        </p:txBody>
      </p:sp>
      <p:pic>
        <p:nvPicPr>
          <p:cNvPr id="5" name="Content Placeholder 4" descr="Graph of  f of x equals 1 divided by x squared in the Cartesian plane, illustrating symmetry with respect to the y-axis.">
            <a:extLst>
              <a:ext uri="{FF2B5EF4-FFF2-40B4-BE49-F238E27FC236}">
                <a16:creationId xmlns:a16="http://schemas.microsoft.com/office/drawing/2014/main" id="{C7E91A59-B653-4138-8994-50287890EF7D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3" y="1082675"/>
            <a:ext cx="4406107" cy="4406107"/>
          </a:xfrm>
        </p:spPr>
      </p:pic>
      <p:pic>
        <p:nvPicPr>
          <p:cNvPr id="4" name="Picture 3" descr="Figure 3">
            <a:extLst>
              <a:ext uri="{FF2B5EF4-FFF2-40B4-BE49-F238E27FC236}">
                <a16:creationId xmlns:a16="http://schemas.microsoft.com/office/drawing/2014/main" id="{408A00A9-F30E-4F66-8410-B9B85C1870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5422327"/>
            <a:ext cx="1579001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Using Symmetry to Graph Relations</a:t>
            </a:r>
            <a:r>
              <a:rPr lang="en-US" baseline="-25000" dirty="0"/>
              <a:t>4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42925" indent="-542925">
              <a:defRPr sz="2800"/>
            </a:pPr>
            <a:r>
              <a:rPr lang="en-US" sz="2800" dirty="0"/>
              <a:t>b.	</a:t>
            </a:r>
            <a:r>
              <a:rPr sz="2800" dirty="0"/>
              <a:t>While we do not yet have the tools to graph general polynomial functions, we can obtain a good sketch of</a:t>
            </a:r>
            <a:endParaRPr dirty="0"/>
          </a:p>
        </p:txBody>
      </p:sp>
      <p:pic>
        <p:nvPicPr>
          <p:cNvPr id="6" name="Picture 5" descr="g of x equals x cubed minus x.">
            <a:extLst>
              <a:ext uri="{FF2B5EF4-FFF2-40B4-BE49-F238E27FC236}">
                <a16:creationId xmlns:a16="http://schemas.microsoft.com/office/drawing/2014/main" id="{12EDAFA9-FD14-0BC0-8E8A-CCDC10379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512" y="1905000"/>
            <a:ext cx="1836000" cy="5061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4051666-72B3-7FFC-958E-46C629864D3B}"/>
              </a:ext>
            </a:extLst>
          </p:cNvPr>
          <p:cNvSpPr txBox="1"/>
          <p:nvPr/>
        </p:nvSpPr>
        <p:spPr>
          <a:xfrm>
            <a:off x="975134" y="2403925"/>
            <a:ext cx="2206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First, </a:t>
            </a:r>
            <a:r>
              <a:rPr kumimoji="0" lang="en-IN" sz="2800" b="0" i="1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is odd:</a:t>
            </a:r>
            <a:endParaRPr lang="en-IN" sz="2800" dirty="0"/>
          </a:p>
        </p:txBody>
      </p:sp>
      <p:pic>
        <p:nvPicPr>
          <p:cNvPr id="9" name="Picture 8" descr="g of open parenthesis negative x close parenthesis equals negative g of x.">
            <a:extLst>
              <a:ext uri="{FF2B5EF4-FFF2-40B4-BE49-F238E27FC236}">
                <a16:creationId xmlns:a16="http://schemas.microsoft.com/office/drawing/2014/main" id="{1CCCFE92-1A1A-38DE-7793-03DC0C788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353" y="2492987"/>
            <a:ext cx="1819275" cy="4000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B2ABB1-B449-98CE-22EE-C65835479305}"/>
              </a:ext>
            </a:extLst>
          </p:cNvPr>
          <p:cNvSpPr txBox="1"/>
          <p:nvPr/>
        </p:nvSpPr>
        <p:spPr>
          <a:xfrm>
            <a:off x="4933953" y="240841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(verify this).</a:t>
            </a:r>
            <a:endParaRPr lang="en-IN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23E3BF-1E20-5E56-9C48-513914C013A0}"/>
              </a:ext>
            </a:extLst>
          </p:cNvPr>
          <p:cNvSpPr txBox="1"/>
          <p:nvPr/>
        </p:nvSpPr>
        <p:spPr>
          <a:xfrm>
            <a:off x="971550" y="2899310"/>
            <a:ext cx="7086603" cy="57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If we calculate a few values, such as </a:t>
            </a:r>
            <a:r>
              <a:rPr kumimoji="0" lang="en-IN" sz="2800" b="0" i="1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(0) = 0,</a:t>
            </a:r>
            <a:endParaRPr lang="en-IN" sz="2800" dirty="0"/>
          </a:p>
          <a:p>
            <a:endParaRPr lang="en-IN" sz="2800" dirty="0"/>
          </a:p>
        </p:txBody>
      </p:sp>
      <p:pic>
        <p:nvPicPr>
          <p:cNvPr id="19" name="Picture 18" descr="g of open parenthesis 1 divided by 2 close parenthesis equals minus 3 over 8, g of 1 equals 0, and g of 2 equals 6.">
            <a:extLst>
              <a:ext uri="{FF2B5EF4-FFF2-40B4-BE49-F238E27FC236}">
                <a16:creationId xmlns:a16="http://schemas.microsoft.com/office/drawing/2014/main" id="{FF827382-2110-DB13-0D46-622801AF4B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048" y="3322320"/>
            <a:ext cx="4541520" cy="8686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EF21DE-80EB-3580-92B4-E26E7A3B1186}"/>
              </a:ext>
            </a:extLst>
          </p:cNvPr>
          <p:cNvSpPr txBox="1"/>
          <p:nvPr/>
        </p:nvSpPr>
        <p:spPr>
          <a:xfrm>
            <a:off x="5605933" y="3454549"/>
            <a:ext cx="28332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dirty="0"/>
              <a:t>and then reflect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36BD77-3CDA-4587-B602-C4D60DA898FC}"/>
              </a:ext>
            </a:extLst>
          </p:cNvPr>
          <p:cNvSpPr txBox="1"/>
          <p:nvPr/>
        </p:nvSpPr>
        <p:spPr>
          <a:xfrm>
            <a:off x="971553" y="4038600"/>
            <a:ext cx="779144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rPr lang="en-IN" sz="2800" dirty="0"/>
              <a:t>these through the origin, we get a good idea of the shape of </a:t>
            </a:r>
            <a:r>
              <a:rPr lang="en-IN" sz="2800" i="1" dirty="0"/>
              <a:t>g</a:t>
            </a:r>
            <a:r>
              <a:rPr lang="en-IN" sz="2800" dirty="0"/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Using Symmetry to Graph Relations</a:t>
            </a:r>
            <a:r>
              <a:rPr lang="en-US" baseline="-25000" dirty="0"/>
              <a:t>5</a:t>
            </a:r>
            <a:endParaRPr dirty="0"/>
          </a:p>
        </p:txBody>
      </p:sp>
      <p:pic>
        <p:nvPicPr>
          <p:cNvPr id="5" name="Content Placeholder 4" descr="Graph of g of x equals x cubed minus x in the Cartesian plane, illustrating symmetry with respect to the origin. The graph begins low in Quadrant 3, rising quickly to pass through  open parenthesis minus 1, 0 close parenthesis  and increasing more slowly to reach a maximum value a bit less than 1 over 2 at some point between  minus 1 &#10;and 0, then decreasing to pass through the origin. The right half of the graph is the reflection through the origin of the left half.">
            <a:extLst>
              <a:ext uri="{FF2B5EF4-FFF2-40B4-BE49-F238E27FC236}">
                <a16:creationId xmlns:a16="http://schemas.microsoft.com/office/drawing/2014/main" id="{264BAE37-6448-4D5D-A807-C56FB9FBE735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3" y="1082675"/>
            <a:ext cx="4406107" cy="4406107"/>
          </a:xfrm>
        </p:spPr>
      </p:pic>
      <p:pic>
        <p:nvPicPr>
          <p:cNvPr id="4" name="Picture 3" descr="Figure 4">
            <a:extLst>
              <a:ext uri="{FF2B5EF4-FFF2-40B4-BE49-F238E27FC236}">
                <a16:creationId xmlns:a16="http://schemas.microsoft.com/office/drawing/2014/main" id="{3295BED4-1FC1-4898-B5C8-A4FAB9A995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5422327"/>
            <a:ext cx="1579001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Using Symmetry to Graph Relations</a:t>
            </a:r>
            <a:r>
              <a:rPr lang="en-US" baseline="-25000" dirty="0"/>
              <a:t>6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42925" indent="-542925">
              <a:defRPr sz="2800"/>
            </a:pPr>
            <a:r>
              <a:rPr lang="en-IN" sz="2800" dirty="0"/>
              <a:t>c.	The equation </a:t>
            </a:r>
            <a:r>
              <a:rPr lang="en-IN" sz="2800" i="1" dirty="0"/>
              <a:t>x</a:t>
            </a:r>
            <a:r>
              <a:rPr lang="en-IN" sz="2800" dirty="0"/>
              <a:t> = </a:t>
            </a:r>
            <a:r>
              <a:rPr lang="en-IN" sz="2800" i="1" dirty="0"/>
              <a:t>y</a:t>
            </a:r>
            <a:r>
              <a:rPr lang="en-IN" sz="1050" dirty="0"/>
              <a:t> </a:t>
            </a:r>
            <a:r>
              <a:rPr lang="en-IN" sz="2800" dirty="0"/>
              <a:t>² is not a function, but it is a</a:t>
            </a:r>
            <a:br>
              <a:rPr lang="en-IN" sz="2800" dirty="0"/>
            </a:b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relation in </a:t>
            </a:r>
            <a:r>
              <a:rPr kumimoji="0" lang="en-IN" sz="2800" b="0" i="1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</a:t>
            </a:r>
            <a:r>
              <a:rPr kumimoji="0" lang="en-IN" sz="2800" b="0" i="1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that has </a:t>
            </a:r>
            <a:r>
              <a:rPr kumimoji="0" lang="en-IN" sz="2800" b="0" i="1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-axis symmetry. If we   replace </a:t>
            </a:r>
            <a:r>
              <a:rPr kumimoji="0" lang="en-IN" sz="2800" b="0" i="1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with 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kumimoji="0" lang="en-IN" sz="2800" b="0" i="1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simplify the result, we obtain the original equation.</a:t>
            </a:r>
            <a:endParaRPr lang="en-IN" dirty="0"/>
          </a:p>
          <a:p>
            <a:pPr marL="1257300" lvl="1" indent="-514350">
              <a:buFont typeface="+mj-lt"/>
              <a:buAutoNum type="alphaLcPeriod" startAt="3"/>
              <a:defRPr sz="2800"/>
            </a:pPr>
            <a:endParaRPr lang="en-IN" dirty="0"/>
          </a:p>
          <a:p>
            <a:pPr>
              <a:defRPr sz="2800"/>
            </a:pPr>
            <a:r>
              <a:rPr lang="en-IN" sz="2800" dirty="0"/>
              <a:t> </a:t>
            </a:r>
          </a:p>
          <a:p>
            <a:pPr marL="514350" indent="-514350">
              <a:buFont typeface="+mj-lt"/>
              <a:buAutoNum type="alphaLcPeriod" startAt="3"/>
              <a:defRPr sz="2800"/>
            </a:pPr>
            <a:endParaRPr lang="en-IN" sz="2800" dirty="0"/>
          </a:p>
          <a:p>
            <a:pPr marL="514350" indent="-514350">
              <a:buFont typeface="+mj-lt"/>
              <a:buAutoNum type="alphaLcPeriod" startAt="3"/>
              <a:defRPr sz="2800"/>
            </a:pPr>
            <a:endParaRPr sz="2800" dirty="0"/>
          </a:p>
        </p:txBody>
      </p:sp>
      <p:pic>
        <p:nvPicPr>
          <p:cNvPr id="18" name="Picture 17" descr="x equals open parenthesis minus y close parenthesis squared, x equals y squared.">
            <a:extLst>
              <a:ext uri="{FF2B5EF4-FFF2-40B4-BE49-F238E27FC236}">
                <a16:creationId xmlns:a16="http://schemas.microsoft.com/office/drawing/2014/main" id="{A579B7DC-EAA3-24C2-09E4-D2C901A01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2780624"/>
            <a:ext cx="1512000" cy="12889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40FC300-B9FD-6C02-D7CD-D74C4C00FDE7}"/>
              </a:ext>
            </a:extLst>
          </p:cNvPr>
          <p:cNvSpPr txBox="1"/>
          <p:nvPr/>
        </p:nvSpPr>
        <p:spPr>
          <a:xfrm>
            <a:off x="990600" y="4101405"/>
            <a:ext cx="6324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rPr lang="en-IN" sz="2800" dirty="0"/>
              <a:t>​The upper half of the graph is the function</a:t>
            </a:r>
            <a:endParaRPr lang="en-IN" sz="2800" i="1" dirty="0"/>
          </a:p>
        </p:txBody>
      </p:sp>
      <p:pic>
        <p:nvPicPr>
          <p:cNvPr id="7" name="Picture 6" descr="y equals square root of x so">
            <a:extLst>
              <a:ext uri="{FF2B5EF4-FFF2-40B4-BE49-F238E27FC236}">
                <a16:creationId xmlns:a16="http://schemas.microsoft.com/office/drawing/2014/main" id="{E79AA116-75AE-8644-768B-635122CC04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525" y="4117975"/>
            <a:ext cx="1314450" cy="457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8A3AC6-03B6-D7A5-C34A-D6635A526EB3}"/>
              </a:ext>
            </a:extLst>
          </p:cNvPr>
          <p:cNvSpPr txBox="1"/>
          <p:nvPr/>
        </p:nvSpPr>
        <p:spPr>
          <a:xfrm>
            <a:off x="990600" y="4526746"/>
            <a:ext cx="7620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drawing this and its reflection gives us the complete ​graph of </a:t>
            </a:r>
            <a:r>
              <a:rPr kumimoji="0" lang="en-IN" sz="2800" b="0" i="1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</a:t>
            </a:r>
            <a:r>
              <a:rPr kumimoji="0" lang="en-IN" sz="2800" b="0" i="1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  <a:r>
              <a:rPr kumimoji="0" lang="en-IN" sz="105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².</a:t>
            </a:r>
            <a:endParaRPr lang="en-IN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Using Symmetry to Graph Relations</a:t>
            </a:r>
            <a:r>
              <a:rPr lang="en-US" baseline="-25000" dirty="0"/>
              <a:t>7</a:t>
            </a:r>
            <a:endParaRPr dirty="0"/>
          </a:p>
        </p:txBody>
      </p:sp>
      <p:pic>
        <p:nvPicPr>
          <p:cNvPr id="5" name="Content Placeholder 4" descr="Graph of x equals y squared in the Cartesian plane, illustrating symmetry with respect to the x-axis.">
            <a:extLst>
              <a:ext uri="{FF2B5EF4-FFF2-40B4-BE49-F238E27FC236}">
                <a16:creationId xmlns:a16="http://schemas.microsoft.com/office/drawing/2014/main" id="{E1DFD6CB-5E08-4A99-90A6-A762E6184FF0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3" y="1082675"/>
            <a:ext cx="4406107" cy="4406107"/>
          </a:xfrm>
        </p:spPr>
      </p:pic>
      <p:pic>
        <p:nvPicPr>
          <p:cNvPr id="4" name="Picture 3" descr="Figure 5">
            <a:extLst>
              <a:ext uri="{FF2B5EF4-FFF2-40B4-BE49-F238E27FC236}">
                <a16:creationId xmlns:a16="http://schemas.microsoft.com/office/drawing/2014/main" id="{B25C0854-637A-452C-B118-50AE0E5BA1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5422327"/>
            <a:ext cx="1579001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IN" dirty="0"/>
              <a:t>Definition: </a:t>
            </a:r>
            <a:r>
              <a:rPr dirty="0"/>
              <a:t>Increasing, Decreasing, and Constant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522"/>
          </a:xfrm>
        </p:spPr>
        <p:txBody>
          <a:bodyPr>
            <a:normAutofit/>
          </a:bodyPr>
          <a:lstStyle/>
          <a:p>
            <a:pPr>
              <a:defRPr sz="2800"/>
            </a:pPr>
            <a:r>
              <a:rPr lang="en-US" sz="2800" dirty="0"/>
              <a:t>We say that a function </a:t>
            </a:r>
            <a:r>
              <a:rPr lang="en-US" sz="2800" i="1" dirty="0"/>
              <a:t>f</a:t>
            </a:r>
            <a:r>
              <a:rPr lang="en-US" sz="2800" dirty="0"/>
              <a:t> is</a:t>
            </a:r>
          </a:p>
          <a:p>
            <a:pPr marL="542925" indent="-542925">
              <a:defRPr sz="2800"/>
            </a:pPr>
            <a:r>
              <a:rPr lang="en-US" sz="2800" dirty="0"/>
              <a:t>1.</a:t>
            </a:r>
            <a:r>
              <a:rPr lang="en-US" b="1" dirty="0"/>
              <a:t>	</a:t>
            </a:r>
            <a:r>
              <a:rPr lang="en-US" sz="2800" b="1" dirty="0"/>
              <a:t>increasing on an interval</a:t>
            </a:r>
            <a:r>
              <a:rPr lang="en-US" sz="2800" dirty="0"/>
              <a:t> if for any</a:t>
            </a:r>
          </a:p>
          <a:p>
            <a:pPr>
              <a:defRPr sz="2800"/>
            </a:pPr>
            <a:endParaRPr lang="en-US" dirty="0"/>
          </a:p>
          <a:p>
            <a:pPr marL="514350" indent="-514350">
              <a:buFont typeface="+mj-lt"/>
              <a:buAutoNum type="arabicPeriod"/>
              <a:defRPr sz="2800"/>
            </a:pPr>
            <a:endParaRPr lang="en-US" sz="2800" dirty="0"/>
          </a:p>
          <a:p>
            <a:pPr>
              <a:defRPr sz="2800"/>
            </a:pPr>
            <a:endParaRPr lang="en-US" sz="2800" dirty="0"/>
          </a:p>
        </p:txBody>
      </p:sp>
      <p:pic>
        <p:nvPicPr>
          <p:cNvPr id="5" name="Picture 4" descr="x subscript 1 and x subscript 2 in the">
            <a:extLst>
              <a:ext uri="{FF2B5EF4-FFF2-40B4-BE49-F238E27FC236}">
                <a16:creationId xmlns:a16="http://schemas.microsoft.com/office/drawing/2014/main" id="{34C0A121-4294-1F76-1963-795337CBF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1721" y="1671638"/>
            <a:ext cx="2160000" cy="432000"/>
          </a:xfrm>
          <a:prstGeom prst="rect">
            <a:avLst/>
          </a:prstGeom>
        </p:spPr>
      </p:pic>
      <p:pic>
        <p:nvPicPr>
          <p:cNvPr id="7" name="Picture 6" descr="interval with x subscript 1 less than x subscript 2,">
            <a:extLst>
              <a:ext uri="{FF2B5EF4-FFF2-40B4-BE49-F238E27FC236}">
                <a16:creationId xmlns:a16="http://schemas.microsoft.com/office/drawing/2014/main" id="{F4865C2E-F49D-E5B3-D875-00F0A7D91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892" y="2096495"/>
            <a:ext cx="2788364" cy="432000"/>
          </a:xfrm>
          <a:prstGeom prst="rect">
            <a:avLst/>
          </a:prstGeom>
        </p:spPr>
      </p:pic>
      <p:pic>
        <p:nvPicPr>
          <p:cNvPr id="35" name="Picture 34" descr="it is the case that f of x subscript 1 less than f of x subscript 2;">
            <a:extLst>
              <a:ext uri="{FF2B5EF4-FFF2-40B4-BE49-F238E27FC236}">
                <a16:creationId xmlns:a16="http://schemas.microsoft.com/office/drawing/2014/main" id="{DC3C16FC-B46A-DA4D-2FC1-B3DBCF262F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2777" y="2062161"/>
            <a:ext cx="4566857" cy="5040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F964FEF-305F-D540-A043-B1792CBF7E31}"/>
              </a:ext>
            </a:extLst>
          </p:cNvPr>
          <p:cNvSpPr txBox="1"/>
          <p:nvPr/>
        </p:nvSpPr>
        <p:spPr>
          <a:xfrm>
            <a:off x="457200" y="25908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2925" marR="0" lvl="0" indent="-5429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 sz="2800"/>
            </a:pPr>
            <a:r>
              <a:rPr lang="en-IN" sz="2800" dirty="0">
                <a:solidFill>
                  <a:srgbClr val="000000"/>
                </a:solidFill>
                <a:latin typeface="Calibri"/>
              </a:rPr>
              <a:t>2.	</a:t>
            </a:r>
            <a:r>
              <a:rPr kumimoji="0" lang="en-I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decreasing on an interval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if for any</a:t>
            </a:r>
            <a:endParaRPr lang="en-IN" dirty="0"/>
          </a:p>
        </p:txBody>
      </p:sp>
      <p:pic>
        <p:nvPicPr>
          <p:cNvPr id="15" name="Picture 14" descr="x subscript 1 and x subscript 2 in the">
            <a:extLst>
              <a:ext uri="{FF2B5EF4-FFF2-40B4-BE49-F238E27FC236}">
                <a16:creationId xmlns:a16="http://schemas.microsoft.com/office/drawing/2014/main" id="{43E0DFD2-51F3-5ED4-9332-30D006F740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8825" y="2668457"/>
            <a:ext cx="2160000" cy="432000"/>
          </a:xfrm>
          <a:prstGeom prst="rect">
            <a:avLst/>
          </a:prstGeom>
        </p:spPr>
      </p:pic>
      <p:pic>
        <p:nvPicPr>
          <p:cNvPr id="17" name="Picture 16" descr="interval with x subscript 1 less than x subscript 2,">
            <a:extLst>
              <a:ext uri="{FF2B5EF4-FFF2-40B4-BE49-F238E27FC236}">
                <a16:creationId xmlns:a16="http://schemas.microsoft.com/office/drawing/2014/main" id="{1F756252-B2CE-1230-FE62-F04EDD5F9A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8067" y="3093079"/>
            <a:ext cx="2788364" cy="432000"/>
          </a:xfrm>
          <a:prstGeom prst="rect">
            <a:avLst/>
          </a:prstGeom>
        </p:spPr>
      </p:pic>
      <p:pic>
        <p:nvPicPr>
          <p:cNvPr id="31" name="Picture 30" descr="it is the case that f of x subscript 1 greater than f of x subscript 2;">
            <a:extLst>
              <a:ext uri="{FF2B5EF4-FFF2-40B4-BE49-F238E27FC236}">
                <a16:creationId xmlns:a16="http://schemas.microsoft.com/office/drawing/2014/main" id="{B0ED749A-B6FE-064A-1440-4630392CF9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1971" y="3062287"/>
            <a:ext cx="4515429" cy="5040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C10B05B-A13D-E1C6-C269-A26DDC5AC87C}"/>
              </a:ext>
            </a:extLst>
          </p:cNvPr>
          <p:cNvSpPr txBox="1"/>
          <p:nvPr/>
        </p:nvSpPr>
        <p:spPr>
          <a:xfrm>
            <a:off x="457200" y="3617893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2925" marR="0" lvl="0" indent="-5429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 sz="2800"/>
            </a:pPr>
            <a:r>
              <a:rPr lang="en-US" sz="2800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3.	</a:t>
            </a:r>
            <a:r>
              <a:rPr kumimoji="0" lang="en-I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constant on an interval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if for any</a:t>
            </a:r>
            <a:endParaRPr lang="en-IN" dirty="0"/>
          </a:p>
        </p:txBody>
      </p:sp>
      <p:pic>
        <p:nvPicPr>
          <p:cNvPr id="21" name="Picture 20" descr="x subscript 1 and x subscript 2 in the">
            <a:extLst>
              <a:ext uri="{FF2B5EF4-FFF2-40B4-BE49-F238E27FC236}">
                <a16:creationId xmlns:a16="http://schemas.microsoft.com/office/drawing/2014/main" id="{1A9D812A-C659-7B2B-BBAC-AE28E01D41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1482" y="3698084"/>
            <a:ext cx="2160000" cy="432000"/>
          </a:xfrm>
          <a:prstGeom prst="rect">
            <a:avLst/>
          </a:prstGeom>
        </p:spPr>
      </p:pic>
      <p:pic>
        <p:nvPicPr>
          <p:cNvPr id="33" name="Picture 32" descr="interval, it is the case that f of x subscript 1 equals f of x subscript 2.">
            <a:extLst>
              <a:ext uri="{FF2B5EF4-FFF2-40B4-BE49-F238E27FC236}">
                <a16:creationId xmlns:a16="http://schemas.microsoft.com/office/drawing/2014/main" id="{116298FA-FCB8-6AF5-EABB-36FD558888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7276" y="4088608"/>
            <a:ext cx="5760000" cy="504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2: Determining Intervals of Monotonicity</a:t>
            </a:r>
            <a:r>
              <a:rPr lang="en-US" baseline="-25000" dirty="0"/>
              <a:t>1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sz="2800" dirty="0"/>
              <a:t>Determine the open intervals of monotonicity of the function</a:t>
            </a:r>
          </a:p>
        </p:txBody>
      </p:sp>
      <p:pic>
        <p:nvPicPr>
          <p:cNvPr id="6" name="Picture 5" descr="f of x equals open parenthesis x minus 2 close parenthesis squared  minus 1.">
            <a:extLst>
              <a:ext uri="{FF2B5EF4-FFF2-40B4-BE49-F238E27FC236}">
                <a16:creationId xmlns:a16="http://schemas.microsoft.com/office/drawing/2014/main" id="{09D7C51B-F8D6-1566-FA30-BDF4A8FA8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99" y="1457908"/>
            <a:ext cx="2484000" cy="55320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Determining Intervals of Monotonicity</a:t>
            </a:r>
            <a:r>
              <a:rPr lang="en-US" baseline="-25000" dirty="0"/>
              <a:t>2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</a:p>
          <a:p>
            <a:pPr>
              <a:defRPr sz="2800"/>
            </a:pPr>
            <a:r>
              <a:rPr sz="2800" dirty="0"/>
              <a:t>We know that the graph of</a:t>
            </a:r>
            <a:r>
              <a:rPr lang="en-IN" sz="2800" dirty="0"/>
              <a:t> </a:t>
            </a:r>
            <a:r>
              <a:rPr lang="en-IN" sz="2800" i="1" dirty="0"/>
              <a:t>f</a:t>
            </a:r>
            <a:r>
              <a:rPr sz="2800" dirty="0"/>
              <a:t> is the </a:t>
            </a:r>
            <a:r>
              <a:rPr lang="en-US" sz="2800" dirty="0"/>
              <a:t>basic</a:t>
            </a:r>
            <a:r>
              <a:rPr sz="2800" dirty="0"/>
              <a:t> parabola shifted </a:t>
            </a:r>
            <a:r>
              <a:rPr sz="2800" dirty="0">
                <a:latin typeface="Cambria Math"/>
              </a:rPr>
              <a:t>2</a:t>
            </a:r>
            <a:r>
              <a:rPr sz="2800" dirty="0"/>
              <a:t> units to the right and </a:t>
            </a:r>
            <a:r>
              <a:rPr sz="2800" dirty="0">
                <a:latin typeface="Cambria Math"/>
              </a:rPr>
              <a:t>1</a:t>
            </a:r>
            <a:r>
              <a:rPr sz="2800" dirty="0"/>
              <a:t> unit</a:t>
            </a:r>
            <a:r>
              <a:rPr lang="en-US" dirty="0"/>
              <a:t> down</a:t>
            </a:r>
            <a:r>
              <a:rPr sz="2800" dirty="0"/>
              <a:t>, as shown </a:t>
            </a:r>
            <a:r>
              <a:rPr lang="en-US" sz="2800" dirty="0"/>
              <a:t>in Figure 6</a:t>
            </a:r>
            <a:r>
              <a:rPr sz="2800" dirty="0"/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Determining Intervals of Monotonicity</a:t>
            </a:r>
            <a:r>
              <a:rPr lang="en-US" baseline="-25000" dirty="0"/>
              <a:t>3</a:t>
            </a:r>
            <a:endParaRPr dirty="0"/>
          </a:p>
        </p:txBody>
      </p:sp>
      <p:pic>
        <p:nvPicPr>
          <p:cNvPr id="5" name="Content Placeholder 4" descr="Graph of the function f of x equals open parenthesis x minus 2 close parenthesis squared minus 1 in the Cartesian plane. The graph is an upward-opening parabola with vertex at open parenthesis 2, minus 1 close parenthesis .">
            <a:extLst>
              <a:ext uri="{FF2B5EF4-FFF2-40B4-BE49-F238E27FC236}">
                <a16:creationId xmlns:a16="http://schemas.microsoft.com/office/drawing/2014/main" id="{AED449E4-AB14-444B-B582-7FBC678D7BA6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3" y="1082675"/>
            <a:ext cx="4406107" cy="4406107"/>
          </a:xfrm>
        </p:spPr>
      </p:pic>
      <p:pic>
        <p:nvPicPr>
          <p:cNvPr id="4" name="Picture 3" descr="Figure 6">
            <a:extLst>
              <a:ext uri="{FF2B5EF4-FFF2-40B4-BE49-F238E27FC236}">
                <a16:creationId xmlns:a16="http://schemas.microsoft.com/office/drawing/2014/main" id="{BA9D8B59-B1EB-4DA8-96F9-E305D65AD9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5422327"/>
            <a:ext cx="1579001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Determining Intervals of Monotonicity</a:t>
            </a:r>
            <a:r>
              <a:rPr lang="en-US" baseline="-25000" dirty="0"/>
              <a:t>4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lang="en-IN" sz="2800" dirty="0"/>
              <a:t>From the graph, we can see that </a:t>
            </a:r>
            <a:r>
              <a:rPr lang="en-IN" sz="2800" i="1" dirty="0"/>
              <a:t>f</a:t>
            </a:r>
            <a:r>
              <a:rPr lang="en-IN" sz="2800" dirty="0"/>
              <a:t> is decreasing on the interval (</a:t>
            </a: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I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∞</a:t>
            </a:r>
            <a:r>
              <a:rPr lang="en-IN" sz="2800" dirty="0"/>
              <a:t>, 2) and increasing on the interval </a:t>
            </a:r>
            <a:r>
              <a:rPr lang="en-IN" dirty="0"/>
              <a:t>(2, </a:t>
            </a: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∞</a:t>
            </a:r>
            <a:r>
              <a:rPr lang="en-IN" dirty="0"/>
              <a:t>). </a:t>
            </a:r>
            <a:r>
              <a:rPr lang="en-IN" sz="2800" dirty="0"/>
              <a:t>Remember that these are intervals of the </a:t>
            </a:r>
            <a:r>
              <a:rPr lang="en-IN" sz="2800" i="1" dirty="0"/>
              <a:t>x</a:t>
            </a:r>
            <a:r>
              <a:rPr lang="en-IN" sz="2800" dirty="0"/>
              <a:t>-axis: if </a:t>
            </a:r>
            <a:r>
              <a:rPr lang="en-IN" sz="2800" i="1" dirty="0"/>
              <a:t>x</a:t>
            </a:r>
            <a:r>
              <a:rPr lang="en-IN" sz="2800" dirty="0">
                <a:latin typeface="+mj-lt"/>
                <a:ea typeface="Cambria" panose="02040503050406030204" pitchFamily="18" charset="0"/>
              </a:rPr>
              <a:t>₁</a:t>
            </a:r>
            <a:r>
              <a:rPr lang="en-IN" sz="2800" dirty="0"/>
              <a:t> and </a:t>
            </a:r>
            <a:r>
              <a:rPr lang="en-IN" sz="2800" i="1" dirty="0"/>
              <a:t>x</a:t>
            </a:r>
            <a:r>
              <a:rPr lang="en-IN" sz="2800" dirty="0">
                <a:latin typeface="+mj-lt"/>
                <a:ea typeface="Cambria" panose="02040503050406030204" pitchFamily="18" charset="0"/>
              </a:rPr>
              <a:t>₂ 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are any two points in the interval (</a:t>
            </a: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∞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2) with</a:t>
            </a:r>
            <a:endParaRPr lang="en-IN" dirty="0"/>
          </a:p>
          <a:p>
            <a:pPr>
              <a:defRPr sz="2800"/>
            </a:pPr>
            <a:endParaRPr sz="2800" dirty="0"/>
          </a:p>
        </p:txBody>
      </p:sp>
      <p:pic>
        <p:nvPicPr>
          <p:cNvPr id="12" name="Picture 11" descr="x subscript 1 less than  x subscript 2, then f of x subscript 1 greater than f of x subscript 2. ">
            <a:extLst>
              <a:ext uri="{FF2B5EF4-FFF2-40B4-BE49-F238E27FC236}">
                <a16:creationId xmlns:a16="http://schemas.microsoft.com/office/drawing/2014/main" id="{A01C7D74-1EFA-5435-29FE-2607E061A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819400"/>
            <a:ext cx="3888000" cy="5040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673014-F4A5-A2A7-6B28-263C8DFAF981}"/>
              </a:ext>
            </a:extLst>
          </p:cNvPr>
          <p:cNvSpPr txBox="1"/>
          <p:nvPr/>
        </p:nvSpPr>
        <p:spPr>
          <a:xfrm>
            <a:off x="455613" y="3441918"/>
            <a:ext cx="81343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other words, </a:t>
            </a:r>
            <a:r>
              <a:rPr kumimoji="0" lang="en-IN" sz="2800" b="0" i="1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is falling on this interval as we scan the graph from left to right. On the other hand, </a:t>
            </a:r>
            <a:r>
              <a:rPr kumimoji="0" lang="en-IN" sz="2800" b="0" i="1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is rising on the interval (2, </a:t>
            </a:r>
            <a:r>
              <a:rPr lang="en-I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∞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as we scan the graph from left to right.</a:t>
            </a:r>
            <a:endParaRPr lang="en-I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IN" dirty="0"/>
              <a:t>Definition: </a:t>
            </a:r>
            <a:r>
              <a:rPr lang="en-IN" i="1" dirty="0"/>
              <a:t>y</a:t>
            </a:r>
            <a:r>
              <a:rPr lang="en-IN" dirty="0"/>
              <a:t>-</a:t>
            </a:r>
            <a:r>
              <a:rPr lang="en-US" dirty="0"/>
              <a:t>A</a:t>
            </a:r>
            <a:r>
              <a:rPr dirty="0"/>
              <a:t>xis Symmetry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709122"/>
          </a:xfrm>
        </p:spPr>
        <p:txBody>
          <a:bodyPr>
            <a:normAutofit/>
          </a:bodyPr>
          <a:lstStyle/>
          <a:p>
            <a:pPr>
              <a:defRPr sz="2800"/>
            </a:pPr>
            <a:r>
              <a:rPr sz="2800" dirty="0"/>
              <a:t>The graph of a function</a:t>
            </a:r>
            <a:r>
              <a:rPr lang="en-US" sz="2800" dirty="0"/>
              <a:t> </a:t>
            </a:r>
            <a:r>
              <a:rPr lang="en-US" sz="2800" i="1" dirty="0"/>
              <a:t>f</a:t>
            </a:r>
            <a:r>
              <a:rPr lang="en-IN" sz="2800" dirty="0"/>
              <a:t> </a:t>
            </a:r>
            <a:r>
              <a:rPr sz="2800" dirty="0"/>
              <a:t>has</a:t>
            </a:r>
            <a:r>
              <a:rPr lang="en-IN" sz="2800" dirty="0"/>
              <a:t> </a:t>
            </a:r>
            <a:r>
              <a:rPr lang="en-IN" sz="2800" b="1" i="1" dirty="0"/>
              <a:t>y</a:t>
            </a:r>
            <a:r>
              <a:rPr b="1" dirty="0"/>
              <a:t>-axis symmetry</a:t>
            </a:r>
            <a:r>
              <a:rPr sz="2800" dirty="0"/>
              <a:t>, or is </a:t>
            </a:r>
            <a:r>
              <a:rPr b="1" dirty="0"/>
              <a:t>symmetric with respect to the</a:t>
            </a:r>
            <a:r>
              <a:rPr lang="en-IN" b="1" dirty="0"/>
              <a:t> </a:t>
            </a:r>
            <a:r>
              <a:rPr lang="en-IN" sz="2800" b="1" i="1" dirty="0"/>
              <a:t>y</a:t>
            </a:r>
            <a:r>
              <a:rPr b="1" dirty="0"/>
              <a:t>-axis</a:t>
            </a:r>
            <a:r>
              <a:rPr sz="2800" dirty="0"/>
              <a:t>, if</a:t>
            </a:r>
            <a:endParaRPr lang="en-IN" sz="2800" dirty="0">
              <a:solidFill>
                <a:srgbClr val="000000"/>
              </a:solidFill>
            </a:endParaRPr>
          </a:p>
          <a:p>
            <a:pPr>
              <a:defRPr sz="2800"/>
            </a:pPr>
            <a:endParaRPr sz="2800" dirty="0"/>
          </a:p>
        </p:txBody>
      </p:sp>
      <p:pic>
        <p:nvPicPr>
          <p:cNvPr id="5" name="Picture 4" descr="f of open parenthesis negative x close parenthesis equals f of x.">
            <a:extLst>
              <a:ext uri="{FF2B5EF4-FFF2-40B4-BE49-F238E27FC236}">
                <a16:creationId xmlns:a16="http://schemas.microsoft.com/office/drawing/2014/main" id="{34CA5BCE-EA60-EF2A-26DB-E3E5F4803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1600200"/>
            <a:ext cx="1600200" cy="419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A92A29-01E3-C3E5-F5C0-4DF3CA13680D}"/>
              </a:ext>
            </a:extLst>
          </p:cNvPr>
          <p:cNvSpPr txBox="1"/>
          <p:nvPr/>
        </p:nvSpPr>
        <p:spPr>
          <a:xfrm>
            <a:off x="457200" y="1929438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solidFill>
                  <a:srgbClr val="000000"/>
                </a:solidFill>
              </a:rPr>
              <a:t>for all </a:t>
            </a:r>
            <a:r>
              <a:rPr lang="en-IN" sz="2800" i="1" dirty="0">
                <a:solidFill>
                  <a:srgbClr val="000000"/>
                </a:solidFill>
              </a:rPr>
              <a:t>x</a:t>
            </a:r>
            <a:r>
              <a:rPr lang="en-IN" sz="2800" dirty="0">
                <a:solidFill>
                  <a:srgbClr val="000000"/>
                </a:solidFill>
              </a:rPr>
              <a:t> in the domain of </a:t>
            </a:r>
            <a:r>
              <a:rPr lang="en-IN" sz="2800" i="1" dirty="0">
                <a:solidFill>
                  <a:srgbClr val="000000"/>
                </a:solidFill>
              </a:rPr>
              <a:t>f</a:t>
            </a:r>
            <a:r>
              <a:rPr lang="en-IN" sz="2800" dirty="0">
                <a:solidFill>
                  <a:srgbClr val="000000"/>
                </a:solidFill>
              </a:rPr>
              <a:t>. Such functions are called </a:t>
            </a:r>
            <a:r>
              <a:rPr lang="en-IN" sz="2800" b="1" dirty="0">
                <a:solidFill>
                  <a:srgbClr val="000000"/>
                </a:solidFill>
              </a:rPr>
              <a:t>even functions</a:t>
            </a:r>
            <a:r>
              <a:rPr lang="en-IN" sz="2800" dirty="0">
                <a:solidFill>
                  <a:srgbClr val="000000"/>
                </a:solidFill>
              </a:rPr>
              <a:t>.</a:t>
            </a:r>
          </a:p>
          <a:p>
            <a:endParaRPr lang="en-IN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3: Modeling the Water Level of a River</a:t>
            </a:r>
            <a:r>
              <a:rPr lang="en-US" baseline="-25000" dirty="0"/>
              <a:t>1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The water level of a certain river varied over the course of a year as follows. In January, the level was</a:t>
            </a:r>
            <a:r>
              <a:rPr lang="en-IN" sz="2800" dirty="0"/>
              <a:t> 13</a:t>
            </a:r>
            <a:r>
              <a:rPr sz="2800" dirty="0"/>
              <a:t> feet. From that level, the water increased linearly to a level of</a:t>
            </a:r>
            <a:r>
              <a:rPr lang="en-IN" sz="2800" dirty="0"/>
              <a:t> 18</a:t>
            </a:r>
            <a:r>
              <a:rPr sz="2800" dirty="0"/>
              <a:t> feet in May. The water remained constant at that level until July, at which point it began to decrease linearly to a final level of</a:t>
            </a:r>
            <a:r>
              <a:rPr lang="en-IN" sz="2800" dirty="0"/>
              <a:t> 11</a:t>
            </a:r>
            <a:r>
              <a:rPr sz="2800" dirty="0"/>
              <a:t> feet in December. Graph the water level as a function of time and determine the open intervals of monotonicity.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Modeling the Water Level of a River</a:t>
            </a:r>
            <a:r>
              <a:rPr lang="en-US" baseline="-25000" dirty="0"/>
              <a:t>2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</a:p>
          <a:p>
            <a:pPr>
              <a:defRPr sz="2800"/>
            </a:pPr>
            <a:r>
              <a:rPr sz="2800" dirty="0"/>
              <a:t>If we let </a:t>
            </a:r>
            <a:r>
              <a:rPr sz="2800" dirty="0">
                <a:latin typeface="Cambria Math"/>
              </a:rPr>
              <a:t>1</a:t>
            </a:r>
            <a:r>
              <a:rPr sz="2800" dirty="0"/>
              <a:t> to </a:t>
            </a:r>
            <a:r>
              <a:rPr sz="2800" dirty="0">
                <a:latin typeface="Cambria Math"/>
              </a:rPr>
              <a:t>12</a:t>
            </a:r>
            <a:r>
              <a:rPr sz="2800" dirty="0"/>
              <a:t> represent January through December, the intervals of monotonicity are as follows: increasing on</a:t>
            </a:r>
            <a:r>
              <a:rPr lang="en-US" sz="2800" dirty="0"/>
              <a:t> (1, 5)</a:t>
            </a:r>
            <a:r>
              <a:rPr sz="2800" dirty="0"/>
              <a:t>, constant on</a:t>
            </a:r>
            <a:r>
              <a:rPr lang="en-US" sz="2800" dirty="0"/>
              <a:t> (5, 7)</a:t>
            </a:r>
            <a:r>
              <a:rPr sz="2800" dirty="0"/>
              <a:t>, and decreasing on</a:t>
            </a:r>
            <a:r>
              <a:rPr lang="en-US" sz="2800" dirty="0"/>
              <a:t> (7, 12)</a:t>
            </a:r>
            <a:r>
              <a:rPr sz="2800" dirty="0"/>
              <a:t>. The graph of the water level as a function of the month is shown </a:t>
            </a:r>
            <a:r>
              <a:rPr lang="en-US" sz="2800" dirty="0"/>
              <a:t>in Figure 7</a:t>
            </a:r>
            <a:r>
              <a:rPr sz="2800" dirty="0"/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Modeling the Water Level of a River</a:t>
            </a:r>
            <a:r>
              <a:rPr lang="en-US" baseline="-25000" dirty="0"/>
              <a:t>3</a:t>
            </a:r>
            <a:endParaRPr dirty="0"/>
          </a:p>
        </p:txBody>
      </p:sp>
      <p:pic>
        <p:nvPicPr>
          <p:cNvPr id="5" name="Content Placeholder 4" descr="A graph, with the months from January open parenthesis 1 close parenthesis to December open parenthesis 12 close parenthesis on the x-axis, and water level, from 8 feet to 20 feet in 2 foot intervals on the y-axis. The graph of the water level as a function of the month starts at the point open parenthesis 1, 13 close parenthesis , rises to the point open parenthesis 5, 18 close parenthesis , is constant to the point open parenthesis 7, 18 close parenthesis , and falls to the point open parenthesis 12, 11 close parenthesis .">
            <a:extLst>
              <a:ext uri="{FF2B5EF4-FFF2-40B4-BE49-F238E27FC236}">
                <a16:creationId xmlns:a16="http://schemas.microsoft.com/office/drawing/2014/main" id="{358AF48D-AABE-480A-912E-8149CD11905B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90750" y="1126331"/>
            <a:ext cx="4362450" cy="4362450"/>
          </a:xfrm>
        </p:spPr>
      </p:pic>
      <p:pic>
        <p:nvPicPr>
          <p:cNvPr id="4" name="Picture 3" descr="Figure 7">
            <a:extLst>
              <a:ext uri="{FF2B5EF4-FFF2-40B4-BE49-F238E27FC236}">
                <a16:creationId xmlns:a16="http://schemas.microsoft.com/office/drawing/2014/main" id="{7D009D5E-9835-477A-AF53-AF3E8E17B1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2499" y="5422327"/>
            <a:ext cx="1579001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IN" dirty="0"/>
              <a:t>Definition: </a:t>
            </a:r>
            <a:r>
              <a:rPr dirty="0"/>
              <a:t>Local Extrema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522"/>
          </a:xfrm>
        </p:spPr>
        <p:txBody>
          <a:bodyPr>
            <a:normAutofit/>
          </a:bodyPr>
          <a:lstStyle/>
          <a:p>
            <a:pPr>
              <a:defRPr sz="2800"/>
            </a:pPr>
            <a:r>
              <a:rPr sz="2800" dirty="0"/>
              <a:t>A function</a:t>
            </a:r>
            <a:r>
              <a:rPr lang="en-IN" sz="2800" dirty="0"/>
              <a:t> </a:t>
            </a:r>
            <a:r>
              <a:rPr lang="en-IN" sz="2800" i="1" dirty="0"/>
              <a:t>f</a:t>
            </a:r>
            <a:r>
              <a:rPr sz="2800" dirty="0"/>
              <a:t> has a </a:t>
            </a:r>
            <a:r>
              <a:rPr sz="2800" b="1" dirty="0"/>
              <a:t>local maximum at</a:t>
            </a:r>
            <a:r>
              <a:rPr lang="en-IN" sz="2800" b="1" dirty="0"/>
              <a:t> </a:t>
            </a:r>
            <a:r>
              <a:rPr lang="en-IN" sz="2800" b="1" i="1" dirty="0"/>
              <a:t>c</a:t>
            </a:r>
            <a:r>
              <a:rPr sz="2800" b="1" dirty="0"/>
              <a:t> </a:t>
            </a:r>
            <a:r>
              <a:rPr sz="2800" dirty="0"/>
              <a:t>if there is an open interval </a:t>
            </a:r>
            <a:r>
              <a:rPr lang="en-US" dirty="0"/>
              <a:t>(</a:t>
            </a:r>
            <a:r>
              <a:rPr lang="en-IN" i="1" dirty="0"/>
              <a:t>a</a:t>
            </a:r>
            <a:r>
              <a:rPr lang="en-US" i="1" dirty="0"/>
              <a:t>, </a:t>
            </a:r>
            <a:r>
              <a:rPr lang="en-IN" i="1" dirty="0"/>
              <a:t>b</a:t>
            </a:r>
            <a:r>
              <a:rPr lang="en-US" dirty="0"/>
              <a:t>)</a:t>
            </a:r>
            <a:r>
              <a:rPr sz="2800" dirty="0"/>
              <a:t> containing</a:t>
            </a:r>
            <a:r>
              <a:rPr lang="en-US" sz="2800" dirty="0"/>
              <a:t> </a:t>
            </a:r>
            <a:r>
              <a:rPr lang="en-US" sz="2800" i="1" dirty="0"/>
              <a:t>c</a:t>
            </a:r>
            <a:r>
              <a:rPr sz="2800" dirty="0"/>
              <a:t> for which</a:t>
            </a:r>
            <a:r>
              <a:rPr lang="en-IN" sz="2800" dirty="0"/>
              <a:t>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IN" i="1" dirty="0"/>
              <a:t>x</a:t>
            </a:r>
            <a:r>
              <a:rPr lang="en-US" dirty="0"/>
              <a:t>)</a:t>
            </a:r>
            <a:r>
              <a:rPr lang="en-US" i="1" dirty="0"/>
              <a:t> </a:t>
            </a:r>
            <a:r>
              <a:rPr lang="en-US" dirty="0"/>
              <a:t>≤</a:t>
            </a:r>
            <a:r>
              <a:rPr lang="en-US" i="1" dirty="0"/>
              <a:t> f</a:t>
            </a:r>
            <a:r>
              <a:rPr lang="en-US" dirty="0"/>
              <a:t>(</a:t>
            </a:r>
            <a:r>
              <a:rPr lang="en-IN" i="1" dirty="0"/>
              <a:t>c</a:t>
            </a:r>
            <a:r>
              <a:rPr lang="en-US" dirty="0"/>
              <a:t>)</a:t>
            </a:r>
            <a:r>
              <a:rPr sz="2800" dirty="0"/>
              <a:t> for all</a:t>
            </a:r>
            <a:r>
              <a:rPr lang="en-IN" sz="2800" dirty="0"/>
              <a:t> </a:t>
            </a:r>
            <a:r>
              <a:rPr lang="en-IN" sz="2800" i="1" dirty="0"/>
              <a:t>x</a:t>
            </a:r>
            <a:r>
              <a:rPr sz="2800" dirty="0"/>
              <a:t> in</a:t>
            </a:r>
            <a:r>
              <a:rPr lang="en-IN" sz="2800" dirty="0"/>
              <a:t> </a:t>
            </a:r>
            <a:r>
              <a:rPr lang="en-US" dirty="0"/>
              <a:t>(</a:t>
            </a:r>
            <a:r>
              <a:rPr lang="en-IN" i="1" dirty="0"/>
              <a:t>a</a:t>
            </a:r>
            <a:r>
              <a:rPr lang="en-US" i="1" dirty="0"/>
              <a:t>, </a:t>
            </a:r>
            <a:r>
              <a:rPr lang="en-IN" i="1" dirty="0"/>
              <a:t>b</a:t>
            </a:r>
            <a:r>
              <a:rPr lang="en-US" dirty="0"/>
              <a:t>).</a:t>
            </a:r>
            <a:r>
              <a:rPr sz="2800" dirty="0"/>
              <a:t> In this case we say</a:t>
            </a:r>
            <a:r>
              <a:rPr lang="en-IN" sz="2800" dirty="0"/>
              <a:t>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IN" i="1" dirty="0"/>
              <a:t>c</a:t>
            </a:r>
            <a:r>
              <a:rPr lang="en-US" dirty="0"/>
              <a:t>)</a:t>
            </a:r>
            <a:r>
              <a:rPr sz="2800" dirty="0"/>
              <a:t> is the </a:t>
            </a:r>
            <a:r>
              <a:rPr sz="2800" b="1" dirty="0"/>
              <a:t>local maximum value</a:t>
            </a:r>
            <a:r>
              <a:rPr sz="2800" dirty="0"/>
              <a:t> of</a:t>
            </a:r>
            <a:r>
              <a:rPr lang="en-IN" sz="2800" dirty="0"/>
              <a:t> </a:t>
            </a:r>
            <a:r>
              <a:rPr lang="en-IN" sz="2800" i="1" dirty="0"/>
              <a:t>f</a:t>
            </a:r>
            <a:r>
              <a:rPr sz="2800" dirty="0"/>
              <a:t>. Similarly,</a:t>
            </a:r>
            <a:r>
              <a:rPr lang="en-IN" sz="2800" dirty="0"/>
              <a:t> </a:t>
            </a:r>
            <a:r>
              <a:rPr lang="en-IN" sz="2800" i="1" dirty="0"/>
              <a:t>f</a:t>
            </a:r>
            <a:r>
              <a:rPr sz="2800" dirty="0"/>
              <a:t> has a </a:t>
            </a:r>
            <a:r>
              <a:rPr sz="2800" b="1" dirty="0"/>
              <a:t>local minimum at</a:t>
            </a:r>
            <a:r>
              <a:rPr lang="en-IN" sz="2800" b="1" dirty="0"/>
              <a:t> </a:t>
            </a:r>
            <a:r>
              <a:rPr lang="en-IN" sz="2800" b="1" i="1" dirty="0"/>
              <a:t>c</a:t>
            </a:r>
            <a:r>
              <a:rPr sz="2800" dirty="0"/>
              <a:t> if there is an open interval</a:t>
            </a:r>
            <a:r>
              <a:rPr lang="en-IN" sz="2800" dirty="0"/>
              <a:t> </a:t>
            </a:r>
            <a:r>
              <a:rPr lang="en-US" dirty="0"/>
              <a:t>(</a:t>
            </a:r>
            <a:r>
              <a:rPr lang="en-IN" i="1" dirty="0"/>
              <a:t>a</a:t>
            </a:r>
            <a:r>
              <a:rPr lang="en-US" i="1" dirty="0"/>
              <a:t>, </a:t>
            </a:r>
            <a:r>
              <a:rPr lang="en-IN" i="1" dirty="0"/>
              <a:t>b</a:t>
            </a:r>
            <a:r>
              <a:rPr lang="en-US" dirty="0"/>
              <a:t>)</a:t>
            </a:r>
            <a:r>
              <a:rPr sz="2800" dirty="0"/>
              <a:t> containing</a:t>
            </a:r>
            <a:r>
              <a:rPr lang="en-IN" sz="2800" dirty="0"/>
              <a:t> </a:t>
            </a:r>
            <a:r>
              <a:rPr lang="en-IN" sz="2800" i="1" dirty="0"/>
              <a:t>c</a:t>
            </a:r>
            <a:r>
              <a:rPr sz="2800" dirty="0"/>
              <a:t> for which</a:t>
            </a:r>
            <a:r>
              <a:rPr lang="en-IN" sz="2800" dirty="0"/>
              <a:t>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IN" i="1" dirty="0"/>
              <a:t>x</a:t>
            </a:r>
            <a:r>
              <a:rPr lang="en-US" dirty="0"/>
              <a:t>)</a:t>
            </a:r>
            <a:r>
              <a:rPr lang="en-US" i="1" dirty="0"/>
              <a:t> </a:t>
            </a:r>
            <a:r>
              <a:rPr lang="en-US" dirty="0"/>
              <a:t>≥</a:t>
            </a:r>
            <a:r>
              <a:rPr lang="en-US" i="1" dirty="0"/>
              <a:t> f</a:t>
            </a:r>
            <a:r>
              <a:rPr lang="en-US" dirty="0"/>
              <a:t>(</a:t>
            </a:r>
            <a:r>
              <a:rPr lang="en-IN" i="1" dirty="0"/>
              <a:t>c</a:t>
            </a:r>
            <a:r>
              <a:rPr lang="en-US" dirty="0"/>
              <a:t>) </a:t>
            </a:r>
            <a:r>
              <a:rPr sz="2800" dirty="0"/>
              <a:t>for all</a:t>
            </a:r>
            <a:r>
              <a:rPr lang="en-IN" sz="2800" dirty="0"/>
              <a:t> </a:t>
            </a:r>
            <a:r>
              <a:rPr lang="en-IN" sz="2800" i="1" dirty="0"/>
              <a:t>x</a:t>
            </a:r>
            <a:r>
              <a:rPr sz="2800" dirty="0"/>
              <a:t> in</a:t>
            </a:r>
            <a:r>
              <a:rPr lang="en-IN" sz="2800" dirty="0"/>
              <a:t> </a:t>
            </a:r>
            <a:r>
              <a:rPr lang="en-US" dirty="0"/>
              <a:t>(</a:t>
            </a:r>
            <a:r>
              <a:rPr lang="en-IN" i="1" dirty="0"/>
              <a:t>a</a:t>
            </a:r>
            <a:r>
              <a:rPr lang="en-US" i="1" dirty="0"/>
              <a:t>, </a:t>
            </a:r>
            <a:r>
              <a:rPr lang="en-IN" i="1" dirty="0"/>
              <a:t>b</a:t>
            </a:r>
            <a:r>
              <a:rPr lang="en-US" dirty="0"/>
              <a:t>)</a:t>
            </a:r>
            <a:r>
              <a:rPr sz="2800" dirty="0"/>
              <a:t>, and in this case we say</a:t>
            </a:r>
            <a:r>
              <a:rPr lang="en-IN" sz="2800" dirty="0"/>
              <a:t> 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IN" i="1" dirty="0"/>
              <a:t>c</a:t>
            </a:r>
            <a:r>
              <a:rPr lang="en-US" dirty="0"/>
              <a:t>) </a:t>
            </a:r>
            <a:r>
              <a:rPr sz="2800" dirty="0"/>
              <a:t>is the </a:t>
            </a:r>
            <a:r>
              <a:rPr sz="2800" b="1" dirty="0"/>
              <a:t>local minimum value</a:t>
            </a:r>
            <a:r>
              <a:rPr sz="2800" dirty="0"/>
              <a:t> of</a:t>
            </a:r>
            <a:r>
              <a:rPr lang="en-IN" sz="2800" dirty="0"/>
              <a:t> </a:t>
            </a:r>
            <a:r>
              <a:rPr lang="en-IN" sz="2800" i="1" dirty="0"/>
              <a:t>f</a:t>
            </a:r>
            <a:r>
              <a:rPr sz="2800" dirty="0"/>
              <a:t>. The local maxima and minima of a function are collectively referred to as </a:t>
            </a:r>
            <a:r>
              <a:rPr sz="2800" b="1" dirty="0"/>
              <a:t>local extrema</a:t>
            </a:r>
            <a:r>
              <a:rPr sz="2800" dirty="0"/>
              <a:t>.</a:t>
            </a:r>
          </a:p>
          <a:p>
            <a:endParaRPr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049"/>
            <a:ext cx="8229600" cy="914400"/>
          </a:xfrm>
        </p:spPr>
        <p:txBody>
          <a:bodyPr>
            <a:normAutofit/>
          </a:bodyPr>
          <a:lstStyle/>
          <a:p>
            <a:r>
              <a:rPr dirty="0"/>
              <a:t>Example 4: Determining Local Extrema</a:t>
            </a:r>
            <a:r>
              <a:rPr lang="en-US" baseline="-25000" dirty="0"/>
              <a:t>1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lang="en-US" sz="2800" dirty="0"/>
              <a:t>Figure 10 </a:t>
            </a:r>
            <a:r>
              <a:rPr sz="2800" dirty="0"/>
              <a:t>shows the graph of a function</a:t>
            </a:r>
            <a:r>
              <a:rPr lang="en-IN" sz="2800" dirty="0"/>
              <a:t> </a:t>
            </a:r>
            <a:r>
              <a:rPr lang="en-IN" sz="2800" i="1" dirty="0"/>
              <a:t>f</a:t>
            </a:r>
            <a:r>
              <a:rPr sz="2800" dirty="0"/>
              <a:t>.</a:t>
            </a:r>
          </a:p>
          <a:p>
            <a:pPr marL="542925" indent="-542925">
              <a:defRPr sz="2800"/>
            </a:pPr>
            <a:r>
              <a:rPr lang="en-US" sz="2800" dirty="0"/>
              <a:t>a.	</a:t>
            </a:r>
            <a:r>
              <a:rPr sz="2800" dirty="0"/>
              <a:t>Determine the locations and type of the local extrema of</a:t>
            </a:r>
            <a:r>
              <a:rPr lang="en-IN" sz="2800" dirty="0"/>
              <a:t> </a:t>
            </a:r>
            <a:r>
              <a:rPr lang="en-IN" i="1" dirty="0"/>
              <a:t>f</a:t>
            </a:r>
            <a:r>
              <a:rPr sz="2800" dirty="0"/>
              <a:t>.</a:t>
            </a:r>
          </a:p>
          <a:p>
            <a:pPr marL="542925" indent="-542925">
              <a:defRPr sz="2800"/>
            </a:pPr>
            <a:r>
              <a:rPr lang="en-US" sz="2800" dirty="0"/>
              <a:t>b.	</a:t>
            </a:r>
            <a:r>
              <a:rPr sz="2800" dirty="0"/>
              <a:t>Determine the values of the local extrema of </a:t>
            </a:r>
            <a:r>
              <a:rPr lang="en-IN" i="1" dirty="0"/>
              <a:t>f</a:t>
            </a:r>
            <a:r>
              <a:rPr sz="2800" dirty="0"/>
              <a:t>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Determining Local Extrema</a:t>
            </a:r>
            <a:r>
              <a:rPr lang="en-US" baseline="-25000" dirty="0"/>
              <a:t>2</a:t>
            </a:r>
            <a:endParaRPr dirty="0"/>
          </a:p>
        </p:txBody>
      </p:sp>
      <p:pic>
        <p:nvPicPr>
          <p:cNvPr id="5" name="Content Placeholder 4" descr="Graph of an unspecified function f of x in the Cartesian plane. The graph begins in Quadrant 2, falling to the point open parenthesis minus 1, minus 2 close parenthesis, then turning and rising to the point  open parenthesis 2, 2 close parenthesis, then turning and falling to the point  open parenthesis 4, 1 close parenthesis, then turning and rising out of the image.">
            <a:extLst>
              <a:ext uri="{FF2B5EF4-FFF2-40B4-BE49-F238E27FC236}">
                <a16:creationId xmlns:a16="http://schemas.microsoft.com/office/drawing/2014/main" id="{20D7215A-EE87-483C-9541-DCBDD4F8E462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3" y="1082675"/>
            <a:ext cx="4482307" cy="4482307"/>
          </a:xfrm>
        </p:spPr>
      </p:pic>
      <p:pic>
        <p:nvPicPr>
          <p:cNvPr id="4" name="Picture 3" descr="Figure 10">
            <a:extLst>
              <a:ext uri="{FF2B5EF4-FFF2-40B4-BE49-F238E27FC236}">
                <a16:creationId xmlns:a16="http://schemas.microsoft.com/office/drawing/2014/main" id="{4BCC1783-F4D2-4EEC-BCFC-B6EF88F9A1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2000" y="5422327"/>
            <a:ext cx="1755800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5A20F-C8F6-A5DF-4EE9-E201845E8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Example 4: Determining Local Extrema</a:t>
            </a:r>
            <a:r>
              <a:rPr lang="en-IN" baseline="-25000" dirty="0"/>
              <a:t>3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87FEB0-7BA8-4415-5BC6-DE612FEDF2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Solution</a:t>
            </a:r>
          </a:p>
          <a:p>
            <a:pPr marL="628650" indent="-628650"/>
            <a:r>
              <a:rPr lang="en-US" dirty="0"/>
              <a:t>a.</a:t>
            </a:r>
            <a:r>
              <a:rPr lang="en-US" b="1" dirty="0"/>
              <a:t>	</a:t>
            </a:r>
            <a:r>
              <a:rPr lang="en-US" dirty="0"/>
              <a:t>The function </a:t>
            </a:r>
            <a:r>
              <a:rPr lang="en-US" i="1" dirty="0"/>
              <a:t>f</a:t>
            </a:r>
            <a:r>
              <a:rPr lang="en-US" dirty="0"/>
              <a:t> has local minima at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US" dirty="0"/>
              <a:t>1 and at </a:t>
            </a:r>
            <a:r>
              <a:rPr lang="en-US" dirty="0">
                <a:latin typeface="Cambria Math"/>
              </a:rPr>
              <a:t>4</a:t>
            </a:r>
            <a:r>
              <a:rPr lang="en-US" dirty="0"/>
              <a:t>, since for all </a:t>
            </a:r>
            <a:r>
              <a:rPr lang="en-US" i="1" dirty="0"/>
              <a:t>x</a:t>
            </a:r>
            <a:r>
              <a:rPr lang="en-US" dirty="0"/>
              <a:t> near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−1</a:t>
            </a:r>
            <a:r>
              <a:rPr lang="en-US" dirty="0"/>
              <a:t> (for instance, within the interval (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−2, 0)), </a:t>
            </a:r>
            <a:r>
              <a:rPr lang="en-US" b="1" dirty="0"/>
              <a:t>	</a:t>
            </a:r>
          </a:p>
          <a:p>
            <a:pPr marL="361950" indent="-361950">
              <a:defRPr sz="2800"/>
            </a:pPr>
            <a:endParaRPr lang="en-US" dirty="0"/>
          </a:p>
          <a:p>
            <a:endParaRPr lang="en-IN" dirty="0"/>
          </a:p>
        </p:txBody>
      </p:sp>
      <p:pic>
        <p:nvPicPr>
          <p:cNvPr id="20" name="Picture 19" descr="f of x is greater than or equal to f of negative one.">
            <a:extLst>
              <a:ext uri="{FF2B5EF4-FFF2-40B4-BE49-F238E27FC236}">
                <a16:creationId xmlns:a16="http://schemas.microsoft.com/office/drawing/2014/main" id="{9E8801A1-AF3D-88F4-DEA0-C1E0EFB3C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675" y="2422525"/>
            <a:ext cx="1944000" cy="52608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A6BC7D4-CAFC-376E-0F5A-61CE47C73D6C}"/>
              </a:ext>
            </a:extLst>
          </p:cNvPr>
          <p:cNvSpPr txBox="1"/>
          <p:nvPr/>
        </p:nvSpPr>
        <p:spPr>
          <a:xfrm>
            <a:off x="5419725" y="2392522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for all </a:t>
            </a:r>
            <a:r>
              <a:rPr kumimoji="0" lang="en-IN" sz="2800" b="0" i="1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near 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mbria Math"/>
                <a:ea typeface="+mn-ea"/>
                <a:cs typeface="+mn-cs"/>
              </a:rPr>
              <a:t>4</a:t>
            </a: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E160570-20F2-9386-6894-3E4638BEECA2}"/>
                  </a:ext>
                </a:extLst>
              </p:cNvPr>
              <p:cNvSpPr txBox="1"/>
              <p:nvPr/>
            </p:nvSpPr>
            <p:spPr>
              <a:xfrm>
                <a:off x="1048650" y="2877205"/>
                <a:ext cx="31242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(say, within </a:t>
                </a:r>
                <a14:m>
                  <m:oMath xmlns:m="http://schemas.openxmlformats.org/officeDocument/2006/math">
                    <m:r>
                      <a:rPr kumimoji="0" lang="en-IN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IN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  <m:r>
                      <a:rPr kumimoji="0" lang="en-IN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r>
                      <a:rPr kumimoji="0" lang="en-IN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5</m:t>
                    </m:r>
                    <m:r>
                      <a:rPr kumimoji="0" lang="en-IN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I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),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E160570-20F2-9386-6894-3E4638BEEC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650" y="2877205"/>
                <a:ext cx="3124200" cy="523220"/>
              </a:xfrm>
              <a:prstGeom prst="rect">
                <a:avLst/>
              </a:prstGeom>
              <a:blipFill>
                <a:blip r:embed="rId3"/>
                <a:stretch>
                  <a:fillRect l="-3899" t="-11628" b="-3255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 descr="f of x is greater than or equal to f of 4.">
            <a:extLst>
              <a:ext uri="{FF2B5EF4-FFF2-40B4-BE49-F238E27FC236}">
                <a16:creationId xmlns:a16="http://schemas.microsoft.com/office/drawing/2014/main" id="{9E9AFBD6-5A11-E44C-F2A0-A1E5C669B2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2898775"/>
            <a:ext cx="1933575" cy="52387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FC14CB34-4E76-4676-24A0-F2177FB02F1E}"/>
              </a:ext>
            </a:extLst>
          </p:cNvPr>
          <p:cNvSpPr txBox="1"/>
          <p:nvPr/>
        </p:nvSpPr>
        <p:spPr>
          <a:xfrm>
            <a:off x="1104900" y="3385960"/>
            <a:ext cx="7239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function </a:t>
            </a:r>
            <a:r>
              <a:rPr kumimoji="0" lang="en-IN" sz="2800" b="0" i="1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has a local maximum at 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mbria Math"/>
                <a:ea typeface="+mn-ea"/>
                <a:cs typeface="+mn-cs"/>
              </a:rPr>
              <a:t>2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since </a:t>
            </a:r>
            <a:b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IN" sz="2800" b="0" i="1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IN" sz="2800" b="0" i="1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≤ </a:t>
            </a:r>
            <a:r>
              <a:rPr kumimoji="0" lang="en-IN" sz="2800" b="0" i="1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(2) for all </a:t>
            </a:r>
            <a:r>
              <a:rPr kumimoji="0" lang="en-IN" sz="2800" b="0" i="1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near 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mbria Math"/>
                <a:ea typeface="+mn-ea"/>
                <a:cs typeface="+mn-cs"/>
              </a:rPr>
              <a:t>2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26ABFE-4CC9-E9EA-C9E2-AD9ADB08430F}"/>
              </a:ext>
            </a:extLst>
          </p:cNvPr>
          <p:cNvSpPr txBox="1"/>
          <p:nvPr/>
        </p:nvSpPr>
        <p:spPr>
          <a:xfrm>
            <a:off x="457200" y="4399744"/>
            <a:ext cx="84582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8650" indent="-628650"/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b.	Based on the graph, the value of the local minimum at 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is 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and the value of the local minimum at 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mbria Math"/>
                <a:ea typeface="+mn-ea"/>
                <a:cs typeface="+mn-cs"/>
              </a:rPr>
              <a:t>4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is 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mbria Math"/>
                <a:ea typeface="+mn-ea"/>
                <a:cs typeface="+mn-cs"/>
              </a:rPr>
              <a:t>1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The value of the local maximum at 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mbria Math"/>
                <a:ea typeface="+mn-ea"/>
                <a:cs typeface="+mn-cs"/>
              </a:rPr>
              <a:t>2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is 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mbria Math"/>
                <a:ea typeface="+mn-ea"/>
                <a:cs typeface="+mn-cs"/>
              </a:rPr>
              <a:t>2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135732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IN" dirty="0"/>
              <a:t>Definition: </a:t>
            </a:r>
            <a:r>
              <a:rPr dirty="0"/>
              <a:t>Average Rate of Change</a:t>
            </a:r>
            <a:r>
              <a:rPr lang="en-US" baseline="-25000" dirty="0"/>
              <a:t>1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6725" y="1077634"/>
            <a:ext cx="8229600" cy="4861522"/>
          </a:xfrm>
        </p:spPr>
        <p:txBody>
          <a:bodyPr>
            <a:normAutofit/>
          </a:bodyPr>
          <a:lstStyle/>
          <a:p>
            <a:pPr>
              <a:defRPr sz="2800"/>
            </a:pPr>
            <a:r>
              <a:rPr lang="en-US" dirty="0"/>
              <a:t>Given a function </a:t>
            </a:r>
            <a:r>
              <a:rPr lang="en-US" i="1" dirty="0"/>
              <a:t>f</a:t>
            </a:r>
            <a:r>
              <a:rPr lang="en-US" dirty="0"/>
              <a:t> defined on an interval</a:t>
            </a:r>
          </a:p>
          <a:p>
            <a:pPr>
              <a:defRPr sz="2800"/>
            </a:pPr>
            <a:endParaRPr lang="en-US" dirty="0"/>
          </a:p>
          <a:p>
            <a:pPr>
              <a:defRPr sz="2800"/>
            </a:pPr>
            <a:endParaRPr lang="en-US" dirty="0"/>
          </a:p>
          <a:p>
            <a:pPr>
              <a:defRPr sz="2800"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4" name="Object 3" descr="Open bracket a comma b close bracket, a not equals to b,">
            <a:extLst>
              <a:ext uri="{FF2B5EF4-FFF2-40B4-BE49-F238E27FC236}">
                <a16:creationId xmlns:a16="http://schemas.microsoft.com/office/drawing/2014/main" id="{F2F0A602-016C-4532-514C-A44379A614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9111941"/>
              </p:ext>
            </p:extLst>
          </p:nvPr>
        </p:nvGraphicFramePr>
        <p:xfrm>
          <a:off x="6459536" y="1149386"/>
          <a:ext cx="1584000" cy="46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58322" imgH="460228" progId="Equation.DSMT4">
                  <p:embed/>
                </p:oleObj>
              </mc:Choice>
              <mc:Fallback>
                <p:oleObj name="Equation" r:id="rId2" imgW="1558322" imgH="46022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59536" y="1149386"/>
                        <a:ext cx="1584000" cy="4677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9CC0BDF8-FA29-4FCA-E4E5-9058A32B4799}"/>
              </a:ext>
            </a:extLst>
          </p:cNvPr>
          <p:cNvSpPr txBox="1"/>
          <p:nvPr/>
        </p:nvSpPr>
        <p:spPr>
          <a:xfrm>
            <a:off x="457786" y="1610380"/>
            <a:ext cx="5790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the</a:t>
            </a:r>
            <a:r>
              <a:rPr lang="en-US" sz="2800" b="1" dirty="0">
                <a:solidFill>
                  <a:srgbClr val="000000"/>
                </a:solidFill>
              </a:rPr>
              <a:t> average rate of change</a:t>
            </a:r>
            <a:r>
              <a:rPr lang="en-US" sz="2800" dirty="0">
                <a:solidFill>
                  <a:srgbClr val="000000"/>
                </a:solidFill>
              </a:rPr>
              <a:t> of </a:t>
            </a:r>
            <a:r>
              <a:rPr lang="en-US" sz="2800" i="1" dirty="0">
                <a:solidFill>
                  <a:srgbClr val="000000"/>
                </a:solidFill>
              </a:rPr>
              <a:t>f</a:t>
            </a:r>
            <a:r>
              <a:rPr lang="en-US" sz="2800" dirty="0">
                <a:solidFill>
                  <a:srgbClr val="000000"/>
                </a:solidFill>
              </a:rPr>
              <a:t> over</a:t>
            </a:r>
            <a:endParaRPr lang="en-IN" sz="2800" dirty="0">
              <a:solidFill>
                <a:srgbClr val="000000"/>
              </a:solidFill>
            </a:endParaRPr>
          </a:p>
        </p:txBody>
      </p:sp>
      <p:pic>
        <p:nvPicPr>
          <p:cNvPr id="33" name="Picture 32" descr="Open bracket a comma b close bracket is">
            <a:extLst>
              <a:ext uri="{FF2B5EF4-FFF2-40B4-BE49-F238E27FC236}">
                <a16:creationId xmlns:a16="http://schemas.microsoft.com/office/drawing/2014/main" id="{DCD323FE-C734-6199-9BAB-7C8A7BAA94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490" y="1714498"/>
            <a:ext cx="1008000" cy="471830"/>
          </a:xfrm>
          <a:prstGeom prst="rect">
            <a:avLst/>
          </a:prstGeom>
        </p:spPr>
      </p:pic>
      <p:pic>
        <p:nvPicPr>
          <p:cNvPr id="7" name="Picture 6" descr="open parenthesis f of b minus f of a close parenthesis divided by open parenthesis b minus a close parenthesis.">
            <a:extLst>
              <a:ext uri="{FF2B5EF4-FFF2-40B4-BE49-F238E27FC236}">
                <a16:creationId xmlns:a16="http://schemas.microsoft.com/office/drawing/2014/main" id="{6784BC6C-F2F8-E9E7-1D72-003C5C0716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1000" y="2407354"/>
            <a:ext cx="1764000" cy="88698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9A13D3E-EF56-6C93-7666-7DD53051EA63}"/>
              </a:ext>
            </a:extLst>
          </p:cNvPr>
          <p:cNvSpPr txBox="1"/>
          <p:nvPr/>
        </p:nvSpPr>
        <p:spPr>
          <a:xfrm>
            <a:off x="457200" y="3429000"/>
            <a:ext cx="8229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rPr lang="en-US" sz="2800" dirty="0">
                <a:solidFill>
                  <a:srgbClr val="000000"/>
                </a:solidFill>
              </a:rPr>
              <a:t>If </a:t>
            </a:r>
            <a:r>
              <a:rPr lang="en-US" sz="2800" i="1" dirty="0">
                <a:solidFill>
                  <a:srgbClr val="000000"/>
                </a:solidFill>
              </a:rPr>
              <a:t>y</a:t>
            </a:r>
            <a:r>
              <a:rPr lang="en-US" sz="2800" dirty="0">
                <a:solidFill>
                  <a:srgbClr val="000000"/>
                </a:solidFill>
              </a:rPr>
              <a:t> =</a:t>
            </a:r>
            <a:r>
              <a:rPr lang="en-US" sz="2800" i="1" dirty="0">
                <a:solidFill>
                  <a:srgbClr val="000000"/>
                </a:solidFill>
              </a:rPr>
              <a:t> f</a:t>
            </a:r>
            <a:r>
              <a:rPr lang="en-US" sz="2800" dirty="0">
                <a:solidFill>
                  <a:srgbClr val="000000"/>
                </a:solidFill>
              </a:rPr>
              <a:t>(</a:t>
            </a:r>
            <a:r>
              <a:rPr lang="en-IN" sz="2800" i="1" dirty="0">
                <a:solidFill>
                  <a:srgbClr val="000000"/>
                </a:solidFill>
              </a:rPr>
              <a:t>x</a:t>
            </a:r>
            <a:r>
              <a:rPr lang="en-US" sz="2800" dirty="0">
                <a:solidFill>
                  <a:srgbClr val="000000"/>
                </a:solidFill>
              </a:rPr>
              <a:t>), then any of the following expressions may be used to represent the average rate of change of </a:t>
            </a:r>
            <a:r>
              <a:rPr lang="en-US" sz="2800" i="1" dirty="0">
                <a:solidFill>
                  <a:srgbClr val="000000"/>
                </a:solidFill>
              </a:rPr>
              <a:t>f</a:t>
            </a:r>
            <a:r>
              <a:rPr lang="en-US" sz="2800" dirty="0">
                <a:solidFill>
                  <a:srgbClr val="000000"/>
                </a:solidFill>
              </a:rPr>
              <a:t> over</a:t>
            </a:r>
          </a:p>
        </p:txBody>
      </p:sp>
      <p:pic>
        <p:nvPicPr>
          <p:cNvPr id="25" name="Picture 24" descr="Open bracket a comma b close bracket colon">
            <a:extLst>
              <a:ext uri="{FF2B5EF4-FFF2-40B4-BE49-F238E27FC236}">
                <a16:creationId xmlns:a16="http://schemas.microsoft.com/office/drawing/2014/main" id="{D12180C1-D821-A1E5-6A42-3EB3C5FF49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059" y="4343400"/>
            <a:ext cx="864000" cy="500210"/>
          </a:xfrm>
          <a:prstGeom prst="rect">
            <a:avLst/>
          </a:prstGeom>
        </p:spPr>
      </p:pic>
      <p:pic>
        <p:nvPicPr>
          <p:cNvPr id="8" name="Picture 7" descr="change in f divided by change in x equals change in y divided by change in x equals Delta f divided by delta x equals delta y divided by delta x, which equals f of b minus f of a, divided by b minus a.">
            <a:extLst>
              <a:ext uri="{FF2B5EF4-FFF2-40B4-BE49-F238E27FC236}">
                <a16:creationId xmlns:a16="http://schemas.microsoft.com/office/drawing/2014/main" id="{79E84F97-4D46-79E7-2830-FFCB56CB23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525" y="4875112"/>
            <a:ext cx="7596000" cy="91608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C26560-16E4-42AE-2A69-CAB4F6B83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4ADB1-E4B1-E5C5-9BEB-1674A5AE0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IN" dirty="0"/>
              <a:t>Definition: </a:t>
            </a:r>
            <a:r>
              <a:rPr dirty="0"/>
              <a:t>Average Rate of Change</a:t>
            </a:r>
            <a:r>
              <a:rPr lang="en-US" baseline="-25000" dirty="0"/>
              <a:t>2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57B417-0F0D-2B4A-3320-AC568AA33F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522"/>
          </a:xfrm>
        </p:spPr>
        <p:txBody>
          <a:bodyPr>
            <a:normAutofit/>
          </a:bodyPr>
          <a:lstStyle/>
          <a:p>
            <a:pPr>
              <a:defRPr sz="2800"/>
            </a:pPr>
            <a:r>
              <a:rPr lang="en-US" sz="2800" dirty="0">
                <a:solidFill>
                  <a:srgbClr val="000000"/>
                </a:solidFill>
              </a:rPr>
              <a:t>where the Greek letter </a:t>
            </a:r>
            <a:r>
              <a:rPr lang="el-GR" sz="2800" dirty="0">
                <a:solidFill>
                  <a:srgbClr val="000000"/>
                </a:solidFill>
              </a:rPr>
              <a:t>Δ </a:t>
            </a:r>
            <a:r>
              <a:rPr lang="en-US" sz="2800" dirty="0">
                <a:solidFill>
                  <a:srgbClr val="000000"/>
                </a:solidFill>
              </a:rPr>
              <a:t>is used in this context to denote a change in the variable that follows it. The average rate of change of </a:t>
            </a:r>
            <a:r>
              <a:rPr lang="en-US" sz="2800" i="1" dirty="0">
                <a:solidFill>
                  <a:srgbClr val="000000"/>
                </a:solidFill>
              </a:rPr>
              <a:t>f</a:t>
            </a:r>
            <a:r>
              <a:rPr lang="en-US" sz="2800" dirty="0">
                <a:solidFill>
                  <a:srgbClr val="000000"/>
                </a:solidFill>
              </a:rPr>
              <a:t> over</a:t>
            </a:r>
            <a:endParaRPr lang="en-IN" sz="2800" dirty="0"/>
          </a:p>
          <a:p>
            <a:pPr>
              <a:defRPr sz="2800"/>
            </a:pPr>
            <a:endParaRPr lang="ar-AE" dirty="0"/>
          </a:p>
          <a:p>
            <a:pPr>
              <a:defRPr sz="2800"/>
            </a:pPr>
            <a:endParaRPr lang="en-US" sz="2000" dirty="0"/>
          </a:p>
          <a:p>
            <a:pPr>
              <a:defRPr sz="2800"/>
            </a:pPr>
            <a:endParaRPr lang="en-US" sz="2000" dirty="0"/>
          </a:p>
          <a:p>
            <a:endParaRPr sz="2800" dirty="0"/>
          </a:p>
        </p:txBody>
      </p:sp>
      <p:pic>
        <p:nvPicPr>
          <p:cNvPr id="14" name="Picture 13" descr="Open bracket a comma b close bracket">
            <a:extLst>
              <a:ext uri="{FF2B5EF4-FFF2-40B4-BE49-F238E27FC236}">
                <a16:creationId xmlns:a16="http://schemas.microsoft.com/office/drawing/2014/main" id="{4F8C5133-744B-5493-D859-EBFABA39A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599" y="1981200"/>
            <a:ext cx="720000" cy="4873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8BA0B8-E4DF-88C7-3564-138CFC4A965D}"/>
              </a:ext>
            </a:extLst>
          </p:cNvPr>
          <p:cNvSpPr txBox="1"/>
          <p:nvPr/>
        </p:nvSpPr>
        <p:spPr>
          <a:xfrm>
            <a:off x="5867400" y="1905000"/>
            <a:ext cx="2438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represents the</a:t>
            </a:r>
            <a:endParaRPr lang="en-IN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DAF59E-8BD4-128D-7D12-85336AE0B898}"/>
              </a:ext>
            </a:extLst>
          </p:cNvPr>
          <p:cNvSpPr txBox="1"/>
          <p:nvPr/>
        </p:nvSpPr>
        <p:spPr>
          <a:xfrm>
            <a:off x="453460" y="2384165"/>
            <a:ext cx="8233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slope of the </a:t>
            </a:r>
            <a:r>
              <a:rPr lang="en-US" sz="2800" b="1" dirty="0">
                <a:solidFill>
                  <a:srgbClr val="000000"/>
                </a:solidFill>
              </a:rPr>
              <a:t>secant line</a:t>
            </a:r>
            <a:r>
              <a:rPr lang="en-US" sz="2800" dirty="0">
                <a:solidFill>
                  <a:srgbClr val="000000"/>
                </a:solidFill>
              </a:rPr>
              <a:t> drawn between the points</a:t>
            </a:r>
            <a:endParaRPr lang="en-IN" sz="2800" dirty="0"/>
          </a:p>
        </p:txBody>
      </p:sp>
      <p:pic>
        <p:nvPicPr>
          <p:cNvPr id="16" name="Picture 15" descr="open parenthesis a comma f of a close parenthesis and  open parenthesis b comma f of b close parenthesis">
            <a:extLst>
              <a:ext uri="{FF2B5EF4-FFF2-40B4-BE49-F238E27FC236}">
                <a16:creationId xmlns:a16="http://schemas.microsoft.com/office/drawing/2014/main" id="{B41E6C8C-A16E-261E-A2B8-8151D423E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" y="2962270"/>
            <a:ext cx="3024000" cy="51991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16EF38B-520F-BCA1-7F40-4C6AB1FF875B}"/>
              </a:ext>
            </a:extLst>
          </p:cNvPr>
          <p:cNvSpPr txBox="1"/>
          <p:nvPr/>
        </p:nvSpPr>
        <p:spPr>
          <a:xfrm>
            <a:off x="3557116" y="2898420"/>
            <a:ext cx="5129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on the graph of </a:t>
            </a:r>
            <a:r>
              <a:rPr lang="en-US" sz="2800" i="1" dirty="0">
                <a:solidFill>
                  <a:srgbClr val="000000"/>
                </a:solidFill>
              </a:rPr>
              <a:t>f</a:t>
            </a:r>
            <a:r>
              <a:rPr lang="en-US" sz="2800" dirty="0">
                <a:solidFill>
                  <a:srgbClr val="000000"/>
                </a:solidFill>
              </a:rPr>
              <a:t>, as shown in</a:t>
            </a:r>
            <a:endParaRPr lang="en-IN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D30E7E6-E887-2A5F-AC63-C90D7C787179}"/>
              </a:ext>
            </a:extLst>
          </p:cNvPr>
          <p:cNvSpPr txBox="1"/>
          <p:nvPr/>
        </p:nvSpPr>
        <p:spPr>
          <a:xfrm>
            <a:off x="484836" y="3505200"/>
            <a:ext cx="1680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Figure 15.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3651761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IN" dirty="0"/>
              <a:t>Definition: </a:t>
            </a:r>
            <a:r>
              <a:rPr dirty="0"/>
              <a:t>Average Rate of Change</a:t>
            </a:r>
            <a:r>
              <a:rPr lang="en-US" baseline="-25000" dirty="0"/>
              <a:t>3</a:t>
            </a:r>
            <a:endParaRPr dirty="0"/>
          </a:p>
        </p:txBody>
      </p:sp>
      <p:pic>
        <p:nvPicPr>
          <p:cNvPr id="5" name="Content Placeholder 4" descr="The graph of f of a over the interval open bracket a comma b close bracket in the Cartesian plane. The graph is an upward-opening increasing curve over the interval. A dashed line labeled secant line is drawn from the point open parenthesis a comma f of a close parenthesis to the point open parenthesis b comma f of b close parenthesis, with the graph of f below the secant line. The secant line serves as the hypotenuse of a right triangle, with the base drawn from the point open parenthesis a comma f of a close parenthesis to open parenthesis b comma f of a close parenthesis and the height drawn from open parenthesis b comma f of a close parenthesis to open parenthesis b comma f of b close parenthesis. The length of the base is labeled b minus a, and the height is labeled f of b minus f of a.">
            <a:extLst>
              <a:ext uri="{FF2B5EF4-FFF2-40B4-BE49-F238E27FC236}">
                <a16:creationId xmlns:a16="http://schemas.microsoft.com/office/drawing/2014/main" id="{FED026DA-D809-4825-92FD-DFB5247FCB17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58206" y="1219199"/>
            <a:ext cx="4394994" cy="4302919"/>
          </a:xfrm>
        </p:spPr>
      </p:pic>
      <p:pic>
        <p:nvPicPr>
          <p:cNvPr id="4" name="Picture 3" descr="Figure 15">
            <a:extLst>
              <a:ext uri="{FF2B5EF4-FFF2-40B4-BE49-F238E27FC236}">
                <a16:creationId xmlns:a16="http://schemas.microsoft.com/office/drawing/2014/main" id="{0A818A3E-E5B7-442A-9176-DCEB4745A2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5346127"/>
            <a:ext cx="1755800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Figure 1: A Function with </a:t>
            </a:r>
            <a:r>
              <a:rPr lang="en-US" i="1" dirty="0"/>
              <a:t>y</a:t>
            </a:r>
            <a:r>
              <a:rPr lang="en-US" dirty="0"/>
              <a:t>-Axis Symmetry</a:t>
            </a:r>
            <a:endParaRPr dirty="0"/>
          </a:p>
        </p:txBody>
      </p:sp>
      <p:pic>
        <p:nvPicPr>
          <p:cNvPr id="7" name="Content Placeholder 6" descr="Graph of f of x equals x squared in the Cartesian plane, representative of functions that are symmetric with respect to the y-axis.">
            <a:extLst>
              <a:ext uri="{FF2B5EF4-FFF2-40B4-BE49-F238E27FC236}">
                <a16:creationId xmlns:a16="http://schemas.microsoft.com/office/drawing/2014/main" id="{71E15382-2990-4260-8899-778D7B1C2151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3" y="1082675"/>
            <a:ext cx="4849813" cy="4849813"/>
          </a:xfrm>
        </p:spPr>
      </p:pic>
    </p:spTree>
    <p:extLst>
      <p:ext uri="{BB962C8B-B14F-4D97-AF65-F5344CB8AC3E}">
        <p14:creationId xmlns:p14="http://schemas.microsoft.com/office/powerpoint/2010/main" val="42337546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5: Determining Average Rate of Change</a:t>
            </a:r>
            <a:r>
              <a:rPr lang="en-US" baseline="-25000" dirty="0"/>
              <a:t>1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lang="en-IN" sz="2800" dirty="0"/>
              <a:t>Given the function </a:t>
            </a:r>
            <a:r>
              <a:rPr lang="en-IN" sz="2800" i="1" dirty="0"/>
              <a:t>f</a:t>
            </a:r>
            <a:r>
              <a:rPr lang="en-IN" sz="2800" dirty="0"/>
              <a:t>(</a:t>
            </a:r>
            <a:r>
              <a:rPr lang="en-IN" sz="2800" i="1" dirty="0"/>
              <a:t>x</a:t>
            </a:r>
            <a:r>
              <a:rPr lang="en-IN" sz="2800" dirty="0"/>
              <a:t>) = 3</a:t>
            </a:r>
            <a:r>
              <a:rPr lang="en-IN" sz="2800" i="1" dirty="0"/>
              <a:t>x</a:t>
            </a:r>
            <a:r>
              <a:rPr lang="en-IN" sz="1050" i="1" dirty="0"/>
              <a:t> </a:t>
            </a:r>
            <a:r>
              <a:rPr lang="en-IN" sz="2800" dirty="0"/>
              <a:t>² </a:t>
            </a:r>
            <a:r>
              <a:rPr lang="en-I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− 5</a:t>
            </a:r>
            <a:r>
              <a:rPr lang="en-IN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I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+ 2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N" sz="2800" dirty="0"/>
              <a:t>determine the average rate of change over each of the following intervals.</a:t>
            </a:r>
          </a:p>
          <a:p>
            <a:pPr>
              <a:defRPr sz="2800"/>
            </a:pPr>
            <a:endParaRPr sz="2800" dirty="0"/>
          </a:p>
        </p:txBody>
      </p:sp>
      <p:pic>
        <p:nvPicPr>
          <p:cNvPr id="6" name="Picture 5" descr="a. Open bracket one comma three close bracket.&#10;b. Open bracket negative two comma two close bracket.&#10;c. Open bracket c comma c plus h close bracket, where h is not equal to zero.">
            <a:extLst>
              <a:ext uri="{FF2B5EF4-FFF2-40B4-BE49-F238E27FC236}">
                <a16:creationId xmlns:a16="http://schemas.microsoft.com/office/drawing/2014/main" id="{A136DA61-F3C2-28F3-2197-212ED8736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2438400"/>
            <a:ext cx="3733399" cy="1764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5: Determining Average Rate of Change</a:t>
            </a:r>
            <a:r>
              <a:rPr lang="en-US" baseline="-25000" dirty="0"/>
              <a:t>2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b="1" dirty="0"/>
              <a:t>Solution</a:t>
            </a:r>
          </a:p>
          <a:p>
            <a:pPr marL="542925" indent="-542925">
              <a:defRPr sz="2800"/>
            </a:pPr>
            <a:r>
              <a:rPr lang="en-US" dirty="0"/>
              <a:t>a.	</a:t>
            </a:r>
            <a:r>
              <a:rPr dirty="0"/>
              <a:t>Using one of the equivalent choices of notation for average rate of change, we find</a:t>
            </a:r>
            <a:r>
              <a:rPr lang="en-US" dirty="0"/>
              <a:t> the following.</a:t>
            </a:r>
          </a:p>
        </p:txBody>
      </p:sp>
      <p:pic>
        <p:nvPicPr>
          <p:cNvPr id="5" name="Picture 4" descr="Delta f divided by delta x equals open parenthesis f of 3 minus f of 1 close parenthesis ,  divided by open parenthesis  3 minus 1 close parenthesis . This equals open parenthesis 3 times 3 squared minus 5 times 3 plus 2 close parenthesis minus open parenthesis 3 times 1 squared minus 5 times 1 plus 2 close parenthesis, all divided by open parenthesis  3 minus 1 close parenthesis. This simplifies to 14 minus 0, divided by 2. Further simplification gives 7.">
            <a:extLst>
              <a:ext uri="{FF2B5EF4-FFF2-40B4-BE49-F238E27FC236}">
                <a16:creationId xmlns:a16="http://schemas.microsoft.com/office/drawing/2014/main" id="{BFAD60F6-2FDC-9A3A-8768-87E7DE4CE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87" y="2704513"/>
            <a:ext cx="5000625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5: Determining Average Rate of Change</a:t>
            </a:r>
            <a:r>
              <a:rPr lang="en-US" baseline="-25000" dirty="0"/>
              <a:t>3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</p:spPr>
        <p:txBody>
          <a:bodyPr>
            <a:normAutofit/>
          </a:bodyPr>
          <a:lstStyle/>
          <a:p>
            <a:pPr marL="628650" indent="-628650">
              <a:defRPr sz="2800"/>
            </a:pPr>
            <a:r>
              <a:rPr lang="en-US" dirty="0"/>
              <a:t>b.	Over this interval, we calculate the average rate of change as follows.</a:t>
            </a:r>
          </a:p>
        </p:txBody>
      </p:sp>
      <p:pic>
        <p:nvPicPr>
          <p:cNvPr id="5" name="Picture 4" descr="Delta f divided by delta x equals open parenthesis  f of 2 minus f of negative 2 close parenthesis , divided by open parenthesis  2 minus open parenthesis negative 2 close parenthesis  close parenthesis. This equals open parenthesis 3 times 2 squared minus 5 times 2 plus 2 close parenthesis minus open bracket 3 times  open parenthesis negative 2  close parenthesis squared minus 5 times negative 2 plus 2 close bracket, all divided by 2 minus  open parenthesis negative 2  close parenthesis. This simplifies to  open parenthesis 4 minus 24  close parenthesis, divided by 4. Further simplification gives negative 5.">
            <a:extLst>
              <a:ext uri="{FF2B5EF4-FFF2-40B4-BE49-F238E27FC236}">
                <a16:creationId xmlns:a16="http://schemas.microsoft.com/office/drawing/2014/main" id="{2FA41BF1-C734-90EA-3E74-AB590B7C1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787" y="2286000"/>
            <a:ext cx="5686425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8626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5: Determining Average Rate of Change</a:t>
            </a:r>
            <a:r>
              <a:rPr lang="en-US" baseline="-25000" dirty="0"/>
              <a:t>4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628650" indent="-628650">
              <a:defRPr sz="2800"/>
            </a:pPr>
            <a:r>
              <a:rPr lang="en-US" sz="2200" dirty="0"/>
              <a:t>c.	</a:t>
            </a:r>
            <a:r>
              <a:rPr sz="2200" dirty="0"/>
              <a:t>While neither</a:t>
            </a:r>
            <a:r>
              <a:rPr lang="en-IN" sz="2200" dirty="0"/>
              <a:t> </a:t>
            </a:r>
            <a:r>
              <a:rPr lang="en-IN" sz="2200" i="1" dirty="0"/>
              <a:t>c</a:t>
            </a:r>
            <a:r>
              <a:rPr sz="2200" dirty="0"/>
              <a:t> nor</a:t>
            </a:r>
            <a:r>
              <a:rPr lang="en-IN" sz="2200" dirty="0"/>
              <a:t> </a:t>
            </a:r>
            <a:r>
              <a:rPr lang="en-IN" sz="2200" i="1" dirty="0"/>
              <a:t>h</a:t>
            </a:r>
            <a:r>
              <a:rPr sz="2200" dirty="0"/>
              <a:t> are given as fixed numbers, we can find the average rate of change over the interval</a:t>
            </a:r>
            <a:r>
              <a:rPr lang="en-IN" sz="2200" dirty="0"/>
              <a:t> [</a:t>
            </a:r>
            <a:r>
              <a:rPr lang="en-IN" sz="2200" i="1" dirty="0"/>
              <a:t>c</a:t>
            </a:r>
            <a:r>
              <a:rPr lang="en-IN" sz="2200" dirty="0"/>
              <a:t>, </a:t>
            </a:r>
            <a:r>
              <a:rPr lang="en-IN" sz="2200" i="1" dirty="0"/>
              <a:t>c</a:t>
            </a:r>
            <a:r>
              <a:rPr lang="en-IN" sz="2200" dirty="0"/>
              <a:t> + </a:t>
            </a:r>
            <a:r>
              <a:rPr lang="en-IN" sz="2200" i="1" dirty="0"/>
              <a:t>h</a:t>
            </a:r>
            <a:r>
              <a:rPr lang="en-IN" sz="2200" dirty="0"/>
              <a:t>]</a:t>
            </a:r>
            <a:r>
              <a:rPr sz="2200" dirty="0"/>
              <a:t> using the same process.</a:t>
            </a:r>
          </a:p>
        </p:txBody>
      </p:sp>
      <p:pic>
        <p:nvPicPr>
          <p:cNvPr id="5" name="Picture 4" descr="Delta f divided by delta x equals open parenthesis f of open parenthesis c plus h close parenthesis minus f of c close parenthesis, divided by open parenthesis c plus h close parenthesis minus c. This equals open bracket 3 times open parenthesis c plus h close parenthesis squared minus 5 times open parenthesis c plus h close parenthesis plus 2 close bracket minus open parenthesis 3 times c squared minus 5 times c plus 2 close parenthesis, all divided by open parenthesis c plus h close parenthesis minus c. Expanding the terms, this simplifies to open parenthesis 3 c squared plus 6 c h plus 3 h squared minus 5 c minus 5 h plus 2 close parenthesis minus open parenthesis 3 c squared minus 5 c plus 2 close parenthesis, all divided by h. &#10;Further simplification gives open parenthesis 6 c h plus 3 h squared minus 5 h close parenthesis, divided by h. The final result is 6 c plus 3 h minus 5.">
            <a:extLst>
              <a:ext uri="{FF2B5EF4-FFF2-40B4-BE49-F238E27FC236}">
                <a16:creationId xmlns:a16="http://schemas.microsoft.com/office/drawing/2014/main" id="{7803C2B6-D3C3-6071-AA2C-C7F5AC483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432" y="2161304"/>
            <a:ext cx="5529135" cy="3816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6: Determining Intervals of Average Rate of Change</a:t>
            </a:r>
            <a:r>
              <a:rPr lang="en-US" baseline="-25000" dirty="0"/>
              <a:t>1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sz="2800" dirty="0"/>
              <a:t>Use the given graph of the function</a:t>
            </a:r>
            <a:r>
              <a:rPr lang="en-IN" sz="2800" dirty="0"/>
              <a:t> </a:t>
            </a:r>
            <a:r>
              <a:rPr lang="en-IN" sz="2800" i="1" dirty="0"/>
              <a:t>f</a:t>
            </a:r>
            <a:r>
              <a:rPr sz="2800" dirty="0"/>
              <a:t> and the marked locations on the</a:t>
            </a:r>
            <a:r>
              <a:rPr lang="en-IN" sz="2800" dirty="0"/>
              <a:t> </a:t>
            </a:r>
            <a:r>
              <a:rPr lang="en-IN" sz="2800" i="1" dirty="0"/>
              <a:t>x</a:t>
            </a:r>
            <a:r>
              <a:rPr sz="2800" dirty="0"/>
              <a:t>-axis as endpoints to determine intervals over which the average rate of change of</a:t>
            </a:r>
            <a:r>
              <a:rPr lang="en-IN" sz="2800" dirty="0"/>
              <a:t> </a:t>
            </a:r>
            <a:r>
              <a:rPr lang="en-IN" sz="2800" i="1" dirty="0"/>
              <a:t>f</a:t>
            </a:r>
            <a:r>
              <a:rPr sz="2800" dirty="0"/>
              <a:t> is</a:t>
            </a:r>
          </a:p>
          <a:p>
            <a:pPr marL="542925" indent="-542925">
              <a:defRPr sz="2800"/>
            </a:pPr>
            <a:r>
              <a:rPr lang="en-US" dirty="0"/>
              <a:t>a.	</a:t>
            </a:r>
            <a:r>
              <a:rPr dirty="0"/>
              <a:t>​</a:t>
            </a:r>
            <a:r>
              <a:rPr sz="2800" dirty="0"/>
              <a:t>positive,</a:t>
            </a:r>
          </a:p>
          <a:p>
            <a:pPr marL="542925" indent="-542925">
              <a:defRPr sz="2800"/>
            </a:pPr>
            <a:r>
              <a:rPr lang="en-US" dirty="0"/>
              <a:t>b.	</a:t>
            </a:r>
            <a:r>
              <a:rPr dirty="0"/>
              <a:t>​</a:t>
            </a:r>
            <a:r>
              <a:rPr sz="2800" dirty="0"/>
              <a:t>negative,</a:t>
            </a:r>
          </a:p>
          <a:p>
            <a:pPr marL="542925" indent="-542925">
              <a:defRPr sz="2800"/>
            </a:pPr>
            <a:r>
              <a:rPr lang="en-US" sz="2800" dirty="0"/>
              <a:t>c.	</a:t>
            </a:r>
            <a:r>
              <a:rPr sz="2800" dirty="0"/>
              <a:t>zero.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6: Determining Intervals of Average Rate of Change</a:t>
            </a:r>
            <a:r>
              <a:rPr lang="en-US" baseline="-25000" dirty="0"/>
              <a:t>2</a:t>
            </a:r>
            <a:endParaRPr dirty="0"/>
          </a:p>
        </p:txBody>
      </p:sp>
      <p:pic>
        <p:nvPicPr>
          <p:cNvPr id="5" name="Content Placeholder 4" descr="Graph of an unspecified function f of x over the interval open bracket a comma c close bracket in the Cartesian plane. A point b between a and c is marked on the x-axis. The graph of f is decreasing as it passes through open parenthesis a comma f of a close parenthesis and continues to decrease to an unspecified point, then turns and increases slightly to open parenthesis b comma f of b close parenthesis, then continues to eventually reach the higher point open parenthesis c comma f of c close parenthesis, with a dashed horizontal line passing through open parenthesis a comma f of a close parenthesis and open parenthesis c comma f of c close parenthesis indicating that f of a equals f of c.">
            <a:extLst>
              <a:ext uri="{FF2B5EF4-FFF2-40B4-BE49-F238E27FC236}">
                <a16:creationId xmlns:a16="http://schemas.microsoft.com/office/drawing/2014/main" id="{3042F336-1667-4860-8F64-C4A247C2F36F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51748" y="1082675"/>
            <a:ext cx="4401452" cy="4409917"/>
          </a:xfrm>
        </p:spPr>
      </p:pic>
      <p:pic>
        <p:nvPicPr>
          <p:cNvPr id="4" name="Picture 3" descr="Figure 16">
            <a:extLst>
              <a:ext uri="{FF2B5EF4-FFF2-40B4-BE49-F238E27FC236}">
                <a16:creationId xmlns:a16="http://schemas.microsoft.com/office/drawing/2014/main" id="{0D7BF9B1-1D18-40FB-A958-AB2937E65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5410200"/>
            <a:ext cx="1755800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6: Determining Intervals of Average Rate of Change</a:t>
            </a:r>
            <a:r>
              <a:rPr lang="en-US" baseline="-25000" dirty="0"/>
              <a:t>3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382000" cy="4967067"/>
          </a:xfrm>
        </p:spPr>
        <p:txBody>
          <a:bodyPr>
            <a:normAutofit/>
          </a:bodyPr>
          <a:lstStyle/>
          <a:p>
            <a:r>
              <a:rPr sz="2600" b="1" dirty="0"/>
              <a:t>Solution</a:t>
            </a:r>
          </a:p>
          <a:p>
            <a:pPr>
              <a:defRPr sz="2800"/>
            </a:pPr>
            <a:r>
              <a:rPr lang="en-IN" sz="2600" dirty="0"/>
              <a:t>						</a:t>
            </a:r>
            <a:endParaRPr sz="2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0B56B5-61F6-4346-3315-FB83489504CA}"/>
              </a:ext>
            </a:extLst>
          </p:cNvPr>
          <p:cNvSpPr txBox="1"/>
          <p:nvPr/>
        </p:nvSpPr>
        <p:spPr>
          <a:xfrm>
            <a:off x="304800" y="1600200"/>
            <a:ext cx="5486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8650" indent="-628650"/>
            <a:r>
              <a:rPr lang="en-IN" sz="2800" dirty="0"/>
              <a:t>a.	Since </a:t>
            </a:r>
            <a:r>
              <a:rPr lang="en-IN" sz="2800" i="1" dirty="0"/>
              <a:t>f</a:t>
            </a:r>
            <a:r>
              <a:rPr lang="en-IN" sz="2800" dirty="0"/>
              <a:t>(</a:t>
            </a:r>
            <a:r>
              <a:rPr lang="en-IN" sz="2800" i="1" dirty="0"/>
              <a:t>c</a:t>
            </a:r>
            <a:r>
              <a:rPr lang="en-IN" sz="2800" dirty="0"/>
              <a:t>)</a:t>
            </a:r>
            <a:r>
              <a:rPr lang="en-IN" dirty="0"/>
              <a:t> − </a:t>
            </a:r>
            <a:r>
              <a:rPr lang="en-IN" sz="2800" i="1" dirty="0"/>
              <a:t>f</a:t>
            </a:r>
            <a:r>
              <a:rPr lang="en-IN" sz="2800" dirty="0"/>
              <a:t>(</a:t>
            </a:r>
            <a:r>
              <a:rPr lang="en-IN" sz="2800" i="1" dirty="0"/>
              <a:t>b</a:t>
            </a:r>
            <a:r>
              <a:rPr lang="en-IN" sz="2800" dirty="0"/>
              <a:t>) &lt; 0 but </a:t>
            </a:r>
            <a:r>
              <a:rPr lang="en-IN" sz="2800" i="1" dirty="0"/>
              <a:t>c</a:t>
            </a:r>
            <a:r>
              <a:rPr lang="en-IN" sz="2800" dirty="0">
                <a:latin typeface="Symbol" panose="05050102010706020507" pitchFamily="18" charset="2"/>
              </a:rPr>
              <a:t> </a:t>
            </a:r>
            <a:r>
              <a:rPr lang="en-IN" sz="2800" dirty="0"/>
              <a:t>−</a:t>
            </a:r>
            <a:r>
              <a:rPr lang="en-IN" sz="2800" dirty="0">
                <a:latin typeface="Symbol" panose="05050102010706020507" pitchFamily="18" charset="2"/>
              </a:rPr>
              <a:t> </a:t>
            </a:r>
            <a:r>
              <a:rPr lang="en-IN" sz="2800" i="1" dirty="0"/>
              <a:t>b </a:t>
            </a:r>
            <a:r>
              <a:rPr lang="en-IN" sz="2800" dirty="0"/>
              <a:t>&gt; 0,</a:t>
            </a:r>
          </a:p>
        </p:txBody>
      </p:sp>
      <p:pic>
        <p:nvPicPr>
          <p:cNvPr id="8" name="Picture 7" descr="open parenthesis f of c minus f of b close parenthesis divided by open parenthesis c minus b close parenthesis greater than 0.">
            <a:extLst>
              <a:ext uri="{FF2B5EF4-FFF2-40B4-BE49-F238E27FC236}">
                <a16:creationId xmlns:a16="http://schemas.microsoft.com/office/drawing/2014/main" id="{4E967F62-F71F-75F5-F9F0-E4F699A69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8740" y="1455799"/>
            <a:ext cx="2052000" cy="8120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B54D9BB-0FD2-CC06-6E31-118907ABB07D}"/>
              </a:ext>
            </a:extLst>
          </p:cNvPr>
          <p:cNvSpPr txBox="1"/>
          <p:nvPr/>
        </p:nvSpPr>
        <p:spPr>
          <a:xfrm>
            <a:off x="914400" y="2235193"/>
            <a:ext cx="79870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600" dirty="0"/>
              <a:t>That is, the average rate of change of </a:t>
            </a:r>
            <a:r>
              <a:rPr lang="en-IN" sz="2600" i="1" dirty="0"/>
              <a:t>f</a:t>
            </a:r>
            <a:r>
              <a:rPr lang="en-IN" sz="2600" dirty="0"/>
              <a:t> is positive on [</a:t>
            </a:r>
            <a:r>
              <a:rPr lang="en-IN" sz="2600" i="1" dirty="0"/>
              <a:t>b</a:t>
            </a:r>
            <a:r>
              <a:rPr lang="en-IN" sz="2600" dirty="0"/>
              <a:t>, </a:t>
            </a:r>
            <a:r>
              <a:rPr lang="en-IN" sz="2600" i="1" dirty="0"/>
              <a:t>c</a:t>
            </a:r>
            <a:r>
              <a:rPr lang="en-IN" sz="2600" dirty="0"/>
              <a:t>].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7B05EB-8C1A-DF55-1127-45192B044B0E}"/>
              </a:ext>
            </a:extLst>
          </p:cNvPr>
          <p:cNvSpPr txBox="1"/>
          <p:nvPr/>
        </p:nvSpPr>
        <p:spPr>
          <a:xfrm>
            <a:off x="304800" y="3046207"/>
            <a:ext cx="53248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8650" indent="-628650"/>
            <a:r>
              <a:rPr lang="en-IN" sz="2600" dirty="0"/>
              <a:t>b.	Since </a:t>
            </a:r>
            <a:r>
              <a:rPr lang="en-IN" sz="2600" i="1" dirty="0"/>
              <a:t>f</a:t>
            </a:r>
            <a:r>
              <a:rPr lang="en-IN" sz="2600" dirty="0"/>
              <a:t>(</a:t>
            </a:r>
            <a:r>
              <a:rPr lang="en-IN" sz="2600" i="1" dirty="0"/>
              <a:t>b</a:t>
            </a:r>
            <a:r>
              <a:rPr lang="en-IN" sz="2600" dirty="0"/>
              <a:t>) </a:t>
            </a:r>
            <a:r>
              <a:rPr lang="en-IN" sz="2800" dirty="0"/>
              <a:t>−</a:t>
            </a:r>
            <a:r>
              <a:rPr lang="en-IN" sz="2600" dirty="0">
                <a:latin typeface="Symbol" panose="05050102010706020507" pitchFamily="18" charset="2"/>
              </a:rPr>
              <a:t> </a:t>
            </a:r>
            <a:r>
              <a:rPr lang="en-IN" sz="2600" i="1" dirty="0"/>
              <a:t>f</a:t>
            </a:r>
            <a:r>
              <a:rPr lang="en-IN" sz="2600" dirty="0"/>
              <a:t>(</a:t>
            </a:r>
            <a:r>
              <a:rPr lang="en-IN" sz="2600" i="1" dirty="0"/>
              <a:t>a</a:t>
            </a:r>
            <a:r>
              <a:rPr lang="en-IN" sz="2600" dirty="0"/>
              <a:t>) &lt; 0 but </a:t>
            </a:r>
            <a:r>
              <a:rPr lang="en-IN" sz="2600" i="1" dirty="0"/>
              <a:t>b</a:t>
            </a:r>
            <a:r>
              <a:rPr lang="en-IN" sz="2600" dirty="0">
                <a:latin typeface="Symbol" panose="05050102010706020507" pitchFamily="18" charset="2"/>
              </a:rPr>
              <a:t> </a:t>
            </a:r>
            <a:r>
              <a:rPr lang="en-IN" sz="2800" dirty="0"/>
              <a:t>−</a:t>
            </a:r>
            <a:r>
              <a:rPr lang="en-IN" sz="2600" dirty="0">
                <a:latin typeface="Symbol" panose="05050102010706020507" pitchFamily="18" charset="2"/>
              </a:rPr>
              <a:t> </a:t>
            </a:r>
            <a:r>
              <a:rPr lang="en-IN" sz="2600" i="1" dirty="0"/>
              <a:t>a </a:t>
            </a:r>
            <a:r>
              <a:rPr lang="en-IN" sz="2600" dirty="0"/>
              <a:t>&gt; 0, </a:t>
            </a:r>
          </a:p>
        </p:txBody>
      </p:sp>
      <p:pic>
        <p:nvPicPr>
          <p:cNvPr id="10" name="Picture 9" descr="open parenthesis f of b minus f of a close parenthesis divided by open parenthesis b minus a close parenthesis less than 0.">
            <a:extLst>
              <a:ext uri="{FF2B5EF4-FFF2-40B4-BE49-F238E27FC236}">
                <a16:creationId xmlns:a16="http://schemas.microsoft.com/office/drawing/2014/main" id="{7BB607B8-9EB8-4FAE-ACF8-3C08849D9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619" y="2866335"/>
            <a:ext cx="2158171" cy="84741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21F0C68-56DA-EDEC-F908-CCB441FC2DB7}"/>
              </a:ext>
            </a:extLst>
          </p:cNvPr>
          <p:cNvSpPr txBox="1"/>
          <p:nvPr/>
        </p:nvSpPr>
        <p:spPr>
          <a:xfrm>
            <a:off x="918210" y="3747930"/>
            <a:ext cx="814959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600" dirty="0"/>
              <a:t>That is, the average rate of change of </a:t>
            </a:r>
            <a:r>
              <a:rPr lang="en-IN" sz="2600" i="1" dirty="0"/>
              <a:t>f</a:t>
            </a:r>
            <a:r>
              <a:rPr lang="en-IN" sz="2600" dirty="0"/>
              <a:t> is negative on [</a:t>
            </a:r>
            <a:r>
              <a:rPr lang="en-IN" sz="2600" i="1" dirty="0"/>
              <a:t>a</a:t>
            </a:r>
            <a:r>
              <a:rPr lang="en-IN" sz="2600" dirty="0"/>
              <a:t>, </a:t>
            </a:r>
            <a:r>
              <a:rPr lang="en-IN" sz="2600" i="1" dirty="0"/>
              <a:t>b</a:t>
            </a:r>
            <a:r>
              <a:rPr lang="en-IN" sz="2600" dirty="0"/>
              <a:t>].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E915951-F348-736A-9A0C-237D54982440}"/>
              </a:ext>
            </a:extLst>
          </p:cNvPr>
          <p:cNvSpPr txBox="1"/>
          <p:nvPr/>
        </p:nvSpPr>
        <p:spPr>
          <a:xfrm>
            <a:off x="304800" y="4536005"/>
            <a:ext cx="297637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8650" indent="-628650"/>
            <a:r>
              <a:rPr lang="en-IN" sz="2600" dirty="0"/>
              <a:t>c.	​Since </a:t>
            </a:r>
            <a:r>
              <a:rPr lang="en-IN" sz="2600" i="1" dirty="0"/>
              <a:t>f</a:t>
            </a:r>
            <a:r>
              <a:rPr lang="en-IN" sz="2600" dirty="0"/>
              <a:t>(</a:t>
            </a:r>
            <a:r>
              <a:rPr lang="en-IN" sz="2600" i="1" dirty="0"/>
              <a:t>c</a:t>
            </a:r>
            <a:r>
              <a:rPr lang="en-IN" sz="2600" dirty="0"/>
              <a:t>) = </a:t>
            </a:r>
            <a:r>
              <a:rPr lang="en-IN" sz="2600" i="1" dirty="0"/>
              <a:t>f</a:t>
            </a:r>
            <a:r>
              <a:rPr lang="en-IN" sz="2600" dirty="0"/>
              <a:t>(</a:t>
            </a:r>
            <a:r>
              <a:rPr lang="en-IN" sz="2600" i="1" dirty="0"/>
              <a:t>a</a:t>
            </a:r>
            <a:r>
              <a:rPr lang="en-IN" sz="2600" dirty="0"/>
              <a:t>),</a:t>
            </a:r>
          </a:p>
        </p:txBody>
      </p:sp>
      <p:pic>
        <p:nvPicPr>
          <p:cNvPr id="13" name="Picture 12" descr="open parenthesis f of c minus f of a close parenthesis divided by open parenthesis c minus a close parenthesis equals 0.">
            <a:extLst>
              <a:ext uri="{FF2B5EF4-FFF2-40B4-BE49-F238E27FC236}">
                <a16:creationId xmlns:a16="http://schemas.microsoft.com/office/drawing/2014/main" id="{5E474478-DE8B-1C3B-EC33-09AFF3A5B7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6976" y="4365509"/>
            <a:ext cx="2133785" cy="85351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533CE4F-15C0-6AD3-3631-0B337C05F66E}"/>
              </a:ext>
            </a:extLst>
          </p:cNvPr>
          <p:cNvSpPr txBox="1"/>
          <p:nvPr/>
        </p:nvSpPr>
        <p:spPr>
          <a:xfrm>
            <a:off x="937260" y="5140070"/>
            <a:ext cx="74870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600" dirty="0"/>
              <a:t>That is, the average rate of change of </a:t>
            </a:r>
            <a:r>
              <a:rPr lang="en-IN" sz="2600" i="1" dirty="0"/>
              <a:t>f</a:t>
            </a:r>
            <a:r>
              <a:rPr lang="en-IN" sz="2600" dirty="0"/>
              <a:t> is zero on [</a:t>
            </a:r>
            <a:r>
              <a:rPr lang="en-IN" sz="2600" i="1" dirty="0"/>
              <a:t>a</a:t>
            </a:r>
            <a:r>
              <a:rPr lang="en-IN" sz="2600" dirty="0"/>
              <a:t>, </a:t>
            </a:r>
            <a:r>
              <a:rPr lang="en-IN" sz="2600" i="1" dirty="0"/>
              <a:t>c</a:t>
            </a:r>
            <a:r>
              <a:rPr lang="en-IN" sz="2600" dirty="0"/>
              <a:t>].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IN" dirty="0"/>
              <a:t>Definition: </a:t>
            </a:r>
            <a:r>
              <a:rPr dirty="0"/>
              <a:t>Origin Symmetry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382000" cy="4785322"/>
          </a:xfrm>
        </p:spPr>
        <p:txBody>
          <a:bodyPr>
            <a:normAutofit/>
          </a:bodyPr>
          <a:lstStyle/>
          <a:p>
            <a:pPr>
              <a:defRPr sz="2800"/>
            </a:pPr>
            <a:r>
              <a:rPr sz="2800" dirty="0"/>
              <a:t>The graph of a function</a:t>
            </a:r>
            <a:r>
              <a:rPr lang="en-IN" sz="2800" dirty="0"/>
              <a:t> </a:t>
            </a:r>
            <a:r>
              <a:rPr lang="en-IN" sz="2800" i="1" dirty="0"/>
              <a:t>f</a:t>
            </a:r>
            <a:r>
              <a:rPr sz="2800" dirty="0"/>
              <a:t> has </a:t>
            </a:r>
            <a:r>
              <a:rPr sz="2800" b="1" dirty="0"/>
              <a:t>origin symmetry</a:t>
            </a:r>
            <a:r>
              <a:rPr sz="2800" dirty="0"/>
              <a:t>, or is </a:t>
            </a:r>
            <a:r>
              <a:rPr sz="2800" b="1" dirty="0"/>
              <a:t>symmetric with respect to the origin</a:t>
            </a:r>
            <a:r>
              <a:rPr sz="2800" dirty="0"/>
              <a:t>, if</a:t>
            </a:r>
            <a:r>
              <a:rPr lang="en-US" sz="2800" dirty="0"/>
              <a:t>	 </a:t>
            </a:r>
            <a:endParaRPr lang="en-IN" sz="2800" dirty="0">
              <a:solidFill>
                <a:srgbClr val="000000"/>
              </a:solidFill>
            </a:endParaRPr>
          </a:p>
          <a:p>
            <a:pPr>
              <a:defRPr sz="2800"/>
            </a:pPr>
            <a:r>
              <a:rPr lang="en-US" sz="2800" dirty="0"/>
              <a:t>		</a:t>
            </a:r>
            <a:endParaRPr sz="2800" dirty="0"/>
          </a:p>
        </p:txBody>
      </p:sp>
      <p:pic>
        <p:nvPicPr>
          <p:cNvPr id="11" name="Picture 10" descr="f of open parenthesis negative x close parenthesis equals negative  f of x.">
            <a:extLst>
              <a:ext uri="{FF2B5EF4-FFF2-40B4-BE49-F238E27FC236}">
                <a16:creationId xmlns:a16="http://schemas.microsoft.com/office/drawing/2014/main" id="{BCF4481E-E5B5-FFF0-1302-215A389BA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524000"/>
            <a:ext cx="2286000" cy="5238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1F0F4D-89C7-B4A0-B5DD-EEE9B7BB29C6}"/>
              </a:ext>
            </a:extLst>
          </p:cNvPr>
          <p:cNvSpPr txBox="1"/>
          <p:nvPr/>
        </p:nvSpPr>
        <p:spPr>
          <a:xfrm>
            <a:off x="457200" y="1928066"/>
            <a:ext cx="838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solidFill>
                  <a:srgbClr val="000000"/>
                </a:solidFill>
              </a:rPr>
              <a:t>for all </a:t>
            </a:r>
            <a:r>
              <a:rPr lang="en-IN" sz="2800" i="1" dirty="0">
                <a:solidFill>
                  <a:srgbClr val="000000"/>
                </a:solidFill>
              </a:rPr>
              <a:t>x </a:t>
            </a:r>
            <a:r>
              <a:rPr lang="en-IN" sz="2800" dirty="0">
                <a:solidFill>
                  <a:srgbClr val="000000"/>
                </a:solidFill>
              </a:rPr>
              <a:t>in the domain of </a:t>
            </a:r>
            <a:r>
              <a:rPr lang="en-IN" sz="2800" i="1" dirty="0">
                <a:solidFill>
                  <a:srgbClr val="000000"/>
                </a:solidFill>
              </a:rPr>
              <a:t>f</a:t>
            </a:r>
            <a:r>
              <a:rPr lang="en-IN" sz="2800" dirty="0">
                <a:solidFill>
                  <a:srgbClr val="000000"/>
                </a:solidFill>
              </a:rPr>
              <a:t>. Such functions are called </a:t>
            </a:r>
            <a:r>
              <a:rPr lang="en-IN" sz="2800" b="1" dirty="0">
                <a:solidFill>
                  <a:srgbClr val="000000"/>
                </a:solidFill>
              </a:rPr>
              <a:t>odd functions</a:t>
            </a:r>
            <a:r>
              <a:rPr lang="en-IN" sz="2800" dirty="0">
                <a:solidFill>
                  <a:srgbClr val="000000"/>
                </a:solidFill>
              </a:rPr>
              <a:t>.</a:t>
            </a:r>
          </a:p>
          <a:p>
            <a:endParaRPr lang="en-IN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Figure 2: A Function with Origin Symmetry</a:t>
            </a:r>
            <a:endParaRPr dirty="0"/>
          </a:p>
        </p:txBody>
      </p:sp>
      <p:pic>
        <p:nvPicPr>
          <p:cNvPr id="6" name="Content Placeholder 5" descr="Graph of  f of equals x cubed in the Cartesian plane, representative of functions that are symmetric with respect to the origin.">
            <a:extLst>
              <a:ext uri="{FF2B5EF4-FFF2-40B4-BE49-F238E27FC236}">
                <a16:creationId xmlns:a16="http://schemas.microsoft.com/office/drawing/2014/main" id="{1EBC7D79-FCBE-400C-8C0C-2277C2EDB6E8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3" y="1082675"/>
            <a:ext cx="4849813" cy="4849813"/>
          </a:xfrm>
        </p:spPr>
      </p:pic>
    </p:spTree>
    <p:extLst>
      <p:ext uri="{BB962C8B-B14F-4D97-AF65-F5344CB8AC3E}">
        <p14:creationId xmlns:p14="http://schemas.microsoft.com/office/powerpoint/2010/main" val="960780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IN" dirty="0"/>
              <a:t>Definition: </a:t>
            </a:r>
            <a:r>
              <a:rPr dirty="0"/>
              <a:t>Symmetry of Equations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29286"/>
            <a:ext cx="8229600" cy="4914313"/>
          </a:xfrm>
        </p:spPr>
        <p:txBody>
          <a:bodyPr>
            <a:normAutofit/>
          </a:bodyPr>
          <a:lstStyle/>
          <a:p>
            <a:pPr>
              <a:defRPr sz="2800"/>
            </a:pPr>
            <a:r>
              <a:rPr lang="en-IN" sz="2800" dirty="0"/>
              <a:t>We say that an equation in </a:t>
            </a:r>
            <a:r>
              <a:rPr lang="en-IN" sz="2800" i="1" dirty="0"/>
              <a:t>x</a:t>
            </a:r>
            <a:r>
              <a:rPr lang="en-IN" sz="2800" dirty="0"/>
              <a:t> and </a:t>
            </a:r>
            <a:r>
              <a:rPr lang="en-IN" sz="2800" i="1" dirty="0"/>
              <a:t>y</a:t>
            </a:r>
            <a:r>
              <a:rPr lang="en-IN" sz="2800" dirty="0"/>
              <a:t> is </a:t>
            </a:r>
            <a:r>
              <a:rPr lang="en-IN" sz="2800" b="1" dirty="0"/>
              <a:t>symmetric with respect to</a:t>
            </a:r>
            <a:endParaRPr lang="en-IN" sz="2800" dirty="0"/>
          </a:p>
          <a:p>
            <a:pPr marL="542925" indent="-542925">
              <a:defRPr sz="2800"/>
            </a:pPr>
            <a:r>
              <a:rPr lang="en-IN" dirty="0"/>
              <a:t>1.	​</a:t>
            </a:r>
            <a:r>
              <a:rPr lang="en-IN" sz="2800" dirty="0"/>
              <a:t>the </a:t>
            </a:r>
            <a:r>
              <a:rPr lang="en-IN" sz="2800" b="1" i="1" dirty="0"/>
              <a:t>y</a:t>
            </a:r>
            <a:r>
              <a:rPr lang="en-IN" b="1" dirty="0"/>
              <a:t>-axis</a:t>
            </a:r>
            <a:r>
              <a:rPr lang="en-IN" sz="2800" dirty="0"/>
              <a:t> if replacing </a:t>
            </a:r>
            <a:r>
              <a:rPr lang="en-IN" sz="2800" i="1" dirty="0"/>
              <a:t>x</a:t>
            </a:r>
            <a:r>
              <a:rPr lang="en-IN" sz="2800" dirty="0"/>
              <a:t> with </a:t>
            </a:r>
            <a:r>
              <a:rPr lang="en-IN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IN" sz="2800" i="1" dirty="0"/>
              <a:t>x</a:t>
            </a:r>
            <a:r>
              <a:rPr lang="en-IN" sz="2800" dirty="0"/>
              <a:t> results in an equivalent equation;</a:t>
            </a:r>
          </a:p>
          <a:p>
            <a:pPr marL="542925" indent="-542925">
              <a:defRPr sz="2800"/>
            </a:pPr>
            <a:r>
              <a:rPr lang="en-IN" dirty="0"/>
              <a:t>2.	​</a:t>
            </a:r>
            <a:r>
              <a:rPr lang="en-IN" sz="2800" dirty="0"/>
              <a:t>the </a:t>
            </a:r>
            <a:r>
              <a:rPr lang="en-IN" sz="2800" b="1" i="1" dirty="0"/>
              <a:t>x</a:t>
            </a:r>
            <a:r>
              <a:rPr lang="en-IN" b="1" dirty="0"/>
              <a:t>-axis</a:t>
            </a:r>
            <a:r>
              <a:rPr lang="en-IN" sz="2800" dirty="0"/>
              <a:t> if replacing </a:t>
            </a:r>
            <a:r>
              <a:rPr lang="en-IN" sz="2800" i="1" dirty="0"/>
              <a:t>y</a:t>
            </a:r>
            <a:r>
              <a:rPr lang="en-IN" sz="2800" dirty="0"/>
              <a:t> with </a:t>
            </a:r>
            <a:r>
              <a:rPr lang="en-IN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IN" sz="2800" i="1" dirty="0"/>
              <a:t>y</a:t>
            </a:r>
            <a:r>
              <a:rPr lang="en-IN" sz="2800" dirty="0"/>
              <a:t> results in an equivalent equation;</a:t>
            </a:r>
          </a:p>
          <a:p>
            <a:pPr marL="542925" indent="-542925">
              <a:defRPr sz="2800"/>
            </a:pPr>
            <a:r>
              <a:rPr lang="en-IN" dirty="0"/>
              <a:t>3.	​</a:t>
            </a:r>
            <a:r>
              <a:rPr lang="en-IN" sz="2800" dirty="0"/>
              <a:t>the </a:t>
            </a:r>
            <a:r>
              <a:rPr lang="en-IN" sz="2800" b="1" dirty="0"/>
              <a:t>origin</a:t>
            </a:r>
            <a:r>
              <a:rPr lang="en-IN" sz="2800" dirty="0"/>
              <a:t> if replacing </a:t>
            </a:r>
            <a:r>
              <a:rPr lang="en-IN" sz="2800" i="1" dirty="0"/>
              <a:t>x</a:t>
            </a:r>
            <a:r>
              <a:rPr lang="en-IN" sz="2800" dirty="0"/>
              <a:t> with </a:t>
            </a:r>
            <a:r>
              <a:rPr lang="en-IN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IN" sz="2800" i="1" dirty="0"/>
              <a:t>x</a:t>
            </a:r>
            <a:r>
              <a:rPr lang="en-IN" sz="2800" dirty="0"/>
              <a:t> and </a:t>
            </a:r>
            <a:r>
              <a:rPr lang="en-IN" sz="2800" i="1" dirty="0"/>
              <a:t>y</a:t>
            </a:r>
            <a:r>
              <a:rPr lang="en-IN" sz="2800" dirty="0"/>
              <a:t> with </a:t>
            </a:r>
            <a:r>
              <a:rPr lang="en-IN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IN" sz="2800" i="1" dirty="0"/>
              <a:t>y</a:t>
            </a:r>
            <a:r>
              <a:rPr lang="en-IN" sz="2800" dirty="0"/>
              <a:t> results in an equivalent equation.</a:t>
            </a:r>
            <a:endParaRPr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1: Using Symmetry to Graph Relations</a:t>
            </a:r>
            <a:r>
              <a:rPr lang="en-US" baseline="-25000" dirty="0"/>
              <a:t>1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Sketch the graphs of the following relations, making use of symmetry.</a:t>
            </a:r>
          </a:p>
          <a:p>
            <a:pPr>
              <a:defRPr sz="2800"/>
            </a:pPr>
            <a:endParaRPr dirty="0"/>
          </a:p>
        </p:txBody>
      </p:sp>
      <p:pic>
        <p:nvPicPr>
          <p:cNvPr id="5" name="Picture 4" descr="Example a is f of x equals 1 divided by x squared&#10;Example b is g of x equals x cubed minus x&#10;Example c is x equals y squared">
            <a:extLst>
              <a:ext uri="{FF2B5EF4-FFF2-40B4-BE49-F238E27FC236}">
                <a16:creationId xmlns:a16="http://schemas.microsoft.com/office/drawing/2014/main" id="{59D8306A-0F34-B556-7D5C-4D6F1EE20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981200"/>
            <a:ext cx="2304000" cy="204917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If you don't know where to begin when sketching a graph, plotting points often helps you understand the basic shape.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Using Symmetry to Graph Relations</a:t>
            </a:r>
            <a:r>
              <a:rPr lang="en-US" baseline="-25000" dirty="0"/>
              <a:t>2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</a:p>
          <a:p>
            <a:pPr marL="628650" indent="-628650">
              <a:defRPr sz="2800"/>
            </a:pPr>
            <a:r>
              <a:rPr lang="en-US" dirty="0"/>
              <a:t>a.	</a:t>
            </a:r>
            <a:r>
              <a:rPr dirty="0"/>
              <a:t>​</a:t>
            </a:r>
            <a:r>
              <a:rPr sz="2800" dirty="0"/>
              <a:t>This relation is a function. Note that it is indeed an even function and exhibits</a:t>
            </a:r>
            <a:r>
              <a:rPr lang="en-IN" sz="2800" dirty="0"/>
              <a:t> </a:t>
            </a:r>
            <a:r>
              <a:rPr lang="en-IN" sz="2800" i="1" dirty="0"/>
              <a:t>y-</a:t>
            </a:r>
            <a:r>
              <a:rPr sz="2800" dirty="0"/>
              <a:t>axis symmetry.</a:t>
            </a:r>
            <a:r>
              <a:rPr lang="en-US" sz="2800" dirty="0"/>
              <a:t>	</a:t>
            </a:r>
            <a:endParaRPr sz="2800" dirty="0"/>
          </a:p>
          <a:p>
            <a:r>
              <a:rPr dirty="0"/>
              <a:t>​</a:t>
            </a:r>
          </a:p>
        </p:txBody>
      </p:sp>
      <p:pic>
        <p:nvPicPr>
          <p:cNvPr id="8" name="Picture 7" descr="f of minus x equals 1 divided by open parenthesis minus x close parenthesis squared. This simplifies to 1 divided by x squared. Since this equals f of x">
            <a:extLst>
              <a:ext uri="{FF2B5EF4-FFF2-40B4-BE49-F238E27FC236}">
                <a16:creationId xmlns:a16="http://schemas.microsoft.com/office/drawing/2014/main" id="{0F3B7FD2-E82A-9FEF-895F-099EC9F16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974" y="2667000"/>
            <a:ext cx="1940052" cy="23301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6141</TotalTime>
  <Words>1638</Words>
  <Application>Microsoft Office PowerPoint</Application>
  <PresentationFormat>On-screen Show (4:3)</PresentationFormat>
  <Paragraphs>114</Paragraphs>
  <Slides>36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Calibri</vt:lpstr>
      <vt:lpstr>Courier New</vt:lpstr>
      <vt:lpstr>Arial</vt:lpstr>
      <vt:lpstr>Cambria Math</vt:lpstr>
      <vt:lpstr>Symbol</vt:lpstr>
      <vt:lpstr>Office Theme</vt:lpstr>
      <vt:lpstr>Equation</vt:lpstr>
      <vt:lpstr>Section 5.2</vt:lpstr>
      <vt:lpstr>Definition: y-Axis Symmetry</vt:lpstr>
      <vt:lpstr>Figure 1: A Function with y-Axis Symmetry</vt:lpstr>
      <vt:lpstr>Definition: Origin Symmetry</vt:lpstr>
      <vt:lpstr>Figure 2: A Function with Origin Symmetry</vt:lpstr>
      <vt:lpstr>Definition: Symmetry of Equations</vt:lpstr>
      <vt:lpstr>Example 1: Using Symmetry to Graph Relations1</vt:lpstr>
      <vt:lpstr>Note:</vt:lpstr>
      <vt:lpstr>Example 1: Using Symmetry to Graph Relations2</vt:lpstr>
      <vt:lpstr>Example 1: Using Symmetry to Graph Relations3</vt:lpstr>
      <vt:lpstr>Example 1: Using Symmetry to Graph Relations4</vt:lpstr>
      <vt:lpstr>Example 1: Using Symmetry to Graph Relations5</vt:lpstr>
      <vt:lpstr>Example 1: Using Symmetry to Graph Relations6</vt:lpstr>
      <vt:lpstr>Example 1: Using Symmetry to Graph Relations7</vt:lpstr>
      <vt:lpstr>Definition: Increasing, Decreasing, and Constant</vt:lpstr>
      <vt:lpstr>Example 2: Determining Intervals of Monotonicity1</vt:lpstr>
      <vt:lpstr>Example 2: Determining Intervals of Monotonicity2</vt:lpstr>
      <vt:lpstr>Example 2: Determining Intervals of Monotonicity3</vt:lpstr>
      <vt:lpstr>Example 2: Determining Intervals of Monotonicity4</vt:lpstr>
      <vt:lpstr>Example 3: Modeling the Water Level of a River1</vt:lpstr>
      <vt:lpstr>Example 3: Modeling the Water Level of a River2</vt:lpstr>
      <vt:lpstr>Example 3: Modeling the Water Level of a River3</vt:lpstr>
      <vt:lpstr>Definition: Local Extrema</vt:lpstr>
      <vt:lpstr>Example 4: Determining Local Extrema1</vt:lpstr>
      <vt:lpstr>Example 4: Determining Local Extrema2</vt:lpstr>
      <vt:lpstr>Example 4: Determining Local Extrema3</vt:lpstr>
      <vt:lpstr>Definition: Average Rate of Change1</vt:lpstr>
      <vt:lpstr>Definition: Average Rate of Change2</vt:lpstr>
      <vt:lpstr>Definition: Average Rate of Change3</vt:lpstr>
      <vt:lpstr>Example 5: Determining Average Rate of Change1</vt:lpstr>
      <vt:lpstr>Example 5: Determining Average Rate of Change2</vt:lpstr>
      <vt:lpstr>Example 5: Determining Average Rate of Change3</vt:lpstr>
      <vt:lpstr>Example 5: Determining Average Rate of Change4</vt:lpstr>
      <vt:lpstr>Example 6: Determining Intervals of Average Rate of Change1</vt:lpstr>
      <vt:lpstr>Example 6: Determining Intervals of Average Rate of Change2</vt:lpstr>
      <vt:lpstr>Example 6: Determining Intervals of Average Rate of Change3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Algebra 3rd Edition</dc:title>
  <dc:creator>Hawkes Learning</dc:creator>
  <cp:lastModifiedBy>kanthi</cp:lastModifiedBy>
  <cp:revision>250</cp:revision>
  <dcterms:created xsi:type="dcterms:W3CDTF">2013-04-26T14:43:13Z</dcterms:created>
  <dcterms:modified xsi:type="dcterms:W3CDTF">2025-08-22T12:21:20Z</dcterms:modified>
</cp:coreProperties>
</file>