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80" r:id="rId20"/>
    <p:sldId id="277" r:id="rId21"/>
    <p:sldId id="278" r:id="rId22"/>
    <p:sldId id="281" r:id="rId23"/>
    <p:sldId id="282" r:id="rId24"/>
    <p:sldId id="289" r:id="rId25"/>
    <p:sldId id="333" r:id="rId26"/>
    <p:sldId id="284" r:id="rId27"/>
    <p:sldId id="329" r:id="rId28"/>
    <p:sldId id="286" r:id="rId29"/>
    <p:sldId id="287" r:id="rId30"/>
    <p:sldId id="330" r:id="rId31"/>
    <p:sldId id="290" r:id="rId32"/>
    <p:sldId id="291" r:id="rId33"/>
    <p:sldId id="298" r:id="rId34"/>
    <p:sldId id="292" r:id="rId35"/>
    <p:sldId id="293" r:id="rId36"/>
    <p:sldId id="295" r:id="rId37"/>
    <p:sldId id="296" r:id="rId38"/>
    <p:sldId id="335" r:id="rId39"/>
    <p:sldId id="300" r:id="rId40"/>
    <p:sldId id="301" r:id="rId41"/>
    <p:sldId id="33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1" r:id="rId50"/>
    <p:sldId id="313" r:id="rId51"/>
    <p:sldId id="315" r:id="rId52"/>
    <p:sldId id="317" r:id="rId53"/>
    <p:sldId id="319" r:id="rId54"/>
    <p:sldId id="321" r:id="rId55"/>
    <p:sldId id="322" r:id="rId56"/>
    <p:sldId id="332" r:id="rId57"/>
    <p:sldId id="324" r:id="rId58"/>
    <p:sldId id="323" r:id="rId59"/>
    <p:sldId id="325" r:id="rId60"/>
    <p:sldId id="327" r:id="rId61"/>
    <p:sldId id="328" r:id="rId62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D57B4E-6305-CADD-25AA-B7061E9F4585}" name="Sindhusha" initials="SK" userId="S::sindhusha@hawkeslearning.com::f2ac187a-744f-45bc-8a89-f5d523538a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5</a:t>
            </a:r>
            <a:r>
              <a:rPr dirty="0"/>
              <a:t>.1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Transformations of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Vertical Shifting/Translation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82078"/>
            <a:ext cx="8077200" cy="49377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Let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be a function whose graph is known, and let </a:t>
            </a:r>
            <a:r>
              <a:rPr lang="en-US" sz="2800" i="1" dirty="0"/>
              <a:t>k</a:t>
            </a:r>
            <a:r>
              <a:rPr lang="en-US" sz="2800" dirty="0"/>
              <a:t> be a fixed real number. The graph of the function </a:t>
            </a:r>
            <a:br>
              <a:rPr lang="en-US" sz="2800" dirty="0"/>
            </a:b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+ </a:t>
            </a:r>
            <a:r>
              <a:rPr lang="en-US" sz="2800" i="1" dirty="0"/>
              <a:t>k</a:t>
            </a:r>
            <a:r>
              <a:rPr lang="en-US" sz="2800" dirty="0"/>
              <a:t> is the same shape as the graph of </a:t>
            </a:r>
            <a:r>
              <a:rPr lang="en-US" sz="2800" i="1" dirty="0"/>
              <a:t>f</a:t>
            </a:r>
            <a:r>
              <a:rPr lang="en-US" sz="2800" dirty="0"/>
              <a:t>, but shifted </a:t>
            </a:r>
            <a:r>
              <a:rPr lang="en-US" sz="2800" i="1" dirty="0"/>
              <a:t>k</a:t>
            </a:r>
            <a:r>
              <a:rPr lang="en-US" sz="2800" dirty="0"/>
              <a:t> units up if </a:t>
            </a:r>
            <a:r>
              <a:rPr lang="en-US" sz="2800" i="1" dirty="0"/>
              <a:t>k</a:t>
            </a:r>
            <a:r>
              <a:rPr lang="en-US" sz="2800" dirty="0"/>
              <a:t> &gt; 0 and</a:t>
            </a:r>
          </a:p>
          <a:p>
            <a:endParaRPr sz="2800" dirty="0"/>
          </a:p>
        </p:txBody>
      </p:sp>
      <p:pic>
        <p:nvPicPr>
          <p:cNvPr id="5" name="Picture 4" descr="Absolute value of k units down if k less than 0.">
            <a:extLst>
              <a:ext uri="{FF2B5EF4-FFF2-40B4-BE49-F238E27FC236}">
                <a16:creationId xmlns:a16="http://schemas.microsoft.com/office/drawing/2014/main" id="{707BB2A2-85E1-65DD-F813-04459CEC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715" y="2406650"/>
            <a:ext cx="3085714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Vertical Shifting/Translation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dirty="0"/>
          </a:p>
        </p:txBody>
      </p:sp>
      <p:pic>
        <p:nvPicPr>
          <p:cNvPr id="8" name="Picture 7" descr="Example a is  f of x equals open parenthesis  1 divided by x  close parenthesis plus 3&#10;&#10;Example b is  g of x equals the cube root of x minus 2">
            <a:extLst>
              <a:ext uri="{FF2B5EF4-FFF2-40B4-BE49-F238E27FC236}">
                <a16:creationId xmlns:a16="http://schemas.microsoft.com/office/drawing/2014/main" id="{0F1A8F5C-AE9B-0E07-B330-23EB72C0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196"/>
            <a:ext cx="2556000" cy="1589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2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As before, begin by identifying the basic function being shifted.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  <a:r>
              <a:rPr lang="en-US" sz="2800" dirty="0"/>
              <a:t>The basic function being shifted is</a:t>
            </a:r>
            <a:endParaRPr lang="ar-AE" sz="2800" dirty="0"/>
          </a:p>
          <a:p>
            <a:pPr>
              <a:defRPr sz="2800"/>
            </a:pPr>
            <a:r>
              <a:rPr lang="ar-AE" dirty="0"/>
              <a:t>​</a:t>
            </a:r>
            <a:endParaRPr lang="en-US" sz="2800" dirty="0"/>
          </a:p>
          <a:p>
            <a:r>
              <a:rPr lang="en-US" dirty="0"/>
              <a:t>​</a:t>
            </a:r>
            <a:endParaRPr dirty="0"/>
          </a:p>
        </p:txBody>
      </p:sp>
      <p:pic>
        <p:nvPicPr>
          <p:cNvPr id="7" name="Picture 6" descr="1 divided by x.">
            <a:extLst>
              <a:ext uri="{FF2B5EF4-FFF2-40B4-BE49-F238E27FC236}">
                <a16:creationId xmlns:a16="http://schemas.microsoft.com/office/drawing/2014/main" id="{744D6E8C-91C2-9460-723B-59D280D8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469" y="1438614"/>
            <a:ext cx="339852" cy="772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D679FD-D662-D146-708B-9E09C56899DC}"/>
              </a:ext>
            </a:extLst>
          </p:cNvPr>
          <p:cNvSpPr txBox="1"/>
          <p:nvPr/>
        </p:nvSpPr>
        <p:spPr>
          <a:xfrm>
            <a:off x="990600" y="2256722"/>
            <a:ext cx="2044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graph of</a:t>
            </a:r>
          </a:p>
        </p:txBody>
      </p:sp>
      <p:graphicFrame>
        <p:nvGraphicFramePr>
          <p:cNvPr id="5" name="Object 4" descr="f of x equals open parenthesis 1 divided by x  close parenthesis plus 3&#10;">
            <a:extLst>
              <a:ext uri="{FF2B5EF4-FFF2-40B4-BE49-F238E27FC236}">
                <a16:creationId xmlns:a16="http://schemas.microsoft.com/office/drawing/2014/main" id="{C039E26E-71E9-DACF-1621-FE5021379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76363"/>
              </p:ext>
            </p:extLst>
          </p:nvPr>
        </p:nvGraphicFramePr>
        <p:xfrm>
          <a:off x="3035300" y="2137337"/>
          <a:ext cx="1730963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879" imgH="771525" progId="Equation.DSMT4">
                  <p:embed/>
                </p:oleObj>
              </mc:Choice>
              <mc:Fallback>
                <p:oleObj name="Equation" r:id="rId3" imgW="1612879" imgH="7715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5300" y="2137337"/>
                        <a:ext cx="1730963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63E2CF-72CB-D9AA-A3B0-94002E560CCB}"/>
              </a:ext>
            </a:extLst>
          </p:cNvPr>
          <p:cNvSpPr txBox="1"/>
          <p:nvPr/>
        </p:nvSpPr>
        <p:spPr>
          <a:xfrm>
            <a:off x="4798134" y="2275006"/>
            <a:ext cx="2265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is the graph of </a:t>
            </a:r>
            <a:endParaRPr lang="en-IN" sz="2800" dirty="0"/>
          </a:p>
        </p:txBody>
      </p:sp>
      <p:pic>
        <p:nvPicPr>
          <p:cNvPr id="11" name="Picture 10" descr="y equals 1 divided by x">
            <a:extLst>
              <a:ext uri="{FF2B5EF4-FFF2-40B4-BE49-F238E27FC236}">
                <a16:creationId xmlns:a16="http://schemas.microsoft.com/office/drawing/2014/main" id="{935BBC3B-2E74-0298-2DA6-4D901BA5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838" y="2141571"/>
            <a:ext cx="786384" cy="829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04AB78-278E-366E-9045-E1FC61A67524}"/>
              </a:ext>
            </a:extLst>
          </p:cNvPr>
          <p:cNvSpPr txBox="1"/>
          <p:nvPr/>
        </p:nvSpPr>
        <p:spPr>
          <a:xfrm>
            <a:off x="990601" y="2921840"/>
            <a:ext cx="289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shifted </a:t>
            </a:r>
            <a:r>
              <a:rPr lang="en-US" sz="2800" dirty="0">
                <a:latin typeface="Cambria Math"/>
              </a:rPr>
              <a:t>3</a:t>
            </a:r>
            <a:r>
              <a:rPr lang="en-US" sz="2800" dirty="0"/>
              <a:t> units up.</a:t>
            </a:r>
            <a:endParaRPr lang="en-IN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8" name="Content Placeholder 7" descr="Graphs of f of x equals open parenthesis  1 divided by x  close parenthesis plus 3 and y equals 1 divided by x in the Cartesian plane. The graph of  f of x  is the graph of  y equals 1 divided by x shifted  3 units up.">
            <a:extLst>
              <a:ext uri="{FF2B5EF4-FFF2-40B4-BE49-F238E27FC236}">
                <a16:creationId xmlns:a16="http://schemas.microsoft.com/office/drawing/2014/main" id="{E707F5AB-12EE-4BA7-B11A-1F48D34388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69EC4-620E-423C-8067-237B540C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lang="en-US" sz="2800" dirty="0"/>
              <a:t>Note that this doesn't change the domain.</a:t>
            </a:r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However, the range is affected; the range of </a:t>
            </a:r>
            <a:r>
              <a:rPr lang="en-US" sz="2800" i="1" dirty="0"/>
              <a:t>f</a:t>
            </a:r>
            <a:r>
              <a:rPr lang="en-US" sz="2800" dirty="0"/>
              <a:t> is</a:t>
            </a:r>
            <a:endParaRPr lang="ar-AE" sz="2800" dirty="0"/>
          </a:p>
        </p:txBody>
      </p:sp>
      <p:pic>
        <p:nvPicPr>
          <p:cNvPr id="5" name="Picture 4" descr="Open parenthesis negative infinity to 3 close parenthesis union open parenthesis 3 to infinity close parenthesis.">
            <a:extLst>
              <a:ext uri="{FF2B5EF4-FFF2-40B4-BE49-F238E27FC236}">
                <a16:creationId xmlns:a16="http://schemas.microsoft.com/office/drawing/2014/main" id="{BCE2DC81-AD64-7F68-6800-BD522A72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0" y="2085973"/>
            <a:ext cx="2115312" cy="4617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90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  <a:r>
              <a:rPr lang="en-US" sz="2800" dirty="0"/>
              <a:t>The basic function being shifted is		</a:t>
            </a:r>
            <a:endParaRPr lang="ar-AE" sz="2800" dirty="0"/>
          </a:p>
          <a:p>
            <a:r>
              <a:rPr lang="ar-AE" dirty="0"/>
              <a:t>​</a:t>
            </a:r>
            <a:r>
              <a:rPr lang="en-US" dirty="0"/>
              <a:t>​</a:t>
            </a:r>
            <a:endParaRPr dirty="0"/>
          </a:p>
        </p:txBody>
      </p:sp>
      <p:pic>
        <p:nvPicPr>
          <p:cNvPr id="5" name="Picture 4" descr="Cube root of x.">
            <a:extLst>
              <a:ext uri="{FF2B5EF4-FFF2-40B4-BE49-F238E27FC236}">
                <a16:creationId xmlns:a16="http://schemas.microsoft.com/office/drawing/2014/main" id="{BA41F766-5183-1E03-EE73-47B28D0C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1053303"/>
            <a:ext cx="547116" cy="43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A6D6D-959D-51FB-D7C5-D0973C7578B8}"/>
              </a:ext>
            </a:extLst>
          </p:cNvPr>
          <p:cNvSpPr txBox="1"/>
          <p:nvPr/>
        </p:nvSpPr>
        <p:spPr>
          <a:xfrm>
            <a:off x="990600" y="152400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Begin by graphing the basic cube root shape.</a:t>
            </a:r>
          </a:p>
          <a:p>
            <a:pPr>
              <a:defRPr sz="2800"/>
            </a:pPr>
            <a:r>
              <a:rPr lang="en-US" sz="2800" dirty="0"/>
              <a:t>​To graph</a:t>
            </a:r>
          </a:p>
        </p:txBody>
      </p:sp>
      <p:pic>
        <p:nvPicPr>
          <p:cNvPr id="7" name="Picture 6" descr="g of x equals cube root of x minus 2,">
            <a:extLst>
              <a:ext uri="{FF2B5EF4-FFF2-40B4-BE49-F238E27FC236}">
                <a16:creationId xmlns:a16="http://schemas.microsoft.com/office/drawing/2014/main" id="{3936B369-6181-1554-D86E-774496E6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994" y="1947866"/>
            <a:ext cx="2014728" cy="541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274DC-23F7-72C3-0D7D-7D711871E9BB}"/>
              </a:ext>
            </a:extLst>
          </p:cNvPr>
          <p:cNvSpPr txBox="1"/>
          <p:nvPr/>
        </p:nvSpPr>
        <p:spPr>
          <a:xfrm>
            <a:off x="4432828" y="1957884"/>
            <a:ext cx="2057400" cy="52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graph of</a:t>
            </a:r>
            <a:endParaRPr lang="en-IN" sz="2800" dirty="0"/>
          </a:p>
        </p:txBody>
      </p:sp>
      <p:pic>
        <p:nvPicPr>
          <p:cNvPr id="10" name="Picture 9" descr="y equals cube root of x">
            <a:extLst>
              <a:ext uri="{FF2B5EF4-FFF2-40B4-BE49-F238E27FC236}">
                <a16:creationId xmlns:a16="http://schemas.microsoft.com/office/drawing/2014/main" id="{D7083C18-F8BE-A46E-AF57-99CC982B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87" y="1969636"/>
            <a:ext cx="967740" cy="469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7F4321-AAD7-DFFA-EA21-B80C16C7F2ED}"/>
              </a:ext>
            </a:extLst>
          </p:cNvPr>
          <p:cNvSpPr txBox="1"/>
          <p:nvPr/>
        </p:nvSpPr>
        <p:spPr>
          <a:xfrm>
            <a:off x="1025104" y="2426951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is shifted </a:t>
            </a:r>
            <a:r>
              <a:rPr lang="en-US" sz="2800" dirty="0">
                <a:latin typeface="Cambria Math"/>
              </a:rPr>
              <a:t>2</a:t>
            </a:r>
            <a:r>
              <a:rPr lang="en-US" sz="2800" dirty="0"/>
              <a:t> units down.</a:t>
            </a:r>
            <a:endParaRPr lang="en-IN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12" name="Content Placeholder 11" descr="Graph of g of x equals cube root of x minus 2 and y equals x to the power of 1 divided by 3 in the Cartesian plane. The graph of  g of x is the graph of  y equals x to the power of 1 divided by 3 shifted  2 units down.">
            <a:extLst>
              <a:ext uri="{FF2B5EF4-FFF2-40B4-BE49-F238E27FC236}">
                <a16:creationId xmlns:a16="http://schemas.microsoft.com/office/drawing/2014/main" id="{4C7BF7D1-0F52-41B6-9EAA-E30FDDE18B1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7" y="1082675"/>
            <a:ext cx="4403725" cy="44037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776A8-CFA7-4B8E-ABCA-13F769C9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Horizontal and Vertical Shifting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Sketch the graph of the function</a:t>
            </a:r>
          </a:p>
        </p:txBody>
      </p:sp>
      <p:pic>
        <p:nvPicPr>
          <p:cNvPr id="4" name="Picture 3" descr="f of x equals the square root of open parenthesis x plus 4 close parenthesis , plus 1.">
            <a:extLst>
              <a:ext uri="{FF2B5EF4-FFF2-40B4-BE49-F238E27FC236}">
                <a16:creationId xmlns:a16="http://schemas.microsoft.com/office/drawing/2014/main" id="{5ED0E90A-8C7A-CF92-775E-529A042F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344" y="1054439"/>
            <a:ext cx="2376000" cy="5140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this case, it doesn't matter which shift we apply first. However, when functions get more complicated, it is usually best to apply horizontal shifts before vertical shifts.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Horizontal Shifting/Translation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725" y="1052343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Let </a:t>
            </a:r>
            <a:r>
              <a:rPr lang="en-US" sz="2800" i="1" dirty="0"/>
              <a:t>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lang="ar-AE" sz="2800" dirty="0"/>
              <a:t> </a:t>
            </a:r>
            <a:r>
              <a:rPr lang="en-US" sz="2800" dirty="0"/>
              <a:t>be a function, and let </a:t>
            </a:r>
            <a:r>
              <a:rPr lang="en-US" sz="2800" i="1" dirty="0"/>
              <a:t>h</a:t>
            </a:r>
            <a:r>
              <a:rPr lang="en-US" sz="2800" dirty="0"/>
              <a:t> be a fixed real number. If we replace </a:t>
            </a:r>
            <a:r>
              <a:rPr lang="en-US" sz="2800" i="1" dirty="0"/>
              <a:t>x</a:t>
            </a:r>
            <a:r>
              <a:rPr lang="en-US" sz="2800" dirty="0"/>
              <a:t> with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lang="en-US" sz="2800" dirty="0"/>
              <a:t>, we obtain a new function</a:t>
            </a:r>
          </a:p>
          <a:p>
            <a:pPr>
              <a:defRPr sz="2800"/>
            </a:pPr>
            <a:endParaRPr lang="en-IN" i="1" dirty="0">
              <a:latin typeface="Cambria Math" panose="02040503050406030204" pitchFamily="18" charset="0"/>
            </a:endParaRPr>
          </a:p>
          <a:p>
            <a:pPr>
              <a:defRPr sz="2800"/>
            </a:pPr>
            <a:endParaRPr lang="en-US" sz="2200" dirty="0"/>
          </a:p>
        </p:txBody>
      </p:sp>
      <p:pic>
        <p:nvPicPr>
          <p:cNvPr id="5" name="Picture 4" descr="g of x equals f of open parenthesis x minus h close parenthesis.">
            <a:extLst>
              <a:ext uri="{FF2B5EF4-FFF2-40B4-BE49-F238E27FC236}">
                <a16:creationId xmlns:a16="http://schemas.microsoft.com/office/drawing/2014/main" id="{214462FC-B0FD-9696-B073-3300E152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59148"/>
            <a:ext cx="2232000" cy="492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92FD9-9DA3-E504-43A6-02C59F6548FE}"/>
              </a:ext>
            </a:extLst>
          </p:cNvPr>
          <p:cNvSpPr txBox="1"/>
          <p:nvPr/>
        </p:nvSpPr>
        <p:spPr>
          <a:xfrm>
            <a:off x="2819400" y="193090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graph of 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has the same shape as</a:t>
            </a:r>
            <a:endParaRPr lang="en-IN" sz="28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48FC4-640E-DB23-6AFE-2CDE0A2987C8}"/>
              </a:ext>
            </a:extLst>
          </p:cNvPr>
          <p:cNvSpPr txBox="1"/>
          <p:nvPr/>
        </p:nvSpPr>
        <p:spPr>
          <a:xfrm>
            <a:off x="457200" y="2400527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graph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, but shifted </a:t>
            </a:r>
            <a:r>
              <a:rPr lang="en-US" sz="2800" i="1" dirty="0">
                <a:solidFill>
                  <a:srgbClr val="00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 units to the right if </a:t>
            </a:r>
            <a:r>
              <a:rPr lang="en-US" sz="2800" i="1" dirty="0">
                <a:solidFill>
                  <a:srgbClr val="00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 &gt; 0</a:t>
            </a:r>
            <a:endParaRPr lang="en-IN" sz="28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A404F-644C-D3F5-526E-069E35B4D7CD}"/>
              </a:ext>
            </a:extLst>
          </p:cNvPr>
          <p:cNvSpPr txBox="1"/>
          <p:nvPr/>
        </p:nvSpPr>
        <p:spPr>
          <a:xfrm>
            <a:off x="481965" y="28782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and shifted</a:t>
            </a:r>
            <a:endParaRPr lang="en-IN" sz="2800" dirty="0">
              <a:solidFill>
                <a:srgbClr val="000000"/>
              </a:solidFill>
            </a:endParaRPr>
          </a:p>
        </p:txBody>
      </p:sp>
      <p:pic>
        <p:nvPicPr>
          <p:cNvPr id="11" name="Picture 10" descr="The absolute value of h units to the left if h less than 0.">
            <a:extLst>
              <a:ext uri="{FF2B5EF4-FFF2-40B4-BE49-F238E27FC236}">
                <a16:creationId xmlns:a16="http://schemas.microsoft.com/office/drawing/2014/main" id="{8EFADF37-48F1-9D50-E2E9-91F6BB55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43" y="2897474"/>
            <a:ext cx="3702857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basic function being shifted is</a:t>
            </a:r>
            <a:r>
              <a:rPr lang="en-US" sz="2800" dirty="0"/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IN" sz="2800" i="1" dirty="0"/>
              <a:t>x</a:t>
            </a:r>
            <a:r>
              <a:rPr lang="en-IN" sz="2800" dirty="0"/>
              <a:t>.</a:t>
            </a:r>
            <a:br>
              <a:rPr lang="en-IN" sz="2800" dirty="0"/>
            </a:br>
            <a:r>
              <a:rPr lang="en-IN" sz="2800" dirty="0"/>
              <a:t>Begin by graphing the basic square root shape.</a:t>
            </a:r>
          </a:p>
          <a:p>
            <a:pPr>
              <a:defRPr sz="2800"/>
            </a:pPr>
            <a:r>
              <a:rPr lang="en-IN" sz="2800" dirty="0"/>
              <a:t>In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we have replaced </a:t>
            </a:r>
            <a:r>
              <a:rPr lang="en-IN" sz="2800" i="1" dirty="0"/>
              <a:t>x</a:t>
            </a:r>
            <a:r>
              <a:rPr lang="en-IN" sz="2800" dirty="0"/>
              <a:t> with </a:t>
            </a:r>
            <a:r>
              <a:rPr lang="en-IN" sz="2800" i="1" dirty="0"/>
              <a:t>x</a:t>
            </a:r>
            <a:r>
              <a:rPr lang="en-IN" sz="2800" dirty="0"/>
              <a:t> + 4, so shift the basic function </a:t>
            </a:r>
            <a:r>
              <a:rPr lang="en-IN" sz="2800" dirty="0">
                <a:latin typeface="Cambria Math"/>
              </a:rPr>
              <a:t>4</a:t>
            </a:r>
            <a:r>
              <a:rPr lang="en-IN" sz="2800" dirty="0"/>
              <a:t> units to the left.</a:t>
            </a:r>
          </a:p>
          <a:p>
            <a:r>
              <a:rPr lang="en-IN" sz="2800" dirty="0"/>
              <a:t>Then shift the resulting function </a:t>
            </a:r>
            <a:r>
              <a:rPr lang="en-IN" sz="2800" dirty="0">
                <a:latin typeface="Cambria Math"/>
              </a:rPr>
              <a:t>1</a:t>
            </a:r>
            <a:r>
              <a:rPr lang="en-IN" sz="2800" dirty="0"/>
              <a:t> unit up.</a:t>
            </a:r>
          </a:p>
          <a:p>
            <a:pPr>
              <a:defRPr sz="2800"/>
            </a:pPr>
            <a:endParaRPr sz="2800" dirty="0"/>
          </a:p>
          <a:p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12" name="Content Placeholder 11" descr="Graphs of f of x equals square root of open parenthesis  x plus 4 close parenthesis  plus 1 and  y equals square root of x in the Cartesian plane. The graph of  f of x is the graph of  y equals square root of x shifted  4 units to the left and  1 unit up.">
            <a:extLst>
              <a:ext uri="{FF2B5EF4-FFF2-40B4-BE49-F238E27FC236}">
                <a16:creationId xmlns:a16="http://schemas.microsoft.com/office/drawing/2014/main" id="{FAC310EE-0C21-4F32-B887-27FAFB8E15D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74" y="1082675"/>
            <a:ext cx="4415852" cy="44158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62CE4-6CF3-4AFA-A8CF-0A39E53C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199" y="54985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600" dirty="0"/>
              <a:t>Given a function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), </a:t>
            </a:r>
            <a:endParaRPr lang="ar-AE" sz="2600" dirty="0"/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ar-AE" sz="2600" dirty="0"/>
              <a:t>​</a:t>
            </a:r>
            <a:r>
              <a:rPr lang="en-US" sz="2600" dirty="0"/>
              <a:t>the graph of the function </a:t>
            </a:r>
            <a:r>
              <a:rPr lang="en-US" sz="2600" i="1" dirty="0"/>
              <a:t>g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 = </a:t>
            </a: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 is the reflection of the graph of </a:t>
            </a:r>
            <a:r>
              <a:rPr lang="en-US" sz="2600" i="1" dirty="0"/>
              <a:t>f</a:t>
            </a:r>
            <a:r>
              <a:rPr lang="en-US" sz="2600" dirty="0"/>
              <a:t> with respect to the </a:t>
            </a:r>
            <a:r>
              <a:rPr lang="en-US" sz="2600" i="1" dirty="0"/>
              <a:t>x</a:t>
            </a:r>
            <a:r>
              <a:rPr lang="en-US" sz="2600" dirty="0"/>
              <a:t>-axis;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lang="en-US" sz="2600" dirty="0"/>
              <a:t>​the graph of the function</a:t>
            </a:r>
          </a:p>
        </p:txBody>
      </p:sp>
      <p:pic>
        <p:nvPicPr>
          <p:cNvPr id="5" name="Picture 4" descr="g of x equals f of open parenthesis negative x close parenthesis.">
            <a:extLst>
              <a:ext uri="{FF2B5EF4-FFF2-40B4-BE49-F238E27FC236}">
                <a16:creationId xmlns:a16="http://schemas.microsoft.com/office/drawing/2014/main" id="{4E88BF45-DF6F-5310-FF11-71007A8A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438400"/>
            <a:ext cx="1639636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CCFCE-7588-2DC4-3341-0E1024C49472}"/>
              </a:ext>
            </a:extLst>
          </p:cNvPr>
          <p:cNvSpPr txBox="1"/>
          <p:nvPr/>
        </p:nvSpPr>
        <p:spPr>
          <a:xfrm>
            <a:off x="6097336" y="2423887"/>
            <a:ext cx="2360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is the reflection</a:t>
            </a:r>
            <a:endParaRPr lang="en-IN" sz="26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7DAFE-86F9-57E0-99D7-DCB777733F7D}"/>
              </a:ext>
            </a:extLst>
          </p:cNvPr>
          <p:cNvSpPr txBox="1"/>
          <p:nvPr/>
        </p:nvSpPr>
        <p:spPr>
          <a:xfrm>
            <a:off x="914400" y="2873483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of the graph of </a:t>
            </a:r>
            <a:r>
              <a:rPr lang="en-US" sz="2600" i="1" dirty="0">
                <a:solidFill>
                  <a:srgbClr val="000000"/>
                </a:solidFill>
              </a:rPr>
              <a:t>f</a:t>
            </a:r>
            <a:r>
              <a:rPr lang="en-US" sz="2600" dirty="0">
                <a:solidFill>
                  <a:srgbClr val="000000"/>
                </a:solidFill>
              </a:rPr>
              <a:t> with respect to the </a:t>
            </a:r>
            <a:r>
              <a:rPr lang="en-US" sz="2600" i="1" dirty="0">
                <a:solidFill>
                  <a:srgbClr val="000000"/>
                </a:solidFill>
              </a:rPr>
              <a:t>y</a:t>
            </a:r>
            <a:r>
              <a:rPr lang="en-US" sz="2600" dirty="0">
                <a:solidFill>
                  <a:srgbClr val="000000"/>
                </a:solidFill>
              </a:rPr>
              <a:t>-axis.</a:t>
            </a:r>
          </a:p>
          <a:p>
            <a:endParaRPr lang="en-IN" sz="2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F49AB-A862-D660-12CF-911E6001B115}"/>
              </a:ext>
            </a:extLst>
          </p:cNvPr>
          <p:cNvSpPr txBox="1"/>
          <p:nvPr/>
        </p:nvSpPr>
        <p:spPr>
          <a:xfrm>
            <a:off x="607695" y="3553217"/>
            <a:ext cx="80791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In other words, a function is reflected with respect to the 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sz="2600" i="1" dirty="0">
                <a:solidFill>
                  <a:srgbClr val="000000"/>
                </a:solidFill>
              </a:rPr>
              <a:t>x</a:t>
            </a:r>
            <a:r>
              <a:rPr lang="en-US" sz="2600" dirty="0">
                <a:solidFill>
                  <a:srgbClr val="000000"/>
                </a:solidFill>
              </a:rPr>
              <a:t>-axis by multiplying the entire function by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600" dirty="0">
                <a:solidFill>
                  <a:srgbClr val="000000"/>
                </a:solidFill>
              </a:rPr>
              <a:t>1, and it is  reflected with respect to the </a:t>
            </a:r>
            <a:r>
              <a:rPr lang="en-US" sz="2600" i="1" dirty="0">
                <a:solidFill>
                  <a:srgbClr val="000000"/>
                </a:solidFill>
              </a:rPr>
              <a:t>y</a:t>
            </a:r>
            <a:r>
              <a:rPr lang="en-US" sz="2600" dirty="0">
                <a:solidFill>
                  <a:srgbClr val="000000"/>
                </a:solidFill>
              </a:rPr>
              <a:t>-axis by replacing </a:t>
            </a:r>
            <a:r>
              <a:rPr lang="en-US" sz="2600" i="1" dirty="0">
                <a:solidFill>
                  <a:srgbClr val="000000"/>
                </a:solidFill>
              </a:rPr>
              <a:t>x</a:t>
            </a:r>
            <a:r>
              <a:rPr lang="en-US" sz="2600" dirty="0">
                <a:solidFill>
                  <a:srgbClr val="000000"/>
                </a:solidFill>
              </a:rPr>
              <a:t> with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IN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Reflecting </a:t>
            </a:r>
            <a:r>
              <a:rPr lang="en-US" dirty="0"/>
              <a:t>w</a:t>
            </a:r>
            <a:r>
              <a:rPr dirty="0"/>
              <a:t>ith Respect to the Axes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dirty="0"/>
          </a:p>
        </p:txBody>
      </p:sp>
      <p:pic>
        <p:nvPicPr>
          <p:cNvPr id="8" name="Picture 7" descr="Example a is f of x equals minus x squared&#10;&#10;Example b is g of x equals square root of minus x&#10;">
            <a:extLst>
              <a:ext uri="{FF2B5EF4-FFF2-40B4-BE49-F238E27FC236}">
                <a16:creationId xmlns:a16="http://schemas.microsoft.com/office/drawing/2014/main" id="{32168BC0-23E4-B072-7F64-8D07808C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1585914"/>
            <a:ext cx="1967143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state that a function is reflected with respect to</a:t>
            </a:r>
            <a:r>
              <a:rPr lang="en-US" sz="2800" dirty="0"/>
              <a:t> a </a:t>
            </a:r>
            <a:r>
              <a:rPr sz="2800" dirty="0"/>
              <a:t> particular axis. Visually, this means the function is reflected over (across) that axis.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DBE4-94D0-F681-ED94-38D223AA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Reflecting With Respect to the Axes</a:t>
            </a:r>
            <a:r>
              <a:rPr lang="en-US" baseline="-25000" dirty="0"/>
              <a:t>2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4C56B-48E3-2037-874E-5D5739504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  <a:r>
              <a:rPr lang="en-US" sz="2800" dirty="0"/>
              <a:t>To graph </a:t>
            </a:r>
            <a:r>
              <a:rPr lang="en-US" sz="2800" i="1" dirty="0"/>
              <a:t>f</a:t>
            </a:r>
            <a:r>
              <a:rPr lang="en-US" sz="2800" dirty="0"/>
              <a:t> (</a:t>
            </a:r>
            <a:r>
              <a:rPr lang="en-US" i="1" dirty="0"/>
              <a:t>x</a:t>
            </a:r>
            <a:r>
              <a:rPr lang="en-US" sz="2800" dirty="0"/>
              <a:t>) =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dirty="0"/>
              <a:t>, begin with the graph of the basic parabola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dirty="0"/>
              <a:t>.</a:t>
            </a:r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The entire function is multiplied by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sz="2800" dirty="0"/>
              <a:t>, so reflect the graph over the </a:t>
            </a:r>
            <a:r>
              <a:rPr lang="en-US" sz="2800" i="1" dirty="0"/>
              <a:t>x</a:t>
            </a:r>
            <a:r>
              <a:rPr lang="en-US" sz="2800" dirty="0"/>
              <a:t>-axis, resulting in the original shape turned upside down.</a:t>
            </a:r>
          </a:p>
          <a:p>
            <a:r>
              <a:rPr lang="en-US" dirty="0"/>
              <a:t>​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282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6" name="Content Placeholder 5" descr="Graphs of f of x equals minus x squared and y equals x squared in the Cartesian plane. The graph of f of x is the graph of y equals x squared reflected with respect to the x-axis.">
            <a:extLst>
              <a:ext uri="{FF2B5EF4-FFF2-40B4-BE49-F238E27FC236}">
                <a16:creationId xmlns:a16="http://schemas.microsoft.com/office/drawing/2014/main" id="{7400331E-A4AA-4ACA-92DA-BA3B2A850A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5"/>
            <a:ext cx="4572000" cy="4572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D9839-E5DA-45E9-80E6-C3A0AEA3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domain is still the entire real line, but the range of </a:t>
            </a:r>
            <a:r>
              <a:rPr lang="en-US" i="1" dirty="0"/>
              <a:t>f</a:t>
            </a:r>
            <a:r>
              <a:rPr lang="en-US" dirty="0"/>
              <a:t> is the interval</a:t>
            </a:r>
            <a:endParaRPr dirty="0"/>
          </a:p>
        </p:txBody>
      </p:sp>
      <p:pic>
        <p:nvPicPr>
          <p:cNvPr id="5" name="Picture 4" descr="Open parenthesis negative infinity to 0 closed bracket.">
            <a:extLst>
              <a:ext uri="{FF2B5EF4-FFF2-40B4-BE49-F238E27FC236}">
                <a16:creationId xmlns:a16="http://schemas.microsoft.com/office/drawing/2014/main" id="{9B7AE8A9-77EC-2B0F-FF36-05373AB9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20" y="1532626"/>
            <a:ext cx="1031748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To graph</a:t>
            </a:r>
            <a:r>
              <a:rPr lang="en-US" sz="2800" dirty="0"/>
              <a:t> </a:t>
            </a:r>
            <a:r>
              <a:rPr lang="en-IN" sz="2800" i="1" dirty="0"/>
              <a:t>g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, begin by graphing </a:t>
            </a:r>
            <a:r>
              <a:rPr lang="en-IN" sz="2800" i="1" dirty="0"/>
              <a:t>y</a:t>
            </a:r>
            <a:r>
              <a:rPr lang="en-IN" sz="2800" dirty="0"/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IN" sz="2800" i="1" dirty="0"/>
              <a:t>x, </a:t>
            </a:r>
            <a:r>
              <a:rPr lang="en-IN" sz="2800" dirty="0"/>
              <a:t>the basic square root function.</a:t>
            </a:r>
            <a:br>
              <a:rPr lang="en-IN" sz="2800" dirty="0"/>
            </a:br>
            <a:r>
              <a:rPr lang="en-IN" sz="2800" dirty="0"/>
              <a:t>In </a:t>
            </a:r>
            <a:r>
              <a:rPr lang="en-IN" sz="2800" i="1" dirty="0"/>
              <a:t>g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), </a:t>
            </a:r>
            <a:r>
              <a:rPr lang="en-IN" sz="2800" i="1" dirty="0"/>
              <a:t>x</a:t>
            </a:r>
            <a:r>
              <a:rPr lang="en-IN" sz="2800" dirty="0"/>
              <a:t> has been replaced with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, so reflect the graph with respect to the </a:t>
            </a:r>
            <a:r>
              <a:rPr lang="en-IN" sz="2800" i="1" dirty="0"/>
              <a:t>y</a:t>
            </a:r>
            <a:r>
              <a:rPr lang="en-IN" sz="2800" dirty="0"/>
              <a:t>-axis.</a:t>
            </a:r>
          </a:p>
          <a:p>
            <a:pPr>
              <a:defRPr sz="2800"/>
            </a:pPr>
            <a:endParaRPr lang="en-IN" sz="2800" dirty="0"/>
          </a:p>
          <a:p>
            <a:pPr marL="514350" indent="-514350">
              <a:buFont typeface="+mj-lt"/>
              <a:buAutoNum type="alphaLcPeriod" startAt="2"/>
              <a:defRPr sz="2800"/>
            </a:pPr>
            <a:endParaRPr lang="en-IN" sz="2800" dirty="0"/>
          </a:p>
          <a:p>
            <a:pPr>
              <a:defRPr sz="2800"/>
            </a:pPr>
            <a:endParaRPr lang="en-IN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049A-642D-4EFB-87BC-74F73FDC0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Graphs of g of x equals square root of minus x and  y equals square root of x  in the Cartesian plane. The graph of  g of x is the graph of  y equals square root of x  reflected with respect to the y-axis.">
            <a:extLst>
              <a:ext uri="{FF2B5EF4-FFF2-40B4-BE49-F238E27FC236}">
                <a16:creationId xmlns:a16="http://schemas.microsoft.com/office/drawing/2014/main" id="{E4C62FB5-59EB-407E-BCEF-D2E722DD1B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082675"/>
            <a:ext cx="4495801" cy="44958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Horizontal Shifting/Translation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dirty="0"/>
          </a:p>
        </p:txBody>
      </p:sp>
      <p:pic>
        <p:nvPicPr>
          <p:cNvPr id="8" name="Picture 7" descr="Example a is  f of x equals open parenthesis x plus 2 close parenthesis cubed.&#10;&#10;Example b is  g of x equals the absolute value of open parenthesis x minus 4 close parenthesis.">
            <a:extLst>
              <a:ext uri="{FF2B5EF4-FFF2-40B4-BE49-F238E27FC236}">
                <a16:creationId xmlns:a16="http://schemas.microsoft.com/office/drawing/2014/main" id="{FF7E9173-D682-4148-DB14-B45F22D8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587000"/>
            <a:ext cx="2520000" cy="11711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</a:t>
            </a:r>
            <a:r>
              <a:rPr lang="en-IN" dirty="0"/>
              <a:t>s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Note that this changes the domain but not the range. The domain of </a:t>
            </a:r>
            <a:r>
              <a:rPr lang="en-US" sz="2800" i="1" dirty="0"/>
              <a:t>g</a:t>
            </a:r>
            <a:r>
              <a:rPr lang="en-US" sz="2800" dirty="0"/>
              <a:t> is the interval</a:t>
            </a:r>
            <a:endParaRPr dirty="0"/>
          </a:p>
        </p:txBody>
      </p:sp>
      <p:pic>
        <p:nvPicPr>
          <p:cNvPr id="4" name="Picture 3" descr="Open parenthesis negative infinity to 0 closed bracket.">
            <a:extLst>
              <a:ext uri="{FF2B5EF4-FFF2-40B4-BE49-F238E27FC236}">
                <a16:creationId xmlns:a16="http://schemas.microsoft.com/office/drawing/2014/main" id="{CF1A38F7-16C6-1EFB-4435-3554CE62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19" y="1520852"/>
            <a:ext cx="950976" cy="461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EBB43-AAFB-3BB9-3D47-C5FA8875E961}"/>
              </a:ext>
            </a:extLst>
          </p:cNvPr>
          <p:cNvSpPr txBox="1"/>
          <p:nvPr/>
        </p:nvSpPr>
        <p:spPr>
          <a:xfrm>
            <a:off x="6019800" y="1458007"/>
            <a:ext cx="259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and the range is​</a:t>
            </a:r>
          </a:p>
        </p:txBody>
      </p:sp>
      <p:pic>
        <p:nvPicPr>
          <p:cNvPr id="8" name="Picture 7" descr="Open bracket 0 to infinity closed parenthesis.">
            <a:extLst>
              <a:ext uri="{FF2B5EF4-FFF2-40B4-BE49-F238E27FC236}">
                <a16:creationId xmlns:a16="http://schemas.microsoft.com/office/drawing/2014/main" id="{BD071093-E619-58E7-2832-7C413A12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3514"/>
            <a:ext cx="936000" cy="5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Vertical Stretching and Compressing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be a function and let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sz="2800" dirty="0"/>
              <a:t>be a positive real number.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graph of the function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is stretched vertically compared to the graph of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sz="2800" dirty="0"/>
              <a:t> by a factor of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sz="2800" dirty="0"/>
              <a:t> if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&gt; 1.</a:t>
            </a:r>
            <a:r>
              <a:rPr sz="2800" dirty="0"/>
              <a:t> 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graph of the function</a:t>
            </a:r>
            <a:r>
              <a:rPr lang="en-US" sz="2800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sz="2800" dirty="0"/>
              <a:t> is compressed vertically compared to the graph of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sz="2800" dirty="0"/>
              <a:t> by a factor of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sz="2800" dirty="0"/>
              <a:t> if</a:t>
            </a:r>
            <a:r>
              <a:rPr lang="en-US" sz="2800" dirty="0"/>
              <a:t> 0 &lt; </a:t>
            </a:r>
            <a:r>
              <a:rPr lang="en-US" sz="2800" i="1" dirty="0"/>
              <a:t>a</a:t>
            </a:r>
            <a:r>
              <a:rPr lang="en-US" sz="2800" dirty="0"/>
              <a:t> &lt; 1.</a:t>
            </a:r>
            <a:endParaRPr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Vertical Stretching and Compressing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lang="en-IN" dirty="0"/>
          </a:p>
        </p:txBody>
      </p:sp>
      <p:pic>
        <p:nvPicPr>
          <p:cNvPr id="8" name="Picture 7" descr="Example a is  f of x equals square root of x divided by 10&#10;&#10;Example b is g of x equals 5 times absolute value of x&#10;">
            <a:extLst>
              <a:ext uri="{FF2B5EF4-FFF2-40B4-BE49-F238E27FC236}">
                <a16:creationId xmlns:a16="http://schemas.microsoft.com/office/drawing/2014/main" id="{7109159D-844B-AC1F-22E1-E3E0C497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99869"/>
            <a:ext cx="189547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graphing stretched or compressed functions, it may help to plot a few points of the new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Begin with the graph of</a:t>
            </a:r>
            <a:r>
              <a:rPr lang="en-US" sz="2800" dirty="0"/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IN" sz="2800" i="1" dirty="0"/>
              <a:t>x</a:t>
            </a:r>
            <a:r>
              <a:rPr lang="en-IN" sz="2800" dirty="0"/>
              <a:t>.</a:t>
            </a:r>
            <a:br>
              <a:rPr lang="en-IN" sz="2800" dirty="0"/>
            </a:br>
            <a:r>
              <a:rPr lang="en-IN" sz="2800" dirty="0"/>
              <a:t>The shape of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is similar to the shape of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IN" sz="2800" i="1" dirty="0"/>
              <a:t>x</a:t>
            </a:r>
            <a:r>
              <a:rPr lang="en-IN" sz="2800" dirty="0"/>
              <a:t>, but all of the </a:t>
            </a:r>
            <a:r>
              <a:rPr lang="en-IN" sz="2800" i="1" dirty="0"/>
              <a:t>y</a:t>
            </a:r>
            <a:r>
              <a:rPr lang="en-IN" sz="2800" dirty="0"/>
              <a:t>-coordinates have been multiplied by the factor of </a:t>
            </a:r>
          </a:p>
        </p:txBody>
      </p:sp>
      <p:pic>
        <p:nvPicPr>
          <p:cNvPr id="9" name="Picture 8" descr="1 divided by 10">
            <a:extLst>
              <a:ext uri="{FF2B5EF4-FFF2-40B4-BE49-F238E27FC236}">
                <a16:creationId xmlns:a16="http://schemas.microsoft.com/office/drawing/2014/main" id="{2D01FFE2-D0B2-5DFA-5CF4-005F5BFE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743200"/>
            <a:ext cx="371475" cy="714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9D8F53-F5C5-AC04-EE9D-FE05013C2A5F}"/>
              </a:ext>
            </a:extLst>
          </p:cNvPr>
          <p:cNvSpPr txBox="1"/>
          <p:nvPr/>
        </p:nvSpPr>
        <p:spPr>
          <a:xfrm>
            <a:off x="2819400" y="2819400"/>
            <a:ext cx="550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and are consequently much smaller.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8" name="Content Placeholder 7" descr="Graphs of f of x equals square root of x divided by 10 and  y equals square root of x in the Cartesian plane. The graph of  f of x is the graph of  y equals square root of x  compressed vertically by a factor of  1 over 10.">
            <a:extLst>
              <a:ext uri="{FF2B5EF4-FFF2-40B4-BE49-F238E27FC236}">
                <a16:creationId xmlns:a16="http://schemas.microsoft.com/office/drawing/2014/main" id="{F96E694F-E8DF-45A3-AE15-82ED6149D6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02B20-FB6B-49EC-8E10-918F6E01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82000" cy="4990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Begin with the graph of the absolute value function.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In contrast to the last example, the graph of </a:t>
            </a:r>
            <a:endParaRPr dirty="0"/>
          </a:p>
        </p:txBody>
      </p:sp>
      <p:pic>
        <p:nvPicPr>
          <p:cNvPr id="4" name="Picture 3" descr="g of x equals 5 times absolute value of x">
            <a:extLst>
              <a:ext uri="{FF2B5EF4-FFF2-40B4-BE49-F238E27FC236}">
                <a16:creationId xmlns:a16="http://schemas.microsoft.com/office/drawing/2014/main" id="{9627D946-1219-A62A-47C2-9DF622EF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938" y="1619338"/>
            <a:ext cx="1461516" cy="469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3F569D-4EE7-4F93-289A-647612E780A5}"/>
              </a:ext>
            </a:extLst>
          </p:cNvPr>
          <p:cNvSpPr txBox="1"/>
          <p:nvPr/>
        </p:nvSpPr>
        <p:spPr>
          <a:xfrm>
            <a:off x="457200" y="1959502"/>
            <a:ext cx="838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/>
              <a:t>is stretched compared to the standard absolute value function.</a:t>
            </a:r>
          </a:p>
          <a:p>
            <a:r>
              <a:rPr lang="en-IN" sz="2800" dirty="0"/>
              <a:t>​Every second coordinate is multiplied by a factor of </a:t>
            </a:r>
            <a:r>
              <a:rPr lang="en-IN" sz="2800" dirty="0">
                <a:latin typeface="Cambria Math"/>
              </a:rPr>
              <a:t>5</a:t>
            </a:r>
            <a:r>
              <a:rPr lang="en-IN" sz="2800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16" name="Content Placeholder 15" descr="Graphs of g of x equals 5 times absolute value of x and y equals absolute value of x in the Cartesian plane. The graph of g of x is the graph of y equals absolute value of x stretched vertically by a factor of 5.">
            <a:extLst>
              <a:ext uri="{FF2B5EF4-FFF2-40B4-BE49-F238E27FC236}">
                <a16:creationId xmlns:a16="http://schemas.microsoft.com/office/drawing/2014/main" id="{D52CB1E3-F403-45E3-BCAE-DD57661645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43" y="1034880"/>
            <a:ext cx="4457113" cy="44571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F8B430-E93D-4A16-9194-41CCA544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9F55-3623-77B3-DD65-334280CB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Horizontal Stretching and Compressing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3B4E-05EE-B923-6EAF-9BC0F08A7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 sz="2800"/>
            </a:pPr>
            <a:r>
              <a:rPr lang="en-IN" dirty="0"/>
              <a:t>Let </a:t>
            </a:r>
            <a:r>
              <a:rPr lang="en-IN" i="1" dirty="0"/>
              <a:t>f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 be a function and let </a:t>
            </a:r>
            <a:r>
              <a:rPr lang="en-IN" i="1" dirty="0"/>
              <a:t>a</a:t>
            </a:r>
            <a:r>
              <a:rPr lang="en-IN" dirty="0"/>
              <a:t> be a positive real number.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IN" dirty="0"/>
              <a:t>​The graph of the function</a:t>
            </a:r>
          </a:p>
          <a:p>
            <a:pPr>
              <a:defRPr sz="2800"/>
            </a:pPr>
            <a:endParaRPr lang="en-IN" dirty="0"/>
          </a:p>
          <a:p>
            <a:pPr>
              <a:defRPr sz="2800"/>
            </a:pPr>
            <a:r>
              <a:rPr lang="en-IN" dirty="0"/>
              <a:t>	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lang="en-IN" dirty="0"/>
              <a:t> 		</a:t>
            </a:r>
          </a:p>
        </p:txBody>
      </p:sp>
      <p:graphicFrame>
        <p:nvGraphicFramePr>
          <p:cNvPr id="6" name="Object 5" descr="g of x equals f of a times x">
            <a:extLst>
              <a:ext uri="{FF2B5EF4-FFF2-40B4-BE49-F238E27FC236}">
                <a16:creationId xmlns:a16="http://schemas.microsoft.com/office/drawing/2014/main" id="{3175AEC3-113F-B67C-347C-96BFE2D2F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41018"/>
              </p:ext>
            </p:extLst>
          </p:nvPr>
        </p:nvGraphicFramePr>
        <p:xfrm>
          <a:off x="4800600" y="2037969"/>
          <a:ext cx="19923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2086" imgH="514350" progId="Equation.DSMT4">
                  <p:embed/>
                </p:oleObj>
              </mc:Choice>
              <mc:Fallback>
                <p:oleObj name="Equation" r:id="rId2" imgW="1992086" imgH="5143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0600" y="2037969"/>
                        <a:ext cx="19923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60905F-7AAC-7C75-9D6A-29503F2163B1}"/>
              </a:ext>
            </a:extLst>
          </p:cNvPr>
          <p:cNvSpPr txBox="1"/>
          <p:nvPr/>
        </p:nvSpPr>
        <p:spPr>
          <a:xfrm>
            <a:off x="990600" y="247489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800"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stretched horizontally compared to the graph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1409C-D643-75EA-A8DE-1FBFA56B80F0}"/>
              </a:ext>
            </a:extLst>
          </p:cNvPr>
          <p:cNvSpPr txBox="1"/>
          <p:nvPr/>
        </p:nvSpPr>
        <p:spPr>
          <a:xfrm>
            <a:off x="990600" y="3058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a factor of</a:t>
            </a:r>
            <a:endParaRPr lang="en-IN" dirty="0"/>
          </a:p>
        </p:txBody>
      </p:sp>
      <p:pic>
        <p:nvPicPr>
          <p:cNvPr id="8" name="Picture 7" descr="1 divided by a if 0 less than a less than 1.">
            <a:extLst>
              <a:ext uri="{FF2B5EF4-FFF2-40B4-BE49-F238E27FC236}">
                <a16:creationId xmlns:a16="http://schemas.microsoft.com/office/drawing/2014/main" id="{E1EC3556-3A5A-BA4F-F4D5-A1E6C5A5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087" y="2872965"/>
            <a:ext cx="1992313" cy="860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84BF39-BC93-D1A8-A4CF-0AD9AE86F804}"/>
              </a:ext>
            </a:extLst>
          </p:cNvPr>
          <p:cNvSpPr txBox="1"/>
          <p:nvPr/>
        </p:nvSpPr>
        <p:spPr>
          <a:xfrm>
            <a:off x="990600" y="3591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graph of the function</a:t>
            </a:r>
            <a:endParaRPr lang="en-IN" dirty="0"/>
          </a:p>
        </p:txBody>
      </p:sp>
      <p:graphicFrame>
        <p:nvGraphicFramePr>
          <p:cNvPr id="16" name="Object 15" descr="g of x equals f of a times x">
            <a:extLst>
              <a:ext uri="{FF2B5EF4-FFF2-40B4-BE49-F238E27FC236}">
                <a16:creationId xmlns:a16="http://schemas.microsoft.com/office/drawing/2014/main" id="{7CD59B41-62D9-8465-4104-A4C23DFD0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11425"/>
              </p:ext>
            </p:extLst>
          </p:nvPr>
        </p:nvGraphicFramePr>
        <p:xfrm>
          <a:off x="4800600" y="3581400"/>
          <a:ext cx="19923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2086" imgH="514350" progId="Equation.DSMT4">
                  <p:embed/>
                </p:oleObj>
              </mc:Choice>
              <mc:Fallback>
                <p:oleObj name="Equation" r:id="rId2" imgW="1992086" imgH="51435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75AEC3-113F-B67C-347C-96BFE2D2F4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0600" y="3581400"/>
                        <a:ext cx="19923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3B10381-CE0C-D4ED-C7A0-65FFA4E0B50B}"/>
              </a:ext>
            </a:extLst>
          </p:cNvPr>
          <p:cNvSpPr txBox="1"/>
          <p:nvPr/>
        </p:nvSpPr>
        <p:spPr>
          <a:xfrm>
            <a:off x="990600" y="415129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compressed horizontally compared to the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9CBFE-51B5-11AE-DC69-1517B6BA5217}"/>
              </a:ext>
            </a:extLst>
          </p:cNvPr>
          <p:cNvSpPr txBox="1"/>
          <p:nvPr/>
        </p:nvSpPr>
        <p:spPr>
          <a:xfrm>
            <a:off x="1021079" y="4734580"/>
            <a:ext cx="36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a factor of</a:t>
            </a:r>
            <a:endParaRPr lang="en-IN" dirty="0"/>
          </a:p>
        </p:txBody>
      </p:sp>
      <p:pic>
        <p:nvPicPr>
          <p:cNvPr id="18" name="Picture 17" descr="1 divided by a if a greater than 1.">
            <a:extLst>
              <a:ext uri="{FF2B5EF4-FFF2-40B4-BE49-F238E27FC236}">
                <a16:creationId xmlns:a16="http://schemas.microsoft.com/office/drawing/2014/main" id="{23460133-BD9B-F8F4-BDB3-7EC8AC199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480" y="4537584"/>
            <a:ext cx="1569720" cy="8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5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Horizontal Stretching and Compressing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lang="en-US" sz="2800" dirty="0"/>
              <a:t>Sketch the graph of the function </a:t>
            </a:r>
            <a:endParaRPr sz="2800" dirty="0"/>
          </a:p>
        </p:txBody>
      </p:sp>
      <p:pic>
        <p:nvPicPr>
          <p:cNvPr id="5" name="Picture 4" descr="f of x equals open parenthesis x divided by 3 close parenthesis cubed.">
            <a:extLst>
              <a:ext uri="{FF2B5EF4-FFF2-40B4-BE49-F238E27FC236}">
                <a16:creationId xmlns:a16="http://schemas.microsoft.com/office/drawing/2014/main" id="{41DB7B1C-8481-2890-48BE-49E965E6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422" y="1339864"/>
            <a:ext cx="172212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Begin by identifying the underlying function that is being shifted.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29287"/>
            <a:ext cx="8610600" cy="4914313"/>
          </a:xfrm>
        </p:spPr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>
              <a:defRPr sz="2800"/>
            </a:pPr>
            <a:r>
              <a:rPr lang="en-US" sz="2800" dirty="0"/>
              <a:t>We obtain the argument</a:t>
            </a:r>
            <a:endParaRPr sz="2800" dirty="0"/>
          </a:p>
        </p:txBody>
      </p:sp>
      <p:pic>
        <p:nvPicPr>
          <p:cNvPr id="9" name="Picture 8" descr="x divided by 3">
            <a:extLst>
              <a:ext uri="{FF2B5EF4-FFF2-40B4-BE49-F238E27FC236}">
                <a16:creationId xmlns:a16="http://schemas.microsoft.com/office/drawing/2014/main" id="{D4E2DF6F-D882-D3AD-6341-6555E175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32" y="1418534"/>
            <a:ext cx="272796" cy="829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6670C-BC49-3350-E93A-99553A673C4C}"/>
              </a:ext>
            </a:extLst>
          </p:cNvPr>
          <p:cNvSpPr txBox="1"/>
          <p:nvPr/>
        </p:nvSpPr>
        <p:spPr>
          <a:xfrm>
            <a:off x="4371975" y="1539195"/>
            <a:ext cx="43651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From </a:t>
            </a:r>
            <a:r>
              <a:rPr lang="en-US" sz="2800" i="1" dirty="0"/>
              <a:t>x</a:t>
            </a:r>
            <a:r>
              <a:rPr lang="en-US" sz="2800" dirty="0"/>
              <a:t> by multiplying by the</a:t>
            </a:r>
            <a:endParaRPr lang="en-I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F85B3-8D08-8D3F-A276-61538D8ED075}"/>
              </a:ext>
            </a:extLst>
          </p:cNvPr>
          <p:cNvSpPr txBox="1"/>
          <p:nvPr/>
        </p:nvSpPr>
        <p:spPr>
          <a:xfrm>
            <a:off x="425689" y="2184259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constant</a:t>
            </a:r>
            <a:endParaRPr lang="en-IN" sz="2800" dirty="0"/>
          </a:p>
        </p:txBody>
      </p:sp>
      <p:pic>
        <p:nvPicPr>
          <p:cNvPr id="11" name="Picture 10" descr="1 divided by 3,">
            <a:extLst>
              <a:ext uri="{FF2B5EF4-FFF2-40B4-BE49-F238E27FC236}">
                <a16:creationId xmlns:a16="http://schemas.microsoft.com/office/drawing/2014/main" id="{F6A1E59B-8A5B-6C55-2844-9195E5106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72" y="2108441"/>
            <a:ext cx="342900" cy="794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476F7D-1BF8-BA08-32F3-A7B523FE402D}"/>
              </a:ext>
            </a:extLst>
          </p:cNvPr>
          <p:cNvSpPr txBox="1"/>
          <p:nvPr/>
        </p:nvSpPr>
        <p:spPr>
          <a:xfrm>
            <a:off x="2242870" y="2187205"/>
            <a:ext cx="3979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which means the graph of</a:t>
            </a:r>
            <a:endParaRPr lang="en-IN" sz="2800" dirty="0"/>
          </a:p>
        </p:txBody>
      </p:sp>
      <p:pic>
        <p:nvPicPr>
          <p:cNvPr id="13" name="Picture 12" descr="open parenthesis x divided by 3 close parenthesis cubed">
            <a:extLst>
              <a:ext uri="{FF2B5EF4-FFF2-40B4-BE49-F238E27FC236}">
                <a16:creationId xmlns:a16="http://schemas.microsoft.com/office/drawing/2014/main" id="{A8750CDE-6F7A-28BE-AB3D-AE5C88D13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30" y="1954533"/>
            <a:ext cx="679704" cy="937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E0283F-6E70-EEB0-BBFF-A9397FC2A99A}"/>
              </a:ext>
            </a:extLst>
          </p:cNvPr>
          <p:cNvSpPr txBox="1"/>
          <p:nvPr/>
        </p:nvSpPr>
        <p:spPr>
          <a:xfrm>
            <a:off x="6845062" y="2184259"/>
            <a:ext cx="1892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is stretched </a:t>
            </a:r>
            <a:endParaRPr lang="en-IN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3421E-4D07-2DBE-BF1C-536293DECD64}"/>
              </a:ext>
            </a:extLst>
          </p:cNvPr>
          <p:cNvSpPr txBox="1"/>
          <p:nvPr/>
        </p:nvSpPr>
        <p:spPr>
          <a:xfrm>
            <a:off x="422694" y="2874745"/>
            <a:ext cx="6801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out compared to the graph of </a:t>
            </a:r>
            <a:r>
              <a:rPr lang="en-US" sz="2800" i="1" dirty="0"/>
              <a:t>x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 </a:t>
            </a:r>
            <a:r>
              <a:rPr lang="en-US" sz="2800" dirty="0"/>
              <a:t>by a factor of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800" dirty="0"/>
          </a:p>
        </p:txBody>
      </p:sp>
      <p:pic>
        <p:nvPicPr>
          <p:cNvPr id="17" name="Picture 16" descr="1 divided by 1 divided by 3">
            <a:extLst>
              <a:ext uri="{FF2B5EF4-FFF2-40B4-BE49-F238E27FC236}">
                <a16:creationId xmlns:a16="http://schemas.microsoft.com/office/drawing/2014/main" id="{2B26EFC0-DA61-449C-F2D3-0220B78E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70" y="2687855"/>
            <a:ext cx="583692" cy="990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AC5373-88E5-99E6-E08D-554171947199}"/>
              </a:ext>
            </a:extLst>
          </p:cNvPr>
          <p:cNvSpPr txBox="1"/>
          <p:nvPr/>
        </p:nvSpPr>
        <p:spPr>
          <a:xfrm>
            <a:off x="457200" y="3733800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or </a:t>
            </a:r>
            <a:r>
              <a:rPr lang="en-US" sz="2800" dirty="0">
                <a:latin typeface="Cambria Math"/>
              </a:rPr>
              <a:t>3</a:t>
            </a:r>
            <a:r>
              <a:rPr lang="en-US" sz="2800" dirty="0"/>
              <a:t>. So, for instance, the point (1, 1) on the graph of </a:t>
            </a:r>
            <a:r>
              <a:rPr lang="en-US" sz="2800" i="1" dirty="0"/>
              <a:t>x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 </a:t>
            </a:r>
            <a:r>
              <a:rPr lang="en-US" sz="2800" dirty="0"/>
              <a:t>corresponds to the point (3, 1) on the graph of </a:t>
            </a:r>
            <a:r>
              <a:rPr lang="en-US" sz="2800" i="1" dirty="0"/>
              <a:t>f</a:t>
            </a:r>
            <a:r>
              <a:rPr lang="en-US" sz="2800" dirty="0"/>
              <a:t>. </a:t>
            </a:r>
            <a:endParaRPr lang="en-IN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DC7DC-F307-3107-4802-5491A94AE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4F6C-9892-6672-8EFE-EA7FAC6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</a:t>
            </a:r>
            <a:r>
              <a:rPr lang="en-US" baseline="-25000" dirty="0"/>
              <a:t>3	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9BCA0-846A-0FC4-354A-6C130B1C4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81687"/>
            <a:ext cx="8610600" cy="4914313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700" dirty="0"/>
              <a:t>Alternatively, we can rewrite the definition of </a:t>
            </a:r>
            <a:r>
              <a:rPr lang="en-US" sz="2700" i="1" dirty="0"/>
              <a:t>f</a:t>
            </a:r>
            <a:r>
              <a:rPr lang="en-US" sz="2700" dirty="0"/>
              <a:t> as											</a:t>
            </a:r>
            <a:endParaRPr sz="2700" dirty="0"/>
          </a:p>
        </p:txBody>
      </p:sp>
      <p:pic>
        <p:nvPicPr>
          <p:cNvPr id="5" name="Picture 4" descr="f of x equals x cubed divided by 27,">
            <a:extLst>
              <a:ext uri="{FF2B5EF4-FFF2-40B4-BE49-F238E27FC236}">
                <a16:creationId xmlns:a16="http://schemas.microsoft.com/office/drawing/2014/main" id="{8903ED0B-0A10-615F-5CCF-323E9872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050711"/>
            <a:ext cx="1438656" cy="813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48B70-382E-E68D-7EF9-738080C54967}"/>
              </a:ext>
            </a:extLst>
          </p:cNvPr>
          <p:cNvSpPr txBox="1"/>
          <p:nvPr/>
        </p:nvSpPr>
        <p:spPr>
          <a:xfrm>
            <a:off x="439550" y="1828546"/>
            <a:ext cx="824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which we can interpret as the product of the constant</a:t>
            </a:r>
            <a:endParaRPr lang="en-IN" sz="2800" dirty="0"/>
          </a:p>
        </p:txBody>
      </p:sp>
      <p:pic>
        <p:nvPicPr>
          <p:cNvPr id="10" name="Picture 9" descr="1 divided by 27">
            <a:extLst>
              <a:ext uri="{FF2B5EF4-FFF2-40B4-BE49-F238E27FC236}">
                <a16:creationId xmlns:a16="http://schemas.microsoft.com/office/drawing/2014/main" id="{8DF0A8D3-B410-839C-30BA-EAE362B1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0" y="2358831"/>
            <a:ext cx="419100" cy="781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6952A-52F7-B6B7-F1F2-DD89AE7A0300}"/>
              </a:ext>
            </a:extLst>
          </p:cNvPr>
          <p:cNvSpPr txBox="1"/>
          <p:nvPr/>
        </p:nvSpPr>
        <p:spPr>
          <a:xfrm>
            <a:off x="1005540" y="2476598"/>
            <a:ext cx="7224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and the function </a:t>
            </a:r>
            <a:r>
              <a:rPr lang="en-US" sz="2800" i="1" dirty="0"/>
              <a:t>x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³. </a:t>
            </a:r>
            <a:r>
              <a:rPr lang="en-US" sz="2800" dirty="0"/>
              <a:t>Thinking of </a:t>
            </a:r>
            <a:r>
              <a:rPr lang="en-US" sz="2800" i="1" dirty="0"/>
              <a:t>f</a:t>
            </a:r>
            <a:r>
              <a:rPr lang="en-US" sz="2800" dirty="0"/>
              <a:t> in this manner,</a:t>
            </a:r>
            <a:r>
              <a:rPr lang="en-IN" sz="2800" dirty="0"/>
              <a:t> </a:t>
            </a:r>
            <a:r>
              <a:rPr lang="en-US" sz="2800" dirty="0"/>
              <a:t> </a:t>
            </a:r>
            <a:endParaRPr lang="en-IN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436255-BAC2-B4B2-2F66-1B2B3F7B85EC}"/>
              </a:ext>
            </a:extLst>
          </p:cNvPr>
          <p:cNvSpPr txBox="1"/>
          <p:nvPr/>
        </p:nvSpPr>
        <p:spPr>
          <a:xfrm>
            <a:off x="381000" y="3200400"/>
            <a:ext cx="765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graph of </a:t>
            </a:r>
            <a:r>
              <a:rPr lang="en-US" sz="2800" i="1" dirty="0"/>
              <a:t>f</a:t>
            </a:r>
            <a:r>
              <a:rPr lang="en-US" sz="2800" dirty="0"/>
              <a:t> is compressed vertically by a factor of</a:t>
            </a:r>
            <a:endParaRPr lang="en-IN" sz="2800" dirty="0"/>
          </a:p>
        </p:txBody>
      </p:sp>
      <p:pic>
        <p:nvPicPr>
          <p:cNvPr id="11" name="Picture 10" descr="1 divided by 27">
            <a:extLst>
              <a:ext uri="{FF2B5EF4-FFF2-40B4-BE49-F238E27FC236}">
                <a16:creationId xmlns:a16="http://schemas.microsoft.com/office/drawing/2014/main" id="{9822216F-4B6D-B5E8-FDA9-8BF26A3C4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45" y="3029751"/>
            <a:ext cx="419100" cy="7810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7F165-0115-6063-F1D2-24DFE7997D6A}"/>
              </a:ext>
            </a:extLst>
          </p:cNvPr>
          <p:cNvSpPr txBox="1"/>
          <p:nvPr/>
        </p:nvSpPr>
        <p:spPr>
          <a:xfrm>
            <a:off x="390904" y="3914072"/>
            <a:ext cx="8037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compared to the graph of </a:t>
            </a:r>
            <a:r>
              <a:rPr lang="en-US" sz="2800" i="1" dirty="0"/>
              <a:t>x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³, with the same result.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25195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</a:t>
            </a:r>
            <a:r>
              <a:rPr lang="en-US" baseline="-25000" dirty="0"/>
              <a:t>4</a:t>
            </a:r>
            <a:endParaRPr dirty="0"/>
          </a:p>
        </p:txBody>
      </p:sp>
      <p:pic>
        <p:nvPicPr>
          <p:cNvPr id="5" name="Content Placeholder 4" descr="Graph of f of x equals open parenthesis x divided by 3 close parenthesis cubed in the Cartesian plane. The graph is the graph of y equals x cubed 3 stretched horizontally by a factor of 3.">
            <a:extLst>
              <a:ext uri="{FF2B5EF4-FFF2-40B4-BE49-F238E27FC236}">
                <a16:creationId xmlns:a16="http://schemas.microsoft.com/office/drawing/2014/main" id="{894855C8-D929-4B01-A432-FACA3E87709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556125" cy="45561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E0962-B029-4656-B3DF-2CFDD5E00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Order of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If a function </a:t>
            </a:r>
            <a:r>
              <a:rPr sz="2800" i="1" dirty="0"/>
              <a:t>g</a:t>
            </a:r>
            <a:r>
              <a:rPr sz="2800" dirty="0"/>
              <a:t> has been constructed from a simpler function </a:t>
            </a:r>
            <a:r>
              <a:rPr sz="2800" i="1" dirty="0"/>
              <a:t>f</a:t>
            </a:r>
            <a:r>
              <a:rPr sz="2800" dirty="0"/>
              <a:t> through a number of transformations, </a:t>
            </a:r>
            <a:r>
              <a:rPr sz="2800" i="1" dirty="0"/>
              <a:t>g</a:t>
            </a:r>
            <a:r>
              <a:rPr sz="2800" dirty="0"/>
              <a:t> can be understood by looking for transformations in </a:t>
            </a:r>
            <a:r>
              <a:rPr lang="en-US" sz="2800" dirty="0"/>
              <a:t>the following</a:t>
            </a:r>
            <a:r>
              <a:rPr sz="2800" dirty="0"/>
              <a:t> order: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Horizontal shifts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Horizontal and vertical stretching and compressing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Reflections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Vertical shifts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7: Order of Transformations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Describe the transformations needed to construct the function</a:t>
            </a:r>
            <a:endParaRPr sz="2800" dirty="0"/>
          </a:p>
        </p:txBody>
      </p:sp>
      <p:pic>
        <p:nvPicPr>
          <p:cNvPr id="4" name="Picture 3" descr="g of x equals minus 2 square root of open parenthesis 2x plus 2 close parenthesis plus 3">
            <a:extLst>
              <a:ext uri="{FF2B5EF4-FFF2-40B4-BE49-F238E27FC236}">
                <a16:creationId xmlns:a16="http://schemas.microsoft.com/office/drawing/2014/main" id="{EED6B18C-013D-50A8-0695-E88EA676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2" y="1463073"/>
            <a:ext cx="2933700" cy="542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BF1C3-1A95-FA85-3E67-0A05B47A9FE4}"/>
              </a:ext>
            </a:extLst>
          </p:cNvPr>
          <p:cNvSpPr txBox="1"/>
          <p:nvPr/>
        </p:nvSpPr>
        <p:spPr>
          <a:xfrm>
            <a:off x="4741652" y="1461929"/>
            <a:ext cx="402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from the basic square root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C7DA2-118D-3638-57D5-29B764A408B3}"/>
              </a:ext>
            </a:extLst>
          </p:cNvPr>
          <p:cNvSpPr txBox="1"/>
          <p:nvPr/>
        </p:nvSpPr>
        <p:spPr>
          <a:xfrm>
            <a:off x="457200" y="1922135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function using the order of transformations.</a:t>
            </a:r>
            <a:endParaRPr lang="en-IN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US" dirty="0"/>
              <a:t>​We first consider the effect of replacing </a:t>
            </a:r>
            <a:r>
              <a:rPr lang="en-US" i="1" dirty="0"/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 + 1 in the basic square root function. Since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 + 1 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(−1), </a:t>
            </a:r>
            <a:r>
              <a:rPr lang="en-US" sz="2800" dirty="0"/>
              <a:t>the replacement shifts the graph 1 unit to the left. Figures 11 and 12 show the result of this transformation from</a:t>
            </a:r>
            <a:endParaRPr lang="en-IN" sz="2800" dirty="0"/>
          </a:p>
          <a:p>
            <a:pPr>
              <a:defRPr sz="2800"/>
            </a:pPr>
            <a:endParaRPr lang="en-IN" sz="2800" dirty="0"/>
          </a:p>
          <a:p>
            <a:pPr marL="514350" indent="-514350">
              <a:buFont typeface="+mj-lt"/>
              <a:buAutoNum type="arabicPeriod"/>
              <a:defRPr sz="2800"/>
            </a:pPr>
            <a:endParaRPr lang="en-IN" sz="2800" dirty="0"/>
          </a:p>
          <a:p>
            <a:pPr>
              <a:defRPr sz="28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2800" dirty="0"/>
          </a:p>
        </p:txBody>
      </p:sp>
      <p:pic>
        <p:nvPicPr>
          <p:cNvPr id="5" name="Picture 4" descr="square root of x to square root of open parenthesis x plus 1 close parenthesis.">
            <a:extLst>
              <a:ext uri="{FF2B5EF4-FFF2-40B4-BE49-F238E27FC236}">
                <a16:creationId xmlns:a16="http://schemas.microsoft.com/office/drawing/2014/main" id="{6F82CBCA-A33A-EEEF-D7A9-AD85FFC3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70087"/>
            <a:ext cx="1917192" cy="43281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82000" cy="49143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 sz="2800"/>
            </a:pPr>
            <a:r>
              <a:rPr lang="en-US" dirty="0"/>
              <a:t>​</a:t>
            </a:r>
            <a:r>
              <a:rPr lang="en-US" sz="2800" dirty="0"/>
              <a:t>Next,</a:t>
            </a:r>
            <a:endParaRPr sz="2800" dirty="0"/>
          </a:p>
        </p:txBody>
      </p:sp>
      <p:pic>
        <p:nvPicPr>
          <p:cNvPr id="4" name="Picture 3" descr="square root of open parenthesis x plus 1 close parenthesis">
            <a:extLst>
              <a:ext uri="{FF2B5EF4-FFF2-40B4-BE49-F238E27FC236}">
                <a16:creationId xmlns:a16="http://schemas.microsoft.com/office/drawing/2014/main" id="{010B5282-1B7B-EF0B-763B-B0427C45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0" y="1011566"/>
            <a:ext cx="999744" cy="469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508D9-92C5-0A72-A585-5B56369F2EBA}"/>
              </a:ext>
            </a:extLst>
          </p:cNvPr>
          <p:cNvSpPr txBox="1"/>
          <p:nvPr/>
        </p:nvSpPr>
        <p:spPr>
          <a:xfrm>
            <a:off x="2917168" y="1029465"/>
            <a:ext cx="4093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has been transformed into </a:t>
            </a:r>
            <a:endParaRPr lang="en-IN" sz="2800" dirty="0"/>
          </a:p>
        </p:txBody>
      </p:sp>
      <p:pic>
        <p:nvPicPr>
          <p:cNvPr id="6" name="Picture 5" descr="square root of open parenthesis 2 x plus 1 close parenthesis.">
            <a:extLst>
              <a:ext uri="{FF2B5EF4-FFF2-40B4-BE49-F238E27FC236}">
                <a16:creationId xmlns:a16="http://schemas.microsoft.com/office/drawing/2014/main" id="{089A18EC-07C0-10DE-D284-7CD108B3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36" y="1021392"/>
            <a:ext cx="1249680" cy="469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B5EF96-4559-9D4D-7AC9-295F36D0F123}"/>
              </a:ext>
            </a:extLst>
          </p:cNvPr>
          <p:cNvSpPr txBox="1"/>
          <p:nvPr/>
        </p:nvSpPr>
        <p:spPr>
          <a:xfrm>
            <a:off x="957530" y="1592309"/>
            <a:ext cx="76056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That is, the variable in the expression has been</a:t>
            </a:r>
          </a:p>
          <a:p>
            <a:r>
              <a:rPr lang="en-US" sz="2800" dirty="0"/>
              <a:t> multiplied by </a:t>
            </a:r>
            <a:r>
              <a:rPr lang="en-US" sz="2800" dirty="0">
                <a:latin typeface="Cambria Math"/>
              </a:rPr>
              <a:t>2</a:t>
            </a:r>
            <a:r>
              <a:rPr lang="en-US" sz="2800" dirty="0"/>
              <a:t>, resulting in the horizontal </a:t>
            </a:r>
            <a:endParaRPr lang="en-IN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03459-45EF-8172-83DD-8A7D9F5F2763}"/>
              </a:ext>
            </a:extLst>
          </p:cNvPr>
          <p:cNvSpPr txBox="1"/>
          <p:nvPr/>
        </p:nvSpPr>
        <p:spPr>
          <a:xfrm>
            <a:off x="957530" y="2605940"/>
            <a:ext cx="4147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compression by a factor of</a:t>
            </a:r>
            <a:endParaRPr lang="en-IN" sz="2800" dirty="0"/>
          </a:p>
        </p:txBody>
      </p:sp>
      <p:pic>
        <p:nvPicPr>
          <p:cNvPr id="8" name="Picture 7" descr="1 divided by 2">
            <a:extLst>
              <a:ext uri="{FF2B5EF4-FFF2-40B4-BE49-F238E27FC236}">
                <a16:creationId xmlns:a16="http://schemas.microsoft.com/office/drawing/2014/main" id="{639C7723-8FE3-DBFE-7A08-6E7C0EFE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196" y="2434998"/>
            <a:ext cx="263652" cy="830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3E506D-6580-0D72-0295-711952D89399}"/>
              </a:ext>
            </a:extLst>
          </p:cNvPr>
          <p:cNvSpPr txBox="1"/>
          <p:nvPr/>
        </p:nvSpPr>
        <p:spPr>
          <a:xfrm>
            <a:off x="5264992" y="2598594"/>
            <a:ext cx="311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shown in Figure 13.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9B0CA-BEAF-BC89-67A6-E1FDB2A90165}"/>
              </a:ext>
            </a:extLst>
          </p:cNvPr>
          <p:cNvSpPr txBox="1"/>
          <p:nvPr/>
        </p:nvSpPr>
        <p:spPr>
          <a:xfrm>
            <a:off x="957530" y="3180893"/>
            <a:ext cx="7729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vertical stretching by a factor of </a:t>
            </a:r>
            <a:r>
              <a:rPr lang="en-US" sz="2800" dirty="0">
                <a:latin typeface="Cambria Math"/>
              </a:rPr>
              <a:t>2</a:t>
            </a:r>
            <a:r>
              <a:rPr lang="en-US" sz="2800" dirty="0"/>
              <a:t> is also accomplished by transforming</a:t>
            </a:r>
            <a:endParaRPr lang="en-IN" sz="2800" dirty="0"/>
          </a:p>
        </p:txBody>
      </p:sp>
      <p:pic>
        <p:nvPicPr>
          <p:cNvPr id="11" name="Picture 10" descr="square root of open parenthesis 2 x plus 1 close parenthesis into 2 square root of open parenthesis 2 x plus 1 close parenthesis,">
            <a:extLst>
              <a:ext uri="{FF2B5EF4-FFF2-40B4-BE49-F238E27FC236}">
                <a16:creationId xmlns:a16="http://schemas.microsoft.com/office/drawing/2014/main" id="{9F08FDA6-4B1E-7352-A169-6E66A446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443" y="3630324"/>
            <a:ext cx="3125724" cy="4617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0E4868-FE71-431A-0CA9-282709443D55}"/>
              </a:ext>
            </a:extLst>
          </p:cNvPr>
          <p:cNvSpPr txBox="1"/>
          <p:nvPr/>
        </p:nvSpPr>
        <p:spPr>
          <a:xfrm>
            <a:off x="957530" y="4065784"/>
            <a:ext cx="5519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with the result shown in Figure 14. </a:t>
            </a:r>
            <a:endParaRPr lang="en-IN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next</a:t>
            </a:r>
            <a:r>
              <a:rPr lang="en-US" sz="2800" dirty="0"/>
              <a:t>-</a:t>
            </a:r>
            <a:r>
              <a:rPr sz="2800" dirty="0"/>
              <a:t>to</a:t>
            </a:r>
            <a:r>
              <a:rPr lang="en-US" sz="2800" dirty="0"/>
              <a:t>-</a:t>
            </a:r>
            <a:r>
              <a:rPr sz="2800" dirty="0"/>
              <a:t>last transformation is the reflection with respect to the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sz="2800" dirty="0"/>
              <a:t>-axis achieved by multiplying the function by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1,</a:t>
            </a:r>
            <a:r>
              <a:rPr sz="2800" dirty="0"/>
              <a:t> as shown in Figure 15.</a:t>
            </a:r>
            <a:endParaRPr lang="en-US" sz="2800" dirty="0"/>
          </a:p>
          <a:p>
            <a:pPr>
              <a:defRPr sz="2800"/>
            </a:pPr>
            <a:endParaRPr sz="2800" dirty="0"/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Finally, the graph is shifted </a:t>
            </a:r>
            <a:r>
              <a:rPr sz="2800" dirty="0">
                <a:latin typeface="Cambria Math"/>
              </a:rPr>
              <a:t>3</a:t>
            </a:r>
            <a:r>
              <a:rPr sz="2800" dirty="0"/>
              <a:t> units </a:t>
            </a:r>
            <a:r>
              <a:rPr lang="en-US" sz="2800" dirty="0"/>
              <a:t>up, </a:t>
            </a:r>
            <a:r>
              <a:rPr sz="2800" dirty="0"/>
              <a:t>as shown in Figure 16.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8" name="Content Placeholder 7" descr="Graph of y equals square root of x in the Cartesian plane.">
            <a:extLst>
              <a:ext uri="{FF2B5EF4-FFF2-40B4-BE49-F238E27FC236}">
                <a16:creationId xmlns:a16="http://schemas.microsoft.com/office/drawing/2014/main" id="{ED2C6DEE-D996-4CE5-9C39-FFD6DBCB9E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5" y="1020898"/>
            <a:ext cx="4455849" cy="445584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BA1E7-3EAE-4771-BC3F-B54CE215F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5136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8" name="Content Placeholder 7" descr="The graph of  y equals square root of  open parenthesis x plus 1 close parenthesis is the graph of the previous figure shifted  1  unit to the left.">
            <a:extLst>
              <a:ext uri="{FF2B5EF4-FFF2-40B4-BE49-F238E27FC236}">
                <a16:creationId xmlns:a16="http://schemas.microsoft.com/office/drawing/2014/main" id="{9D6F51AD-E7FA-47B9-94C6-A55D453975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96" y="1029287"/>
            <a:ext cx="4462007" cy="44620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DB1881-25F8-43CC-B3A0-2E752314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​The basic function being shifted is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N" dirty="0"/>
              <a:t>​Begin by drawing the basic cubic shape (the shape of </a:t>
            </a:r>
            <a:r>
              <a:rPr lang="en-IN" i="1" dirty="0"/>
              <a:t>y</a:t>
            </a:r>
            <a:r>
              <a:rPr lang="en-IN" dirty="0"/>
              <a:t> = </a:t>
            </a:r>
            <a:r>
              <a:rPr lang="en-US" i="1" dirty="0"/>
              <a:t>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³).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N" dirty="0"/>
              <a:t>Since </a:t>
            </a:r>
            <a:r>
              <a:rPr lang="en-IN" i="1" dirty="0"/>
              <a:t>x</a:t>
            </a:r>
            <a:r>
              <a:rPr lang="en-IN" dirty="0"/>
              <a:t> is replaced with </a:t>
            </a:r>
            <a:r>
              <a:rPr lang="en-IN" i="1" dirty="0"/>
              <a:t>x</a:t>
            </a:r>
            <a:r>
              <a:rPr lang="en-IN" dirty="0"/>
              <a:t> + 2, the graph of </a:t>
            </a:r>
            <a:r>
              <a:rPr lang="en-IN" i="1" dirty="0"/>
              <a:t>f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 is the graph of </a:t>
            </a:r>
            <a:r>
              <a:rPr lang="en-US" i="1" dirty="0"/>
              <a:t>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IN" dirty="0"/>
              <a:t> shifted </a:t>
            </a:r>
            <a:r>
              <a:rPr lang="en-IN" dirty="0">
                <a:latin typeface="Cambria Math"/>
              </a:rPr>
              <a:t>2</a:t>
            </a:r>
            <a:r>
              <a:rPr lang="en-IN" dirty="0"/>
              <a:t> units to the left.</a:t>
            </a:r>
            <a:br>
              <a:rPr lang="en-IN" dirty="0"/>
            </a:br>
            <a:r>
              <a:rPr lang="en-IN" sz="2800" dirty="0"/>
              <a:t>Note, for example, that (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2, 0) is one point on the graph.</a:t>
            </a:r>
            <a:endParaRPr lang="en-IN" dirty="0"/>
          </a:p>
          <a:p>
            <a:pPr>
              <a:defRPr sz="2800"/>
            </a:pPr>
            <a:endParaRPr lang="en-IN" dirty="0"/>
          </a:p>
          <a:p>
            <a:pPr marL="514350" indent="-514350">
              <a:buFont typeface="+mj-lt"/>
              <a:buAutoNum type="alphaLcPeriod"/>
              <a:defRPr sz="2800"/>
            </a:pPr>
            <a:endParaRPr dirty="0"/>
          </a:p>
          <a:p>
            <a:pPr>
              <a:defRPr sz="2800"/>
            </a:pPr>
            <a:r>
              <a:rPr dirty="0"/>
              <a:t> </a:t>
            </a:r>
            <a:br>
              <a:rPr lang="en-US" dirty="0"/>
            </a:br>
            <a:endParaRPr dirty="0"/>
          </a:p>
          <a:p>
            <a:pPr>
              <a:defRPr sz="2800"/>
            </a:pPr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</a:t>
            </a:r>
            <a:r>
              <a:rPr lang="en-IN" dirty="0"/>
              <a:t>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7" name="Content Placeholder 6" descr="The graph of y equals square root of open parenthesis 2x plus 1 close parenthesis is the graph of the previous figure compressed horizontally by a factor of  1 divided by 2.">
            <a:extLst>
              <a:ext uri="{FF2B5EF4-FFF2-40B4-BE49-F238E27FC236}">
                <a16:creationId xmlns:a16="http://schemas.microsoft.com/office/drawing/2014/main" id="{5324E47A-1B93-41C8-A0FF-8AB375CF4A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7" y="1020898"/>
            <a:ext cx="4487665" cy="44067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AC4E6-BA9D-40A8-8E43-337A2DFB5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8</a:t>
            </a:r>
            <a:endParaRPr dirty="0"/>
          </a:p>
        </p:txBody>
      </p:sp>
      <p:pic>
        <p:nvPicPr>
          <p:cNvPr id="8" name="Content Placeholder 7" descr="The graph of y equals 2 times square root of open parenthesis 2x plus 1 close parenthesis is the graph of the previous figure stretched vertically by a factor of  2.">
            <a:extLst>
              <a:ext uri="{FF2B5EF4-FFF2-40B4-BE49-F238E27FC236}">
                <a16:creationId xmlns:a16="http://schemas.microsoft.com/office/drawing/2014/main" id="{3067A6E6-5D0C-4AF7-8217-AEEAFFFAAD6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8" y="1020897"/>
            <a:ext cx="4404795" cy="44110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B6F83-54C7-4C3A-9EEC-EC8CB147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9</a:t>
            </a:r>
            <a:endParaRPr dirty="0"/>
          </a:p>
        </p:txBody>
      </p:sp>
      <p:pic>
        <p:nvPicPr>
          <p:cNvPr id="8" name="Content Placeholder 7" descr="The graph of y equals minus 2  times square root open parenthesis 2x plus 1 close parenthesis is the graph of the previous figure reflected with respect to the x-axis.">
            <a:extLst>
              <a:ext uri="{FF2B5EF4-FFF2-40B4-BE49-F238E27FC236}">
                <a16:creationId xmlns:a16="http://schemas.microsoft.com/office/drawing/2014/main" id="{5B3B6AD0-EC11-46D9-A534-5DCA8369F73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3" y="1020898"/>
            <a:ext cx="4387093" cy="43809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86C71B-6082-4F4C-ADC2-78E9ED374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</a:t>
            </a:r>
            <a:r>
              <a:rPr lang="en-US" baseline="-25000" dirty="0"/>
              <a:t>10</a:t>
            </a:r>
            <a:endParaRPr dirty="0"/>
          </a:p>
        </p:txBody>
      </p:sp>
      <p:pic>
        <p:nvPicPr>
          <p:cNvPr id="8" name="Content Placeholder 7" descr="The graph of y equals minus 2 times square root of open parenthesis 2x plus 1 close parenthesis plus 3 is the graph of the previous figure shifted  3  units up.">
            <a:extLst>
              <a:ext uri="{FF2B5EF4-FFF2-40B4-BE49-F238E27FC236}">
                <a16:creationId xmlns:a16="http://schemas.microsoft.com/office/drawing/2014/main" id="{F77442F5-73D3-4644-B0BE-D26310F9D1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9" y="1020898"/>
            <a:ext cx="4455165" cy="43809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66B971-8A00-47AC-A447-CADE22004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Order of Transformations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1333"/>
            <a:ext cx="8229600" cy="4368135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Sketch the graph of the function</a:t>
            </a:r>
          </a:p>
        </p:txBody>
      </p:sp>
      <p:pic>
        <p:nvPicPr>
          <p:cNvPr id="5" name="Picture 4" descr="f of x equals 1 divided by open parenthesis 2 minus x close parenthesis.">
            <a:extLst>
              <a:ext uri="{FF2B5EF4-FFF2-40B4-BE49-F238E27FC236}">
                <a16:creationId xmlns:a16="http://schemas.microsoft.com/office/drawing/2014/main" id="{25988EA1-66D3-EF71-B496-518A864D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2" y="1208532"/>
            <a:ext cx="1694688" cy="77266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82000" cy="4990513"/>
          </a:xfrm>
        </p:spPr>
        <p:txBody>
          <a:bodyPr>
            <a:normAutofit/>
          </a:bodyPr>
          <a:lstStyle/>
          <a:p>
            <a:r>
              <a:rPr b="1" dirty="0"/>
              <a:t>Solution</a:t>
            </a:r>
          </a:p>
          <a:p>
            <a:pPr>
              <a:defRPr sz="2800"/>
            </a:pPr>
            <a:r>
              <a:rPr dirty="0"/>
              <a:t>The basic function that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dirty="0"/>
              <a:t> is similar to is </a:t>
            </a:r>
            <a:endParaRPr lang="en-IN" dirty="0"/>
          </a:p>
        </p:txBody>
      </p:sp>
      <p:pic>
        <p:nvPicPr>
          <p:cNvPr id="4" name="Picture 3" descr="1 divided by x.">
            <a:extLst>
              <a:ext uri="{FF2B5EF4-FFF2-40B4-BE49-F238E27FC236}">
                <a16:creationId xmlns:a16="http://schemas.microsoft.com/office/drawing/2014/main" id="{E71E8816-5014-A912-D4D9-52AC34FC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1" y="1435780"/>
            <a:ext cx="339852" cy="77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115C9-FEDD-9A66-0A8F-B8175C128966}"/>
              </a:ext>
            </a:extLst>
          </p:cNvPr>
          <p:cNvSpPr txBox="1"/>
          <p:nvPr/>
        </p:nvSpPr>
        <p:spPr>
          <a:xfrm>
            <a:off x="6561826" y="1539817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Following the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5A0BD-088B-5D5E-D3AD-4D27CFECEC8D}"/>
              </a:ext>
            </a:extLst>
          </p:cNvPr>
          <p:cNvSpPr txBox="1"/>
          <p:nvPr/>
        </p:nvSpPr>
        <p:spPr>
          <a:xfrm>
            <a:off x="457200" y="2092146"/>
            <a:ext cx="82296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dirty="0"/>
              <a:t>order of transformations, we determine how to sketch the graph of </a:t>
            </a:r>
            <a:r>
              <a:rPr lang="en-IN" i="1" dirty="0"/>
              <a:t>f</a:t>
            </a:r>
            <a:r>
              <a:rPr lang="en-IN" dirty="0"/>
              <a:t>:</a:t>
            </a:r>
          </a:p>
          <a:p>
            <a:pPr>
              <a:tabLst>
                <a:tab pos="447675" algn="l"/>
              </a:tabLst>
              <a:defRPr sz="2800"/>
            </a:pPr>
            <a:r>
              <a:rPr lang="en-IN" dirty="0"/>
              <a:t>1.	If we replace </a:t>
            </a:r>
            <a:r>
              <a:rPr lang="en-IN" i="1" dirty="0"/>
              <a:t>x</a:t>
            </a:r>
            <a:r>
              <a:rPr lang="en-IN" dirty="0"/>
              <a:t> with </a:t>
            </a:r>
            <a:r>
              <a:rPr lang="en-IN" i="1" dirty="0"/>
              <a:t>x</a:t>
            </a:r>
            <a:r>
              <a:rPr lang="en-IN" dirty="0"/>
              <a:t> + 2 (shifting the graph </a:t>
            </a:r>
            <a:r>
              <a:rPr lang="en-IN" dirty="0">
                <a:latin typeface="Cambria Math"/>
              </a:rPr>
              <a:t>2</a:t>
            </a:r>
            <a:r>
              <a:rPr lang="en-IN" dirty="0"/>
              <a:t> units </a:t>
            </a:r>
          </a:p>
          <a:p>
            <a:pPr>
              <a:tabLst>
                <a:tab pos="447675" algn="l"/>
              </a:tabLst>
              <a:defRPr sz="2800"/>
            </a:pPr>
            <a:endParaRPr lang="en-IN" sz="500" dirty="0"/>
          </a:p>
          <a:p>
            <a:pPr>
              <a:tabLst>
                <a:tab pos="447675" algn="l"/>
              </a:tabLst>
              <a:defRPr sz="2800"/>
            </a:pPr>
            <a:r>
              <a:rPr lang="en-IN" dirty="0"/>
              <a:t>	to the left), we obtain the function</a:t>
            </a:r>
          </a:p>
        </p:txBody>
      </p:sp>
      <p:pic>
        <p:nvPicPr>
          <p:cNvPr id="9" name="Picture 8" descr="1 divided by open parenthesis  x plus 2 close parenthesis,">
            <a:extLst>
              <a:ext uri="{FF2B5EF4-FFF2-40B4-BE49-F238E27FC236}">
                <a16:creationId xmlns:a16="http://schemas.microsoft.com/office/drawing/2014/main" id="{42444E56-0E6F-D6A4-87DF-5B9CA1E1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59" y="3324874"/>
            <a:ext cx="787908" cy="772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AC285-444B-943B-F92C-DA3918D405B6}"/>
              </a:ext>
            </a:extLst>
          </p:cNvPr>
          <p:cNvSpPr txBox="1"/>
          <p:nvPr/>
        </p:nvSpPr>
        <p:spPr>
          <a:xfrm>
            <a:off x="6858000" y="3443822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which 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90807-F73C-B05E-1D25-0761FADE3A46}"/>
              </a:ext>
            </a:extLst>
          </p:cNvPr>
          <p:cNvSpPr txBox="1"/>
          <p:nvPr/>
        </p:nvSpPr>
        <p:spPr>
          <a:xfrm>
            <a:off x="883025" y="3962400"/>
            <a:ext cx="3878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closer to what we want.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493E5B-EB65-8E71-AC5C-FB969C271C6B}"/>
              </a:ext>
            </a:extLst>
          </p:cNvPr>
          <p:cNvSpPr txBox="1">
            <a:spLocks/>
          </p:cNvSpPr>
          <p:nvPr/>
        </p:nvSpPr>
        <p:spPr>
          <a:xfrm>
            <a:off x="457200" y="4524992"/>
            <a:ext cx="8229600" cy="1120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47675" algn="l"/>
              </a:tabLst>
              <a:defRPr sz="2800"/>
            </a:pPr>
            <a:r>
              <a:rPr lang="en-IN" dirty="0"/>
              <a:t>2.​	There does not appear to be any stretching or 	compressing transformation.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7C4B-3963-5969-7FB3-E674D7B1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F889-FCF9-9D20-D8BE-0C75A40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64F2-B05E-0362-07BD-80B778E01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382000" cy="4990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​If we replace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dirty="0"/>
              <a:t> with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dirty="0"/>
              <a:t> we have</a:t>
            </a:r>
          </a:p>
        </p:txBody>
      </p:sp>
      <p:pic>
        <p:nvPicPr>
          <p:cNvPr id="6" name="Picture 5" descr="1 divided by open parenthesis minus x plus 2 close parenthesis equals 1 divided by open parenthesis 2 minus x close parenthesis,">
            <a:extLst>
              <a:ext uri="{FF2B5EF4-FFF2-40B4-BE49-F238E27FC236}">
                <a16:creationId xmlns:a16="http://schemas.microsoft.com/office/drawing/2014/main" id="{F21D5D06-A439-0AA3-6F85-4850A12A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6" y="1066800"/>
            <a:ext cx="1926336" cy="774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D9B9AB-5FF8-A315-4BC1-E3EF8EC81DF4}"/>
              </a:ext>
            </a:extLst>
          </p:cNvPr>
          <p:cNvSpPr txBox="1"/>
          <p:nvPr/>
        </p:nvSpPr>
        <p:spPr>
          <a:xfrm>
            <a:off x="981456" y="1967361"/>
            <a:ext cx="678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which is equal to </a:t>
            </a:r>
            <a:r>
              <a:rPr lang="en-IN" sz="2800" i="1" dirty="0"/>
              <a:t>f</a:t>
            </a:r>
            <a:r>
              <a:rPr lang="en-IN" sz="2800" dirty="0"/>
              <a:t>. This reflects the graph of </a:t>
            </a:r>
          </a:p>
        </p:txBody>
      </p:sp>
      <p:pic>
        <p:nvPicPr>
          <p:cNvPr id="9" name="Picture 8" descr="1 divided by open parenthesis x plus 2 close parenthesis">
            <a:extLst>
              <a:ext uri="{FF2B5EF4-FFF2-40B4-BE49-F238E27FC236}">
                <a16:creationId xmlns:a16="http://schemas.microsoft.com/office/drawing/2014/main" id="{9BB3A35A-82BE-CFD3-5402-4E256EF3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1856824"/>
            <a:ext cx="691896" cy="772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D98FFE-A88B-2C4E-E348-34CED99763A1}"/>
              </a:ext>
            </a:extLst>
          </p:cNvPr>
          <p:cNvSpPr txBox="1"/>
          <p:nvPr/>
        </p:nvSpPr>
        <p:spPr>
          <a:xfrm>
            <a:off x="981456" y="2518229"/>
            <a:ext cx="3971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with respect to the </a:t>
            </a:r>
            <a:r>
              <a:rPr lang="en-IN" sz="2800" i="1" dirty="0"/>
              <a:t>y</a:t>
            </a:r>
            <a:r>
              <a:rPr lang="en-IN" sz="2800" dirty="0"/>
              <a:t>-axis.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41861D-B08E-E459-E766-61AB29F2715F}"/>
              </a:ext>
            </a:extLst>
          </p:cNvPr>
          <p:cNvSpPr txBox="1">
            <a:spLocks/>
          </p:cNvSpPr>
          <p:nvPr/>
        </p:nvSpPr>
        <p:spPr>
          <a:xfrm>
            <a:off x="457200" y="3041449"/>
            <a:ext cx="8229600" cy="107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  <a:defRPr sz="2800"/>
            </a:pPr>
            <a:r>
              <a:rPr lang="en-IN" dirty="0"/>
              <a:t>​Since we have already found </a:t>
            </a:r>
            <a:r>
              <a:rPr lang="en-IN" i="1" dirty="0"/>
              <a:t>f</a:t>
            </a:r>
            <a:r>
              <a:rPr lang="en-IN" dirty="0"/>
              <a:t>, we know there is no vertical shift.</a:t>
            </a:r>
          </a:p>
        </p:txBody>
      </p:sp>
    </p:spTree>
    <p:extLst>
      <p:ext uri="{BB962C8B-B14F-4D97-AF65-F5344CB8AC3E}">
        <p14:creationId xmlns:p14="http://schemas.microsoft.com/office/powerpoint/2010/main" val="2665791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entire sequence of transformations is shown next, ending with the graph of </a:t>
            </a:r>
            <a:r>
              <a:rPr lang="en-US" sz="2800" i="1" dirty="0"/>
              <a:t>f</a:t>
            </a:r>
            <a:r>
              <a:rPr lang="en-US" sz="2800" dirty="0"/>
              <a:t>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 of y equals 1 divided by x in the Cartesian plane.">
            <a:extLst>
              <a:ext uri="{FF2B5EF4-FFF2-40B4-BE49-F238E27FC236}">
                <a16:creationId xmlns:a16="http://schemas.microsoft.com/office/drawing/2014/main" id="{738ABEEB-A8AC-4669-B3C1-C35BB233FD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5" name="Content Placeholder 4" descr="The graph of y equals 1 divided by open parenthesis x plus 2 close parenthesis is the graph of the previous figure shifted  2  units to the left.&#10;">
            <a:extLst>
              <a:ext uri="{FF2B5EF4-FFF2-40B4-BE49-F238E27FC236}">
                <a16:creationId xmlns:a16="http://schemas.microsoft.com/office/drawing/2014/main" id="{E94D3180-E81E-4D12-87B4-BF539EBF77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8" name="Content Placeholder 7" descr="Graphs of f of x equals open parenthesis x plus 2 close parenthesis cubed and y equals x cubed in the Cartesian plane. The graph of f of x is the graph of y equals x cubed shifted 2 units to the left.">
            <a:extLst>
              <a:ext uri="{FF2B5EF4-FFF2-40B4-BE49-F238E27FC236}">
                <a16:creationId xmlns:a16="http://schemas.microsoft.com/office/drawing/2014/main" id="{A22A0303-9B9B-47AB-9388-32422484FD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082676"/>
            <a:ext cx="4419600" cy="441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A177B-B6ED-4A52-8D03-44A499449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5" name="Content Placeholder 4" descr="The graph of y equals 1 divided by  open parenthesis 2 minus x close parenthesis is the graph of the previous figure reflected with respect to the y-axis">
            <a:extLst>
              <a:ext uri="{FF2B5EF4-FFF2-40B4-BE49-F238E27FC236}">
                <a16:creationId xmlns:a16="http://schemas.microsoft.com/office/drawing/2014/main" id="{C4311C5E-16D2-48B1-9FB7-51976632E2C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</a:t>
            </a:r>
            <a:r>
              <a:rPr lang="en-US" baseline="-25000" dirty="0"/>
              <a:t>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lang="en-IN" sz="2800" b="1" dirty="0"/>
          </a:p>
          <a:p>
            <a:pPr>
              <a:defRPr sz="2800"/>
            </a:pPr>
            <a:r>
              <a:rPr sz="2800" b="1" dirty="0"/>
              <a:t>Note:</a:t>
            </a:r>
            <a:r>
              <a:rPr sz="2800" dirty="0"/>
              <a:t> An alternate approach to graphing</a:t>
            </a:r>
          </a:p>
        </p:txBody>
      </p:sp>
      <p:pic>
        <p:nvPicPr>
          <p:cNvPr id="6" name="Picture 5" descr="f of x equals 1 divided by  open parenthesis 2 minus x close parenthesis">
            <a:extLst>
              <a:ext uri="{FF2B5EF4-FFF2-40B4-BE49-F238E27FC236}">
                <a16:creationId xmlns:a16="http://schemas.microsoft.com/office/drawing/2014/main" id="{492713C8-959F-7869-BE16-67445036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31" y="1440086"/>
            <a:ext cx="1613916" cy="772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848707-22A3-B68E-C031-E5FC7C1CD3A5}"/>
              </a:ext>
            </a:extLst>
          </p:cNvPr>
          <p:cNvSpPr txBox="1"/>
          <p:nvPr/>
        </p:nvSpPr>
        <p:spPr>
          <a:xfrm>
            <a:off x="457200" y="2381524"/>
            <a:ext cx="554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is to rewrite the function in the form</a:t>
            </a:r>
          </a:p>
        </p:txBody>
      </p:sp>
      <p:pic>
        <p:nvPicPr>
          <p:cNvPr id="9" name="Picture 8" descr="f of x equals minus 1 divided by  open parenthesis x minus 2 close parenthesis.">
            <a:extLst>
              <a:ext uri="{FF2B5EF4-FFF2-40B4-BE49-F238E27FC236}">
                <a16:creationId xmlns:a16="http://schemas.microsoft.com/office/drawing/2014/main" id="{5A47440D-D1FC-3B88-D57B-05BDE957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696" y="2278857"/>
            <a:ext cx="1898904" cy="772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A3410B-23A7-A1E0-2BB0-2D00C7A5951E}"/>
              </a:ext>
            </a:extLst>
          </p:cNvPr>
          <p:cNvSpPr txBox="1"/>
          <p:nvPr/>
        </p:nvSpPr>
        <p:spPr>
          <a:xfrm>
            <a:off x="478536" y="3109341"/>
            <a:ext cx="62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In this form, the graph of </a:t>
            </a:r>
            <a:r>
              <a:rPr lang="en-IN" sz="2800" i="1" dirty="0"/>
              <a:t>f</a:t>
            </a:r>
            <a:r>
              <a:rPr lang="en-IN" sz="2800" dirty="0"/>
              <a:t> is the graph of</a:t>
            </a:r>
          </a:p>
        </p:txBody>
      </p:sp>
      <p:pic>
        <p:nvPicPr>
          <p:cNvPr id="10" name="Picture 9" descr="1 divided by x">
            <a:extLst>
              <a:ext uri="{FF2B5EF4-FFF2-40B4-BE49-F238E27FC236}">
                <a16:creationId xmlns:a16="http://schemas.microsoft.com/office/drawing/2014/main" id="{C1EA04B7-FEAE-D094-7ECB-E60FBDA8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193" y="2986183"/>
            <a:ext cx="259080" cy="77266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520861-E78F-522F-9F21-13FA3A809E62}"/>
              </a:ext>
            </a:extLst>
          </p:cNvPr>
          <p:cNvSpPr txBox="1">
            <a:spLocks/>
          </p:cNvSpPr>
          <p:nvPr/>
        </p:nvSpPr>
        <p:spPr>
          <a:xfrm>
            <a:off x="478536" y="3741149"/>
            <a:ext cx="8208264" cy="2054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IN" dirty="0"/>
              <a:t>shifted two units to the right, and then reflected with respect to the </a:t>
            </a:r>
            <a:r>
              <a:rPr lang="en-IN" i="1" dirty="0"/>
              <a:t>x</a:t>
            </a:r>
            <a:r>
              <a:rPr lang="en-IN" dirty="0"/>
              <a:t>-axis. The result is the same, as you should verify. Rewriting an equation in a different, equivalent form never changes its graph.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The basic function being shifted is</a:t>
            </a:r>
          </a:p>
          <a:p>
            <a:r>
              <a:rPr dirty="0"/>
              <a:t>​</a:t>
            </a:r>
            <a:r>
              <a:rPr lang="en-US" dirty="0"/>
              <a:t>			</a:t>
            </a:r>
            <a:endParaRPr dirty="0"/>
          </a:p>
        </p:txBody>
      </p:sp>
      <p:pic>
        <p:nvPicPr>
          <p:cNvPr id="4" name="Picture 3" descr="Absolute value of x.">
            <a:extLst>
              <a:ext uri="{FF2B5EF4-FFF2-40B4-BE49-F238E27FC236}">
                <a16:creationId xmlns:a16="http://schemas.microsoft.com/office/drawing/2014/main" id="{D7E3A0CF-FDA9-2B6F-5A9A-D5EDCF8C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40" y="1094964"/>
            <a:ext cx="402336" cy="469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98D2C7-22FB-0275-0B5F-556A3D0E60B3}"/>
              </a:ext>
            </a:extLst>
          </p:cNvPr>
          <p:cNvSpPr txBox="1"/>
          <p:nvPr/>
        </p:nvSpPr>
        <p:spPr>
          <a:xfrm>
            <a:off x="990600" y="1610380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Start by graphing the basic absolute value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AD2A2-125E-73B3-2530-A330B7EAF0E9}"/>
              </a:ext>
            </a:extLst>
          </p:cNvPr>
          <p:cNvSpPr txBox="1"/>
          <p:nvPr/>
        </p:nvSpPr>
        <p:spPr>
          <a:xfrm>
            <a:off x="990600" y="2191473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The graph of</a:t>
            </a:r>
          </a:p>
        </p:txBody>
      </p:sp>
      <p:pic>
        <p:nvPicPr>
          <p:cNvPr id="7" name="Picture 6" descr="g of x equals the absolute value of open parenthesis x minus 4 close parenthesis.">
            <a:extLst>
              <a:ext uri="{FF2B5EF4-FFF2-40B4-BE49-F238E27FC236}">
                <a16:creationId xmlns:a16="http://schemas.microsoft.com/office/drawing/2014/main" id="{FE979D62-991D-6184-E272-9A5CBB78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23334"/>
            <a:ext cx="1696212" cy="469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5F144B-9222-A290-8C60-9910760A20CC}"/>
              </a:ext>
            </a:extLst>
          </p:cNvPr>
          <p:cNvSpPr txBox="1"/>
          <p:nvPr/>
        </p:nvSpPr>
        <p:spPr>
          <a:xfrm>
            <a:off x="4763262" y="2153069"/>
            <a:ext cx="381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has the same shape,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643BD-E70D-6D36-F9EE-9C5547625182}"/>
              </a:ext>
            </a:extLst>
          </p:cNvPr>
          <p:cNvSpPr txBox="1"/>
          <p:nvPr/>
        </p:nvSpPr>
        <p:spPr>
          <a:xfrm>
            <a:off x="990600" y="2749002"/>
            <a:ext cx="524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but shifted </a:t>
            </a:r>
            <a:r>
              <a:rPr lang="en-IN" sz="2800" dirty="0">
                <a:latin typeface="Cambria Math"/>
              </a:rPr>
              <a:t>4</a:t>
            </a:r>
            <a:r>
              <a:rPr lang="en-IN" sz="2800" dirty="0"/>
              <a:t> units to the right.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60695-BAB9-603D-583B-5C9A81204D03}"/>
              </a:ext>
            </a:extLst>
          </p:cNvPr>
          <p:cNvSpPr txBox="1"/>
          <p:nvPr/>
        </p:nvSpPr>
        <p:spPr>
          <a:xfrm>
            <a:off x="990600" y="3345516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​Note, for example, that (4, 0) lies on the graph of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s of g of x equals the absolute value of  open parenthesis x minus 4 close parenthesis and y equals absolute value of x in the Cartesian plane. The graph of g of x is the graph of y equals absolute value of x shifted 4 units to the right.">
            <a:extLst>
              <a:ext uri="{FF2B5EF4-FFF2-40B4-BE49-F238E27FC236}">
                <a16:creationId xmlns:a16="http://schemas.microsoft.com/office/drawing/2014/main" id="{3751B4AA-E2E2-46F5-8D69-855A825850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8946" y="1042604"/>
            <a:ext cx="4519996" cy="45199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0549E-4B93-4A47-A736-568B0508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minus sign in the expression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sz="2800" dirty="0"/>
              <a:t> is critical. When you see an expression in the form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h</a:t>
            </a:r>
            <a:r>
              <a:rPr sz="2800" dirty="0"/>
              <a:t> you must think of it as</a:t>
            </a:r>
          </a:p>
        </p:txBody>
      </p:sp>
      <p:pic>
        <p:nvPicPr>
          <p:cNvPr id="5" name="Picture 4" descr="x minus open parenthesis negative h close parenthesis.">
            <a:extLst>
              <a:ext uri="{FF2B5EF4-FFF2-40B4-BE49-F238E27FC236}">
                <a16:creationId xmlns:a16="http://schemas.microsoft.com/office/drawing/2014/main" id="{3A1F1E6C-A6F9-2F7A-67B0-4449F0D0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6" y="1995488"/>
            <a:ext cx="1248000" cy="46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498D7-EEAE-838A-CCF7-1C5CA49276E2}"/>
              </a:ext>
            </a:extLst>
          </p:cNvPr>
          <p:cNvSpPr txBox="1"/>
          <p:nvPr/>
        </p:nvSpPr>
        <p:spPr>
          <a:xfrm>
            <a:off x="457200" y="296189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Consider a specific example: replacing </a:t>
            </a:r>
            <a:r>
              <a:rPr lang="en-US" sz="2800" i="1" dirty="0"/>
              <a:t>x</a:t>
            </a:r>
            <a:r>
              <a:rPr lang="en-US" sz="2800" dirty="0"/>
              <a:t> with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5 shifts the graph </a:t>
            </a:r>
            <a:r>
              <a:rPr lang="en-US" sz="2800" dirty="0">
                <a:latin typeface="Cambria Math"/>
              </a:rPr>
              <a:t>5</a:t>
            </a:r>
            <a:r>
              <a:rPr lang="en-US" sz="2800" dirty="0"/>
              <a:t> units to the </a:t>
            </a:r>
            <a:r>
              <a:rPr lang="en-US" sz="2800" i="1" dirty="0"/>
              <a:t>right</a:t>
            </a:r>
            <a:r>
              <a:rPr lang="en-US" sz="2800" dirty="0"/>
              <a:t>, since </a:t>
            </a:r>
            <a:r>
              <a:rPr lang="en-US" sz="2800" dirty="0">
                <a:latin typeface="Cambria Math"/>
              </a:rPr>
              <a:t>5</a:t>
            </a:r>
            <a:r>
              <a:rPr lang="en-US" sz="2800" dirty="0"/>
              <a:t> is positive. Replacing </a:t>
            </a:r>
            <a:r>
              <a:rPr lang="en-US" sz="2800" i="1" dirty="0"/>
              <a:t>x</a:t>
            </a:r>
            <a:r>
              <a:rPr lang="en-US" sz="2800" dirty="0"/>
              <a:t> with </a:t>
            </a:r>
            <a:r>
              <a:rPr lang="en-US" sz="2800" i="1" dirty="0"/>
              <a:t>x</a:t>
            </a:r>
            <a:r>
              <a:rPr lang="en-US" sz="2800" dirty="0"/>
              <a:t> + 5 shifts the graph </a:t>
            </a:r>
            <a:r>
              <a:rPr lang="en-US" sz="2800" dirty="0">
                <a:latin typeface="Cambria Math"/>
              </a:rPr>
              <a:t>5</a:t>
            </a:r>
            <a:r>
              <a:rPr lang="en-US" sz="2800" dirty="0"/>
              <a:t> units to the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7E0B5-C0C3-E13A-262A-FE6BFD89FD34}"/>
              </a:ext>
            </a:extLst>
          </p:cNvPr>
          <p:cNvSpPr txBox="1"/>
          <p:nvPr/>
        </p:nvSpPr>
        <p:spPr>
          <a:xfrm>
            <a:off x="452438" y="4237892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left</a:t>
            </a:r>
            <a:r>
              <a:rPr lang="en-US" sz="2800" dirty="0"/>
              <a:t>, since we have actually replaced </a:t>
            </a:r>
            <a:r>
              <a:rPr lang="en-US" sz="2800" i="1" dirty="0"/>
              <a:t>x</a:t>
            </a:r>
            <a:r>
              <a:rPr lang="en-US" sz="2800" dirty="0"/>
              <a:t> with</a:t>
            </a:r>
            <a:endParaRPr lang="en-IN" sz="2800" dirty="0"/>
          </a:p>
        </p:txBody>
      </p:sp>
      <p:pic>
        <p:nvPicPr>
          <p:cNvPr id="7" name="Picture 6" descr="x minus open parenthesis negative 5 close parenthesis.">
            <a:extLst>
              <a:ext uri="{FF2B5EF4-FFF2-40B4-BE49-F238E27FC236}">
                <a16:creationId xmlns:a16="http://schemas.microsoft.com/office/drawing/2014/main" id="{F08DDB3A-90BD-109F-D4AD-BFD77EAD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6" y="4329112"/>
            <a:ext cx="1141714" cy="43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11369</TotalTime>
  <Words>2094</Words>
  <Application>Microsoft Office PowerPoint</Application>
  <PresentationFormat>On-screen Show (4:3)</PresentationFormat>
  <Paragraphs>207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Cambria</vt:lpstr>
      <vt:lpstr>Cambria Math</vt:lpstr>
      <vt:lpstr>Arial</vt:lpstr>
      <vt:lpstr>Calibri</vt:lpstr>
      <vt:lpstr>Courier New</vt:lpstr>
      <vt:lpstr>Office Theme</vt:lpstr>
      <vt:lpstr>Equation</vt:lpstr>
      <vt:lpstr>MathType 6.0 Equation</vt:lpstr>
      <vt:lpstr>Section 5.1</vt:lpstr>
      <vt:lpstr>Theorem: Horizontal Shifting/Translation</vt:lpstr>
      <vt:lpstr>Example 1: Horizontal Shifting/Translation1</vt:lpstr>
      <vt:lpstr>Note1</vt:lpstr>
      <vt:lpstr>Example 1: Horizontal Shifting/Translation2</vt:lpstr>
      <vt:lpstr>Example 1: Horizontal Shifting/Translation3</vt:lpstr>
      <vt:lpstr>Example 1: Horizontal Shifting/Translation4</vt:lpstr>
      <vt:lpstr>Example 1: Horizontal Shifting/Translation5</vt:lpstr>
      <vt:lpstr>CAUTION!</vt:lpstr>
      <vt:lpstr>Theorem: Vertical Shifting/Translation</vt:lpstr>
      <vt:lpstr>Example 2: Vertical Shifting/Translation1</vt:lpstr>
      <vt:lpstr>Note2</vt:lpstr>
      <vt:lpstr>Example 2: Vertical Shifting/Translation2</vt:lpstr>
      <vt:lpstr>Example 2: Vertical Shifting/Translation3</vt:lpstr>
      <vt:lpstr>Example 2: Vertical Shifting/Translation4</vt:lpstr>
      <vt:lpstr>Example 2: Vertical Shifting/Translation5</vt:lpstr>
      <vt:lpstr>Example 2: Vertical Shifting/Translation6</vt:lpstr>
      <vt:lpstr>Example 3: Horizontal and Vertical Shifting1</vt:lpstr>
      <vt:lpstr>Note3</vt:lpstr>
      <vt:lpstr>Example 3: Horizontal and Vertical Shifting2</vt:lpstr>
      <vt:lpstr>Example 3: Horizontal and Vertical Shifting3</vt:lpstr>
      <vt:lpstr>Theorem: Reflecting with Respect to the Axes</vt:lpstr>
      <vt:lpstr>Example 4: Reflecting with Respect to the Axes1</vt:lpstr>
      <vt:lpstr>Note4</vt:lpstr>
      <vt:lpstr>Example 4: Reflecting With Respect to the Axes2</vt:lpstr>
      <vt:lpstr>Example 4: Reflecting With Respect to the Axes3</vt:lpstr>
      <vt:lpstr>Example 4: Reflecting With Respect to the Axes4</vt:lpstr>
      <vt:lpstr>Example 4: Reflecting With Respect to the Axes5</vt:lpstr>
      <vt:lpstr>Example 4: Reflecting With Respect to the Axes6</vt:lpstr>
      <vt:lpstr>Example 4: Reflecting With Respect to the Axes7</vt:lpstr>
      <vt:lpstr>Theorem: Vertical Stretching and Compressing</vt:lpstr>
      <vt:lpstr>Example 5: Vertical Stretching and Compressing1</vt:lpstr>
      <vt:lpstr>Note5</vt:lpstr>
      <vt:lpstr>Example 5: Vertical Stretching and Compressing2</vt:lpstr>
      <vt:lpstr>Example 5: Vertical Stretching and Compressing3</vt:lpstr>
      <vt:lpstr>Example 5: Vertical Stretching and Compressing4</vt:lpstr>
      <vt:lpstr>Example 5: Vertical Stretching and Compressing5</vt:lpstr>
      <vt:lpstr>Theorem: Horizontal Stretching and Compressing</vt:lpstr>
      <vt:lpstr>Example 6: Horizontal Stretching and Compressing1</vt:lpstr>
      <vt:lpstr>Example 6: Horizontal Stretching and Compressing2</vt:lpstr>
      <vt:lpstr>Example 6: Horizontal Stretching and Compressing3 </vt:lpstr>
      <vt:lpstr>Example 6: Horizontal Stretching and Compressing4</vt:lpstr>
      <vt:lpstr>Procedure: Order of Transformations</vt:lpstr>
      <vt:lpstr>Example 7: Order of Transformations1</vt:lpstr>
      <vt:lpstr>Example 7: Order of Transformations2</vt:lpstr>
      <vt:lpstr>Example 7: Order of Transformations3</vt:lpstr>
      <vt:lpstr>Example 7: Order of Transformations4</vt:lpstr>
      <vt:lpstr>Example 7: Order of Transformations5</vt:lpstr>
      <vt:lpstr>Example 7: Order of Transformations6</vt:lpstr>
      <vt:lpstr>Example 7: Order of Transformations7</vt:lpstr>
      <vt:lpstr>Example 7: Order of Transformations8</vt:lpstr>
      <vt:lpstr>Example 7: Order of Transformations9</vt:lpstr>
      <vt:lpstr>Example 7: Order of Transformations10</vt:lpstr>
      <vt:lpstr>Example 8: Order of Transformations1</vt:lpstr>
      <vt:lpstr>Example 8: Order of Transformations2</vt:lpstr>
      <vt:lpstr>Example 8: Order of Transformations3</vt:lpstr>
      <vt:lpstr>Example 8: Order of Transformations4</vt:lpstr>
      <vt:lpstr>Example 8: Order of Transformations5</vt:lpstr>
      <vt:lpstr>Example 8: Order of Transformations6</vt:lpstr>
      <vt:lpstr>Example 8: Order of Transformations7</vt:lpstr>
      <vt:lpstr>Example 8: Order of Transformations8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Sindhusha</cp:lastModifiedBy>
  <cp:revision>314</cp:revision>
  <dcterms:created xsi:type="dcterms:W3CDTF">2013-04-26T14:43:13Z</dcterms:created>
  <dcterms:modified xsi:type="dcterms:W3CDTF">2025-06-10T13:03:07Z</dcterms:modified>
</cp:coreProperties>
</file>