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85" r:id="rId5"/>
    <p:sldId id="259" r:id="rId6"/>
    <p:sldId id="260" r:id="rId7"/>
    <p:sldId id="261" r:id="rId8"/>
    <p:sldId id="262" r:id="rId9"/>
    <p:sldId id="263" r:id="rId10"/>
    <p:sldId id="264" r:id="rId11"/>
    <p:sldId id="265" r:id="rId12"/>
    <p:sldId id="286" r:id="rId13"/>
    <p:sldId id="296" r:id="rId14"/>
    <p:sldId id="266" r:id="rId15"/>
    <p:sldId id="268" r:id="rId16"/>
    <p:sldId id="269" r:id="rId17"/>
    <p:sldId id="270" r:id="rId18"/>
    <p:sldId id="288" r:id="rId19"/>
    <p:sldId id="291" r:id="rId20"/>
    <p:sldId id="289" r:id="rId21"/>
    <p:sldId id="271" r:id="rId22"/>
    <p:sldId id="273" r:id="rId23"/>
    <p:sldId id="292" r:id="rId24"/>
    <p:sldId id="274" r:id="rId25"/>
    <p:sldId id="276" r:id="rId26"/>
    <p:sldId id="277" r:id="rId27"/>
    <p:sldId id="297" r:id="rId28"/>
    <p:sldId id="278" r:id="rId29"/>
    <p:sldId id="293" r:id="rId30"/>
    <p:sldId id="279" r:id="rId31"/>
    <p:sldId id="280" r:id="rId32"/>
    <p:sldId id="294" r:id="rId33"/>
    <p:sldId id="281" r:id="rId34"/>
    <p:sldId id="290" r:id="rId35"/>
    <p:sldId id="282" r:id="rId36"/>
    <p:sldId id="283" r:id="rId37"/>
    <p:sldId id="284" r:id="rId38"/>
  </p:sldIdLst>
  <p:sldSz cx="9144000" cy="6858000" type="screen4x3"/>
  <p:notesSz cx="6858000" cy="9144000"/>
  <p:embeddedFontLs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4342" autoAdjust="0"/>
  </p:normalViewPr>
  <p:slideViewPr>
    <p:cSldViewPr>
      <p:cViewPr varScale="1">
        <p:scale>
          <a:sx n="101" d="100"/>
          <a:sy n="101" d="100"/>
        </p:scale>
        <p:origin x="1104"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82880" y="60960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5" Type="http://schemas.openxmlformats.org/officeDocument/2006/relationships/image" Target="../media/image21.emf"/><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 Id="rId5" Type="http://schemas.openxmlformats.org/officeDocument/2006/relationships/image" Target="../media/image28.emf"/><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a:t>
            </a:r>
            <a:r>
              <a:rPr lang="en-US" dirty="0"/>
              <a:t>4</a:t>
            </a:r>
            <a:r>
              <a:rPr dirty="0"/>
              <a:t>.6</a:t>
            </a:r>
          </a:p>
        </p:txBody>
      </p:sp>
      <p:sp>
        <p:nvSpPr>
          <p:cNvPr id="2" name="Text Placeholder 1"/>
          <p:cNvSpPr>
            <a:spLocks noGrp="1"/>
          </p:cNvSpPr>
          <p:nvPr>
            <p:ph type="body" sz="quarter" idx="10"/>
          </p:nvPr>
        </p:nvSpPr>
        <p:spPr/>
        <p:txBody>
          <a:bodyPr/>
          <a:lstStyle/>
          <a:p>
            <a:pPr algn="ctr"/>
            <a:r>
              <a:rPr dirty="0"/>
              <a:t>Mathematical Models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the Area of Garden Plots</a:t>
            </a:r>
            <a:r>
              <a:rPr lang="en-US" spc="-1" baseline="-25000" dirty="0">
                <a:latin typeface="Calibri"/>
                <a:ea typeface="+mn-ea"/>
                <a:cs typeface="+mn-cs"/>
              </a:rPr>
              <a:t>5</a:t>
            </a:r>
            <a:endParaRPr dirty="0"/>
          </a:p>
        </p:txBody>
      </p:sp>
      <p:pic>
        <p:nvPicPr>
          <p:cNvPr id="5" name="Content Placeholder 4" descr="Figure 1 with the three horizontal fences labeled as x  and the one vertical fence labeled as y.">
            <a:extLst>
              <a:ext uri="{FF2B5EF4-FFF2-40B4-BE49-F238E27FC236}">
                <a16:creationId xmlns:a16="http://schemas.microsoft.com/office/drawing/2014/main" id="{EFFFC8BA-44D1-4313-BD87-CE4A51F0491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3015" y="1082675"/>
            <a:ext cx="2797969" cy="4413905"/>
          </a:xfrm>
        </p:spPr>
      </p:pic>
      <p:sp>
        <p:nvSpPr>
          <p:cNvPr id="4" name="TextBox 3">
            <a:extLst>
              <a:ext uri="{FF2B5EF4-FFF2-40B4-BE49-F238E27FC236}">
                <a16:creationId xmlns:a16="http://schemas.microsoft.com/office/drawing/2014/main" id="{F885B462-A992-4BB0-A9C8-43132B095F99}"/>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the Area of Garden Plots</a:t>
            </a:r>
            <a:r>
              <a:rPr lang="en-US" spc="-1" baseline="-25000" dirty="0">
                <a:latin typeface="Calibri"/>
                <a:ea typeface="+mn-ea"/>
                <a:cs typeface="+mn-cs"/>
              </a:rPr>
              <a:t>6</a:t>
            </a:r>
            <a:endParaRPr dirty="0"/>
          </a:p>
        </p:txBody>
      </p:sp>
      <p:sp>
        <p:nvSpPr>
          <p:cNvPr id="3" name="Text Placeholder 2"/>
          <p:cNvSpPr>
            <a:spLocks noGrp="1"/>
          </p:cNvSpPr>
          <p:nvPr>
            <p:ph type="body" sz="quarter" idx="10"/>
          </p:nvPr>
        </p:nvSpPr>
        <p:spPr/>
        <p:txBody>
          <a:bodyPr>
            <a:normAutofit/>
          </a:bodyPr>
          <a:lstStyle/>
          <a:p>
            <a:pPr>
              <a:defRPr sz="2800"/>
            </a:pPr>
            <a:r>
              <a:rPr sz="2800" dirty="0"/>
              <a:t>Our knowledge of the area of a rectangle tells us that </a:t>
            </a:r>
            <a:endParaRPr lang="en-US" sz="2800" dirty="0"/>
          </a:p>
          <a:p>
            <a:pPr>
              <a:defRPr sz="2800"/>
            </a:pPr>
            <a:r>
              <a:rPr lang="en-US" sz="2800" i="1" dirty="0"/>
              <a:t>A</a:t>
            </a:r>
            <a:r>
              <a:rPr lang="en-US" sz="2800" dirty="0"/>
              <a:t> = </a:t>
            </a:r>
            <a:r>
              <a:rPr lang="en-US" sz="2800" i="1" dirty="0" err="1"/>
              <a:t>xy</a:t>
            </a:r>
            <a:r>
              <a:rPr lang="en-US" sz="2800" dirty="0"/>
              <a:t>. </a:t>
            </a:r>
            <a:r>
              <a:rPr sz="2800" dirty="0"/>
              <a:t>This is fine as far as it goes, but this relationship between</a:t>
            </a:r>
            <a:r>
              <a:rPr lang="en-US" sz="2800" dirty="0"/>
              <a:t> </a:t>
            </a:r>
            <a:r>
              <a:rPr lang="en-US" sz="2800" i="1" dirty="0"/>
              <a:t>A</a:t>
            </a:r>
            <a:r>
              <a:rPr lang="en-US" sz="2800" dirty="0"/>
              <a:t>, </a:t>
            </a:r>
            <a:r>
              <a:rPr lang="en-US" sz="2800" i="1" dirty="0"/>
              <a:t>x</a:t>
            </a:r>
            <a:r>
              <a:rPr lang="en-US" sz="2800" dirty="0"/>
              <a:t>, </a:t>
            </a:r>
            <a:r>
              <a:rPr sz="2800" dirty="0"/>
              <a:t>and </a:t>
            </a:r>
            <a:r>
              <a:rPr lang="en-US" sz="2800" i="1" dirty="0"/>
              <a:t>y</a:t>
            </a:r>
            <a:r>
              <a:rPr lang="en-US" sz="2800" dirty="0"/>
              <a:t> </a:t>
            </a:r>
            <a:r>
              <a:rPr sz="2800" dirty="0"/>
              <a:t>doesn't take into account the fact that</a:t>
            </a:r>
            <a:r>
              <a:rPr lang="en-US" sz="2800" dirty="0"/>
              <a:t> 3</a:t>
            </a:r>
            <a:r>
              <a:rPr lang="en-US" sz="2800" i="1" dirty="0"/>
              <a:t>x</a:t>
            </a:r>
            <a:r>
              <a:rPr lang="en-US" sz="2800" dirty="0"/>
              <a:t> + </a:t>
            </a:r>
            <a:r>
              <a:rPr lang="en-US" sz="2800" i="1" dirty="0"/>
              <a:t>y</a:t>
            </a:r>
            <a:r>
              <a:rPr sz="2800" dirty="0"/>
              <a:t> can be no larger than </a:t>
            </a:r>
            <a:r>
              <a:rPr sz="2800" dirty="0">
                <a:latin typeface="Cambria Math"/>
              </a:rPr>
              <a:t>600</a:t>
            </a:r>
            <a:r>
              <a:rPr sz="2800" dirty="0"/>
              <a:t>. We can reduce the number of variables by letting</a:t>
            </a:r>
            <a:br>
              <a:rPr lang="en-US" dirty="0">
                <a:latin typeface="Cambria Math" panose="02040503050406030204" pitchFamily="18" charset="0"/>
              </a:rPr>
            </a:br>
            <a:r>
              <a:rPr lang="en-US" i="1" dirty="0"/>
              <a:t>y</a:t>
            </a:r>
            <a:r>
              <a:rPr lang="en-US" dirty="0"/>
              <a:t> = 600 − 3</a:t>
            </a:r>
            <a:r>
              <a:rPr lang="en-US" i="1" dirty="0"/>
              <a:t>x </a:t>
            </a:r>
            <a:r>
              <a:rPr sz="2800" dirty="0"/>
              <a:t>(which means we will use all </a:t>
            </a:r>
            <a:r>
              <a:rPr sz="2800" dirty="0">
                <a:latin typeface="Cambria Math"/>
              </a:rPr>
              <a:t>600</a:t>
            </a:r>
            <a:r>
              <a:rPr sz="2800" dirty="0"/>
              <a:t> feet of fencing) and substituting this expression for</a:t>
            </a:r>
            <a:r>
              <a:rPr lang="en-US" sz="2800" dirty="0"/>
              <a:t> </a:t>
            </a:r>
            <a:r>
              <a:rPr lang="en-US" sz="2800" i="1" dirty="0"/>
              <a:t>y</a:t>
            </a:r>
            <a:r>
              <a:rPr sz="2800" dirty="0"/>
              <a:t>. With this substitution, we can write </a:t>
            </a:r>
            <a:r>
              <a:rPr lang="en-US" sz="2800" i="1" dirty="0"/>
              <a:t>A</a:t>
            </a:r>
            <a:r>
              <a:rPr lang="en-US" sz="2800" dirty="0"/>
              <a:t> </a:t>
            </a:r>
            <a:r>
              <a:rPr sz="2800" dirty="0"/>
              <a:t>as a function of </a:t>
            </a:r>
            <a:r>
              <a:rPr lang="en-US" sz="2800" i="1" dirty="0"/>
              <a:t>x</a:t>
            </a:r>
            <a:r>
              <a:rPr lang="en-US" sz="2800" dirty="0"/>
              <a:t> </a:t>
            </a:r>
            <a:r>
              <a:rPr sz="2800" dirty="0"/>
              <a:t>alone to obtain</a:t>
            </a:r>
            <a:endParaRPr dirty="0"/>
          </a:p>
        </p:txBody>
      </p:sp>
      <p:pic>
        <p:nvPicPr>
          <p:cNvPr id="5" name="Picture 4" descr="A of x equals x times open parenthesis six hundred minus three times x close parenthesis, which simplifies to negative three times x squared plus six hundred times x.">
            <a:extLst>
              <a:ext uri="{FF2B5EF4-FFF2-40B4-BE49-F238E27FC236}">
                <a16:creationId xmlns:a16="http://schemas.microsoft.com/office/drawing/2014/main" id="{BA4E2043-B022-2AF3-432F-CEE6C8D11B8F}"/>
              </a:ext>
            </a:extLst>
          </p:cNvPr>
          <p:cNvPicPr>
            <a:picLocks noChangeAspect="1"/>
          </p:cNvPicPr>
          <p:nvPr/>
        </p:nvPicPr>
        <p:blipFill>
          <a:blip r:embed="rId2"/>
          <a:stretch>
            <a:fillRect/>
          </a:stretch>
        </p:blipFill>
        <p:spPr>
          <a:xfrm>
            <a:off x="2667000" y="4724400"/>
            <a:ext cx="2719907" cy="936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the Area of Garden Plots</a:t>
            </a:r>
            <a:r>
              <a:rPr lang="en-US" spc="-1" baseline="-25000" dirty="0">
                <a:latin typeface="Calibri"/>
                <a:ea typeface="+mn-ea"/>
                <a:cs typeface="+mn-cs"/>
              </a:rPr>
              <a:t>7</a:t>
            </a:r>
            <a:endParaRPr dirty="0"/>
          </a:p>
        </p:txBody>
      </p:sp>
      <p:sp>
        <p:nvSpPr>
          <p:cNvPr id="3" name="Text Placeholder 2"/>
          <p:cNvSpPr>
            <a:spLocks noGrp="1"/>
          </p:cNvSpPr>
          <p:nvPr>
            <p:ph type="body" sz="quarter" idx="10"/>
          </p:nvPr>
        </p:nvSpPr>
        <p:spPr/>
        <p:txBody>
          <a:bodyPr>
            <a:normAutofit/>
          </a:bodyPr>
          <a:lstStyle/>
          <a:p>
            <a:pPr>
              <a:defRPr sz="2800"/>
            </a:pPr>
            <a:r>
              <a:rPr sz="2800" dirty="0"/>
              <a:t>Note that the domain of </a:t>
            </a:r>
            <a:r>
              <a:rPr lang="en-US" sz="2800" i="1" dirty="0"/>
              <a:t>A</a:t>
            </a:r>
            <a:r>
              <a:rPr lang="en-US" sz="2800" dirty="0"/>
              <a:t> </a:t>
            </a:r>
            <a:r>
              <a:rPr sz="2800" dirty="0"/>
              <a:t>(that is, the set of values for </a:t>
            </a:r>
            <a:r>
              <a:rPr lang="en-US" sz="2800" i="1" dirty="0"/>
              <a:t>x</a:t>
            </a:r>
            <a:r>
              <a:rPr lang="en-US" sz="2800" dirty="0"/>
              <a:t> </a:t>
            </a:r>
            <a:r>
              <a:rPr sz="2800" dirty="0"/>
              <a:t>that make sense in this problem) is the interval</a:t>
            </a:r>
            <a:r>
              <a:rPr lang="en-US" dirty="0"/>
              <a:t> </a:t>
            </a:r>
          </a:p>
        </p:txBody>
      </p:sp>
      <p:pic>
        <p:nvPicPr>
          <p:cNvPr id="5" name="Picture 4" descr="Open bracket zero comma two hundred close bracket, with A equal to zero at both endpoints of the domain.">
            <a:extLst>
              <a:ext uri="{FF2B5EF4-FFF2-40B4-BE49-F238E27FC236}">
                <a16:creationId xmlns:a16="http://schemas.microsoft.com/office/drawing/2014/main" id="{0B6F6A5C-7B65-3F50-ABD7-6210A4052C8A}"/>
              </a:ext>
            </a:extLst>
          </p:cNvPr>
          <p:cNvPicPr>
            <a:picLocks noChangeAspect="1"/>
          </p:cNvPicPr>
          <p:nvPr/>
        </p:nvPicPr>
        <p:blipFill>
          <a:blip r:embed="rId2"/>
          <a:stretch>
            <a:fillRect/>
          </a:stretch>
        </p:blipFill>
        <p:spPr>
          <a:xfrm>
            <a:off x="533400" y="2057400"/>
            <a:ext cx="7344000" cy="387739"/>
          </a:xfrm>
          <a:prstGeom prst="rect">
            <a:avLst/>
          </a:prstGeom>
        </p:spPr>
      </p:pic>
    </p:spTree>
    <p:extLst>
      <p:ext uri="{BB962C8B-B14F-4D97-AF65-F5344CB8AC3E}">
        <p14:creationId xmlns:p14="http://schemas.microsoft.com/office/powerpoint/2010/main" val="71669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5CCA0-0542-1E79-2D0D-B2ECA808F40A}"/>
              </a:ext>
            </a:extLst>
          </p:cNvPr>
          <p:cNvSpPr>
            <a:spLocks noGrp="1"/>
          </p:cNvSpPr>
          <p:nvPr>
            <p:ph type="title"/>
          </p:nvPr>
        </p:nvSpPr>
        <p:spPr/>
        <p:txBody>
          <a:bodyPr/>
          <a:lstStyle/>
          <a:p>
            <a:r>
              <a:rPr lang="en-US" dirty="0"/>
              <a:t>Example 2: Modeling the Area of Garden Plots</a:t>
            </a:r>
            <a:r>
              <a:rPr lang="en-US" spc="-1" baseline="-25000" dirty="0">
                <a:latin typeface="Calibri"/>
                <a:ea typeface="+mn-ea"/>
                <a:cs typeface="+mn-cs"/>
              </a:rPr>
              <a:t>8</a:t>
            </a:r>
            <a:endParaRPr lang="en-IN" dirty="0"/>
          </a:p>
        </p:txBody>
      </p:sp>
      <p:sp>
        <p:nvSpPr>
          <p:cNvPr id="3" name="Text Placeholder 2">
            <a:extLst>
              <a:ext uri="{FF2B5EF4-FFF2-40B4-BE49-F238E27FC236}">
                <a16:creationId xmlns:a16="http://schemas.microsoft.com/office/drawing/2014/main" id="{CE76494D-824F-8800-002B-1E0AC057C6FC}"/>
              </a:ext>
            </a:extLst>
          </p:cNvPr>
          <p:cNvSpPr>
            <a:spLocks noGrp="1"/>
          </p:cNvSpPr>
          <p:nvPr>
            <p:ph type="body" sz="quarter" idx="10"/>
          </p:nvPr>
        </p:nvSpPr>
        <p:spPr/>
        <p:txBody>
          <a:bodyPr/>
          <a:lstStyle/>
          <a:p>
            <a:pPr marL="514350" indent="-514350">
              <a:buFont typeface="+mj-lt"/>
              <a:buAutoNum type="alphaLcPeriod"/>
              <a:defRPr sz="2800"/>
            </a:pPr>
            <a:r>
              <a:rPr lang="en-US" sz="2400" dirty="0"/>
              <a:t>To answer the first question, we now ask whether the inequality − 3</a:t>
            </a:r>
            <a:r>
              <a:rPr lang="en-US" sz="2400" i="1" dirty="0"/>
              <a:t>x</a:t>
            </a:r>
            <a:r>
              <a:rPr lang="en-US" sz="2400" dirty="0"/>
              <a:t>² + 600</a:t>
            </a:r>
            <a:r>
              <a:rPr lang="en-US" sz="2400" i="1" dirty="0"/>
              <a:t>x </a:t>
            </a:r>
            <a:r>
              <a:rPr lang="en-US" sz="2400" dirty="0"/>
              <a:t>≥ 20,000 has a solution. We first use the quadratic formula to solve the equation </a:t>
            </a:r>
          </a:p>
          <a:p>
            <a:pPr>
              <a:defRPr sz="2800"/>
            </a:pPr>
            <a:r>
              <a:rPr lang="en-US" sz="2400" dirty="0"/>
              <a:t>       −3</a:t>
            </a:r>
            <a:r>
              <a:rPr lang="en-US" sz="2400" i="1" dirty="0"/>
              <a:t>x</a:t>
            </a:r>
            <a:r>
              <a:rPr lang="en-US" sz="2400" dirty="0"/>
              <a:t>² + 600</a:t>
            </a:r>
            <a:r>
              <a:rPr lang="en-US" sz="2400" i="1" dirty="0"/>
              <a:t>x </a:t>
            </a:r>
            <a:r>
              <a:rPr lang="en-US" sz="2400" dirty="0"/>
              <a:t>= 20,000 obtaining the solutions</a:t>
            </a:r>
            <a:endParaRPr lang="en-IN" sz="2400" dirty="0"/>
          </a:p>
        </p:txBody>
      </p:sp>
      <p:pic>
        <p:nvPicPr>
          <p:cNvPr id="6" name="Picture 5" descr="x equals one hundred times open parenthesis three plus or minus square root of three close parenthesis all divided by three, which is approximately forty-two point three feet and one hundred fifty-seven point seven feet.">
            <a:extLst>
              <a:ext uri="{FF2B5EF4-FFF2-40B4-BE49-F238E27FC236}">
                <a16:creationId xmlns:a16="http://schemas.microsoft.com/office/drawing/2014/main" id="{038BEF9D-4ADF-5DC2-05A8-1C996D4E3148}"/>
              </a:ext>
            </a:extLst>
          </p:cNvPr>
          <p:cNvPicPr>
            <a:picLocks noChangeAspect="1"/>
          </p:cNvPicPr>
          <p:nvPr/>
        </p:nvPicPr>
        <p:blipFill>
          <a:blip r:embed="rId2"/>
          <a:stretch>
            <a:fillRect/>
          </a:stretch>
        </p:blipFill>
        <p:spPr>
          <a:xfrm>
            <a:off x="2057400" y="2604120"/>
            <a:ext cx="4670043" cy="936000"/>
          </a:xfrm>
          <a:prstGeom prst="rect">
            <a:avLst/>
          </a:prstGeom>
        </p:spPr>
      </p:pic>
      <p:sp>
        <p:nvSpPr>
          <p:cNvPr id="4" name="TextBox 3">
            <a:extLst>
              <a:ext uri="{FF2B5EF4-FFF2-40B4-BE49-F238E27FC236}">
                <a16:creationId xmlns:a16="http://schemas.microsoft.com/office/drawing/2014/main" id="{84E519BF-E5F3-A22D-5D8C-2CBD088B88B4}"/>
              </a:ext>
            </a:extLst>
          </p:cNvPr>
          <p:cNvSpPr txBox="1"/>
          <p:nvPr/>
        </p:nvSpPr>
        <p:spPr>
          <a:xfrm>
            <a:off x="918210" y="3489960"/>
            <a:ext cx="7884000" cy="2339102"/>
          </a:xfrm>
          <a:prstGeom prst="rect">
            <a:avLst/>
          </a:prstGeom>
          <a:noFill/>
        </p:spPr>
        <p:txBody>
          <a:bodyPr wrap="square" rtlCol="0">
            <a:spAutoFit/>
          </a:bodyPr>
          <a:lstStyle/>
          <a:p>
            <a:r>
              <a:rPr lang="en-US" sz="2400" dirty="0"/>
              <a:t>It's also instructive to graph the function </a:t>
            </a:r>
            <a:r>
              <a:rPr lang="en-US" sz="2400" i="1" dirty="0"/>
              <a:t>A</a:t>
            </a:r>
            <a:r>
              <a:rPr lang="en-US" sz="2400" dirty="0"/>
              <a:t> (</a:t>
            </a:r>
            <a:r>
              <a:rPr lang="en-US" sz="2400" i="1" dirty="0"/>
              <a:t>x</a:t>
            </a:r>
            <a:r>
              <a:rPr lang="en-US" sz="2400" dirty="0"/>
              <a:t>), as shown in Figure 3. This graph includes a horizontal line corresponding to an area of 20,000 ft</a:t>
            </a:r>
            <a:r>
              <a:rPr lang="en-US" sz="1050" dirty="0"/>
              <a:t> </a:t>
            </a:r>
            <a:r>
              <a:rPr lang="en-US" sz="2400" dirty="0"/>
              <a:t>², which illustrates that any choice of </a:t>
            </a:r>
            <a:r>
              <a:rPr lang="en-US" sz="2400" i="1" dirty="0"/>
              <a:t>x</a:t>
            </a:r>
            <a:r>
              <a:rPr lang="en-US" sz="2400" dirty="0"/>
              <a:t> between 42.3 ft and 157.7 ft will lead to an overall area of the combined plots of at least 20,000 ft</a:t>
            </a:r>
            <a:r>
              <a:rPr lang="en-US" sz="1050" dirty="0"/>
              <a:t> </a:t>
            </a:r>
            <a:r>
              <a:rPr lang="en-US" sz="2400" dirty="0"/>
              <a:t>².</a:t>
            </a:r>
            <a:endParaRPr lang="ar-AE" sz="2400" dirty="0"/>
          </a:p>
          <a:p>
            <a:endParaRPr lang="en-IN" sz="2600" dirty="0"/>
          </a:p>
        </p:txBody>
      </p:sp>
    </p:spTree>
    <p:extLst>
      <p:ext uri="{BB962C8B-B14F-4D97-AF65-F5344CB8AC3E}">
        <p14:creationId xmlns:p14="http://schemas.microsoft.com/office/powerpoint/2010/main" val="4159890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the Area of Garden Plots</a:t>
            </a:r>
            <a:r>
              <a:rPr lang="en-US" spc="-1" baseline="-25000" dirty="0">
                <a:latin typeface="Calibri"/>
                <a:ea typeface="+mn-ea"/>
                <a:cs typeface="+mn-cs"/>
              </a:rPr>
              <a:t>9</a:t>
            </a:r>
            <a:endParaRPr dirty="0"/>
          </a:p>
        </p:txBody>
      </p:sp>
      <p:pic>
        <p:nvPicPr>
          <p:cNvPr id="5" name="Content Placeholder 4" descr="The function A of x is graphed in the Cartesian plane. The horizontal axis is labeled x and extends from zero to two hundred. The vertical axis is labeled A and extends from zero to thirty thousand. The horizontal line A equals twenty thousand is also plotted on the coordinate plane. This line intersects A of x at x equals forty-two point three and x equals one hundred fifty-seven point seven. A dashed line extends from each intersection point down to the x-axis.">
            <a:extLst>
              <a:ext uri="{FF2B5EF4-FFF2-40B4-BE49-F238E27FC236}">
                <a16:creationId xmlns:a16="http://schemas.microsoft.com/office/drawing/2014/main" id="{38A08022-1842-4E6C-90EA-3B12B2CA555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479925"/>
          </a:xfrm>
        </p:spPr>
      </p:pic>
      <p:sp>
        <p:nvSpPr>
          <p:cNvPr id="4" name="TextBox 3">
            <a:extLst>
              <a:ext uri="{FF2B5EF4-FFF2-40B4-BE49-F238E27FC236}">
                <a16:creationId xmlns:a16="http://schemas.microsoft.com/office/drawing/2014/main" id="{E84EAFAF-7DAA-43B6-AD58-31A98410C3F0}"/>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the Area of Garden Plots</a:t>
            </a:r>
            <a:r>
              <a:rPr lang="en-US" spc="-1" baseline="-25000" dirty="0">
                <a:latin typeface="Calibri"/>
                <a:ea typeface="+mn-ea"/>
                <a:cs typeface="+mn-cs"/>
              </a:rPr>
              <a:t>10</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To answer the second question, the graph of</a:t>
            </a:r>
            <a:r>
              <a:rPr lang="en-US" sz="2800" i="1" dirty="0"/>
              <a:t> </a:t>
            </a:r>
            <a:r>
              <a:rPr lang="en-US" i="1" dirty="0"/>
              <a:t>A</a:t>
            </a:r>
            <a:r>
              <a:rPr lang="en-US" sz="2800" dirty="0"/>
              <a:t> certainly hints that the maximum combined area is approximately 30,000 ft²</a:t>
            </a:r>
            <a:r>
              <a:rPr lang="ar-AE" sz="2800" dirty="0"/>
              <a:t> </a:t>
            </a:r>
            <a:r>
              <a:rPr lang="en-US" sz="2800" dirty="0"/>
              <a:t>and that this would be achieved by letting </a:t>
            </a:r>
            <a:r>
              <a:rPr lang="en-US" sz="2800" i="1" dirty="0"/>
              <a:t>x</a:t>
            </a:r>
            <a:r>
              <a:rPr lang="en-US" sz="2800" dirty="0"/>
              <a:t> = 100 (and consequently letting </a:t>
            </a:r>
            <a:r>
              <a:rPr lang="en-US" i="1" dirty="0"/>
              <a:t>y</a:t>
            </a:r>
            <a:r>
              <a:rPr lang="en-US" dirty="0"/>
              <a:t> = 30,000</a:t>
            </a:r>
            <a:r>
              <a:rPr lang="en-US" sz="2800" dirty="0"/>
              <a:t>). We can prove that </a:t>
            </a:r>
            <a:r>
              <a:rPr lang="en-US" dirty="0"/>
              <a:t>30,000 ft²</a:t>
            </a:r>
            <a:r>
              <a:rPr lang="ar-AE" dirty="0"/>
              <a:t> </a:t>
            </a:r>
            <a:r>
              <a:rPr lang="en-US" sz="2800" dirty="0"/>
              <a:t>is indeed the maximum possible combined area by using previous methods to identify (100, 30,000) as the vertex of the downward-opening parabolic function </a:t>
            </a:r>
            <a:r>
              <a:rPr lang="en-US" sz="2800" i="1" dirty="0"/>
              <a:t>A</a:t>
            </a:r>
            <a:r>
              <a:rPr lang="en-US" sz="2800" dirty="0"/>
              <a:t>(</a:t>
            </a:r>
            <a:r>
              <a:rPr lang="en-US" sz="2800" i="1" dirty="0"/>
              <a:t>x</a:t>
            </a:r>
            <a:r>
              <a:rPr lang="en-US" sz="2800" dirty="0"/>
              <a:t>)</a:t>
            </a:r>
            <a:r>
              <a:rPr lang="ar-AE" sz="2800" dirty="0"/>
              <a:t>.</a:t>
            </a:r>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Modeling the Weight of a Person with a Given Mass</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fontScale="92500" lnSpcReduction="10000"/>
          </a:bodyPr>
          <a:lstStyle/>
          <a:p>
            <a:r>
              <a:rPr sz="2800" dirty="0"/>
              <a:t>Consider the weight, or force of gravitational attraction, of a person with a given mass.</a:t>
            </a:r>
          </a:p>
          <a:p>
            <a:pPr marL="514350" indent="-514350">
              <a:buFont typeface="+mj-lt"/>
              <a:buAutoNum type="alphaLcPeriod"/>
              <a:defRPr sz="2800"/>
            </a:pPr>
            <a:r>
              <a:rPr dirty="0"/>
              <a:t>​</a:t>
            </a:r>
            <a:r>
              <a:rPr sz="2800" dirty="0"/>
              <a:t>How does the force of gravitational attraction between a </a:t>
            </a:r>
            <a:r>
              <a:rPr lang="en-US" sz="2800" dirty="0"/>
              <a:t>75 kg</a:t>
            </a:r>
            <a:r>
              <a:rPr sz="2800" dirty="0"/>
              <a:t> person and Earth vary as a function of the person's height above the surface of Earth?</a:t>
            </a:r>
          </a:p>
          <a:p>
            <a:pPr marL="514350" indent="-514350">
              <a:buFont typeface="+mj-lt"/>
              <a:buAutoNum type="alphaLcPeriod" startAt="2"/>
              <a:defRPr sz="2800"/>
            </a:pPr>
            <a:r>
              <a:rPr dirty="0"/>
              <a:t>​</a:t>
            </a:r>
            <a:r>
              <a:rPr sz="2800" dirty="0"/>
              <a:t>How does the force at sea level compare to the force when the person is in a jet at</a:t>
            </a:r>
            <a:r>
              <a:rPr lang="en-US" sz="2800" dirty="0"/>
              <a:t> 30,000 ft?</a:t>
            </a:r>
            <a:r>
              <a:rPr sz="2800" dirty="0"/>
              <a:t> </a:t>
            </a:r>
          </a:p>
          <a:p>
            <a:pPr marL="514350" indent="-514350">
              <a:buFont typeface="+mj-lt"/>
              <a:buAutoNum type="alphaLcPeriod" startAt="3"/>
              <a:defRPr sz="2800"/>
            </a:pPr>
            <a:r>
              <a:rPr dirty="0"/>
              <a:t>​</a:t>
            </a:r>
            <a:r>
              <a:rPr sz="2800" dirty="0"/>
              <a:t>What if the person were on the International Space Station?</a:t>
            </a:r>
          </a:p>
          <a:p>
            <a:pPr marL="514350" indent="-514350">
              <a:buFont typeface="+mj-lt"/>
              <a:buAutoNum type="alphaLcPeriod" startAt="4"/>
              <a:defRPr sz="2800"/>
            </a:pPr>
            <a:r>
              <a:rPr dirty="0"/>
              <a:t>​</a:t>
            </a:r>
            <a:r>
              <a:rPr sz="2800" dirty="0"/>
              <a:t>How far above the surface of Earth would the person have to be for the force to be hal</a:t>
            </a:r>
            <a:r>
              <a:rPr lang="en-US" sz="2800" dirty="0"/>
              <a:t>f as much as the force at sea level</a:t>
            </a:r>
            <a:r>
              <a:rPr sz="28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the Weight of a Person with a Given Mass</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Unlike the formula for the area of a rectangle, it's likely that the force for gravitational attraction between two masses, and such information as the mass and radius of Earth and the height of the International Space Station, will need to be looked up. But all the details to model the requested force as a function of height are readily found.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the Weight of a Person with a Given Mass</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pPr>
              <a:defRPr sz="2800"/>
            </a:pPr>
            <a:r>
              <a:rPr lang="en-US" sz="2600" dirty="0"/>
              <a:t>The force </a:t>
            </a:r>
            <a:r>
              <a:rPr lang="en-US" sz="2600" i="1" dirty="0"/>
              <a:t>F</a:t>
            </a:r>
            <a:r>
              <a:rPr lang="en-US" sz="2600" dirty="0"/>
              <a:t> in newtons between two masses </a:t>
            </a:r>
            <a:r>
              <a:rPr lang="en-US" sz="2600" i="1" dirty="0"/>
              <a:t>m₁</a:t>
            </a:r>
            <a:r>
              <a:rPr lang="en-US" sz="2600" dirty="0"/>
              <a:t> and </a:t>
            </a:r>
            <a:r>
              <a:rPr lang="en-US" sz="2600" i="1" dirty="0"/>
              <a:t>m</a:t>
            </a:r>
            <a:r>
              <a:rPr lang="en-US" sz="2600" dirty="0"/>
              <a:t>₂ (in kilograms) whose centers of mass are a distance </a:t>
            </a:r>
            <a:r>
              <a:rPr lang="en-US" sz="2600" i="1" dirty="0"/>
              <a:t>d</a:t>
            </a:r>
            <a:r>
              <a:rPr lang="en-US" sz="2600" dirty="0"/>
              <a:t> meters apart is given by the formula</a:t>
            </a:r>
            <a:r>
              <a:rPr dirty="0"/>
              <a:t>​</a:t>
            </a:r>
          </a:p>
        </p:txBody>
      </p:sp>
      <p:pic>
        <p:nvPicPr>
          <p:cNvPr id="13" name="Picture 12" descr="F equals G times m sub one  times m sub two divided by d squared">
            <a:extLst>
              <a:ext uri="{FF2B5EF4-FFF2-40B4-BE49-F238E27FC236}">
                <a16:creationId xmlns:a16="http://schemas.microsoft.com/office/drawing/2014/main" id="{78F81A8E-F216-23C3-5909-39D823B15AD9}"/>
              </a:ext>
            </a:extLst>
          </p:cNvPr>
          <p:cNvPicPr>
            <a:picLocks noChangeAspect="1"/>
          </p:cNvPicPr>
          <p:nvPr/>
        </p:nvPicPr>
        <p:blipFill>
          <a:blip r:embed="rId2"/>
          <a:stretch>
            <a:fillRect/>
          </a:stretch>
        </p:blipFill>
        <p:spPr>
          <a:xfrm>
            <a:off x="3309936" y="2290802"/>
            <a:ext cx="1542240" cy="756000"/>
          </a:xfrm>
          <a:prstGeom prst="rect">
            <a:avLst/>
          </a:prstGeom>
        </p:spPr>
      </p:pic>
      <p:sp>
        <p:nvSpPr>
          <p:cNvPr id="5" name="TextBox 4">
            <a:extLst>
              <a:ext uri="{FF2B5EF4-FFF2-40B4-BE49-F238E27FC236}">
                <a16:creationId xmlns:a16="http://schemas.microsoft.com/office/drawing/2014/main" id="{08704775-058E-73F7-440D-1259ED53EF56}"/>
              </a:ext>
            </a:extLst>
          </p:cNvPr>
          <p:cNvSpPr txBox="1"/>
          <p:nvPr/>
        </p:nvSpPr>
        <p:spPr>
          <a:xfrm>
            <a:off x="457200" y="3051193"/>
            <a:ext cx="7162800" cy="492443"/>
          </a:xfrm>
          <a:prstGeom prst="rect">
            <a:avLst/>
          </a:prstGeom>
          <a:noFill/>
        </p:spPr>
        <p:txBody>
          <a:bodyPr wrap="square" rtlCol="0">
            <a:spAutoFit/>
          </a:bodyPr>
          <a:lstStyle/>
          <a:p>
            <a:r>
              <a:rPr lang="en-US" sz="2600" dirty="0"/>
              <a:t>where the universal gravitational constant </a:t>
            </a:r>
            <a:r>
              <a:rPr lang="en-US" sz="2600" i="1" dirty="0"/>
              <a:t>G</a:t>
            </a:r>
            <a:r>
              <a:rPr lang="en-US" sz="2600" dirty="0"/>
              <a:t> is</a:t>
            </a:r>
            <a:endParaRPr lang="en-IN" sz="2600" dirty="0"/>
          </a:p>
        </p:txBody>
      </p:sp>
      <p:sp>
        <p:nvSpPr>
          <p:cNvPr id="7" name="TextBox 6">
            <a:extLst>
              <a:ext uri="{FF2B5EF4-FFF2-40B4-BE49-F238E27FC236}">
                <a16:creationId xmlns:a16="http://schemas.microsoft.com/office/drawing/2014/main" id="{63C42E40-CF14-CF6F-A7C5-875A932F9E4C}"/>
              </a:ext>
            </a:extLst>
          </p:cNvPr>
          <p:cNvSpPr txBox="1"/>
          <p:nvPr/>
        </p:nvSpPr>
        <p:spPr>
          <a:xfrm>
            <a:off x="452028" y="3590617"/>
            <a:ext cx="2121735" cy="492443"/>
          </a:xfrm>
          <a:prstGeom prst="rect">
            <a:avLst/>
          </a:prstGeom>
          <a:noFill/>
        </p:spPr>
        <p:txBody>
          <a:bodyPr wrap="none" rtlCol="0">
            <a:spAutoFit/>
          </a:bodyPr>
          <a:lstStyle/>
          <a:p>
            <a:r>
              <a:rPr lang="en-US" sz="2600" dirty="0"/>
              <a:t>approximately</a:t>
            </a:r>
            <a:endParaRPr lang="en-IN" sz="2600" dirty="0"/>
          </a:p>
        </p:txBody>
      </p:sp>
      <p:pic>
        <p:nvPicPr>
          <p:cNvPr id="15" name="Picture 14" descr="Six point six seven times ten to the power of negative eleven newton meters squared per kilogram squared.">
            <a:extLst>
              <a:ext uri="{FF2B5EF4-FFF2-40B4-BE49-F238E27FC236}">
                <a16:creationId xmlns:a16="http://schemas.microsoft.com/office/drawing/2014/main" id="{E18D66D8-80A3-14EF-208E-B54B3E34A4FD}"/>
              </a:ext>
            </a:extLst>
          </p:cNvPr>
          <p:cNvPicPr>
            <a:picLocks noChangeAspect="1"/>
          </p:cNvPicPr>
          <p:nvPr/>
        </p:nvPicPr>
        <p:blipFill>
          <a:blip r:embed="rId3"/>
          <a:stretch>
            <a:fillRect/>
          </a:stretch>
        </p:blipFill>
        <p:spPr>
          <a:xfrm>
            <a:off x="2515606" y="3484961"/>
            <a:ext cx="2076450" cy="800100"/>
          </a:xfrm>
          <a:prstGeom prst="rect">
            <a:avLst/>
          </a:prstGeom>
        </p:spPr>
      </p:pic>
      <p:sp>
        <p:nvSpPr>
          <p:cNvPr id="9" name="TextBox 8">
            <a:extLst>
              <a:ext uri="{FF2B5EF4-FFF2-40B4-BE49-F238E27FC236}">
                <a16:creationId xmlns:a16="http://schemas.microsoft.com/office/drawing/2014/main" id="{7A51EF5C-659D-4A1D-7FB2-D9D7A39C245E}"/>
              </a:ext>
            </a:extLst>
          </p:cNvPr>
          <p:cNvSpPr txBox="1"/>
          <p:nvPr/>
        </p:nvSpPr>
        <p:spPr>
          <a:xfrm>
            <a:off x="452028" y="4193841"/>
            <a:ext cx="8011873" cy="523220"/>
          </a:xfrm>
          <a:prstGeom prst="rect">
            <a:avLst/>
          </a:prstGeom>
          <a:noFill/>
        </p:spPr>
        <p:txBody>
          <a:bodyPr wrap="none" rtlCol="0">
            <a:spAutoFit/>
          </a:bodyPr>
          <a:lstStyle/>
          <a:p>
            <a:r>
              <a:rPr lang="en-US" sz="2600" dirty="0"/>
              <a:t>We also need the mass and radius of Earth, which we f</a:t>
            </a:r>
            <a:r>
              <a:rPr lang="en-US" sz="2800" dirty="0"/>
              <a:t>ind</a:t>
            </a:r>
            <a:endParaRPr lang="en-IN" sz="2800" dirty="0"/>
          </a:p>
        </p:txBody>
      </p:sp>
      <p:sp>
        <p:nvSpPr>
          <p:cNvPr id="10" name="TextBox 9">
            <a:extLst>
              <a:ext uri="{FF2B5EF4-FFF2-40B4-BE49-F238E27FC236}">
                <a16:creationId xmlns:a16="http://schemas.microsoft.com/office/drawing/2014/main" id="{E0D0A2CA-8484-D5BC-D4A5-407EE6A29CE2}"/>
              </a:ext>
            </a:extLst>
          </p:cNvPr>
          <p:cNvSpPr txBox="1"/>
          <p:nvPr/>
        </p:nvSpPr>
        <p:spPr>
          <a:xfrm>
            <a:off x="495539" y="4607412"/>
            <a:ext cx="2897524" cy="492443"/>
          </a:xfrm>
          <a:prstGeom prst="rect">
            <a:avLst/>
          </a:prstGeom>
          <a:noFill/>
        </p:spPr>
        <p:txBody>
          <a:bodyPr wrap="square" rtlCol="0">
            <a:spAutoFit/>
          </a:bodyPr>
          <a:lstStyle/>
          <a:p>
            <a:r>
              <a:rPr lang="en-IN" sz="2600" dirty="0"/>
              <a:t>to be approximately</a:t>
            </a:r>
          </a:p>
        </p:txBody>
      </p:sp>
      <p:pic>
        <p:nvPicPr>
          <p:cNvPr id="19" name="Picture 18" descr="Five point nine seven times ten to the power of twenty-four, kilograms.">
            <a:extLst>
              <a:ext uri="{FF2B5EF4-FFF2-40B4-BE49-F238E27FC236}">
                <a16:creationId xmlns:a16="http://schemas.microsoft.com/office/drawing/2014/main" id="{B5CF4AC5-F6B1-C732-4C99-6ACAD58FC669}"/>
              </a:ext>
            </a:extLst>
          </p:cNvPr>
          <p:cNvPicPr>
            <a:picLocks noChangeAspect="1"/>
          </p:cNvPicPr>
          <p:nvPr/>
        </p:nvPicPr>
        <p:blipFill>
          <a:blip r:embed="rId4"/>
          <a:stretch>
            <a:fillRect/>
          </a:stretch>
        </p:blipFill>
        <p:spPr>
          <a:xfrm>
            <a:off x="3352821" y="4666382"/>
            <a:ext cx="1627535" cy="432000"/>
          </a:xfrm>
          <a:prstGeom prst="rect">
            <a:avLst/>
          </a:prstGeom>
        </p:spPr>
      </p:pic>
      <p:sp>
        <p:nvSpPr>
          <p:cNvPr id="12" name="TextBox 11">
            <a:extLst>
              <a:ext uri="{FF2B5EF4-FFF2-40B4-BE49-F238E27FC236}">
                <a16:creationId xmlns:a16="http://schemas.microsoft.com/office/drawing/2014/main" id="{E74193D9-E321-6D72-FA6A-FD16CDF04CEA}"/>
              </a:ext>
            </a:extLst>
          </p:cNvPr>
          <p:cNvSpPr txBox="1"/>
          <p:nvPr/>
        </p:nvSpPr>
        <p:spPr>
          <a:xfrm>
            <a:off x="4986356" y="4634537"/>
            <a:ext cx="748396" cy="492443"/>
          </a:xfrm>
          <a:prstGeom prst="rect">
            <a:avLst/>
          </a:prstGeom>
          <a:noFill/>
        </p:spPr>
        <p:txBody>
          <a:bodyPr wrap="square" rtlCol="0">
            <a:spAutoFit/>
          </a:bodyPr>
          <a:lstStyle/>
          <a:p>
            <a:r>
              <a:rPr lang="en-IN" sz="2600" dirty="0"/>
              <a:t>and</a:t>
            </a:r>
          </a:p>
        </p:txBody>
      </p:sp>
      <p:pic>
        <p:nvPicPr>
          <p:cNvPr id="21" name="Picture 20" descr="Six point three eight times ten to the power of six, meters">
            <a:extLst>
              <a:ext uri="{FF2B5EF4-FFF2-40B4-BE49-F238E27FC236}">
                <a16:creationId xmlns:a16="http://schemas.microsoft.com/office/drawing/2014/main" id="{54646689-AD87-5346-5ED0-EF75F90A671C}"/>
              </a:ext>
            </a:extLst>
          </p:cNvPr>
          <p:cNvPicPr>
            <a:picLocks noChangeAspect="1"/>
          </p:cNvPicPr>
          <p:nvPr/>
        </p:nvPicPr>
        <p:blipFill>
          <a:blip r:embed="rId5"/>
          <a:stretch>
            <a:fillRect/>
          </a:stretch>
        </p:blipFill>
        <p:spPr>
          <a:xfrm>
            <a:off x="5695848" y="4664758"/>
            <a:ext cx="1557209" cy="432000"/>
          </a:xfrm>
          <a:prstGeom prst="rect">
            <a:avLst/>
          </a:prstGeom>
        </p:spPr>
      </p:pic>
      <p:sp>
        <p:nvSpPr>
          <p:cNvPr id="16" name="TextBox 15">
            <a:extLst>
              <a:ext uri="{FF2B5EF4-FFF2-40B4-BE49-F238E27FC236}">
                <a16:creationId xmlns:a16="http://schemas.microsoft.com/office/drawing/2014/main" id="{0C494508-8C05-9174-CA9E-1608E17595A3}"/>
              </a:ext>
            </a:extLst>
          </p:cNvPr>
          <p:cNvSpPr txBox="1"/>
          <p:nvPr/>
        </p:nvSpPr>
        <p:spPr>
          <a:xfrm>
            <a:off x="523331" y="5055661"/>
            <a:ext cx="1860125" cy="492443"/>
          </a:xfrm>
          <a:prstGeom prst="rect">
            <a:avLst/>
          </a:prstGeom>
          <a:noFill/>
        </p:spPr>
        <p:txBody>
          <a:bodyPr wrap="square" rtlCol="0">
            <a:spAutoFit/>
          </a:bodyPr>
          <a:lstStyle/>
          <a:p>
            <a:r>
              <a:rPr lang="en-IN" sz="2600" dirty="0"/>
              <a:t>respectively</a:t>
            </a:r>
            <a:r>
              <a:rPr lang="en-IN" sz="1800" dirty="0"/>
              <a:t>.</a:t>
            </a:r>
            <a:endParaRPr lang="en-IN" dirty="0"/>
          </a:p>
        </p:txBody>
      </p:sp>
    </p:spTree>
    <p:extLst>
      <p:ext uri="{BB962C8B-B14F-4D97-AF65-F5344CB8AC3E}">
        <p14:creationId xmlns:p14="http://schemas.microsoft.com/office/powerpoint/2010/main" val="153154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the Weight of a Person with a Given Mass</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If we let </a:t>
            </a:r>
            <a:r>
              <a:rPr lang="en-US" sz="2800" i="1" dirty="0"/>
              <a:t>m</a:t>
            </a:r>
            <a:r>
              <a:rPr lang="en-US" dirty="0"/>
              <a:t>₁</a:t>
            </a:r>
            <a:r>
              <a:rPr lang="en-US" sz="2800" dirty="0"/>
              <a:t> </a:t>
            </a:r>
            <a:r>
              <a:rPr sz="2800" dirty="0"/>
              <a:t>be the mass of Earth,</a:t>
            </a:r>
            <a:r>
              <a:rPr lang="en-US" sz="2800" dirty="0"/>
              <a:t> </a:t>
            </a:r>
            <a:r>
              <a:rPr lang="en-US" sz="2800" i="1" dirty="0"/>
              <a:t>m</a:t>
            </a:r>
            <a:r>
              <a:rPr lang="en-US" sz="2800" dirty="0"/>
              <a:t>₂</a:t>
            </a:r>
            <a:r>
              <a:rPr sz="2800" dirty="0"/>
              <a:t> the mass of the person (given as 75 kg for the person in question), and </a:t>
            </a:r>
            <a:r>
              <a:rPr lang="en-US" sz="2800" i="1" dirty="0"/>
              <a:t>h</a:t>
            </a:r>
            <a:r>
              <a:rPr lang="en-US" sz="2800" dirty="0"/>
              <a:t> </a:t>
            </a:r>
            <a:r>
              <a:rPr sz="2800" dirty="0"/>
              <a:t>the distance between the person's center of mass and the surface of Earth, we have</a:t>
            </a:r>
            <a:endParaRPr dirty="0"/>
          </a:p>
        </p:txBody>
      </p:sp>
      <p:pic>
        <p:nvPicPr>
          <p:cNvPr id="6" name="Picture 5" descr="F of h equals open parenthesis six point six seven times ten to the power of negative eleven close parenthesis times the fraction open parenthesis five point nine seven times ten to the power of twenty-four close parenthesis times seventy-five divided by open parenthesis six point three eight times ten to the power of six plus h close parenthesis squared.">
            <a:extLst>
              <a:ext uri="{FF2B5EF4-FFF2-40B4-BE49-F238E27FC236}">
                <a16:creationId xmlns:a16="http://schemas.microsoft.com/office/drawing/2014/main" id="{FE034C34-8BC2-F5F1-2F15-4F2674E337A3}"/>
              </a:ext>
            </a:extLst>
          </p:cNvPr>
          <p:cNvPicPr>
            <a:picLocks noChangeAspect="1"/>
          </p:cNvPicPr>
          <p:nvPr/>
        </p:nvPicPr>
        <p:blipFill>
          <a:blip r:embed="rId2"/>
          <a:stretch>
            <a:fillRect/>
          </a:stretch>
        </p:blipFill>
        <p:spPr>
          <a:xfrm>
            <a:off x="1752600" y="2923680"/>
            <a:ext cx="5090975" cy="1224000"/>
          </a:xfrm>
          <a:prstGeom prst="rect">
            <a:avLst/>
          </a:prstGeom>
        </p:spPr>
      </p:pic>
    </p:spTree>
    <p:extLst>
      <p:ext uri="{BB962C8B-B14F-4D97-AF65-F5344CB8AC3E}">
        <p14:creationId xmlns:p14="http://schemas.microsoft.com/office/powerpoint/2010/main" val="106135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a:t>
            </a:r>
            <a:r>
              <a:rPr lang="en-US" dirty="0"/>
              <a:t>: </a:t>
            </a:r>
            <a:r>
              <a:rPr dirty="0"/>
              <a:t>Modeling the Value of Computers</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fontScale="92500" lnSpcReduction="10000"/>
          </a:bodyPr>
          <a:lstStyle/>
          <a:p>
            <a:pPr>
              <a:defRPr sz="2800"/>
            </a:pPr>
            <a:r>
              <a:rPr sz="2800" dirty="0"/>
              <a:t>A financial-services firm plans to purchase a number of computers, use them for five years, and then trade them in and replace them. The computers they want to buy cost</a:t>
            </a:r>
            <a:r>
              <a:rPr lang="en-US" sz="2800" dirty="0"/>
              <a:t> $2000</a:t>
            </a:r>
            <a:r>
              <a:rPr sz="2800" dirty="0"/>
              <a:t> each and they've been told they'll get a</a:t>
            </a:r>
            <a:r>
              <a:rPr lang="en-US" sz="2800" dirty="0"/>
              <a:t> 10%</a:t>
            </a:r>
            <a:r>
              <a:rPr sz="2800" dirty="0"/>
              <a:t> credit of the purchase price at trade-in time. For accounting purposes</a:t>
            </a:r>
            <a:r>
              <a:rPr lang="en-US" sz="2800" dirty="0"/>
              <a:t>,</a:t>
            </a:r>
            <a:r>
              <a:rPr sz="2800" dirty="0"/>
              <a:t> they want to be able to assign a value to the computers at any given point in time after purchase, up to five years.</a:t>
            </a:r>
          </a:p>
          <a:p>
            <a:pPr marL="514350" indent="-514350">
              <a:buFont typeface="+mj-lt"/>
              <a:buAutoNum type="alphaLcPeriod"/>
              <a:defRPr sz="2800"/>
            </a:pPr>
            <a:r>
              <a:rPr dirty="0"/>
              <a:t>​</a:t>
            </a:r>
            <a:r>
              <a:rPr sz="2800" dirty="0"/>
              <a:t>Assuming a linear depreciation in the value of the computers over the five-year time frame, how does the value of each computer </a:t>
            </a:r>
            <a:r>
              <a:rPr lang="en-US" dirty="0"/>
              <a:t>vary as a function of</a:t>
            </a:r>
            <a:r>
              <a:rPr sz="2800" dirty="0"/>
              <a:t> time?</a:t>
            </a:r>
          </a:p>
          <a:p>
            <a:pPr marL="514350" indent="-514350">
              <a:buFont typeface="+mj-lt"/>
              <a:buAutoNum type="alphaLcPeriod" startAt="2"/>
              <a:defRPr sz="2800"/>
            </a:pPr>
            <a:r>
              <a:rPr dirty="0"/>
              <a:t>​</a:t>
            </a:r>
            <a:r>
              <a:rPr sz="2800" dirty="0"/>
              <a:t>At what point will the computers have lost half of their initial value?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the Weight of a Person with a Given Mass</a:t>
            </a:r>
            <a:r>
              <a:rPr lang="en-US" spc="-1" baseline="-25000" dirty="0">
                <a:latin typeface="Calibri"/>
                <a:ea typeface="+mn-ea"/>
                <a:cs typeface="+mn-cs"/>
              </a:rPr>
              <a:t>5</a:t>
            </a:r>
            <a:endParaRPr dirty="0"/>
          </a:p>
        </p:txBody>
      </p:sp>
      <p:sp>
        <p:nvSpPr>
          <p:cNvPr id="3" name="Text Placeholder 2"/>
          <p:cNvSpPr>
            <a:spLocks noGrp="1"/>
          </p:cNvSpPr>
          <p:nvPr>
            <p:ph type="body" sz="quarter" idx="10"/>
          </p:nvPr>
        </p:nvSpPr>
        <p:spPr/>
        <p:txBody>
          <a:bodyPr>
            <a:normAutofit fontScale="92500" lnSpcReduction="10000"/>
          </a:bodyPr>
          <a:lstStyle/>
          <a:p>
            <a:pPr>
              <a:defRPr sz="2800"/>
            </a:pPr>
            <a:r>
              <a:rPr dirty="0"/>
              <a:t>​</a:t>
            </a:r>
            <a:r>
              <a:rPr sz="2800" dirty="0"/>
              <a:t>Note that in writing this formula, we've used function notation to point out that </a:t>
            </a:r>
            <a:r>
              <a:rPr lang="en-US" sz="2800" i="1" dirty="0"/>
              <a:t>F</a:t>
            </a:r>
            <a:r>
              <a:rPr lang="en-US" sz="2800" dirty="0"/>
              <a:t> </a:t>
            </a:r>
            <a:r>
              <a:rPr sz="2800" dirty="0"/>
              <a:t>is now simply a function of the variable</a:t>
            </a:r>
            <a:r>
              <a:rPr lang="en-US" sz="2800" dirty="0"/>
              <a:t> </a:t>
            </a:r>
            <a:r>
              <a:rPr lang="en-US" sz="2800" i="1" dirty="0"/>
              <a:t>h—</a:t>
            </a:r>
            <a:r>
              <a:rPr sz="2800" dirty="0"/>
              <a:t>every other quantity is a fixed constant.</a:t>
            </a:r>
          </a:p>
          <a:p>
            <a:pPr>
              <a:defRPr sz="2800"/>
            </a:pPr>
            <a:r>
              <a:rPr dirty="0"/>
              <a:t>​</a:t>
            </a:r>
            <a:r>
              <a:rPr sz="2800" dirty="0"/>
              <a:t>Before we proceed to answer the remaining specific questions we were asked, and to help us better understand the magnitude of the numbers involved, it's helpful to experiment with graphs of </a:t>
            </a:r>
            <a:r>
              <a:rPr lang="en-US" sz="2800" i="1" dirty="0"/>
              <a:t>F</a:t>
            </a:r>
            <a:r>
              <a:rPr lang="en-US" sz="2800" dirty="0"/>
              <a:t> </a:t>
            </a:r>
            <a:r>
              <a:rPr sz="2800" dirty="0"/>
              <a:t>as a function of</a:t>
            </a:r>
            <a:r>
              <a:rPr lang="en-US" sz="2800" dirty="0"/>
              <a:t> </a:t>
            </a:r>
            <a:r>
              <a:rPr lang="en-US" sz="2800" i="1" dirty="0"/>
              <a:t>h</a:t>
            </a:r>
            <a:r>
              <a:rPr sz="2800" dirty="0"/>
              <a:t>. The graph shown in Figure 4 indicates that we need to allow </a:t>
            </a:r>
            <a:r>
              <a:rPr lang="en-US" sz="2800" i="1" dirty="0"/>
              <a:t>h</a:t>
            </a:r>
            <a:r>
              <a:rPr lang="en-US" sz="2800" dirty="0"/>
              <a:t> </a:t>
            </a:r>
            <a:r>
              <a:rPr sz="2800" dirty="0"/>
              <a:t>to be quite large in order to see the overall shape of</a:t>
            </a:r>
            <a:r>
              <a:rPr lang="en-US" i="1" dirty="0"/>
              <a:t> F</a:t>
            </a:r>
            <a:r>
              <a:rPr sz="2800" dirty="0"/>
              <a:t>. Here, we've graphed </a:t>
            </a:r>
            <a:r>
              <a:rPr lang="en-US" i="1" dirty="0"/>
              <a:t>F </a:t>
            </a:r>
            <a:r>
              <a:rPr sz="2800" dirty="0"/>
              <a:t>over the </a:t>
            </a:r>
            <a:r>
              <a:rPr lang="en-US" sz="2800" i="1" dirty="0"/>
              <a:t>h</a:t>
            </a:r>
            <a:r>
              <a:rPr sz="2800" dirty="0"/>
              <a:t>-interval from </a:t>
            </a:r>
            <a:r>
              <a:rPr sz="2800" dirty="0">
                <a:latin typeface="Cambria Math"/>
              </a:rPr>
              <a:t>0</a:t>
            </a:r>
            <a:r>
              <a:rPr sz="2800" dirty="0"/>
              <a:t> meters to </a:t>
            </a:r>
            <a:r>
              <a:rPr sz="2800" dirty="0">
                <a:latin typeface="Cambria Math"/>
              </a:rPr>
              <a:t>10,000,000</a:t>
            </a:r>
            <a:r>
              <a:rPr sz="2800" dirty="0"/>
              <a:t> meters (about </a:t>
            </a:r>
            <a:r>
              <a:rPr sz="2800" dirty="0">
                <a:latin typeface="Cambria Math"/>
              </a:rPr>
              <a:t>6214</a:t>
            </a:r>
            <a:r>
              <a:rPr sz="2800" dirty="0"/>
              <a:t> miles).</a:t>
            </a:r>
          </a:p>
          <a:p>
            <a:r>
              <a:rPr dirty="0"/>
              <a:t>​</a:t>
            </a:r>
          </a:p>
        </p:txBody>
      </p:sp>
    </p:spTree>
    <p:extLst>
      <p:ext uri="{BB962C8B-B14F-4D97-AF65-F5344CB8AC3E}">
        <p14:creationId xmlns:p14="http://schemas.microsoft.com/office/powerpoint/2010/main" val="755084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the Weight of a Person with a Given Mass</a:t>
            </a:r>
            <a:r>
              <a:rPr lang="en-US" spc="-1" baseline="-25000" dirty="0">
                <a:latin typeface="Calibri"/>
                <a:ea typeface="+mn-ea"/>
                <a:cs typeface="+mn-cs"/>
              </a:rPr>
              <a:t>6</a:t>
            </a:r>
            <a:endParaRPr dirty="0"/>
          </a:p>
        </p:txBody>
      </p:sp>
      <p:pic>
        <p:nvPicPr>
          <p:cNvPr id="5" name="Content Placeholder 4" descr="The function F of h is graphed in the Cartesian plane. The horizontal axis is labeled h and extends from zero to ten million. The vertical axis is labeled F and extends from zero to one thousand. The graph of F of h begins at approximately F equals seven hundred thirty-four on the vertical axis and decreases to approximately F equals one hundred eleven in a curve that flattens as it decreases.">
            <a:extLst>
              <a:ext uri="{FF2B5EF4-FFF2-40B4-BE49-F238E27FC236}">
                <a16:creationId xmlns:a16="http://schemas.microsoft.com/office/drawing/2014/main" id="{23B6519C-3693-4C35-AC39-348F8A7ED80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85481" y="1082675"/>
            <a:ext cx="4973038" cy="4403725"/>
          </a:xfrm>
        </p:spPr>
      </p:pic>
      <p:sp>
        <p:nvSpPr>
          <p:cNvPr id="4" name="TextBox 3">
            <a:extLst>
              <a:ext uri="{FF2B5EF4-FFF2-40B4-BE49-F238E27FC236}">
                <a16:creationId xmlns:a16="http://schemas.microsoft.com/office/drawing/2014/main" id="{433287DD-F0AF-453C-8422-CD3331B2A7C1}"/>
              </a:ext>
            </a:extLst>
          </p:cNvPr>
          <p:cNvSpPr txBox="1"/>
          <p:nvPr/>
        </p:nvSpPr>
        <p:spPr>
          <a:xfrm>
            <a:off x="381000" y="5513715"/>
            <a:ext cx="8763000" cy="523220"/>
          </a:xfrm>
          <a:prstGeom prst="rect">
            <a:avLst/>
          </a:prstGeom>
          <a:noFill/>
        </p:spPr>
        <p:txBody>
          <a:bodyPr wrap="square" rtlCol="0">
            <a:spAutoFit/>
          </a:bodyPr>
          <a:lstStyle/>
          <a:p>
            <a:pPr algn="ctr"/>
            <a:r>
              <a:rPr lang="en-US" sz="2800" dirty="0"/>
              <a:t>Figure 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the Weight of a Person with a Given Mass</a:t>
            </a:r>
            <a:r>
              <a:rPr lang="en-US" spc="-1" baseline="-25000" dirty="0">
                <a:latin typeface="Calibri"/>
                <a:ea typeface="+mn-ea"/>
                <a:cs typeface="+mn-cs"/>
              </a:rPr>
              <a:t>7</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Note that the force of attraction at sea lev</a:t>
            </a:r>
            <a:r>
              <a:rPr lang="en-IN" sz="2800" dirty="0" err="1"/>
              <a:t>el</a:t>
            </a:r>
            <a:endParaRPr lang="en-IN" dirty="0"/>
          </a:p>
        </p:txBody>
      </p:sp>
      <p:pic>
        <p:nvPicPr>
          <p:cNvPr id="6" name="Picture 5" descr="h equals zero meters">
            <a:extLst>
              <a:ext uri="{FF2B5EF4-FFF2-40B4-BE49-F238E27FC236}">
                <a16:creationId xmlns:a16="http://schemas.microsoft.com/office/drawing/2014/main" id="{8E139499-CDC7-D09F-7A84-1CD1903BEC80}"/>
              </a:ext>
            </a:extLst>
          </p:cNvPr>
          <p:cNvPicPr>
            <a:picLocks noChangeAspect="1"/>
          </p:cNvPicPr>
          <p:nvPr/>
        </p:nvPicPr>
        <p:blipFill>
          <a:blip r:embed="rId2"/>
          <a:stretch>
            <a:fillRect/>
          </a:stretch>
        </p:blipFill>
        <p:spPr>
          <a:xfrm>
            <a:off x="1066800" y="1600200"/>
            <a:ext cx="1323975" cy="438150"/>
          </a:xfrm>
          <a:prstGeom prst="rect">
            <a:avLst/>
          </a:prstGeom>
        </p:spPr>
      </p:pic>
      <p:sp>
        <p:nvSpPr>
          <p:cNvPr id="7" name="TextBox 6">
            <a:extLst>
              <a:ext uri="{FF2B5EF4-FFF2-40B4-BE49-F238E27FC236}">
                <a16:creationId xmlns:a16="http://schemas.microsoft.com/office/drawing/2014/main" id="{1C20C13F-EC14-8375-34F0-0D7CA1796587}"/>
              </a:ext>
            </a:extLst>
          </p:cNvPr>
          <p:cNvSpPr txBox="1"/>
          <p:nvPr/>
        </p:nvSpPr>
        <p:spPr>
          <a:xfrm>
            <a:off x="2363066" y="1545907"/>
            <a:ext cx="457200" cy="492443"/>
          </a:xfrm>
          <a:prstGeom prst="rect">
            <a:avLst/>
          </a:prstGeom>
          <a:noFill/>
        </p:spPr>
        <p:txBody>
          <a:bodyPr wrap="square" rtlCol="0">
            <a:spAutoFit/>
          </a:bodyPr>
          <a:lstStyle/>
          <a:p>
            <a:r>
              <a:rPr lang="en-US" sz="2600" dirty="0"/>
              <a:t>is</a:t>
            </a:r>
            <a:endParaRPr lang="en-IN" sz="2600" dirty="0"/>
          </a:p>
        </p:txBody>
      </p:sp>
      <p:pic>
        <p:nvPicPr>
          <p:cNvPr id="8" name="Picture 7" descr="F of zero approximately equal to seven hundred thirty four newtons">
            <a:extLst>
              <a:ext uri="{FF2B5EF4-FFF2-40B4-BE49-F238E27FC236}">
                <a16:creationId xmlns:a16="http://schemas.microsoft.com/office/drawing/2014/main" id="{4D0972EC-338D-432E-3980-A4292A8D396B}"/>
              </a:ext>
            </a:extLst>
          </p:cNvPr>
          <p:cNvPicPr>
            <a:picLocks noChangeAspect="1"/>
          </p:cNvPicPr>
          <p:nvPr/>
        </p:nvPicPr>
        <p:blipFill>
          <a:blip r:embed="rId3"/>
          <a:stretch>
            <a:fillRect/>
          </a:stretch>
        </p:blipFill>
        <p:spPr>
          <a:xfrm>
            <a:off x="2735407" y="1557337"/>
            <a:ext cx="1990725" cy="523875"/>
          </a:xfrm>
          <a:prstGeom prst="rect">
            <a:avLst/>
          </a:prstGeom>
        </p:spPr>
      </p:pic>
      <p:sp>
        <p:nvSpPr>
          <p:cNvPr id="9" name="TextBox 8">
            <a:extLst>
              <a:ext uri="{FF2B5EF4-FFF2-40B4-BE49-F238E27FC236}">
                <a16:creationId xmlns:a16="http://schemas.microsoft.com/office/drawing/2014/main" id="{1B2D8A3D-4C96-5D4A-B7F8-400C3BAE8167}"/>
              </a:ext>
            </a:extLst>
          </p:cNvPr>
          <p:cNvSpPr txBox="1"/>
          <p:nvPr/>
        </p:nvSpPr>
        <p:spPr>
          <a:xfrm>
            <a:off x="4668982" y="1515130"/>
            <a:ext cx="4017818" cy="523220"/>
          </a:xfrm>
          <a:prstGeom prst="rect">
            <a:avLst/>
          </a:prstGeom>
          <a:noFill/>
        </p:spPr>
        <p:txBody>
          <a:bodyPr wrap="square" rtlCol="0">
            <a:spAutoFit/>
          </a:bodyPr>
          <a:lstStyle/>
          <a:p>
            <a:r>
              <a:rPr lang="en-US" sz="2800" dirty="0"/>
              <a:t>and the force of attraction</a:t>
            </a:r>
            <a:endParaRPr lang="en-IN" sz="2800" dirty="0"/>
          </a:p>
        </p:txBody>
      </p:sp>
      <p:sp>
        <p:nvSpPr>
          <p:cNvPr id="10" name="TextBox 9">
            <a:extLst>
              <a:ext uri="{FF2B5EF4-FFF2-40B4-BE49-F238E27FC236}">
                <a16:creationId xmlns:a16="http://schemas.microsoft.com/office/drawing/2014/main" id="{8E454229-4369-746F-9BF8-C8E9D90AEFC6}"/>
              </a:ext>
            </a:extLst>
          </p:cNvPr>
          <p:cNvSpPr txBox="1"/>
          <p:nvPr/>
        </p:nvSpPr>
        <p:spPr>
          <a:xfrm>
            <a:off x="990600" y="2031750"/>
            <a:ext cx="2438400" cy="523220"/>
          </a:xfrm>
          <a:prstGeom prst="rect">
            <a:avLst/>
          </a:prstGeom>
          <a:noFill/>
        </p:spPr>
        <p:txBody>
          <a:bodyPr wrap="square" rtlCol="0">
            <a:spAutoFit/>
          </a:bodyPr>
          <a:lstStyle/>
          <a:p>
            <a:r>
              <a:rPr lang="en-IN" sz="2800" dirty="0"/>
              <a:t>at 30,000 feet</a:t>
            </a:r>
          </a:p>
        </p:txBody>
      </p:sp>
      <p:pic>
        <p:nvPicPr>
          <p:cNvPr id="11" name="Picture 10" descr="about 9144 meters">
            <a:extLst>
              <a:ext uri="{FF2B5EF4-FFF2-40B4-BE49-F238E27FC236}">
                <a16:creationId xmlns:a16="http://schemas.microsoft.com/office/drawing/2014/main" id="{D5716564-5F99-F61E-9042-DCDAFB08F041}"/>
              </a:ext>
            </a:extLst>
          </p:cNvPr>
          <p:cNvPicPr>
            <a:picLocks noChangeAspect="1"/>
          </p:cNvPicPr>
          <p:nvPr/>
        </p:nvPicPr>
        <p:blipFill>
          <a:blip r:embed="rId4"/>
          <a:stretch>
            <a:fillRect/>
          </a:stretch>
        </p:blipFill>
        <p:spPr>
          <a:xfrm>
            <a:off x="3200400" y="2116820"/>
            <a:ext cx="2381250" cy="438150"/>
          </a:xfrm>
          <a:prstGeom prst="rect">
            <a:avLst/>
          </a:prstGeom>
        </p:spPr>
      </p:pic>
      <p:sp>
        <p:nvSpPr>
          <p:cNvPr id="12" name="TextBox 11">
            <a:extLst>
              <a:ext uri="{FF2B5EF4-FFF2-40B4-BE49-F238E27FC236}">
                <a16:creationId xmlns:a16="http://schemas.microsoft.com/office/drawing/2014/main" id="{FE3D3F34-E46D-702D-2ACF-A83D9EB4A28D}"/>
              </a:ext>
            </a:extLst>
          </p:cNvPr>
          <p:cNvSpPr txBox="1"/>
          <p:nvPr/>
        </p:nvSpPr>
        <p:spPr>
          <a:xfrm>
            <a:off x="5542973" y="2062527"/>
            <a:ext cx="457200" cy="492443"/>
          </a:xfrm>
          <a:prstGeom prst="rect">
            <a:avLst/>
          </a:prstGeom>
          <a:noFill/>
        </p:spPr>
        <p:txBody>
          <a:bodyPr wrap="square" rtlCol="0">
            <a:spAutoFit/>
          </a:bodyPr>
          <a:lstStyle/>
          <a:p>
            <a:r>
              <a:rPr lang="en-US" sz="2600" dirty="0"/>
              <a:t>is</a:t>
            </a:r>
            <a:endParaRPr lang="en-IN" sz="2600" dirty="0"/>
          </a:p>
        </p:txBody>
      </p:sp>
      <p:pic>
        <p:nvPicPr>
          <p:cNvPr id="16" name="Picture 15" descr="F of 9144 is approximately equal to seven hundred thirty two newtons">
            <a:extLst>
              <a:ext uri="{FF2B5EF4-FFF2-40B4-BE49-F238E27FC236}">
                <a16:creationId xmlns:a16="http://schemas.microsoft.com/office/drawing/2014/main" id="{B24668DC-EA2F-8112-2D4E-66534138B446}"/>
              </a:ext>
            </a:extLst>
          </p:cNvPr>
          <p:cNvPicPr>
            <a:picLocks noChangeAspect="1"/>
          </p:cNvPicPr>
          <p:nvPr/>
        </p:nvPicPr>
        <p:blipFill>
          <a:blip r:embed="rId5"/>
          <a:stretch>
            <a:fillRect/>
          </a:stretch>
        </p:blipFill>
        <p:spPr>
          <a:xfrm>
            <a:off x="5943600" y="2073957"/>
            <a:ext cx="2638425" cy="523875"/>
          </a:xfrm>
          <a:prstGeom prst="rect">
            <a:avLst/>
          </a:prstGeom>
        </p:spPr>
      </p:pic>
      <p:sp>
        <p:nvSpPr>
          <p:cNvPr id="15" name="TextBox 14">
            <a:extLst>
              <a:ext uri="{FF2B5EF4-FFF2-40B4-BE49-F238E27FC236}">
                <a16:creationId xmlns:a16="http://schemas.microsoft.com/office/drawing/2014/main" id="{4C05E795-E52F-D498-0CCF-783C9668FAC6}"/>
              </a:ext>
            </a:extLst>
          </p:cNvPr>
          <p:cNvSpPr txBox="1"/>
          <p:nvPr/>
        </p:nvSpPr>
        <p:spPr>
          <a:xfrm>
            <a:off x="990600" y="2524193"/>
            <a:ext cx="5922818" cy="523220"/>
          </a:xfrm>
          <a:prstGeom prst="rect">
            <a:avLst/>
          </a:prstGeom>
          <a:noFill/>
        </p:spPr>
        <p:txBody>
          <a:bodyPr wrap="square" rtlCol="0">
            <a:spAutoFit/>
          </a:bodyPr>
          <a:lstStyle/>
          <a:p>
            <a:r>
              <a:rPr lang="en-US" sz="2800" dirty="0"/>
              <a:t>or about 99.7% of the sea-level force.</a:t>
            </a:r>
            <a:endParaRPr lang="en-IN"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the Weight of a Person with a Given Mass</a:t>
            </a:r>
            <a:r>
              <a:rPr lang="en-US" spc="-1" baseline="-25000" dirty="0">
                <a:latin typeface="Calibri"/>
                <a:ea typeface="+mn-ea"/>
                <a:cs typeface="+mn-cs"/>
              </a:rPr>
              <a:t>8</a:t>
            </a:r>
            <a:endParaRPr dirty="0"/>
          </a:p>
        </p:txBody>
      </p:sp>
      <p:sp>
        <p:nvSpPr>
          <p:cNvPr id="3" name="Text Placeholder 2"/>
          <p:cNvSpPr>
            <a:spLocks noGrp="1"/>
          </p:cNvSpPr>
          <p:nvPr>
            <p:ph type="body" sz="quarter" idx="10"/>
          </p:nvPr>
        </p:nvSpPr>
        <p:spPr>
          <a:xfrm>
            <a:off x="457199" y="1029287"/>
            <a:ext cx="8448675" cy="4967067"/>
          </a:xfrm>
        </p:spPr>
        <p:txBody>
          <a:bodyPr>
            <a:normAutofit/>
          </a:bodyPr>
          <a:lstStyle/>
          <a:p>
            <a:pPr marL="514350" indent="-514350">
              <a:buFont typeface="+mj-lt"/>
              <a:buAutoNum type="alphaLcPeriod" startAt="3"/>
              <a:defRPr sz="2800"/>
            </a:pPr>
            <a:r>
              <a:rPr dirty="0"/>
              <a:t>​</a:t>
            </a:r>
            <a:r>
              <a:rPr sz="2800" dirty="0"/>
              <a:t>The height of the International Space Station varies a bit, but we will use an average value of </a:t>
            </a:r>
            <a:r>
              <a:rPr lang="en-US" sz="2800" dirty="0"/>
              <a:t>248</a:t>
            </a:r>
            <a:r>
              <a:rPr sz="2800" dirty="0"/>
              <a:t> miles, about 399,117 meters, to obtain</a:t>
            </a:r>
          </a:p>
        </p:txBody>
      </p:sp>
      <p:pic>
        <p:nvPicPr>
          <p:cNvPr id="4" name="Picture 3" descr="F of 399117 is approximately equal to six hundred and fifty newtons">
            <a:extLst>
              <a:ext uri="{FF2B5EF4-FFF2-40B4-BE49-F238E27FC236}">
                <a16:creationId xmlns:a16="http://schemas.microsoft.com/office/drawing/2014/main" id="{B64C901C-7D17-3634-9B2F-2E3D3F61E330}"/>
              </a:ext>
            </a:extLst>
          </p:cNvPr>
          <p:cNvPicPr>
            <a:picLocks noChangeAspect="1"/>
          </p:cNvPicPr>
          <p:nvPr/>
        </p:nvPicPr>
        <p:blipFill>
          <a:blip r:embed="rId2"/>
          <a:stretch>
            <a:fillRect/>
          </a:stretch>
        </p:blipFill>
        <p:spPr>
          <a:xfrm>
            <a:off x="5791200" y="1943687"/>
            <a:ext cx="3114675" cy="523875"/>
          </a:xfrm>
          <a:prstGeom prst="rect">
            <a:avLst/>
          </a:prstGeom>
        </p:spPr>
      </p:pic>
      <p:sp>
        <p:nvSpPr>
          <p:cNvPr id="5" name="TextBox 4">
            <a:extLst>
              <a:ext uri="{FF2B5EF4-FFF2-40B4-BE49-F238E27FC236}">
                <a16:creationId xmlns:a16="http://schemas.microsoft.com/office/drawing/2014/main" id="{EFE44154-D020-4296-E4A1-385913750448}"/>
              </a:ext>
            </a:extLst>
          </p:cNvPr>
          <p:cNvSpPr txBox="1"/>
          <p:nvPr/>
        </p:nvSpPr>
        <p:spPr>
          <a:xfrm>
            <a:off x="990600" y="2362200"/>
            <a:ext cx="5922818" cy="523220"/>
          </a:xfrm>
          <a:prstGeom prst="rect">
            <a:avLst/>
          </a:prstGeom>
          <a:noFill/>
        </p:spPr>
        <p:txBody>
          <a:bodyPr wrap="square" rtlCol="0">
            <a:spAutoFit/>
          </a:bodyPr>
          <a:lstStyle/>
          <a:p>
            <a:r>
              <a:rPr lang="en-US" sz="2800" dirty="0"/>
              <a:t>or about 88.6% of the sea-level force.</a:t>
            </a:r>
            <a:endParaRPr lang="en-IN" sz="2800" dirty="0"/>
          </a:p>
        </p:txBody>
      </p:sp>
    </p:spTree>
    <p:extLst>
      <p:ext uri="{BB962C8B-B14F-4D97-AF65-F5344CB8AC3E}">
        <p14:creationId xmlns:p14="http://schemas.microsoft.com/office/powerpoint/2010/main" val="1974952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the Weight of a Person with a Given Mass</a:t>
            </a:r>
            <a:r>
              <a:rPr lang="en-US" spc="-1" baseline="-25000" dirty="0">
                <a:latin typeface="Calibri"/>
                <a:ea typeface="+mn-ea"/>
                <a:cs typeface="+mn-cs"/>
              </a:rPr>
              <a:t>9</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dirty="0"/>
              <a:t>​</a:t>
            </a:r>
            <a:r>
              <a:rPr sz="2800" dirty="0"/>
              <a:t>To answer the final question, we solve the equation</a:t>
            </a:r>
            <a:endParaRPr dirty="0"/>
          </a:p>
        </p:txBody>
      </p:sp>
      <p:pic>
        <p:nvPicPr>
          <p:cNvPr id="5" name="Picture 4" descr="F of h equals seven hundred thirty-four divided by two, which equals three hundred sixty-seven.">
            <a:extLst>
              <a:ext uri="{FF2B5EF4-FFF2-40B4-BE49-F238E27FC236}">
                <a16:creationId xmlns:a16="http://schemas.microsoft.com/office/drawing/2014/main" id="{5116556C-A548-0D72-88CB-3542B9746AB0}"/>
              </a:ext>
            </a:extLst>
          </p:cNvPr>
          <p:cNvPicPr>
            <a:picLocks noChangeAspect="1"/>
          </p:cNvPicPr>
          <p:nvPr/>
        </p:nvPicPr>
        <p:blipFill>
          <a:blip r:embed="rId2"/>
          <a:stretch>
            <a:fillRect/>
          </a:stretch>
        </p:blipFill>
        <p:spPr>
          <a:xfrm>
            <a:off x="1037469" y="1479818"/>
            <a:ext cx="2091892" cy="720000"/>
          </a:xfrm>
          <a:prstGeom prst="rect">
            <a:avLst/>
          </a:prstGeom>
        </p:spPr>
      </p:pic>
      <p:sp>
        <p:nvSpPr>
          <p:cNvPr id="9" name="TextBox 8">
            <a:extLst>
              <a:ext uri="{FF2B5EF4-FFF2-40B4-BE49-F238E27FC236}">
                <a16:creationId xmlns:a16="http://schemas.microsoft.com/office/drawing/2014/main" id="{C73A3FF5-725D-B666-CCF0-1CC436CDB2B8}"/>
              </a:ext>
            </a:extLst>
          </p:cNvPr>
          <p:cNvSpPr txBox="1"/>
          <p:nvPr/>
        </p:nvSpPr>
        <p:spPr>
          <a:xfrm>
            <a:off x="3170170" y="1539460"/>
            <a:ext cx="1793085" cy="800219"/>
          </a:xfrm>
          <a:prstGeom prst="rect">
            <a:avLst/>
          </a:prstGeom>
          <a:noFill/>
        </p:spPr>
        <p:txBody>
          <a:bodyPr wrap="square" rtlCol="0">
            <a:spAutoFit/>
          </a:bodyPr>
          <a:lstStyle/>
          <a:p>
            <a:r>
              <a:rPr lang="en-IN" sz="2800" dirty="0"/>
              <a:t>as follows.</a:t>
            </a:r>
          </a:p>
          <a:p>
            <a:endParaRPr lang="en-IN" dirty="0"/>
          </a:p>
        </p:txBody>
      </p:sp>
      <p:pic>
        <p:nvPicPr>
          <p:cNvPr id="8" name="Picture 7" descr="Open parenthesis six point six seven times ten to the power of negative eleven close parenthesis multiplied by the fraction open parenthesis five point nine seven times ten to the power of twenty-four close parenthesis times seventy-five divided by open parenthesis six point three eight times ten to the power of six plus h close parenthesis squared equals three hundred sixty-seven. &#10;which simplifies to&#10;Open parenthesis six point six seven times ten to the power of negative eleven close parenthesis multiplied by open parenthesis five point nine seven times ten to the power of twenty-four close parenthesis times seventy five all divided by three hundred sixty seven equals open parenthesis six point three eight times ten to the power of six plus h close parenthesis squared. Simplifying further, eight point one four times ten to the power of thirteen is approximately equal to open parenthesis six point three eight times ten to the power of six plus h close parenthesis squared. Taking the square root gives nine point zero two times ten to the power of six is approximately equal to six point three eight times ten to the power of six plus h. Finally, solving for h yields h is approximately equal to two point six four times ten to the power of six meters.">
            <a:extLst>
              <a:ext uri="{FF2B5EF4-FFF2-40B4-BE49-F238E27FC236}">
                <a16:creationId xmlns:a16="http://schemas.microsoft.com/office/drawing/2014/main" id="{F8C5486A-92EA-6802-DE39-49B92DCFC007}"/>
              </a:ext>
            </a:extLst>
          </p:cNvPr>
          <p:cNvPicPr>
            <a:picLocks noChangeAspect="1"/>
          </p:cNvPicPr>
          <p:nvPr/>
        </p:nvPicPr>
        <p:blipFill>
          <a:blip r:embed="rId3"/>
          <a:stretch>
            <a:fillRect/>
          </a:stretch>
        </p:blipFill>
        <p:spPr>
          <a:xfrm>
            <a:off x="1371600" y="2260315"/>
            <a:ext cx="5715000" cy="3505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the Weight of a Person with a Given Mass</a:t>
            </a:r>
            <a:r>
              <a:rPr lang="en-US" spc="-1" baseline="-25000" dirty="0">
                <a:latin typeface="Calibri"/>
                <a:ea typeface="+mn-ea"/>
                <a:cs typeface="+mn-cs"/>
              </a:rPr>
              <a:t>10</a:t>
            </a:r>
            <a:endParaRPr dirty="0"/>
          </a:p>
        </p:txBody>
      </p:sp>
      <p:sp>
        <p:nvSpPr>
          <p:cNvPr id="3" name="Text Placeholder 2"/>
          <p:cNvSpPr>
            <a:spLocks noGrp="1"/>
          </p:cNvSpPr>
          <p:nvPr>
            <p:ph type="body" sz="quarter" idx="10"/>
          </p:nvPr>
        </p:nvSpPr>
        <p:spPr/>
        <p:txBody>
          <a:bodyPr>
            <a:normAutofit/>
          </a:bodyPr>
          <a:lstStyle/>
          <a:p>
            <a:pPr>
              <a:defRPr sz="2800"/>
            </a:pPr>
            <a:r>
              <a:rPr dirty="0"/>
              <a:t>​</a:t>
            </a:r>
            <a:r>
              <a:rPr sz="2800" dirty="0"/>
              <a:t>Note that we omitted the negative root in the second-to-last step on the left side of the equation since the height cannot be negative. Putting this into context, this distance is about</a:t>
            </a:r>
            <a:r>
              <a:rPr lang="en-US" sz="2800" dirty="0"/>
              <a:t> 41%</a:t>
            </a:r>
            <a:r>
              <a:rPr sz="2800" dirty="0"/>
              <a:t> of the radius of Earth itself.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Modeling Profit Earned from Selling Tables</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sz="2800" dirty="0"/>
              <a:t>A furniture maker has been in the habit of making 10 copies of a particular style of small table during a production run, and has been able to sell them in a reasonable time frame at</a:t>
            </a:r>
            <a:r>
              <a:rPr lang="en-US" dirty="0"/>
              <a:t> $100</a:t>
            </a:r>
            <a:r>
              <a:rPr sz="2800" dirty="0"/>
              <a:t> each. After carefully analyzing his market and the demand for the table, he has determined that he can gain one additional customer in the same time frame for every</a:t>
            </a:r>
            <a:r>
              <a:rPr lang="en-US" dirty="0"/>
              <a:t> $2</a:t>
            </a:r>
            <a:r>
              <a:rPr sz="2800" dirty="0"/>
              <a:t> decrease in price, and conversely lose one customer with every </a:t>
            </a:r>
            <a:r>
              <a:rPr lang="en-US" dirty="0"/>
              <a:t>$2 </a:t>
            </a:r>
            <a:r>
              <a:rPr sz="2800" dirty="0"/>
              <a:t>increase in price. He has a fixed cost of</a:t>
            </a:r>
            <a:r>
              <a:rPr lang="en-US" dirty="0"/>
              <a:t> $450</a:t>
            </a:r>
            <a:r>
              <a:rPr sz="2800" dirty="0"/>
              <a:t> for a production run of the tables, and each table costs an additional </a:t>
            </a:r>
            <a:r>
              <a:rPr lang="en-US" dirty="0"/>
              <a:t>$20 </a:t>
            </a:r>
            <a:r>
              <a:rPr sz="2800" dirty="0"/>
              <a:t>to make.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2A806-CD82-086C-896F-12BA3D67DE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557109-E0A9-4C78-A585-F230D5402D99}"/>
              </a:ext>
            </a:extLst>
          </p:cNvPr>
          <p:cNvSpPr>
            <a:spLocks noGrp="1"/>
          </p:cNvSpPr>
          <p:nvPr>
            <p:ph type="title"/>
          </p:nvPr>
        </p:nvSpPr>
        <p:spPr/>
        <p:txBody>
          <a:bodyPr>
            <a:normAutofit/>
          </a:bodyPr>
          <a:lstStyle/>
          <a:p>
            <a:r>
              <a:rPr dirty="0"/>
              <a:t>Example 4: Modeling Profit Earned from Selling Tables</a:t>
            </a:r>
            <a:r>
              <a:rPr lang="en-US" spc="-1" baseline="-25000" dirty="0">
                <a:latin typeface="Calibri"/>
                <a:ea typeface="+mn-ea"/>
                <a:cs typeface="+mn-cs"/>
              </a:rPr>
              <a:t>2</a:t>
            </a:r>
            <a:endParaRPr dirty="0"/>
          </a:p>
        </p:txBody>
      </p:sp>
      <p:sp>
        <p:nvSpPr>
          <p:cNvPr id="3" name="Text Placeholder 2">
            <a:extLst>
              <a:ext uri="{FF2B5EF4-FFF2-40B4-BE49-F238E27FC236}">
                <a16:creationId xmlns:a16="http://schemas.microsoft.com/office/drawing/2014/main" id="{87FCBD7E-C60E-3A74-5151-0F713CC63BC1}"/>
              </a:ext>
            </a:extLst>
          </p:cNvPr>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Assuming that he prices the tables in accordance with his market analysis, what profit will he earn by selling a given number of tables?</a:t>
            </a:r>
          </a:p>
          <a:p>
            <a:pPr marL="514350" indent="-514350">
              <a:buFont typeface="+mj-lt"/>
              <a:buAutoNum type="alphaLcPeriod" startAt="2"/>
              <a:defRPr sz="2800"/>
            </a:pPr>
            <a:r>
              <a:rPr dirty="0"/>
              <a:t>​</a:t>
            </a:r>
            <a:r>
              <a:rPr sz="2800" dirty="0"/>
              <a:t>Is there a production interval that he needs to fall within in order to be profitable?</a:t>
            </a:r>
          </a:p>
          <a:p>
            <a:pPr marL="514350" indent="-514350">
              <a:buFont typeface="+mj-lt"/>
              <a:buAutoNum type="alphaLcPeriod" startAt="3"/>
              <a:defRPr sz="2800"/>
            </a:pPr>
            <a:r>
              <a:rPr dirty="0"/>
              <a:t>​</a:t>
            </a:r>
            <a:r>
              <a:rPr sz="2800" dirty="0"/>
              <a:t>If there is a profitable interval, what is the ideal number of tables to produce?</a:t>
            </a:r>
          </a:p>
          <a:p>
            <a:pPr marL="514350" indent="-514350">
              <a:buFont typeface="+mj-lt"/>
              <a:buAutoNum type="alphaLcPeriod" startAt="4"/>
              <a:defRPr sz="2800"/>
            </a:pPr>
            <a:r>
              <a:rPr dirty="0"/>
              <a:t>​</a:t>
            </a:r>
            <a:r>
              <a:rPr sz="2800" dirty="0"/>
              <a:t>What price corresponds to that number of tables?</a:t>
            </a:r>
          </a:p>
        </p:txBody>
      </p:sp>
    </p:spTree>
    <p:extLst>
      <p:ext uri="{BB962C8B-B14F-4D97-AF65-F5344CB8AC3E}">
        <p14:creationId xmlns:p14="http://schemas.microsoft.com/office/powerpoint/2010/main" val="1709493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Profit Earned from Selling Tables</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cost function is straightforward, as it is simply the fixed cost of</a:t>
            </a:r>
            <a:r>
              <a:rPr lang="en-US" dirty="0"/>
              <a:t> $450</a:t>
            </a:r>
            <a:r>
              <a:rPr sz="2800" dirty="0"/>
              <a:t> plus another</a:t>
            </a:r>
            <a:r>
              <a:rPr lang="en-US" dirty="0"/>
              <a:t> $20</a:t>
            </a:r>
            <a:r>
              <a:rPr sz="2800" dirty="0"/>
              <a:t> for every table made. So if we let </a:t>
            </a:r>
            <a:r>
              <a:rPr lang="en-US" sz="2800" i="1" dirty="0"/>
              <a:t>x</a:t>
            </a:r>
            <a:r>
              <a:rPr lang="en-US" sz="2800" dirty="0"/>
              <a:t> </a:t>
            </a:r>
            <a:r>
              <a:rPr sz="2800" dirty="0"/>
              <a:t>represent the number of tables made in a production run (and consequently sold during the reasonable time frame), then the cost function for making </a:t>
            </a:r>
            <a:r>
              <a:rPr lang="en-US" sz="2800" i="1" dirty="0"/>
              <a:t>x</a:t>
            </a:r>
            <a:r>
              <a:rPr lang="en-US" sz="2800" dirty="0"/>
              <a:t> </a:t>
            </a:r>
            <a:r>
              <a:rPr sz="2800" dirty="0"/>
              <a:t>tables is</a:t>
            </a:r>
            <a:r>
              <a:rPr lang="en-US" sz="2800" dirty="0"/>
              <a:t> </a:t>
            </a:r>
            <a:r>
              <a:rPr lang="en-US" sz="2800" i="1" dirty="0"/>
              <a:t>C</a:t>
            </a:r>
            <a:r>
              <a:rPr lang="en-US" sz="2800" dirty="0"/>
              <a:t> (</a:t>
            </a:r>
            <a:r>
              <a:rPr lang="en-US" sz="2800" i="1" dirty="0"/>
              <a:t>x</a:t>
            </a:r>
            <a:r>
              <a:rPr lang="en-US" sz="2800" dirty="0"/>
              <a:t>) = 450 + 20</a:t>
            </a:r>
            <a:r>
              <a:rPr lang="en-US" sz="2800" i="1" dirty="0"/>
              <a:t>x</a:t>
            </a:r>
            <a:r>
              <a:rPr lang="en-US" sz="2800" dirty="0"/>
              <a:t>.</a:t>
            </a:r>
            <a:endParaRP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Profit Earned from Selling Tables</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a:defRPr sz="2800"/>
            </a:pPr>
            <a:r>
              <a:rPr sz="2800" dirty="0"/>
              <a:t>The revenue function in this situation requires a bit more work to determine. We can organize the given information and work toward the desired function by noting that when</a:t>
            </a:r>
            <a:r>
              <a:rPr lang="en-US" sz="2800" dirty="0"/>
              <a:t> </a:t>
            </a:r>
            <a:r>
              <a:rPr lang="en-US" sz="2800" i="1" dirty="0"/>
              <a:t>x</a:t>
            </a:r>
            <a:r>
              <a:rPr lang="en-US" sz="2800" dirty="0"/>
              <a:t> = 10, </a:t>
            </a:r>
            <a:r>
              <a:rPr sz="2800" dirty="0"/>
              <a:t>the corresponding price is</a:t>
            </a:r>
            <a:r>
              <a:rPr lang="en-US" dirty="0"/>
              <a:t> $100</a:t>
            </a:r>
            <a:r>
              <a:rPr sz="2800" dirty="0"/>
              <a:t> and the revenue taken in is</a:t>
            </a:r>
          </a:p>
        </p:txBody>
      </p:sp>
      <p:pic>
        <p:nvPicPr>
          <p:cNvPr id="6" name="Picture 5" descr="Ten times one hundred equals one thousand dollars.">
            <a:extLst>
              <a:ext uri="{FF2B5EF4-FFF2-40B4-BE49-F238E27FC236}">
                <a16:creationId xmlns:a16="http://schemas.microsoft.com/office/drawing/2014/main" id="{B9AD34DB-24C0-B13B-86F6-8448D823A5D8}"/>
              </a:ext>
            </a:extLst>
          </p:cNvPr>
          <p:cNvPicPr>
            <a:picLocks noChangeAspect="1"/>
          </p:cNvPicPr>
          <p:nvPr/>
        </p:nvPicPr>
        <p:blipFill>
          <a:blip r:embed="rId2"/>
          <a:stretch>
            <a:fillRect/>
          </a:stretch>
        </p:blipFill>
        <p:spPr>
          <a:xfrm>
            <a:off x="5334000" y="2756820"/>
            <a:ext cx="2726181" cy="504000"/>
          </a:xfrm>
          <a:prstGeom prst="rect">
            <a:avLst/>
          </a:prstGeom>
        </p:spPr>
      </p:pic>
      <p:sp>
        <p:nvSpPr>
          <p:cNvPr id="4" name="TextBox 3">
            <a:extLst>
              <a:ext uri="{FF2B5EF4-FFF2-40B4-BE49-F238E27FC236}">
                <a16:creationId xmlns:a16="http://schemas.microsoft.com/office/drawing/2014/main" id="{AC614E3C-4B5F-65A4-8B7F-F8A186CD356F}"/>
              </a:ext>
            </a:extLst>
          </p:cNvPr>
          <p:cNvSpPr txBox="1"/>
          <p:nvPr/>
        </p:nvSpPr>
        <p:spPr>
          <a:xfrm>
            <a:off x="457200" y="3181350"/>
            <a:ext cx="7884000" cy="900000"/>
          </a:xfrm>
          <a:prstGeom prst="rect">
            <a:avLst/>
          </a:prstGeom>
          <a:noFill/>
        </p:spPr>
        <p:txBody>
          <a:bodyPr wrap="square" rtlCol="0">
            <a:spAutoFit/>
          </a:bodyPr>
          <a:lstStyle/>
          <a:p>
            <a:r>
              <a:rPr lang="en-US" sz="2800" dirty="0"/>
              <a:t>Similar computations for prices above and below $100 will help us identify a pattern.</a:t>
            </a:r>
            <a:endParaRPr lang="en-IN" sz="2800" dirty="0"/>
          </a:p>
        </p:txBody>
      </p:sp>
    </p:spTree>
    <p:extLst>
      <p:ext uri="{BB962C8B-B14F-4D97-AF65-F5344CB8AC3E}">
        <p14:creationId xmlns:p14="http://schemas.microsoft.com/office/powerpoint/2010/main" val="254193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Modeling the Value of Computers</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r>
              <a:rPr lang="en-IN" sz="2800" b="1" dirty="0"/>
              <a:t>Solution</a:t>
            </a:r>
          </a:p>
          <a:p>
            <a:pPr marL="514350" indent="-514350">
              <a:buFont typeface="+mj-lt"/>
              <a:buAutoNum type="alphaLcPeriod"/>
              <a:defRPr sz="2800"/>
            </a:pPr>
            <a:r>
              <a:rPr lang="en-IN" dirty="0"/>
              <a:t>​Since we are asking for the value of each computer over time, we will let </a:t>
            </a:r>
            <a:r>
              <a:rPr lang="en-IN" i="1" dirty="0"/>
              <a:t>V</a:t>
            </a:r>
            <a:r>
              <a:rPr lang="en-IN" dirty="0"/>
              <a:t> stand for </a:t>
            </a:r>
            <a:r>
              <a:rPr lang="en-IN" i="1" dirty="0"/>
              <a:t>value</a:t>
            </a:r>
            <a:r>
              <a:rPr lang="en-IN" dirty="0"/>
              <a:t> (measured in dollars) and </a:t>
            </a:r>
            <a:r>
              <a:rPr lang="en-IN" i="1" dirty="0"/>
              <a:t>t</a:t>
            </a:r>
            <a:r>
              <a:rPr lang="en-IN" dirty="0"/>
              <a:t> for </a:t>
            </a:r>
            <a:r>
              <a:rPr lang="en-IN" i="1" dirty="0"/>
              <a:t>time</a:t>
            </a:r>
            <a:r>
              <a:rPr lang="en-IN" dirty="0"/>
              <a:t> (measured in years). With the information we're given, </a:t>
            </a:r>
            <a:r>
              <a:rPr lang="en-IN" i="1" dirty="0"/>
              <a:t>V</a:t>
            </a:r>
            <a:r>
              <a:rPr lang="en-IN" dirty="0"/>
              <a:t> is a function of time, and time alone. Further, we are given that </a:t>
            </a:r>
            <a:r>
              <a:rPr lang="en-IN" i="1" dirty="0"/>
              <a:t>V</a:t>
            </a:r>
            <a:r>
              <a:rPr lang="en-IN" dirty="0"/>
              <a:t> (0) = 2000, </a:t>
            </a:r>
            <a:br>
              <a:rPr lang="en-IN" dirty="0"/>
            </a:br>
            <a:r>
              <a:rPr lang="en-IN" dirty="0"/>
              <a:t>and that</a:t>
            </a:r>
            <a:r>
              <a:rPr lang="en-IN" i="1" dirty="0"/>
              <a:t> V</a:t>
            </a:r>
            <a:r>
              <a:rPr lang="en-IN" dirty="0"/>
              <a:t> (5) = 10% of 2000, or </a:t>
            </a:r>
            <a:r>
              <a:rPr lang="en-IN" i="1" dirty="0"/>
              <a:t>V</a:t>
            </a:r>
            <a:r>
              <a:rPr lang="en-IN" dirty="0"/>
              <a:t> (5) = 200.</a:t>
            </a:r>
            <a:r>
              <a:rPr lang="ar-AE" dirty="0"/>
              <a:t> </a:t>
            </a:r>
            <a:r>
              <a:rPr lang="en-IN" dirty="0"/>
              <a:t>This means that each computer loses $1800 of value over five years, so each year the loss in value is</a:t>
            </a:r>
            <a:endParaRPr sz="2800" dirty="0"/>
          </a:p>
        </p:txBody>
      </p:sp>
      <p:pic>
        <p:nvPicPr>
          <p:cNvPr id="5" name="Picture 4" descr="One thousand eight hundred dollars divided by five equals three hundred sixty dollars&#10;">
            <a:extLst>
              <a:ext uri="{FF2B5EF4-FFF2-40B4-BE49-F238E27FC236}">
                <a16:creationId xmlns:a16="http://schemas.microsoft.com/office/drawing/2014/main" id="{66BB34D1-9F12-C28B-D5EE-47BC8EF834BF}"/>
              </a:ext>
            </a:extLst>
          </p:cNvPr>
          <p:cNvPicPr>
            <a:picLocks noChangeAspect="1"/>
          </p:cNvPicPr>
          <p:nvPr/>
        </p:nvPicPr>
        <p:blipFill>
          <a:blip r:embed="rId2"/>
          <a:stretch>
            <a:fillRect/>
          </a:stretch>
        </p:blipFill>
        <p:spPr>
          <a:xfrm>
            <a:off x="2838450" y="5029199"/>
            <a:ext cx="2096640" cy="864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Profit Earned from Selling Tables</a:t>
            </a:r>
            <a:r>
              <a:rPr lang="en-US" spc="-1" baseline="-25000" dirty="0">
                <a:latin typeface="Calibri"/>
                <a:ea typeface="+mn-ea"/>
                <a:cs typeface="+mn-cs"/>
              </a:rPr>
              <a:t>5</a:t>
            </a:r>
            <a:endParaRPr dirty="0"/>
          </a:p>
        </p:txBody>
      </p:sp>
      <mc:AlternateContent xmlns:mc="http://schemas.openxmlformats.org/markup-compatibility/2006">
        <mc:Choice xmlns:a14="http://schemas.microsoft.com/office/drawing/2010/main" Requires="a14">
          <p:graphicFrame>
            <p:nvGraphicFramePr>
              <p:cNvPr id="3" name="Table Placeholder 2" descr="The table contains 3 columns on the number of tables sold, the price per table, and the total revenue.&#10;When x equals 9 tables are sold, the price per table is calculated as 102 dollars, with a total revenue of 918 dollars.&#10;When x equals 10 tables are sold, the price per table is 100 dollars, resulting in a total revenue of 1000 dollars.&#10;When x equals 11 tables are sold, the price per table is 98, with a total revenue of 1078 dollars."/>
              <p:cNvGraphicFramePr>
                <a:graphicFrameLocks noGrp="1"/>
              </p:cNvGraphicFramePr>
              <p:nvPr>
                <p:ph type="tbl" sz="quarter" idx="10"/>
                <p:extLst>
                  <p:ext uri="{D42A27DB-BD31-4B8C-83A1-F6EECF244321}">
                    <p14:modId xmlns:p14="http://schemas.microsoft.com/office/powerpoint/2010/main" val="1933457569"/>
                  </p:ext>
                </p:extLst>
              </p:nvPr>
            </p:nvGraphicFramePr>
            <p:xfrm>
              <a:off x="457200" y="1181724"/>
              <a:ext cx="8229600" cy="1790076"/>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47519">
                    <a:tc>
                      <a:txBody>
                        <a:bodyPr/>
                        <a:lstStyle/>
                        <a:p>
                          <a:pPr algn="ctr">
                            <a:defRPr sz="1800" b="1"/>
                          </a:pPr>
                          <a14:m>
                            <m:oMath xmlns:m="http://schemas.openxmlformats.org/officeDocument/2006/math">
                              <m:r>
                                <a:rPr sz="1800">
                                  <a:latin typeface="Cambria Math" panose="02040503050406030204" pitchFamily="18" charset="0"/>
                                </a:rPr>
                                <m:t>𝑥</m:t>
                              </m:r>
                              <m:r>
                                <a:rPr sz="1800">
                                  <a:latin typeface="Cambria Math" panose="02040503050406030204" pitchFamily="18" charset="0"/>
                                </a:rPr>
                                <m:t>=</m:t>
                              </m:r>
                            </m:oMath>
                          </a14:m>
                          <a:r>
                            <a:rPr sz="1800" dirty="0"/>
                            <a:t> Number of tables sold</a:t>
                          </a:r>
                        </a:p>
                      </a:txBody>
                      <a:tcPr/>
                    </a:tc>
                    <a:tc>
                      <a:txBody>
                        <a:bodyPr/>
                        <a:lstStyle/>
                        <a:p>
                          <a:pPr algn="ctr">
                            <a:defRPr sz="1800" b="1"/>
                          </a:pPr>
                          <a:r>
                            <a:t>Price per table</a:t>
                          </a:r>
                        </a:p>
                      </a:txBody>
                      <a:tcPr/>
                    </a:tc>
                    <a:tc>
                      <a:txBody>
                        <a:bodyPr/>
                        <a:lstStyle/>
                        <a:p>
                          <a:pPr algn="ctr">
                            <a:defRPr sz="1800" b="1"/>
                          </a:pPr>
                          <a14:m>
                            <m:oMath xmlns:m="http://schemas.openxmlformats.org/officeDocument/2006/math">
                              <m:r>
                                <a:rPr sz="1800">
                                  <a:latin typeface="Cambria Math" panose="02040503050406030204" pitchFamily="18" charset="0"/>
                                </a:rPr>
                                <m:t>𝑅</m:t>
                              </m:r>
                              <m:r>
                                <a:rPr sz="1800">
                                  <a:latin typeface="Cambria Math" panose="02040503050406030204" pitchFamily="18" charset="0"/>
                                </a:rPr>
                                <m:t>=</m:t>
                              </m:r>
                            </m:oMath>
                          </a14:m>
                          <a:r>
                            <a:rPr sz="1800"/>
                            <a:t> Total revenue</a:t>
                          </a:r>
                        </a:p>
                      </a:txBody>
                      <a:tcPr/>
                    </a:tc>
                    <a:extLst>
                      <a:ext uri="{0D108BD9-81ED-4DB2-BD59-A6C34878D82A}">
                        <a16:rowId xmlns:a16="http://schemas.microsoft.com/office/drawing/2014/main" val="10000"/>
                      </a:ext>
                    </a:extLst>
                  </a:tr>
                  <a:tr h="447519">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m:t>
                                </m:r>
                                <m:d>
                                  <m:dPr>
                                    <m:ctrlPr>
                                      <a:rPr sz="1800" i="1">
                                        <a:latin typeface="Cambria Math" panose="02040503050406030204" pitchFamily="18" charset="0"/>
                                      </a:rPr>
                                    </m:ctrlPr>
                                  </m:dPr>
                                  <m:e>
                                    <m:r>
                                      <a:rPr sz="1800">
                                        <a:latin typeface="Cambria Math" panose="02040503050406030204" pitchFamily="18" charset="0"/>
                                      </a:rPr>
                                      <m:t>−1</m:t>
                                    </m:r>
                                  </m:e>
                                </m:d>
                                <m:r>
                                  <a:rPr sz="1800">
                                    <a:latin typeface="Cambria Math" panose="02040503050406030204" pitchFamily="18" charset="0"/>
                                  </a:rPr>
                                  <m:t>=9</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100−2</m:t>
                                </m:r>
                                <m:d>
                                  <m:dPr>
                                    <m:ctrlPr>
                                      <a:rPr sz="1800" i="1">
                                        <a:latin typeface="Cambria Math" panose="02040503050406030204" pitchFamily="18" charset="0"/>
                                      </a:rPr>
                                    </m:ctrlPr>
                                  </m:dPr>
                                  <m:e>
                                    <m:r>
                                      <a:rPr sz="1800">
                                        <a:latin typeface="Cambria Math" panose="02040503050406030204" pitchFamily="18" charset="0"/>
                                      </a:rPr>
                                      <m:t>−1</m:t>
                                    </m:r>
                                  </m:e>
                                </m:d>
                                <m:r>
                                  <a:rPr sz="1800">
                                    <a:latin typeface="Cambria Math" panose="02040503050406030204" pitchFamily="18" charset="0"/>
                                  </a:rPr>
                                  <m:t>=$102</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panose="02040503050406030204" pitchFamily="18" charset="0"/>
                                      </a:rPr>
                                      <m:t>9</m:t>
                                    </m:r>
                                  </m:e>
                                </m:d>
                                <m:d>
                                  <m:dPr>
                                    <m:ctrlPr>
                                      <a:rPr sz="1800" i="1">
                                        <a:latin typeface="Cambria Math" panose="02040503050406030204" pitchFamily="18" charset="0"/>
                                      </a:rPr>
                                    </m:ctrlPr>
                                  </m:dPr>
                                  <m:e>
                                    <m:r>
                                      <a:rPr sz="1800">
                                        <a:latin typeface="Cambria Math" panose="02040503050406030204" pitchFamily="18" charset="0"/>
                                      </a:rPr>
                                      <m:t>102</m:t>
                                    </m:r>
                                  </m:e>
                                </m:d>
                                <m:r>
                                  <a:rPr sz="1800">
                                    <a:latin typeface="Cambria Math" panose="02040503050406030204" pitchFamily="18" charset="0"/>
                                  </a:rPr>
                                  <m:t>=$918</m:t>
                                </m:r>
                              </m:oMath>
                            </m:oMathPara>
                          </a14:m>
                          <a:endParaRPr/>
                        </a:p>
                      </a:txBody>
                      <a:tcPr/>
                    </a:tc>
                    <a:extLst>
                      <a:ext uri="{0D108BD9-81ED-4DB2-BD59-A6C34878D82A}">
                        <a16:rowId xmlns:a16="http://schemas.microsoft.com/office/drawing/2014/main" val="10001"/>
                      </a:ext>
                    </a:extLst>
                  </a:tr>
                  <a:tr h="447519">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m:t>
                                </m:r>
                                <m:d>
                                  <m:dPr>
                                    <m:ctrlPr>
                                      <a:rPr sz="1800" i="1">
                                        <a:latin typeface="Cambria Math" panose="02040503050406030204" pitchFamily="18" charset="0"/>
                                      </a:rPr>
                                    </m:ctrlPr>
                                  </m:dPr>
                                  <m:e>
                                    <m:r>
                                      <a:rPr sz="1800">
                                        <a:latin typeface="Cambria Math" panose="02040503050406030204" pitchFamily="18" charset="0"/>
                                      </a:rPr>
                                      <m:t>0</m:t>
                                    </m:r>
                                  </m:e>
                                </m:d>
                                <m:r>
                                  <a:rPr sz="1800">
                                    <a:latin typeface="Cambria Math" panose="02040503050406030204" pitchFamily="18" charset="0"/>
                                  </a:rPr>
                                  <m:t>=10</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100−2</m:t>
                                </m:r>
                                <m:d>
                                  <m:dPr>
                                    <m:ctrlPr>
                                      <a:rPr sz="1800" i="1">
                                        <a:latin typeface="Cambria Math" panose="02040503050406030204" pitchFamily="18" charset="0"/>
                                      </a:rPr>
                                    </m:ctrlPr>
                                  </m:dPr>
                                  <m:e>
                                    <m:r>
                                      <a:rPr sz="1800">
                                        <a:latin typeface="Cambria Math" panose="02040503050406030204" pitchFamily="18" charset="0"/>
                                      </a:rPr>
                                      <m:t>0</m:t>
                                    </m:r>
                                  </m:e>
                                </m:d>
                                <m:r>
                                  <a:rPr sz="1800">
                                    <a:latin typeface="Cambria Math" panose="02040503050406030204" pitchFamily="18" charset="0"/>
                                  </a:rPr>
                                  <m:t>=$100</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panose="02040503050406030204" pitchFamily="18" charset="0"/>
                                      </a:rPr>
                                      <m:t>10</m:t>
                                    </m:r>
                                  </m:e>
                                </m:d>
                                <m:d>
                                  <m:dPr>
                                    <m:ctrlPr>
                                      <a:rPr sz="1800" i="1">
                                        <a:latin typeface="Cambria Math" panose="02040503050406030204" pitchFamily="18" charset="0"/>
                                      </a:rPr>
                                    </m:ctrlPr>
                                  </m:dPr>
                                  <m:e>
                                    <m:r>
                                      <a:rPr sz="1800">
                                        <a:latin typeface="Cambria Math" panose="02040503050406030204" pitchFamily="18" charset="0"/>
                                      </a:rPr>
                                      <m:t>100</m:t>
                                    </m:r>
                                  </m:e>
                                </m:d>
                                <m:r>
                                  <a:rPr sz="1800">
                                    <a:latin typeface="Cambria Math" panose="02040503050406030204" pitchFamily="18" charset="0"/>
                                  </a:rPr>
                                  <m:t>=$1000</m:t>
                                </m:r>
                              </m:oMath>
                            </m:oMathPara>
                          </a14:m>
                          <a:endParaRPr/>
                        </a:p>
                      </a:txBody>
                      <a:tcPr/>
                    </a:tc>
                    <a:extLst>
                      <a:ext uri="{0D108BD9-81ED-4DB2-BD59-A6C34878D82A}">
                        <a16:rowId xmlns:a16="http://schemas.microsoft.com/office/drawing/2014/main" val="10002"/>
                      </a:ext>
                    </a:extLst>
                  </a:tr>
                  <a:tr h="447519">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m:t>
                                </m:r>
                                <m:d>
                                  <m:dPr>
                                    <m:ctrlPr>
                                      <a:rPr sz="1800" i="1">
                                        <a:latin typeface="Cambria Math" panose="02040503050406030204" pitchFamily="18" charset="0"/>
                                      </a:rPr>
                                    </m:ctrlPr>
                                  </m:dPr>
                                  <m:e>
                                    <m:r>
                                      <a:rPr sz="1800">
                                        <a:latin typeface="Cambria Math" panose="02040503050406030204" pitchFamily="18" charset="0"/>
                                      </a:rPr>
                                      <m:t>1</m:t>
                                    </m:r>
                                  </m:e>
                                </m:d>
                                <m:r>
                                  <a:rPr sz="1800">
                                    <a:latin typeface="Cambria Math" panose="02040503050406030204" pitchFamily="18" charset="0"/>
                                  </a:rPr>
                                  <m:t>=11</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100−2</m:t>
                                </m:r>
                                <m:d>
                                  <m:dPr>
                                    <m:ctrlPr>
                                      <a:rPr sz="1800" i="1">
                                        <a:latin typeface="Cambria Math" panose="02040503050406030204" pitchFamily="18" charset="0"/>
                                      </a:rPr>
                                    </m:ctrlPr>
                                  </m:dPr>
                                  <m:e>
                                    <m:r>
                                      <a:rPr sz="1800">
                                        <a:latin typeface="Cambria Math" panose="02040503050406030204" pitchFamily="18" charset="0"/>
                                      </a:rPr>
                                      <m:t>1</m:t>
                                    </m:r>
                                  </m:e>
                                </m:d>
                                <m:r>
                                  <a:rPr sz="1800">
                                    <a:latin typeface="Cambria Math" panose="02040503050406030204" pitchFamily="18" charset="0"/>
                                  </a:rPr>
                                  <m:t>=$98</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panose="02040503050406030204" pitchFamily="18" charset="0"/>
                                      </a:rPr>
                                      <m:t>11</m:t>
                                    </m:r>
                                  </m:e>
                                </m:d>
                                <m:d>
                                  <m:dPr>
                                    <m:ctrlPr>
                                      <a:rPr sz="1800" i="1">
                                        <a:latin typeface="Cambria Math" panose="02040503050406030204" pitchFamily="18" charset="0"/>
                                      </a:rPr>
                                    </m:ctrlPr>
                                  </m:dPr>
                                  <m:e>
                                    <m:r>
                                      <a:rPr sz="1800">
                                        <a:latin typeface="Cambria Math" panose="02040503050406030204" pitchFamily="18" charset="0"/>
                                      </a:rPr>
                                      <m:t>98</m:t>
                                    </m:r>
                                  </m:e>
                                </m:d>
                                <m:r>
                                  <a:rPr sz="1800">
                                    <a:latin typeface="Cambria Math" panose="02040503050406030204" pitchFamily="18" charset="0"/>
                                  </a:rPr>
                                  <m:t>=$1078</m:t>
                                </m:r>
                              </m:oMath>
                            </m:oMathPara>
                          </a14:m>
                          <a:endParaRPr dirty="0"/>
                        </a:p>
                      </a:txBody>
                      <a:tcPr/>
                    </a:tc>
                    <a:extLst>
                      <a:ext uri="{0D108BD9-81ED-4DB2-BD59-A6C34878D82A}">
                        <a16:rowId xmlns:a16="http://schemas.microsoft.com/office/drawing/2014/main" val="10003"/>
                      </a:ext>
                    </a:extLst>
                  </a:tr>
                </a:tbl>
              </a:graphicData>
            </a:graphic>
          </p:graphicFrame>
        </mc:Choice>
        <mc:Fallback>
          <p:graphicFrame>
            <p:nvGraphicFramePr>
              <p:cNvPr id="3" name="Table Placeholder 2" descr="The table contains 3 columns on the number of tables sold, the price per table, and the total revenue.&#10;When x equals 9 tables are sold, the price per table is calculated as 102 dollars, with a total revenue of 918 dollars.&#10;When x equals 10 tables are sold, the price per table is 100 dollars, resulting in a total revenue of 1000 dollars.&#10;When x equals 11 tables are sold, the price per table is 98, with a total revenue of 1078 dollars."/>
              <p:cNvGraphicFramePr>
                <a:graphicFrameLocks noGrp="1"/>
              </p:cNvGraphicFramePr>
              <p:nvPr>
                <p:ph type="tbl" sz="quarter" idx="10"/>
                <p:extLst>
                  <p:ext uri="{D42A27DB-BD31-4B8C-83A1-F6EECF244321}">
                    <p14:modId xmlns:p14="http://schemas.microsoft.com/office/powerpoint/2010/main" val="1933457569"/>
                  </p:ext>
                </p:extLst>
              </p:nvPr>
            </p:nvGraphicFramePr>
            <p:xfrm>
              <a:off x="457200" y="1181724"/>
              <a:ext cx="8229600" cy="1790076"/>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47519">
                    <a:tc>
                      <a:txBody>
                        <a:bodyPr/>
                        <a:lstStyle/>
                        <a:p>
                          <a:endParaRPr lang="en-US"/>
                        </a:p>
                      </a:txBody>
                      <a:tcPr>
                        <a:blipFill>
                          <a:blip r:embed="rId2"/>
                          <a:stretch>
                            <a:fillRect l="-444" t="-6757" r="-200667" b="-301351"/>
                          </a:stretch>
                        </a:blipFill>
                      </a:tcPr>
                    </a:tc>
                    <a:tc>
                      <a:txBody>
                        <a:bodyPr/>
                        <a:lstStyle/>
                        <a:p>
                          <a:pPr algn="ctr">
                            <a:defRPr sz="1800" b="1"/>
                          </a:pPr>
                          <a:r>
                            <a:t>Price per table</a:t>
                          </a:r>
                        </a:p>
                      </a:txBody>
                      <a:tcPr/>
                    </a:tc>
                    <a:tc>
                      <a:txBody>
                        <a:bodyPr/>
                        <a:lstStyle/>
                        <a:p>
                          <a:endParaRPr lang="en-US"/>
                        </a:p>
                      </a:txBody>
                      <a:tcPr>
                        <a:blipFill>
                          <a:blip r:embed="rId2"/>
                          <a:stretch>
                            <a:fillRect l="-200444" t="-6757" r="-667" b="-301351"/>
                          </a:stretch>
                        </a:blipFill>
                      </a:tcPr>
                    </a:tc>
                    <a:extLst>
                      <a:ext uri="{0D108BD9-81ED-4DB2-BD59-A6C34878D82A}">
                        <a16:rowId xmlns:a16="http://schemas.microsoft.com/office/drawing/2014/main" val="10000"/>
                      </a:ext>
                    </a:extLst>
                  </a:tr>
                  <a:tr h="447519">
                    <a:tc>
                      <a:txBody>
                        <a:bodyPr/>
                        <a:lstStyle/>
                        <a:p>
                          <a:endParaRPr lang="en-US"/>
                        </a:p>
                      </a:txBody>
                      <a:tcPr>
                        <a:blipFill>
                          <a:blip r:embed="rId2"/>
                          <a:stretch>
                            <a:fillRect l="-444" t="-106757" r="-200667" b="-201351"/>
                          </a:stretch>
                        </a:blipFill>
                      </a:tcPr>
                    </a:tc>
                    <a:tc>
                      <a:txBody>
                        <a:bodyPr/>
                        <a:lstStyle/>
                        <a:p>
                          <a:endParaRPr lang="en-US"/>
                        </a:p>
                      </a:txBody>
                      <a:tcPr>
                        <a:blipFill>
                          <a:blip r:embed="rId2"/>
                          <a:stretch>
                            <a:fillRect l="-100444" t="-106757" r="-100667" b="-201351"/>
                          </a:stretch>
                        </a:blipFill>
                      </a:tcPr>
                    </a:tc>
                    <a:tc>
                      <a:txBody>
                        <a:bodyPr/>
                        <a:lstStyle/>
                        <a:p>
                          <a:endParaRPr lang="en-US"/>
                        </a:p>
                      </a:txBody>
                      <a:tcPr>
                        <a:blipFill>
                          <a:blip r:embed="rId2"/>
                          <a:stretch>
                            <a:fillRect l="-200444" t="-106757" r="-667" b="-201351"/>
                          </a:stretch>
                        </a:blipFill>
                      </a:tcPr>
                    </a:tc>
                    <a:extLst>
                      <a:ext uri="{0D108BD9-81ED-4DB2-BD59-A6C34878D82A}">
                        <a16:rowId xmlns:a16="http://schemas.microsoft.com/office/drawing/2014/main" val="10001"/>
                      </a:ext>
                    </a:extLst>
                  </a:tr>
                  <a:tr h="447519">
                    <a:tc>
                      <a:txBody>
                        <a:bodyPr/>
                        <a:lstStyle/>
                        <a:p>
                          <a:endParaRPr lang="en-US"/>
                        </a:p>
                      </a:txBody>
                      <a:tcPr>
                        <a:blipFill>
                          <a:blip r:embed="rId2"/>
                          <a:stretch>
                            <a:fillRect l="-444" t="-209589" r="-200667" b="-104110"/>
                          </a:stretch>
                        </a:blipFill>
                      </a:tcPr>
                    </a:tc>
                    <a:tc>
                      <a:txBody>
                        <a:bodyPr/>
                        <a:lstStyle/>
                        <a:p>
                          <a:endParaRPr lang="en-US"/>
                        </a:p>
                      </a:txBody>
                      <a:tcPr>
                        <a:blipFill>
                          <a:blip r:embed="rId2"/>
                          <a:stretch>
                            <a:fillRect l="-100444" t="-209589" r="-100667" b="-104110"/>
                          </a:stretch>
                        </a:blipFill>
                      </a:tcPr>
                    </a:tc>
                    <a:tc>
                      <a:txBody>
                        <a:bodyPr/>
                        <a:lstStyle/>
                        <a:p>
                          <a:endParaRPr lang="en-US"/>
                        </a:p>
                      </a:txBody>
                      <a:tcPr>
                        <a:blipFill>
                          <a:blip r:embed="rId2"/>
                          <a:stretch>
                            <a:fillRect l="-200444" t="-209589" r="-667" b="-104110"/>
                          </a:stretch>
                        </a:blipFill>
                      </a:tcPr>
                    </a:tc>
                    <a:extLst>
                      <a:ext uri="{0D108BD9-81ED-4DB2-BD59-A6C34878D82A}">
                        <a16:rowId xmlns:a16="http://schemas.microsoft.com/office/drawing/2014/main" val="10002"/>
                      </a:ext>
                    </a:extLst>
                  </a:tr>
                  <a:tr h="447519">
                    <a:tc>
                      <a:txBody>
                        <a:bodyPr/>
                        <a:lstStyle/>
                        <a:p>
                          <a:endParaRPr lang="en-US"/>
                        </a:p>
                      </a:txBody>
                      <a:tcPr>
                        <a:blipFill>
                          <a:blip r:embed="rId2"/>
                          <a:stretch>
                            <a:fillRect l="-444" t="-305405" r="-200667" b="-2703"/>
                          </a:stretch>
                        </a:blipFill>
                      </a:tcPr>
                    </a:tc>
                    <a:tc>
                      <a:txBody>
                        <a:bodyPr/>
                        <a:lstStyle/>
                        <a:p>
                          <a:endParaRPr lang="en-US"/>
                        </a:p>
                      </a:txBody>
                      <a:tcPr>
                        <a:blipFill>
                          <a:blip r:embed="rId2"/>
                          <a:stretch>
                            <a:fillRect l="-100444" t="-305405" r="-100667" b="-2703"/>
                          </a:stretch>
                        </a:blipFill>
                      </a:tcPr>
                    </a:tc>
                    <a:tc>
                      <a:txBody>
                        <a:bodyPr/>
                        <a:lstStyle/>
                        <a:p>
                          <a:endParaRPr lang="en-US"/>
                        </a:p>
                      </a:txBody>
                      <a:tcPr>
                        <a:blipFill>
                          <a:blip r:embed="rId2"/>
                          <a:stretch>
                            <a:fillRect l="-200444" t="-305405" r="-667" b="-270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Profit Earned from Selling Tables</a:t>
            </a:r>
            <a:r>
              <a:rPr lang="en-US" spc="-1" baseline="-25000" dirty="0">
                <a:latin typeface="Calibri"/>
                <a:ea typeface="+mn-ea"/>
                <a:cs typeface="+mn-cs"/>
              </a:rPr>
              <a:t>6</a:t>
            </a:r>
            <a:endParaRPr dirty="0"/>
          </a:p>
        </p:txBody>
      </p:sp>
      <p:sp>
        <p:nvSpPr>
          <p:cNvPr id="3" name="Text Placeholder 2"/>
          <p:cNvSpPr>
            <a:spLocks noGrp="1"/>
          </p:cNvSpPr>
          <p:nvPr>
            <p:ph type="body" sz="quarter" idx="10"/>
          </p:nvPr>
        </p:nvSpPr>
        <p:spPr/>
        <p:txBody>
          <a:bodyPr>
            <a:normAutofit/>
          </a:bodyPr>
          <a:lstStyle/>
          <a:p>
            <a:pPr>
              <a:defRPr sz="2800"/>
            </a:pPr>
            <a:r>
              <a:rPr sz="2800" dirty="0"/>
              <a:t>In general, if we let</a:t>
            </a:r>
            <a:r>
              <a:rPr lang="en-US" sz="2800" dirty="0"/>
              <a:t> </a:t>
            </a:r>
            <a:r>
              <a:rPr lang="en-US" sz="2800" i="1" dirty="0"/>
              <a:t>n</a:t>
            </a:r>
            <a:r>
              <a:rPr lang="en-US" sz="2800" dirty="0"/>
              <a:t> </a:t>
            </a:r>
            <a:r>
              <a:rPr sz="2800" dirty="0"/>
              <a:t>be the number of</a:t>
            </a:r>
            <a:r>
              <a:rPr lang="en-US" sz="2800" dirty="0"/>
              <a:t> $2</a:t>
            </a:r>
            <a:r>
              <a:rPr sz="2800" dirty="0"/>
              <a:t> increments above or below </a:t>
            </a:r>
            <a:r>
              <a:rPr lang="en-US" dirty="0"/>
              <a:t>$100 </a:t>
            </a:r>
            <a:r>
              <a:rPr sz="2800" dirty="0"/>
              <a:t>in the price, then a price of</a:t>
            </a:r>
            <a:r>
              <a:rPr lang="en-US" sz="2800" dirty="0"/>
              <a:t> </a:t>
            </a:r>
          </a:p>
          <a:p>
            <a:pPr>
              <a:defRPr sz="2800"/>
            </a:pPr>
            <a:r>
              <a:rPr lang="en-US" sz="2800" dirty="0"/>
              <a:t>100 − 2</a:t>
            </a:r>
            <a:r>
              <a:rPr lang="en-US" sz="2800" i="1" dirty="0"/>
              <a:t>n</a:t>
            </a:r>
            <a:r>
              <a:rPr sz="2800" dirty="0"/>
              <a:t> corresponds to</a:t>
            </a:r>
            <a:r>
              <a:rPr lang="en-US" sz="2800" dirty="0"/>
              <a:t> </a:t>
            </a:r>
            <a:r>
              <a:rPr lang="en-US" sz="2800" i="1" dirty="0"/>
              <a:t>x</a:t>
            </a:r>
            <a:r>
              <a:rPr lang="en-US" sz="2800" dirty="0"/>
              <a:t> = 10 + </a:t>
            </a:r>
            <a:r>
              <a:rPr lang="en-US" sz="2800" i="1" dirty="0"/>
              <a:t>n</a:t>
            </a:r>
            <a:r>
              <a:rPr sz="2800" dirty="0"/>
              <a:t>. But there's no need to work with both variables </a:t>
            </a:r>
            <a:r>
              <a:rPr lang="en-US" sz="2800" i="1" dirty="0"/>
              <a:t>x</a:t>
            </a:r>
            <a:r>
              <a:rPr lang="en-US" sz="2800" dirty="0"/>
              <a:t> </a:t>
            </a:r>
            <a:r>
              <a:rPr sz="2800" dirty="0"/>
              <a:t>and</a:t>
            </a:r>
            <a:r>
              <a:rPr lang="en-US" sz="2800" dirty="0"/>
              <a:t> </a:t>
            </a:r>
            <a:r>
              <a:rPr lang="en-US" sz="2800" i="1" dirty="0"/>
              <a:t>n</a:t>
            </a:r>
            <a:r>
              <a:rPr sz="2800" dirty="0"/>
              <a:t>, as we can rewrite the equation as</a:t>
            </a:r>
            <a:r>
              <a:rPr lang="en-US" sz="2800" dirty="0"/>
              <a:t> </a:t>
            </a:r>
            <a:r>
              <a:rPr lang="en-US" sz="2800" i="1" dirty="0"/>
              <a:t>n</a:t>
            </a:r>
            <a:r>
              <a:rPr lang="en-US" sz="2800" dirty="0"/>
              <a:t> </a:t>
            </a:r>
            <a:r>
              <a:rPr lang="en-US" dirty="0"/>
              <a:t>= </a:t>
            </a:r>
            <a:r>
              <a:rPr lang="en-US" i="1" dirty="0"/>
              <a:t>x</a:t>
            </a:r>
            <a:r>
              <a:rPr lang="en-US" dirty="0"/>
              <a:t> − 10</a:t>
            </a:r>
            <a:r>
              <a:rPr sz="2800" dirty="0"/>
              <a:t> and note that the price corresponding to </a:t>
            </a:r>
            <a:r>
              <a:rPr lang="en-US" sz="2800" i="1" dirty="0"/>
              <a:t>x</a:t>
            </a:r>
            <a:r>
              <a:rPr lang="en-US" sz="2800" dirty="0"/>
              <a:t> </a:t>
            </a:r>
            <a:r>
              <a:rPr sz="2800" dirty="0"/>
              <a:t>tables sold is</a:t>
            </a:r>
          </a:p>
        </p:txBody>
      </p:sp>
      <p:pic>
        <p:nvPicPr>
          <p:cNvPr id="5" name="Picture 4" descr="One hundred minus two n equals one hundred minus two times open parenthesis x minus ten close parenthesis equals one hundred twenty minus two x.">
            <a:extLst>
              <a:ext uri="{FF2B5EF4-FFF2-40B4-BE49-F238E27FC236}">
                <a16:creationId xmlns:a16="http://schemas.microsoft.com/office/drawing/2014/main" id="{A91F3811-2CD4-93CF-688A-7CF9ACB8F388}"/>
              </a:ext>
            </a:extLst>
          </p:cNvPr>
          <p:cNvPicPr>
            <a:picLocks noChangeAspect="1"/>
          </p:cNvPicPr>
          <p:nvPr/>
        </p:nvPicPr>
        <p:blipFill>
          <a:blip r:embed="rId2"/>
          <a:stretch>
            <a:fillRect/>
          </a:stretch>
        </p:blipFill>
        <p:spPr>
          <a:xfrm>
            <a:off x="1904998" y="3810000"/>
            <a:ext cx="5498180" cy="540000"/>
          </a:xfrm>
          <a:prstGeom prst="rect">
            <a:avLst/>
          </a:prstGeom>
        </p:spPr>
      </p:pic>
      <p:sp>
        <p:nvSpPr>
          <p:cNvPr id="7" name="TextBox 6">
            <a:extLst>
              <a:ext uri="{FF2B5EF4-FFF2-40B4-BE49-F238E27FC236}">
                <a16:creationId xmlns:a16="http://schemas.microsoft.com/office/drawing/2014/main" id="{61C2E47D-D35E-5848-DE4E-20F0E9A35A2D}"/>
              </a:ext>
            </a:extLst>
          </p:cNvPr>
          <p:cNvSpPr txBox="1"/>
          <p:nvPr/>
        </p:nvSpPr>
        <p:spPr>
          <a:xfrm>
            <a:off x="464217" y="4267476"/>
            <a:ext cx="8100000" cy="1384995"/>
          </a:xfrm>
          <a:prstGeom prst="rect">
            <a:avLst/>
          </a:prstGeom>
          <a:noFill/>
        </p:spPr>
        <p:txBody>
          <a:bodyPr wrap="square" rtlCol="0">
            <a:spAutoFit/>
          </a:bodyPr>
          <a:lstStyle/>
          <a:p>
            <a:r>
              <a:rPr lang="en-US" sz="2800" dirty="0"/>
              <a:t>which tells us that the total revenue raised by selling </a:t>
            </a:r>
            <a:r>
              <a:rPr lang="en-US" sz="2800" i="1" dirty="0"/>
              <a:t>x</a:t>
            </a:r>
            <a:r>
              <a:rPr lang="en-US" sz="2800" dirty="0"/>
              <a:t> tables is</a:t>
            </a:r>
          </a:p>
          <a:p>
            <a:endParaRPr lang="en-IN" sz="2800" dirty="0"/>
          </a:p>
        </p:txBody>
      </p:sp>
      <p:pic>
        <p:nvPicPr>
          <p:cNvPr id="6" name="Picture 5" descr="R of x equals x times open parentheses one hundred twenty minus two times x close parentheses which simplifies to negative two times x squared plus one hundred twenty times x">
            <a:extLst>
              <a:ext uri="{FF2B5EF4-FFF2-40B4-BE49-F238E27FC236}">
                <a16:creationId xmlns:a16="http://schemas.microsoft.com/office/drawing/2014/main" id="{4D8354B0-D202-5816-D896-05C8F4018C59}"/>
              </a:ext>
            </a:extLst>
          </p:cNvPr>
          <p:cNvPicPr>
            <a:picLocks noChangeAspect="1"/>
          </p:cNvPicPr>
          <p:nvPr/>
        </p:nvPicPr>
        <p:blipFill>
          <a:blip r:embed="rId3"/>
          <a:stretch>
            <a:fillRect/>
          </a:stretch>
        </p:blipFill>
        <p:spPr>
          <a:xfrm>
            <a:off x="1905000" y="5181600"/>
            <a:ext cx="4546957" cy="504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Profit Earned from Selling Tables</a:t>
            </a:r>
            <a:r>
              <a:rPr lang="en-US" spc="-1" baseline="-25000" dirty="0">
                <a:latin typeface="Calibri"/>
                <a:ea typeface="+mn-ea"/>
                <a:cs typeface="+mn-cs"/>
              </a:rPr>
              <a:t>7</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This means the profit function for this situation is</a:t>
            </a:r>
          </a:p>
        </p:txBody>
      </p:sp>
      <p:pic>
        <p:nvPicPr>
          <p:cNvPr id="6" name="Picture 5" descr="p of x equals R of x minus C of x.&#10;Equals open parenthesis negative two x squared plus one hundred twenty x close parenthesis minus open parenthesis four hundred fifty plus twenty x close parenthesis.&#10;Equals negative two x squared plus one hundred x minus four hundred fifty.">
            <a:extLst>
              <a:ext uri="{FF2B5EF4-FFF2-40B4-BE49-F238E27FC236}">
                <a16:creationId xmlns:a16="http://schemas.microsoft.com/office/drawing/2014/main" id="{A45714EC-B9D7-0040-A182-AE42F9C01FE8}"/>
              </a:ext>
            </a:extLst>
          </p:cNvPr>
          <p:cNvPicPr>
            <a:picLocks noChangeAspect="1"/>
          </p:cNvPicPr>
          <p:nvPr/>
        </p:nvPicPr>
        <p:blipFill>
          <a:blip r:embed="rId2"/>
          <a:stretch>
            <a:fillRect/>
          </a:stretch>
        </p:blipFill>
        <p:spPr>
          <a:xfrm>
            <a:off x="2528887" y="1600200"/>
            <a:ext cx="4086225" cy="1419225"/>
          </a:xfrm>
          <a:prstGeom prst="rect">
            <a:avLst/>
          </a:prstGeom>
        </p:spPr>
      </p:pic>
      <p:sp>
        <p:nvSpPr>
          <p:cNvPr id="4" name="TextBox 3">
            <a:extLst>
              <a:ext uri="{FF2B5EF4-FFF2-40B4-BE49-F238E27FC236}">
                <a16:creationId xmlns:a16="http://schemas.microsoft.com/office/drawing/2014/main" id="{079264EF-ACFC-8C62-C610-7E6BAB82C611}"/>
              </a:ext>
            </a:extLst>
          </p:cNvPr>
          <p:cNvSpPr txBox="1"/>
          <p:nvPr/>
        </p:nvSpPr>
        <p:spPr>
          <a:xfrm>
            <a:off x="990600" y="3067118"/>
            <a:ext cx="6317583" cy="523220"/>
          </a:xfrm>
          <a:prstGeom prst="rect">
            <a:avLst/>
          </a:prstGeom>
          <a:noFill/>
        </p:spPr>
        <p:txBody>
          <a:bodyPr wrap="square" rtlCol="0">
            <a:spAutoFit/>
          </a:bodyPr>
          <a:lstStyle/>
          <a:p>
            <a:r>
              <a:rPr lang="en-US" sz="2800" dirty="0"/>
              <a:t>providing the answer to the first question.</a:t>
            </a:r>
            <a:endParaRPr lang="en-IN" sz="2800" dirty="0"/>
          </a:p>
        </p:txBody>
      </p:sp>
    </p:spTree>
    <p:extLst>
      <p:ext uri="{BB962C8B-B14F-4D97-AF65-F5344CB8AC3E}">
        <p14:creationId xmlns:p14="http://schemas.microsoft.com/office/powerpoint/2010/main" val="3386385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Profit Earned from Selling Tables</a:t>
            </a:r>
            <a:r>
              <a:rPr lang="en-US" spc="-1" baseline="-25000" dirty="0">
                <a:latin typeface="Calibri"/>
                <a:ea typeface="+mn-ea"/>
                <a:cs typeface="+mn-cs"/>
              </a:rPr>
              <a:t>8</a:t>
            </a:r>
            <a:endParaRPr dirty="0"/>
          </a:p>
        </p:txBody>
      </p:sp>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2"/>
              <a:defRPr sz="2800"/>
            </a:pPr>
            <a:r>
              <a:rPr dirty="0"/>
              <a:t>​</a:t>
            </a:r>
            <a:r>
              <a:rPr sz="2800" dirty="0"/>
              <a:t>We recognize the graph of this function as a downward-opening parabola, which should immediately alert us to the fact that, for small enough </a:t>
            </a:r>
            <a:r>
              <a:rPr lang="en-US" sz="2800" i="1" dirty="0"/>
              <a:t>x</a:t>
            </a:r>
            <a:r>
              <a:rPr lang="en-US" sz="2800" dirty="0"/>
              <a:t> </a:t>
            </a:r>
            <a:r>
              <a:rPr sz="2800" dirty="0"/>
              <a:t>and large enough</a:t>
            </a:r>
            <a:r>
              <a:rPr lang="en-US" sz="2800" dirty="0"/>
              <a:t> </a:t>
            </a:r>
            <a:r>
              <a:rPr lang="en-US" sz="2800" i="1" dirty="0"/>
              <a:t>x</a:t>
            </a:r>
            <a:r>
              <a:rPr lang="en-US" sz="2800" dirty="0"/>
              <a:t>, </a:t>
            </a:r>
            <a:r>
              <a:rPr lang="en-IN" i="1" dirty="0"/>
              <a:t>P </a:t>
            </a:r>
            <a:r>
              <a:rPr lang="en-IN" dirty="0"/>
              <a:t>(</a:t>
            </a:r>
            <a:r>
              <a:rPr lang="en-IN" i="1" dirty="0"/>
              <a:t>x</a:t>
            </a:r>
            <a:r>
              <a:rPr lang="en-IN" dirty="0"/>
              <a:t>)</a:t>
            </a:r>
            <a:r>
              <a:rPr sz="2800" dirty="0"/>
              <a:t> is guaranteed to be negative, an outcome to be avoided. Indeed, we know that in general the graph of a downward-opening parabola need not have any portion above the </a:t>
            </a:r>
            <a:r>
              <a:rPr lang="en-US" sz="2800" i="1" dirty="0"/>
              <a:t>x</a:t>
            </a:r>
            <a:r>
              <a:rPr sz="2800" dirty="0"/>
              <a:t>-axis. But if there </a:t>
            </a:r>
            <a:r>
              <a:rPr sz="2800" i="1" dirty="0"/>
              <a:t>is</a:t>
            </a:r>
            <a:r>
              <a:rPr sz="2800" dirty="0"/>
              <a:t> a portion of the graph that lies above the </a:t>
            </a:r>
            <a:r>
              <a:rPr lang="en-US" sz="2800" i="1" dirty="0"/>
              <a:t>x</a:t>
            </a:r>
            <a:r>
              <a:rPr sz="2800" dirty="0"/>
              <a:t>-axis, that is the portion we want to identify, as that is the profitable interval for this product.</a:t>
            </a:r>
          </a:p>
          <a:p>
            <a:r>
              <a:rPr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Profit Earned from Selling Tables</a:t>
            </a:r>
            <a:r>
              <a:rPr lang="en-US" spc="-1" baseline="-25000" dirty="0">
                <a:latin typeface="Calibri"/>
                <a:ea typeface="+mn-ea"/>
                <a:cs typeface="+mn-cs"/>
              </a:rPr>
              <a:t>9</a:t>
            </a:r>
            <a:endParaRPr dirty="0"/>
          </a:p>
        </p:txBody>
      </p:sp>
      <p:sp>
        <p:nvSpPr>
          <p:cNvPr id="3" name="Text Placeholder 2"/>
          <p:cNvSpPr>
            <a:spLocks noGrp="1"/>
          </p:cNvSpPr>
          <p:nvPr>
            <p:ph type="body" sz="quarter" idx="10"/>
          </p:nvPr>
        </p:nvSpPr>
        <p:spPr/>
        <p:txBody>
          <a:bodyPr>
            <a:normAutofit/>
          </a:bodyPr>
          <a:lstStyle/>
          <a:p>
            <a:pPr>
              <a:defRPr sz="2800"/>
            </a:pPr>
            <a:r>
              <a:rPr lang="en-US" dirty="0"/>
              <a:t>​</a:t>
            </a:r>
            <a:r>
              <a:rPr lang="en-US" sz="2800" dirty="0"/>
              <a:t>Figure 5 shows the graphs of all three functions,</a:t>
            </a:r>
            <a:r>
              <a:rPr lang="en-IN" i="1" dirty="0"/>
              <a:t> </a:t>
            </a:r>
            <a:endParaRPr dirty="0"/>
          </a:p>
        </p:txBody>
      </p:sp>
      <p:pic>
        <p:nvPicPr>
          <p:cNvPr id="9" name="Picture 8" descr="C of x, R of x, and P of x, over the interval from zero to fifty, both inclusive.">
            <a:extLst>
              <a:ext uri="{FF2B5EF4-FFF2-40B4-BE49-F238E27FC236}">
                <a16:creationId xmlns:a16="http://schemas.microsoft.com/office/drawing/2014/main" id="{4D1F5AC0-E3C3-710B-C63C-32F917E0A04A}"/>
              </a:ext>
            </a:extLst>
          </p:cNvPr>
          <p:cNvPicPr>
            <a:picLocks noChangeAspect="1"/>
          </p:cNvPicPr>
          <p:nvPr/>
        </p:nvPicPr>
        <p:blipFill>
          <a:blip r:embed="rId2"/>
          <a:stretch>
            <a:fillRect/>
          </a:stretch>
        </p:blipFill>
        <p:spPr>
          <a:xfrm>
            <a:off x="533400" y="1524000"/>
            <a:ext cx="6574908" cy="504000"/>
          </a:xfrm>
          <a:prstGeom prst="rect">
            <a:avLst/>
          </a:prstGeom>
        </p:spPr>
      </p:pic>
      <p:sp>
        <p:nvSpPr>
          <p:cNvPr id="6" name="TextBox 5">
            <a:extLst>
              <a:ext uri="{FF2B5EF4-FFF2-40B4-BE49-F238E27FC236}">
                <a16:creationId xmlns:a16="http://schemas.microsoft.com/office/drawing/2014/main" id="{D53D0909-808F-15DB-94B7-EC31F8E95A49}"/>
              </a:ext>
            </a:extLst>
          </p:cNvPr>
          <p:cNvSpPr txBox="1"/>
          <p:nvPr/>
        </p:nvSpPr>
        <p:spPr>
          <a:xfrm>
            <a:off x="429548" y="1904123"/>
            <a:ext cx="8244000" cy="4401205"/>
          </a:xfrm>
          <a:prstGeom prst="rect">
            <a:avLst/>
          </a:prstGeom>
          <a:noFill/>
        </p:spPr>
        <p:txBody>
          <a:bodyPr wrap="square" rtlCol="0">
            <a:spAutoFit/>
          </a:bodyPr>
          <a:lstStyle/>
          <a:p>
            <a:r>
              <a:rPr lang="en-US" sz="2800" dirty="0"/>
              <a:t>The graphs tell us many things, among them that </a:t>
            </a:r>
            <a:r>
              <a:rPr lang="en-IN" sz="2800" i="1" dirty="0"/>
              <a:t>P</a:t>
            </a:r>
            <a:r>
              <a:rPr lang="en-IN" sz="2800" dirty="0"/>
              <a:t>(</a:t>
            </a:r>
            <a:r>
              <a:rPr lang="en-IN" sz="2800" i="1" dirty="0"/>
              <a:t>x</a:t>
            </a:r>
            <a:r>
              <a:rPr lang="en-IN" sz="2800" dirty="0"/>
              <a:t>) </a:t>
            </a:r>
            <a:r>
              <a:rPr lang="en-US" sz="2800" dirty="0"/>
              <a:t>is indeed positive (so the product is profitable) over a certain production interval, which we will soon identify. The endpoints of the profitable interval are those values of </a:t>
            </a:r>
            <a:r>
              <a:rPr lang="en-US" sz="2800" i="1" dirty="0"/>
              <a:t>x</a:t>
            </a:r>
            <a:r>
              <a:rPr lang="en-US" sz="2800" dirty="0"/>
              <a:t> for which</a:t>
            </a:r>
            <a:r>
              <a:rPr lang="en-IN" sz="2800" i="1" dirty="0"/>
              <a:t> C </a:t>
            </a:r>
            <a:r>
              <a:rPr lang="en-IN" sz="2800" dirty="0"/>
              <a:t>(</a:t>
            </a:r>
            <a:r>
              <a:rPr lang="en-IN" sz="2800" i="1" dirty="0"/>
              <a:t>x</a:t>
            </a:r>
            <a:r>
              <a:rPr lang="en-IN" sz="2800" dirty="0"/>
              <a:t>) = </a:t>
            </a:r>
            <a:r>
              <a:rPr lang="en-IN" sz="2800" i="1" dirty="0"/>
              <a:t>R </a:t>
            </a:r>
            <a:r>
              <a:rPr lang="en-IN" sz="2800" dirty="0"/>
              <a:t>(</a:t>
            </a:r>
            <a:r>
              <a:rPr lang="en-IN" sz="2800" i="1" dirty="0"/>
              <a:t>x</a:t>
            </a:r>
            <a:r>
              <a:rPr lang="en-IN" sz="2800" dirty="0"/>
              <a:t>)</a:t>
            </a:r>
            <a:r>
              <a:rPr lang="en-US" sz="2800" dirty="0"/>
              <a:t>, which are known as </a:t>
            </a:r>
            <a:br>
              <a:rPr lang="en-US" sz="2800" dirty="0"/>
            </a:br>
            <a:r>
              <a:rPr lang="en-US" sz="2800" i="1" dirty="0"/>
              <a:t>break-even points </a:t>
            </a:r>
            <a:r>
              <a:rPr lang="en-US" sz="2800" dirty="0"/>
              <a:t>in this context. Also, as we would expect with a downward-opening parabola, the vertex represents the point at which maximum profit can be achieved, so we will want to identify that as well.</a:t>
            </a:r>
          </a:p>
          <a:p>
            <a:endParaRPr lang="en-IN" sz="2800" dirty="0"/>
          </a:p>
        </p:txBody>
      </p:sp>
    </p:spTree>
    <p:extLst>
      <p:ext uri="{BB962C8B-B14F-4D97-AF65-F5344CB8AC3E}">
        <p14:creationId xmlns:p14="http://schemas.microsoft.com/office/powerpoint/2010/main" val="4009384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Profit Earned from Selling Tables</a:t>
            </a:r>
            <a:r>
              <a:rPr lang="en-US" spc="-1" baseline="-25000" dirty="0">
                <a:latin typeface="Calibri"/>
                <a:ea typeface="+mn-ea"/>
                <a:cs typeface="+mn-cs"/>
              </a:rPr>
              <a:t>10</a:t>
            </a:r>
            <a:endParaRPr dirty="0"/>
          </a:p>
        </p:txBody>
      </p:sp>
      <p:pic>
        <p:nvPicPr>
          <p:cNvPr id="5" name="Content Placeholder 4" descr="The functions R of x, C of x, and P of x are graphed in the Cartesian plane. The x-axis extends from zero to sixty. The y-axis extends from negative five hundred to two thousand. R of x and P of x are both downward-opening parabolas. C of x is a line that intersects R of x at two points. A dashed line extends from each point of intersection to the x-axis, which coincides with where P of x intersects the x-axis.">
            <a:extLst>
              <a:ext uri="{FF2B5EF4-FFF2-40B4-BE49-F238E27FC236}">
                <a16:creationId xmlns:a16="http://schemas.microsoft.com/office/drawing/2014/main" id="{0DD8B298-0299-4E60-943E-D29FF6F2AB0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0562" y="1082675"/>
            <a:ext cx="5222875" cy="4479925"/>
          </a:xfrm>
        </p:spPr>
      </p:pic>
      <p:sp>
        <p:nvSpPr>
          <p:cNvPr id="6" name="TextBox 5">
            <a:extLst>
              <a:ext uri="{FF2B5EF4-FFF2-40B4-BE49-F238E27FC236}">
                <a16:creationId xmlns:a16="http://schemas.microsoft.com/office/drawing/2014/main" id="{70B7BBAC-5F25-43C5-AE5D-0F6C12788BC0}"/>
              </a:ext>
            </a:extLst>
          </p:cNvPr>
          <p:cNvSpPr txBox="1"/>
          <p:nvPr/>
        </p:nvSpPr>
        <p:spPr>
          <a:xfrm>
            <a:off x="190499" y="5486400"/>
            <a:ext cx="8763000" cy="523220"/>
          </a:xfrm>
          <a:prstGeom prst="rect">
            <a:avLst/>
          </a:prstGeom>
          <a:noFill/>
        </p:spPr>
        <p:txBody>
          <a:bodyPr wrap="square" rtlCol="0">
            <a:spAutoFit/>
          </a:bodyPr>
          <a:lstStyle/>
          <a:p>
            <a:pPr algn="ctr"/>
            <a:r>
              <a:rPr lang="en-US" sz="2800" dirty="0"/>
              <a:t>Figure 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Profit Earned from Selling Tables</a:t>
            </a:r>
            <a:r>
              <a:rPr lang="en-US" spc="-1" baseline="-25000" dirty="0">
                <a:latin typeface="Calibri"/>
                <a:ea typeface="+mn-ea"/>
                <a:cs typeface="+mn-cs"/>
              </a:rPr>
              <a:t>11</a:t>
            </a:r>
            <a:endParaRPr dirty="0"/>
          </a:p>
        </p:txBody>
      </p:sp>
      <p:sp>
        <p:nvSpPr>
          <p:cNvPr id="3" name="Text Placeholder 2"/>
          <p:cNvSpPr>
            <a:spLocks noGrp="1"/>
          </p:cNvSpPr>
          <p:nvPr>
            <p:ph type="body" sz="quarter" idx="10"/>
          </p:nvPr>
        </p:nvSpPr>
        <p:spPr/>
        <p:txBody>
          <a:bodyPr>
            <a:normAutofit/>
          </a:bodyPr>
          <a:lstStyle/>
          <a:p>
            <a:pPr>
              <a:defRPr sz="2800"/>
            </a:pPr>
            <a:r>
              <a:rPr dirty="0"/>
              <a:t>​</a:t>
            </a:r>
            <a:r>
              <a:rPr sz="2800" dirty="0"/>
              <a:t>The profitable interval of production lies between the two </a:t>
            </a:r>
            <a:r>
              <a:rPr lang="en-US" sz="2800" i="1" dirty="0"/>
              <a:t>x</a:t>
            </a:r>
            <a:r>
              <a:rPr sz="2800" dirty="0"/>
              <a:t>-intercepts of</a:t>
            </a:r>
            <a:r>
              <a:rPr lang="en-US" sz="2800" dirty="0"/>
              <a:t> </a:t>
            </a:r>
            <a:r>
              <a:rPr lang="en-IN" i="1" dirty="0"/>
              <a:t>P</a:t>
            </a:r>
            <a:r>
              <a:rPr lang="en-IN" dirty="0"/>
              <a:t>(</a:t>
            </a:r>
            <a:r>
              <a:rPr lang="en-IN" i="1" dirty="0"/>
              <a:t>x</a:t>
            </a:r>
            <a:r>
              <a:rPr lang="en-IN" dirty="0"/>
              <a:t>)</a:t>
            </a:r>
            <a:r>
              <a:rPr sz="2800" dirty="0"/>
              <a:t>, which we can find by factoring.</a:t>
            </a:r>
          </a:p>
        </p:txBody>
      </p:sp>
      <p:pic>
        <p:nvPicPr>
          <p:cNvPr id="4" name="Picture 3" descr="P of x equals negative two times  x squared plus one hundred times  x minus four hundred fifty which is equal to negative two  times open parentheses x squared minus fifty times  x plus two hundred twenty five close parentheses which simplifies to negative two times  open parentheses x minus five close parentheses  times open parentheses x minus forty five close parentheses.">
            <a:extLst>
              <a:ext uri="{FF2B5EF4-FFF2-40B4-BE49-F238E27FC236}">
                <a16:creationId xmlns:a16="http://schemas.microsoft.com/office/drawing/2014/main" id="{960669D2-CE42-05C1-A5FC-2C21BB2EA402}"/>
              </a:ext>
            </a:extLst>
          </p:cNvPr>
          <p:cNvPicPr>
            <a:picLocks noChangeAspect="1"/>
          </p:cNvPicPr>
          <p:nvPr/>
        </p:nvPicPr>
        <p:blipFill>
          <a:blip r:embed="rId2"/>
          <a:stretch>
            <a:fillRect/>
          </a:stretch>
        </p:blipFill>
        <p:spPr>
          <a:xfrm>
            <a:off x="2057400" y="2092169"/>
            <a:ext cx="3924300" cy="1914525"/>
          </a:xfrm>
          <a:prstGeom prst="rect">
            <a:avLst/>
          </a:prstGeom>
        </p:spPr>
      </p:pic>
      <p:sp>
        <p:nvSpPr>
          <p:cNvPr id="5" name="TextBox 4">
            <a:extLst>
              <a:ext uri="{FF2B5EF4-FFF2-40B4-BE49-F238E27FC236}">
                <a16:creationId xmlns:a16="http://schemas.microsoft.com/office/drawing/2014/main" id="{40E1E242-761E-A1DF-F44F-0BC6D4E6E46C}"/>
              </a:ext>
            </a:extLst>
          </p:cNvPr>
          <p:cNvSpPr txBox="1"/>
          <p:nvPr/>
        </p:nvSpPr>
        <p:spPr>
          <a:xfrm>
            <a:off x="429491" y="4114800"/>
            <a:ext cx="8073887" cy="957471"/>
          </a:xfrm>
          <a:prstGeom prst="rect">
            <a:avLst/>
          </a:prstGeom>
          <a:noFill/>
        </p:spPr>
        <p:txBody>
          <a:bodyPr wrap="square" rtlCol="0">
            <a:spAutoFit/>
          </a:bodyPr>
          <a:lstStyle/>
          <a:p>
            <a:r>
              <a:rPr lang="en-IN" sz="2800" dirty="0"/>
              <a:t>The solutions of </a:t>
            </a:r>
            <a:r>
              <a:rPr lang="en-IN" sz="2800" i="1" dirty="0"/>
              <a:t>P</a:t>
            </a:r>
            <a:r>
              <a:rPr lang="en-IN" sz="2800" dirty="0"/>
              <a:t>(</a:t>
            </a:r>
            <a:r>
              <a:rPr lang="en-IN" sz="2800" i="1" dirty="0"/>
              <a:t>x</a:t>
            </a:r>
            <a:r>
              <a:rPr lang="en-IN" sz="2800" dirty="0"/>
              <a:t>) = 0</a:t>
            </a:r>
            <a:r>
              <a:rPr lang="ar-AE" sz="2800" dirty="0"/>
              <a:t> </a:t>
            </a:r>
            <a:r>
              <a:rPr lang="en-IN" sz="2800" dirty="0"/>
              <a:t>are thus </a:t>
            </a:r>
            <a:r>
              <a:rPr lang="en-IN" sz="2800" i="1" dirty="0"/>
              <a:t>x</a:t>
            </a:r>
            <a:r>
              <a:rPr lang="en-IN" sz="2800" dirty="0"/>
              <a:t> = 5 and</a:t>
            </a:r>
            <a:r>
              <a:rPr lang="en-IN" sz="2800" i="1" dirty="0"/>
              <a:t> x</a:t>
            </a:r>
            <a:r>
              <a:rPr lang="en-IN" sz="2800" dirty="0"/>
              <a:t> = 45, so the desired interval is</a:t>
            </a:r>
          </a:p>
        </p:txBody>
      </p:sp>
      <p:pic>
        <p:nvPicPr>
          <p:cNvPr id="6" name="Picture 5" descr="The interval from five to forty-five, both inclusive.">
            <a:extLst>
              <a:ext uri="{FF2B5EF4-FFF2-40B4-BE49-F238E27FC236}">
                <a16:creationId xmlns:a16="http://schemas.microsoft.com/office/drawing/2014/main" id="{F0C549CB-0A5A-8159-7334-36BB0E562140}"/>
              </a:ext>
            </a:extLst>
          </p:cNvPr>
          <p:cNvPicPr>
            <a:picLocks noChangeAspect="1"/>
          </p:cNvPicPr>
          <p:nvPr/>
        </p:nvPicPr>
        <p:blipFill>
          <a:blip r:embed="rId3"/>
          <a:stretch>
            <a:fillRect/>
          </a:stretch>
        </p:blipFill>
        <p:spPr>
          <a:xfrm>
            <a:off x="3733800" y="4648200"/>
            <a:ext cx="905454" cy="360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Profit Earned from Selling Tables</a:t>
            </a:r>
            <a:r>
              <a:rPr lang="en-US" spc="-1" baseline="-25000" dirty="0">
                <a:latin typeface="Calibri"/>
                <a:ea typeface="+mn-ea"/>
                <a:cs typeface="+mn-cs"/>
              </a:rPr>
              <a:t>12</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methods for locating the vertex of a parabola tell us that the vertex of the graph of </a:t>
            </a:r>
            <a:r>
              <a:rPr lang="en-US" sz="2800" i="1" dirty="0"/>
              <a:t>P </a:t>
            </a:r>
            <a:r>
              <a:rPr lang="en-US" sz="2800" dirty="0"/>
              <a:t>is</a:t>
            </a:r>
            <a:r>
              <a:rPr lang="en-US" sz="2800" i="1" dirty="0"/>
              <a:t> </a:t>
            </a:r>
          </a:p>
          <a:p>
            <a:pPr>
              <a:defRPr sz="2800"/>
            </a:pPr>
            <a:endParaRPr lang="en-US" sz="2800" dirty="0"/>
          </a:p>
          <a:p>
            <a:pPr>
              <a:defRPr sz="2800"/>
            </a:pPr>
            <a:endParaRPr lang="en-US" sz="2800" dirty="0"/>
          </a:p>
          <a:p>
            <a:pPr>
              <a:defRPr sz="2800"/>
            </a:pPr>
            <a:r>
              <a:rPr lang="en-IN" dirty="0"/>
              <a:t>		</a:t>
            </a:r>
          </a:p>
          <a:p>
            <a:pPr>
              <a:defRPr sz="2800"/>
            </a:pPr>
            <a:br>
              <a:rPr lang="en-US" sz="2800" dirty="0"/>
            </a:br>
            <a:endParaRPr sz="2800" dirty="0"/>
          </a:p>
        </p:txBody>
      </p:sp>
      <p:pic>
        <p:nvPicPr>
          <p:cNvPr id="5" name="Picture 4" descr="Open parenthesis twenty-five comma P of twenty five close parenthesis, or open parenthesis twenty five comma eight hundred close parenthesis, so the ideal number of.">
            <a:extLst>
              <a:ext uri="{FF2B5EF4-FFF2-40B4-BE49-F238E27FC236}">
                <a16:creationId xmlns:a16="http://schemas.microsoft.com/office/drawing/2014/main" id="{2BC2D3C6-EEEA-1405-5755-71D46CC28DEE}"/>
              </a:ext>
            </a:extLst>
          </p:cNvPr>
          <p:cNvPicPr>
            <a:picLocks noChangeAspect="1"/>
          </p:cNvPicPr>
          <p:nvPr/>
        </p:nvPicPr>
        <p:blipFill>
          <a:blip r:embed="rId2"/>
          <a:stretch>
            <a:fillRect/>
          </a:stretch>
        </p:blipFill>
        <p:spPr>
          <a:xfrm>
            <a:off x="932622" y="1940373"/>
            <a:ext cx="7443920" cy="612000"/>
          </a:xfrm>
          <a:prstGeom prst="rect">
            <a:avLst/>
          </a:prstGeom>
        </p:spPr>
      </p:pic>
      <p:sp>
        <p:nvSpPr>
          <p:cNvPr id="6" name="TextBox 5">
            <a:extLst>
              <a:ext uri="{FF2B5EF4-FFF2-40B4-BE49-F238E27FC236}">
                <a16:creationId xmlns:a16="http://schemas.microsoft.com/office/drawing/2014/main" id="{00A3148D-DD79-449F-E3B5-A3C08CEC7271}"/>
              </a:ext>
            </a:extLst>
          </p:cNvPr>
          <p:cNvSpPr txBox="1"/>
          <p:nvPr/>
        </p:nvSpPr>
        <p:spPr>
          <a:xfrm>
            <a:off x="932622" y="2515977"/>
            <a:ext cx="7614543" cy="947482"/>
          </a:xfrm>
          <a:prstGeom prst="rect">
            <a:avLst/>
          </a:prstGeom>
          <a:noFill/>
        </p:spPr>
        <p:txBody>
          <a:bodyPr wrap="square" rtlCol="0">
            <a:spAutoFit/>
          </a:bodyPr>
          <a:lstStyle/>
          <a:p>
            <a:r>
              <a:rPr lang="en-US" sz="2800" dirty="0"/>
              <a:t>tables to produce is </a:t>
            </a:r>
            <a:r>
              <a:rPr lang="en-US" sz="2800" dirty="0">
                <a:latin typeface="Cambria Math"/>
              </a:rPr>
              <a:t>25</a:t>
            </a:r>
            <a:r>
              <a:rPr lang="en-US" sz="2800" dirty="0"/>
              <a:t>, which will maximize profit at $800.</a:t>
            </a:r>
            <a:endParaRPr lang="en-IN" sz="2800" dirty="0"/>
          </a:p>
        </p:txBody>
      </p:sp>
      <p:sp>
        <p:nvSpPr>
          <p:cNvPr id="7" name="TextBox 6">
            <a:extLst>
              <a:ext uri="{FF2B5EF4-FFF2-40B4-BE49-F238E27FC236}">
                <a16:creationId xmlns:a16="http://schemas.microsoft.com/office/drawing/2014/main" id="{70D3D438-D092-ED69-6C70-99C40D37C95D}"/>
              </a:ext>
            </a:extLst>
          </p:cNvPr>
          <p:cNvSpPr txBox="1"/>
          <p:nvPr/>
        </p:nvSpPr>
        <p:spPr>
          <a:xfrm>
            <a:off x="457200" y="3557210"/>
            <a:ext cx="8089965" cy="523220"/>
          </a:xfrm>
          <a:prstGeom prst="rect">
            <a:avLst/>
          </a:prstGeom>
          <a:noFill/>
        </p:spPr>
        <p:txBody>
          <a:bodyPr wrap="square" rtlCol="0">
            <a:spAutoFit/>
          </a:bodyPr>
          <a:lstStyle/>
          <a:p>
            <a:r>
              <a:rPr lang="en-IN" sz="2800" dirty="0"/>
              <a:t>​d.   The price per table that corresponds to selling </a:t>
            </a:r>
          </a:p>
        </p:txBody>
      </p:sp>
      <p:pic>
        <p:nvPicPr>
          <p:cNvPr id="8" name="Picture 7" descr="x equals twenty five tables is one hundred twenty minus two times twenty five equals seventy dollars.">
            <a:extLst>
              <a:ext uri="{FF2B5EF4-FFF2-40B4-BE49-F238E27FC236}">
                <a16:creationId xmlns:a16="http://schemas.microsoft.com/office/drawing/2014/main" id="{F4AD8BDF-0467-2CB1-84C9-A59ED7EF65DF}"/>
              </a:ext>
            </a:extLst>
          </p:cNvPr>
          <p:cNvPicPr>
            <a:picLocks noChangeAspect="1"/>
          </p:cNvPicPr>
          <p:nvPr/>
        </p:nvPicPr>
        <p:blipFill>
          <a:blip r:embed="rId3"/>
          <a:stretch>
            <a:fillRect/>
          </a:stretch>
        </p:blipFill>
        <p:spPr>
          <a:xfrm>
            <a:off x="1066800" y="4078387"/>
            <a:ext cx="5487162" cy="57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Modeling the Value of Computers</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r>
              <a:rPr sz="2800" dirty="0"/>
              <a:t>Thus, at the end of one year,</a:t>
            </a:r>
            <a:endParaRPr dirty="0"/>
          </a:p>
        </p:txBody>
      </p:sp>
      <p:pic>
        <p:nvPicPr>
          <p:cNvPr id="5" name="Picture 4" descr="V of one equals two thousand minus three hundred sixty times one.&#10;At the end of two years, V of two equals two thousand minus three hundred sixty times two. and in general, at the end of">
            <a:extLst>
              <a:ext uri="{FF2B5EF4-FFF2-40B4-BE49-F238E27FC236}">
                <a16:creationId xmlns:a16="http://schemas.microsoft.com/office/drawing/2014/main" id="{7478285E-FF71-CEF6-F1A7-46C82C6CC41B}"/>
              </a:ext>
            </a:extLst>
          </p:cNvPr>
          <p:cNvPicPr>
            <a:picLocks noChangeAspect="1"/>
          </p:cNvPicPr>
          <p:nvPr/>
        </p:nvPicPr>
        <p:blipFill>
          <a:blip r:embed="rId2"/>
          <a:stretch>
            <a:fillRect/>
          </a:stretch>
        </p:blipFill>
        <p:spPr>
          <a:xfrm>
            <a:off x="609334" y="1498377"/>
            <a:ext cx="6890400" cy="1044000"/>
          </a:xfrm>
          <a:prstGeom prst="rect">
            <a:avLst/>
          </a:prstGeom>
        </p:spPr>
      </p:pic>
      <p:sp>
        <p:nvSpPr>
          <p:cNvPr id="6" name="TextBox 5">
            <a:extLst>
              <a:ext uri="{FF2B5EF4-FFF2-40B4-BE49-F238E27FC236}">
                <a16:creationId xmlns:a16="http://schemas.microsoft.com/office/drawing/2014/main" id="{4A2919EC-FFB9-9B80-20DE-DE91BFC2593E}"/>
              </a:ext>
            </a:extLst>
          </p:cNvPr>
          <p:cNvSpPr txBox="1"/>
          <p:nvPr/>
        </p:nvSpPr>
        <p:spPr>
          <a:xfrm>
            <a:off x="525777" y="2511206"/>
            <a:ext cx="6177600" cy="523220"/>
          </a:xfrm>
          <a:prstGeom prst="rect">
            <a:avLst/>
          </a:prstGeom>
          <a:noFill/>
        </p:spPr>
        <p:txBody>
          <a:bodyPr wrap="square" rtlCol="0">
            <a:spAutoFit/>
          </a:bodyPr>
          <a:lstStyle/>
          <a:p>
            <a:r>
              <a:rPr lang="en-US" sz="2800" i="1" dirty="0"/>
              <a:t>t</a:t>
            </a:r>
            <a:r>
              <a:rPr lang="en-US" sz="2800" dirty="0"/>
              <a:t> years,</a:t>
            </a:r>
            <a:r>
              <a:rPr lang="en-US" sz="2800" i="1" dirty="0"/>
              <a:t> V</a:t>
            </a:r>
            <a:r>
              <a:rPr lang="en-US" sz="2800" dirty="0"/>
              <a:t> (</a:t>
            </a:r>
            <a:r>
              <a:rPr lang="en-US" sz="2800" i="1" dirty="0"/>
              <a:t>t</a:t>
            </a:r>
            <a:r>
              <a:rPr lang="en-US" sz="2800" dirty="0"/>
              <a:t>) = 2000 − 360</a:t>
            </a:r>
            <a:r>
              <a:rPr lang="en-US" sz="2800" i="1" dirty="0"/>
              <a:t>t</a:t>
            </a:r>
            <a:r>
              <a:rPr lang="en-US" sz="2800" dirty="0"/>
              <a:t> for 0 ≤ </a:t>
            </a:r>
            <a:r>
              <a:rPr lang="en-US" sz="2800" i="1" dirty="0"/>
              <a:t>t</a:t>
            </a:r>
            <a:r>
              <a:rPr lang="en-US" sz="2800" dirty="0"/>
              <a:t> ≤ 5.</a:t>
            </a:r>
            <a:endParaRPr lang="en-IN" sz="2800" dirty="0"/>
          </a:p>
        </p:txBody>
      </p:sp>
      <p:sp>
        <p:nvSpPr>
          <p:cNvPr id="7" name="TextBox 6">
            <a:extLst>
              <a:ext uri="{FF2B5EF4-FFF2-40B4-BE49-F238E27FC236}">
                <a16:creationId xmlns:a16="http://schemas.microsoft.com/office/drawing/2014/main" id="{0142A484-9170-8FD9-3AC3-B452FB4DFCFC}"/>
              </a:ext>
            </a:extLst>
          </p:cNvPr>
          <p:cNvSpPr txBox="1"/>
          <p:nvPr/>
        </p:nvSpPr>
        <p:spPr>
          <a:xfrm>
            <a:off x="457200" y="2991655"/>
            <a:ext cx="8229600" cy="1815882"/>
          </a:xfrm>
          <a:prstGeom prst="rect">
            <a:avLst/>
          </a:prstGeom>
          <a:noFill/>
        </p:spPr>
        <p:txBody>
          <a:bodyPr wrap="square" rtlCol="0">
            <a:spAutoFit/>
          </a:bodyPr>
          <a:lstStyle/>
          <a:p>
            <a:r>
              <a:rPr lang="en-US" sz="2800" dirty="0"/>
              <a:t>The function</a:t>
            </a:r>
            <a:r>
              <a:rPr lang="en-US" sz="2800" i="1" dirty="0"/>
              <a:t> V</a:t>
            </a:r>
            <a:r>
              <a:rPr lang="en-US" sz="2800" dirty="0"/>
              <a:t> (</a:t>
            </a:r>
            <a:r>
              <a:rPr lang="en-US" sz="2800" i="1" dirty="0"/>
              <a:t>t</a:t>
            </a:r>
            <a:r>
              <a:rPr lang="en-US" sz="2800" dirty="0"/>
              <a:t>) = 2000 − 360</a:t>
            </a:r>
            <a:r>
              <a:rPr lang="en-US" sz="2800" i="1" dirty="0"/>
              <a:t>t</a:t>
            </a:r>
            <a:r>
              <a:rPr lang="en-US" sz="2800" dirty="0"/>
              <a:t> thus provides the  answer to the first question, as we can use it to determine the value of each computer at any time </a:t>
            </a:r>
            <a:r>
              <a:rPr lang="en-US" sz="2800" i="1" dirty="0"/>
              <a:t>t</a:t>
            </a:r>
            <a:r>
              <a:rPr lang="en-US" sz="2800" dirty="0"/>
              <a:t>. To check our work, note that </a:t>
            </a:r>
            <a:r>
              <a:rPr lang="en-US" sz="2800" i="1" dirty="0"/>
              <a:t>V</a:t>
            </a:r>
            <a:r>
              <a:rPr lang="en-US" sz="2800" dirty="0"/>
              <a:t> is indeed a linear function</a:t>
            </a:r>
            <a:endParaRPr lang="en-IN" sz="2800" dirty="0"/>
          </a:p>
        </p:txBody>
      </p:sp>
      <p:sp>
        <p:nvSpPr>
          <p:cNvPr id="4" name="TextBox 3">
            <a:extLst>
              <a:ext uri="{FF2B5EF4-FFF2-40B4-BE49-F238E27FC236}">
                <a16:creationId xmlns:a16="http://schemas.microsoft.com/office/drawing/2014/main" id="{C94A0A1F-7F7C-3865-58E7-F7687FDFA44C}"/>
              </a:ext>
            </a:extLst>
          </p:cNvPr>
          <p:cNvSpPr txBox="1"/>
          <p:nvPr/>
        </p:nvSpPr>
        <p:spPr>
          <a:xfrm>
            <a:off x="457200" y="4658356"/>
            <a:ext cx="2055177" cy="523220"/>
          </a:xfrm>
          <a:prstGeom prst="rect">
            <a:avLst/>
          </a:prstGeom>
          <a:noFill/>
        </p:spPr>
        <p:txBody>
          <a:bodyPr wrap="square" rtlCol="0">
            <a:spAutoFit/>
          </a:bodyPr>
          <a:lstStyle/>
          <a:p>
            <a:r>
              <a:rPr lang="en-US" sz="2800" dirty="0"/>
              <a:t>of </a:t>
            </a:r>
            <a:r>
              <a:rPr lang="en-US" sz="2800" i="1" dirty="0"/>
              <a:t>t</a:t>
            </a:r>
            <a:r>
              <a:rPr lang="en-US" sz="2800" dirty="0"/>
              <a:t> and that</a:t>
            </a:r>
            <a:endParaRPr lang="en-IN" sz="2800" dirty="0"/>
          </a:p>
        </p:txBody>
      </p:sp>
      <p:pic>
        <p:nvPicPr>
          <p:cNvPr id="8" name="Picture 7" descr="V of zero equals two thousand minus three hundred sixty times zero equals two thousand">
            <a:extLst>
              <a:ext uri="{FF2B5EF4-FFF2-40B4-BE49-F238E27FC236}">
                <a16:creationId xmlns:a16="http://schemas.microsoft.com/office/drawing/2014/main" id="{4E71767E-FCCD-A233-CD55-2A1D3B997E5A}"/>
              </a:ext>
            </a:extLst>
          </p:cNvPr>
          <p:cNvPicPr>
            <a:picLocks noChangeAspect="1"/>
          </p:cNvPicPr>
          <p:nvPr/>
        </p:nvPicPr>
        <p:blipFill>
          <a:blip r:embed="rId3"/>
          <a:stretch>
            <a:fillRect/>
          </a:stretch>
        </p:blipFill>
        <p:spPr>
          <a:xfrm>
            <a:off x="2419350" y="4724400"/>
            <a:ext cx="4362450" cy="523875"/>
          </a:xfrm>
          <a:prstGeom prst="rect">
            <a:avLst/>
          </a:prstGeom>
        </p:spPr>
      </p:pic>
      <p:sp>
        <p:nvSpPr>
          <p:cNvPr id="10" name="TextBox 9">
            <a:extLst>
              <a:ext uri="{FF2B5EF4-FFF2-40B4-BE49-F238E27FC236}">
                <a16:creationId xmlns:a16="http://schemas.microsoft.com/office/drawing/2014/main" id="{EA758997-B0D0-AD9A-F927-15420DFB77A0}"/>
              </a:ext>
            </a:extLst>
          </p:cNvPr>
          <p:cNvSpPr txBox="1"/>
          <p:nvPr/>
        </p:nvSpPr>
        <p:spPr>
          <a:xfrm>
            <a:off x="6795655" y="4658356"/>
            <a:ext cx="1357745" cy="523220"/>
          </a:xfrm>
          <a:prstGeom prst="rect">
            <a:avLst/>
          </a:prstGeom>
          <a:noFill/>
        </p:spPr>
        <p:txBody>
          <a:bodyPr wrap="square" rtlCol="0">
            <a:spAutoFit/>
          </a:bodyPr>
          <a:lstStyle/>
          <a:p>
            <a:r>
              <a:rPr lang="en-US" sz="2800" dirty="0"/>
              <a:t>and</a:t>
            </a:r>
            <a:endParaRPr lang="en-IN" sz="2800" dirty="0"/>
          </a:p>
        </p:txBody>
      </p:sp>
      <p:pic>
        <p:nvPicPr>
          <p:cNvPr id="13" name="Picture 12" descr="V of five equals two thousand minus three hundred sixty times five equals two thousand minus eighteen hundred equals two hundred.">
            <a:extLst>
              <a:ext uri="{FF2B5EF4-FFF2-40B4-BE49-F238E27FC236}">
                <a16:creationId xmlns:a16="http://schemas.microsoft.com/office/drawing/2014/main" id="{CB2A39AB-946C-6F45-55BA-CC17184A5129}"/>
              </a:ext>
            </a:extLst>
          </p:cNvPr>
          <p:cNvPicPr>
            <a:picLocks noChangeAspect="1"/>
          </p:cNvPicPr>
          <p:nvPr/>
        </p:nvPicPr>
        <p:blipFill>
          <a:blip r:embed="rId4"/>
          <a:stretch>
            <a:fillRect/>
          </a:stretch>
        </p:blipFill>
        <p:spPr>
          <a:xfrm>
            <a:off x="525777" y="5227727"/>
            <a:ext cx="6381750" cy="523875"/>
          </a:xfrm>
          <a:prstGeom prst="rect">
            <a:avLst/>
          </a:prstGeom>
        </p:spPr>
      </p:pic>
    </p:spTree>
    <p:extLst>
      <p:ext uri="{BB962C8B-B14F-4D97-AF65-F5344CB8AC3E}">
        <p14:creationId xmlns:p14="http://schemas.microsoft.com/office/powerpoint/2010/main" val="284779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Modeling the Value of Computers</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To answer the second question, we're looking for</a:t>
            </a:r>
          </a:p>
        </p:txBody>
      </p:sp>
      <p:sp>
        <p:nvSpPr>
          <p:cNvPr id="79" name="TextBox 78">
            <a:extLst>
              <a:ext uri="{FF2B5EF4-FFF2-40B4-BE49-F238E27FC236}">
                <a16:creationId xmlns:a16="http://schemas.microsoft.com/office/drawing/2014/main" id="{1F3B11A5-FE75-F2D7-D774-D8180D3AE993}"/>
              </a:ext>
            </a:extLst>
          </p:cNvPr>
          <p:cNvSpPr txBox="1"/>
          <p:nvPr/>
        </p:nvSpPr>
        <p:spPr>
          <a:xfrm>
            <a:off x="976473" y="1550802"/>
            <a:ext cx="365760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the value of </a:t>
            </a:r>
            <a:r>
              <a:rPr kumimoji="0" lang="en-US" sz="2800" b="0" i="1" u="none" strike="noStrike" kern="1200" cap="none" spc="0" normalizeH="0" baseline="0" noProof="0" dirty="0">
                <a:ln>
                  <a:noFill/>
                </a:ln>
                <a:solidFill>
                  <a:srgbClr val="366092"/>
                </a:solidFill>
                <a:effectLst/>
                <a:uLnTx/>
                <a:uFillTx/>
                <a:latin typeface="Calibri"/>
                <a:ea typeface="+mn-ea"/>
                <a:cs typeface="+mn-cs"/>
              </a:rPr>
              <a:t>t</a:t>
            </a:r>
            <a:r>
              <a:rPr kumimoji="0" lang="en-US" sz="2800" b="0" i="0" u="none" strike="noStrike" kern="1200" cap="none" spc="0" normalizeH="0" baseline="0" noProof="0" dirty="0">
                <a:ln>
                  <a:noFill/>
                </a:ln>
                <a:solidFill>
                  <a:srgbClr val="366092"/>
                </a:solidFill>
                <a:effectLst/>
                <a:uLnTx/>
                <a:uFillTx/>
                <a:latin typeface="Calibri"/>
                <a:ea typeface="+mn-ea"/>
                <a:cs typeface="+mn-cs"/>
              </a:rPr>
              <a:t> at which </a:t>
            </a:r>
            <a:endParaRPr lang="en-IN" dirty="0"/>
          </a:p>
        </p:txBody>
      </p:sp>
      <p:pic>
        <p:nvPicPr>
          <p:cNvPr id="8" name="Picture 7" descr="v of t equals two thousand divided by two, which equals one thousand.&#10;">
            <a:extLst>
              <a:ext uri="{FF2B5EF4-FFF2-40B4-BE49-F238E27FC236}">
                <a16:creationId xmlns:a16="http://schemas.microsoft.com/office/drawing/2014/main" id="{DEF37C7A-8FAA-0476-DEDE-71E0C53639ED}"/>
              </a:ext>
            </a:extLst>
          </p:cNvPr>
          <p:cNvPicPr>
            <a:picLocks noChangeAspect="1"/>
          </p:cNvPicPr>
          <p:nvPr/>
        </p:nvPicPr>
        <p:blipFill>
          <a:blip r:embed="rId2"/>
          <a:stretch>
            <a:fillRect/>
          </a:stretch>
        </p:blipFill>
        <p:spPr>
          <a:xfrm>
            <a:off x="4343400" y="1455712"/>
            <a:ext cx="2628900" cy="781050"/>
          </a:xfrm>
          <a:prstGeom prst="rect">
            <a:avLst/>
          </a:prstGeom>
        </p:spPr>
      </p:pic>
      <p:sp>
        <p:nvSpPr>
          <p:cNvPr id="96" name="TextBox 95">
            <a:extLst>
              <a:ext uri="{FF2B5EF4-FFF2-40B4-BE49-F238E27FC236}">
                <a16:creationId xmlns:a16="http://schemas.microsoft.com/office/drawing/2014/main" id="{91139799-646C-09C3-ECB0-D9C97A14E9A6}"/>
              </a:ext>
            </a:extLst>
          </p:cNvPr>
          <p:cNvSpPr txBox="1"/>
          <p:nvPr/>
        </p:nvSpPr>
        <p:spPr>
          <a:xfrm>
            <a:off x="966948" y="2125040"/>
            <a:ext cx="586740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Solving this equation for</a:t>
            </a:r>
            <a:r>
              <a:rPr kumimoji="0" lang="en-US" sz="2800" b="0" i="0" u="none" strike="noStrike" kern="1200" cap="none" spc="0" normalizeH="0" noProof="0" dirty="0">
                <a:ln>
                  <a:noFill/>
                </a:ln>
                <a:solidFill>
                  <a:srgbClr val="366092"/>
                </a:solidFill>
                <a:effectLst/>
                <a:uLnTx/>
                <a:uFillTx/>
                <a:latin typeface="Calibri"/>
                <a:ea typeface="+mn-ea"/>
                <a:cs typeface="+mn-cs"/>
              </a:rPr>
              <a:t> </a:t>
            </a:r>
            <a:r>
              <a:rPr kumimoji="0" lang="en-US" sz="2800" b="0" i="1" u="none" strike="noStrike" kern="1200" cap="none" spc="0" normalizeH="0" noProof="0" dirty="0">
                <a:ln>
                  <a:noFill/>
                </a:ln>
                <a:solidFill>
                  <a:srgbClr val="366092"/>
                </a:solidFill>
                <a:effectLst/>
                <a:uLnTx/>
                <a:uFillTx/>
                <a:latin typeface="Calibri"/>
                <a:ea typeface="+mn-ea"/>
                <a:cs typeface="+mn-cs"/>
              </a:rPr>
              <a:t>t</a:t>
            </a:r>
            <a:r>
              <a:rPr kumimoji="0" lang="en-US" sz="2800" b="0" i="0" u="none" strike="noStrike" kern="1200" cap="none" spc="0" normalizeH="0" baseline="0" noProof="0" dirty="0">
                <a:ln>
                  <a:noFill/>
                </a:ln>
                <a:solidFill>
                  <a:srgbClr val="366092"/>
                </a:solidFill>
                <a:effectLst/>
                <a:uLnTx/>
                <a:uFillTx/>
                <a:latin typeface="Calibri"/>
                <a:ea typeface="+mn-ea"/>
                <a:cs typeface="+mn-cs"/>
              </a:rPr>
              <a:t>, we obtain</a:t>
            </a:r>
            <a:endParaRPr lang="en-IN" dirty="0"/>
          </a:p>
        </p:txBody>
      </p:sp>
      <p:pic>
        <p:nvPicPr>
          <p:cNvPr id="10" name="Picture 9" descr="Two thousand minus three hundred sixty times  t equals one thousand, which simplifies to negative three hundred sixty times  t equals negative one thousand, giving t approximately two point seven eight years.">
            <a:extLst>
              <a:ext uri="{FF2B5EF4-FFF2-40B4-BE49-F238E27FC236}">
                <a16:creationId xmlns:a16="http://schemas.microsoft.com/office/drawing/2014/main" id="{5263D2E3-47DC-CC3B-30F4-46CE9F721107}"/>
              </a:ext>
            </a:extLst>
          </p:cNvPr>
          <p:cNvPicPr>
            <a:picLocks noChangeAspect="1"/>
          </p:cNvPicPr>
          <p:nvPr/>
        </p:nvPicPr>
        <p:blipFill>
          <a:blip r:embed="rId3"/>
          <a:stretch>
            <a:fillRect/>
          </a:stretch>
        </p:blipFill>
        <p:spPr>
          <a:xfrm>
            <a:off x="2936362" y="2850641"/>
            <a:ext cx="3286125" cy="1323975"/>
          </a:xfrm>
          <a:prstGeom prst="rect">
            <a:avLst/>
          </a:prstGeom>
        </p:spPr>
      </p:pic>
      <p:sp>
        <p:nvSpPr>
          <p:cNvPr id="112" name="TextBox 111">
            <a:extLst>
              <a:ext uri="{FF2B5EF4-FFF2-40B4-BE49-F238E27FC236}">
                <a16:creationId xmlns:a16="http://schemas.microsoft.com/office/drawing/2014/main" id="{F47CB3C2-FE87-0E96-2424-230A932628D5}"/>
              </a:ext>
            </a:extLst>
          </p:cNvPr>
          <p:cNvSpPr txBox="1"/>
          <p:nvPr/>
        </p:nvSpPr>
        <p:spPr>
          <a:xfrm>
            <a:off x="481575" y="4267233"/>
            <a:ext cx="106680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Since</a:t>
            </a:r>
            <a:endParaRPr lang="en-IN" sz="2800" dirty="0"/>
          </a:p>
        </p:txBody>
      </p:sp>
      <p:pic>
        <p:nvPicPr>
          <p:cNvPr id="9" name="Picture 8" descr="Zero point seven eight times twelve equals nine point three six.&#10;">
            <a:extLst>
              <a:ext uri="{FF2B5EF4-FFF2-40B4-BE49-F238E27FC236}">
                <a16:creationId xmlns:a16="http://schemas.microsoft.com/office/drawing/2014/main" id="{92B21278-9B3E-1E9A-BF57-1CBF6B138563}"/>
              </a:ext>
            </a:extLst>
          </p:cNvPr>
          <p:cNvPicPr>
            <a:picLocks noChangeAspect="1"/>
          </p:cNvPicPr>
          <p:nvPr/>
        </p:nvPicPr>
        <p:blipFill>
          <a:blip r:embed="rId4"/>
          <a:stretch>
            <a:fillRect/>
          </a:stretch>
        </p:blipFill>
        <p:spPr>
          <a:xfrm>
            <a:off x="1447799" y="4420679"/>
            <a:ext cx="2148750" cy="360000"/>
          </a:xfrm>
          <a:prstGeom prst="rect">
            <a:avLst/>
          </a:prstGeom>
        </p:spPr>
      </p:pic>
      <p:sp>
        <p:nvSpPr>
          <p:cNvPr id="117" name="TextBox 116">
            <a:extLst>
              <a:ext uri="{FF2B5EF4-FFF2-40B4-BE49-F238E27FC236}">
                <a16:creationId xmlns:a16="http://schemas.microsoft.com/office/drawing/2014/main" id="{7F4E4361-F72D-542A-32B5-97946E908A05}"/>
              </a:ext>
            </a:extLst>
          </p:cNvPr>
          <p:cNvSpPr txBox="1"/>
          <p:nvPr/>
        </p:nvSpPr>
        <p:spPr>
          <a:xfrm>
            <a:off x="3596549" y="4337356"/>
            <a:ext cx="4732725"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the value of each computer will</a:t>
            </a:r>
            <a:endParaRPr lang="en-IN" sz="2800" dirty="0"/>
          </a:p>
        </p:txBody>
      </p:sp>
      <p:sp>
        <p:nvSpPr>
          <p:cNvPr id="116" name="TextBox 115">
            <a:extLst>
              <a:ext uri="{FF2B5EF4-FFF2-40B4-BE49-F238E27FC236}">
                <a16:creationId xmlns:a16="http://schemas.microsoft.com/office/drawing/2014/main" id="{540323A4-6972-D06B-2E9A-29984B7DD1D9}"/>
              </a:ext>
            </a:extLst>
          </p:cNvPr>
          <p:cNvSpPr txBox="1"/>
          <p:nvPr/>
        </p:nvSpPr>
        <p:spPr>
          <a:xfrm>
            <a:off x="472050" y="4706284"/>
            <a:ext cx="821475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be halved a little more than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2</a:t>
            </a:r>
            <a:r>
              <a:rPr kumimoji="0" lang="en-US" sz="2800" b="0" i="0" u="none" strike="noStrike" kern="1200" cap="none" spc="0" normalizeH="0" baseline="0" noProof="0" dirty="0">
                <a:ln>
                  <a:noFill/>
                </a:ln>
                <a:solidFill>
                  <a:srgbClr val="366092"/>
                </a:solidFill>
                <a:effectLst/>
                <a:uLnTx/>
                <a:uFillTx/>
                <a:latin typeface="Calibri"/>
                <a:ea typeface="+mn-ea"/>
                <a:cs typeface="+mn-cs"/>
              </a:rPr>
              <a:t> years and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9</a:t>
            </a:r>
            <a:r>
              <a:rPr kumimoji="0" lang="en-US" sz="2800" b="0" i="0" u="none" strike="noStrike" kern="1200" cap="none" spc="0" normalizeH="0" baseline="0" noProof="0" dirty="0">
                <a:ln>
                  <a:noFill/>
                </a:ln>
                <a:solidFill>
                  <a:srgbClr val="366092"/>
                </a:solidFill>
                <a:effectLst/>
                <a:uLnTx/>
                <a:uFillTx/>
                <a:latin typeface="Calibri"/>
                <a:ea typeface="+mn-ea"/>
                <a:cs typeface="+mn-cs"/>
              </a:rPr>
              <a:t> months after purchase.</a:t>
            </a:r>
            <a:endParaRPr lang="en-IN"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Modeling the Area of Garden Plots</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Anne and Kay plan to use </a:t>
            </a:r>
            <a:r>
              <a:rPr lang="en-US" sz="2800" dirty="0">
                <a:latin typeface="Cambria Math"/>
              </a:rPr>
              <a:t>600</a:t>
            </a:r>
            <a:r>
              <a:rPr lang="en-US" sz="2800" dirty="0"/>
              <a:t> feet of fencing to construct two large rectangular garden plots along a river, as shown in Figure 1, with the plots sharing a common side and no fence along the river. The overall dimensions can vary a bit, but they want to ensure that the total enclosed area is at least 20,000 ft².</a:t>
            </a:r>
          </a:p>
          <a:p>
            <a:pPr>
              <a:defRPr sz="2800"/>
            </a:pPr>
            <a:endParaRPr lang="en-US" sz="2800" dirty="0"/>
          </a:p>
          <a:p>
            <a:pPr>
              <a:defRPr sz="2800"/>
            </a:pPr>
            <a:endParaRPr lang="en-US" dirty="0"/>
          </a:p>
          <a:p>
            <a:pPr>
              <a:defRPr sz="2800"/>
            </a:pPr>
            <a:endParaRPr lang="en-US" sz="2800" dirty="0"/>
          </a:p>
          <a:p>
            <a:pPr>
              <a:defRPr sz="2800"/>
            </a:pPr>
            <a:endParaRPr lang="en-US" sz="2800" dirty="0"/>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the Area of Garden Plots</a:t>
            </a:r>
            <a:r>
              <a:rPr lang="en-US" spc="-1" baseline="-25000" dirty="0">
                <a:latin typeface="Calibri"/>
                <a:ea typeface="+mn-ea"/>
                <a:cs typeface="+mn-cs"/>
              </a:rPr>
              <a:t>2</a:t>
            </a:r>
            <a:endParaRPr dirty="0"/>
          </a:p>
        </p:txBody>
      </p:sp>
      <p:pic>
        <p:nvPicPr>
          <p:cNvPr id="5" name="Content Placeholder 4" descr="A rectangle is formed by two fences oriented horizontally and another fence oriented vertically to create the left border. The right border is formed by the river. Another horizontal fence divides the rectangle into two rectangular partitions.">
            <a:extLst>
              <a:ext uri="{FF2B5EF4-FFF2-40B4-BE49-F238E27FC236}">
                <a16:creationId xmlns:a16="http://schemas.microsoft.com/office/drawing/2014/main" id="{390CD746-765F-4C83-BDD9-5B9766A4F09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3015" y="1065730"/>
            <a:ext cx="2797969" cy="4327525"/>
          </a:xfrm>
        </p:spPr>
      </p:pic>
      <p:sp>
        <p:nvSpPr>
          <p:cNvPr id="3" name="TextBox 2">
            <a:extLst>
              <a:ext uri="{FF2B5EF4-FFF2-40B4-BE49-F238E27FC236}">
                <a16:creationId xmlns:a16="http://schemas.microsoft.com/office/drawing/2014/main" id="{2EAC77EF-EC7F-498D-960B-E579EA11C462}"/>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the Area of Garden Plots</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Can this be done? If so, what are the bounds on the dimensions of the plots that will guarantee at least this much enclosed area?</a:t>
            </a:r>
          </a:p>
          <a:p>
            <a:pPr marL="514350" indent="-514350">
              <a:buFont typeface="+mj-lt"/>
              <a:buAutoNum type="alphaLcPeriod" startAt="2"/>
              <a:defRPr sz="2800"/>
            </a:pPr>
            <a:r>
              <a:rPr dirty="0"/>
              <a:t>​</a:t>
            </a:r>
            <a:r>
              <a:rPr sz="2800" dirty="0"/>
              <a:t>What is the maximum possible enclosed area?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the Area of Garden Plots</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Since Anne and Kay are concerned with the total enclosed area of the two plots, we will represent that quantity with an appropriate label, say</a:t>
            </a:r>
            <a:r>
              <a:rPr lang="en-US" sz="2800" dirty="0"/>
              <a:t> </a:t>
            </a:r>
            <a:r>
              <a:rPr lang="en-US" sz="2800" i="1" dirty="0"/>
              <a:t>A</a:t>
            </a:r>
            <a:r>
              <a:rPr sz="2800" dirty="0"/>
              <a:t>. </a:t>
            </a:r>
            <a:r>
              <a:rPr lang="en-US" sz="2800" dirty="0"/>
              <a:t>S</a:t>
            </a:r>
            <a:r>
              <a:rPr sz="2800" dirty="0"/>
              <a:t>ince </a:t>
            </a:r>
            <a:r>
              <a:rPr lang="en-US" sz="2800" i="1" dirty="0"/>
              <a:t>A</a:t>
            </a:r>
            <a:r>
              <a:rPr lang="en-US" sz="2800" dirty="0"/>
              <a:t> </a:t>
            </a:r>
            <a:r>
              <a:rPr sz="2800" dirty="0"/>
              <a:t>is the area of a rectangle (divided into two </a:t>
            </a:r>
            <a:r>
              <a:rPr sz="2800" dirty="0" err="1"/>
              <a:t>subrectangles</a:t>
            </a:r>
            <a:r>
              <a:rPr sz="2800" dirty="0"/>
              <a:t>), we are led to assign labels to the two dimensions of the rectangle; we will use </a:t>
            </a:r>
            <a:r>
              <a:rPr lang="en-US" sz="2800" i="1" dirty="0"/>
              <a:t>x</a:t>
            </a:r>
            <a:r>
              <a:rPr lang="en-US" sz="2800" dirty="0"/>
              <a:t> </a:t>
            </a:r>
            <a:r>
              <a:rPr sz="2800" dirty="0"/>
              <a:t>for one dimension and </a:t>
            </a:r>
            <a:r>
              <a:rPr lang="en-US" sz="2800" i="1" dirty="0"/>
              <a:t>y</a:t>
            </a:r>
            <a:r>
              <a:rPr lang="en-US" sz="2800" dirty="0"/>
              <a:t> </a:t>
            </a:r>
            <a:r>
              <a:rPr sz="2800" dirty="0"/>
              <a:t>for the other, as shown in Figure 2. Note that there will actually be three runs of fencing of length</a:t>
            </a:r>
            <a:r>
              <a:rPr lang="en-US" sz="2800" dirty="0"/>
              <a:t> </a:t>
            </a:r>
            <a:r>
              <a:rPr lang="en-US" sz="2800" i="1" dirty="0"/>
              <a:t>x</a:t>
            </a:r>
            <a:r>
              <a:rPr sz="2800" dirty="0"/>
              <a:t>, so the total amount of fencing used will be</a:t>
            </a:r>
            <a:r>
              <a:rPr lang="en-US" sz="2800" dirty="0"/>
              <a:t> 3</a:t>
            </a:r>
            <a:r>
              <a:rPr lang="en-US" sz="2800" i="1" dirty="0"/>
              <a:t>x</a:t>
            </a:r>
            <a:r>
              <a:rPr lang="en-US" sz="2800" dirty="0"/>
              <a:t> + </a:t>
            </a:r>
            <a:r>
              <a:rPr lang="en-US" sz="2800" i="1" dirty="0"/>
              <a:t>y</a:t>
            </a:r>
            <a:r>
              <a:rPr lang="en-US" sz="2800" dirty="0"/>
              <a:t>.</a:t>
            </a:r>
            <a:endParaRPr sz="2800"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7452</TotalTime>
  <Words>2632</Words>
  <Application>Microsoft Office PowerPoint</Application>
  <PresentationFormat>On-screen Show (4:3)</PresentationFormat>
  <Paragraphs>146</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Courier New</vt:lpstr>
      <vt:lpstr>Cambria Math</vt:lpstr>
      <vt:lpstr>Arial</vt:lpstr>
      <vt:lpstr>Office Theme</vt:lpstr>
      <vt:lpstr>Section 4.6</vt:lpstr>
      <vt:lpstr>Example 1: Modeling the Value of Computers1</vt:lpstr>
      <vt:lpstr>Example 1: Modeling the Value of Computers2</vt:lpstr>
      <vt:lpstr>Example 1: Modeling the Value of Computers3</vt:lpstr>
      <vt:lpstr>Example 1: Modeling the Value of Computers4</vt:lpstr>
      <vt:lpstr>Example 2: Modeling the Area of Garden Plots1</vt:lpstr>
      <vt:lpstr>Example 2: Modeling the Area of Garden Plots2</vt:lpstr>
      <vt:lpstr>Example 2: Modeling the Area of Garden Plots3</vt:lpstr>
      <vt:lpstr>Example 2: Modeling the Area of Garden Plots4</vt:lpstr>
      <vt:lpstr>Example 2: Modeling the Area of Garden Plots5</vt:lpstr>
      <vt:lpstr>Example 2: Modeling the Area of Garden Plots6</vt:lpstr>
      <vt:lpstr>Example 2: Modeling the Area of Garden Plots7</vt:lpstr>
      <vt:lpstr>Example 2: Modeling the Area of Garden Plots8</vt:lpstr>
      <vt:lpstr>Example 2: Modeling the Area of Garden Plots9</vt:lpstr>
      <vt:lpstr>Example 2: Modeling the Area of Garden Plots10</vt:lpstr>
      <vt:lpstr>Example 3: Modeling the Weight of a Person with a Given Mass1</vt:lpstr>
      <vt:lpstr>Example 3: Modeling the Weight of a Person with a Given Mass2</vt:lpstr>
      <vt:lpstr>Example 3: Modeling the Weight of a Person with a Given Mass3</vt:lpstr>
      <vt:lpstr>Example 3: Modeling the Weight of a Person with a Given Mass4</vt:lpstr>
      <vt:lpstr>Example 3: Modeling the Weight of a Person with a Given Mass5</vt:lpstr>
      <vt:lpstr>Example 3: Modeling the Weight of a Person with a Given Mass6</vt:lpstr>
      <vt:lpstr>Example 3: Modeling the Weight of a Person with a Given Mass7</vt:lpstr>
      <vt:lpstr>Example 3: Modeling the Weight of a Person with a Given Mass8</vt:lpstr>
      <vt:lpstr>Example 3: Modeling the Weight of a Person with a Given Mass9</vt:lpstr>
      <vt:lpstr>Example 3: Modeling the Weight of a Person with a Given Mass10</vt:lpstr>
      <vt:lpstr>Example 4: Modeling Profit Earned from Selling Tables1</vt:lpstr>
      <vt:lpstr>Example 4: Modeling Profit Earned from Selling Tables2</vt:lpstr>
      <vt:lpstr>Example 4: Modeling Profit Earned from Selling Tables3</vt:lpstr>
      <vt:lpstr>Example 4: Modeling Profit Earned from Selling Tables4</vt:lpstr>
      <vt:lpstr>Example 4: Modeling Profit Earned from Selling Tables5</vt:lpstr>
      <vt:lpstr>Example 4: Modeling Profit Earned from Selling Tables6</vt:lpstr>
      <vt:lpstr>Example 4: Modeling Profit Earned from Selling Tables7</vt:lpstr>
      <vt:lpstr>Example 4: Modeling Profit Earned from Selling Tables8</vt:lpstr>
      <vt:lpstr>Example 4: Modeling Profit Earned from Selling Tables9</vt:lpstr>
      <vt:lpstr>Example 4: Modeling Profit Earned from Selling Tables10</vt:lpstr>
      <vt:lpstr>Example 4: Modeling Profit Earned from Selling Tables11</vt:lpstr>
      <vt:lpstr>Example 4: Modeling Profit Earned from Selling Tables12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Sangeetha Pallikala</cp:lastModifiedBy>
  <cp:revision>198</cp:revision>
  <dcterms:created xsi:type="dcterms:W3CDTF">2013-04-26T14:43:13Z</dcterms:created>
  <dcterms:modified xsi:type="dcterms:W3CDTF">2025-06-20T11:38:23Z</dcterms:modified>
</cp:coreProperties>
</file>