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8"/>
  </p:notesMasterIdLst>
  <p:handoutMasterIdLst>
    <p:handoutMasterId r:id="rId19"/>
  </p:handoutMasterIdLst>
  <p:sldIdLst>
    <p:sldId id="256" r:id="rId2"/>
    <p:sldId id="257" r:id="rId3"/>
    <p:sldId id="258" r:id="rId4"/>
    <p:sldId id="259" r:id="rId5"/>
    <p:sldId id="269" r:id="rId6"/>
    <p:sldId id="260" r:id="rId7"/>
    <p:sldId id="261" r:id="rId8"/>
    <p:sldId id="262" r:id="rId9"/>
    <p:sldId id="270" r:id="rId10"/>
    <p:sldId id="271" r:id="rId11"/>
    <p:sldId id="263" r:id="rId12"/>
    <p:sldId id="264" r:id="rId13"/>
    <p:sldId id="265" r:id="rId14"/>
    <p:sldId id="266" r:id="rId15"/>
    <p:sldId id="267" r:id="rId16"/>
    <p:sldId id="268" r:id="rId17"/>
  </p:sldIdLst>
  <p:sldSz cx="9144000" cy="6858000" type="screen4x3"/>
  <p:notesSz cx="6858000" cy="9144000"/>
  <p:embeddedFontLst>
    <p:embeddedFont>
      <p:font typeface="Cambria Math" panose="02040503050406030204" pitchFamily="18" charset="0"/>
      <p:regular r:id="rId2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101" d="100"/>
          <a:sy n="101" d="100"/>
        </p:scale>
        <p:origin x="1212"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6/20/2025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6/20/2025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oleObject" Target="../embeddings/oleObject2.bin"/><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3.xml"/><Relationship Id="rId6" Type="http://schemas.openxmlformats.org/officeDocument/2006/relationships/image" Target="../media/image20.emf"/><Relationship Id="rId5" Type="http://schemas.openxmlformats.org/officeDocument/2006/relationships/image" Target="../media/image19.emf"/><Relationship Id="rId4" Type="http://schemas.openxmlformats.org/officeDocument/2006/relationships/image" Target="../media/image18.emf"/></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oleObject" Target="../embeddings/oleObject1.bin"/><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a:t>
            </a:r>
            <a:r>
              <a:rPr lang="en-US" dirty="0"/>
              <a:t>4</a:t>
            </a:r>
            <a:r>
              <a:rPr dirty="0"/>
              <a:t>.5</a:t>
            </a:r>
          </a:p>
        </p:txBody>
      </p:sp>
      <p:sp>
        <p:nvSpPr>
          <p:cNvPr id="2" name="Text Placeholder 1"/>
          <p:cNvSpPr>
            <a:spLocks noGrp="1"/>
          </p:cNvSpPr>
          <p:nvPr>
            <p:ph type="body" sz="quarter" idx="10"/>
          </p:nvPr>
        </p:nvSpPr>
        <p:spPr/>
        <p:txBody>
          <a:bodyPr/>
          <a:lstStyle/>
          <a:p>
            <a:pPr algn="ctr"/>
            <a:r>
              <a:t>Variation and Multivariable Functions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Inverse Variation</a:t>
            </a:r>
            <a:r>
              <a:rPr lang="en-US" spc="-1" baseline="-25000" dirty="0">
                <a:latin typeface="Calibri"/>
                <a:ea typeface="+mn-ea"/>
                <a:cs typeface="+mn-cs"/>
              </a:rPr>
              <a:t>4</a:t>
            </a:r>
            <a:endParaRPr dirty="0"/>
          </a:p>
        </p:txBody>
      </p:sp>
      <p:sp>
        <p:nvSpPr>
          <p:cNvPr id="3" name="Text Placeholder 2"/>
          <p:cNvSpPr>
            <a:spLocks noGrp="1"/>
          </p:cNvSpPr>
          <p:nvPr>
            <p:ph type="body" sz="quarter" idx="10"/>
          </p:nvPr>
        </p:nvSpPr>
        <p:spPr/>
        <p:txBody>
          <a:bodyPr>
            <a:normAutofit/>
          </a:bodyPr>
          <a:lstStyle/>
          <a:p>
            <a:pPr>
              <a:defRPr sz="2800"/>
            </a:pPr>
            <a:r>
              <a:rPr lang="en-US" sz="2800" dirty="0"/>
              <a:t>When the man is </a:t>
            </a:r>
            <a:r>
              <a:rPr lang="en-US" dirty="0"/>
              <a:t>9</a:t>
            </a:r>
            <a:r>
              <a:rPr lang="en-US" sz="2800" dirty="0"/>
              <a:t> kilometers above Earth's surface, we know </a:t>
            </a:r>
            <a:r>
              <a:rPr lang="en-US" sz="2800" i="1" dirty="0">
                <a:ea typeface="Cambria Math" panose="02040503050406030204" pitchFamily="18" charset="0"/>
              </a:rPr>
              <a:t>d</a:t>
            </a:r>
            <a:r>
              <a:rPr lang="en-US" sz="2800" dirty="0">
                <a:ea typeface="Cambria Math" panose="02040503050406030204" pitchFamily="18" charset="0"/>
              </a:rPr>
              <a:t> = 6379</a:t>
            </a:r>
            <a:r>
              <a:rPr lang="en-US" sz="2800" dirty="0"/>
              <a:t>, so the man's weight while flying is</a:t>
            </a:r>
          </a:p>
          <a:p>
            <a:r>
              <a:rPr lang="en-US" sz="2800" dirty="0"/>
              <a:t>Flying is not, therefore, a terribly effective way to lose weight.</a:t>
            </a:r>
            <a:endParaRPr sz="2800" dirty="0"/>
          </a:p>
        </p:txBody>
      </p:sp>
      <p:graphicFrame>
        <p:nvGraphicFramePr>
          <p:cNvPr id="8" name="Object 7" descr="W equals open parenthesis one hundred eighty times six thousand three hundred seventy squared close parenthesis divided by six thousand three hundred seventy-nine squared is approximately one hundred seventy-nine point four nine pounds.">
            <a:extLst>
              <a:ext uri="{FF2B5EF4-FFF2-40B4-BE49-F238E27FC236}">
                <a16:creationId xmlns:a16="http://schemas.microsoft.com/office/drawing/2014/main" id="{5C717BCC-B42C-CC29-292B-09F00C11EA15}"/>
              </a:ext>
            </a:extLst>
          </p:cNvPr>
          <p:cNvGraphicFramePr>
            <a:graphicFrameLocks noChangeAspect="1"/>
          </p:cNvGraphicFramePr>
          <p:nvPr>
            <p:extLst>
              <p:ext uri="{D42A27DB-BD31-4B8C-83A1-F6EECF244321}">
                <p14:modId xmlns:p14="http://schemas.microsoft.com/office/powerpoint/2010/main" val="3203325951"/>
              </p:ext>
            </p:extLst>
          </p:nvPr>
        </p:nvGraphicFramePr>
        <p:xfrm>
          <a:off x="2971800" y="2556444"/>
          <a:ext cx="2873375" cy="1638300"/>
        </p:xfrm>
        <a:graphic>
          <a:graphicData uri="http://schemas.openxmlformats.org/presentationml/2006/ole">
            <mc:AlternateContent xmlns:mc="http://schemas.openxmlformats.org/markup-compatibility/2006">
              <mc:Choice xmlns:v="urn:schemas-microsoft-com:vml" Requires="v">
                <p:oleObj name="Equation" r:id="rId2" imgW="2873060" imgH="1638243" progId="Equation.DSMT4">
                  <p:embed/>
                </p:oleObj>
              </mc:Choice>
              <mc:Fallback>
                <p:oleObj name="Equation" r:id="rId2" imgW="2873060" imgH="1638243" progId="Equation.DSMT4">
                  <p:embed/>
                  <p:pic>
                    <p:nvPicPr>
                      <p:cNvPr id="0" name=""/>
                      <p:cNvPicPr/>
                      <p:nvPr/>
                    </p:nvPicPr>
                    <p:blipFill>
                      <a:blip r:embed="rId3"/>
                      <a:stretch>
                        <a:fillRect/>
                      </a:stretch>
                    </p:blipFill>
                    <p:spPr>
                      <a:xfrm>
                        <a:off x="2971800" y="2556444"/>
                        <a:ext cx="2873375" cy="1638300"/>
                      </a:xfrm>
                      <a:prstGeom prst="rect">
                        <a:avLst/>
                      </a:prstGeom>
                    </p:spPr>
                  </p:pic>
                </p:oleObj>
              </mc:Fallback>
            </mc:AlternateContent>
          </a:graphicData>
        </a:graphic>
      </p:graphicFrame>
      <p:sp>
        <p:nvSpPr>
          <p:cNvPr id="4" name="TextBox 3">
            <a:extLst>
              <a:ext uri="{FF2B5EF4-FFF2-40B4-BE49-F238E27FC236}">
                <a16:creationId xmlns:a16="http://schemas.microsoft.com/office/drawing/2014/main" id="{2F7715CA-B742-BD56-DE1A-C45C03C2A874}"/>
              </a:ext>
            </a:extLst>
          </p:cNvPr>
          <p:cNvSpPr txBox="1"/>
          <p:nvPr/>
        </p:nvSpPr>
        <p:spPr>
          <a:xfrm>
            <a:off x="457200" y="4331748"/>
            <a:ext cx="7924800" cy="990600"/>
          </a:xfrm>
          <a:prstGeom prst="rect">
            <a:avLst/>
          </a:prstGeom>
          <a:noFill/>
        </p:spPr>
        <p:txBody>
          <a:bodyPr wrap="square" rtlCol="0">
            <a:spAutoFit/>
          </a:bodyPr>
          <a:lstStyle/>
          <a:p>
            <a:r>
              <a:rPr lang="en-US" sz="2800" dirty="0"/>
              <a:t>Flying is not, therefore, a terribly effective way to lose weight</a:t>
            </a:r>
            <a:endParaRPr lang="en-IN" sz="2800" dirty="0"/>
          </a:p>
        </p:txBody>
      </p:sp>
    </p:spTree>
    <p:extLst>
      <p:ext uri="{BB962C8B-B14F-4D97-AF65-F5344CB8AC3E}">
        <p14:creationId xmlns:p14="http://schemas.microsoft.com/office/powerpoint/2010/main" val="7309462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Definition: Joint Variation</a:t>
            </a:r>
            <a:endParaRPr dirty="0"/>
          </a:p>
        </p:txBody>
      </p:sp>
      <p:sp>
        <p:nvSpPr>
          <p:cNvPr id="3" name="Text Placeholder 2"/>
          <p:cNvSpPr>
            <a:spLocks noGrp="1"/>
          </p:cNvSpPr>
          <p:nvPr>
            <p:ph type="body" sz="quarter" idx="10"/>
          </p:nvPr>
        </p:nvSpPr>
        <p:spPr/>
        <p:txBody>
          <a:bodyPr>
            <a:normAutofit/>
          </a:bodyPr>
          <a:lstStyle/>
          <a:p>
            <a:pPr>
              <a:defRPr sz="2800"/>
            </a:pPr>
            <a:r>
              <a:rPr sz="2800" dirty="0"/>
              <a:t>We say that </a:t>
            </a:r>
            <a:r>
              <a:rPr lang="en-US" sz="2800" i="1" dirty="0"/>
              <a:t>z</a:t>
            </a:r>
            <a:r>
              <a:rPr lang="en-IN" dirty="0"/>
              <a:t> </a:t>
            </a:r>
            <a:r>
              <a:rPr sz="2800" b="1" dirty="0"/>
              <a:t>varies jointly as</a:t>
            </a:r>
            <a:r>
              <a:rPr sz="2800" dirty="0"/>
              <a:t> (or </a:t>
            </a:r>
            <a:r>
              <a:rPr sz="2800" b="1" dirty="0"/>
              <a:t>is jointly proportional to</a:t>
            </a:r>
            <a:r>
              <a:rPr sz="2800" dirty="0"/>
              <a:t>) the </a:t>
            </a:r>
            <a:r>
              <a:rPr lang="en-US" sz="2800" i="1" dirty="0"/>
              <a:t>n</a:t>
            </a:r>
            <a:r>
              <a:rPr sz="2800" baseline="30000" dirty="0"/>
              <a:t>th</a:t>
            </a:r>
            <a:r>
              <a:rPr sz="2800" dirty="0"/>
              <a:t> power of </a:t>
            </a:r>
            <a:r>
              <a:rPr lang="en-US" sz="2800" i="1" dirty="0"/>
              <a:t>x</a:t>
            </a:r>
            <a:r>
              <a:rPr lang="en-US" sz="2800" dirty="0"/>
              <a:t> </a:t>
            </a:r>
            <a:r>
              <a:rPr sz="2800" dirty="0"/>
              <a:t>and the</a:t>
            </a:r>
            <a:endParaRPr lang="en-IN" dirty="0"/>
          </a:p>
          <a:p>
            <a:pPr algn="ctr">
              <a:defRPr sz="2800"/>
            </a:pPr>
            <a:endParaRPr lang="en-IN" sz="2800" dirty="0"/>
          </a:p>
          <a:p>
            <a:r>
              <a:rPr lang="en-US" sz="2800" dirty="0"/>
              <a:t>	</a:t>
            </a:r>
            <a:endParaRPr sz="2800" dirty="0"/>
          </a:p>
        </p:txBody>
      </p:sp>
      <p:pic>
        <p:nvPicPr>
          <p:cNvPr id="9" name="Picture 8" descr="emth power">
            <a:extLst>
              <a:ext uri="{FF2B5EF4-FFF2-40B4-BE49-F238E27FC236}">
                <a16:creationId xmlns:a16="http://schemas.microsoft.com/office/drawing/2014/main" id="{EB7C2BD0-D7AE-7D7E-D15C-0B7E31E76161}"/>
              </a:ext>
            </a:extLst>
          </p:cNvPr>
          <p:cNvPicPr>
            <a:picLocks noChangeAspect="1"/>
          </p:cNvPicPr>
          <p:nvPr/>
        </p:nvPicPr>
        <p:blipFill>
          <a:blip r:embed="rId2"/>
          <a:stretch>
            <a:fillRect/>
          </a:stretch>
        </p:blipFill>
        <p:spPr>
          <a:xfrm>
            <a:off x="6815048" y="1547007"/>
            <a:ext cx="1552575" cy="457200"/>
          </a:xfrm>
          <a:prstGeom prst="rect">
            <a:avLst/>
          </a:prstGeom>
        </p:spPr>
      </p:pic>
      <p:sp>
        <p:nvSpPr>
          <p:cNvPr id="6" name="TextBox 5">
            <a:extLst>
              <a:ext uri="{FF2B5EF4-FFF2-40B4-BE49-F238E27FC236}">
                <a16:creationId xmlns:a16="http://schemas.microsoft.com/office/drawing/2014/main" id="{BC381D55-3E8F-4B8A-BB8F-F138359224FB}"/>
              </a:ext>
            </a:extLst>
          </p:cNvPr>
          <p:cNvSpPr txBox="1"/>
          <p:nvPr/>
        </p:nvSpPr>
        <p:spPr>
          <a:xfrm>
            <a:off x="442823" y="1950063"/>
            <a:ext cx="7924800" cy="523220"/>
          </a:xfrm>
          <a:prstGeom prst="rect">
            <a:avLst/>
          </a:prstGeom>
          <a:noFill/>
        </p:spPr>
        <p:txBody>
          <a:bodyPr wrap="square" rtlCol="0">
            <a:spAutoFit/>
          </a:bodyPr>
          <a:lstStyle/>
          <a:p>
            <a:r>
              <a:rPr lang="en-US" sz="2800" dirty="0">
                <a:solidFill>
                  <a:srgbClr val="000000"/>
                </a:solidFill>
              </a:rPr>
              <a:t>of </a:t>
            </a:r>
            <a:r>
              <a:rPr lang="en-US" sz="2800" i="1" dirty="0">
                <a:solidFill>
                  <a:srgbClr val="000000"/>
                </a:solidFill>
              </a:rPr>
              <a:t>y</a:t>
            </a:r>
            <a:r>
              <a:rPr lang="en-US" sz="2800" dirty="0">
                <a:solidFill>
                  <a:srgbClr val="000000"/>
                </a:solidFill>
              </a:rPr>
              <a:t> if there is a nonzero constant </a:t>
            </a:r>
            <a:r>
              <a:rPr lang="en-US" sz="2800" i="1" dirty="0">
                <a:solidFill>
                  <a:srgbClr val="000000"/>
                </a:solidFill>
              </a:rPr>
              <a:t>k</a:t>
            </a:r>
            <a:r>
              <a:rPr lang="en-US" sz="2800" dirty="0">
                <a:solidFill>
                  <a:srgbClr val="000000"/>
                </a:solidFill>
              </a:rPr>
              <a:t> such that</a:t>
            </a:r>
            <a:endParaRPr lang="en-IN" sz="2800" dirty="0">
              <a:solidFill>
                <a:srgbClr val="000000"/>
              </a:solidFill>
            </a:endParaRPr>
          </a:p>
        </p:txBody>
      </p:sp>
      <p:pic>
        <p:nvPicPr>
          <p:cNvPr id="7" name="Picture 6" descr="z equals k times x to the power of n times y to the power of m">
            <a:extLst>
              <a:ext uri="{FF2B5EF4-FFF2-40B4-BE49-F238E27FC236}">
                <a16:creationId xmlns:a16="http://schemas.microsoft.com/office/drawing/2014/main" id="{DB49058E-3BC9-57BF-6F91-1C40DFC34504}"/>
              </a:ext>
            </a:extLst>
          </p:cNvPr>
          <p:cNvPicPr>
            <a:picLocks noChangeAspect="1"/>
          </p:cNvPicPr>
          <p:nvPr/>
        </p:nvPicPr>
        <p:blipFill>
          <a:blip r:embed="rId3"/>
          <a:stretch>
            <a:fillRect/>
          </a:stretch>
        </p:blipFill>
        <p:spPr>
          <a:xfrm>
            <a:off x="3695610" y="2562222"/>
            <a:ext cx="1419225" cy="45720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Joint Variation</a:t>
            </a:r>
            <a:r>
              <a:rPr lang="en-US" spc="-1" baseline="-25000" dirty="0">
                <a:latin typeface="Calibri"/>
                <a:ea typeface="+mn-ea"/>
                <a:cs typeface="+mn-cs"/>
              </a:rPr>
              <a:t>1</a:t>
            </a:r>
            <a:endParaRPr dirty="0"/>
          </a:p>
        </p:txBody>
      </p:sp>
      <p:sp>
        <p:nvSpPr>
          <p:cNvPr id="3" name="Text Placeholder 2"/>
          <p:cNvSpPr>
            <a:spLocks noGrp="1"/>
          </p:cNvSpPr>
          <p:nvPr>
            <p:ph type="body" sz="quarter" idx="10"/>
          </p:nvPr>
        </p:nvSpPr>
        <p:spPr/>
        <p:txBody>
          <a:bodyPr>
            <a:normAutofit/>
          </a:bodyPr>
          <a:lstStyle/>
          <a:p>
            <a:r>
              <a:rPr sz="2800" dirty="0"/>
              <a:t>The volume of a right circular cylinder varies jointly as the height and the square of the radius. Express this relationship in equation form.</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Joint Variation</a:t>
            </a:r>
            <a:r>
              <a:rPr lang="en-US" spc="-1" baseline="-25000" dirty="0">
                <a:latin typeface="Calibri"/>
                <a:ea typeface="+mn-ea"/>
                <a:cs typeface="+mn-cs"/>
              </a:rPr>
              <a:t>2</a:t>
            </a:r>
            <a:endParaRPr dirty="0"/>
          </a:p>
        </p:txBody>
      </p:sp>
      <p:pic>
        <p:nvPicPr>
          <p:cNvPr id="5" name="Content Placeholder 4" descr="A sketch of a right circular cylinder is shown. Its height and radius are labeled, “h” and “r,” respectively.">
            <a:extLst>
              <a:ext uri="{FF2B5EF4-FFF2-40B4-BE49-F238E27FC236}">
                <a16:creationId xmlns:a16="http://schemas.microsoft.com/office/drawing/2014/main" id="{0398666C-A16E-400A-8FDC-F3CCD75B596A}"/>
              </a:ext>
            </a:extLst>
          </p:cNvPr>
          <p:cNvPicPr>
            <a:picLocks noGrp="1" noChangeAspect="1"/>
          </p:cNvPicPr>
          <p:nvPr>
            <p:ph sz="quarter" idx="1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147093" y="1082675"/>
            <a:ext cx="4849813" cy="4413905"/>
          </a:xfrm>
        </p:spPr>
      </p:pic>
      <p:sp>
        <p:nvSpPr>
          <p:cNvPr id="3" name="TextBox 2">
            <a:extLst>
              <a:ext uri="{FF2B5EF4-FFF2-40B4-BE49-F238E27FC236}">
                <a16:creationId xmlns:a16="http://schemas.microsoft.com/office/drawing/2014/main" id="{4A6AD589-B5B1-4C4E-95EB-9B7839E5380F}"/>
              </a:ext>
            </a:extLst>
          </p:cNvPr>
          <p:cNvSpPr txBox="1"/>
          <p:nvPr/>
        </p:nvSpPr>
        <p:spPr>
          <a:xfrm>
            <a:off x="152400" y="5496580"/>
            <a:ext cx="8763000" cy="523220"/>
          </a:xfrm>
          <a:prstGeom prst="rect">
            <a:avLst/>
          </a:prstGeom>
          <a:noFill/>
        </p:spPr>
        <p:txBody>
          <a:bodyPr wrap="square" rtlCol="0">
            <a:spAutoFit/>
          </a:bodyPr>
          <a:lstStyle/>
          <a:p>
            <a:pPr algn="ctr"/>
            <a:r>
              <a:rPr lang="en-US" sz="2800" dirty="0"/>
              <a:t>Figure 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Joint Variation</a:t>
            </a:r>
            <a:r>
              <a:rPr lang="en-US" spc="-1" baseline="-25000" dirty="0">
                <a:latin typeface="Calibri"/>
                <a:ea typeface="+mn-ea"/>
                <a:cs typeface="+mn-cs"/>
              </a:rPr>
              <a:t>3</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This simple problem merely asks for the form of the variation equation. If we let </a:t>
            </a:r>
            <a:r>
              <a:rPr lang="en-US" sz="2800" i="1" dirty="0"/>
              <a:t>V </a:t>
            </a:r>
            <a:r>
              <a:rPr sz="2800" dirty="0"/>
              <a:t>stand for the volume of a right circular cylinder, </a:t>
            </a:r>
            <a:r>
              <a:rPr lang="en-US" sz="2800" i="1" dirty="0"/>
              <a:t>r</a:t>
            </a:r>
            <a:r>
              <a:rPr lang="en-US" sz="2800" dirty="0"/>
              <a:t> </a:t>
            </a:r>
            <a:r>
              <a:rPr sz="2800" dirty="0"/>
              <a:t>for its radius, and </a:t>
            </a:r>
            <a:r>
              <a:rPr lang="en-US" sz="2800" i="1" dirty="0"/>
              <a:t>h </a:t>
            </a:r>
            <a:r>
              <a:rPr sz="2800" dirty="0"/>
              <a:t>for its height, we would write</a:t>
            </a:r>
          </a:p>
        </p:txBody>
      </p:sp>
      <p:pic>
        <p:nvPicPr>
          <p:cNvPr id="4" name="Picture 3" descr="V equals k times r squared times h">
            <a:extLst>
              <a:ext uri="{FF2B5EF4-FFF2-40B4-BE49-F238E27FC236}">
                <a16:creationId xmlns:a16="http://schemas.microsoft.com/office/drawing/2014/main" id="{FDE6312B-88D7-6653-898E-3A807A215F61}"/>
              </a:ext>
            </a:extLst>
          </p:cNvPr>
          <p:cNvPicPr>
            <a:picLocks noChangeAspect="1"/>
          </p:cNvPicPr>
          <p:nvPr/>
        </p:nvPicPr>
        <p:blipFill>
          <a:blip r:embed="rId2"/>
          <a:stretch>
            <a:fillRect/>
          </a:stretch>
        </p:blipFill>
        <p:spPr>
          <a:xfrm>
            <a:off x="3810000" y="3352800"/>
            <a:ext cx="1238250" cy="390525"/>
          </a:xfrm>
          <a:prstGeom prst="rect">
            <a:avLst/>
          </a:prstGeom>
        </p:spPr>
      </p:pic>
      <p:sp>
        <p:nvSpPr>
          <p:cNvPr id="7" name="TextBox 6">
            <a:extLst>
              <a:ext uri="{FF2B5EF4-FFF2-40B4-BE49-F238E27FC236}">
                <a16:creationId xmlns:a16="http://schemas.microsoft.com/office/drawing/2014/main" id="{E4218A85-2574-2310-D8A3-1705E1B5462F}"/>
              </a:ext>
            </a:extLst>
          </p:cNvPr>
          <p:cNvSpPr txBox="1"/>
          <p:nvPr/>
        </p:nvSpPr>
        <p:spPr>
          <a:xfrm>
            <a:off x="474453" y="3805148"/>
            <a:ext cx="7924800" cy="1384995"/>
          </a:xfrm>
          <a:prstGeom prst="rect">
            <a:avLst/>
          </a:prstGeom>
          <a:noFill/>
        </p:spPr>
        <p:txBody>
          <a:bodyPr wrap="square" rtlCol="0">
            <a:spAutoFit/>
          </a:bodyPr>
          <a:lstStyle/>
          <a:p>
            <a:r>
              <a:rPr lang="en-US" sz="2800" dirty="0"/>
              <a:t>We are already familiar with this volume formula and know that the constant of proportionality is actually </a:t>
            </a:r>
            <a:r>
              <a:rPr lang="en-US" sz="2800" i="1" dirty="0"/>
              <a:t>π</a:t>
            </a:r>
            <a:r>
              <a:rPr lang="en-US" sz="2800" dirty="0"/>
              <a:t>, so we could provide more information and write</a:t>
            </a:r>
            <a:endParaRPr lang="en-IN" sz="2800" dirty="0"/>
          </a:p>
        </p:txBody>
      </p:sp>
      <p:pic>
        <p:nvPicPr>
          <p:cNvPr id="5" name="Picture 4" descr="V equals pi times r squared times h">
            <a:extLst>
              <a:ext uri="{FF2B5EF4-FFF2-40B4-BE49-F238E27FC236}">
                <a16:creationId xmlns:a16="http://schemas.microsoft.com/office/drawing/2014/main" id="{F3F208EB-1225-D312-06AB-70FDAB0F45F1}"/>
              </a:ext>
            </a:extLst>
          </p:cNvPr>
          <p:cNvPicPr>
            <a:picLocks noChangeAspect="1"/>
          </p:cNvPicPr>
          <p:nvPr/>
        </p:nvPicPr>
        <p:blipFill>
          <a:blip r:embed="rId3"/>
          <a:stretch>
            <a:fillRect/>
          </a:stretch>
        </p:blipFill>
        <p:spPr>
          <a:xfrm>
            <a:off x="3886200" y="5257800"/>
            <a:ext cx="1295400" cy="40005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Finding the Force of Gravity</a:t>
            </a:r>
            <a:r>
              <a:rPr lang="en-US" spc="-1" baseline="-25000" dirty="0">
                <a:latin typeface="Calibri"/>
                <a:ea typeface="+mn-ea"/>
                <a:cs typeface="+mn-cs"/>
              </a:rPr>
              <a:t> 1</a:t>
            </a:r>
            <a:endParaRPr dirty="0"/>
          </a:p>
        </p:txBody>
      </p:sp>
      <p:sp>
        <p:nvSpPr>
          <p:cNvPr id="3" name="Text Placeholder 2"/>
          <p:cNvSpPr>
            <a:spLocks noGrp="1"/>
          </p:cNvSpPr>
          <p:nvPr>
            <p:ph type="body" sz="quarter" idx="10"/>
          </p:nvPr>
        </p:nvSpPr>
        <p:spPr/>
        <p:txBody>
          <a:bodyPr>
            <a:normAutofit/>
          </a:bodyPr>
          <a:lstStyle/>
          <a:p>
            <a:r>
              <a:rPr sz="2800"/>
              <a:t>Determine the approximate force of gravitational attraction between Earth and the moon.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Finding the Force of Gravity</a:t>
            </a:r>
            <a:r>
              <a:rPr lang="en-US" spc="-1" baseline="-25000" dirty="0">
                <a:latin typeface="Calibri"/>
                <a:ea typeface="+mn-ea"/>
                <a:cs typeface="+mn-cs"/>
              </a:rPr>
              <a:t>2</a:t>
            </a:r>
            <a:endParaRPr dirty="0"/>
          </a:p>
        </p:txBody>
      </p:sp>
      <p:sp>
        <p:nvSpPr>
          <p:cNvPr id="3" name="Text Placeholder 2"/>
          <p:cNvSpPr>
            <a:spLocks noGrp="1"/>
          </p:cNvSpPr>
          <p:nvPr>
            <p:ph type="body" sz="quarter" idx="10"/>
          </p:nvPr>
        </p:nvSpPr>
        <p:spPr>
          <a:xfrm>
            <a:off x="457200" y="1029287"/>
            <a:ext cx="8458200" cy="4967067"/>
          </a:xfrm>
        </p:spPr>
        <p:txBody>
          <a:bodyPr>
            <a:normAutofit/>
          </a:bodyPr>
          <a:lstStyle/>
          <a:p>
            <a:r>
              <a:rPr lang="en-US" sz="2800" b="1" dirty="0"/>
              <a:t>Solution</a:t>
            </a:r>
          </a:p>
          <a:p>
            <a:pPr>
              <a:defRPr sz="2800"/>
            </a:pPr>
            <a:r>
              <a:rPr lang="en-US" sz="2400" dirty="0"/>
              <a:t>The mass of Earth is approximately</a:t>
            </a:r>
            <a:endParaRPr lang="en-US" sz="2800" dirty="0"/>
          </a:p>
          <a:p>
            <a:endParaRPr lang="en-US" sz="2400" dirty="0"/>
          </a:p>
        </p:txBody>
      </p:sp>
      <p:pic>
        <p:nvPicPr>
          <p:cNvPr id="8" name="Picture 7" descr="Six point zero times ten to the power of twenty-four kilograms.">
            <a:extLst>
              <a:ext uri="{FF2B5EF4-FFF2-40B4-BE49-F238E27FC236}">
                <a16:creationId xmlns:a16="http://schemas.microsoft.com/office/drawing/2014/main" id="{ED725FDF-D3A5-92AA-4546-2BFC32AA598F}"/>
              </a:ext>
            </a:extLst>
          </p:cNvPr>
          <p:cNvPicPr>
            <a:picLocks noChangeAspect="1"/>
          </p:cNvPicPr>
          <p:nvPr/>
        </p:nvPicPr>
        <p:blipFill>
          <a:blip r:embed="rId2"/>
          <a:stretch>
            <a:fillRect/>
          </a:stretch>
        </p:blipFill>
        <p:spPr>
          <a:xfrm>
            <a:off x="4911365" y="1604718"/>
            <a:ext cx="1310542" cy="360000"/>
          </a:xfrm>
          <a:prstGeom prst="rect">
            <a:avLst/>
          </a:prstGeom>
        </p:spPr>
      </p:pic>
      <p:sp>
        <p:nvSpPr>
          <p:cNvPr id="13" name="TextBox 12">
            <a:extLst>
              <a:ext uri="{FF2B5EF4-FFF2-40B4-BE49-F238E27FC236}">
                <a16:creationId xmlns:a16="http://schemas.microsoft.com/office/drawing/2014/main" id="{B2986CDA-D253-70F3-FB0D-F4B1ED582588}"/>
              </a:ext>
            </a:extLst>
          </p:cNvPr>
          <p:cNvSpPr txBox="1"/>
          <p:nvPr/>
        </p:nvSpPr>
        <p:spPr>
          <a:xfrm>
            <a:off x="6191629" y="1552404"/>
            <a:ext cx="2340002" cy="461665"/>
          </a:xfrm>
          <a:prstGeom prst="rect">
            <a:avLst/>
          </a:prstGeom>
          <a:noFill/>
        </p:spPr>
        <p:txBody>
          <a:bodyPr wrap="square" rtlCol="0">
            <a:spAutoFit/>
          </a:bodyPr>
          <a:lstStyle/>
          <a:p>
            <a:r>
              <a:rPr lang="en-US" sz="2400" dirty="0"/>
              <a:t>and the mass of</a:t>
            </a:r>
            <a:endParaRPr lang="en-IN" sz="2400" dirty="0"/>
          </a:p>
        </p:txBody>
      </p:sp>
      <p:sp>
        <p:nvSpPr>
          <p:cNvPr id="14" name="TextBox 13">
            <a:extLst>
              <a:ext uri="{FF2B5EF4-FFF2-40B4-BE49-F238E27FC236}">
                <a16:creationId xmlns:a16="http://schemas.microsoft.com/office/drawing/2014/main" id="{E8343930-8CCD-6BA7-62F2-337C0B926455}"/>
              </a:ext>
            </a:extLst>
          </p:cNvPr>
          <p:cNvSpPr txBox="1"/>
          <p:nvPr/>
        </p:nvSpPr>
        <p:spPr>
          <a:xfrm>
            <a:off x="464278" y="1892425"/>
            <a:ext cx="3525858" cy="461665"/>
          </a:xfrm>
          <a:prstGeom prst="rect">
            <a:avLst/>
          </a:prstGeom>
          <a:noFill/>
        </p:spPr>
        <p:txBody>
          <a:bodyPr wrap="square" rtlCol="0">
            <a:spAutoFit/>
          </a:bodyPr>
          <a:lstStyle/>
          <a:p>
            <a:r>
              <a:rPr lang="en-US" sz="2400" dirty="0"/>
              <a:t>the moon is approximately</a:t>
            </a:r>
            <a:endParaRPr lang="en-IN" sz="2400" dirty="0"/>
          </a:p>
        </p:txBody>
      </p:sp>
      <p:pic>
        <p:nvPicPr>
          <p:cNvPr id="19" name="Picture 18" descr="Seven point four times ten to the power of twenty-two kilograms.">
            <a:extLst>
              <a:ext uri="{FF2B5EF4-FFF2-40B4-BE49-F238E27FC236}">
                <a16:creationId xmlns:a16="http://schemas.microsoft.com/office/drawing/2014/main" id="{0F3DC78D-609D-1EFC-088F-70A8663E1501}"/>
              </a:ext>
            </a:extLst>
          </p:cNvPr>
          <p:cNvPicPr>
            <a:picLocks noChangeAspect="1"/>
          </p:cNvPicPr>
          <p:nvPr/>
        </p:nvPicPr>
        <p:blipFill>
          <a:blip r:embed="rId3"/>
          <a:stretch>
            <a:fillRect/>
          </a:stretch>
        </p:blipFill>
        <p:spPr>
          <a:xfrm>
            <a:off x="3916297" y="1969928"/>
            <a:ext cx="1367291" cy="360000"/>
          </a:xfrm>
          <a:prstGeom prst="rect">
            <a:avLst/>
          </a:prstGeom>
        </p:spPr>
      </p:pic>
      <p:sp>
        <p:nvSpPr>
          <p:cNvPr id="15" name="TextBox 14">
            <a:extLst>
              <a:ext uri="{FF2B5EF4-FFF2-40B4-BE49-F238E27FC236}">
                <a16:creationId xmlns:a16="http://schemas.microsoft.com/office/drawing/2014/main" id="{FF0F2E49-42D8-EA16-D81A-7524AD4954C1}"/>
              </a:ext>
            </a:extLst>
          </p:cNvPr>
          <p:cNvSpPr txBox="1"/>
          <p:nvPr/>
        </p:nvSpPr>
        <p:spPr>
          <a:xfrm>
            <a:off x="5260542" y="1888340"/>
            <a:ext cx="3136656" cy="461665"/>
          </a:xfrm>
          <a:prstGeom prst="rect">
            <a:avLst/>
          </a:prstGeom>
          <a:noFill/>
        </p:spPr>
        <p:txBody>
          <a:bodyPr wrap="square" rtlCol="0">
            <a:spAutoFit/>
          </a:bodyPr>
          <a:lstStyle/>
          <a:p>
            <a:r>
              <a:rPr lang="en-US" sz="2400" dirty="0"/>
              <a:t>The distance between</a:t>
            </a:r>
            <a:endParaRPr lang="en-IN" sz="2400" dirty="0"/>
          </a:p>
        </p:txBody>
      </p:sp>
      <p:sp>
        <p:nvSpPr>
          <p:cNvPr id="16" name="TextBox 15">
            <a:extLst>
              <a:ext uri="{FF2B5EF4-FFF2-40B4-BE49-F238E27FC236}">
                <a16:creationId xmlns:a16="http://schemas.microsoft.com/office/drawing/2014/main" id="{8A6D0835-80D3-2015-BDF0-DDD935125918}"/>
              </a:ext>
            </a:extLst>
          </p:cNvPr>
          <p:cNvSpPr txBox="1"/>
          <p:nvPr/>
        </p:nvSpPr>
        <p:spPr>
          <a:xfrm>
            <a:off x="451916" y="2256152"/>
            <a:ext cx="5616000" cy="432000"/>
          </a:xfrm>
          <a:prstGeom prst="rect">
            <a:avLst/>
          </a:prstGeom>
          <a:noFill/>
        </p:spPr>
        <p:txBody>
          <a:bodyPr wrap="square" rtlCol="0">
            <a:spAutoFit/>
          </a:bodyPr>
          <a:lstStyle/>
          <a:p>
            <a:r>
              <a:rPr lang="en-US" sz="2400" dirty="0"/>
              <a:t>these two bodies varies, but on average it is</a:t>
            </a:r>
            <a:endParaRPr lang="en-IN" sz="2400" dirty="0"/>
          </a:p>
        </p:txBody>
      </p:sp>
      <p:pic>
        <p:nvPicPr>
          <p:cNvPr id="6" name="Picture 5" descr="Three point eight times ten to the power of eight meters.">
            <a:extLst>
              <a:ext uri="{FF2B5EF4-FFF2-40B4-BE49-F238E27FC236}">
                <a16:creationId xmlns:a16="http://schemas.microsoft.com/office/drawing/2014/main" id="{009D57EF-255F-F421-C761-5FC3E4ADF876}"/>
              </a:ext>
            </a:extLst>
          </p:cNvPr>
          <p:cNvPicPr>
            <a:picLocks noChangeAspect="1"/>
          </p:cNvPicPr>
          <p:nvPr/>
        </p:nvPicPr>
        <p:blipFill>
          <a:blip r:embed="rId4"/>
          <a:stretch>
            <a:fillRect/>
          </a:stretch>
        </p:blipFill>
        <p:spPr>
          <a:xfrm>
            <a:off x="6007014" y="2312028"/>
            <a:ext cx="1314450" cy="323850"/>
          </a:xfrm>
          <a:prstGeom prst="rect">
            <a:avLst/>
          </a:prstGeom>
        </p:spPr>
      </p:pic>
      <p:sp>
        <p:nvSpPr>
          <p:cNvPr id="17" name="TextBox 16">
            <a:extLst>
              <a:ext uri="{FF2B5EF4-FFF2-40B4-BE49-F238E27FC236}">
                <a16:creationId xmlns:a16="http://schemas.microsoft.com/office/drawing/2014/main" id="{C5F7695D-70B7-6137-330C-2295D3B7658D}"/>
              </a:ext>
            </a:extLst>
          </p:cNvPr>
          <p:cNvSpPr txBox="1"/>
          <p:nvPr/>
        </p:nvSpPr>
        <p:spPr>
          <a:xfrm>
            <a:off x="455478" y="2703705"/>
            <a:ext cx="3708000" cy="396000"/>
          </a:xfrm>
          <a:prstGeom prst="rect">
            <a:avLst/>
          </a:prstGeom>
          <a:noFill/>
        </p:spPr>
        <p:txBody>
          <a:bodyPr wrap="square" rtlCol="0">
            <a:spAutoFit/>
          </a:bodyPr>
          <a:lstStyle/>
          <a:p>
            <a:r>
              <a:rPr lang="en-US" sz="2400" dirty="0"/>
              <a:t>Using the function notation</a:t>
            </a:r>
          </a:p>
          <a:p>
            <a:endParaRPr lang="en-IN" sz="2400" dirty="0"/>
          </a:p>
        </p:txBody>
      </p:sp>
      <p:pic>
        <p:nvPicPr>
          <p:cNvPr id="12" name="Picture 11" descr="F of open parenthesis m sub one comma  m sub two comma d close parenthesis equals open parenthesis k times m sub one  times m sub two close parenthesis divided by d squared.">
            <a:extLst>
              <a:ext uri="{FF2B5EF4-FFF2-40B4-BE49-F238E27FC236}">
                <a16:creationId xmlns:a16="http://schemas.microsoft.com/office/drawing/2014/main" id="{11E3C2D9-FA0C-02F1-A378-371738AC4672}"/>
              </a:ext>
            </a:extLst>
          </p:cNvPr>
          <p:cNvPicPr>
            <a:picLocks noChangeAspect="1"/>
          </p:cNvPicPr>
          <p:nvPr/>
        </p:nvPicPr>
        <p:blipFill>
          <a:blip r:embed="rId5"/>
          <a:stretch>
            <a:fillRect/>
          </a:stretch>
        </p:blipFill>
        <p:spPr>
          <a:xfrm>
            <a:off x="3990136" y="2624253"/>
            <a:ext cx="2536725" cy="684000"/>
          </a:xfrm>
          <a:prstGeom prst="rect">
            <a:avLst/>
          </a:prstGeom>
        </p:spPr>
      </p:pic>
      <p:sp>
        <p:nvSpPr>
          <p:cNvPr id="10" name="TextBox 9">
            <a:extLst>
              <a:ext uri="{FF2B5EF4-FFF2-40B4-BE49-F238E27FC236}">
                <a16:creationId xmlns:a16="http://schemas.microsoft.com/office/drawing/2014/main" id="{66E9F010-5D60-9B9B-5AD0-5C6F7C8F7099}"/>
              </a:ext>
            </a:extLst>
          </p:cNvPr>
          <p:cNvSpPr txBox="1"/>
          <p:nvPr/>
        </p:nvSpPr>
        <p:spPr>
          <a:xfrm>
            <a:off x="6454800" y="2681178"/>
            <a:ext cx="2232000" cy="468000"/>
          </a:xfrm>
          <a:prstGeom prst="rect">
            <a:avLst/>
          </a:prstGeom>
          <a:noFill/>
        </p:spPr>
        <p:txBody>
          <a:bodyPr wrap="square" rtlCol="0">
            <a:spAutoFit/>
          </a:bodyPr>
          <a:lstStyle/>
          <a:p>
            <a:r>
              <a:rPr lang="en-US" sz="2400" dirty="0"/>
              <a:t>we would write</a:t>
            </a:r>
          </a:p>
          <a:p>
            <a:endParaRPr lang="en-IN" sz="2400" dirty="0"/>
          </a:p>
        </p:txBody>
      </p:sp>
      <p:pic>
        <p:nvPicPr>
          <p:cNvPr id="7" name="Picture 6" descr="F of open parenthesis six point zero times ten to the power of twenty four comma seven point four times ten to the power of twenty two comma three point eight times ten to the power of eight close parenthesis equals open parenthesis six point six seven times ten to the power of negative eleven close parenthesis times open parenthesis six point zero times ten to the power of twenty four close parenthesis times open parenthesis seven point four times ten to the power of twenty two close parenthesis all divided by open parenthesis three point eight times ten to the power of eight close parenthesis squared equals two point one times ten to the power of twenty newtons.">
            <a:extLst>
              <a:ext uri="{FF2B5EF4-FFF2-40B4-BE49-F238E27FC236}">
                <a16:creationId xmlns:a16="http://schemas.microsoft.com/office/drawing/2014/main" id="{5FE89BA7-AEBE-8F1F-874B-8F2DC9445A6D}"/>
              </a:ext>
            </a:extLst>
          </p:cNvPr>
          <p:cNvPicPr>
            <a:picLocks noChangeAspect="1"/>
          </p:cNvPicPr>
          <p:nvPr/>
        </p:nvPicPr>
        <p:blipFill>
          <a:blip r:embed="rId6"/>
          <a:stretch>
            <a:fillRect/>
          </a:stretch>
        </p:blipFill>
        <p:spPr>
          <a:xfrm>
            <a:off x="609600" y="3308253"/>
            <a:ext cx="7812000" cy="1436180"/>
          </a:xfrm>
          <a:prstGeom prst="rect">
            <a:avLst/>
          </a:prstGeom>
        </p:spPr>
      </p:pic>
      <p:sp>
        <p:nvSpPr>
          <p:cNvPr id="9" name="TextBox 8">
            <a:extLst>
              <a:ext uri="{FF2B5EF4-FFF2-40B4-BE49-F238E27FC236}">
                <a16:creationId xmlns:a16="http://schemas.microsoft.com/office/drawing/2014/main" id="{8B4D480A-1C02-AD54-6878-401891FC2BD1}"/>
              </a:ext>
            </a:extLst>
          </p:cNvPr>
          <p:cNvSpPr txBox="1"/>
          <p:nvPr/>
        </p:nvSpPr>
        <p:spPr>
          <a:xfrm>
            <a:off x="457200" y="4817778"/>
            <a:ext cx="8229600" cy="769441"/>
          </a:xfrm>
          <a:prstGeom prst="rect">
            <a:avLst/>
          </a:prstGeom>
          <a:noFill/>
        </p:spPr>
        <p:txBody>
          <a:bodyPr wrap="square" rtlCol="0">
            <a:spAutoFit/>
          </a:bodyPr>
          <a:lstStyle/>
          <a:p>
            <a:r>
              <a:rPr lang="en-US" sz="2200" dirty="0"/>
              <a:t>It is this force of mutual attraction that keeps the moon in orbit around Earth.</a:t>
            </a:r>
            <a:endParaRPr lang="en-IN" sz="2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Definition: Direct Variation</a:t>
            </a:r>
            <a:endParaRPr dirty="0"/>
          </a:p>
        </p:txBody>
      </p:sp>
      <p:sp>
        <p:nvSpPr>
          <p:cNvPr id="3" name="Text Placeholder 2"/>
          <p:cNvSpPr>
            <a:spLocks noGrp="1"/>
          </p:cNvSpPr>
          <p:nvPr>
            <p:ph type="body" sz="quarter" idx="10"/>
          </p:nvPr>
        </p:nvSpPr>
        <p:spPr/>
        <p:txBody>
          <a:bodyPr>
            <a:normAutofit/>
          </a:bodyPr>
          <a:lstStyle/>
          <a:p>
            <a:pPr>
              <a:defRPr sz="2800"/>
            </a:pPr>
            <a:r>
              <a:rPr sz="2800" dirty="0"/>
              <a:t>We say that </a:t>
            </a:r>
            <a:r>
              <a:rPr lang="en-US" sz="2800" i="1" dirty="0"/>
              <a:t>y </a:t>
            </a:r>
            <a:r>
              <a:rPr sz="2800" b="1" dirty="0"/>
              <a:t>varies directly as</a:t>
            </a:r>
            <a:r>
              <a:rPr sz="2800" dirty="0"/>
              <a:t> (or </a:t>
            </a:r>
            <a:r>
              <a:rPr sz="2800" b="1" dirty="0"/>
              <a:t>is proportional to</a:t>
            </a:r>
            <a:r>
              <a:rPr sz="2800" dirty="0"/>
              <a:t>) the </a:t>
            </a:r>
            <a:r>
              <a:rPr lang="en-US" sz="2800" i="1" dirty="0"/>
              <a:t>n</a:t>
            </a:r>
            <a:r>
              <a:rPr sz="2800" baseline="30000" dirty="0"/>
              <a:t>th</a:t>
            </a:r>
            <a:r>
              <a:rPr sz="2800" dirty="0"/>
              <a:t> power of </a:t>
            </a:r>
            <a:r>
              <a:rPr lang="en-US" sz="2800" i="1" dirty="0"/>
              <a:t>x</a:t>
            </a:r>
            <a:r>
              <a:rPr lang="en-US" sz="2800" dirty="0"/>
              <a:t> </a:t>
            </a:r>
            <a:r>
              <a:rPr sz="2800" dirty="0"/>
              <a:t>if there is a nonzero constant </a:t>
            </a:r>
            <a:r>
              <a:rPr lang="en-US" sz="2800" i="1" dirty="0"/>
              <a:t>k.</a:t>
            </a:r>
            <a:r>
              <a:rPr sz="2800" dirty="0"/>
              <a:t> (called the </a:t>
            </a:r>
            <a:r>
              <a:rPr sz="2800" b="1" dirty="0"/>
              <a:t>constant of proportionality</a:t>
            </a:r>
            <a:r>
              <a:rPr sz="2800" dirty="0"/>
              <a:t>) such that</a:t>
            </a:r>
            <a:r>
              <a:rPr lang="en-US" sz="2800" dirty="0"/>
              <a:t> </a:t>
            </a:r>
          </a:p>
        </p:txBody>
      </p:sp>
      <p:pic>
        <p:nvPicPr>
          <p:cNvPr id="5" name="Picture 4" descr="y equals k times x to the power of n.">
            <a:extLst>
              <a:ext uri="{FF2B5EF4-FFF2-40B4-BE49-F238E27FC236}">
                <a16:creationId xmlns:a16="http://schemas.microsoft.com/office/drawing/2014/main" id="{883CE74A-C01A-5FAE-917E-FF4CB21E435E}"/>
              </a:ext>
            </a:extLst>
          </p:cNvPr>
          <p:cNvPicPr>
            <a:picLocks noChangeAspect="1"/>
          </p:cNvPicPr>
          <p:nvPr/>
        </p:nvPicPr>
        <p:blipFill>
          <a:blip r:embed="rId2"/>
          <a:stretch>
            <a:fillRect/>
          </a:stretch>
        </p:blipFill>
        <p:spPr>
          <a:xfrm>
            <a:off x="3981450" y="2514600"/>
            <a:ext cx="1181100" cy="569459"/>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1: Direct Variation</a:t>
            </a:r>
            <a:r>
              <a:rPr lang="en-US" spc="-1" baseline="-25000" dirty="0">
                <a:latin typeface="Calibri"/>
                <a:ea typeface="+mn-ea"/>
                <a:cs typeface="+mn-cs"/>
              </a:rPr>
              <a:t>1</a:t>
            </a:r>
            <a:endParaRPr lang="en-IN" dirty="0"/>
          </a:p>
        </p:txBody>
      </p:sp>
      <p:sp>
        <p:nvSpPr>
          <p:cNvPr id="3" name="Text Placeholder 2"/>
          <p:cNvSpPr>
            <a:spLocks noGrp="1"/>
          </p:cNvSpPr>
          <p:nvPr>
            <p:ph type="body" sz="quarter" idx="10"/>
          </p:nvPr>
        </p:nvSpPr>
        <p:spPr/>
        <p:txBody>
          <a:bodyPr>
            <a:normAutofit/>
          </a:bodyPr>
          <a:lstStyle/>
          <a:p>
            <a:r>
              <a:rPr sz="2800" dirty="0"/>
              <a:t>Hooke's Law says that the force exerted on a spring varies directly with the distance that the spring is stretched. If a </a:t>
            </a:r>
            <a:r>
              <a:rPr lang="en-US" dirty="0">
                <a:latin typeface="Cambria Math"/>
              </a:rPr>
              <a:t>5</a:t>
            </a:r>
            <a:r>
              <a:rPr sz="2800" dirty="0"/>
              <a:t>-pound weight suspended on a spring scale stretches the spring </a:t>
            </a:r>
            <a:r>
              <a:rPr sz="2800" dirty="0">
                <a:latin typeface="Cambria Math"/>
              </a:rPr>
              <a:t>2</a:t>
            </a:r>
            <a:r>
              <a:rPr sz="2800" dirty="0"/>
              <a:t> inches, how far will a </a:t>
            </a:r>
            <a:r>
              <a:rPr lang="en-US" dirty="0"/>
              <a:t>13</a:t>
            </a:r>
            <a:r>
              <a:rPr sz="2800" dirty="0"/>
              <a:t>-pound weight stretch it?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Direct Variation</a:t>
            </a:r>
            <a:r>
              <a:rPr lang="en-US" spc="-1" baseline="-25000" dirty="0">
                <a:latin typeface="Calibri"/>
                <a:ea typeface="+mn-ea"/>
                <a:cs typeface="+mn-cs"/>
              </a:rPr>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The first sentence tells us that</a:t>
            </a:r>
            <a:r>
              <a:rPr lang="en-US" sz="2800" dirty="0"/>
              <a:t> </a:t>
            </a:r>
            <a:r>
              <a:rPr lang="en-US" sz="2800" i="1" dirty="0">
                <a:ea typeface="Cambria Math" panose="02040503050406030204" pitchFamily="18" charset="0"/>
              </a:rPr>
              <a:t>F</a:t>
            </a:r>
            <a:r>
              <a:rPr lang="en-US" sz="2800" dirty="0">
                <a:ea typeface="Cambria Math" panose="02040503050406030204" pitchFamily="18" charset="0"/>
              </a:rPr>
              <a:t> = </a:t>
            </a:r>
            <a:r>
              <a:rPr lang="en-US" sz="2800" i="1" dirty="0" err="1">
                <a:ea typeface="Cambria Math" panose="02040503050406030204" pitchFamily="18" charset="0"/>
              </a:rPr>
              <a:t>kx</a:t>
            </a:r>
            <a:r>
              <a:rPr sz="2800" dirty="0"/>
              <a:t>, where </a:t>
            </a:r>
            <a:r>
              <a:rPr lang="en-US" sz="2800" i="1" dirty="0"/>
              <a:t>F</a:t>
            </a:r>
            <a:r>
              <a:rPr lang="en-US" sz="2800" dirty="0"/>
              <a:t> </a:t>
            </a:r>
            <a:r>
              <a:rPr sz="2800" dirty="0"/>
              <a:t>represents the force exerted by the spring and </a:t>
            </a:r>
            <a:r>
              <a:rPr lang="en-US" sz="2800" i="1" dirty="0"/>
              <a:t>x </a:t>
            </a:r>
            <a:r>
              <a:rPr sz="2800" dirty="0"/>
              <a:t>represents the distance that the spring is stretched. When a weight is suspended on a spring scale (and is stationary), the force exerted upward by the spring must equal the force downward due to gravity, so the spring exerts a force of 5 pounds when a 5-pound weight is suspended from it. So the second sentence </a:t>
            </a:r>
            <a:endParaRPr lang="en-US" sz="2800" dirty="0"/>
          </a:p>
          <a:p>
            <a:pPr>
              <a:defRPr sz="2800"/>
            </a:pPr>
            <a:r>
              <a:rPr sz="2800" dirty="0"/>
              <a:t>tells us that</a:t>
            </a:r>
            <a:r>
              <a:rPr lang="en-US" sz="2800" dirty="0"/>
              <a:t> </a:t>
            </a:r>
            <a:r>
              <a:rPr lang="en-US" sz="2800" dirty="0">
                <a:ea typeface="Cambria Math" panose="02040503050406030204" pitchFamily="18" charset="0"/>
              </a:rPr>
              <a:t>5 = 2</a:t>
            </a:r>
            <a:r>
              <a:rPr lang="en-US" sz="100" dirty="0">
                <a:ea typeface="Cambria Math" panose="02040503050406030204" pitchFamily="18" charset="0"/>
              </a:rPr>
              <a:t> </a:t>
            </a:r>
            <a:r>
              <a:rPr lang="en-US" sz="2800" i="1" dirty="0">
                <a:ea typeface="Cambria Math" panose="02040503050406030204" pitchFamily="18" charset="0"/>
              </a:rPr>
              <a:t>k</a:t>
            </a:r>
            <a:r>
              <a:rPr lang="en-US" sz="2800" dirty="0"/>
              <a:t> , </a:t>
            </a:r>
            <a:r>
              <a:rPr sz="2800" dirty="0"/>
              <a:t>or</a:t>
            </a:r>
          </a:p>
        </p:txBody>
      </p:sp>
      <p:pic>
        <p:nvPicPr>
          <p:cNvPr id="5" name="Picture 4" descr="k equals five divided by two.">
            <a:extLst>
              <a:ext uri="{FF2B5EF4-FFF2-40B4-BE49-F238E27FC236}">
                <a16:creationId xmlns:a16="http://schemas.microsoft.com/office/drawing/2014/main" id="{5CBA6031-D518-83FF-B092-107ACCE6BC77}"/>
              </a:ext>
            </a:extLst>
          </p:cNvPr>
          <p:cNvPicPr>
            <a:picLocks noChangeAspect="1"/>
          </p:cNvPicPr>
          <p:nvPr/>
        </p:nvPicPr>
        <p:blipFill>
          <a:blip r:embed="rId2"/>
          <a:stretch>
            <a:fillRect/>
          </a:stretch>
        </p:blipFill>
        <p:spPr>
          <a:xfrm>
            <a:off x="3814982" y="4953000"/>
            <a:ext cx="757018" cy="7200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Direct Variation</a:t>
            </a:r>
            <a:r>
              <a:rPr lang="en-US" spc="-1" baseline="-25000" dirty="0">
                <a:latin typeface="Calibri"/>
                <a:ea typeface="+mn-ea"/>
                <a:cs typeface="+mn-cs"/>
              </a:rPr>
              <a:t>3</a:t>
            </a:r>
            <a:endParaRPr dirty="0"/>
          </a:p>
        </p:txBody>
      </p:sp>
      <p:sp>
        <p:nvSpPr>
          <p:cNvPr id="3" name="Text Placeholder 2"/>
          <p:cNvSpPr>
            <a:spLocks noGrp="1"/>
          </p:cNvSpPr>
          <p:nvPr>
            <p:ph type="body" sz="quarter" idx="10"/>
          </p:nvPr>
        </p:nvSpPr>
        <p:spPr>
          <a:xfrm>
            <a:off x="457200" y="1029287"/>
            <a:ext cx="8458200" cy="4967067"/>
          </a:xfrm>
        </p:spPr>
        <p:txBody>
          <a:bodyPr>
            <a:normAutofit/>
          </a:bodyPr>
          <a:lstStyle/>
          <a:p>
            <a:r>
              <a:rPr lang="en-US" sz="2800" dirty="0"/>
              <a:t>We can now answer the question.</a:t>
            </a:r>
            <a:endParaRPr sz="2800" dirty="0"/>
          </a:p>
        </p:txBody>
      </p:sp>
      <p:pic>
        <p:nvPicPr>
          <p:cNvPr id="5" name="Picture 4" descr="Thirteen equals five divided by two times x. which is equal to twenty six divided by five equals x.">
            <a:extLst>
              <a:ext uri="{FF2B5EF4-FFF2-40B4-BE49-F238E27FC236}">
                <a16:creationId xmlns:a16="http://schemas.microsoft.com/office/drawing/2014/main" id="{AA7CF31D-C51C-2CE5-E442-BF28CE06554C}"/>
              </a:ext>
            </a:extLst>
          </p:cNvPr>
          <p:cNvPicPr>
            <a:picLocks noChangeAspect="1"/>
          </p:cNvPicPr>
          <p:nvPr/>
        </p:nvPicPr>
        <p:blipFill>
          <a:blip r:embed="rId2"/>
          <a:stretch>
            <a:fillRect/>
          </a:stretch>
        </p:blipFill>
        <p:spPr>
          <a:xfrm>
            <a:off x="3859794" y="1681771"/>
            <a:ext cx="1055853" cy="1512000"/>
          </a:xfrm>
          <a:prstGeom prst="rect">
            <a:avLst/>
          </a:prstGeom>
        </p:spPr>
      </p:pic>
      <p:sp>
        <p:nvSpPr>
          <p:cNvPr id="6" name="TextBox 5">
            <a:extLst>
              <a:ext uri="{FF2B5EF4-FFF2-40B4-BE49-F238E27FC236}">
                <a16:creationId xmlns:a16="http://schemas.microsoft.com/office/drawing/2014/main" id="{F84D9144-A9DB-6EED-F68E-50383AC20267}"/>
              </a:ext>
            </a:extLst>
          </p:cNvPr>
          <p:cNvSpPr txBox="1"/>
          <p:nvPr/>
        </p:nvSpPr>
        <p:spPr>
          <a:xfrm>
            <a:off x="492825" y="3294012"/>
            <a:ext cx="3657600" cy="523220"/>
          </a:xfrm>
          <a:prstGeom prst="rect">
            <a:avLst/>
          </a:prstGeom>
          <a:noFill/>
        </p:spPr>
        <p:txBody>
          <a:bodyPr wrap="square" rtlCol="0">
            <a:spAutoFit/>
          </a:bodyPr>
          <a:lstStyle/>
          <a:p>
            <a:r>
              <a:rPr lang="en-US" sz="2800" dirty="0"/>
              <a:t>So the spring stretches</a:t>
            </a:r>
            <a:endParaRPr lang="en-IN" sz="2800" dirty="0"/>
          </a:p>
        </p:txBody>
      </p:sp>
      <p:pic>
        <p:nvPicPr>
          <p:cNvPr id="10" name="Picture 9" descr="Twenty six divided by five equals five point two.">
            <a:extLst>
              <a:ext uri="{FF2B5EF4-FFF2-40B4-BE49-F238E27FC236}">
                <a16:creationId xmlns:a16="http://schemas.microsoft.com/office/drawing/2014/main" id="{0EFF8798-44F1-94B7-C34D-02131F7629D4}"/>
              </a:ext>
            </a:extLst>
          </p:cNvPr>
          <p:cNvPicPr>
            <a:picLocks noChangeAspect="1"/>
          </p:cNvPicPr>
          <p:nvPr/>
        </p:nvPicPr>
        <p:blipFill>
          <a:blip r:embed="rId3"/>
          <a:stretch>
            <a:fillRect/>
          </a:stretch>
        </p:blipFill>
        <p:spPr>
          <a:xfrm>
            <a:off x="4033650" y="3268488"/>
            <a:ext cx="1046221" cy="684000"/>
          </a:xfrm>
          <a:prstGeom prst="rect">
            <a:avLst/>
          </a:prstGeom>
        </p:spPr>
      </p:pic>
      <p:sp>
        <p:nvSpPr>
          <p:cNvPr id="7" name="TextBox 6">
            <a:extLst>
              <a:ext uri="{FF2B5EF4-FFF2-40B4-BE49-F238E27FC236}">
                <a16:creationId xmlns:a16="http://schemas.microsoft.com/office/drawing/2014/main" id="{AA713F30-7697-0910-D79C-F0B2C00A01F8}"/>
              </a:ext>
            </a:extLst>
          </p:cNvPr>
          <p:cNvSpPr txBox="1"/>
          <p:nvPr/>
        </p:nvSpPr>
        <p:spPr>
          <a:xfrm>
            <a:off x="5079871" y="3348878"/>
            <a:ext cx="3733800" cy="523220"/>
          </a:xfrm>
          <a:prstGeom prst="rect">
            <a:avLst/>
          </a:prstGeom>
          <a:noFill/>
        </p:spPr>
        <p:txBody>
          <a:bodyPr wrap="square" rtlCol="0">
            <a:spAutoFit/>
          </a:bodyPr>
          <a:lstStyle/>
          <a:p>
            <a:r>
              <a:rPr lang="en-US" sz="2800" dirty="0"/>
              <a:t>inches when a 13-pound</a:t>
            </a:r>
            <a:endParaRPr lang="en-IN" sz="2800" dirty="0"/>
          </a:p>
        </p:txBody>
      </p:sp>
      <p:sp>
        <p:nvSpPr>
          <p:cNvPr id="8" name="TextBox 7">
            <a:extLst>
              <a:ext uri="{FF2B5EF4-FFF2-40B4-BE49-F238E27FC236}">
                <a16:creationId xmlns:a16="http://schemas.microsoft.com/office/drawing/2014/main" id="{CF548D73-CB19-0A3C-BC6F-BB7F0A375210}"/>
              </a:ext>
            </a:extLst>
          </p:cNvPr>
          <p:cNvSpPr txBox="1"/>
          <p:nvPr/>
        </p:nvSpPr>
        <p:spPr>
          <a:xfrm>
            <a:off x="559647" y="3917473"/>
            <a:ext cx="4356000" cy="523220"/>
          </a:xfrm>
          <a:prstGeom prst="rect">
            <a:avLst/>
          </a:prstGeom>
          <a:noFill/>
        </p:spPr>
        <p:txBody>
          <a:bodyPr wrap="square" rtlCol="0">
            <a:spAutoFit/>
          </a:bodyPr>
          <a:lstStyle/>
          <a:p>
            <a:r>
              <a:rPr lang="en-US" sz="2800" dirty="0"/>
              <a:t>weight is suspended from it.</a:t>
            </a:r>
            <a:endParaRPr lang="en-IN" sz="2800" dirty="0"/>
          </a:p>
        </p:txBody>
      </p:sp>
    </p:spTree>
    <p:extLst>
      <p:ext uri="{BB962C8B-B14F-4D97-AF65-F5344CB8AC3E}">
        <p14:creationId xmlns:p14="http://schemas.microsoft.com/office/powerpoint/2010/main" val="13667282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Definition: Inverse Variation</a:t>
            </a:r>
            <a:endParaRPr dirty="0"/>
          </a:p>
        </p:txBody>
      </p:sp>
      <p:sp>
        <p:nvSpPr>
          <p:cNvPr id="3" name="Text Placeholder 2"/>
          <p:cNvSpPr>
            <a:spLocks noGrp="1"/>
          </p:cNvSpPr>
          <p:nvPr>
            <p:ph type="body" sz="quarter" idx="10"/>
          </p:nvPr>
        </p:nvSpPr>
        <p:spPr/>
        <p:txBody>
          <a:bodyPr>
            <a:normAutofit/>
          </a:bodyPr>
          <a:lstStyle/>
          <a:p>
            <a:pPr>
              <a:defRPr sz="2800"/>
            </a:pPr>
            <a:r>
              <a:rPr sz="2800" dirty="0"/>
              <a:t>We say that </a:t>
            </a:r>
            <a:r>
              <a:rPr lang="en-US" sz="2800" i="1" dirty="0"/>
              <a:t>y</a:t>
            </a:r>
            <a:r>
              <a:rPr lang="en-US" sz="2800" dirty="0"/>
              <a:t> </a:t>
            </a:r>
            <a:r>
              <a:rPr sz="2800" b="1" dirty="0"/>
              <a:t>varies inversely as</a:t>
            </a:r>
            <a:r>
              <a:rPr sz="2800" dirty="0"/>
              <a:t> (or </a:t>
            </a:r>
            <a:r>
              <a:rPr sz="2800" b="1" dirty="0"/>
              <a:t>is inversely proportional to</a:t>
            </a:r>
            <a:r>
              <a:rPr sz="2800" dirty="0"/>
              <a:t>) the </a:t>
            </a:r>
            <a:r>
              <a:rPr lang="en-US" sz="2800" i="1" dirty="0"/>
              <a:t>n</a:t>
            </a:r>
            <a:r>
              <a:rPr sz="2800" baseline="30000" dirty="0"/>
              <a:t>th</a:t>
            </a:r>
            <a:r>
              <a:rPr sz="2800" dirty="0"/>
              <a:t> power of </a:t>
            </a:r>
            <a:r>
              <a:rPr lang="en-US" sz="2800" i="1" dirty="0"/>
              <a:t>x</a:t>
            </a:r>
            <a:r>
              <a:rPr lang="en-US" sz="2800" dirty="0"/>
              <a:t> </a:t>
            </a:r>
            <a:r>
              <a:rPr sz="2800" dirty="0"/>
              <a:t>if there is a nonzero constant </a:t>
            </a:r>
            <a:r>
              <a:rPr lang="en-US" sz="2800" i="1" dirty="0"/>
              <a:t>k</a:t>
            </a:r>
            <a:r>
              <a:rPr lang="en-US" sz="2800" dirty="0"/>
              <a:t> </a:t>
            </a:r>
            <a:r>
              <a:rPr sz="2800" dirty="0"/>
              <a:t>such that</a:t>
            </a:r>
            <a:endParaRPr lang="en-US" dirty="0"/>
          </a:p>
        </p:txBody>
      </p:sp>
      <p:pic>
        <p:nvPicPr>
          <p:cNvPr id="7" name="Picture 6" descr="y equals k divided by x to the power of n.">
            <a:extLst>
              <a:ext uri="{FF2B5EF4-FFF2-40B4-BE49-F238E27FC236}">
                <a16:creationId xmlns:a16="http://schemas.microsoft.com/office/drawing/2014/main" id="{79AF3F78-920D-94F1-73F1-4A6714B94AB1}"/>
              </a:ext>
            </a:extLst>
          </p:cNvPr>
          <p:cNvPicPr>
            <a:picLocks noChangeAspect="1"/>
          </p:cNvPicPr>
          <p:nvPr/>
        </p:nvPicPr>
        <p:blipFill>
          <a:blip r:embed="rId2"/>
          <a:stretch>
            <a:fillRect/>
          </a:stretch>
        </p:blipFill>
        <p:spPr>
          <a:xfrm>
            <a:off x="3962400" y="2286000"/>
            <a:ext cx="1021699" cy="82800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Inverse Variation</a:t>
            </a:r>
            <a:r>
              <a:rPr lang="en-US" spc="-1" baseline="-25000" dirty="0">
                <a:latin typeface="Calibri"/>
                <a:ea typeface="+mn-ea"/>
                <a:cs typeface="+mn-cs"/>
              </a:rPr>
              <a:t>1</a:t>
            </a:r>
            <a:endParaRPr dirty="0"/>
          </a:p>
        </p:txBody>
      </p:sp>
      <p:sp>
        <p:nvSpPr>
          <p:cNvPr id="3" name="Text Placeholder 2"/>
          <p:cNvSpPr>
            <a:spLocks noGrp="1"/>
          </p:cNvSpPr>
          <p:nvPr>
            <p:ph type="body" sz="quarter" idx="10"/>
          </p:nvPr>
        </p:nvSpPr>
        <p:spPr/>
        <p:txBody>
          <a:bodyPr>
            <a:normAutofit/>
          </a:bodyPr>
          <a:lstStyle/>
          <a:p>
            <a:r>
              <a:rPr sz="2800" dirty="0"/>
              <a:t>The weight of a person, relative to Earth, is inversely proportional to the square of the person's distance from the center of Earth. Using a radius for Earth of </a:t>
            </a:r>
            <a:r>
              <a:rPr lang="en-US" dirty="0"/>
              <a:t>6370</a:t>
            </a:r>
            <a:r>
              <a:rPr sz="2800" dirty="0"/>
              <a:t> kilometers, how much does a </a:t>
            </a:r>
            <a:r>
              <a:rPr lang="en-US" dirty="0"/>
              <a:t>180</a:t>
            </a:r>
            <a:r>
              <a:rPr sz="2800" dirty="0"/>
              <a:t>-pound man weigh when flying in a jet 9 kilometers above Earth's surface?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Inverse Variation</a:t>
            </a:r>
            <a:r>
              <a:rPr lang="en-US" spc="-1" baseline="-25000" dirty="0">
                <a:latin typeface="Calibri"/>
                <a:ea typeface="+mn-ea"/>
                <a:cs typeface="+mn-cs"/>
              </a:rPr>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If we let </a:t>
            </a:r>
            <a:r>
              <a:rPr lang="en-US" sz="2800" i="1" dirty="0"/>
              <a:t>W </a:t>
            </a:r>
            <a:r>
              <a:rPr sz="2800" dirty="0"/>
              <a:t>stand for the weight of a person and </a:t>
            </a:r>
            <a:r>
              <a:rPr lang="en-US" sz="2800" i="1" dirty="0"/>
              <a:t>d </a:t>
            </a:r>
            <a:r>
              <a:rPr sz="2800" dirty="0"/>
              <a:t>the distance between the person and Earth's center, the first sentence tells us that</a:t>
            </a:r>
          </a:p>
        </p:txBody>
      </p:sp>
      <p:pic>
        <p:nvPicPr>
          <p:cNvPr id="5" name="Picture 4" descr="W equals k divided by d squared.">
            <a:extLst>
              <a:ext uri="{FF2B5EF4-FFF2-40B4-BE49-F238E27FC236}">
                <a16:creationId xmlns:a16="http://schemas.microsoft.com/office/drawing/2014/main" id="{7992458C-6E32-F2E1-2751-03A7293868BE}"/>
              </a:ext>
            </a:extLst>
          </p:cNvPr>
          <p:cNvPicPr>
            <a:picLocks noChangeAspect="1"/>
          </p:cNvPicPr>
          <p:nvPr/>
        </p:nvPicPr>
        <p:blipFill>
          <a:blip r:embed="rId2"/>
          <a:stretch>
            <a:fillRect/>
          </a:stretch>
        </p:blipFill>
        <p:spPr>
          <a:xfrm>
            <a:off x="3810001" y="2895600"/>
            <a:ext cx="1126794" cy="7560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Inverse Variation</a:t>
            </a:r>
            <a:r>
              <a:rPr lang="en-US" spc="-1" baseline="-25000" dirty="0">
                <a:latin typeface="Calibri"/>
                <a:ea typeface="+mn-ea"/>
                <a:cs typeface="+mn-cs"/>
              </a:rPr>
              <a:t>3</a:t>
            </a:r>
            <a:endParaRPr dirty="0"/>
          </a:p>
        </p:txBody>
      </p:sp>
      <p:sp>
        <p:nvSpPr>
          <p:cNvPr id="3" name="Text Placeholder 2"/>
          <p:cNvSpPr>
            <a:spLocks noGrp="1"/>
          </p:cNvSpPr>
          <p:nvPr>
            <p:ph type="body" sz="quarter" idx="10"/>
          </p:nvPr>
        </p:nvSpPr>
        <p:spPr/>
        <p:txBody>
          <a:bodyPr>
            <a:normAutofit/>
          </a:bodyPr>
          <a:lstStyle/>
          <a:p>
            <a:pPr>
              <a:defRPr sz="2800"/>
            </a:pPr>
            <a:r>
              <a:rPr sz="2800" dirty="0"/>
              <a:t>The</a:t>
            </a:r>
            <a:r>
              <a:rPr lang="en-US" dirty="0">
                <a:latin typeface="Calibri" panose="020F0502020204030204" pitchFamily="34" charset="0"/>
                <a:ea typeface="Calibri" panose="020F0502020204030204" pitchFamily="34" charset="0"/>
                <a:cs typeface="Calibri" panose="020F0502020204030204" pitchFamily="34" charset="0"/>
              </a:rPr>
              <a:t> </a:t>
            </a:r>
            <a:r>
              <a:rPr sz="2800" dirty="0"/>
              <a:t>second sentence gives us enough information to determine</a:t>
            </a:r>
            <a:r>
              <a:rPr lang="en-US" sz="2800" dirty="0"/>
              <a:t> </a:t>
            </a:r>
            <a:r>
              <a:rPr lang="en-US" sz="2800" i="1" dirty="0"/>
              <a:t>k</a:t>
            </a:r>
            <a:r>
              <a:rPr sz="2800" dirty="0"/>
              <a:t>. Namely, we know that</a:t>
            </a:r>
            <a:r>
              <a:rPr lang="en-US" sz="2800" dirty="0"/>
              <a:t> </a:t>
            </a:r>
            <a:r>
              <a:rPr lang="en-US" sz="2800" i="1" dirty="0"/>
              <a:t>W</a:t>
            </a:r>
            <a:r>
              <a:rPr lang="en-US" sz="2800" dirty="0"/>
              <a:t> = 180</a:t>
            </a:r>
            <a:r>
              <a:rPr sz="2800" dirty="0"/>
              <a:t> (pounds) when</a:t>
            </a:r>
            <a:r>
              <a:rPr lang="en-US" dirty="0"/>
              <a:t> </a:t>
            </a:r>
            <a:r>
              <a:rPr lang="en-US" i="1" dirty="0"/>
              <a:t>d</a:t>
            </a:r>
            <a:r>
              <a:rPr lang="en-US" dirty="0"/>
              <a:t> = 6370</a:t>
            </a:r>
            <a:r>
              <a:rPr sz="2800" dirty="0"/>
              <a:t> (kilometers). Solving the equation for </a:t>
            </a:r>
            <a:r>
              <a:rPr lang="en-US" i="1" dirty="0"/>
              <a:t>k </a:t>
            </a:r>
            <a:r>
              <a:rPr sz="2800" dirty="0"/>
              <a:t>and substituting in the values that we know, we obtain</a:t>
            </a:r>
            <a:r>
              <a:rPr lang="en-US" dirty="0"/>
              <a:t> </a:t>
            </a:r>
          </a:p>
        </p:txBody>
      </p:sp>
      <p:graphicFrame>
        <p:nvGraphicFramePr>
          <p:cNvPr id="6" name="Object 5" descr="k equals W times d squared equals one hundred eighty times open parenthesis six thousand three hundred seventy close parenthesis squared is approximately seven point three times ten to the power of nine.">
            <a:extLst>
              <a:ext uri="{FF2B5EF4-FFF2-40B4-BE49-F238E27FC236}">
                <a16:creationId xmlns:a16="http://schemas.microsoft.com/office/drawing/2014/main" id="{04F74B2F-9ACE-1B0D-19F7-05B629B64D4B}"/>
              </a:ext>
            </a:extLst>
          </p:cNvPr>
          <p:cNvGraphicFramePr>
            <a:graphicFrameLocks noChangeAspect="1"/>
          </p:cNvGraphicFramePr>
          <p:nvPr>
            <p:extLst>
              <p:ext uri="{D42A27DB-BD31-4B8C-83A1-F6EECF244321}">
                <p14:modId xmlns:p14="http://schemas.microsoft.com/office/powerpoint/2010/main" val="102958244"/>
              </p:ext>
            </p:extLst>
          </p:nvPr>
        </p:nvGraphicFramePr>
        <p:xfrm>
          <a:off x="1752600" y="2923258"/>
          <a:ext cx="5286375" cy="595313"/>
        </p:xfrm>
        <a:graphic>
          <a:graphicData uri="http://schemas.openxmlformats.org/presentationml/2006/ole">
            <mc:AlternateContent xmlns:mc="http://schemas.openxmlformats.org/markup-compatibility/2006">
              <mc:Choice xmlns:v="urn:schemas-microsoft-com:vml" Requires="v">
                <p:oleObj name="Equation" r:id="rId2" imgW="5285847" imgH="595725" progId="Equation.DSMT4">
                  <p:embed/>
                </p:oleObj>
              </mc:Choice>
              <mc:Fallback>
                <p:oleObj name="Equation" r:id="rId2" imgW="5285847" imgH="595725" progId="Equation.DSMT4">
                  <p:embed/>
                  <p:pic>
                    <p:nvPicPr>
                      <p:cNvPr id="0" name=""/>
                      <p:cNvPicPr/>
                      <p:nvPr/>
                    </p:nvPicPr>
                    <p:blipFill>
                      <a:blip r:embed="rId3"/>
                      <a:stretch>
                        <a:fillRect/>
                      </a:stretch>
                    </p:blipFill>
                    <p:spPr>
                      <a:xfrm>
                        <a:off x="1752600" y="2923258"/>
                        <a:ext cx="5286375" cy="595313"/>
                      </a:xfrm>
                      <a:prstGeom prst="rect">
                        <a:avLst/>
                      </a:prstGeom>
                    </p:spPr>
                  </p:pic>
                </p:oleObj>
              </mc:Fallback>
            </mc:AlternateContent>
          </a:graphicData>
        </a:graphic>
      </p:graphicFrame>
    </p:spTree>
    <p:extLst>
      <p:ext uri="{BB962C8B-B14F-4D97-AF65-F5344CB8AC3E}">
        <p14:creationId xmlns:p14="http://schemas.microsoft.com/office/powerpoint/2010/main" val="708672909"/>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967</TotalTime>
  <Words>695</Words>
  <Application>Microsoft Office PowerPoint</Application>
  <PresentationFormat>On-screen Show (4:3)</PresentationFormat>
  <Paragraphs>53</Paragraphs>
  <Slides>16</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2" baseType="lpstr">
      <vt:lpstr>Calibri</vt:lpstr>
      <vt:lpstr>Courier New</vt:lpstr>
      <vt:lpstr>Cambria Math</vt:lpstr>
      <vt:lpstr>Arial</vt:lpstr>
      <vt:lpstr>Office Theme</vt:lpstr>
      <vt:lpstr>MathType 6.0 Equation</vt:lpstr>
      <vt:lpstr>Section 4.5</vt:lpstr>
      <vt:lpstr>Definition: Direct Variation</vt:lpstr>
      <vt:lpstr>Example 1: Direct Variation1</vt:lpstr>
      <vt:lpstr>Example 1: Direct Variation2</vt:lpstr>
      <vt:lpstr>Example 1: Direct Variation3</vt:lpstr>
      <vt:lpstr>Definition: Inverse Variation</vt:lpstr>
      <vt:lpstr>Example 2: Inverse Variation1</vt:lpstr>
      <vt:lpstr>Example 2: Inverse Variation2</vt:lpstr>
      <vt:lpstr>Example 2: Inverse Variation3</vt:lpstr>
      <vt:lpstr>Example 2: Inverse Variation4</vt:lpstr>
      <vt:lpstr>Definition: Joint Variation</vt:lpstr>
      <vt:lpstr>Example 3: Joint Variation1</vt:lpstr>
      <vt:lpstr>Example 3: Joint Variation2</vt:lpstr>
      <vt:lpstr>Example 3: Joint Variation3</vt:lpstr>
      <vt:lpstr>Example 4: Finding the Force of Gravity 1</vt:lpstr>
      <vt:lpstr>Example 4: Finding the Force of Gravity2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dc:title>
  <dc:creator>Hawkes Learning</dc:creator>
  <cp:lastModifiedBy>Sangeetha Pallikala</cp:lastModifiedBy>
  <cp:revision>147</cp:revision>
  <dcterms:created xsi:type="dcterms:W3CDTF">2013-04-26T14:43:13Z</dcterms:created>
  <dcterms:modified xsi:type="dcterms:W3CDTF">2025-06-20T11:34:03Z</dcterms:modified>
</cp:coreProperties>
</file>