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70" r:id="rId6"/>
    <p:sldId id="260" r:id="rId7"/>
    <p:sldId id="314" r:id="rId8"/>
    <p:sldId id="262" r:id="rId9"/>
    <p:sldId id="264" r:id="rId10"/>
    <p:sldId id="265" r:id="rId11"/>
    <p:sldId id="271" r:id="rId12"/>
    <p:sldId id="272" r:id="rId13"/>
    <p:sldId id="281" r:id="rId14"/>
    <p:sldId id="273" r:id="rId15"/>
    <p:sldId id="275" r:id="rId16"/>
    <p:sldId id="276" r:id="rId17"/>
    <p:sldId id="278" r:id="rId18"/>
    <p:sldId id="282" r:id="rId19"/>
    <p:sldId id="283" r:id="rId20"/>
    <p:sldId id="285" r:id="rId21"/>
    <p:sldId id="313" r:id="rId22"/>
    <p:sldId id="286" r:id="rId23"/>
    <p:sldId id="287" r:id="rId24"/>
    <p:sldId id="288" r:id="rId25"/>
    <p:sldId id="291" r:id="rId26"/>
    <p:sldId id="292" r:id="rId27"/>
    <p:sldId id="295" r:id="rId28"/>
    <p:sldId id="296" r:id="rId29"/>
    <p:sldId id="298" r:id="rId30"/>
    <p:sldId id="299" r:id="rId31"/>
    <p:sldId id="303" r:id="rId32"/>
    <p:sldId id="304" r:id="rId33"/>
    <p:sldId id="305" r:id="rId34"/>
    <p:sldId id="306" r:id="rId35"/>
    <p:sldId id="307" r:id="rId36"/>
    <p:sldId id="308" r:id="rId37"/>
    <p:sldId id="309" r:id="rId38"/>
    <p:sldId id="310" r:id="rId39"/>
    <p:sldId id="311" r:id="rId40"/>
    <p:sldId id="312" r:id="rId41"/>
  </p:sldIdLst>
  <p:sldSz cx="9144000" cy="6858000" type="screen4x3"/>
  <p:notesSz cx="6858000" cy="9144000"/>
  <p:embeddedFontLs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 id="2" name="hiteesha" initials="h" lastIdx="2" clrIdx="2">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73" autoAdjust="0"/>
  </p:normalViewPr>
  <p:slideViewPr>
    <p:cSldViewPr>
      <p:cViewPr varScale="1">
        <p:scale>
          <a:sx n="101" d="100"/>
          <a:sy n="101" d="100"/>
        </p:scale>
        <p:origin x="1128"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82880" y="6008914"/>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2.bin"/><Relationship Id="rId1" Type="http://schemas.openxmlformats.org/officeDocument/2006/relationships/slideLayout" Target="../slideLayouts/slideLayout3.x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a:t>
            </a:r>
            <a:r>
              <a:rPr lang="en-US" dirty="0"/>
              <a:t>4</a:t>
            </a:r>
            <a:r>
              <a:rPr dirty="0"/>
              <a:t>.3</a:t>
            </a:r>
          </a:p>
        </p:txBody>
      </p:sp>
      <p:sp>
        <p:nvSpPr>
          <p:cNvPr id="2" name="Text Placeholder 1"/>
          <p:cNvSpPr>
            <a:spLocks noGrp="1"/>
          </p:cNvSpPr>
          <p:nvPr>
            <p:ph type="body" sz="quarter" idx="10"/>
          </p:nvPr>
        </p:nvSpPr>
        <p:spPr/>
        <p:txBody>
          <a:bodyPr/>
          <a:lstStyle/>
          <a:p>
            <a:pPr algn="ctr"/>
            <a:r>
              <a:t>Quadratic Functions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Quadratic Functions</a:t>
            </a:r>
            <a:r>
              <a:rPr lang="en-US" spc="-1" baseline="-25000" dirty="0">
                <a:latin typeface="Calibri"/>
                <a:ea typeface="+mn-ea"/>
                <a:cs typeface="+mn-cs"/>
              </a:rPr>
              <a:t>6</a:t>
            </a:r>
            <a:endParaRPr dirty="0"/>
          </a:p>
        </p:txBody>
      </p:sp>
      <p:pic>
        <p:nvPicPr>
          <p:cNvPr id="5" name="Content Placeholder 4" descr="Graph of the function f of x equals negative x squared minus two x plus three in the Cartesian plane. The parabola opens downward with vertex at open parenthesis negative one, four close parenthesis and also passes through the marked points open parenthesis negative three, zero close parenthesis and open parenthesis one, zero close parenthesis.">
            <a:extLst>
              <a:ext uri="{FF2B5EF4-FFF2-40B4-BE49-F238E27FC236}">
                <a16:creationId xmlns:a16="http://schemas.microsoft.com/office/drawing/2014/main" id="{4C0E8F63-84D8-4A30-B0EB-0225AA12076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977"/>
            <a:ext cx="4356000" cy="4356000"/>
          </a:xfrm>
        </p:spPr>
      </p:pic>
      <p:sp>
        <p:nvSpPr>
          <p:cNvPr id="6" name="TextBox 5">
            <a:extLst>
              <a:ext uri="{FF2B5EF4-FFF2-40B4-BE49-F238E27FC236}">
                <a16:creationId xmlns:a16="http://schemas.microsoft.com/office/drawing/2014/main" id="{DC1D7456-A190-4575-D04D-22F7CC6748F9}"/>
              </a:ext>
            </a:extLst>
          </p:cNvPr>
          <p:cNvSpPr txBox="1"/>
          <p:nvPr/>
        </p:nvSpPr>
        <p:spPr>
          <a:xfrm>
            <a:off x="2286000" y="5487211"/>
            <a:ext cx="4572000" cy="523220"/>
          </a:xfrm>
          <a:prstGeom prst="rect">
            <a:avLst/>
          </a:prstGeom>
          <a:noFill/>
        </p:spPr>
        <p:txBody>
          <a:bodyPr wrap="square">
            <a:spAutoFit/>
          </a:bodyPr>
          <a:lstStyle/>
          <a:p>
            <a:r>
              <a:rPr lang="en-US" sz="2800" dirty="0"/>
              <a:t>Figure 6: </a:t>
            </a:r>
            <a:r>
              <a:rPr lang="en-US" sz="2800" i="1" dirty="0"/>
              <a:t>f</a:t>
            </a:r>
            <a:r>
              <a:rPr lang="en-US" sz="2800" dirty="0"/>
              <a:t> (</a:t>
            </a:r>
            <a:r>
              <a:rPr lang="en-US" sz="2800" i="1" dirty="0"/>
              <a:t>x</a:t>
            </a:r>
            <a:r>
              <a:rPr lang="en-US" sz="2800" dirty="0"/>
              <a:t>) = − </a:t>
            </a:r>
            <a:r>
              <a:rPr lang="en-US" sz="2800" i="1" dirty="0"/>
              <a:t>x</a:t>
            </a:r>
            <a:r>
              <a:rPr lang="en-US" sz="2800" dirty="0"/>
              <a:t>² − 2</a:t>
            </a:r>
            <a:r>
              <a:rPr lang="en-US" sz="2800" i="1" dirty="0"/>
              <a:t>x</a:t>
            </a:r>
            <a:r>
              <a:rPr lang="en-US" sz="2800" dirty="0"/>
              <a:t> + 3.</a:t>
            </a:r>
            <a:endParaRPr lang="en-IN"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Vertex of a Quadratic Function</a:t>
            </a:r>
          </a:p>
        </p:txBody>
      </p:sp>
      <p:sp>
        <p:nvSpPr>
          <p:cNvPr id="3" name="Text Placeholder 2"/>
          <p:cNvSpPr>
            <a:spLocks noGrp="1"/>
          </p:cNvSpPr>
          <p:nvPr>
            <p:ph type="body" sz="quarter" idx="10"/>
          </p:nvPr>
        </p:nvSpPr>
        <p:spPr/>
        <p:txBody>
          <a:bodyPr>
            <a:normAutofit/>
          </a:bodyPr>
          <a:lstStyle/>
          <a:p>
            <a:pPr>
              <a:defRPr sz="2800"/>
            </a:pPr>
            <a:r>
              <a:rPr lang="en-US" dirty="0"/>
              <a:t>Given a quadratic function</a:t>
            </a:r>
            <a:endParaRPr lang="en-IN" dirty="0">
              <a:solidFill>
                <a:srgbClr val="000000"/>
              </a:solidFill>
            </a:endParaRPr>
          </a:p>
          <a:p>
            <a:pPr>
              <a:defRPr sz="2800"/>
            </a:pPr>
            <a:endParaRPr lang="en-IN" sz="2800" dirty="0">
              <a:solidFill>
                <a:srgbClr val="000000"/>
              </a:solidFill>
            </a:endParaRPr>
          </a:p>
          <a:p>
            <a:pPr>
              <a:defRPr sz="2800"/>
            </a:pPr>
            <a:endParaRPr lang="ar-AE" sz="2800" i="1" dirty="0"/>
          </a:p>
        </p:txBody>
      </p:sp>
      <p:pic>
        <p:nvPicPr>
          <p:cNvPr id="5" name="Picture 4" descr="f of x equals a times x squared plus b x plus c">
            <a:extLst>
              <a:ext uri="{FF2B5EF4-FFF2-40B4-BE49-F238E27FC236}">
                <a16:creationId xmlns:a16="http://schemas.microsoft.com/office/drawing/2014/main" id="{248A7010-780F-D54E-6775-4347D7E8D62C}"/>
              </a:ext>
            </a:extLst>
          </p:cNvPr>
          <p:cNvPicPr>
            <a:picLocks noChangeAspect="1"/>
          </p:cNvPicPr>
          <p:nvPr/>
        </p:nvPicPr>
        <p:blipFill>
          <a:blip r:embed="rId2"/>
          <a:stretch>
            <a:fillRect/>
          </a:stretch>
        </p:blipFill>
        <p:spPr>
          <a:xfrm>
            <a:off x="4419600" y="1060742"/>
            <a:ext cx="2905125" cy="533400"/>
          </a:xfrm>
          <a:prstGeom prst="rect">
            <a:avLst/>
          </a:prstGeom>
        </p:spPr>
      </p:pic>
      <p:sp>
        <p:nvSpPr>
          <p:cNvPr id="6" name="TextBox 5">
            <a:extLst>
              <a:ext uri="{FF2B5EF4-FFF2-40B4-BE49-F238E27FC236}">
                <a16:creationId xmlns:a16="http://schemas.microsoft.com/office/drawing/2014/main" id="{B0EA51F4-490D-BF51-D59C-4DBB7A2A559A}"/>
              </a:ext>
            </a:extLst>
          </p:cNvPr>
          <p:cNvSpPr txBox="1"/>
          <p:nvPr/>
        </p:nvSpPr>
        <p:spPr>
          <a:xfrm>
            <a:off x="457200" y="1594142"/>
            <a:ext cx="7620000" cy="523220"/>
          </a:xfrm>
          <a:prstGeom prst="rect">
            <a:avLst/>
          </a:prstGeom>
          <a:noFill/>
        </p:spPr>
        <p:txBody>
          <a:bodyPr wrap="square" rtlCol="0">
            <a:spAutoFit/>
          </a:bodyPr>
          <a:lstStyle/>
          <a:p>
            <a:r>
              <a:rPr lang="en-US" sz="2800" dirty="0">
                <a:solidFill>
                  <a:srgbClr val="000000"/>
                </a:solidFill>
                <a:latin typeface="Calibri"/>
              </a:rPr>
              <a:t>t</a:t>
            </a:r>
            <a:r>
              <a:rPr kumimoji="0" lang="en-US" sz="2800" b="0" i="0" u="none" strike="noStrike" kern="1200" cap="none" spc="0" normalizeH="0" baseline="0" noProof="0" dirty="0">
                <a:ln>
                  <a:noFill/>
                </a:ln>
                <a:solidFill>
                  <a:srgbClr val="000000"/>
                </a:solidFill>
                <a:effectLst/>
                <a:uLnTx/>
                <a:uFillTx/>
                <a:latin typeface="Calibri"/>
                <a:ea typeface="+mn-ea"/>
                <a:cs typeface="+mn-cs"/>
              </a:rPr>
              <a:t>he graph of </a:t>
            </a:r>
            <a:r>
              <a:rPr kumimoji="0" lang="en-US" sz="2800" b="0" i="1" u="none" strike="noStrike" kern="1200" cap="none" spc="0" normalizeH="0" baseline="0" noProof="0" dirty="0">
                <a:ln>
                  <a:noFill/>
                </a:ln>
                <a:solidFill>
                  <a:srgbClr val="000000"/>
                </a:solidFill>
                <a:effectLst/>
                <a:uLnTx/>
                <a:uFillTx/>
                <a:latin typeface="Calibri"/>
                <a:ea typeface="+mn-ea"/>
                <a:cs typeface="+mn-cs"/>
              </a:rPr>
              <a:t>f </a:t>
            </a:r>
            <a:r>
              <a:rPr kumimoji="0" lang="en-US" sz="2800" b="0" i="0" u="none" strike="noStrike" kern="1200" cap="none" spc="0" normalizeH="0" baseline="0" noProof="0" dirty="0">
                <a:ln>
                  <a:noFill/>
                </a:ln>
                <a:solidFill>
                  <a:srgbClr val="000000"/>
                </a:solidFill>
                <a:effectLst/>
                <a:uLnTx/>
                <a:uFillTx/>
                <a:latin typeface="Calibri"/>
                <a:ea typeface="+mn-ea"/>
                <a:cs typeface="+mn-cs"/>
              </a:rPr>
              <a:t>is a parabola with a vertex given by</a:t>
            </a:r>
            <a:endParaRPr lang="en-IN" sz="2600" dirty="0"/>
          </a:p>
        </p:txBody>
      </p:sp>
      <p:pic>
        <p:nvPicPr>
          <p:cNvPr id="9" name="Picture 8" descr="Open parenthesis negative b over two times a, comma f of negative b over two times a,  close parenthesis equals open parenthesis negative b over two times a, comma open parenthesis four a c minus b squared close parenthesis over four times a, close parenthesis.">
            <a:extLst>
              <a:ext uri="{FF2B5EF4-FFF2-40B4-BE49-F238E27FC236}">
                <a16:creationId xmlns:a16="http://schemas.microsoft.com/office/drawing/2014/main" id="{B817B0C2-C084-48CB-2D72-60269E27FDAC}"/>
              </a:ext>
            </a:extLst>
          </p:cNvPr>
          <p:cNvPicPr>
            <a:picLocks noChangeAspect="1"/>
          </p:cNvPicPr>
          <p:nvPr/>
        </p:nvPicPr>
        <p:blipFill>
          <a:blip r:embed="rId3"/>
          <a:stretch>
            <a:fillRect/>
          </a:stretch>
        </p:blipFill>
        <p:spPr>
          <a:xfrm>
            <a:off x="1981200" y="2256920"/>
            <a:ext cx="4504944" cy="9189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Using the Vertex Formula</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Find the vertex of the following quadratic functions using the vertex formula.</a:t>
            </a:r>
            <a:r>
              <a:rPr lang="ar-AE" dirty="0"/>
              <a:t>​</a:t>
            </a:r>
            <a:endParaRPr dirty="0"/>
          </a:p>
        </p:txBody>
      </p:sp>
      <p:pic>
        <p:nvPicPr>
          <p:cNvPr id="5" name="Picture 4" descr="Example a, is f of x equals x squared minus 4 x plus 8&#10;&#10;Example b, is g of x equals three times x squared plus 5 x minus 1">
            <a:extLst>
              <a:ext uri="{FF2B5EF4-FFF2-40B4-BE49-F238E27FC236}">
                <a16:creationId xmlns:a16="http://schemas.microsoft.com/office/drawing/2014/main" id="{7F8258EA-FFD7-9BCF-B509-EA871791222D}"/>
              </a:ext>
            </a:extLst>
          </p:cNvPr>
          <p:cNvPicPr>
            <a:picLocks noChangeAspect="1"/>
          </p:cNvPicPr>
          <p:nvPr/>
        </p:nvPicPr>
        <p:blipFill>
          <a:blip r:embed="rId2"/>
          <a:stretch>
            <a:fillRect/>
          </a:stretch>
        </p:blipFill>
        <p:spPr>
          <a:xfrm>
            <a:off x="533400" y="2057400"/>
            <a:ext cx="3219450" cy="12001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pPr>
              <a:defRPr sz="2800"/>
            </a:pPr>
            <a:r>
              <a:rPr sz="2800" dirty="0"/>
              <a:t>If the </a:t>
            </a:r>
            <a:r>
              <a:rPr lang="en-US" i="1" dirty="0"/>
              <a:t>x</a:t>
            </a:r>
            <a:r>
              <a:rPr sz="2800" dirty="0"/>
              <a:t>-coordinate of the vertex is simple, use substitution to find the </a:t>
            </a:r>
            <a:r>
              <a:rPr lang="en-US" sz="2800" i="1" dirty="0"/>
              <a:t>y</a:t>
            </a:r>
            <a:r>
              <a:rPr sz="2800" dirty="0"/>
              <a:t>-coordinate.</a:t>
            </a:r>
          </a:p>
          <a:p>
            <a:pPr>
              <a:defRPr sz="2800"/>
            </a:pPr>
            <a:r>
              <a:rPr sz="2800" dirty="0"/>
              <a:t>If the </a:t>
            </a:r>
            <a:r>
              <a:rPr lang="en-US" i="1" dirty="0"/>
              <a:t>x</a:t>
            </a:r>
            <a:r>
              <a:rPr sz="2800" dirty="0"/>
              <a:t>-coordinate is complicated, use the explicit formula (the right</a:t>
            </a:r>
            <a:r>
              <a:rPr lang="en-US" sz="2800" dirty="0"/>
              <a:t>-</a:t>
            </a:r>
            <a:r>
              <a:rPr sz="2800" dirty="0"/>
              <a:t>hand form in the vertex formula).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Vertex Formula</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Begin by using the formula to find the </a:t>
            </a:r>
            <a:r>
              <a:rPr lang="en-US" sz="2800" i="1" dirty="0"/>
              <a:t>x</a:t>
            </a:r>
            <a:r>
              <a:rPr sz="2800" dirty="0"/>
              <a:t>-coordinate of the vertex</a:t>
            </a:r>
            <a:r>
              <a:rPr lang="en-US" sz="2800" dirty="0"/>
              <a:t>.</a:t>
            </a:r>
            <a:endParaRPr sz="2800" dirty="0"/>
          </a:p>
          <a:p>
            <a:r>
              <a:rPr dirty="0"/>
              <a:t>​</a:t>
            </a:r>
          </a:p>
        </p:txBody>
      </p:sp>
      <mc:AlternateContent xmlns:mc="http://schemas.openxmlformats.org/markup-compatibility/2006" xmlns:a14="http://schemas.microsoft.com/office/drawing/2010/main">
        <mc:Choice Requires="a14">
          <p:graphicFrame>
            <p:nvGraphicFramePr>
              <p:cNvPr id="4" name="Table Placeholder 2" descr="one x squared minus four x plus eight.&#10;The coefficient of x squared, represented as a, is equal to one.&#10;Using the formula negative b divided by two a, substitute b as negative four and a as one.&#10;negative negative four divided by two times one equals to two.">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3476512441"/>
                  </p:ext>
                </p:extLst>
              </p:nvPr>
            </p:nvGraphicFramePr>
            <p:xfrm>
              <a:off x="1066800" y="2669416"/>
              <a:ext cx="7391400" cy="1362263"/>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pPr algn="l">
                            <a:defRPr sz="1800"/>
                          </a:pPr>
                          <a:r>
                            <a:rPr sz="2800" dirty="0"/>
                            <a:t>​</a:t>
                          </a:r>
                          <a14:m>
                            <m:oMath xmlns:m="http://schemas.openxmlformats.org/officeDocument/2006/math">
                              <m:r>
                                <a:rPr sz="2800">
                                  <a:latin typeface="Cambria Math"/>
                                </a:rPr>
                                <m:t>1</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−4</m:t>
                              </m:r>
                              <m:r>
                                <a:rPr sz="2800">
                                  <a:latin typeface="Cambria Math"/>
                                </a:rPr>
                                <m:t>𝑥</m:t>
                              </m:r>
                              <m:r>
                                <a:rPr sz="2800">
                                  <a:latin typeface="Cambria Math"/>
                                </a:rPr>
                                <m:t>+8</m:t>
                              </m:r>
                            </m:oMath>
                          </a14:m>
                          <a:endParaRPr sz="2800" dirty="0"/>
                        </a:p>
                      </a:txBody>
                      <a:tcPr anchor="ctr"/>
                    </a:tc>
                    <a:tc>
                      <a:txBody>
                        <a:bodyPr/>
                        <a:lstStyle/>
                        <a:p>
                          <a:pPr algn="l">
                            <a:defRPr sz="1100" b="1"/>
                          </a:pPr>
                          <a:r>
                            <a:rPr sz="1800" b="0" dirty="0"/>
                            <a:t>Note that the value of </a:t>
                          </a:r>
                          <a14:m>
                            <m:oMath xmlns:m="http://schemas.openxmlformats.org/officeDocument/2006/math">
                              <m:r>
                                <a:rPr sz="1800" b="0" i="1">
                                  <a:latin typeface="Cambria Math"/>
                                </a:rPr>
                                <m:t>𝑎</m:t>
                              </m:r>
                            </m:oMath>
                          </a14:m>
                          <a:r>
                            <a:rPr sz="1800" b="0" dirty="0"/>
                            <a:t> is </a:t>
                          </a:r>
                          <a:r>
                            <a:rPr sz="1800" b="0" dirty="0">
                              <a:latin typeface="Cambria Math"/>
                            </a:rPr>
                            <a:t>1</a:t>
                          </a:r>
                          <a:r>
                            <a:rPr sz="1800" b="0" dirty="0"/>
                            <a:t>.</a:t>
                          </a:r>
                        </a:p>
                      </a:txBody>
                      <a:tcPr anchor="ctr"/>
                    </a:tc>
                    <a:extLst>
                      <a:ext uri="{0D108BD9-81ED-4DB2-BD59-A6C34878D82A}">
                        <a16:rowId xmlns:a16="http://schemas.microsoft.com/office/drawing/2014/main" val="10000"/>
                      </a:ext>
                    </a:extLst>
                  </a:tr>
                  <a:tr h="370840">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m:t>
                                  </m:r>
                                  <m:r>
                                    <a:rPr lang="en-US" sz="2800" b="0" i="1" smtClean="0">
                                      <a:latin typeface="Cambria Math" panose="02040503050406030204" pitchFamily="18" charset="0"/>
                                    </a:rPr>
                                    <m:t>4</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1</m:t>
                                      </m:r>
                                    </m:e>
                                  </m:d>
                                </m:den>
                              </m:f>
                              <m:r>
                                <a:rPr lang="ar-AE" sz="2800">
                                  <a:latin typeface="Cambria Math"/>
                                </a:rPr>
                                <m:t>=</m:t>
                              </m:r>
                              <m:r>
                                <a:rPr lang="ar-AE" sz="2800">
                                  <a:latin typeface="Cambria Math"/>
                                </a:rPr>
                                <m:t>2</m:t>
                              </m:r>
                            </m:oMath>
                          </a14:m>
                          <a:endParaRPr sz="2800" dirty="0"/>
                        </a:p>
                      </a:txBody>
                      <a:tcPr anchor="ctr"/>
                    </a:tc>
                    <a:tc>
                      <a:txBody>
                        <a:bodyPr/>
                        <a:lstStyle/>
                        <a:p>
                          <a:pPr algn="l">
                            <a:defRPr sz="1100" b="1"/>
                          </a:pPr>
                          <a:r>
                            <a:rPr sz="1800" b="0" dirty="0"/>
                            <a:t>Substitute </a:t>
                          </a:r>
                          <a14:m>
                            <m:oMath xmlns:m="http://schemas.openxmlformats.org/officeDocument/2006/math">
                              <m:r>
                                <a:rPr sz="1800" b="0" i="1">
                                  <a:latin typeface="Cambria Math"/>
                                </a:rPr>
                                <m:t>𝑎</m:t>
                              </m:r>
                            </m:oMath>
                          </a14:m>
                          <a:r>
                            <a:rPr sz="1800" b="0" dirty="0"/>
                            <a:t> and </a:t>
                          </a:r>
                          <a14:m>
                            <m:oMath xmlns:m="http://schemas.openxmlformats.org/officeDocument/2006/math">
                              <m:r>
                                <a:rPr sz="1800" b="0" i="1">
                                  <a:latin typeface="Cambria Math"/>
                                </a:rPr>
                                <m:t>𝑏</m:t>
                              </m:r>
                            </m:oMath>
                          </a14:m>
                          <a:r>
                            <a:rPr sz="1800" b="0" dirty="0"/>
                            <a:t> into the formula and simplify.</a:t>
                          </a:r>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Placeholder 2" descr="one x squared minus four x plus eight.&#10;The coefficient of x squared, represented as a, is equal to one.&#10;Using the formula negative b divided by two a, substitute b as negative four and a as one.&#10;negative negative four divided by two times one equals to two.">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3476512441"/>
                  </p:ext>
                </p:extLst>
              </p:nvPr>
            </p:nvGraphicFramePr>
            <p:xfrm>
              <a:off x="1066800" y="2669416"/>
              <a:ext cx="7391400" cy="1362263"/>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endParaRPr lang="en-US"/>
                        </a:p>
                      </a:txBody>
                      <a:tcPr anchor="ctr">
                        <a:blipFill>
                          <a:blip r:embed="rId2"/>
                          <a:stretch>
                            <a:fillRect t="-990" r="-157537" b="-128713"/>
                          </a:stretch>
                        </a:blipFill>
                      </a:tcPr>
                    </a:tc>
                    <a:tc>
                      <a:txBody>
                        <a:bodyPr/>
                        <a:lstStyle/>
                        <a:p>
                          <a:endParaRPr lang="en-US"/>
                        </a:p>
                      </a:txBody>
                      <a:tcPr anchor="ctr">
                        <a:blipFill>
                          <a:blip r:embed="rId2"/>
                          <a:stretch>
                            <a:fillRect l="-63477" t="-990" b="-128713"/>
                          </a:stretch>
                        </a:blipFill>
                      </a:tcPr>
                    </a:tc>
                    <a:extLst>
                      <a:ext uri="{0D108BD9-81ED-4DB2-BD59-A6C34878D82A}">
                        <a16:rowId xmlns:a16="http://schemas.microsoft.com/office/drawing/2014/main" val="10000"/>
                      </a:ext>
                    </a:extLst>
                  </a:tr>
                  <a:tr h="749999">
                    <a:tc>
                      <a:txBody>
                        <a:bodyPr/>
                        <a:lstStyle/>
                        <a:p>
                          <a:endParaRPr lang="en-US"/>
                        </a:p>
                      </a:txBody>
                      <a:tcPr anchor="ctr">
                        <a:blipFill>
                          <a:blip r:embed="rId2"/>
                          <a:stretch>
                            <a:fillRect t="-82258" r="-157537" b="-4839"/>
                          </a:stretch>
                        </a:blipFill>
                      </a:tcPr>
                    </a:tc>
                    <a:tc>
                      <a:txBody>
                        <a:bodyPr/>
                        <a:lstStyle/>
                        <a:p>
                          <a:endParaRPr lang="en-US"/>
                        </a:p>
                      </a:txBody>
                      <a:tcPr anchor="ctr">
                        <a:blipFill>
                          <a:blip r:embed="rId2"/>
                          <a:stretch>
                            <a:fillRect l="-63477" t="-82258" b="-483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Vertex Formula</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pPr>
              <a:defRPr sz="2800"/>
            </a:pPr>
            <a:r>
              <a:rPr lang="en-US" dirty="0"/>
              <a:t>​</a:t>
            </a:r>
            <a:r>
              <a:rPr lang="en-US" sz="2800" dirty="0"/>
              <a:t>At this point, we need to decide how to find the </a:t>
            </a:r>
            <a:br>
              <a:rPr lang="en-US" sz="2800" dirty="0"/>
            </a:br>
            <a:r>
              <a:rPr lang="en-US" sz="2800" i="1" dirty="0"/>
              <a:t>y</a:t>
            </a:r>
            <a:r>
              <a:rPr lang="en-US" sz="2800" dirty="0"/>
              <a:t>-coordinate. Since the </a:t>
            </a:r>
            <a:r>
              <a:rPr lang="en-US" sz="2800" i="1" dirty="0"/>
              <a:t>x</a:t>
            </a:r>
            <a:r>
              <a:rPr lang="en-US" sz="2800" dirty="0"/>
              <a:t>-coordinate is an integer, substitute it directly into the original equation, finding</a:t>
            </a:r>
            <a:endParaRPr sz="2800" dirty="0"/>
          </a:p>
        </p:txBody>
      </p:sp>
      <p:graphicFrame>
        <p:nvGraphicFramePr>
          <p:cNvPr id="5" name="Object 4" descr="f of open parenthesis negative b over two a, close parenthesis.">
            <a:extLst>
              <a:ext uri="{FF2B5EF4-FFF2-40B4-BE49-F238E27FC236}">
                <a16:creationId xmlns:a16="http://schemas.microsoft.com/office/drawing/2014/main" id="{71387457-E595-952A-7F02-24756CA9CFE8}"/>
              </a:ext>
            </a:extLst>
          </p:cNvPr>
          <p:cNvGraphicFramePr>
            <a:graphicFrameLocks noChangeAspect="1"/>
          </p:cNvGraphicFramePr>
          <p:nvPr>
            <p:extLst>
              <p:ext uri="{D42A27DB-BD31-4B8C-83A1-F6EECF244321}">
                <p14:modId xmlns:p14="http://schemas.microsoft.com/office/powerpoint/2010/main" val="1625395197"/>
              </p:ext>
            </p:extLst>
          </p:nvPr>
        </p:nvGraphicFramePr>
        <p:xfrm>
          <a:off x="516462" y="2299266"/>
          <a:ext cx="1159938" cy="828000"/>
        </p:xfrm>
        <a:graphic>
          <a:graphicData uri="http://schemas.openxmlformats.org/presentationml/2006/ole">
            <mc:AlternateContent xmlns:mc="http://schemas.openxmlformats.org/markup-compatibility/2006">
              <mc:Choice xmlns:v="urn:schemas-microsoft-com:vml" Requires="v">
                <p:oleObj name="Equation" r:id="rId2" imgW="1104840" imgH="787320" progId="Equation.DSMT4">
                  <p:embed/>
                </p:oleObj>
              </mc:Choice>
              <mc:Fallback>
                <p:oleObj name="Equation" r:id="rId2" imgW="1104840" imgH="787320" progId="Equation.DSMT4">
                  <p:embed/>
                  <p:pic>
                    <p:nvPicPr>
                      <p:cNvPr id="5" name="Object 4" descr="f of open parenthesis negative b over two a close parenthesis.">
                        <a:extLst>
                          <a:ext uri="{FF2B5EF4-FFF2-40B4-BE49-F238E27FC236}">
                            <a16:creationId xmlns:a16="http://schemas.microsoft.com/office/drawing/2014/main" id="{71387457-E595-952A-7F02-24756CA9CFE8}"/>
                          </a:ext>
                        </a:extLst>
                      </p:cNvPr>
                      <p:cNvPicPr/>
                      <p:nvPr/>
                    </p:nvPicPr>
                    <p:blipFill>
                      <a:blip r:embed="rId3"/>
                      <a:stretch>
                        <a:fillRect/>
                      </a:stretch>
                    </p:blipFill>
                    <p:spPr>
                      <a:xfrm>
                        <a:off x="516462" y="2299266"/>
                        <a:ext cx="1159938" cy="828000"/>
                      </a:xfrm>
                      <a:prstGeom prst="rect">
                        <a:avLst/>
                      </a:prstGeom>
                    </p:spPr>
                  </p:pic>
                </p:oleObj>
              </mc:Fallback>
            </mc:AlternateContent>
          </a:graphicData>
        </a:graphic>
      </p:graphicFrame>
      <p:graphicFrame>
        <p:nvGraphicFramePr>
          <p:cNvPr id="6" name="Object 5" descr="f of two equals two squared minus four times two plus eight equals four.">
            <a:extLst>
              <a:ext uri="{FF2B5EF4-FFF2-40B4-BE49-F238E27FC236}">
                <a16:creationId xmlns:a16="http://schemas.microsoft.com/office/drawing/2014/main" id="{3407D7D0-A863-126E-0B88-F399E6AF2B1D}"/>
              </a:ext>
            </a:extLst>
          </p:cNvPr>
          <p:cNvGraphicFramePr>
            <a:graphicFrameLocks noChangeAspect="1"/>
          </p:cNvGraphicFramePr>
          <p:nvPr>
            <p:extLst>
              <p:ext uri="{D42A27DB-BD31-4B8C-83A1-F6EECF244321}">
                <p14:modId xmlns:p14="http://schemas.microsoft.com/office/powerpoint/2010/main" val="3591949633"/>
              </p:ext>
            </p:extLst>
          </p:nvPr>
        </p:nvGraphicFramePr>
        <p:xfrm>
          <a:off x="2895600" y="2806200"/>
          <a:ext cx="3135034" cy="1080000"/>
        </p:xfrm>
        <a:graphic>
          <a:graphicData uri="http://schemas.openxmlformats.org/presentationml/2006/ole">
            <mc:AlternateContent xmlns:mc="http://schemas.openxmlformats.org/markup-compatibility/2006">
              <mc:Choice xmlns:v="urn:schemas-microsoft-com:vml" Requires="v">
                <p:oleObj name="Equation" r:id="rId4" imgW="2361960" imgH="812520" progId="Equation.DSMT4">
                  <p:embed/>
                </p:oleObj>
              </mc:Choice>
              <mc:Fallback>
                <p:oleObj name="Equation" r:id="rId4" imgW="2361960" imgH="812520" progId="Equation.DSMT4">
                  <p:embed/>
                  <p:pic>
                    <p:nvPicPr>
                      <p:cNvPr id="6" name="Object 5" descr="f of two equals two squared minus four times two plus eight equals four.">
                        <a:extLst>
                          <a:ext uri="{FF2B5EF4-FFF2-40B4-BE49-F238E27FC236}">
                            <a16:creationId xmlns:a16="http://schemas.microsoft.com/office/drawing/2014/main" id="{3407D7D0-A863-126E-0B88-F399E6AF2B1D}"/>
                          </a:ext>
                        </a:extLst>
                      </p:cNvPr>
                      <p:cNvPicPr/>
                      <p:nvPr/>
                    </p:nvPicPr>
                    <p:blipFill>
                      <a:blip r:embed="rId5"/>
                      <a:stretch>
                        <a:fillRect/>
                      </a:stretch>
                    </p:blipFill>
                    <p:spPr>
                      <a:xfrm>
                        <a:off x="2895600" y="2806200"/>
                        <a:ext cx="3135034" cy="10800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C4EBADC7-3FF9-F2C8-8942-1DFCFEEA7186}"/>
              </a:ext>
            </a:extLst>
          </p:cNvPr>
          <p:cNvSpPr txBox="1"/>
          <p:nvPr/>
        </p:nvSpPr>
        <p:spPr>
          <a:xfrm>
            <a:off x="464820" y="3886200"/>
            <a:ext cx="7162800" cy="523220"/>
          </a:xfrm>
          <a:prstGeom prst="rect">
            <a:avLst/>
          </a:prstGeom>
          <a:noFill/>
        </p:spPr>
        <p:txBody>
          <a:bodyPr wrap="square" rtlCol="0">
            <a:spAutoFit/>
          </a:bodyPr>
          <a:lstStyle/>
          <a:p>
            <a:r>
              <a:rPr lang="en-US" sz="2800" dirty="0"/>
              <a:t>Thus, the vertex of the graph of </a:t>
            </a:r>
            <a:r>
              <a:rPr lang="en-US" sz="2800" i="1" dirty="0">
                <a:ea typeface="Cambria Math" panose="02040503050406030204" pitchFamily="18" charset="0"/>
              </a:rPr>
              <a:t>f </a:t>
            </a:r>
            <a:r>
              <a:rPr lang="en-US" sz="2800" dirty="0">
                <a:ea typeface="Cambria Math" panose="02040503050406030204" pitchFamily="18" charset="0"/>
              </a:rPr>
              <a:t>(</a:t>
            </a:r>
            <a:r>
              <a:rPr lang="en-US" sz="2800" i="1" dirty="0">
                <a:ea typeface="Cambria Math" panose="02040503050406030204" pitchFamily="18" charset="0"/>
              </a:rPr>
              <a:t>x</a:t>
            </a:r>
            <a:r>
              <a:rPr lang="en-US" sz="2800" dirty="0">
                <a:ea typeface="Cambria Math" panose="02040503050406030204" pitchFamily="18" charset="0"/>
              </a:rPr>
              <a:t>) </a:t>
            </a:r>
            <a:r>
              <a:rPr lang="en-US" sz="2800" dirty="0"/>
              <a:t>is (2, 4).</a:t>
            </a:r>
            <a:endParaRPr lang="en-IN"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Vertex Formula</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Again, begin by finding the </a:t>
            </a:r>
            <a:r>
              <a:rPr lang="en-US" sz="2800" i="1" dirty="0"/>
              <a:t>x</a:t>
            </a:r>
            <a:r>
              <a:rPr sz="2800" dirty="0"/>
              <a:t>-coordinate of the vertex.</a:t>
            </a:r>
          </a:p>
          <a:p>
            <a:r>
              <a:rPr dirty="0"/>
              <a:t>​</a:t>
            </a:r>
          </a:p>
        </p:txBody>
      </p:sp>
      <mc:AlternateContent xmlns:mc="http://schemas.openxmlformats.org/markup-compatibility/2006" xmlns:a14="http://schemas.microsoft.com/office/drawing/2010/main">
        <mc:Choice Requires="a14">
          <p:graphicFrame>
            <p:nvGraphicFramePr>
              <p:cNvPr id="4" name="Table Placeholder 2" descr="three x squared plus five x minus one equals zero.&#10;Using the formula negative b divided by two a, substitute b as five and a as three.&#10;negative five divided by two times three, which simplifies to negative five-sixths.&#10;">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3059253843"/>
                  </p:ext>
                </p:extLst>
              </p:nvPr>
            </p:nvGraphicFramePr>
            <p:xfrm>
              <a:off x="990600" y="2209800"/>
              <a:ext cx="7315200" cy="1407668"/>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pPr algn="l">
                            <a:defRPr sz="1800"/>
                          </a:pPr>
                          <a:r>
                            <a:rPr lang="ar-AE" sz="2800" dirty="0"/>
                            <a:t>​</a:t>
                          </a:r>
                          <a14:m>
                            <m:oMath xmlns:m="http://schemas.openxmlformats.org/officeDocument/2006/math">
                              <m:r>
                                <a:rPr lang="ar-AE" sz="2800">
                                  <a:latin typeface="Cambria Math"/>
                                </a:rPr>
                                <m:t>3</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2</m:t>
                                  </m:r>
                                </m:sup>
                              </m:sSup>
                              <m:r>
                                <a:rPr lang="ar-AE" sz="2800">
                                  <a:latin typeface="Cambria Math"/>
                                </a:rPr>
                                <m:t>+</m:t>
                              </m:r>
                              <m:r>
                                <a:rPr lang="ar-AE" sz="2800">
                                  <a:latin typeface="Cambria Math"/>
                                </a:rPr>
                                <m:t>5</m:t>
                              </m:r>
                              <m:r>
                                <a:rPr lang="ar-AE" sz="2800">
                                  <a:latin typeface="Cambria Math"/>
                                </a:rPr>
                                <m:t>𝑥</m:t>
                              </m:r>
                              <m:r>
                                <a:rPr lang="ar-AE" sz="2800">
                                  <a:latin typeface="Cambria Math"/>
                                </a:rPr>
                                <m:t>−</m:t>
                              </m:r>
                              <m:r>
                                <a:rPr lang="ar-AE" sz="2800">
                                  <a:latin typeface="Cambria Math"/>
                                </a:rPr>
                                <m:t>1</m:t>
                              </m:r>
                              <m:r>
                                <a:rPr lang="ar-AE" sz="2800" b="0" i="0" smtClean="0">
                                  <a:latin typeface="Cambria Math" panose="02040503050406030204" pitchFamily="18" charset="0"/>
                                </a:rPr>
                                <m:t>=</m:t>
                              </m:r>
                              <m:r>
                                <a:rPr lang="en-US" sz="2800" b="0" i="0" smtClean="0">
                                  <a:latin typeface="Cambria Math" panose="02040503050406030204" pitchFamily="18" charset="0"/>
                                </a:rPr>
                                <m:t>0</m:t>
                              </m:r>
                            </m:oMath>
                          </a14:m>
                          <a:endParaRPr sz="2800" dirty="0"/>
                        </a:p>
                      </a:txBody>
                      <a:tcPr/>
                    </a:tc>
                    <a:tc>
                      <a:txBody>
                        <a:bodyPr/>
                        <a:lstStyle/>
                        <a:p>
                          <a:pPr algn="l">
                            <a:defRPr sz="1100" b="1"/>
                          </a:pPr>
                          <a:endParaRPr sz="2800" b="0" dirty="0"/>
                        </a:p>
                      </a:txBody>
                      <a:tcPr anchor="b"/>
                    </a:tc>
                    <a:extLst>
                      <a:ext uri="{0D108BD9-81ED-4DB2-BD59-A6C34878D82A}">
                        <a16:rowId xmlns:a16="http://schemas.microsoft.com/office/drawing/2014/main" val="10000"/>
                      </a:ext>
                    </a:extLst>
                  </a:tr>
                  <a:tr h="795020">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5</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3</m:t>
                                      </m:r>
                                    </m:e>
                                  </m:d>
                                </m:den>
                              </m:f>
                              <m:r>
                                <a:rPr lang="ar-AE" sz="2800">
                                  <a:latin typeface="Cambria Math"/>
                                </a:rPr>
                                <m:t>=−</m:t>
                              </m:r>
                              <m:f>
                                <m:fPr>
                                  <m:ctrlPr>
                                    <a:rPr lang="ar-AE" sz="2800" i="1">
                                      <a:latin typeface="Cambria Math" panose="02040503050406030204" pitchFamily="18" charset="0"/>
                                    </a:rPr>
                                  </m:ctrlPr>
                                </m:fPr>
                                <m:num>
                                  <m:r>
                                    <a:rPr lang="ar-AE" sz="2800">
                                      <a:latin typeface="Cambria Math"/>
                                    </a:rPr>
                                    <m:t>5</m:t>
                                  </m:r>
                                </m:num>
                                <m:den>
                                  <m:r>
                                    <a:rPr lang="ar-AE" sz="2800">
                                      <a:latin typeface="Cambria Math"/>
                                    </a:rPr>
                                    <m:t>6</m:t>
                                  </m:r>
                                </m:den>
                              </m:f>
                            </m:oMath>
                          </a14:m>
                          <a:endParaRPr sz="2800" dirty="0"/>
                        </a:p>
                      </a:txBody>
                      <a:tcPr/>
                    </a:tc>
                    <a:tc>
                      <a:txBody>
                        <a:bodyPr/>
                        <a:lstStyle/>
                        <a:p>
                          <a:pPr algn="l">
                            <a:defRPr sz="1100" b="1"/>
                          </a:pPr>
                          <a:r>
                            <a:rPr lang="en-US" sz="1800" b="0" dirty="0"/>
                            <a:t>Substitute </a:t>
                          </a:r>
                          <a14:m>
                            <m:oMath xmlns:m="http://schemas.openxmlformats.org/officeDocument/2006/math">
                              <m:r>
                                <a:rPr lang="en-US" sz="1800" b="0" i="1">
                                  <a:latin typeface="Cambria Math"/>
                                </a:rPr>
                                <m:t>𝑎</m:t>
                              </m:r>
                            </m:oMath>
                          </a14:m>
                          <a:r>
                            <a:rPr lang="en-US" sz="1800" b="0" dirty="0"/>
                            <a:t> and </a:t>
                          </a:r>
                          <a14:m>
                            <m:oMath xmlns:m="http://schemas.openxmlformats.org/officeDocument/2006/math">
                              <m:r>
                                <a:rPr lang="en-US" sz="1800" b="0" i="1">
                                  <a:latin typeface="Cambria Math"/>
                                </a:rPr>
                                <m:t>𝑏</m:t>
                              </m:r>
                            </m:oMath>
                          </a14:m>
                          <a:r>
                            <a:rPr lang="en-US" sz="1800" b="0" dirty="0"/>
                            <a:t> into the formula and simplify.</a:t>
                          </a:r>
                          <a:endParaRPr sz="2800" b="0" dirty="0"/>
                        </a:p>
                      </a:txBody>
                      <a:tcPr anchor="b"/>
                    </a:tc>
                    <a:extLst>
                      <a:ext uri="{0D108BD9-81ED-4DB2-BD59-A6C34878D82A}">
                        <a16:rowId xmlns:a16="http://schemas.microsoft.com/office/drawing/2014/main" val="10001"/>
                      </a:ext>
                    </a:extLst>
                  </a:tr>
                </a:tbl>
              </a:graphicData>
            </a:graphic>
          </p:graphicFrame>
        </mc:Choice>
        <mc:Fallback xmlns="">
          <p:graphicFrame>
            <p:nvGraphicFramePr>
              <p:cNvPr id="4" name="Table Placeholder 2" descr="three x squared plus five x minus one equals zero.&#10;Using the formula negative b divided by two a, substitute b as five and a as three.&#10;negative five divided by two times three, which simplifies to negative five-sixths.&#10;">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3059253843"/>
                  </p:ext>
                </p:extLst>
              </p:nvPr>
            </p:nvGraphicFramePr>
            <p:xfrm>
              <a:off x="990600" y="2209800"/>
              <a:ext cx="7315200" cy="1407668"/>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endParaRPr lang="en-US"/>
                        </a:p>
                      </a:txBody>
                      <a:tcPr>
                        <a:blipFill>
                          <a:blip r:embed="rId2"/>
                          <a:stretch>
                            <a:fillRect r="-128762" b="-144554"/>
                          </a:stretch>
                        </a:blipFill>
                      </a:tcPr>
                    </a:tc>
                    <a:tc>
                      <a:txBody>
                        <a:bodyPr/>
                        <a:lstStyle/>
                        <a:p>
                          <a:pPr algn="l">
                            <a:defRPr sz="1100" b="1"/>
                          </a:pPr>
                          <a:endParaRPr sz="2800" b="0" dirty="0"/>
                        </a:p>
                      </a:txBody>
                      <a:tcPr anchor="b"/>
                    </a:tc>
                    <a:extLst>
                      <a:ext uri="{0D108BD9-81ED-4DB2-BD59-A6C34878D82A}">
                        <a16:rowId xmlns:a16="http://schemas.microsoft.com/office/drawing/2014/main" val="10000"/>
                      </a:ext>
                    </a:extLst>
                  </a:tr>
                  <a:tr h="795020">
                    <a:tc>
                      <a:txBody>
                        <a:bodyPr/>
                        <a:lstStyle/>
                        <a:p>
                          <a:endParaRPr lang="en-US"/>
                        </a:p>
                      </a:txBody>
                      <a:tcPr>
                        <a:blipFill>
                          <a:blip r:embed="rId2"/>
                          <a:stretch>
                            <a:fillRect t="-77099" r="-128762" b="-11450"/>
                          </a:stretch>
                        </a:blipFill>
                      </a:tcPr>
                    </a:tc>
                    <a:tc>
                      <a:txBody>
                        <a:bodyPr/>
                        <a:lstStyle/>
                        <a:p>
                          <a:endParaRPr lang="en-US"/>
                        </a:p>
                      </a:txBody>
                      <a:tcPr anchor="b">
                        <a:blipFill>
                          <a:blip r:embed="rId2"/>
                          <a:stretch>
                            <a:fillRect l="-77663" t="-77099" b="-11450"/>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Vertex Formula</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Autofit/>
          </a:bodyPr>
          <a:lstStyle/>
          <a:p>
            <a:pPr>
              <a:defRPr sz="2800"/>
            </a:pPr>
            <a:r>
              <a:rPr lang="en-US" dirty="0"/>
              <a:t>​</a:t>
            </a:r>
            <a:r>
              <a:rPr lang="en-US" sz="2800" dirty="0"/>
              <a:t>Here, the </a:t>
            </a:r>
            <a:r>
              <a:rPr lang="en-US" i="1" dirty="0"/>
              <a:t>x</a:t>
            </a:r>
            <a:r>
              <a:rPr lang="en-US" sz="2800" dirty="0"/>
              <a:t>-coordinate is a fraction, so substituting it into the original equation leads to messy calculations. Instead, use the explicit formula to find the </a:t>
            </a:r>
            <a:br>
              <a:rPr lang="en-US" dirty="0"/>
            </a:br>
            <a:r>
              <a:rPr lang="en-US" sz="2800" i="1" dirty="0"/>
              <a:t>y</a:t>
            </a:r>
            <a:r>
              <a:rPr lang="en-US" sz="2800" dirty="0"/>
              <a:t>-coordinate.</a:t>
            </a:r>
          </a:p>
          <a:p>
            <a:r>
              <a:rPr lang="en-US" dirty="0"/>
              <a:t>​</a:t>
            </a:r>
          </a:p>
          <a:p>
            <a:endParaRPr lang="en-US" dirty="0"/>
          </a:p>
          <a:p>
            <a:endParaRPr lang="en-US" dirty="0"/>
          </a:p>
          <a:p>
            <a:endParaRPr lang="en-US" dirty="0"/>
          </a:p>
          <a:p>
            <a:endParaRPr lang="en-US" sz="1800" dirty="0"/>
          </a:p>
          <a:p>
            <a:endParaRPr dirty="0"/>
          </a:p>
        </p:txBody>
      </p:sp>
      <mc:AlternateContent xmlns:mc="http://schemas.openxmlformats.org/markup-compatibility/2006" xmlns:a14="http://schemas.microsoft.com/office/drawing/2010/main">
        <mc:Choice Requires="a14">
          <p:graphicFrame>
            <p:nvGraphicFramePr>
              <p:cNvPr id="4" name="Table Placeholder 2" descr="four a c minus b squared divided by four a.&#10;Substituting a as three, b as five, and c as negative one, the expression becomes &#10;four times three times negative one minus five squared, all divided by four times three.&#10;Equals negative twelve minus twenty-five, all divided by twelve.&#10;Which equals negative thirty-seven divided by twelve.&#10;">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1572756311"/>
                  </p:ext>
                </p:extLst>
              </p:nvPr>
            </p:nvGraphicFramePr>
            <p:xfrm>
              <a:off x="914400" y="2819400"/>
              <a:ext cx="7315200" cy="2363502"/>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849916">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
                                        <a:rPr sz="2800">
                                          <a:latin typeface="Cambria Math"/>
                                        </a:rPr>
                                        <m:t>3</m:t>
                                      </m:r>
                                    </m:e>
                                  </m:d>
                                  <m:d>
                                    <m:dPr>
                                      <m:ctrlPr>
                                        <a:rPr sz="2800" i="1">
                                          <a:latin typeface="Cambria Math" panose="02040503050406030204" pitchFamily="18" charset="0"/>
                                        </a:rPr>
                                      </m:ctrlPr>
                                    </m:dPr>
                                    <m:e>
                                      <m:r>
                                        <a:rPr sz="2800">
                                          <a:latin typeface="Cambria Math"/>
                                        </a:rPr>
                                        <m:t>−1</m:t>
                                      </m:r>
                                    </m:e>
                                  </m:d>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num>
                                <m:den>
                                  <m:r>
                                    <a:rPr sz="2800">
                                      <a:latin typeface="Cambria Math"/>
                                    </a:rPr>
                                    <m:t>4</m:t>
                                  </m:r>
                                  <m:d>
                                    <m:dPr>
                                      <m:ctrlPr>
                                        <a:rPr sz="2800" i="1">
                                          <a:latin typeface="Cambria Math" panose="02040503050406030204" pitchFamily="18" charset="0"/>
                                        </a:rPr>
                                      </m:ctrlPr>
                                    </m:dPr>
                                    <m:e>
                                      <m:r>
                                        <a:rPr sz="2800">
                                          <a:latin typeface="Cambria Math"/>
                                        </a:rPr>
                                        <m:t>3</m:t>
                                      </m:r>
                                    </m:e>
                                  </m:d>
                                </m:den>
                              </m:f>
                            </m:oMath>
                          </a14:m>
                          <a:endParaRPr sz="2800" dirty="0"/>
                        </a:p>
                      </a:txBody>
                      <a:tcPr/>
                    </a:tc>
                    <a:tc>
                      <a:txBody>
                        <a:bodyPr/>
                        <a:lstStyle/>
                        <a:p>
                          <a:pPr algn="l">
                            <a:defRPr sz="1100" b="1"/>
                          </a:pPr>
                          <a:r>
                            <a:rPr sz="1800" b="0" dirty="0"/>
                            <a:t>Substitute </a:t>
                          </a:r>
                          <a14:m>
                            <m:oMath xmlns:m="http://schemas.openxmlformats.org/officeDocument/2006/math">
                              <m:r>
                                <a:rPr sz="1800" b="0" i="1">
                                  <a:latin typeface="Cambria Math"/>
                                </a:rPr>
                                <m:t>𝑎</m:t>
                              </m:r>
                            </m:oMath>
                          </a14:m>
                          <a:r>
                            <a:rPr sz="1800" b="0" dirty="0"/>
                            <a:t>, </a:t>
                          </a:r>
                          <a14:m>
                            <m:oMath xmlns:m="http://schemas.openxmlformats.org/officeDocument/2006/math">
                              <m:r>
                                <a:rPr sz="1800" b="0" i="1">
                                  <a:latin typeface="Cambria Math"/>
                                </a:rPr>
                                <m:t>𝑏</m:t>
                              </m:r>
                            </m:oMath>
                          </a14:m>
                          <a:r>
                            <a:rPr sz="1800" b="0" dirty="0"/>
                            <a:t> and </a:t>
                          </a:r>
                          <a14:m>
                            <m:oMath xmlns:m="http://schemas.openxmlformats.org/officeDocument/2006/math">
                              <m:r>
                                <a:rPr sz="1800" b="0" i="1" u="none">
                                  <a:latin typeface="Cambria Math"/>
                                </a:rPr>
                                <m:t>𝑐</m:t>
                              </m:r>
                            </m:oMath>
                          </a14:m>
                          <a:r>
                            <a:rPr sz="1800" b="0" i="1" u="none" dirty="0"/>
                            <a:t> </a:t>
                          </a:r>
                          <a:r>
                            <a:rPr sz="1800" b="0" dirty="0"/>
                            <a:t>into the formula and simplify.</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−12−25</m:t>
                                  </m:r>
                                </m:num>
                                <m:den>
                                  <m:r>
                                    <a:rPr sz="2800">
                                      <a:latin typeface="Cambria Math"/>
                                    </a:rPr>
                                    <m:t>12</m:t>
                                  </m:r>
                                </m:den>
                              </m:f>
                            </m:oMath>
                          </a14:m>
                          <a:endParaRPr sz="2800" dirty="0"/>
                        </a:p>
                      </a:txBody>
                      <a:tcPr/>
                    </a:tc>
                    <a:tc>
                      <a:txBody>
                        <a:bodyPr/>
                        <a:lstStyle/>
                        <a:p>
                          <a:pPr algn="l"/>
                          <a:endParaRPr sz="280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37</m:t>
                                  </m:r>
                                </m:num>
                                <m:den>
                                  <m:r>
                                    <a:rPr sz="2800">
                                      <a:latin typeface="Cambria Math"/>
                                    </a:rPr>
                                    <m:t>12</m:t>
                                  </m:r>
                                </m:den>
                              </m:f>
                            </m:oMath>
                          </a14:m>
                          <a:endParaRPr sz="2800" dirty="0"/>
                        </a:p>
                      </a:txBody>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four a c minus b squared divided by four a.&#10;Substituting a as three, b as five, and c as negative one, the expression becomes &#10;four times three times negative one minus five squared, all divided by four times three.&#10;Equals negative twelve minus twenty-five, all divided by twelve.&#10;Which equals negative thirty-seven divided by twelve.&#10;">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1572756311"/>
                  </p:ext>
                </p:extLst>
              </p:nvPr>
            </p:nvGraphicFramePr>
            <p:xfrm>
              <a:off x="914400" y="2819400"/>
              <a:ext cx="7315200" cy="2363502"/>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849916">
                    <a:tc>
                      <a:txBody>
                        <a:bodyPr/>
                        <a:lstStyle/>
                        <a:p>
                          <a:endParaRPr lang="en-US"/>
                        </a:p>
                      </a:txBody>
                      <a:tcPr>
                        <a:blipFill>
                          <a:blip r:embed="rId2"/>
                          <a:stretch>
                            <a:fillRect t="-3571" r="-113144" b="-187143"/>
                          </a:stretch>
                        </a:blipFill>
                      </a:tcPr>
                    </a:tc>
                    <a:tc>
                      <a:txBody>
                        <a:bodyPr/>
                        <a:lstStyle/>
                        <a:p>
                          <a:endParaRPr lang="en-US"/>
                        </a:p>
                      </a:txBody>
                      <a:tcPr>
                        <a:blipFill>
                          <a:blip r:embed="rId2"/>
                          <a:stretch>
                            <a:fillRect l="-88383" t="-3571" b="-187143"/>
                          </a:stretch>
                        </a:blipFill>
                      </a:tcPr>
                    </a:tc>
                    <a:extLst>
                      <a:ext uri="{0D108BD9-81ED-4DB2-BD59-A6C34878D82A}">
                        <a16:rowId xmlns:a16="http://schemas.microsoft.com/office/drawing/2014/main" val="10000"/>
                      </a:ext>
                    </a:extLst>
                  </a:tr>
                  <a:tr h="756793">
                    <a:tc>
                      <a:txBody>
                        <a:bodyPr/>
                        <a:lstStyle/>
                        <a:p>
                          <a:endParaRPr lang="en-US"/>
                        </a:p>
                      </a:txBody>
                      <a:tcPr>
                        <a:blipFill>
                          <a:blip r:embed="rId2"/>
                          <a:stretch>
                            <a:fillRect t="-116935" r="-113144" b="-111290"/>
                          </a:stretch>
                        </a:blipFill>
                      </a:tcPr>
                    </a:tc>
                    <a:tc>
                      <a:txBody>
                        <a:bodyPr/>
                        <a:lstStyle/>
                        <a:p>
                          <a:pPr algn="l"/>
                          <a:endParaRPr sz="2800" dirty="0"/>
                        </a:p>
                      </a:txBody>
                      <a:tcPr/>
                    </a:tc>
                    <a:extLst>
                      <a:ext uri="{0D108BD9-81ED-4DB2-BD59-A6C34878D82A}">
                        <a16:rowId xmlns:a16="http://schemas.microsoft.com/office/drawing/2014/main" val="10001"/>
                      </a:ext>
                    </a:extLst>
                  </a:tr>
                  <a:tr h="756793">
                    <a:tc>
                      <a:txBody>
                        <a:bodyPr/>
                        <a:lstStyle/>
                        <a:p>
                          <a:endParaRPr lang="en-US"/>
                        </a:p>
                      </a:txBody>
                      <a:tcPr>
                        <a:blipFill>
                          <a:blip r:embed="rId2"/>
                          <a:stretch>
                            <a:fillRect t="-215200" r="-113144" b="-10400"/>
                          </a:stretch>
                        </a:blipFill>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Fallback>
      </mc:AlternateContent>
      <p:sp>
        <p:nvSpPr>
          <p:cNvPr id="6" name="TextBox 5">
            <a:extLst>
              <a:ext uri="{FF2B5EF4-FFF2-40B4-BE49-F238E27FC236}">
                <a16:creationId xmlns:a16="http://schemas.microsoft.com/office/drawing/2014/main" id="{14CFCBCA-4F57-1F0F-6F4E-622ACD02B1BE}"/>
              </a:ext>
            </a:extLst>
          </p:cNvPr>
          <p:cNvSpPr txBox="1"/>
          <p:nvPr/>
        </p:nvSpPr>
        <p:spPr>
          <a:xfrm>
            <a:off x="381000" y="5275820"/>
            <a:ext cx="5707380" cy="523220"/>
          </a:xfrm>
          <a:prstGeom prst="rect">
            <a:avLst/>
          </a:prstGeom>
          <a:noFill/>
        </p:spPr>
        <p:txBody>
          <a:bodyPr wrap="square" rtlCol="0">
            <a:spAutoFit/>
          </a:bodyPr>
          <a:lstStyle/>
          <a:p>
            <a:r>
              <a:rPr lang="en-US" sz="2800" dirty="0"/>
              <a:t>Thus, the vertex of the graph of </a:t>
            </a:r>
            <a:r>
              <a:rPr lang="en-US" sz="2800" i="1" dirty="0">
                <a:ea typeface="Cambria Math" panose="02040503050406030204" pitchFamily="18" charset="0"/>
              </a:rPr>
              <a:t>g</a:t>
            </a:r>
            <a:r>
              <a:rPr lang="en-US" sz="2800" dirty="0">
                <a:ea typeface="Cambria Math" panose="02040503050406030204" pitchFamily="18" charset="0"/>
              </a:rPr>
              <a:t>(</a:t>
            </a:r>
            <a:r>
              <a:rPr lang="en-US" sz="2800" i="1" dirty="0">
                <a:ea typeface="Cambria Math" panose="02040503050406030204" pitchFamily="18" charset="0"/>
              </a:rPr>
              <a:t>x</a:t>
            </a:r>
            <a:r>
              <a:rPr lang="en-US" sz="2800" dirty="0">
                <a:ea typeface="Cambria Math" panose="02040503050406030204" pitchFamily="18" charset="0"/>
              </a:rPr>
              <a:t>) </a:t>
            </a:r>
            <a:r>
              <a:rPr lang="en-US" sz="2800" dirty="0"/>
              <a:t>is</a:t>
            </a:r>
            <a:endParaRPr lang="en-IN" sz="2800" dirty="0"/>
          </a:p>
        </p:txBody>
      </p:sp>
      <p:graphicFrame>
        <p:nvGraphicFramePr>
          <p:cNvPr id="5" name="Object 4" descr="Open parenthesis negative five over six, comma negative thirty-seven over twelve close parenthesis.">
            <a:extLst>
              <a:ext uri="{FF2B5EF4-FFF2-40B4-BE49-F238E27FC236}">
                <a16:creationId xmlns:a16="http://schemas.microsoft.com/office/drawing/2014/main" id="{AE218CAB-0A15-BC8F-8473-22B994FA6D20}"/>
              </a:ext>
            </a:extLst>
          </p:cNvPr>
          <p:cNvGraphicFramePr>
            <a:graphicFrameLocks noChangeAspect="1"/>
          </p:cNvGraphicFramePr>
          <p:nvPr>
            <p:extLst>
              <p:ext uri="{D42A27DB-BD31-4B8C-83A1-F6EECF244321}">
                <p14:modId xmlns:p14="http://schemas.microsoft.com/office/powerpoint/2010/main" val="972449275"/>
              </p:ext>
            </p:extLst>
          </p:nvPr>
        </p:nvGraphicFramePr>
        <p:xfrm>
          <a:off x="6079236" y="5123430"/>
          <a:ext cx="1484690" cy="828000"/>
        </p:xfrm>
        <a:graphic>
          <a:graphicData uri="http://schemas.openxmlformats.org/presentationml/2006/ole">
            <mc:AlternateContent xmlns:mc="http://schemas.openxmlformats.org/markup-compatibility/2006">
              <mc:Choice xmlns:v="urn:schemas-microsoft-com:vml" Requires="v">
                <p:oleObj name="Equation" r:id="rId3" imgW="1460160" imgH="812520" progId="Equation.DSMT4">
                  <p:embed/>
                </p:oleObj>
              </mc:Choice>
              <mc:Fallback>
                <p:oleObj name="Equation" r:id="rId3" imgW="1460160" imgH="812520" progId="Equation.DSMT4">
                  <p:embed/>
                  <p:pic>
                    <p:nvPicPr>
                      <p:cNvPr id="5" name="Object 4" descr="Open parenthesis negative five over six, comma negative thirty-seven over twelve close parenthesis.">
                        <a:extLst>
                          <a:ext uri="{FF2B5EF4-FFF2-40B4-BE49-F238E27FC236}">
                            <a16:creationId xmlns:a16="http://schemas.microsoft.com/office/drawing/2014/main" id="{AE218CAB-0A15-BC8F-8473-22B994FA6D20}"/>
                          </a:ext>
                        </a:extLst>
                      </p:cNvPr>
                      <p:cNvPicPr/>
                      <p:nvPr/>
                    </p:nvPicPr>
                    <p:blipFill>
                      <a:blip r:embed="rId4"/>
                      <a:stretch>
                        <a:fillRect/>
                      </a:stretch>
                    </p:blipFill>
                    <p:spPr>
                      <a:xfrm>
                        <a:off x="6079236" y="5123430"/>
                        <a:ext cx="1484690" cy="828000"/>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a Quadratic Function Given </a:t>
            </a:r>
            <a:r>
              <a:rPr lang="en-US" dirty="0"/>
              <a:t>I</a:t>
            </a:r>
            <a:r>
              <a:rPr dirty="0"/>
              <a:t>ts Graph</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a formula for the quadratic function whose graph is given in Figure 7.</a:t>
            </a:r>
          </a:p>
          <a:p>
            <a:pPr marL="514350" indent="-514350">
              <a:buFont typeface="+mj-lt"/>
              <a:buAutoNum type="alphaLcPeriod" startAt="2"/>
              <a:defRPr sz="2800"/>
            </a:pPr>
            <a:r>
              <a:rPr dirty="0"/>
              <a:t>​</a:t>
            </a:r>
            <a:r>
              <a:rPr sz="2800" dirty="0"/>
              <a:t>Use the formula to determine the coordinates of the parabol</a:t>
            </a:r>
            <a:r>
              <a:rPr lang="en-US" sz="2800" dirty="0"/>
              <a:t>a’s</a:t>
            </a:r>
            <a:r>
              <a:rPr sz="2800" dirty="0"/>
              <a:t> vertex.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a:t>
            </a:r>
            <a:r>
              <a:rPr lang="en-US" spc="-1" baseline="-25000" dirty="0">
                <a:latin typeface="Calibri"/>
                <a:ea typeface="+mn-ea"/>
                <a:cs typeface="+mn-cs"/>
              </a:rPr>
              <a:t>2</a:t>
            </a:r>
            <a:endParaRPr dirty="0"/>
          </a:p>
        </p:txBody>
      </p:sp>
      <p:pic>
        <p:nvPicPr>
          <p:cNvPr id="5" name="Content Placeholder 4" descr="&quot;Graph of a downward-opening parabola in the Cartesian plane. The graph crosses the x-axis at x equals negative one and x equals two, and crosses the y-axis at y equals four. The vertex is at an unmarked point in Quadrant One.">
            <a:extLst>
              <a:ext uri="{FF2B5EF4-FFF2-40B4-BE49-F238E27FC236}">
                <a16:creationId xmlns:a16="http://schemas.microsoft.com/office/drawing/2014/main" id="{7B95551D-246E-4219-8499-2DD545D17D1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3A17EABA-75EF-437D-A713-274878A76AB1}"/>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a:t>
            </a:r>
            <a:r>
              <a:rPr lang="en-US" spc="-1" dirty="0">
                <a:latin typeface="Calibri"/>
                <a:ea typeface="+mn-ea"/>
                <a:cs typeface="+mn-cs"/>
              </a:rPr>
              <a:t>: </a:t>
            </a:r>
            <a:r>
              <a:rPr lang="en-IN" dirty="0"/>
              <a:t>Quadratic Functions</a:t>
            </a:r>
            <a:endParaRPr dirty="0"/>
          </a:p>
        </p:txBody>
      </p:sp>
      <p:sp>
        <p:nvSpPr>
          <p:cNvPr id="3" name="Text Placeholder 2"/>
          <p:cNvSpPr>
            <a:spLocks noGrp="1"/>
          </p:cNvSpPr>
          <p:nvPr>
            <p:ph type="body" sz="quarter" idx="10"/>
          </p:nvPr>
        </p:nvSpPr>
        <p:spPr/>
        <p:txBody>
          <a:bodyPr>
            <a:normAutofit/>
          </a:bodyPr>
          <a:lstStyle/>
          <a:p>
            <a:pPr>
              <a:defRPr sz="2800"/>
            </a:pPr>
            <a:r>
              <a:rPr sz="2800" dirty="0"/>
              <a:t>A </a:t>
            </a:r>
            <a:r>
              <a:rPr sz="2800" b="1" dirty="0"/>
              <a:t>quadratic function</a:t>
            </a:r>
            <a:r>
              <a:rPr sz="2800" dirty="0"/>
              <a:t> </a:t>
            </a:r>
            <a:r>
              <a:rPr lang="en-US" sz="2800" i="1" dirty="0"/>
              <a:t>f</a:t>
            </a:r>
            <a:r>
              <a:rPr lang="en-US" sz="2800" dirty="0"/>
              <a:t> </a:t>
            </a:r>
            <a:r>
              <a:rPr sz="2800" dirty="0"/>
              <a:t>in the variable</a:t>
            </a:r>
            <a:r>
              <a:rPr lang="en-US" sz="2800" dirty="0"/>
              <a:t> </a:t>
            </a:r>
            <a:r>
              <a:rPr lang="en-US" sz="2800" i="1" dirty="0"/>
              <a:t>x</a:t>
            </a:r>
            <a:r>
              <a:rPr sz="2800" dirty="0"/>
              <a:t>, also known as a </a:t>
            </a:r>
            <a:r>
              <a:rPr sz="2800" b="1" dirty="0"/>
              <a:t>second-degree polynomial function</a:t>
            </a:r>
            <a:r>
              <a:rPr sz="2800" dirty="0"/>
              <a:t>, is any function that can be written in the form</a:t>
            </a:r>
            <a:r>
              <a:rPr lang="en-US" sz="2800" dirty="0"/>
              <a:t> </a:t>
            </a:r>
          </a:p>
          <a:p>
            <a:pPr>
              <a:defRPr sz="2800"/>
            </a:pPr>
            <a:endParaRPr lang="en-US" sz="2800" dirty="0">
              <a:solidFill>
                <a:srgbClr val="000000"/>
              </a:solidFill>
            </a:endParaRPr>
          </a:p>
        </p:txBody>
      </p:sp>
      <p:graphicFrame>
        <p:nvGraphicFramePr>
          <p:cNvPr id="5" name="Object 4" descr="f of x equals a times x squared plus b x plus c">
            <a:extLst>
              <a:ext uri="{FF2B5EF4-FFF2-40B4-BE49-F238E27FC236}">
                <a16:creationId xmlns:a16="http://schemas.microsoft.com/office/drawing/2014/main" id="{291810A1-BA67-37D0-503D-7A384C44C7BF}"/>
              </a:ext>
            </a:extLst>
          </p:cNvPr>
          <p:cNvGraphicFramePr>
            <a:graphicFrameLocks noChangeAspect="1"/>
          </p:cNvGraphicFramePr>
          <p:nvPr>
            <p:extLst>
              <p:ext uri="{D42A27DB-BD31-4B8C-83A1-F6EECF244321}">
                <p14:modId xmlns:p14="http://schemas.microsoft.com/office/powerpoint/2010/main" val="2805015238"/>
              </p:ext>
            </p:extLst>
          </p:nvPr>
        </p:nvGraphicFramePr>
        <p:xfrm>
          <a:off x="5029200" y="1987550"/>
          <a:ext cx="2900363" cy="527050"/>
        </p:xfrm>
        <a:graphic>
          <a:graphicData uri="http://schemas.openxmlformats.org/presentationml/2006/ole">
            <mc:AlternateContent xmlns:mc="http://schemas.openxmlformats.org/markup-compatibility/2006">
              <mc:Choice xmlns:v="urn:schemas-microsoft-com:vml" Requires="v">
                <p:oleObj name="Equation" r:id="rId2" imgW="2900338" imgH="527785" progId="Equation.DSMT4">
                  <p:embed/>
                </p:oleObj>
              </mc:Choice>
              <mc:Fallback>
                <p:oleObj name="Equation" r:id="rId2" imgW="2900338" imgH="527785" progId="Equation.DSMT4">
                  <p:embed/>
                  <p:pic>
                    <p:nvPicPr>
                      <p:cNvPr id="0" name=""/>
                      <p:cNvPicPr/>
                      <p:nvPr/>
                    </p:nvPicPr>
                    <p:blipFill>
                      <a:blip r:embed="rId3"/>
                      <a:stretch>
                        <a:fillRect/>
                      </a:stretch>
                    </p:blipFill>
                    <p:spPr>
                      <a:xfrm>
                        <a:off x="5029200" y="1987550"/>
                        <a:ext cx="2900363" cy="5270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AC3907C-A929-E400-AFC4-4999EA3FFD9F}"/>
              </a:ext>
            </a:extLst>
          </p:cNvPr>
          <p:cNvSpPr txBox="1"/>
          <p:nvPr/>
        </p:nvSpPr>
        <p:spPr>
          <a:xfrm>
            <a:off x="457200" y="2387620"/>
            <a:ext cx="5867400" cy="523220"/>
          </a:xfrm>
          <a:prstGeom prst="rect">
            <a:avLst/>
          </a:prstGeom>
          <a:noFill/>
        </p:spPr>
        <p:txBody>
          <a:bodyPr wrap="square" rtlCol="0">
            <a:spAutoFit/>
          </a:bodyPr>
          <a:lstStyle/>
          <a:p>
            <a:r>
              <a:rPr lang="en-US" sz="2800" dirty="0">
                <a:solidFill>
                  <a:srgbClr val="000000"/>
                </a:solidFill>
              </a:rPr>
              <a:t>where </a:t>
            </a:r>
            <a:r>
              <a:rPr lang="en-US" sz="2800" i="1" dirty="0">
                <a:solidFill>
                  <a:srgbClr val="000000"/>
                </a:solidFill>
              </a:rPr>
              <a:t>a</a:t>
            </a:r>
            <a:r>
              <a:rPr lang="en-US" sz="2800" dirty="0">
                <a:solidFill>
                  <a:srgbClr val="000000"/>
                </a:solidFill>
              </a:rPr>
              <a:t>, </a:t>
            </a:r>
            <a:r>
              <a:rPr lang="en-US" sz="2800" i="1" dirty="0">
                <a:solidFill>
                  <a:srgbClr val="000000"/>
                </a:solidFill>
              </a:rPr>
              <a:t>b</a:t>
            </a:r>
            <a:r>
              <a:rPr lang="en-US" sz="2800" dirty="0">
                <a:solidFill>
                  <a:srgbClr val="000000"/>
                </a:solidFill>
              </a:rPr>
              <a:t>, and </a:t>
            </a:r>
            <a:r>
              <a:rPr lang="en-US" sz="2800" i="1" dirty="0">
                <a:solidFill>
                  <a:srgbClr val="000000"/>
                </a:solidFill>
              </a:rPr>
              <a:t>c</a:t>
            </a:r>
            <a:r>
              <a:rPr lang="en-US" sz="2800" dirty="0">
                <a:solidFill>
                  <a:srgbClr val="000000"/>
                </a:solidFill>
              </a:rPr>
              <a:t> are real numbers and</a:t>
            </a:r>
            <a:endParaRPr lang="en-IN" sz="2800" dirty="0">
              <a:solidFill>
                <a:srgbClr val="000000"/>
              </a:solidFill>
            </a:endParaRPr>
          </a:p>
        </p:txBody>
      </p:sp>
      <p:pic>
        <p:nvPicPr>
          <p:cNvPr id="7" name="Picture 6" descr=" a not equal to zero">
            <a:extLst>
              <a:ext uri="{FF2B5EF4-FFF2-40B4-BE49-F238E27FC236}">
                <a16:creationId xmlns:a16="http://schemas.microsoft.com/office/drawing/2014/main" id="{944BB575-515F-9311-17CF-324832A5AE75}"/>
              </a:ext>
            </a:extLst>
          </p:cNvPr>
          <p:cNvPicPr>
            <a:picLocks noChangeAspect="1"/>
          </p:cNvPicPr>
          <p:nvPr/>
        </p:nvPicPr>
        <p:blipFill>
          <a:blip r:embed="rId4"/>
          <a:stretch>
            <a:fillRect/>
          </a:stretch>
        </p:blipFill>
        <p:spPr>
          <a:xfrm>
            <a:off x="6248400" y="2495550"/>
            <a:ext cx="866775" cy="3238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graph indicates that the parabola has </a:t>
            </a:r>
            <a:br>
              <a:rPr lang="en-US" sz="2800" dirty="0"/>
            </a:br>
            <a:r>
              <a:rPr lang="en-US" i="1" dirty="0"/>
              <a:t>x</a:t>
            </a:r>
            <a:r>
              <a:rPr sz="2800" dirty="0"/>
              <a:t>-intercepts of </a:t>
            </a:r>
            <a:r>
              <a:rPr lang="en-IN" dirty="0">
                <a:ea typeface="Cambria Math" panose="02040503050406030204" pitchFamily="18" charset="0"/>
              </a:rPr>
              <a:t>− </a:t>
            </a:r>
            <a:r>
              <a:rPr lang="en-US" sz="2800" dirty="0"/>
              <a:t>1 </a:t>
            </a:r>
            <a:r>
              <a:rPr sz="2800" dirty="0"/>
              <a:t>and </a:t>
            </a:r>
            <a:r>
              <a:rPr lang="en-US" dirty="0">
                <a:latin typeface="Cambria Math"/>
              </a:rPr>
              <a:t>2</a:t>
            </a:r>
            <a:r>
              <a:rPr sz="2800" dirty="0"/>
              <a:t>, so we know that the quadratic function corresponding to this graph can be factored as</a:t>
            </a:r>
            <a:r>
              <a:rPr lang="en-US" sz="2800" dirty="0"/>
              <a:t> follows.</a:t>
            </a:r>
            <a:endParaRPr sz="2800" dirty="0"/>
          </a:p>
        </p:txBody>
      </p:sp>
      <p:pic>
        <p:nvPicPr>
          <p:cNvPr id="5" name="Picture 4" descr="f of x equals a times open parenthesis x plus one close parenthesis times open parenthesis x minus two close parenthesis.">
            <a:extLst>
              <a:ext uri="{FF2B5EF4-FFF2-40B4-BE49-F238E27FC236}">
                <a16:creationId xmlns:a16="http://schemas.microsoft.com/office/drawing/2014/main" id="{FA0A52A7-0BDC-4202-960C-AB6326F16C4A}"/>
              </a:ext>
            </a:extLst>
          </p:cNvPr>
          <p:cNvPicPr>
            <a:picLocks noChangeAspect="1"/>
          </p:cNvPicPr>
          <p:nvPr/>
        </p:nvPicPr>
        <p:blipFill>
          <a:blip r:embed="rId2"/>
          <a:stretch>
            <a:fillRect/>
          </a:stretch>
        </p:blipFill>
        <p:spPr>
          <a:xfrm>
            <a:off x="2971800" y="3435776"/>
            <a:ext cx="2964000" cy="46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The fact that the parabola opens downward tells us that </a:t>
            </a:r>
            <a:r>
              <a:rPr lang="en-US" sz="2800" i="1" dirty="0"/>
              <a:t>a</a:t>
            </a:r>
            <a:r>
              <a:rPr lang="en-US" sz="100" i="1" dirty="0"/>
              <a:t>,</a:t>
            </a:r>
            <a:r>
              <a:rPr lang="en-US" sz="2800" i="1" dirty="0"/>
              <a:t> </a:t>
            </a:r>
            <a:r>
              <a:rPr sz="2800" dirty="0"/>
              <a:t>must be negative, but we can determine it exactly by noting that</a:t>
            </a:r>
            <a:r>
              <a:rPr lang="en-US" sz="2800" dirty="0"/>
              <a:t> </a:t>
            </a:r>
            <a:r>
              <a:rPr lang="en-US" sz="2800" i="1" dirty="0">
                <a:ea typeface="Cambria Math" panose="02040503050406030204" pitchFamily="18" charset="0"/>
              </a:rPr>
              <a:t>f </a:t>
            </a:r>
            <a:r>
              <a:rPr lang="en-US" sz="2800" dirty="0">
                <a:ea typeface="Cambria Math" panose="02040503050406030204" pitchFamily="18" charset="0"/>
              </a:rPr>
              <a:t>(0) = 4</a:t>
            </a:r>
            <a:r>
              <a:rPr sz="2800" dirty="0"/>
              <a:t>. Substituting this into the</a:t>
            </a:r>
          </a:p>
        </p:txBody>
      </p:sp>
      <p:pic>
        <p:nvPicPr>
          <p:cNvPr id="5" name="Picture 4" descr="formula f of x equals a times open parenthesis x plus one close parenthesis times open parenthesis x minus two close parenthesis gives us an equation we ">
            <a:extLst>
              <a:ext uri="{FF2B5EF4-FFF2-40B4-BE49-F238E27FC236}">
                <a16:creationId xmlns:a16="http://schemas.microsoft.com/office/drawing/2014/main" id="{982B95AC-A001-1078-A0ED-8BFC3939D83E}"/>
              </a:ext>
            </a:extLst>
          </p:cNvPr>
          <p:cNvPicPr>
            <a:picLocks noChangeAspect="1"/>
          </p:cNvPicPr>
          <p:nvPr/>
        </p:nvPicPr>
        <p:blipFill>
          <a:blip r:embed="rId2"/>
          <a:stretch>
            <a:fillRect/>
          </a:stretch>
        </p:blipFill>
        <p:spPr>
          <a:xfrm>
            <a:off x="471625" y="2399348"/>
            <a:ext cx="8056285" cy="468000"/>
          </a:xfrm>
          <a:prstGeom prst="rect">
            <a:avLst/>
          </a:prstGeom>
        </p:spPr>
      </p:pic>
      <p:sp>
        <p:nvSpPr>
          <p:cNvPr id="7" name="TextBox 6">
            <a:extLst>
              <a:ext uri="{FF2B5EF4-FFF2-40B4-BE49-F238E27FC236}">
                <a16:creationId xmlns:a16="http://schemas.microsoft.com/office/drawing/2014/main" id="{8DD08EFB-0930-A696-40D7-21BBC936255E}"/>
              </a:ext>
            </a:extLst>
          </p:cNvPr>
          <p:cNvSpPr txBox="1"/>
          <p:nvPr/>
        </p:nvSpPr>
        <p:spPr>
          <a:xfrm>
            <a:off x="457200" y="2728096"/>
            <a:ext cx="2438400" cy="523220"/>
          </a:xfrm>
          <a:prstGeom prst="rect">
            <a:avLst/>
          </a:prstGeom>
          <a:noFill/>
        </p:spPr>
        <p:txBody>
          <a:bodyPr wrap="square" rtlCol="0">
            <a:spAutoFit/>
          </a:bodyPr>
          <a:lstStyle/>
          <a:p>
            <a:r>
              <a:rPr lang="en-IN" sz="2800" dirty="0"/>
              <a:t>can solve for </a:t>
            </a:r>
            <a:r>
              <a:rPr lang="en-IN" sz="2800" i="1" dirty="0"/>
              <a:t>a</a:t>
            </a:r>
            <a:r>
              <a:rPr lang="en-IN" sz="2800" dirty="0"/>
              <a:t>.</a:t>
            </a:r>
          </a:p>
        </p:txBody>
      </p:sp>
      <p:pic>
        <p:nvPicPr>
          <p:cNvPr id="10" name="Picture 9" descr="f of zero equals four, a times open parenthesis zero plus one close parenthesis times open parenthesis zero minus two close parenthesis equals four, negative two a equals four, a equals negative two.">
            <a:extLst>
              <a:ext uri="{FF2B5EF4-FFF2-40B4-BE49-F238E27FC236}">
                <a16:creationId xmlns:a16="http://schemas.microsoft.com/office/drawing/2014/main" id="{157EAA2B-0C27-37E2-BD7D-4DBFF248498C}"/>
              </a:ext>
            </a:extLst>
          </p:cNvPr>
          <p:cNvPicPr>
            <a:picLocks noChangeAspect="1"/>
          </p:cNvPicPr>
          <p:nvPr/>
        </p:nvPicPr>
        <p:blipFill>
          <a:blip r:embed="rId3"/>
          <a:stretch>
            <a:fillRect/>
          </a:stretch>
        </p:blipFill>
        <p:spPr>
          <a:xfrm>
            <a:off x="2438400" y="3090548"/>
            <a:ext cx="3063240" cy="2269236"/>
          </a:xfrm>
          <a:prstGeom prst="rect">
            <a:avLst/>
          </a:prstGeom>
        </p:spPr>
      </p:pic>
      <p:sp>
        <p:nvSpPr>
          <p:cNvPr id="9" name="TextBox 8">
            <a:extLst>
              <a:ext uri="{FF2B5EF4-FFF2-40B4-BE49-F238E27FC236}">
                <a16:creationId xmlns:a16="http://schemas.microsoft.com/office/drawing/2014/main" id="{4DF824B4-843A-C209-262E-7E9AAC0A222A}"/>
              </a:ext>
            </a:extLst>
          </p:cNvPr>
          <p:cNvSpPr txBox="1"/>
          <p:nvPr/>
        </p:nvSpPr>
        <p:spPr>
          <a:xfrm>
            <a:off x="457200" y="5332890"/>
            <a:ext cx="1524000" cy="523220"/>
          </a:xfrm>
          <a:prstGeom prst="rect">
            <a:avLst/>
          </a:prstGeom>
          <a:noFill/>
        </p:spPr>
        <p:txBody>
          <a:bodyPr wrap="square" rtlCol="0">
            <a:spAutoFit/>
          </a:bodyPr>
          <a:lstStyle/>
          <a:p>
            <a:r>
              <a:rPr lang="en-IN" sz="2800" dirty="0"/>
              <a:t>Hence,</a:t>
            </a:r>
          </a:p>
        </p:txBody>
      </p:sp>
      <p:graphicFrame>
        <p:nvGraphicFramePr>
          <p:cNvPr id="6" name="Object 5" descr="f of x equals negative two times open parenthesis x plus one close parenthesis times open parenthesis x minus two close parenthesis equals negative two times x squared plus two times x plus four.">
            <a:extLst>
              <a:ext uri="{FF2B5EF4-FFF2-40B4-BE49-F238E27FC236}">
                <a16:creationId xmlns:a16="http://schemas.microsoft.com/office/drawing/2014/main" id="{E8454DD4-D3DC-34CE-5BF8-9B489AF802AD}"/>
              </a:ext>
            </a:extLst>
          </p:cNvPr>
          <p:cNvGraphicFramePr>
            <a:graphicFrameLocks noChangeAspect="1"/>
          </p:cNvGraphicFramePr>
          <p:nvPr>
            <p:extLst>
              <p:ext uri="{D42A27DB-BD31-4B8C-83A1-F6EECF244321}">
                <p14:modId xmlns:p14="http://schemas.microsoft.com/office/powerpoint/2010/main" val="3652771891"/>
              </p:ext>
            </p:extLst>
          </p:nvPr>
        </p:nvGraphicFramePr>
        <p:xfrm>
          <a:off x="1600200" y="5378610"/>
          <a:ext cx="5799137" cy="539750"/>
        </p:xfrm>
        <a:graphic>
          <a:graphicData uri="http://schemas.openxmlformats.org/presentationml/2006/ole">
            <mc:AlternateContent xmlns:mc="http://schemas.openxmlformats.org/markup-compatibility/2006">
              <mc:Choice xmlns:v="urn:schemas-microsoft-com:vml" Requires="v">
                <p:oleObj name="Equation" r:id="rId4" imgW="4775040" imgH="444240" progId="Equation.DSMT4">
                  <p:embed/>
                </p:oleObj>
              </mc:Choice>
              <mc:Fallback>
                <p:oleObj name="Equation" r:id="rId4" imgW="4775040" imgH="444240" progId="Equation.DSMT4">
                  <p:embed/>
                  <p:pic>
                    <p:nvPicPr>
                      <p:cNvPr id="6" name="Object 5" descr="f of x equals negative two times open parenthesis x plus one close parenthesis times open parenthesis x minus two close parenthesis equals negative two times x squared plus two times x plus four.">
                        <a:extLst>
                          <a:ext uri="{FF2B5EF4-FFF2-40B4-BE49-F238E27FC236}">
                            <a16:creationId xmlns:a16="http://schemas.microsoft.com/office/drawing/2014/main" id="{E8454DD4-D3DC-34CE-5BF8-9B489AF802AD}"/>
                          </a:ext>
                        </a:extLst>
                      </p:cNvPr>
                      <p:cNvPicPr/>
                      <p:nvPr/>
                    </p:nvPicPr>
                    <p:blipFill>
                      <a:blip r:embed="rId5"/>
                      <a:stretch>
                        <a:fillRect/>
                      </a:stretch>
                    </p:blipFill>
                    <p:spPr>
                      <a:xfrm>
                        <a:off x="1600200" y="5378610"/>
                        <a:ext cx="5799137" cy="539750"/>
                      </a:xfrm>
                      <a:prstGeom prst="rect">
                        <a:avLst/>
                      </a:prstGeom>
                    </p:spPr>
                  </p:pic>
                </p:oleObj>
              </mc:Fallback>
            </mc:AlternateContent>
          </a:graphicData>
        </a:graphic>
      </p:graphicFrame>
    </p:spTree>
    <p:extLst>
      <p:ext uri="{BB962C8B-B14F-4D97-AF65-F5344CB8AC3E}">
        <p14:creationId xmlns:p14="http://schemas.microsoft.com/office/powerpoint/2010/main" val="300781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its </a:t>
            </a:r>
            <a:r>
              <a:rPr dirty="0" err="1"/>
              <a:t>Grap</a:t>
            </a:r>
            <a:r>
              <a:rPr lang="en-IN" dirty="0"/>
              <a:t>h</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 </a:t>
            </a:r>
            <a:r>
              <a:rPr lang="en-US" sz="2600" i="1" dirty="0">
                <a:ea typeface="Cambria Math" panose="02040503050406030204" pitchFamily="18" charset="0"/>
              </a:rPr>
              <a:t>f </a:t>
            </a:r>
            <a:r>
              <a:rPr lang="en-US" sz="2600" dirty="0">
                <a:ea typeface="Cambria Math" panose="02040503050406030204" pitchFamily="18" charset="0"/>
              </a:rPr>
              <a:t>(</a:t>
            </a:r>
            <a:r>
              <a:rPr lang="en-US" sz="2600" i="1" dirty="0">
                <a:ea typeface="Cambria Math" panose="02040503050406030204" pitchFamily="18" charset="0"/>
              </a:rPr>
              <a:t>x</a:t>
            </a:r>
            <a:r>
              <a:rPr lang="en-US" sz="2600" dirty="0">
                <a:ea typeface="Cambria Math" panose="02040503050406030204" pitchFamily="18" charset="0"/>
              </a:rPr>
              <a:t>) = </a:t>
            </a:r>
            <a:r>
              <a:rPr lang="en-IN" sz="2400" dirty="0">
                <a:ea typeface="Cambria Math" panose="02040503050406030204" pitchFamily="18" charset="0"/>
              </a:rPr>
              <a:t>− </a:t>
            </a:r>
            <a:r>
              <a:rPr lang="en-US" sz="2600" dirty="0">
                <a:ea typeface="Cambria Math" panose="02040503050406030204" pitchFamily="18" charset="0"/>
              </a:rPr>
              <a:t>2</a:t>
            </a:r>
            <a:r>
              <a:rPr lang="en-US" sz="2600" i="1" dirty="0">
                <a:ea typeface="Cambria Math" panose="02040503050406030204" pitchFamily="18" charset="0"/>
              </a:rPr>
              <a:t>x</a:t>
            </a:r>
            <a:r>
              <a:rPr lang="en-US" sz="1050" i="1" dirty="0">
                <a:ea typeface="Cambria Math" panose="02040503050406030204" pitchFamily="18" charset="0"/>
              </a:rPr>
              <a:t> </a:t>
            </a:r>
            <a:r>
              <a:rPr lang="en-US" sz="2600" dirty="0">
                <a:ea typeface="Cambria Math" panose="02040503050406030204" pitchFamily="18" charset="0"/>
              </a:rPr>
              <a:t>² + 2</a:t>
            </a:r>
            <a:r>
              <a:rPr lang="en-US" sz="2600" i="1" dirty="0">
                <a:ea typeface="Cambria Math" panose="02040503050406030204" pitchFamily="18" charset="0"/>
              </a:rPr>
              <a:t>x </a:t>
            </a:r>
            <a:r>
              <a:rPr lang="en-US" sz="2600" dirty="0">
                <a:ea typeface="Cambria Math" panose="02040503050406030204" pitchFamily="18" charset="0"/>
              </a:rPr>
              <a:t>+ 4</a:t>
            </a:r>
            <a:r>
              <a:rPr lang="en-US" sz="2600" dirty="0"/>
              <a:t>, we know the coefficients are </a:t>
            </a:r>
            <a:r>
              <a:rPr lang="en-US" sz="2600" i="1" dirty="0">
                <a:ea typeface="Cambria Math" panose="02040503050406030204" pitchFamily="18" charset="0"/>
              </a:rPr>
              <a:t>a</a:t>
            </a:r>
            <a:r>
              <a:rPr lang="en-US" sz="2600" dirty="0">
                <a:ea typeface="Cambria Math" panose="02040503050406030204" pitchFamily="18" charset="0"/>
              </a:rPr>
              <a:t> = </a:t>
            </a:r>
            <a:r>
              <a:rPr lang="en-IN" sz="2400" dirty="0">
                <a:ea typeface="Cambria Math" panose="02040503050406030204" pitchFamily="18" charset="0"/>
              </a:rPr>
              <a:t>− </a:t>
            </a:r>
            <a:r>
              <a:rPr lang="en-US" sz="2600" dirty="0">
                <a:ea typeface="Cambria Math" panose="02040503050406030204" pitchFamily="18" charset="0"/>
              </a:rPr>
              <a:t>2</a:t>
            </a:r>
            <a:r>
              <a:rPr lang="en-US" sz="2600" dirty="0"/>
              <a:t>, </a:t>
            </a:r>
            <a:r>
              <a:rPr lang="en-US" sz="2600" i="1" dirty="0">
                <a:ea typeface="Cambria Math" panose="02040503050406030204" pitchFamily="18" charset="0"/>
              </a:rPr>
              <a:t>b </a:t>
            </a:r>
            <a:r>
              <a:rPr lang="en-US" sz="2600" dirty="0">
                <a:ea typeface="Cambria Math" panose="02040503050406030204" pitchFamily="18" charset="0"/>
              </a:rPr>
              <a:t>= 2</a:t>
            </a:r>
            <a:r>
              <a:rPr lang="en-US" sz="2600" dirty="0"/>
              <a:t>, and </a:t>
            </a:r>
            <a:r>
              <a:rPr lang="en-US" sz="2600" i="1" dirty="0">
                <a:ea typeface="Cambria Math" panose="02040503050406030204" pitchFamily="18" charset="0"/>
              </a:rPr>
              <a:t>c </a:t>
            </a:r>
            <a:r>
              <a:rPr lang="en-US" sz="2600" dirty="0">
                <a:ea typeface="Cambria Math" panose="02040503050406030204" pitchFamily="18" charset="0"/>
              </a:rPr>
              <a:t>= 4</a:t>
            </a:r>
            <a:r>
              <a:rPr lang="en-US" sz="2600" dirty="0"/>
              <a:t>. We can now determine the coordinates of the vertex of the parabola as follows.</a:t>
            </a:r>
            <a:endParaRPr lang="ar-AE" sz="2600" dirty="0"/>
          </a:p>
        </p:txBody>
      </p:sp>
      <p:pic>
        <p:nvPicPr>
          <p:cNvPr id="8" name="Picture 7" descr="Open parenthesis negative b divided by two times a, comma open parenthesis four times a times c minus b squared close parenthesis divided by four times a, close parenthesis equals open parenthesis negative two divided by two times negative two, comma open parenthesis four times negative two times four minus two squared close parenthesis divided by four times negative two close parenthesis equals open parenthesis one half comma nine halves close parenthesis.">
            <a:extLst>
              <a:ext uri="{FF2B5EF4-FFF2-40B4-BE49-F238E27FC236}">
                <a16:creationId xmlns:a16="http://schemas.microsoft.com/office/drawing/2014/main" id="{2434E58D-9FE2-26F4-06DF-9D9F043D162D}"/>
              </a:ext>
            </a:extLst>
          </p:cNvPr>
          <p:cNvPicPr>
            <a:picLocks noChangeAspect="1"/>
          </p:cNvPicPr>
          <p:nvPr/>
        </p:nvPicPr>
        <p:blipFill>
          <a:blip r:embed="rId2"/>
          <a:stretch>
            <a:fillRect/>
          </a:stretch>
        </p:blipFill>
        <p:spPr>
          <a:xfrm>
            <a:off x="1371600" y="2744400"/>
            <a:ext cx="6015396" cy="198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Quadratic Regression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a:t>Given the points graphed in Figure 8, use quadratic regression to find and graph the quadratic function of best fit.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Quadratic Regression</a:t>
            </a:r>
            <a:r>
              <a:rPr lang="en-US" spc="-1" baseline="-25000" dirty="0">
                <a:latin typeface="Calibri"/>
                <a:ea typeface="+mn-ea"/>
                <a:cs typeface="+mn-cs"/>
              </a:rPr>
              <a:t>2</a:t>
            </a:r>
            <a:endParaRPr dirty="0"/>
          </a:p>
        </p:txBody>
      </p:sp>
      <p:pic>
        <p:nvPicPr>
          <p:cNvPr id="5" name="Content Placeholder 4" descr="Graph of the five points open parenthesis zero comma one close parenthesis open parenthesis one comma three close parenthesis open parenthesis two comma four close parenthesis open parenthesis three comma three close parenthesis and open parenthesis four comma two close parenthesis.">
            <a:extLst>
              <a:ext uri="{FF2B5EF4-FFF2-40B4-BE49-F238E27FC236}">
                <a16:creationId xmlns:a16="http://schemas.microsoft.com/office/drawing/2014/main" id="{81F1F8C6-9330-47E2-80E5-287F8BA35F5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0A1D27D1-4043-4A1F-BF77-6F93F5DB2F58}"/>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Quadratic Regression</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r>
              <a:rPr lang="en-US" sz="2800" dirty="0"/>
              <a:t>The coordinates of the five graphed points are</a:t>
            </a:r>
          </a:p>
          <a:p>
            <a:pPr algn="ctr">
              <a:defRPr sz="2800"/>
            </a:pPr>
            <a:r>
              <a:rPr lang="en-US" dirty="0">
                <a:latin typeface="Cambria Math" panose="02040503050406030204" pitchFamily="18" charset="0"/>
                <a:ea typeface="Cambria Math" panose="02040503050406030204" pitchFamily="18" charset="0"/>
              </a:rPr>
              <a:t>{(0,1), (1,3), (2,4), (3,3), (4,2)}</a:t>
            </a:r>
            <a:r>
              <a:rPr lang="en-US" sz="2800" dirty="0"/>
              <a:t>.</a:t>
            </a:r>
            <a:endParaRPr lang="ar-AE" sz="2800" dirty="0"/>
          </a:p>
          <a:p>
            <a:r>
              <a:rPr lang="en-US" sz="2800" dirty="0"/>
              <a:t>Using the least-squares method to find a quadratic function that best fits the points results in the following function.</a:t>
            </a:r>
          </a:p>
        </p:txBody>
      </p:sp>
      <p:pic>
        <p:nvPicPr>
          <p:cNvPr id="4" name="Picture 3" descr="f of x equals negative zero point five seven one times x squared plus two point four nine x plus one point zero six">
            <a:extLst>
              <a:ext uri="{FF2B5EF4-FFF2-40B4-BE49-F238E27FC236}">
                <a16:creationId xmlns:a16="http://schemas.microsoft.com/office/drawing/2014/main" id="{424E4483-745A-C056-7877-07BE247928F1}"/>
              </a:ext>
            </a:extLst>
          </p:cNvPr>
          <p:cNvPicPr>
            <a:picLocks noChangeAspect="1"/>
          </p:cNvPicPr>
          <p:nvPr/>
        </p:nvPicPr>
        <p:blipFill>
          <a:blip r:embed="rId2"/>
          <a:stretch>
            <a:fillRect/>
          </a:stretch>
        </p:blipFill>
        <p:spPr>
          <a:xfrm>
            <a:off x="2438400" y="3924300"/>
            <a:ext cx="4667250" cy="533400"/>
          </a:xfrm>
          <a:prstGeom prst="rect">
            <a:avLst/>
          </a:prstGeom>
        </p:spPr>
      </p:pic>
      <p:sp>
        <p:nvSpPr>
          <p:cNvPr id="6" name="TextBox 5">
            <a:extLst>
              <a:ext uri="{FF2B5EF4-FFF2-40B4-BE49-F238E27FC236}">
                <a16:creationId xmlns:a16="http://schemas.microsoft.com/office/drawing/2014/main" id="{C4346246-D887-99D5-011A-6C50D12C74E6}"/>
              </a:ext>
            </a:extLst>
          </p:cNvPr>
          <p:cNvSpPr txBox="1"/>
          <p:nvPr/>
        </p:nvSpPr>
        <p:spPr>
          <a:xfrm>
            <a:off x="457200" y="4648200"/>
            <a:ext cx="8305800" cy="954107"/>
          </a:xfrm>
          <a:prstGeom prst="rect">
            <a:avLst/>
          </a:prstGeom>
          <a:noFill/>
        </p:spPr>
        <p:txBody>
          <a:bodyPr wrap="square" rtlCol="0">
            <a:spAutoFit/>
          </a:bodyPr>
          <a:lstStyle/>
          <a:p>
            <a:r>
              <a:rPr lang="en-US" sz="2800" dirty="0"/>
              <a:t>Figure 11 shows the graph of this function along with the given five points.</a:t>
            </a:r>
            <a:endParaRPr lang="en-IN"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Quadratic Regression</a:t>
            </a:r>
            <a:r>
              <a:rPr lang="en-US" spc="-1" baseline="-25000" dirty="0">
                <a:latin typeface="Calibri"/>
                <a:ea typeface="+mn-ea"/>
                <a:cs typeface="+mn-cs"/>
              </a:rPr>
              <a:t>4</a:t>
            </a:r>
            <a:endParaRPr dirty="0"/>
          </a:p>
        </p:txBody>
      </p:sp>
      <p:pic>
        <p:nvPicPr>
          <p:cNvPr id="12" name="Content Placeholder 11" descr="The graph of the points is shown as in Figure eight, with the addition of the graph of the quadratic function f of x equals negative zero point five seven one times x squared plus two point four nine times x plus one point zero six. The parabola passes near the five points.">
            <a:extLst>
              <a:ext uri="{FF2B5EF4-FFF2-40B4-BE49-F238E27FC236}">
                <a16:creationId xmlns:a16="http://schemas.microsoft.com/office/drawing/2014/main" id="{EEC8BCAD-C393-4D9C-A2EC-6E85135AB0C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4B08E537-7A97-455F-84AC-B116D2A35E4F}"/>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Quadratic Regression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the quadratic function that best fits the points shown in Figure 1</a:t>
            </a:r>
            <a:r>
              <a:rPr lang="en-US" sz="2800" dirty="0"/>
              <a:t>2</a:t>
            </a:r>
            <a:r>
              <a:rPr sz="2800" dirty="0"/>
              <a:t>.</a:t>
            </a:r>
          </a:p>
          <a:p>
            <a:pPr marL="514350" indent="-514350">
              <a:buFont typeface="+mj-lt"/>
              <a:buAutoNum type="alphaLcPeriod" startAt="2"/>
              <a:defRPr sz="2800"/>
            </a:pPr>
            <a:r>
              <a:rPr dirty="0"/>
              <a:t>​</a:t>
            </a:r>
            <a:r>
              <a:rPr sz="2800" dirty="0"/>
              <a:t>Use your result to determine the coordinates of the vertex of the best-fitting parabola.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Quadratic Regression</a:t>
            </a:r>
            <a:r>
              <a:rPr lang="en-US" spc="-1" baseline="-25000" dirty="0">
                <a:latin typeface="Calibri"/>
                <a:ea typeface="+mn-ea"/>
                <a:cs typeface="+mn-cs"/>
              </a:rPr>
              <a:t>2</a:t>
            </a:r>
            <a:endParaRPr dirty="0"/>
          </a:p>
        </p:txBody>
      </p:sp>
      <p:pic>
        <p:nvPicPr>
          <p:cNvPr id="5" name="Content Placeholder 4" descr="Graph of the three points open parenthesis negative two comma zero close parenthesis open parenthesis zero comma negative four close parenthesis and open parenthesis six comma eight close parenthesis.">
            <a:extLst>
              <a:ext uri="{FF2B5EF4-FFF2-40B4-BE49-F238E27FC236}">
                <a16:creationId xmlns:a16="http://schemas.microsoft.com/office/drawing/2014/main" id="{A68E9C1A-A40B-4EA1-AEF2-17CA21AD2D3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8" name="TextBox 7">
            <a:extLst>
              <a:ext uri="{FF2B5EF4-FFF2-40B4-BE49-F238E27FC236}">
                <a16:creationId xmlns:a16="http://schemas.microsoft.com/office/drawing/2014/main" id="{CC3078BF-6BB7-47C3-8E53-1FF4701E48F2}"/>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Quadratic Regression</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coordinates of the three graphed points are</a:t>
            </a:r>
          </a:p>
          <a:p>
            <a:pPr algn="ctr">
              <a:defRPr sz="2800"/>
            </a:pPr>
            <a:r>
              <a:rPr lang="en-US" dirty="0"/>
              <a:t>	</a:t>
            </a:r>
            <a:r>
              <a:rPr lang="en-US" dirty="0">
                <a:latin typeface="Cambria Math" panose="02040503050406030204" pitchFamily="18" charset="0"/>
                <a:ea typeface="Cambria Math" panose="02040503050406030204" pitchFamily="18" charset="0"/>
              </a:rPr>
              <a:t>{(</a:t>
            </a:r>
            <a:r>
              <a:rPr lang="en-IN" sz="280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2,0), (0,</a:t>
            </a:r>
            <a:r>
              <a:rPr lang="en-IN" sz="280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4), (6,8)}</a:t>
            </a:r>
            <a:r>
              <a:rPr lang="en-US" dirty="0"/>
              <a:t>.</a:t>
            </a:r>
            <a:endParaRPr lang="en-US" sz="2800" dirty="0"/>
          </a:p>
          <a:p>
            <a:pPr marL="512064">
              <a:defRPr sz="2800"/>
            </a:pPr>
            <a:r>
              <a:rPr lang="ar-AE" dirty="0"/>
              <a:t>​</a:t>
            </a:r>
            <a:r>
              <a:rPr lang="en-US" sz="2800" dirty="0"/>
              <a:t>Using the least-squares method to find a quadratic function that best fits the points results in the function</a:t>
            </a:r>
            <a:endParaRPr lang="en-US" dirty="0"/>
          </a:p>
          <a:p>
            <a:pPr marL="512064" algn="ctr"/>
            <a:r>
              <a:rPr lang="en-US" sz="2800" i="1" dirty="0">
                <a:ea typeface="Cambria Math" panose="02040503050406030204" pitchFamily="18" charset="0"/>
              </a:rPr>
              <a:t>f </a:t>
            </a:r>
            <a:r>
              <a:rPr lang="en-US" sz="2800" dirty="0">
                <a:ea typeface="Cambria Math" panose="02040503050406030204" pitchFamily="18" charset="0"/>
              </a:rPr>
              <a:t>(</a:t>
            </a:r>
            <a:r>
              <a:rPr lang="en-US" sz="2800" i="1" dirty="0">
                <a:ea typeface="Cambria Math" panose="02040503050406030204" pitchFamily="18" charset="0"/>
              </a:rPr>
              <a:t>x</a:t>
            </a:r>
            <a:r>
              <a:rPr lang="en-US" sz="2800" dirty="0">
                <a:ea typeface="Cambria Math" panose="02040503050406030204" pitchFamily="18" charset="0"/>
              </a:rPr>
              <a:t>) = 0.5</a:t>
            </a:r>
            <a:r>
              <a:rPr lang="en-US" sz="2800" i="1" dirty="0">
                <a:ea typeface="Cambria Math" panose="02040503050406030204" pitchFamily="18" charset="0"/>
              </a:rPr>
              <a:t>x</a:t>
            </a:r>
            <a:r>
              <a:rPr lang="en-US" sz="1050" i="1" dirty="0">
                <a:ea typeface="Cambria Math" panose="02040503050406030204" pitchFamily="18" charset="0"/>
              </a:rPr>
              <a:t> </a:t>
            </a:r>
            <a:r>
              <a:rPr lang="en-US" sz="2800" dirty="0">
                <a:ea typeface="Cambria Math" panose="02040503050406030204" pitchFamily="18" charset="0"/>
                <a:cs typeface="Calibri" panose="020F0502020204030204" pitchFamily="34" charset="0"/>
              </a:rPr>
              <a:t>²</a:t>
            </a:r>
            <a:r>
              <a:rPr lang="en-US" sz="2800" dirty="0">
                <a:ea typeface="Cambria Math" panose="02040503050406030204" pitchFamily="18" charset="0"/>
              </a:rPr>
              <a:t> </a:t>
            </a:r>
            <a:r>
              <a:rPr lang="en-IN" sz="2800" dirty="0">
                <a:ea typeface="Cambria Math" panose="02040503050406030204" pitchFamily="18" charset="0"/>
              </a:rPr>
              <a:t>−</a:t>
            </a:r>
            <a:r>
              <a:rPr lang="en-US" dirty="0">
                <a:ea typeface="Cambria Math" panose="02040503050406030204" pitchFamily="18" charset="0"/>
                <a:cs typeface="Calibri" panose="020F0502020204030204" pitchFamily="34" charset="0"/>
              </a:rPr>
              <a:t> </a:t>
            </a:r>
            <a:r>
              <a:rPr lang="en-US" sz="2800" i="1" dirty="0">
                <a:ea typeface="Cambria Math" panose="02040503050406030204" pitchFamily="18" charset="0"/>
              </a:rPr>
              <a:t>x</a:t>
            </a:r>
            <a:r>
              <a:rPr lang="en-US" dirty="0">
                <a:ea typeface="Cambria Math" panose="02040503050406030204" pitchFamily="18" charset="0"/>
                <a:cs typeface="Calibri" panose="020F0502020204030204" pitchFamily="34" charset="0"/>
              </a:rPr>
              <a:t> </a:t>
            </a:r>
            <a:r>
              <a:rPr lang="en-IN" sz="2800" dirty="0">
                <a:ea typeface="Cambria Math" panose="02040503050406030204" pitchFamily="18" charset="0"/>
              </a:rPr>
              <a:t>−</a:t>
            </a:r>
            <a:r>
              <a:rPr lang="en-US" sz="2800" dirty="0">
                <a:ea typeface="Cambria Math" panose="02040503050406030204" pitchFamily="18" charset="0"/>
              </a:rPr>
              <a:t> 4.</a:t>
            </a:r>
            <a:endParaRPr lang="en-US" dirty="0">
              <a:ea typeface="Cambria Math" panose="02040503050406030204" pitchFamily="18" charset="0"/>
            </a:endParaRPr>
          </a:p>
          <a:p>
            <a:pPr marL="512064"/>
            <a:r>
              <a:rPr lang="ar-AE" dirty="0"/>
              <a:t>​</a:t>
            </a:r>
            <a:r>
              <a:rPr lang="en-US" sz="2800" dirty="0"/>
              <a:t>Figure 15 shows the graph of this function along with the given three points.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 </a:t>
            </a:r>
            <a:r>
              <a:rPr lang="en-US" dirty="0"/>
              <a:t>Vertex Form of a Quadratic Function</a:t>
            </a:r>
            <a:endParaRPr dirty="0"/>
          </a:p>
        </p:txBody>
      </p:sp>
      <p:sp>
        <p:nvSpPr>
          <p:cNvPr id="3" name="Text Placeholder 2"/>
          <p:cNvSpPr>
            <a:spLocks noGrp="1"/>
          </p:cNvSpPr>
          <p:nvPr>
            <p:ph type="body" sz="quarter" idx="10"/>
          </p:nvPr>
        </p:nvSpPr>
        <p:spPr>
          <a:xfrm>
            <a:off x="487456" y="1056772"/>
            <a:ext cx="8229600" cy="4914276"/>
          </a:xfrm>
        </p:spPr>
        <p:txBody>
          <a:bodyPr>
            <a:normAutofit/>
          </a:bodyPr>
          <a:lstStyle/>
          <a:p>
            <a:pPr>
              <a:defRPr sz="2800"/>
            </a:pPr>
            <a:r>
              <a:rPr sz="2800" dirty="0"/>
              <a:t>The graph of the function</a:t>
            </a:r>
          </a:p>
        </p:txBody>
      </p:sp>
      <p:pic>
        <p:nvPicPr>
          <p:cNvPr id="13" name="Picture 12" descr="g of x equals a times open parenthesis x minus h close parenthesis squared plus k">
            <a:extLst>
              <a:ext uri="{FF2B5EF4-FFF2-40B4-BE49-F238E27FC236}">
                <a16:creationId xmlns:a16="http://schemas.microsoft.com/office/drawing/2014/main" id="{90602E85-13FE-794A-8931-FEAECC04F227}"/>
              </a:ext>
            </a:extLst>
          </p:cNvPr>
          <p:cNvPicPr>
            <a:picLocks noChangeAspect="1"/>
          </p:cNvPicPr>
          <p:nvPr/>
        </p:nvPicPr>
        <p:blipFill>
          <a:blip r:embed="rId2"/>
          <a:stretch>
            <a:fillRect/>
          </a:stretch>
        </p:blipFill>
        <p:spPr>
          <a:xfrm>
            <a:off x="4301962" y="1016755"/>
            <a:ext cx="2708438" cy="540000"/>
          </a:xfrm>
          <a:prstGeom prst="rect">
            <a:avLst/>
          </a:prstGeom>
        </p:spPr>
      </p:pic>
      <p:sp>
        <p:nvSpPr>
          <p:cNvPr id="4" name="TextBox 3">
            <a:extLst>
              <a:ext uri="{FF2B5EF4-FFF2-40B4-BE49-F238E27FC236}">
                <a16:creationId xmlns:a16="http://schemas.microsoft.com/office/drawing/2014/main" id="{C4C2A9B5-C87B-FE4C-B962-26B6056A13DE}"/>
              </a:ext>
            </a:extLst>
          </p:cNvPr>
          <p:cNvSpPr txBox="1"/>
          <p:nvPr/>
        </p:nvSpPr>
        <p:spPr>
          <a:xfrm>
            <a:off x="529529" y="1570497"/>
            <a:ext cx="5947471" cy="523220"/>
          </a:xfrm>
          <a:prstGeom prst="rect">
            <a:avLst/>
          </a:prstGeom>
          <a:noFill/>
        </p:spPr>
        <p:txBody>
          <a:bodyPr wrap="square" rtlCol="0">
            <a:spAutoFit/>
          </a:bodyPr>
          <a:lstStyle/>
          <a:p>
            <a:r>
              <a:rPr lang="en-IN" sz="2800" dirty="0">
                <a:solidFill>
                  <a:srgbClr val="000000"/>
                </a:solidFill>
              </a:rPr>
              <a:t>where </a:t>
            </a:r>
            <a:r>
              <a:rPr lang="en-IN" sz="2800" i="1" dirty="0">
                <a:solidFill>
                  <a:srgbClr val="000000"/>
                </a:solidFill>
              </a:rPr>
              <a:t>a</a:t>
            </a:r>
            <a:r>
              <a:rPr lang="en-IN" sz="2800" dirty="0">
                <a:solidFill>
                  <a:srgbClr val="000000"/>
                </a:solidFill>
              </a:rPr>
              <a:t>, </a:t>
            </a:r>
            <a:r>
              <a:rPr lang="en-IN" sz="2800" i="1" dirty="0">
                <a:solidFill>
                  <a:srgbClr val="000000"/>
                </a:solidFill>
              </a:rPr>
              <a:t>h</a:t>
            </a:r>
            <a:r>
              <a:rPr lang="en-IN" sz="2800" dirty="0">
                <a:solidFill>
                  <a:srgbClr val="000000"/>
                </a:solidFill>
              </a:rPr>
              <a:t>, and </a:t>
            </a:r>
            <a:r>
              <a:rPr lang="en-IN" sz="2800" i="1" dirty="0">
                <a:solidFill>
                  <a:srgbClr val="000000"/>
                </a:solidFill>
              </a:rPr>
              <a:t>k</a:t>
            </a:r>
            <a:r>
              <a:rPr lang="en-IN" sz="2800" dirty="0">
                <a:solidFill>
                  <a:srgbClr val="000000"/>
                </a:solidFill>
              </a:rPr>
              <a:t> are real numbers and</a:t>
            </a:r>
          </a:p>
        </p:txBody>
      </p:sp>
      <p:pic>
        <p:nvPicPr>
          <p:cNvPr id="16" name="Picture 15" descr="a not equal to 0">
            <a:extLst>
              <a:ext uri="{FF2B5EF4-FFF2-40B4-BE49-F238E27FC236}">
                <a16:creationId xmlns:a16="http://schemas.microsoft.com/office/drawing/2014/main" id="{5A77DC47-035B-054D-BE7E-F5F598369A8F}"/>
              </a:ext>
            </a:extLst>
          </p:cNvPr>
          <p:cNvPicPr>
            <a:picLocks noChangeAspect="1"/>
          </p:cNvPicPr>
          <p:nvPr/>
        </p:nvPicPr>
        <p:blipFill>
          <a:blip r:embed="rId3"/>
          <a:stretch>
            <a:fillRect/>
          </a:stretch>
        </p:blipFill>
        <p:spPr>
          <a:xfrm>
            <a:off x="6356419" y="1684280"/>
            <a:ext cx="876300" cy="361950"/>
          </a:xfrm>
          <a:prstGeom prst="rect">
            <a:avLst/>
          </a:prstGeom>
        </p:spPr>
      </p:pic>
      <p:sp>
        <p:nvSpPr>
          <p:cNvPr id="17" name="TextBox 16">
            <a:extLst>
              <a:ext uri="{FF2B5EF4-FFF2-40B4-BE49-F238E27FC236}">
                <a16:creationId xmlns:a16="http://schemas.microsoft.com/office/drawing/2014/main" id="{E450FD8A-FDFD-EADF-B620-847C880E1CFA}"/>
              </a:ext>
            </a:extLst>
          </p:cNvPr>
          <p:cNvSpPr txBox="1"/>
          <p:nvPr/>
        </p:nvSpPr>
        <p:spPr>
          <a:xfrm>
            <a:off x="7217479" y="1603645"/>
            <a:ext cx="858919" cy="523220"/>
          </a:xfrm>
          <a:prstGeom prst="rect">
            <a:avLst/>
          </a:prstGeom>
          <a:noFill/>
        </p:spPr>
        <p:txBody>
          <a:bodyPr wrap="square" rtlCol="0">
            <a:spAutoFit/>
          </a:bodyPr>
          <a:lstStyle/>
          <a:p>
            <a:r>
              <a:rPr lang="en-IN" sz="2800" dirty="0">
                <a:solidFill>
                  <a:srgbClr val="000000"/>
                </a:solidFill>
              </a:rPr>
              <a:t>is a</a:t>
            </a:r>
          </a:p>
        </p:txBody>
      </p:sp>
      <p:sp>
        <p:nvSpPr>
          <p:cNvPr id="14" name="TextBox 13">
            <a:extLst>
              <a:ext uri="{FF2B5EF4-FFF2-40B4-BE49-F238E27FC236}">
                <a16:creationId xmlns:a16="http://schemas.microsoft.com/office/drawing/2014/main" id="{E8D54B56-7F6B-7CE3-504A-D27CEFA14EC1}"/>
              </a:ext>
            </a:extLst>
          </p:cNvPr>
          <p:cNvSpPr txBox="1"/>
          <p:nvPr/>
        </p:nvSpPr>
        <p:spPr>
          <a:xfrm>
            <a:off x="481360" y="2005691"/>
            <a:ext cx="7696200" cy="523220"/>
          </a:xfrm>
          <a:prstGeom prst="rect">
            <a:avLst/>
          </a:prstGeom>
          <a:noFill/>
        </p:spPr>
        <p:txBody>
          <a:bodyPr wrap="square" rtlCol="0">
            <a:spAutoFit/>
          </a:bodyPr>
          <a:lstStyle/>
          <a:p>
            <a:r>
              <a:rPr lang="en-IN" sz="2800" dirty="0">
                <a:solidFill>
                  <a:srgbClr val="000000"/>
                </a:solidFill>
              </a:rPr>
              <a:t>parabola whose vertex is at </a:t>
            </a:r>
            <a:r>
              <a:rPr lang="en-IN" sz="2800" dirty="0">
                <a:solidFill>
                  <a:srgbClr val="000000"/>
                </a:solidFill>
                <a:ea typeface="Cambria Math" panose="02040503050406030204" pitchFamily="18" charset="0"/>
              </a:rPr>
              <a:t>(</a:t>
            </a:r>
            <a:r>
              <a:rPr lang="en-IN" sz="2800" i="1" dirty="0">
                <a:solidFill>
                  <a:srgbClr val="000000"/>
                </a:solidFill>
                <a:ea typeface="Cambria Math" panose="02040503050406030204" pitchFamily="18" charset="0"/>
              </a:rPr>
              <a:t>h</a:t>
            </a:r>
            <a:r>
              <a:rPr lang="en-IN" sz="2800" dirty="0">
                <a:solidFill>
                  <a:srgbClr val="000000"/>
                </a:solidFill>
                <a:ea typeface="Cambria Math" panose="02040503050406030204" pitchFamily="18" charset="0"/>
              </a:rPr>
              <a:t>, </a:t>
            </a:r>
            <a:r>
              <a:rPr lang="en-IN" sz="2800" i="1" dirty="0">
                <a:solidFill>
                  <a:srgbClr val="000000"/>
                </a:solidFill>
                <a:ea typeface="Cambria Math" panose="02040503050406030204" pitchFamily="18" charset="0"/>
              </a:rPr>
              <a:t>k</a:t>
            </a:r>
            <a:r>
              <a:rPr lang="en-IN" sz="2800" dirty="0">
                <a:solidFill>
                  <a:srgbClr val="000000"/>
                </a:solidFill>
                <a:ea typeface="Cambria Math" panose="02040503050406030204" pitchFamily="18" charset="0"/>
              </a:rPr>
              <a:t>)</a:t>
            </a:r>
            <a:r>
              <a:rPr lang="en-IN" sz="2800" dirty="0">
                <a:solidFill>
                  <a:srgbClr val="000000"/>
                </a:solidFill>
              </a:rPr>
              <a:t>. The parabola is</a:t>
            </a:r>
          </a:p>
        </p:txBody>
      </p:sp>
      <p:sp>
        <p:nvSpPr>
          <p:cNvPr id="5" name="TextBox 4">
            <a:extLst>
              <a:ext uri="{FF2B5EF4-FFF2-40B4-BE49-F238E27FC236}">
                <a16:creationId xmlns:a16="http://schemas.microsoft.com/office/drawing/2014/main" id="{21A14DA3-16DB-34A9-AD69-E80B5E5A7FE4}"/>
              </a:ext>
            </a:extLst>
          </p:cNvPr>
          <p:cNvSpPr txBox="1"/>
          <p:nvPr/>
        </p:nvSpPr>
        <p:spPr>
          <a:xfrm>
            <a:off x="487456" y="2482940"/>
            <a:ext cx="2514600" cy="523220"/>
          </a:xfrm>
          <a:prstGeom prst="rect">
            <a:avLst/>
          </a:prstGeom>
          <a:noFill/>
        </p:spPr>
        <p:txBody>
          <a:bodyPr wrap="square" rtlCol="0">
            <a:spAutoFit/>
          </a:bodyPr>
          <a:lstStyle/>
          <a:p>
            <a:r>
              <a:rPr lang="en-IN" sz="2800" dirty="0">
                <a:solidFill>
                  <a:srgbClr val="000000"/>
                </a:solidFill>
              </a:rPr>
              <a:t>narrower than</a:t>
            </a:r>
          </a:p>
        </p:txBody>
      </p:sp>
      <p:pic>
        <p:nvPicPr>
          <p:cNvPr id="10" name="Picture 9" descr="f of x equals x squared if the absolute value of a is greater than one">
            <a:extLst>
              <a:ext uri="{FF2B5EF4-FFF2-40B4-BE49-F238E27FC236}">
                <a16:creationId xmlns:a16="http://schemas.microsoft.com/office/drawing/2014/main" id="{EC3BCA83-5061-D99D-DF18-61C056947F47}"/>
              </a:ext>
            </a:extLst>
          </p:cNvPr>
          <p:cNvPicPr>
            <a:picLocks noChangeAspect="1"/>
          </p:cNvPicPr>
          <p:nvPr/>
        </p:nvPicPr>
        <p:blipFill>
          <a:blip r:embed="rId4"/>
          <a:stretch>
            <a:fillRect/>
          </a:stretch>
        </p:blipFill>
        <p:spPr>
          <a:xfrm>
            <a:off x="2667000" y="2508000"/>
            <a:ext cx="2507048" cy="540000"/>
          </a:xfrm>
          <a:prstGeom prst="rect">
            <a:avLst/>
          </a:prstGeom>
        </p:spPr>
      </p:pic>
      <p:sp>
        <p:nvSpPr>
          <p:cNvPr id="6" name="TextBox 5">
            <a:extLst>
              <a:ext uri="{FF2B5EF4-FFF2-40B4-BE49-F238E27FC236}">
                <a16:creationId xmlns:a16="http://schemas.microsoft.com/office/drawing/2014/main" id="{3E945FFE-66B9-07B5-9746-DA280DC40609}"/>
              </a:ext>
            </a:extLst>
          </p:cNvPr>
          <p:cNvSpPr txBox="1"/>
          <p:nvPr/>
        </p:nvSpPr>
        <p:spPr>
          <a:xfrm>
            <a:off x="5158473" y="2499414"/>
            <a:ext cx="3429000" cy="523220"/>
          </a:xfrm>
          <a:prstGeom prst="rect">
            <a:avLst/>
          </a:prstGeom>
          <a:noFill/>
        </p:spPr>
        <p:txBody>
          <a:bodyPr wrap="square" rtlCol="0">
            <a:spAutoFit/>
          </a:bodyPr>
          <a:lstStyle/>
          <a:p>
            <a:r>
              <a:rPr lang="en-IN" sz="2800" dirty="0">
                <a:solidFill>
                  <a:srgbClr val="000000"/>
                </a:solidFill>
              </a:rPr>
              <a:t>and is broader than</a:t>
            </a:r>
          </a:p>
        </p:txBody>
      </p:sp>
      <p:pic>
        <p:nvPicPr>
          <p:cNvPr id="18" name="Picture 17" descr="f of x equals x squared if zero is less than the absolute value of a, which is less than one.">
            <a:extLst>
              <a:ext uri="{FF2B5EF4-FFF2-40B4-BE49-F238E27FC236}">
                <a16:creationId xmlns:a16="http://schemas.microsoft.com/office/drawing/2014/main" id="{E40E8B2E-668E-B69B-5EBC-4D52515CD6CB}"/>
              </a:ext>
            </a:extLst>
          </p:cNvPr>
          <p:cNvPicPr>
            <a:picLocks noChangeAspect="1"/>
          </p:cNvPicPr>
          <p:nvPr/>
        </p:nvPicPr>
        <p:blipFill>
          <a:blip r:embed="rId5"/>
          <a:stretch>
            <a:fillRect/>
          </a:stretch>
        </p:blipFill>
        <p:spPr>
          <a:xfrm>
            <a:off x="564587" y="3004810"/>
            <a:ext cx="3248025" cy="533400"/>
          </a:xfrm>
          <a:prstGeom prst="rect">
            <a:avLst/>
          </a:prstGeom>
        </p:spPr>
      </p:pic>
      <p:sp>
        <p:nvSpPr>
          <p:cNvPr id="7" name="TextBox 6">
            <a:extLst>
              <a:ext uri="{FF2B5EF4-FFF2-40B4-BE49-F238E27FC236}">
                <a16:creationId xmlns:a16="http://schemas.microsoft.com/office/drawing/2014/main" id="{57BBCA86-EBAC-FA9C-8E69-9B573108B145}"/>
              </a:ext>
            </a:extLst>
          </p:cNvPr>
          <p:cNvSpPr txBox="1"/>
          <p:nvPr/>
        </p:nvSpPr>
        <p:spPr>
          <a:xfrm>
            <a:off x="3797329" y="3000679"/>
            <a:ext cx="4343400" cy="523220"/>
          </a:xfrm>
          <a:prstGeom prst="rect">
            <a:avLst/>
          </a:prstGeom>
          <a:noFill/>
        </p:spPr>
        <p:txBody>
          <a:bodyPr wrap="square" rtlCol="0">
            <a:spAutoFit/>
          </a:bodyPr>
          <a:lstStyle/>
          <a:p>
            <a:r>
              <a:rPr lang="en-IN" sz="2800" dirty="0">
                <a:solidFill>
                  <a:srgbClr val="000000"/>
                </a:solidFill>
              </a:rPr>
              <a:t>The parabola opens upward</a:t>
            </a:r>
          </a:p>
        </p:txBody>
      </p:sp>
      <p:sp>
        <p:nvSpPr>
          <p:cNvPr id="9" name="TextBox 8">
            <a:extLst>
              <a:ext uri="{FF2B5EF4-FFF2-40B4-BE49-F238E27FC236}">
                <a16:creationId xmlns:a16="http://schemas.microsoft.com/office/drawing/2014/main" id="{10DBCA13-07DD-3F49-5A26-80ED0FEA23C9}"/>
              </a:ext>
            </a:extLst>
          </p:cNvPr>
          <p:cNvSpPr txBox="1"/>
          <p:nvPr/>
        </p:nvSpPr>
        <p:spPr>
          <a:xfrm>
            <a:off x="469168" y="3482891"/>
            <a:ext cx="6693632" cy="523220"/>
          </a:xfrm>
          <a:prstGeom prst="rect">
            <a:avLst/>
          </a:prstGeom>
          <a:noFill/>
        </p:spPr>
        <p:txBody>
          <a:bodyPr wrap="square" rtlCol="0">
            <a:spAutoFit/>
          </a:bodyPr>
          <a:lstStyle/>
          <a:p>
            <a:r>
              <a:rPr lang="en-US" sz="2800" dirty="0">
                <a:solidFill>
                  <a:srgbClr val="000000"/>
                </a:solidFill>
              </a:rPr>
              <a:t>if </a:t>
            </a:r>
            <a:r>
              <a:rPr lang="en-US" sz="2800" i="1" dirty="0">
                <a:solidFill>
                  <a:srgbClr val="000000"/>
                </a:solidFill>
              </a:rPr>
              <a:t>a</a:t>
            </a:r>
            <a:r>
              <a:rPr lang="en-US" sz="2800" dirty="0">
                <a:solidFill>
                  <a:srgbClr val="000000"/>
                </a:solidFill>
              </a:rPr>
              <a:t> is positive and downward if </a:t>
            </a:r>
            <a:r>
              <a:rPr lang="en-US" sz="2800" i="1" dirty="0">
                <a:solidFill>
                  <a:srgbClr val="000000"/>
                </a:solidFill>
              </a:rPr>
              <a:t>a</a:t>
            </a:r>
            <a:r>
              <a:rPr lang="en-US" sz="2800" dirty="0">
                <a:solidFill>
                  <a:srgbClr val="000000"/>
                </a:solidFill>
              </a:rPr>
              <a:t> is negative.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Quadratic Regression</a:t>
            </a:r>
            <a:r>
              <a:rPr lang="en-US" spc="-1" baseline="-25000" dirty="0">
                <a:latin typeface="Calibri"/>
                <a:ea typeface="+mn-ea"/>
                <a:cs typeface="+mn-cs"/>
              </a:rPr>
              <a:t>4</a:t>
            </a:r>
            <a:endParaRPr dirty="0"/>
          </a:p>
        </p:txBody>
      </p:sp>
      <p:pic>
        <p:nvPicPr>
          <p:cNvPr id="12" name="Content Placeholder 11" descr="The graph of the points is shown as in Figure twelve, with the addition of the graph of the quadratic function f of x equals zero point five times x squared minus x minus four. The parabola passes through the three points.">
            <a:extLst>
              <a:ext uri="{FF2B5EF4-FFF2-40B4-BE49-F238E27FC236}">
                <a16:creationId xmlns:a16="http://schemas.microsoft.com/office/drawing/2014/main" id="{EEAF1EC6-DD49-42BC-8F45-8BA3850BE9F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8" name="TextBox 7">
            <a:extLst>
              <a:ext uri="{FF2B5EF4-FFF2-40B4-BE49-F238E27FC236}">
                <a16:creationId xmlns:a16="http://schemas.microsoft.com/office/drawing/2014/main" id="{F0C45279-D8AF-40A0-A35C-360E661494E2}"/>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Quadratic Regression</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a:t>
            </a:r>
            <a:r>
              <a:rPr lang="en-US" sz="2400" i="1" dirty="0"/>
              <a:t> </a:t>
            </a:r>
            <a:r>
              <a:rPr lang="en-US" sz="2400" i="1" dirty="0">
                <a:ea typeface="Cambria Math" panose="02040503050406030204" pitchFamily="18" charset="0"/>
              </a:rPr>
              <a:t>f </a:t>
            </a:r>
            <a:r>
              <a:rPr lang="en-US" sz="2400" dirty="0">
                <a:ea typeface="Cambria Math" panose="02040503050406030204" pitchFamily="18" charset="0"/>
              </a:rPr>
              <a:t>(</a:t>
            </a:r>
            <a:r>
              <a:rPr lang="en-US" sz="2400" i="1" dirty="0">
                <a:ea typeface="Cambria Math" panose="02040503050406030204" pitchFamily="18" charset="0"/>
              </a:rPr>
              <a:t>x</a:t>
            </a:r>
            <a:r>
              <a:rPr lang="en-US" sz="2400" dirty="0">
                <a:ea typeface="Cambria Math" panose="02040503050406030204" pitchFamily="18" charset="0"/>
              </a:rPr>
              <a:t>) = 0.5</a:t>
            </a:r>
            <a:r>
              <a:rPr lang="en-US" sz="2400" i="1" dirty="0">
                <a:ea typeface="Cambria Math" panose="02040503050406030204" pitchFamily="18" charset="0"/>
              </a:rPr>
              <a:t>x</a:t>
            </a:r>
            <a:r>
              <a:rPr lang="en-US" sz="1050" i="1" dirty="0">
                <a:ea typeface="Cambria Math" panose="02040503050406030204" pitchFamily="18" charset="0"/>
              </a:rPr>
              <a:t> </a:t>
            </a:r>
            <a:r>
              <a:rPr lang="en-US" sz="2400" dirty="0">
                <a:ea typeface="Cambria Math" panose="02040503050406030204" pitchFamily="18" charset="0"/>
                <a:cs typeface="Calibri" panose="020F0502020204030204" pitchFamily="34" charset="0"/>
              </a:rPr>
              <a:t>²</a:t>
            </a:r>
            <a:r>
              <a:rPr lang="en-IN" sz="2400" dirty="0">
                <a:ea typeface="Cambria Math" panose="02040503050406030204" pitchFamily="18" charset="0"/>
              </a:rPr>
              <a:t> − </a:t>
            </a:r>
            <a:r>
              <a:rPr lang="en-US" sz="2400" i="1" dirty="0">
                <a:ea typeface="Cambria Math" panose="02040503050406030204" pitchFamily="18" charset="0"/>
              </a:rPr>
              <a:t>x</a:t>
            </a:r>
            <a:r>
              <a:rPr lang="en-US" sz="2400" dirty="0">
                <a:ea typeface="Cambria Math" panose="02040503050406030204" pitchFamily="18" charset="0"/>
                <a:cs typeface="Calibri" panose="020F0502020204030204" pitchFamily="34" charset="0"/>
              </a:rPr>
              <a:t> </a:t>
            </a:r>
            <a:r>
              <a:rPr lang="en-IN" sz="2400" dirty="0">
                <a:ea typeface="Cambria Math" panose="02040503050406030204" pitchFamily="18" charset="0"/>
              </a:rPr>
              <a:t>−</a:t>
            </a:r>
            <a:r>
              <a:rPr lang="en-US" sz="2400" dirty="0">
                <a:ea typeface="Cambria Math" panose="02040503050406030204" pitchFamily="18" charset="0"/>
              </a:rPr>
              <a:t> 4</a:t>
            </a:r>
            <a:r>
              <a:rPr lang="en-US" sz="2600" dirty="0"/>
              <a:t>,</a:t>
            </a:r>
            <a:r>
              <a:rPr lang="ar-AE" sz="2600" dirty="0"/>
              <a:t> </a:t>
            </a:r>
            <a:r>
              <a:rPr lang="en-US" sz="2600" dirty="0"/>
              <a:t>we know the coefficients are </a:t>
            </a:r>
            <a:r>
              <a:rPr lang="en-US" sz="2600" i="1" dirty="0"/>
              <a:t>a</a:t>
            </a:r>
            <a:r>
              <a:rPr lang="en-US" sz="2600" dirty="0">
                <a:ea typeface="Cambria Math" panose="02040503050406030204" pitchFamily="18" charset="0"/>
              </a:rPr>
              <a:t> = 0.5</a:t>
            </a:r>
            <a:r>
              <a:rPr lang="en-US" sz="2600" dirty="0"/>
              <a:t>, </a:t>
            </a:r>
            <a:r>
              <a:rPr lang="en-US" sz="2600" i="1" dirty="0">
                <a:ea typeface="Cambria Math" panose="02040503050406030204" pitchFamily="18" charset="0"/>
              </a:rPr>
              <a:t>b</a:t>
            </a:r>
            <a:r>
              <a:rPr lang="en-US" sz="2600" dirty="0">
                <a:ea typeface="Cambria Math" panose="02040503050406030204" pitchFamily="18" charset="0"/>
              </a:rPr>
              <a:t> = </a:t>
            </a:r>
            <a:r>
              <a:rPr lang="en-IN" dirty="0">
                <a:ea typeface="Cambria Math" panose="02040503050406030204" pitchFamily="18" charset="0"/>
              </a:rPr>
              <a:t>−</a:t>
            </a:r>
            <a:r>
              <a:rPr lang="en-US" sz="2600" dirty="0">
                <a:ea typeface="Cambria Math" panose="02040503050406030204" pitchFamily="18" charset="0"/>
              </a:rPr>
              <a:t> 1</a:t>
            </a:r>
            <a:r>
              <a:rPr lang="en-US" sz="2600" dirty="0"/>
              <a:t>, and </a:t>
            </a:r>
            <a:r>
              <a:rPr lang="en-US" sz="2600" i="1" dirty="0">
                <a:ea typeface="Cambria Math" panose="02040503050406030204" pitchFamily="18" charset="0"/>
              </a:rPr>
              <a:t>c</a:t>
            </a:r>
            <a:r>
              <a:rPr lang="en-US" sz="2600" dirty="0">
                <a:ea typeface="Cambria Math" panose="02040503050406030204" pitchFamily="18" charset="0"/>
              </a:rPr>
              <a:t> = </a:t>
            </a:r>
            <a:r>
              <a:rPr lang="en-IN" dirty="0">
                <a:ea typeface="Cambria Math" panose="02040503050406030204" pitchFamily="18" charset="0"/>
              </a:rPr>
              <a:t>− </a:t>
            </a:r>
            <a:r>
              <a:rPr lang="en-US" sz="2600" dirty="0">
                <a:ea typeface="Cambria Math" panose="02040503050406030204" pitchFamily="18" charset="0"/>
              </a:rPr>
              <a:t>1</a:t>
            </a:r>
            <a:r>
              <a:rPr lang="en-US" sz="2600" dirty="0"/>
              <a:t>. We can now determine the coordinates of the vertex of the parabola as follows.</a:t>
            </a:r>
            <a:endParaRPr sz="2600" dirty="0"/>
          </a:p>
        </p:txBody>
      </p:sp>
      <p:pic>
        <p:nvPicPr>
          <p:cNvPr id="6" name="Picture 5" descr="Open parenthesis negative b divided by two times a, comma open parenthesis four times a times c minus b squared close parenthesis divided by four times a, close parenthesis equals open parenthesis negative one divided by open parenthesis two times zero point five close parenthesis comma open parenthesis four times zero point five times negative four minus open parenthesis negative one close parenthesis squared close parenthesis divided by four times zero point five close parenthesis equals open parenthesis one comma negative nine divided by two close parenthesis.">
            <a:extLst>
              <a:ext uri="{FF2B5EF4-FFF2-40B4-BE49-F238E27FC236}">
                <a16:creationId xmlns:a16="http://schemas.microsoft.com/office/drawing/2014/main" id="{82F25EC6-D60D-292A-8A05-20AFDC068B16}"/>
              </a:ext>
            </a:extLst>
          </p:cNvPr>
          <p:cNvPicPr>
            <a:picLocks noChangeAspect="1"/>
          </p:cNvPicPr>
          <p:nvPr/>
        </p:nvPicPr>
        <p:blipFill>
          <a:blip r:embed="rId2"/>
          <a:stretch>
            <a:fillRect/>
          </a:stretch>
        </p:blipFill>
        <p:spPr>
          <a:xfrm>
            <a:off x="1524000" y="2743200"/>
            <a:ext cx="5629275" cy="18573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Fencing a Garden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A farmer plans to use </a:t>
            </a:r>
            <a:r>
              <a:rPr lang="en-US" dirty="0">
                <a:latin typeface="Cambria Math"/>
              </a:rPr>
              <a:t>100</a:t>
            </a:r>
            <a:r>
              <a:rPr sz="2800" dirty="0"/>
              <a:t> feet of spare fencing material to form a rectangular garden plot against the side of a long barn, using the barn as one side of the plot. How should he split up the fencing among the other three sides in order to maximize the area of the garden plot?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Fencing a Garden</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If we let </a:t>
            </a:r>
            <a:r>
              <a:rPr lang="en-US" sz="2800" i="1" dirty="0"/>
              <a:t>x </a:t>
            </a:r>
            <a:r>
              <a:rPr lang="en-US" sz="2800" dirty="0"/>
              <a:t>represent the length of one side of the plot, as shown in Figure 17, then the dimensions of the plot are </a:t>
            </a:r>
            <a:r>
              <a:rPr lang="en-US" sz="2800" i="1" dirty="0"/>
              <a:t>x</a:t>
            </a:r>
            <a:r>
              <a:rPr lang="en-US" sz="2800" dirty="0"/>
              <a:t> feet by </a:t>
            </a:r>
            <a:r>
              <a:rPr lang="en-IN" dirty="0">
                <a:ea typeface="Cambria Math" panose="02040503050406030204" pitchFamily="18" charset="0"/>
              </a:rPr>
              <a:t>100 − 2</a:t>
            </a:r>
            <a:r>
              <a:rPr lang="en-IN" i="1" dirty="0">
                <a:ea typeface="Cambria Math" panose="02040503050406030204" pitchFamily="18" charset="0"/>
              </a:rPr>
              <a:t>x </a:t>
            </a:r>
            <a:r>
              <a:rPr lang="en-US" dirty="0"/>
              <a:t>feet</a:t>
            </a:r>
            <a:r>
              <a:rPr lang="en-US" sz="2800" dirty="0"/>
              <a:t>. A function representing the area of the plot is</a:t>
            </a:r>
            <a:endParaRPr lang="ar-AE" dirty="0">
              <a:ea typeface="Cambria Math" panose="02040503050406030204" pitchFamily="18" charset="0"/>
            </a:endParaRPr>
          </a:p>
        </p:txBody>
      </p:sp>
      <p:pic>
        <p:nvPicPr>
          <p:cNvPr id="4" name="Picture 3" descr="A of x equals x times open parenthesis 100 minus two times x close parenthesis">
            <a:extLst>
              <a:ext uri="{FF2B5EF4-FFF2-40B4-BE49-F238E27FC236}">
                <a16:creationId xmlns:a16="http://schemas.microsoft.com/office/drawing/2014/main" id="{7C9E6948-C3E4-AA0F-DE98-E4BE99215C60}"/>
              </a:ext>
            </a:extLst>
          </p:cNvPr>
          <p:cNvPicPr>
            <a:picLocks noChangeAspect="1"/>
          </p:cNvPicPr>
          <p:nvPr/>
        </p:nvPicPr>
        <p:blipFill>
          <a:blip r:embed="rId2"/>
          <a:stretch>
            <a:fillRect/>
          </a:stretch>
        </p:blipFill>
        <p:spPr>
          <a:xfrm>
            <a:off x="3124200" y="2877693"/>
            <a:ext cx="2990850" cy="523875"/>
          </a:xfrm>
          <a:prstGeom prst="rect">
            <a:avLst/>
          </a:prstGeom>
        </p:spPr>
      </p:pic>
      <p:sp>
        <p:nvSpPr>
          <p:cNvPr id="5" name="TextBox 4">
            <a:extLst>
              <a:ext uri="{FF2B5EF4-FFF2-40B4-BE49-F238E27FC236}">
                <a16:creationId xmlns:a16="http://schemas.microsoft.com/office/drawing/2014/main" id="{7598798A-40FF-9244-DFCB-2FD726D5A412}"/>
              </a:ext>
            </a:extLst>
          </p:cNvPr>
          <p:cNvSpPr txBox="1"/>
          <p:nvPr/>
        </p:nvSpPr>
        <p:spPr>
          <a:xfrm>
            <a:off x="419100" y="3401568"/>
            <a:ext cx="8305800" cy="1815882"/>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If we multiply out the formula for</a:t>
            </a:r>
            <a:r>
              <a:rPr kumimoji="0" lang="en-US" sz="2800" b="0" i="0" u="none" strike="noStrike" kern="1200" cap="none" spc="0" normalizeH="0" noProof="0" dirty="0">
                <a:ln>
                  <a:noFill/>
                </a:ln>
                <a:solidFill>
                  <a:srgbClr val="366092"/>
                </a:solidFill>
                <a:effectLst/>
                <a:uLnTx/>
                <a:uFillTx/>
                <a:latin typeface="Calibri"/>
                <a:ea typeface="+mn-ea"/>
                <a:cs typeface="+mn-cs"/>
              </a:rPr>
              <a:t> </a:t>
            </a:r>
            <a:r>
              <a:rPr kumimoji="0" lang="en-US" sz="2800" b="0" i="1" u="none" strike="noStrike" kern="1200" cap="none" spc="0" normalizeH="0" noProof="0" dirty="0">
                <a:ln>
                  <a:noFill/>
                </a:ln>
                <a:solidFill>
                  <a:srgbClr val="366092"/>
                </a:solidFill>
                <a:effectLst/>
                <a:uLnTx/>
                <a:uFillTx/>
                <a:latin typeface="Calibri"/>
                <a:ea typeface="+mn-ea"/>
                <a:cs typeface="+mn-cs"/>
              </a:rPr>
              <a:t>A</a:t>
            </a:r>
            <a:r>
              <a:rPr kumimoji="0" lang="en-US" sz="2800" b="0" i="0" u="none" strike="noStrike" kern="1200" cap="none" spc="0" normalizeH="0" baseline="0" noProof="0" dirty="0">
                <a:ln>
                  <a:noFill/>
                </a:ln>
                <a:solidFill>
                  <a:srgbClr val="366092"/>
                </a:solidFill>
                <a:effectLst/>
                <a:uLnTx/>
                <a:uFillTx/>
                <a:latin typeface="Calibri"/>
                <a:ea typeface="+mn-ea"/>
                <a:cs typeface="+mn-cs"/>
              </a:rPr>
              <a:t>, we recognize it as a quadratic function </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a:t>
            </a:r>
            <a:r>
              <a:rPr kumimoji="0" lang="en-IN"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 </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2</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 </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Calibri" panose="020F0502020204030204" pitchFamily="34" charset="0"/>
              </a:rPr>
              <a:t>²</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+ 100</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a:t>
            </a:r>
            <a:r>
              <a:rPr kumimoji="0" lang="en-US" sz="2800" b="0" i="0" u="none" strike="noStrike" kern="1200" cap="none" spc="0" normalizeH="0" baseline="0" noProof="0" dirty="0">
                <a:ln>
                  <a:noFill/>
                </a:ln>
                <a:solidFill>
                  <a:srgbClr val="366092"/>
                </a:solidFill>
                <a:effectLst/>
                <a:uLnTx/>
                <a:uFillTx/>
                <a:latin typeface="Calibri"/>
                <a:ea typeface="+mn-ea"/>
                <a:cs typeface="+mn-cs"/>
              </a:rPr>
              <a:t>. This is a parabola opening downward, so the vertex will be the maximum point on the graph of </a:t>
            </a:r>
            <a:r>
              <a:rPr kumimoji="0" lang="en-US" sz="2800" b="0" i="1" u="none" strike="noStrike" kern="1200" cap="none" spc="0" normalizeH="0" baseline="0" noProof="0" dirty="0">
                <a:ln>
                  <a:noFill/>
                </a:ln>
                <a:solidFill>
                  <a:srgbClr val="366092"/>
                </a:solidFill>
                <a:effectLst/>
                <a:uLnTx/>
                <a:uFillTx/>
                <a:latin typeface="Calibri"/>
                <a:ea typeface="+mn-ea"/>
                <a:cs typeface="+mn-cs"/>
              </a:rPr>
              <a:t>A</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Fencing a Garden</a:t>
            </a:r>
            <a:r>
              <a:rPr lang="en-US" spc="-1" baseline="-25000" dirty="0">
                <a:latin typeface="Calibri"/>
                <a:ea typeface="+mn-ea"/>
                <a:cs typeface="+mn-cs"/>
              </a:rPr>
              <a:t>3</a:t>
            </a:r>
            <a:endParaRPr dirty="0"/>
          </a:p>
        </p:txBody>
      </p:sp>
      <p:pic>
        <p:nvPicPr>
          <p:cNvPr id="8" name="Content Placeholder 7" descr="Fence is built using the side of the barn, with shorter sides of length x and a longer side of length one hundred minus two times x.">
            <a:extLst>
              <a:ext uri="{FF2B5EF4-FFF2-40B4-BE49-F238E27FC236}">
                <a16:creationId xmlns:a16="http://schemas.microsoft.com/office/drawing/2014/main" id="{7E102C7E-70A9-4513-B001-73F44734485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0750" y="1295400"/>
            <a:ext cx="4762500" cy="3810000"/>
          </a:xfrm>
        </p:spPr>
      </p:pic>
      <p:sp>
        <p:nvSpPr>
          <p:cNvPr id="10" name="TextBox 9">
            <a:extLst>
              <a:ext uri="{FF2B5EF4-FFF2-40B4-BE49-F238E27FC236}">
                <a16:creationId xmlns:a16="http://schemas.microsoft.com/office/drawing/2014/main" id="{8E3D14CA-C1B5-4CE2-A43A-F40FF1D4EC94}"/>
              </a:ext>
            </a:extLst>
          </p:cNvPr>
          <p:cNvSpPr txBox="1"/>
          <p:nvPr/>
        </p:nvSpPr>
        <p:spPr>
          <a:xfrm>
            <a:off x="304800" y="5201305"/>
            <a:ext cx="8534400" cy="523220"/>
          </a:xfrm>
          <a:prstGeom prst="rect">
            <a:avLst/>
          </a:prstGeom>
          <a:noFill/>
        </p:spPr>
        <p:txBody>
          <a:bodyPr wrap="square" rtlCol="0">
            <a:spAutoFit/>
          </a:bodyPr>
          <a:lstStyle/>
          <a:p>
            <a:pPr algn="ctr"/>
            <a:r>
              <a:rPr lang="en-US" sz="2800" dirty="0"/>
              <a:t>Figure 17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Fencing a Garden</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Using the vertex formula we know that the vertex of </a:t>
            </a:r>
            <a:r>
              <a:rPr lang="en-US" sz="2800" i="1" dirty="0"/>
              <a:t>A</a:t>
            </a:r>
            <a:endParaRPr sz="2800" i="1" dirty="0"/>
          </a:p>
        </p:txBody>
      </p:sp>
      <p:sp>
        <p:nvSpPr>
          <p:cNvPr id="10" name="TextBox 9">
            <a:extLst>
              <a:ext uri="{FF2B5EF4-FFF2-40B4-BE49-F238E27FC236}">
                <a16:creationId xmlns:a16="http://schemas.microsoft.com/office/drawing/2014/main" id="{EBFC05D3-7EE7-6C74-8D04-30076220B466}"/>
              </a:ext>
            </a:extLst>
          </p:cNvPr>
          <p:cNvSpPr txBox="1"/>
          <p:nvPr/>
        </p:nvSpPr>
        <p:spPr>
          <a:xfrm>
            <a:off x="513678" y="1752753"/>
            <a:ext cx="3581400" cy="523220"/>
          </a:xfrm>
          <a:prstGeom prst="rect">
            <a:avLst/>
          </a:prstGeom>
          <a:noFill/>
        </p:spPr>
        <p:txBody>
          <a:bodyPr wrap="square" rtlCol="0">
            <a:spAutoFit/>
          </a:bodyPr>
          <a:lstStyle/>
          <a:p>
            <a:r>
              <a:rPr lang="en-US" sz="2800" dirty="0"/>
              <a:t>is the ordered pair</a:t>
            </a:r>
            <a:endParaRPr lang="en-IN" sz="2800" dirty="0"/>
          </a:p>
        </p:txBody>
      </p:sp>
      <p:pic>
        <p:nvPicPr>
          <p:cNvPr id="8" name="Picture 7" descr="Open parenthesis negative one hundred divided by open parenthesis two times negative two close parenthesis comma A of open parenthesis negative one hundred divided by open parenthesis two times negative two close parenthesis close parenthesis close parenthesis.">
            <a:extLst>
              <a:ext uri="{FF2B5EF4-FFF2-40B4-BE49-F238E27FC236}">
                <a16:creationId xmlns:a16="http://schemas.microsoft.com/office/drawing/2014/main" id="{CEF69A74-21A3-E072-1038-327EE832353E}"/>
              </a:ext>
            </a:extLst>
          </p:cNvPr>
          <p:cNvPicPr>
            <a:picLocks noChangeAspect="1"/>
          </p:cNvPicPr>
          <p:nvPr/>
        </p:nvPicPr>
        <p:blipFill>
          <a:blip r:embed="rId2"/>
          <a:stretch>
            <a:fillRect/>
          </a:stretch>
        </p:blipFill>
        <p:spPr>
          <a:xfrm>
            <a:off x="3347400" y="1622989"/>
            <a:ext cx="2520000" cy="833950"/>
          </a:xfrm>
          <a:prstGeom prst="rect">
            <a:avLst/>
          </a:prstGeom>
        </p:spPr>
      </p:pic>
      <p:sp>
        <p:nvSpPr>
          <p:cNvPr id="6" name="TextBox 5">
            <a:extLst>
              <a:ext uri="{FF2B5EF4-FFF2-40B4-BE49-F238E27FC236}">
                <a16:creationId xmlns:a16="http://schemas.microsoft.com/office/drawing/2014/main" id="{FE6CFCA2-6A1D-D26A-70DF-79619561C90D}"/>
              </a:ext>
            </a:extLst>
          </p:cNvPr>
          <p:cNvSpPr txBox="1"/>
          <p:nvPr/>
        </p:nvSpPr>
        <p:spPr>
          <a:xfrm>
            <a:off x="5867400" y="1783525"/>
            <a:ext cx="914400" cy="523220"/>
          </a:xfrm>
          <a:prstGeom prst="rect">
            <a:avLst/>
          </a:prstGeom>
          <a:noFill/>
        </p:spPr>
        <p:txBody>
          <a:bodyPr wrap="square" rtlCol="0">
            <a:spAutoFit/>
          </a:bodyPr>
          <a:lstStyle/>
          <a:p>
            <a:r>
              <a:rPr lang="en-US" sz="2800" dirty="0"/>
              <a:t>, or</a:t>
            </a:r>
            <a:endParaRPr lang="en-IN" sz="2800" dirty="0"/>
          </a:p>
        </p:txBody>
      </p:sp>
      <p:pic>
        <p:nvPicPr>
          <p:cNvPr id="5" name="Picture 4" descr="Open parenthesis 25 comma A of 25 close parenthesis">
            <a:extLst>
              <a:ext uri="{FF2B5EF4-FFF2-40B4-BE49-F238E27FC236}">
                <a16:creationId xmlns:a16="http://schemas.microsoft.com/office/drawing/2014/main" id="{4DA085A6-F463-5622-FC55-8396F6C6959E}"/>
              </a:ext>
            </a:extLst>
          </p:cNvPr>
          <p:cNvPicPr>
            <a:picLocks noChangeAspect="1"/>
          </p:cNvPicPr>
          <p:nvPr/>
        </p:nvPicPr>
        <p:blipFill>
          <a:blip r:embed="rId3"/>
          <a:stretch>
            <a:fillRect/>
          </a:stretch>
        </p:blipFill>
        <p:spPr>
          <a:xfrm>
            <a:off x="6553266" y="1761897"/>
            <a:ext cx="1809750" cy="609600"/>
          </a:xfrm>
          <a:prstGeom prst="rect">
            <a:avLst/>
          </a:prstGeom>
        </p:spPr>
      </p:pic>
      <p:sp>
        <p:nvSpPr>
          <p:cNvPr id="4" name="TextBox 3">
            <a:extLst>
              <a:ext uri="{FF2B5EF4-FFF2-40B4-BE49-F238E27FC236}">
                <a16:creationId xmlns:a16="http://schemas.microsoft.com/office/drawing/2014/main" id="{EA58BF07-540F-8E18-21D4-01B2692F35FA}"/>
              </a:ext>
            </a:extLst>
          </p:cNvPr>
          <p:cNvSpPr txBox="1"/>
          <p:nvPr/>
        </p:nvSpPr>
        <p:spPr>
          <a:xfrm>
            <a:off x="485887" y="2402354"/>
            <a:ext cx="7924800" cy="954107"/>
          </a:xfrm>
          <a:prstGeom prst="rect">
            <a:avLst/>
          </a:prstGeom>
          <a:noFill/>
        </p:spPr>
        <p:txBody>
          <a:bodyPr wrap="square" rtlCol="0">
            <a:spAutoFit/>
          </a:bodyPr>
          <a:lstStyle/>
          <a:p>
            <a:r>
              <a:rPr lang="en-US" sz="2800" dirty="0"/>
              <a:t>Thus, to maximize area, we should let </a:t>
            </a:r>
            <a:r>
              <a:rPr lang="en-US" sz="2800" i="1" dirty="0">
                <a:ea typeface="Cambria Math" panose="02040503050406030204" pitchFamily="18" charset="0"/>
              </a:rPr>
              <a:t>x</a:t>
            </a:r>
            <a:r>
              <a:rPr lang="en-US" sz="2800" dirty="0">
                <a:ea typeface="Cambria Math" panose="02040503050406030204" pitchFamily="18" charset="0"/>
              </a:rPr>
              <a:t> = 25</a:t>
            </a:r>
            <a:r>
              <a:rPr lang="en-US" sz="2800" dirty="0"/>
              <a:t>, and so </a:t>
            </a:r>
            <a:r>
              <a:rPr lang="en-US" sz="2800" dirty="0">
                <a:ea typeface="Cambria Math" panose="02040503050406030204" pitchFamily="18" charset="0"/>
              </a:rPr>
              <a:t>100</a:t>
            </a:r>
            <a:r>
              <a:rPr lang="en-IN" sz="2800" dirty="0">
                <a:ea typeface="Cambria Math" panose="02040503050406030204" pitchFamily="18" charset="0"/>
              </a:rPr>
              <a:t> − </a:t>
            </a:r>
            <a:r>
              <a:rPr lang="en-US" sz="2800" dirty="0">
                <a:ea typeface="Cambria Math" panose="02040503050406030204" pitchFamily="18" charset="0"/>
              </a:rPr>
              <a:t>2</a:t>
            </a:r>
            <a:r>
              <a:rPr lang="en-US" sz="2800" i="1" dirty="0">
                <a:ea typeface="Cambria Math" panose="02040503050406030204" pitchFamily="18" charset="0"/>
              </a:rPr>
              <a:t>x = </a:t>
            </a:r>
            <a:r>
              <a:rPr lang="en-US" sz="2800" dirty="0">
                <a:ea typeface="Cambria Math" panose="02040503050406030204" pitchFamily="18" charset="0"/>
              </a:rPr>
              <a:t>50</a:t>
            </a:r>
            <a:r>
              <a:rPr lang="en-US" sz="2800" i="1" dirty="0">
                <a:ea typeface="Cambria Math" panose="02040503050406030204" pitchFamily="18" charset="0"/>
              </a:rPr>
              <a:t>.</a:t>
            </a:r>
            <a:r>
              <a:rPr lang="en-US" sz="2800" dirty="0"/>
              <a:t> The resulting maximum possible area,</a:t>
            </a:r>
            <a:endParaRPr lang="en-IN" sz="2800" dirty="0"/>
          </a:p>
        </p:txBody>
      </p:sp>
      <p:pic>
        <p:nvPicPr>
          <p:cNvPr id="9" name="Picture 8" descr="25 times 50">
            <a:extLst>
              <a:ext uri="{FF2B5EF4-FFF2-40B4-BE49-F238E27FC236}">
                <a16:creationId xmlns:a16="http://schemas.microsoft.com/office/drawing/2014/main" id="{4CB81D3B-D132-04F8-4A98-85FC00257E4A}"/>
              </a:ext>
            </a:extLst>
          </p:cNvPr>
          <p:cNvPicPr>
            <a:picLocks noChangeAspect="1"/>
          </p:cNvPicPr>
          <p:nvPr/>
        </p:nvPicPr>
        <p:blipFill>
          <a:blip r:embed="rId4"/>
          <a:stretch>
            <a:fillRect/>
          </a:stretch>
        </p:blipFill>
        <p:spPr>
          <a:xfrm>
            <a:off x="533400" y="3430184"/>
            <a:ext cx="1038225" cy="361950"/>
          </a:xfrm>
          <a:prstGeom prst="rect">
            <a:avLst/>
          </a:prstGeom>
        </p:spPr>
      </p:pic>
      <p:sp>
        <p:nvSpPr>
          <p:cNvPr id="7" name="TextBox 6">
            <a:extLst>
              <a:ext uri="{FF2B5EF4-FFF2-40B4-BE49-F238E27FC236}">
                <a16:creationId xmlns:a16="http://schemas.microsoft.com/office/drawing/2014/main" id="{5C327331-D4F6-E54D-A944-634706313EB7}"/>
              </a:ext>
            </a:extLst>
          </p:cNvPr>
          <p:cNvSpPr txBox="1"/>
          <p:nvPr/>
        </p:nvSpPr>
        <p:spPr>
          <a:xfrm>
            <a:off x="1524000" y="3309925"/>
            <a:ext cx="6810487" cy="523220"/>
          </a:xfrm>
          <a:prstGeom prst="rect">
            <a:avLst/>
          </a:prstGeom>
          <a:noFill/>
        </p:spPr>
        <p:txBody>
          <a:bodyPr wrap="square" rtlCol="0">
            <a:spAutoFit/>
          </a:bodyPr>
          <a:lstStyle/>
          <a:p>
            <a:r>
              <a:rPr lang="en-US" sz="2800" dirty="0"/>
              <a:t>or </a:t>
            </a:r>
            <a:r>
              <a:rPr lang="en-US" sz="2800" dirty="0">
                <a:ea typeface="Cambria Math" panose="02040503050406030204" pitchFamily="18" charset="0"/>
              </a:rPr>
              <a:t>1250</a:t>
            </a:r>
            <a:r>
              <a:rPr lang="en-US" sz="2800" dirty="0"/>
              <a:t> square feet, is also the value </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a:t>
            </a:r>
            <a:r>
              <a:rPr kumimoji="0" lang="en-US" sz="2800" b="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t>
            </a:r>
            <a:r>
              <a:rPr lang="en-US" sz="2800" dirty="0">
                <a:solidFill>
                  <a:srgbClr val="366092"/>
                </a:solidFill>
                <a:latin typeface="Calibri"/>
                <a:ea typeface="Cambria Math" panose="02040503050406030204" pitchFamily="18" charset="0"/>
              </a:rPr>
              <a:t>25</a:t>
            </a:r>
            <a:r>
              <a:rPr kumimoji="0" lang="en-US" sz="2800" b="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t>
            </a:r>
            <a:r>
              <a:rPr lang="en-US" sz="2800" dirty="0"/>
              <a:t>.</a:t>
            </a:r>
            <a:endParaRPr lang="en-IN"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Quadratic Regression and Maximization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Suzanne occasionally plays guitar in a coffee shop and sells CDs of her music when she does. Sh</a:t>
            </a:r>
            <a:r>
              <a:rPr lang="en-US" sz="2800" dirty="0"/>
              <a:t>e’s</a:t>
            </a:r>
            <a:r>
              <a:rPr sz="2800" dirty="0"/>
              <a:t> been experimenting with the price to charge per CD and has noted the relationship between price and number of CDs sold shown in </a:t>
            </a:r>
            <a:r>
              <a:rPr lang="en-US" sz="2800" dirty="0"/>
              <a:t>T</a:t>
            </a:r>
            <a:r>
              <a:rPr sz="2800" dirty="0"/>
              <a:t>able</a:t>
            </a:r>
            <a:r>
              <a:rPr lang="en-US" sz="2800" dirty="0"/>
              <a:t> 1</a:t>
            </a:r>
            <a:r>
              <a:rPr sz="2800" dirty="0"/>
              <a:t>, where the corresponding revenue (the product of price and number sold) is also shown. If she assumes the dependence of revenue on number of CDs sold is quadratic in nature, what number of CDs sold will maximize her revenue? What is the corresponding price per CD?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Quadratic Regression and Maximization</a:t>
            </a:r>
            <a:r>
              <a:rPr lang="en-US" spc="-1" baseline="-25000" dirty="0">
                <a:latin typeface="Calibri"/>
                <a:ea typeface="+mn-ea"/>
                <a:cs typeface="+mn-cs"/>
              </a:rPr>
              <a:t>2</a:t>
            </a:r>
            <a:endParaRPr dirty="0"/>
          </a:p>
        </p:txBody>
      </p:sp>
      <mc:AlternateContent xmlns:mc="http://schemas.openxmlformats.org/markup-compatibility/2006" xmlns:a14="http://schemas.microsoft.com/office/drawing/2010/main">
        <mc:Choice Requires="a14">
          <p:graphicFrame>
            <p:nvGraphicFramePr>
              <p:cNvPr id="3" name="Table Placeholder 2" descr="The table presents information on CD sales, including the price per CD, the number of CDs sold, and the total revenue generated.&#10;&#10;For a price of 16 dollars per CD, 2 CDs were sold, resulting in a revenue of 32 dollars.&#10;For a price of 7 dollars per CD, 11 CDs were sold, generating a revenue of 77 dollars.&#10;For a price of 3 dollars per CD, 15 CDs were sold, leading to a revenue of 45 dollars."/>
              <p:cNvGraphicFramePr>
                <a:graphicFrameLocks noGrp="1"/>
              </p:cNvGraphicFramePr>
              <p:nvPr>
                <p:ph type="tbl" sz="quarter" idx="10"/>
                <p:extLst>
                  <p:ext uri="{D42A27DB-BD31-4B8C-83A1-F6EECF244321}">
                    <p14:modId xmlns:p14="http://schemas.microsoft.com/office/powerpoint/2010/main" val="3409252580"/>
                  </p:ext>
                </p:extLst>
              </p:nvPr>
            </p:nvGraphicFramePr>
            <p:xfrm>
              <a:off x="457200" y="1508760"/>
              <a:ext cx="8229600" cy="207264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pPr algn="ctr">
                            <a:defRPr sz="1800" b="1"/>
                          </a:pPr>
                          <a:r>
                            <a:rPr lang="en-US" sz="2800" dirty="0"/>
                            <a:t>Price per CD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2800" dirty="0"/>
                            <a:t>Number of CDs Sold</a:t>
                          </a:r>
                        </a:p>
                      </a:txBody>
                      <a:tcPr/>
                    </a:tc>
                    <a:tc>
                      <a:txBody>
                        <a:bodyPr/>
                        <a:lstStyle/>
                        <a:p>
                          <a:pPr algn="ctr">
                            <a:defRPr sz="1800" b="1"/>
                          </a:pPr>
                          <a:r>
                            <a:rPr lang="en-US" sz="2800" dirty="0"/>
                            <a:t>Revenue</a:t>
                          </a:r>
                          <a:endParaRPr sz="2800" dirty="0"/>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panose="02040503050406030204" pitchFamily="18" charset="0"/>
                                  </a:rPr>
                                  <m:t>$</m:t>
                                </m:r>
                                <m:r>
                                  <a:rPr sz="2800">
                                    <a:latin typeface="Cambria Math" panose="02040503050406030204" pitchFamily="18" charset="0"/>
                                  </a:rPr>
                                  <m:t>16</m:t>
                                </m:r>
                              </m:oMath>
                            </m:oMathPara>
                          </a14:m>
                          <a:endParaRPr sz="2800" dirty="0"/>
                        </a:p>
                      </a:txBody>
                      <a:tcPr/>
                    </a:tc>
                    <a:tc>
                      <a:txBody>
                        <a:bodyPr/>
                        <a:lstStyle/>
                        <a:p>
                          <a:pPr algn="ctr"/>
                          <a:r>
                            <a:rPr sz="2800" dirty="0"/>
                            <a:t>2</a:t>
                          </a:r>
                          <a:endParaRPr sz="2800" dirty="0">
                            <a:latin typeface="Cambria Math"/>
                          </a:endParaRPr>
                        </a:p>
                      </a:txBody>
                      <a:tcPr/>
                    </a:tc>
                    <a:tc>
                      <a:txBody>
                        <a:bodyPr/>
                        <a:lstStyle/>
                        <a:p>
                          <a:pPr algn="ctr"/>
                          <a:r>
                            <a:rPr sz="2800" dirty="0"/>
                            <a:t>32</a:t>
                          </a:r>
                          <a:endParaRPr sz="2800" dirty="0">
                            <a:latin typeface="Cambria Math"/>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panose="02040503050406030204" pitchFamily="18" charset="0"/>
                                  </a:rPr>
                                  <m:t>$</m:t>
                                </m:r>
                                <m:r>
                                  <a:rPr sz="2800">
                                    <a:latin typeface="Cambria Math" panose="02040503050406030204" pitchFamily="18" charset="0"/>
                                  </a:rPr>
                                  <m:t>7</m:t>
                                </m:r>
                              </m:oMath>
                            </m:oMathPara>
                          </a14:m>
                          <a:endParaRPr sz="2800" dirty="0"/>
                        </a:p>
                      </a:txBody>
                      <a:tcPr/>
                    </a:tc>
                    <a:tc>
                      <a:txBody>
                        <a:bodyPr/>
                        <a:lstStyle/>
                        <a:p>
                          <a:pPr algn="ctr"/>
                          <a:r>
                            <a:rPr sz="2800" dirty="0"/>
                            <a:t>11</a:t>
                          </a:r>
                          <a:endParaRPr sz="2800" dirty="0">
                            <a:latin typeface="Cambria Math"/>
                          </a:endParaRPr>
                        </a:p>
                      </a:txBody>
                      <a:tcPr/>
                    </a:tc>
                    <a:tc>
                      <a:txBody>
                        <a:bodyPr/>
                        <a:lstStyle/>
                        <a:p>
                          <a:pPr algn="ctr"/>
                          <a:r>
                            <a:rPr sz="2800" dirty="0"/>
                            <a:t>77</a:t>
                          </a:r>
                          <a:endParaRPr sz="2800" dirty="0">
                            <a:latin typeface="Cambria Math"/>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panose="02040503050406030204" pitchFamily="18" charset="0"/>
                                  </a:rPr>
                                  <m:t>$</m:t>
                                </m:r>
                                <m:r>
                                  <a:rPr sz="2800">
                                    <a:latin typeface="Cambria Math" panose="02040503050406030204" pitchFamily="18" charset="0"/>
                                  </a:rPr>
                                  <m:t>3</m:t>
                                </m:r>
                              </m:oMath>
                            </m:oMathPara>
                          </a14:m>
                          <a:endParaRPr sz="2800"/>
                        </a:p>
                      </a:txBody>
                      <a:tcPr/>
                    </a:tc>
                    <a:tc>
                      <a:txBody>
                        <a:bodyPr/>
                        <a:lstStyle/>
                        <a:p>
                          <a:pPr algn="ctr"/>
                          <a:r>
                            <a:rPr sz="2800"/>
                            <a:t>15</a:t>
                          </a:r>
                          <a:endParaRPr sz="2800">
                            <a:latin typeface="Cambria Math"/>
                          </a:endParaRPr>
                        </a:p>
                      </a:txBody>
                      <a:tcPr/>
                    </a:tc>
                    <a:tc>
                      <a:txBody>
                        <a:bodyPr/>
                        <a:lstStyle/>
                        <a:p>
                          <a:pPr algn="ctr"/>
                          <a:r>
                            <a:rPr sz="2800" dirty="0"/>
                            <a:t>45</a:t>
                          </a:r>
                          <a:endParaRPr sz="2800" dirty="0">
                            <a:latin typeface="Cambria Math"/>
                          </a:endParaRPr>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descr="The table presents information on CD sales, including the price per CD, the number of CDs sold, and the total revenue generated.&#10;&#10;For a price of 16 dollars per CD, 2 CDs were sold, resulting in a revenue of 32 dollars.&#10;For a price of 7 dollars per CD, 11 CDs were sold, generating a revenue of 77 dollars.&#10;For a price of 3 dollars per CD, 15 CDs were sold, leading to a revenue of 45 dollars."/>
              <p:cNvGraphicFramePr>
                <a:graphicFrameLocks noGrp="1"/>
              </p:cNvGraphicFramePr>
              <p:nvPr>
                <p:ph type="tbl" sz="quarter" idx="10"/>
                <p:extLst>
                  <p:ext uri="{D42A27DB-BD31-4B8C-83A1-F6EECF244321}">
                    <p14:modId xmlns:p14="http://schemas.microsoft.com/office/powerpoint/2010/main" val="3409252580"/>
                  </p:ext>
                </p:extLst>
              </p:nvPr>
            </p:nvGraphicFramePr>
            <p:xfrm>
              <a:off x="457200" y="1508760"/>
              <a:ext cx="8229600" cy="207264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18160">
                    <a:tc>
                      <a:txBody>
                        <a:bodyPr/>
                        <a:lstStyle/>
                        <a:p>
                          <a:pPr algn="ctr">
                            <a:defRPr sz="1800" b="1"/>
                          </a:pPr>
                          <a:r>
                            <a:rPr lang="en-US" sz="2800" dirty="0"/>
                            <a:t>Price per CD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2800" dirty="0"/>
                            <a:t>Number of CDs Sold</a:t>
                          </a:r>
                        </a:p>
                      </a:txBody>
                      <a:tcPr/>
                    </a:tc>
                    <a:tc>
                      <a:txBody>
                        <a:bodyPr/>
                        <a:lstStyle/>
                        <a:p>
                          <a:pPr algn="ctr">
                            <a:defRPr sz="1800" b="1"/>
                          </a:pPr>
                          <a:r>
                            <a:rPr lang="en-US" sz="2800" dirty="0"/>
                            <a:t>Revenue</a:t>
                          </a:r>
                          <a:endParaRPr sz="2800" dirty="0"/>
                        </a:p>
                      </a:txBody>
                      <a:tcPr/>
                    </a:tc>
                    <a:extLst>
                      <a:ext uri="{0D108BD9-81ED-4DB2-BD59-A6C34878D82A}">
                        <a16:rowId xmlns:a16="http://schemas.microsoft.com/office/drawing/2014/main" val="10000"/>
                      </a:ext>
                    </a:extLst>
                  </a:tr>
                  <a:tr h="518160">
                    <a:tc>
                      <a:txBody>
                        <a:bodyPr/>
                        <a:lstStyle/>
                        <a:p>
                          <a:endParaRPr lang="en-US"/>
                        </a:p>
                      </a:txBody>
                      <a:tcPr>
                        <a:blipFill>
                          <a:blip r:embed="rId2"/>
                          <a:stretch>
                            <a:fillRect l="-484" t="-109302" r="-227603" b="-230233"/>
                          </a:stretch>
                        </a:blipFill>
                      </a:tcPr>
                    </a:tc>
                    <a:tc>
                      <a:txBody>
                        <a:bodyPr/>
                        <a:lstStyle/>
                        <a:p>
                          <a:pPr algn="ctr"/>
                          <a:r>
                            <a:rPr sz="2800" dirty="0"/>
                            <a:t>2</a:t>
                          </a:r>
                          <a:endParaRPr sz="2800" dirty="0">
                            <a:latin typeface="Cambria Math"/>
                          </a:endParaRPr>
                        </a:p>
                      </a:txBody>
                      <a:tcPr/>
                    </a:tc>
                    <a:tc>
                      <a:txBody>
                        <a:bodyPr/>
                        <a:lstStyle/>
                        <a:p>
                          <a:pPr algn="ctr"/>
                          <a:r>
                            <a:rPr sz="2800" dirty="0"/>
                            <a:t>32</a:t>
                          </a:r>
                          <a:endParaRPr sz="2800" dirty="0">
                            <a:latin typeface="Cambria Math"/>
                          </a:endParaRP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l="-484" t="-211765" r="-227603" b="-132941"/>
                          </a:stretch>
                        </a:blipFill>
                      </a:tcPr>
                    </a:tc>
                    <a:tc>
                      <a:txBody>
                        <a:bodyPr/>
                        <a:lstStyle/>
                        <a:p>
                          <a:pPr algn="ctr"/>
                          <a:r>
                            <a:rPr sz="2800" dirty="0"/>
                            <a:t>11</a:t>
                          </a:r>
                          <a:endParaRPr sz="2800" dirty="0">
                            <a:latin typeface="Cambria Math"/>
                          </a:endParaRPr>
                        </a:p>
                      </a:txBody>
                      <a:tcPr/>
                    </a:tc>
                    <a:tc>
                      <a:txBody>
                        <a:bodyPr/>
                        <a:lstStyle/>
                        <a:p>
                          <a:pPr algn="ctr"/>
                          <a:r>
                            <a:rPr sz="2800" dirty="0"/>
                            <a:t>77</a:t>
                          </a:r>
                          <a:endParaRPr sz="2800" dirty="0">
                            <a:latin typeface="Cambria Math"/>
                          </a:endParaRPr>
                        </a:p>
                      </a:txBody>
                      <a:tcPr/>
                    </a:tc>
                    <a:extLst>
                      <a:ext uri="{0D108BD9-81ED-4DB2-BD59-A6C34878D82A}">
                        <a16:rowId xmlns:a16="http://schemas.microsoft.com/office/drawing/2014/main" val="10003"/>
                      </a:ext>
                    </a:extLst>
                  </a:tr>
                  <a:tr h="518160">
                    <a:tc>
                      <a:txBody>
                        <a:bodyPr/>
                        <a:lstStyle/>
                        <a:p>
                          <a:endParaRPr lang="en-US"/>
                        </a:p>
                      </a:txBody>
                      <a:tcPr>
                        <a:blipFill>
                          <a:blip r:embed="rId2"/>
                          <a:stretch>
                            <a:fillRect l="-484" t="-311765" r="-227603" b="-32941"/>
                          </a:stretch>
                        </a:blipFill>
                      </a:tcPr>
                    </a:tc>
                    <a:tc>
                      <a:txBody>
                        <a:bodyPr/>
                        <a:lstStyle/>
                        <a:p>
                          <a:pPr algn="ctr"/>
                          <a:r>
                            <a:rPr sz="2800"/>
                            <a:t>15</a:t>
                          </a:r>
                          <a:endParaRPr sz="2800">
                            <a:latin typeface="Cambria Math"/>
                          </a:endParaRPr>
                        </a:p>
                      </a:txBody>
                      <a:tcPr/>
                    </a:tc>
                    <a:tc>
                      <a:txBody>
                        <a:bodyPr/>
                        <a:lstStyle/>
                        <a:p>
                          <a:pPr algn="ctr"/>
                          <a:r>
                            <a:rPr sz="2800" dirty="0"/>
                            <a:t>45</a:t>
                          </a:r>
                          <a:endParaRPr sz="2800" dirty="0">
                            <a:latin typeface="Cambria Math"/>
                          </a:endParaRPr>
                        </a:p>
                      </a:txBody>
                      <a:tcPr/>
                    </a:tc>
                    <a:extLst>
                      <a:ext uri="{0D108BD9-81ED-4DB2-BD59-A6C34878D82A}">
                        <a16:rowId xmlns:a16="http://schemas.microsoft.com/office/drawing/2014/main" val="10004"/>
                      </a:ext>
                    </a:extLst>
                  </a:tr>
                </a:tbl>
              </a:graphicData>
            </a:graphic>
          </p:graphicFrame>
        </mc:Fallback>
      </mc:AlternateContent>
      <p:sp>
        <p:nvSpPr>
          <p:cNvPr id="5" name="TextBox 4">
            <a:extLst>
              <a:ext uri="{FF2B5EF4-FFF2-40B4-BE49-F238E27FC236}">
                <a16:creationId xmlns:a16="http://schemas.microsoft.com/office/drawing/2014/main" id="{901BB2C2-C9F6-46C4-AA05-BF9ACA8F8D57}"/>
              </a:ext>
            </a:extLst>
          </p:cNvPr>
          <p:cNvSpPr txBox="1"/>
          <p:nvPr/>
        </p:nvSpPr>
        <p:spPr>
          <a:xfrm>
            <a:off x="304800" y="3743980"/>
            <a:ext cx="8534400" cy="523220"/>
          </a:xfrm>
          <a:prstGeom prst="rect">
            <a:avLst/>
          </a:prstGeom>
          <a:noFill/>
        </p:spPr>
        <p:txBody>
          <a:bodyPr wrap="square" rtlCol="0">
            <a:spAutoFit/>
          </a:bodyPr>
          <a:lstStyle/>
          <a:p>
            <a:pPr algn="ctr"/>
            <a:r>
              <a:rPr lang="en-US" sz="2800" dirty="0"/>
              <a:t>Table 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Quadratic Regression and Maximization</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r>
              <a:rPr lang="en-US" sz="2800" dirty="0"/>
              <a:t>If we think of Revenue as a function of Number of CDs Sold, the coordinates of the three data points Suzanne has collected are</a:t>
            </a:r>
          </a:p>
          <a:p>
            <a:pPr algn="ctr"/>
            <a:endParaRPr lang="en-US" sz="2800" dirty="0">
              <a:ea typeface="Cambria Math" panose="02040503050406030204" pitchFamily="18" charset="0"/>
            </a:endParaRPr>
          </a:p>
          <a:p>
            <a:pPr>
              <a:defRPr sz="2800"/>
            </a:pPr>
            <a:endParaRPr lang="en-IN" sz="2800" dirty="0"/>
          </a:p>
        </p:txBody>
      </p:sp>
      <p:pic>
        <p:nvPicPr>
          <p:cNvPr id="5" name="Picture 4" descr="Open parenthesis 2 comma 32 close parenthesis comma open parenthesis 11 comma 77 close parenthesis comma open parenthesis 15 comma 45 close parenthesis">
            <a:extLst>
              <a:ext uri="{FF2B5EF4-FFF2-40B4-BE49-F238E27FC236}">
                <a16:creationId xmlns:a16="http://schemas.microsoft.com/office/drawing/2014/main" id="{39E348F5-39B6-B293-32B1-088623A5127F}"/>
              </a:ext>
            </a:extLst>
          </p:cNvPr>
          <p:cNvPicPr>
            <a:picLocks noChangeAspect="1"/>
          </p:cNvPicPr>
          <p:nvPr/>
        </p:nvPicPr>
        <p:blipFill>
          <a:blip r:embed="rId2"/>
          <a:stretch>
            <a:fillRect/>
          </a:stretch>
        </p:blipFill>
        <p:spPr>
          <a:xfrm>
            <a:off x="2552700" y="2903220"/>
            <a:ext cx="4038600" cy="609600"/>
          </a:xfrm>
          <a:prstGeom prst="rect">
            <a:avLst/>
          </a:prstGeom>
        </p:spPr>
      </p:pic>
      <p:sp>
        <p:nvSpPr>
          <p:cNvPr id="6" name="TextBox 5">
            <a:extLst>
              <a:ext uri="{FF2B5EF4-FFF2-40B4-BE49-F238E27FC236}">
                <a16:creationId xmlns:a16="http://schemas.microsoft.com/office/drawing/2014/main" id="{7C9448C0-8EF2-7B8D-EE81-CAFC96B80A73}"/>
              </a:ext>
            </a:extLst>
          </p:cNvPr>
          <p:cNvSpPr txBox="1"/>
          <p:nvPr/>
        </p:nvSpPr>
        <p:spPr>
          <a:xfrm>
            <a:off x="384048" y="3429000"/>
            <a:ext cx="8531352" cy="241912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Using the least-squares method to find a quadratic function </a:t>
            </a:r>
            <a:r>
              <a:rPr kumimoji="0" lang="en-US" sz="2800" b="0" i="1" u="none" strike="noStrike" kern="1200" cap="none" spc="0" normalizeH="0" baseline="0" noProof="0" dirty="0">
                <a:ln>
                  <a:noFill/>
                </a:ln>
                <a:solidFill>
                  <a:srgbClr val="366092"/>
                </a:solidFill>
                <a:effectLst/>
                <a:uLnTx/>
                <a:uFillTx/>
                <a:latin typeface="Calibri"/>
                <a:ea typeface="+mn-ea"/>
                <a:cs typeface="+mn-cs"/>
              </a:rPr>
              <a:t>R</a:t>
            </a:r>
            <a:r>
              <a:rPr kumimoji="0" lang="en-US" sz="2800" b="0" i="0" u="none" strike="noStrike" kern="1200" cap="none" spc="0" normalizeH="0" baseline="0" noProof="0" dirty="0">
                <a:ln>
                  <a:noFill/>
                </a:ln>
                <a:solidFill>
                  <a:srgbClr val="366092"/>
                </a:solidFill>
                <a:effectLst/>
                <a:uLnTx/>
                <a:uFillTx/>
                <a:latin typeface="Calibri"/>
                <a:ea typeface="+mn-ea"/>
                <a:cs typeface="+mn-cs"/>
              </a:rPr>
              <a:t> that best fits the points results in the function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R</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 </a:t>
            </a:r>
            <a:r>
              <a:rPr kumimoji="0" lang="en-IN"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a:t>
            </a:r>
            <a:r>
              <a:rPr kumimoji="0" lang="en-US" sz="105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Calibri" panose="020F0502020204030204" pitchFamily="34" charset="0"/>
              </a:rPr>
              <a:t>²</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+ 18</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a:t>
            </a:r>
            <a:endParaRPr kumimoji="0" lang="ar-AE"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Figure 18 shows the graph of this function along with the three data points.</a:t>
            </a:r>
            <a:endParaRPr lang="en-IN"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Quadratic Regression and Maximization</a:t>
            </a:r>
            <a:r>
              <a:rPr lang="en-US" spc="-1" baseline="-25000" dirty="0">
                <a:latin typeface="Calibri"/>
                <a:ea typeface="+mn-ea"/>
                <a:cs typeface="+mn-cs"/>
              </a:rPr>
              <a:t>4</a:t>
            </a:r>
            <a:endParaRPr dirty="0"/>
          </a:p>
        </p:txBody>
      </p:sp>
      <p:pic>
        <p:nvPicPr>
          <p:cNvPr id="5" name="Content Placeholder 4" descr="The function R of x is graphed in the Cartesian plane, with the x-axis labeled as Number of CDs Sold and the y-axis labeled as Revenue. The graph is a downward-opening parabola intersecting the x-axis at zero and eighteen and passing through the points open parenthesis two comma thirty-two close parenthesis open parenthesis eleven comma seventy-seven close parenthesis and open parenthesis fifteen comma forty-five close parenthesis">
            <a:extLst>
              <a:ext uri="{FF2B5EF4-FFF2-40B4-BE49-F238E27FC236}">
                <a16:creationId xmlns:a16="http://schemas.microsoft.com/office/drawing/2014/main" id="{22944FBC-1155-47FA-9379-707DEFA9DA4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9974"/>
            <a:ext cx="4572000" cy="4572000"/>
          </a:xfrm>
        </p:spPr>
      </p:pic>
      <p:sp>
        <p:nvSpPr>
          <p:cNvPr id="3" name="TextBox 2">
            <a:extLst>
              <a:ext uri="{FF2B5EF4-FFF2-40B4-BE49-F238E27FC236}">
                <a16:creationId xmlns:a16="http://schemas.microsoft.com/office/drawing/2014/main" id="{E77C67BD-6B64-4AF1-BE85-35B4BD4D9EF4}"/>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Graphing Quadratic Functions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sz="2800" dirty="0"/>
              <a:t>Sketch the graph of the function</a:t>
            </a:r>
            <a:r>
              <a:rPr lang="en-US" i="1" dirty="0"/>
              <a:t> </a:t>
            </a:r>
          </a:p>
          <a:p>
            <a:pPr>
              <a:defRPr sz="2800"/>
            </a:pPr>
            <a:r>
              <a:rPr lang="en-US" i="1" dirty="0"/>
              <a:t>		f</a:t>
            </a:r>
            <a:r>
              <a:rPr lang="en-US" dirty="0"/>
              <a:t> (</a:t>
            </a:r>
            <a:r>
              <a:rPr lang="en-US" i="1" dirty="0"/>
              <a:t>x</a:t>
            </a:r>
            <a:r>
              <a:rPr lang="en-US" dirty="0"/>
              <a:t>) = − </a:t>
            </a:r>
            <a:r>
              <a:rPr lang="en-US" i="1" dirty="0"/>
              <a:t>x</a:t>
            </a:r>
            <a:r>
              <a:rPr lang="en-US" sz="800" i="1" dirty="0"/>
              <a:t> </a:t>
            </a:r>
            <a:r>
              <a:rPr lang="en-US" dirty="0"/>
              <a:t>² − 2</a:t>
            </a:r>
            <a:r>
              <a:rPr lang="en-US" i="1" dirty="0"/>
              <a:t>x</a:t>
            </a:r>
            <a:r>
              <a:rPr lang="en-US" dirty="0"/>
              <a:t> + 3.</a:t>
            </a:r>
          </a:p>
          <a:p>
            <a:pPr>
              <a:defRPr sz="2800"/>
            </a:pPr>
            <a:r>
              <a:rPr lang="en-US" dirty="0"/>
              <a:t>Locate the vertex and the </a:t>
            </a:r>
            <a:r>
              <a:rPr lang="en-US" i="1" dirty="0"/>
              <a:t>x</a:t>
            </a:r>
            <a:r>
              <a:rPr lang="en-US" dirty="0"/>
              <a:t>-intercepts.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Quadratic Regression and Maximization</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Given the formula </a:t>
            </a:r>
            <a:r>
              <a:rPr lang="en-US" i="1" dirty="0">
                <a:ea typeface="Cambria Math" panose="02040503050406030204" pitchFamily="18" charset="0"/>
              </a:rPr>
              <a:t>R</a:t>
            </a:r>
            <a:r>
              <a:rPr lang="en-US" dirty="0">
                <a:ea typeface="Cambria Math" panose="02040503050406030204" pitchFamily="18" charset="0"/>
              </a:rPr>
              <a:t>(</a:t>
            </a:r>
            <a:r>
              <a:rPr lang="en-US" i="1" dirty="0">
                <a:ea typeface="Cambria Math" panose="02040503050406030204" pitchFamily="18" charset="0"/>
              </a:rPr>
              <a:t>x</a:t>
            </a:r>
            <a:r>
              <a:rPr lang="en-US" dirty="0">
                <a:ea typeface="Cambria Math" panose="02040503050406030204" pitchFamily="18" charset="0"/>
              </a:rPr>
              <a:t>) = </a:t>
            </a:r>
            <a:r>
              <a:rPr lang="en-IN" dirty="0">
                <a:ea typeface="Cambria Math" panose="02040503050406030204" pitchFamily="18" charset="0"/>
              </a:rPr>
              <a:t>− </a:t>
            </a:r>
            <a:r>
              <a:rPr lang="en-US" i="1" dirty="0">
                <a:ea typeface="Cambria Math" panose="02040503050406030204" pitchFamily="18" charset="0"/>
              </a:rPr>
              <a:t>x</a:t>
            </a:r>
            <a:r>
              <a:rPr lang="en-US" dirty="0">
                <a:ea typeface="Cambria Math" panose="02040503050406030204" pitchFamily="18" charset="0"/>
                <a:cs typeface="Calibri" panose="020F0502020204030204" pitchFamily="34" charset="0"/>
              </a:rPr>
              <a:t>²</a:t>
            </a:r>
            <a:r>
              <a:rPr lang="en-US" dirty="0">
                <a:ea typeface="Cambria Math" panose="02040503050406030204" pitchFamily="18" charset="0"/>
              </a:rPr>
              <a:t> + 18</a:t>
            </a:r>
            <a:r>
              <a:rPr lang="en-US" i="1" dirty="0">
                <a:ea typeface="Cambria Math" panose="02040503050406030204" pitchFamily="18" charset="0"/>
              </a:rPr>
              <a:t>x</a:t>
            </a:r>
            <a:r>
              <a:rPr lang="en-US" sz="2800" dirty="0"/>
              <a:t>,</a:t>
            </a:r>
            <a:r>
              <a:rPr lang="en-US" i="1" dirty="0">
                <a:ea typeface="Cambria Math" panose="02040503050406030204" pitchFamily="18" charset="0"/>
              </a:rPr>
              <a:t> </a:t>
            </a:r>
            <a:r>
              <a:rPr lang="en-US" sz="2800" dirty="0"/>
              <a:t>we know that so</a:t>
            </a:r>
            <a:r>
              <a:rPr lang="en-US" sz="2600" dirty="0"/>
              <a:t> </a:t>
            </a:r>
            <a:br>
              <a:rPr lang="en-US" sz="2600" dirty="0"/>
            </a:br>
            <a:r>
              <a:rPr lang="en-US" sz="2600" i="1" dirty="0"/>
              <a:t>a</a:t>
            </a:r>
            <a:r>
              <a:rPr lang="en-US" sz="2600" dirty="0">
                <a:ea typeface="Cambria Math" panose="02040503050406030204" pitchFamily="18" charset="0"/>
              </a:rPr>
              <a:t> = </a:t>
            </a:r>
            <a:r>
              <a:rPr lang="en-IN" sz="2400" dirty="0">
                <a:ea typeface="Cambria Math" panose="02040503050406030204" pitchFamily="18" charset="0"/>
              </a:rPr>
              <a:t>−</a:t>
            </a:r>
            <a:r>
              <a:rPr lang="en-US" sz="2600" dirty="0">
                <a:ea typeface="Cambria Math" panose="02040503050406030204" pitchFamily="18" charset="0"/>
              </a:rPr>
              <a:t>1</a:t>
            </a:r>
            <a:r>
              <a:rPr lang="en-US" sz="2600" dirty="0"/>
              <a:t>, </a:t>
            </a:r>
            <a:r>
              <a:rPr lang="en-US" sz="2600" i="1" dirty="0">
                <a:ea typeface="Cambria Math" panose="02040503050406030204" pitchFamily="18" charset="0"/>
              </a:rPr>
              <a:t>b</a:t>
            </a:r>
            <a:r>
              <a:rPr lang="en-US" sz="2600" dirty="0">
                <a:ea typeface="Cambria Math" panose="02040503050406030204" pitchFamily="18" charset="0"/>
              </a:rPr>
              <a:t> = 18</a:t>
            </a:r>
            <a:r>
              <a:rPr lang="en-US" sz="2600" dirty="0"/>
              <a:t>, and </a:t>
            </a:r>
            <a:r>
              <a:rPr lang="en-US" sz="2600" i="1" dirty="0">
                <a:ea typeface="Cambria Math" panose="02040503050406030204" pitchFamily="18" charset="0"/>
              </a:rPr>
              <a:t>c</a:t>
            </a:r>
            <a:r>
              <a:rPr lang="en-US" sz="2600" dirty="0">
                <a:ea typeface="Cambria Math" panose="02040503050406030204" pitchFamily="18" charset="0"/>
              </a:rPr>
              <a:t> = 0</a:t>
            </a:r>
            <a:r>
              <a:rPr lang="en-US" sz="2600" dirty="0"/>
              <a:t>.</a:t>
            </a:r>
            <a:r>
              <a:rPr lang="en-US" sz="2800" dirty="0"/>
              <a:t> the vertex of the parabola has the following coordinates.</a:t>
            </a:r>
            <a:endParaRPr sz="2800" dirty="0"/>
          </a:p>
        </p:txBody>
      </p:sp>
      <p:pic>
        <p:nvPicPr>
          <p:cNvPr id="9" name="Picture 8" descr="Open parenthesis negative b divided by two times a, comma open parenthesis four times a times c minus b squared close parenthesis divided by four times a, close parenthesis equals open parenthesis negative eighteen divided by two times negative one, comma open parenthesis four times negative one times zero minus eighteen squared close parenthesis divided by four times negative one close parenthesis equals open parenthesis nine comma eighty-one close parenthesis.">
            <a:extLst>
              <a:ext uri="{FF2B5EF4-FFF2-40B4-BE49-F238E27FC236}">
                <a16:creationId xmlns:a16="http://schemas.microsoft.com/office/drawing/2014/main" id="{ADF3A473-E4A0-244A-C0D8-B444CFB23DF9}"/>
              </a:ext>
            </a:extLst>
          </p:cNvPr>
          <p:cNvPicPr>
            <a:picLocks noChangeAspect="1"/>
          </p:cNvPicPr>
          <p:nvPr/>
        </p:nvPicPr>
        <p:blipFill>
          <a:blip r:embed="rId2"/>
          <a:stretch>
            <a:fillRect/>
          </a:stretch>
        </p:blipFill>
        <p:spPr>
          <a:xfrm>
            <a:off x="1600200" y="2457837"/>
            <a:ext cx="5742886" cy="1512000"/>
          </a:xfrm>
          <a:prstGeom prst="rect">
            <a:avLst/>
          </a:prstGeom>
        </p:spPr>
      </p:pic>
      <p:sp>
        <p:nvSpPr>
          <p:cNvPr id="10" name="TextBox 9">
            <a:extLst>
              <a:ext uri="{FF2B5EF4-FFF2-40B4-BE49-F238E27FC236}">
                <a16:creationId xmlns:a16="http://schemas.microsoft.com/office/drawing/2014/main" id="{CD8EE886-68EE-BD1D-27DC-F68C81E4CAAD}"/>
              </a:ext>
            </a:extLst>
          </p:cNvPr>
          <p:cNvSpPr txBox="1"/>
          <p:nvPr/>
        </p:nvSpPr>
        <p:spPr>
          <a:xfrm>
            <a:off x="533400" y="4215094"/>
            <a:ext cx="8229600" cy="936000"/>
          </a:xfrm>
          <a:prstGeom prst="rect">
            <a:avLst/>
          </a:prstGeom>
          <a:noFill/>
        </p:spPr>
        <p:txBody>
          <a:bodyPr wrap="square" rtlCol="0">
            <a:spAutoFit/>
          </a:bodyPr>
          <a:lstStyle/>
          <a:p>
            <a:r>
              <a:rPr lang="en-US" sz="2800" dirty="0"/>
              <a:t>So Suzanne should aim to sell </a:t>
            </a:r>
            <a:r>
              <a:rPr lang="en-US" sz="2800" dirty="0">
                <a:latin typeface="Cambria Math" panose="02040503050406030204" pitchFamily="18" charset="0"/>
                <a:ea typeface="Cambria Math" panose="02040503050406030204" pitchFamily="18" charset="0"/>
              </a:rPr>
              <a:t>9</a:t>
            </a:r>
            <a:r>
              <a:rPr lang="en-US" sz="2800" dirty="0"/>
              <a:t> CDs to maximize her revenue at </a:t>
            </a:r>
            <a:r>
              <a:rPr lang="en-US" sz="2800" dirty="0">
                <a:latin typeface="Cambria Math" panose="02040503050406030204" pitchFamily="18" charset="0"/>
                <a:ea typeface="Cambria Math" panose="02040503050406030204" pitchFamily="18" charset="0"/>
              </a:rPr>
              <a:t>$81</a:t>
            </a:r>
            <a:r>
              <a:rPr lang="en-US" sz="2800" dirty="0"/>
              <a:t>, and the corresponding price per CD</a:t>
            </a:r>
            <a:endParaRPr lang="ar-AE" sz="2800" dirty="0"/>
          </a:p>
          <a:p>
            <a:endParaRPr lang="en-IN" sz="2800" dirty="0"/>
          </a:p>
        </p:txBody>
      </p:sp>
      <p:sp>
        <p:nvSpPr>
          <p:cNvPr id="13" name="TextBox 12">
            <a:extLst>
              <a:ext uri="{FF2B5EF4-FFF2-40B4-BE49-F238E27FC236}">
                <a16:creationId xmlns:a16="http://schemas.microsoft.com/office/drawing/2014/main" id="{74739BFF-C899-C3DD-A816-44F4EC5CFAF1}"/>
              </a:ext>
            </a:extLst>
          </p:cNvPr>
          <p:cNvSpPr txBox="1"/>
          <p:nvPr/>
        </p:nvSpPr>
        <p:spPr>
          <a:xfrm>
            <a:off x="610362" y="5134741"/>
            <a:ext cx="1219200" cy="523220"/>
          </a:xfrm>
          <a:prstGeom prst="rect">
            <a:avLst/>
          </a:prstGeom>
          <a:noFill/>
        </p:spPr>
        <p:txBody>
          <a:bodyPr wrap="square" rtlCol="0">
            <a:spAutoFit/>
          </a:bodyPr>
          <a:lstStyle/>
          <a:p>
            <a:r>
              <a:rPr lang="en-US" sz="2800" dirty="0"/>
              <a:t>will be</a:t>
            </a:r>
            <a:endParaRPr lang="en-IN" sz="2800" dirty="0"/>
          </a:p>
        </p:txBody>
      </p:sp>
      <p:pic>
        <p:nvPicPr>
          <p:cNvPr id="16" name="Picture 15" descr="Dollar sign eighty-one divided by nine equals dollar sign nine.">
            <a:extLst>
              <a:ext uri="{FF2B5EF4-FFF2-40B4-BE49-F238E27FC236}">
                <a16:creationId xmlns:a16="http://schemas.microsoft.com/office/drawing/2014/main" id="{E8B7BEB9-CFE1-8F8D-8727-91572A34EE30}"/>
              </a:ext>
            </a:extLst>
          </p:cNvPr>
          <p:cNvPicPr>
            <a:picLocks noChangeAspect="1"/>
          </p:cNvPicPr>
          <p:nvPr/>
        </p:nvPicPr>
        <p:blipFill>
          <a:blip r:embed="rId3"/>
          <a:stretch>
            <a:fillRect/>
          </a:stretch>
        </p:blipFill>
        <p:spPr>
          <a:xfrm>
            <a:off x="1699931" y="5105400"/>
            <a:ext cx="1271869" cy="79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Finding and plotting the </a:t>
            </a:r>
            <a:r>
              <a:rPr lang="en-US" sz="2800" i="1" dirty="0"/>
              <a:t>x</a:t>
            </a:r>
            <a:r>
              <a:rPr sz="2800" dirty="0"/>
              <a:t>-intercepts is a great way to see the shape of the function.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Quadratic Functions</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Autofit/>
          </a:bodyPr>
          <a:lstStyle/>
          <a:p>
            <a:r>
              <a:rPr lang="en-US" sz="2600" b="1" dirty="0"/>
              <a:t>Solution</a:t>
            </a:r>
          </a:p>
          <a:p>
            <a:r>
              <a:rPr lang="en-US" sz="2600" dirty="0"/>
              <a:t>First, identify the vertex of the function by completing the square as follows.</a:t>
            </a:r>
          </a:p>
          <a:p>
            <a:endParaRPr lang="en-US" sz="2600" dirty="0"/>
          </a:p>
          <a:p>
            <a:endParaRPr lang="en-US" sz="2600" dirty="0"/>
          </a:p>
          <a:p>
            <a:endParaRPr lang="en-US" sz="2600" dirty="0"/>
          </a:p>
          <a:p>
            <a:endParaRPr lang="en-US" sz="2600" dirty="0"/>
          </a:p>
          <a:p>
            <a:endParaRPr lang="en-US" sz="1600" dirty="0"/>
          </a:p>
        </p:txBody>
      </p:sp>
      <mc:AlternateContent xmlns:mc="http://schemas.openxmlformats.org/markup-compatibility/2006" xmlns:a14="http://schemas.microsoft.com/office/drawing/2010/main">
        <mc:Choice Requires="a14">
          <p:graphicFrame>
            <p:nvGraphicFramePr>
              <p:cNvPr id="4" name="Table Placeholder 2" descr="The function f of x is given as negative x squared minus two x plus three.&#10;First, factor out the leading coefficient negative one from the first two terms.&#10;f of x equals negative of open parenthesis x squared plus two x close parenthesis plus three.&#10;Next, complete the square by adding and subtracting one.&#10;f of x equals negative of open parenthesis x squared plus two x plus one close parenthesis plus one plus three.&#10;equals negative of open parenthesis x plus one close parenthesis squared plus four.&#10;">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217140496"/>
                  </p:ext>
                </p:extLst>
              </p:nvPr>
            </p:nvGraphicFramePr>
            <p:xfrm>
              <a:off x="457200" y="2651413"/>
              <a:ext cx="8534400" cy="2484756"/>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64008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r>
                                    <a:rPr sz="2200">
                                      <a:latin typeface="Cambria Math"/>
                                    </a:rPr>
                                    <m:t>𝑓</m:t>
                                  </m:r>
                                </m:fName>
                                <m:e>
                                  <m:d>
                                    <m:dPr>
                                      <m:ctrlPr>
                                        <a:rPr sz="2200" i="1">
                                          <a:latin typeface="Cambria Math" panose="02040503050406030204" pitchFamily="18" charset="0"/>
                                        </a:rPr>
                                      </m:ctrlPr>
                                    </m:dPr>
                                    <m:e>
                                      <m:r>
                                        <a:rPr sz="2200">
                                          <a:latin typeface="Cambria Math"/>
                                        </a:rPr>
                                        <m:t>𝑥</m:t>
                                      </m:r>
                                    </m:e>
                                  </m:d>
                                </m:e>
                              </m:func>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−2</m:t>
                              </m:r>
                              <m:r>
                                <a:rPr sz="2200">
                                  <a:latin typeface="Cambria Math"/>
                                </a:rPr>
                                <m:t>𝑥</m:t>
                              </m:r>
                              <m:r>
                                <a:rPr sz="2200">
                                  <a:latin typeface="Cambria Math"/>
                                </a:rPr>
                                <m:t>+3</m:t>
                              </m:r>
                            </m:oMath>
                          </a14:m>
                          <a:endParaRPr sz="2200" dirty="0"/>
                        </a:p>
                      </a:txBody>
                      <a:tcPr anchor="ctr"/>
                    </a:tc>
                    <a:tc>
                      <a:txBody>
                        <a:bodyPr/>
                        <a:lstStyle/>
                        <a:p>
                          <a:pPr algn="l">
                            <a:defRPr sz="1100" b="1"/>
                          </a:pPr>
                          <a:r>
                            <a:rPr sz="1800" b="0" dirty="0"/>
                            <a:t>First, factor out the leading coefficient of </a:t>
                          </a:r>
                          <a14:m>
                            <m:oMath xmlns:m="http://schemas.openxmlformats.org/officeDocument/2006/math">
                              <m:r>
                                <a:rPr sz="1800" b="0">
                                  <a:latin typeface="Cambria Math"/>
                                </a:rPr>
                                <m:t>−1</m:t>
                              </m:r>
                            </m:oMath>
                          </a14:m>
                          <a:r>
                            <a:rPr sz="1800" b="0" dirty="0"/>
                            <a:t> from the first two terms.</a:t>
                          </a:r>
                        </a:p>
                      </a:txBody>
                      <a:tcPr anchor="ctr"/>
                    </a:tc>
                    <a:extLst>
                      <a:ext uri="{0D108BD9-81ED-4DB2-BD59-A6C34878D82A}">
                        <a16:rowId xmlns:a16="http://schemas.microsoft.com/office/drawing/2014/main" val="10000"/>
                      </a:ext>
                    </a:extLst>
                  </a:tr>
                  <a:tr h="556434">
                    <a:tc>
                      <a:txBody>
                        <a:bodyPr/>
                        <a:lstStyle/>
                        <a:p>
                          <a:r>
                            <a:rPr lang="ar-AE" sz="2200" dirty="0"/>
                            <a:t>​</a:t>
                          </a:r>
                          <a14:m>
                            <m:oMath xmlns:m="http://schemas.openxmlformats.org/officeDocument/2006/math">
                              <m:phant>
                                <m:phantPr>
                                  <m:show m:val="off"/>
                                  <m:ctrlPr>
                                    <a:rPr lang="ar-AE" sz="2200" i="1">
                                      <a:latin typeface="Cambria Math" panose="02040503050406030204" pitchFamily="18" charset="0"/>
                                    </a:rPr>
                                  </m:ctrlPr>
                                </m:phantPr>
                                <m:e>
                                  <m:r>
                                    <a:rPr lang="ar-AE" sz="2200">
                                      <a:latin typeface="Cambria Math"/>
                                    </a:rPr>
                                    <m:t>𝑓</m:t>
                                  </m:r>
                                  <m:r>
                                    <a:rPr lang="ar-AE" sz="2200">
                                      <a:latin typeface="Cambria Math"/>
                                    </a:rPr>
                                    <m:t>⁡</m:t>
                                  </m:r>
                                  <m:d>
                                    <m:dPr>
                                      <m:ctrlPr>
                                        <a:rPr lang="ar-AE" sz="2200" i="1">
                                          <a:latin typeface="Cambria Math" panose="02040503050406030204" pitchFamily="18" charset="0"/>
                                        </a:rPr>
                                      </m:ctrlPr>
                                    </m:dPr>
                                    <m:e>
                                      <m:r>
                                        <a:rPr lang="ar-AE" sz="2200">
                                          <a:latin typeface="Cambria Math"/>
                                        </a:rPr>
                                        <m:t>𝑥</m:t>
                                      </m:r>
                                    </m:e>
                                  </m:d>
                                </m:e>
                              </m:phant>
                              <m:r>
                                <a:rPr lang="ar-AE" sz="2200">
                                  <a:latin typeface="Cambria Math"/>
                                </a:rPr>
                                <m:t>=−</m:t>
                              </m:r>
                              <m:d>
                                <m:dPr>
                                  <m:ctrlPr>
                                    <a:rPr lang="ar-AE" sz="2200" i="1">
                                      <a:latin typeface="Cambria Math" panose="02040503050406030204" pitchFamily="18" charset="0"/>
                                    </a:rPr>
                                  </m:ctrlPr>
                                </m:dPr>
                                <m:e>
                                  <m:sSup>
                                    <m:sSupPr>
                                      <m:ctrlPr>
                                        <a:rPr lang="ar-AE" sz="2200" i="1" smtClean="0">
                                          <a:latin typeface="Cambria Math" panose="02040503050406030204" pitchFamily="18" charset="0"/>
                                        </a:rPr>
                                      </m:ctrlPr>
                                    </m:sSupPr>
                                    <m:e>
                                      <m:r>
                                        <a:rPr lang="ar-AE" sz="2200" smtClean="0">
                                          <a:latin typeface="Cambria Math"/>
                                        </a:rPr>
                                        <m:t>𝑥</m:t>
                                      </m:r>
                                    </m:e>
                                    <m:sup>
                                      <m:r>
                                        <a:rPr lang="ar-AE" sz="2200">
                                          <a:latin typeface="Cambria Math"/>
                                        </a:rPr>
                                        <m:t>2</m:t>
                                      </m:r>
                                    </m:sup>
                                  </m:sSup>
                                  <m:r>
                                    <a:rPr lang="ar-AE" sz="2200">
                                      <a:latin typeface="Cambria Math"/>
                                    </a:rPr>
                                    <m:t>+</m:t>
                                  </m:r>
                                  <m:r>
                                    <a:rPr lang="ar-AE" sz="2200">
                                      <a:latin typeface="Cambria Math"/>
                                    </a:rPr>
                                    <m:t>2</m:t>
                                  </m:r>
                                  <m:r>
                                    <a:rPr lang="ar-AE" sz="2200">
                                      <a:latin typeface="Cambria Math"/>
                                    </a:rPr>
                                    <m:t>𝑥</m:t>
                                  </m:r>
                                </m:e>
                              </m:d>
                              <m:r>
                                <a:rPr lang="ar-AE" sz="2200">
                                  <a:latin typeface="Cambria Math"/>
                                </a:rPr>
                                <m:t>+</m:t>
                              </m:r>
                              <m:r>
                                <a:rPr lang="ar-AE" sz="2200">
                                  <a:latin typeface="Cambria Math"/>
                                </a:rPr>
                                <m:t>3</m:t>
                              </m:r>
                            </m:oMath>
                          </a14:m>
                          <a:endParaRPr lang="en-IN" dirty="0"/>
                        </a:p>
                      </a:txBody>
                      <a:tcPr anchor="ctr"/>
                    </a:tc>
                    <a:tc>
                      <a:txBody>
                        <a:bodyPr/>
                        <a:lstStyle/>
                        <a:p>
                          <a:pPr algn="l">
                            <a:defRPr sz="1100" b="1"/>
                          </a:pPr>
                          <a:endParaRPr sz="1800" b="0" dirty="0"/>
                        </a:p>
                      </a:txBody>
                      <a:tcPr anchor="ctr"/>
                    </a:tc>
                    <a:extLst>
                      <a:ext uri="{0D108BD9-81ED-4DB2-BD59-A6C34878D82A}">
                        <a16:rowId xmlns:a16="http://schemas.microsoft.com/office/drawing/2014/main" val="3846872943"/>
                      </a:ext>
                    </a:extLst>
                  </a:tr>
                  <a:tr h="64816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1</m:t>
                                  </m:r>
                                </m:e>
                              </m:d>
                              <m:r>
                                <a:rPr sz="2200">
                                  <a:latin typeface="Cambria Math"/>
                                </a:rPr>
                                <m:t>+</m:t>
                              </m:r>
                              <m:r>
                                <a:rPr sz="2200">
                                  <a:latin typeface="Cambria Math"/>
                                </a:rPr>
                                <m:t>1</m:t>
                              </m:r>
                              <m:r>
                                <a:rPr sz="2200">
                                  <a:latin typeface="Cambria Math"/>
                                </a:rPr>
                                <m:t>+</m:t>
                              </m:r>
                              <m:r>
                                <a:rPr sz="2200">
                                  <a:latin typeface="Cambria Math"/>
                                </a:rPr>
                                <m:t>3</m:t>
                              </m:r>
                            </m:oMath>
                          </a14:m>
                          <a:endParaRPr sz="2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b="1"/>
                          </a:pPr>
                          <a:r>
                            <a:rPr lang="en-US" sz="1800" b="0" dirty="0"/>
                            <a:t>Complete the square on the </a:t>
                          </a:r>
                          <a14:m>
                            <m:oMath xmlns:m="http://schemas.openxmlformats.org/officeDocument/2006/math">
                              <m:sSup>
                                <m:sSupPr>
                                  <m:ctrlPr>
                                    <a:rPr lang="ar-AE" sz="1800" b="0" i="1">
                                      <a:latin typeface="Cambria Math" panose="02040503050406030204" pitchFamily="18" charset="0"/>
                                    </a:rPr>
                                  </m:ctrlPr>
                                </m:sSupPr>
                                <m:e>
                                  <m:r>
                                    <a:rPr lang="ar-AE" sz="1800" b="0" i="1">
                                      <a:latin typeface="Cambria Math"/>
                                    </a:rPr>
                                    <m:t>𝑥</m:t>
                                  </m:r>
                                </m:e>
                                <m:sup>
                                  <m:r>
                                    <a:rPr lang="ar-AE" sz="1800" b="0" i="1">
                                      <a:latin typeface="Cambria Math"/>
                                    </a:rPr>
                                    <m:t>2</m:t>
                                  </m:r>
                                </m:sup>
                              </m:sSup>
                            </m:oMath>
                          </a14:m>
                          <a:r>
                            <a:rPr lang="ar-AE" sz="1800" b="0" dirty="0"/>
                            <a:t> </a:t>
                          </a:r>
                          <a:r>
                            <a:rPr lang="en-US" sz="1800" b="0" dirty="0"/>
                            <a:t>and </a:t>
                          </a:r>
                          <a14:m>
                            <m:oMath xmlns:m="http://schemas.openxmlformats.org/officeDocument/2006/math">
                              <m:r>
                                <a:rPr lang="en-US" sz="1800" b="0" i="1">
                                  <a:latin typeface="Cambria Math"/>
                                </a:rPr>
                                <m:t>2</m:t>
                              </m:r>
                              <m:r>
                                <a:rPr lang="en-US" sz="1800" b="0" i="1">
                                  <a:latin typeface="Cambria Math"/>
                                </a:rPr>
                                <m:t>𝑥</m:t>
                              </m:r>
                            </m:oMath>
                          </a14:m>
                          <a:r>
                            <a:rPr lang="en-US" sz="1800" b="0" dirty="0"/>
                            <a:t> terms. </a:t>
                          </a:r>
                        </a:p>
                        <a:p>
                          <a:pPr algn="l">
                            <a:defRPr sz="1100" b="1"/>
                          </a:pPr>
                          <a:r>
                            <a:rPr sz="1800" b="0" dirty="0"/>
                            <a:t>Because of the </a:t>
                          </a:r>
                          <a14:m>
                            <m:oMath xmlns:m="http://schemas.openxmlformats.org/officeDocument/2006/math">
                              <m:r>
                                <a:rPr sz="1800" b="0">
                                  <a:latin typeface="Cambria Math"/>
                                </a:rPr>
                                <m:t>−</m:t>
                              </m:r>
                              <m:r>
                                <a:rPr sz="1800" b="0">
                                  <a:latin typeface="Cambria Math"/>
                                </a:rPr>
                                <m:t>1</m:t>
                              </m:r>
                            </m:oMath>
                          </a14:m>
                          <a:r>
                            <a:rPr sz="1800" b="0" dirty="0"/>
                            <a:t> in front of the parentheses, </a:t>
                          </a:r>
                        </a:p>
                      </a:txBody>
                      <a:tcPr anchor="b"/>
                    </a:tc>
                    <a:extLst>
                      <a:ext uri="{0D108BD9-81ED-4DB2-BD59-A6C34878D82A}">
                        <a16:rowId xmlns:a16="http://schemas.microsoft.com/office/drawing/2014/main" val="10002"/>
                      </a:ext>
                    </a:extLst>
                  </a:tr>
                  <a:tr h="594360">
                    <a:tc>
                      <a:txBody>
                        <a:bodyPr/>
                        <a:lstStyle/>
                        <a:p>
                          <a:r>
                            <a:rPr lang="ar-AE" sz="2200" dirty="0"/>
                            <a:t>​</a:t>
                          </a:r>
                          <a14:m>
                            <m:oMath xmlns:m="http://schemas.openxmlformats.org/officeDocument/2006/math">
                              <m:phant>
                                <m:phantPr>
                                  <m:show m:val="off"/>
                                  <m:ctrlPr>
                                    <a:rPr lang="ar-AE" sz="2200" i="1">
                                      <a:latin typeface="Cambria Math" panose="02040503050406030204" pitchFamily="18" charset="0"/>
                                    </a:rPr>
                                  </m:ctrlPr>
                                </m:phantPr>
                                <m:e>
                                  <m:r>
                                    <a:rPr lang="ar-AE" sz="2200">
                                      <a:latin typeface="Cambria Math"/>
                                    </a:rPr>
                                    <m:t>𝑓</m:t>
                                  </m:r>
                                  <m:r>
                                    <a:rPr lang="ar-AE" sz="2200">
                                      <a:latin typeface="Cambria Math"/>
                                    </a:rPr>
                                    <m:t>⁡</m:t>
                                  </m:r>
                                  <m:d>
                                    <m:dPr>
                                      <m:ctrlPr>
                                        <a:rPr lang="ar-AE" sz="2200" i="1">
                                          <a:latin typeface="Cambria Math" panose="02040503050406030204" pitchFamily="18" charset="0"/>
                                        </a:rPr>
                                      </m:ctrlPr>
                                    </m:dPr>
                                    <m:e>
                                      <m:r>
                                        <a:rPr lang="ar-AE" sz="2200">
                                          <a:latin typeface="Cambria Math"/>
                                        </a:rPr>
                                        <m:t>𝑥</m:t>
                                      </m:r>
                                    </m:e>
                                  </m:d>
                                </m:e>
                              </m:phant>
                              <m:r>
                                <a:rPr lang="ar-AE" sz="2200">
                                  <a:latin typeface="Cambria Math"/>
                                </a:rPr>
                                <m:t>=−</m:t>
                              </m:r>
                              <m:sSup>
                                <m:sSupPr>
                                  <m:ctrlPr>
                                    <a:rPr lang="ar-AE" sz="2200" i="1">
                                      <a:latin typeface="Cambria Math" panose="02040503050406030204" pitchFamily="18" charset="0"/>
                                    </a:rPr>
                                  </m:ctrlPr>
                                </m:sSupPr>
                                <m:e>
                                  <m:d>
                                    <m:dPr>
                                      <m:ctrlPr>
                                        <a:rPr lang="ar-AE" sz="2200" i="1">
                                          <a:latin typeface="Cambria Math" panose="02040503050406030204" pitchFamily="18" charset="0"/>
                                        </a:rPr>
                                      </m:ctrlPr>
                                    </m:dPr>
                                    <m:e>
                                      <m:r>
                                        <a:rPr lang="ar-AE" sz="2200">
                                          <a:latin typeface="Cambria Math"/>
                                        </a:rPr>
                                        <m:t>𝑥</m:t>
                                      </m:r>
                                      <m:r>
                                        <a:rPr lang="ar-AE" sz="2200">
                                          <a:latin typeface="Cambria Math"/>
                                        </a:rPr>
                                        <m:t>+</m:t>
                                      </m:r>
                                      <m:r>
                                        <a:rPr lang="ar-AE" sz="2200">
                                          <a:latin typeface="Cambria Math"/>
                                        </a:rPr>
                                        <m:t>1</m:t>
                                      </m:r>
                                    </m:e>
                                  </m:d>
                                </m:e>
                                <m:sup>
                                  <m:r>
                                    <a:rPr lang="ar-AE" sz="2200">
                                      <a:latin typeface="Cambria Math"/>
                                    </a:rPr>
                                    <m:t>2</m:t>
                                  </m:r>
                                </m:sup>
                              </m:sSup>
                              <m:r>
                                <a:rPr lang="ar-AE" sz="2200">
                                  <a:latin typeface="Cambria Math"/>
                                </a:rPr>
                                <m:t>+</m:t>
                              </m:r>
                              <m:r>
                                <a:rPr lang="ar-AE" sz="2200">
                                  <a:latin typeface="Cambria Math"/>
                                </a:rPr>
                                <m:t>4</m:t>
                              </m:r>
                            </m:oMath>
                          </a14:m>
                          <a:endParaRPr lang="en-IN" dirty="0"/>
                        </a:p>
                      </a:txBody>
                      <a:tcPr anchor="ctr"/>
                    </a:tc>
                    <a:tc>
                      <a:txBody>
                        <a:bodyPr/>
                        <a:lstStyle/>
                        <a:p>
                          <a:pPr algn="l">
                            <a:defRPr sz="1100" b="1"/>
                          </a:pPr>
                          <a:r>
                            <a:rPr lang="en-US" sz="1800" b="0" dirty="0"/>
                            <a:t>this amounts to adding </a:t>
                          </a:r>
                          <a14:m>
                            <m:oMath xmlns:m="http://schemas.openxmlformats.org/officeDocument/2006/math">
                              <m:r>
                                <a:rPr lang="en-US" sz="1800" b="0">
                                  <a:latin typeface="Cambria Math"/>
                                </a:rPr>
                                <m:t>−</m:t>
                              </m:r>
                              <m:r>
                                <a:rPr lang="en-US" sz="1800" b="0">
                                  <a:latin typeface="Cambria Math"/>
                                </a:rPr>
                                <m:t>1</m:t>
                              </m:r>
                            </m:oMath>
                          </a14:m>
                          <a:r>
                            <a:rPr lang="en-US" sz="1800" b="0" dirty="0"/>
                            <a:t> to the function, so we compensate by adding </a:t>
                          </a:r>
                          <a:r>
                            <a:rPr lang="en-US" sz="1800" b="0" dirty="0">
                              <a:latin typeface="Cambria Math"/>
                            </a:rPr>
                            <a:t>1</a:t>
                          </a:r>
                          <a:r>
                            <a:rPr lang="en-US" sz="1800" b="0" dirty="0"/>
                            <a:t> as well.</a:t>
                          </a:r>
                          <a:endParaRPr sz="1800" b="0" dirty="0"/>
                        </a:p>
                      </a:txBody>
                      <a:tcPr/>
                    </a:tc>
                    <a:extLst>
                      <a:ext uri="{0D108BD9-81ED-4DB2-BD59-A6C34878D82A}">
                        <a16:rowId xmlns:a16="http://schemas.microsoft.com/office/drawing/2014/main" val="1578185627"/>
                      </a:ext>
                    </a:extLst>
                  </a:tr>
                </a:tbl>
              </a:graphicData>
            </a:graphic>
          </p:graphicFrame>
        </mc:Choice>
        <mc:Fallback xmlns="">
          <p:graphicFrame>
            <p:nvGraphicFramePr>
              <p:cNvPr id="4" name="Table Placeholder 2" descr="The function f of x is given as negative x squared minus two x plus three.&#10;First, factor out the leading coefficient negative one from the first two terms.&#10;f of x equals negative of open parenthesis x squared plus two x close parenthesis plus three.&#10;Next, complete the square by adding and subtracting one.&#10;f of x equals negative of open parenthesis x squared plus two x plus one close parenthesis plus one plus three.&#10;equals negative of open parenthesis x plus one close parenthesis squared plus four.&#10;">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217140496"/>
                  </p:ext>
                </p:extLst>
              </p:nvPr>
            </p:nvGraphicFramePr>
            <p:xfrm>
              <a:off x="457200" y="2651413"/>
              <a:ext cx="8534400" cy="2484756"/>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640080">
                    <a:tc>
                      <a:txBody>
                        <a:bodyPr/>
                        <a:lstStyle/>
                        <a:p>
                          <a:endParaRPr lang="en-US"/>
                        </a:p>
                      </a:txBody>
                      <a:tcPr anchor="ctr">
                        <a:blipFill>
                          <a:blip r:embed="rId2"/>
                          <a:stretch>
                            <a:fillRect t="-4762" r="-113415" b="-304762"/>
                          </a:stretch>
                        </a:blipFill>
                      </a:tcPr>
                    </a:tc>
                    <a:tc>
                      <a:txBody>
                        <a:bodyPr/>
                        <a:lstStyle/>
                        <a:p>
                          <a:endParaRPr lang="en-US"/>
                        </a:p>
                      </a:txBody>
                      <a:tcPr anchor="ctr">
                        <a:blipFill>
                          <a:blip r:embed="rId2"/>
                          <a:stretch>
                            <a:fillRect l="-88172" t="-4762" b="-304762"/>
                          </a:stretch>
                        </a:blipFill>
                      </a:tcPr>
                    </a:tc>
                    <a:extLst>
                      <a:ext uri="{0D108BD9-81ED-4DB2-BD59-A6C34878D82A}">
                        <a16:rowId xmlns:a16="http://schemas.microsoft.com/office/drawing/2014/main" val="10000"/>
                      </a:ext>
                    </a:extLst>
                  </a:tr>
                  <a:tr h="556434">
                    <a:tc>
                      <a:txBody>
                        <a:bodyPr/>
                        <a:lstStyle/>
                        <a:p>
                          <a:endParaRPr lang="en-US"/>
                        </a:p>
                      </a:txBody>
                      <a:tcPr anchor="ctr">
                        <a:blipFill>
                          <a:blip r:embed="rId2"/>
                          <a:stretch>
                            <a:fillRect t="-119565" r="-113415" b="-247826"/>
                          </a:stretch>
                        </a:blipFill>
                      </a:tcPr>
                    </a:tc>
                    <a:tc>
                      <a:txBody>
                        <a:bodyPr/>
                        <a:lstStyle/>
                        <a:p>
                          <a:pPr algn="l">
                            <a:defRPr sz="1100" b="1"/>
                          </a:pPr>
                          <a:endParaRPr sz="1800" b="0" dirty="0"/>
                        </a:p>
                      </a:txBody>
                      <a:tcPr anchor="ctr"/>
                    </a:tc>
                    <a:extLst>
                      <a:ext uri="{0D108BD9-81ED-4DB2-BD59-A6C34878D82A}">
                        <a16:rowId xmlns:a16="http://schemas.microsoft.com/office/drawing/2014/main" val="3846872943"/>
                      </a:ext>
                    </a:extLst>
                  </a:tr>
                  <a:tr h="648162">
                    <a:tc>
                      <a:txBody>
                        <a:bodyPr/>
                        <a:lstStyle/>
                        <a:p>
                          <a:endParaRPr lang="en-US"/>
                        </a:p>
                      </a:txBody>
                      <a:tcPr anchor="ctr">
                        <a:blipFill>
                          <a:blip r:embed="rId2"/>
                          <a:stretch>
                            <a:fillRect t="-188785" r="-113415" b="-113084"/>
                          </a:stretch>
                        </a:blipFill>
                      </a:tcPr>
                    </a:tc>
                    <a:tc>
                      <a:txBody>
                        <a:bodyPr/>
                        <a:lstStyle/>
                        <a:p>
                          <a:endParaRPr lang="en-US"/>
                        </a:p>
                      </a:txBody>
                      <a:tcPr anchor="b">
                        <a:blipFill>
                          <a:blip r:embed="rId2"/>
                          <a:stretch>
                            <a:fillRect l="-88172" t="-188785" b="-113084"/>
                          </a:stretch>
                        </a:blipFill>
                      </a:tcPr>
                    </a:tc>
                    <a:extLst>
                      <a:ext uri="{0D108BD9-81ED-4DB2-BD59-A6C34878D82A}">
                        <a16:rowId xmlns:a16="http://schemas.microsoft.com/office/drawing/2014/main" val="10002"/>
                      </a:ext>
                    </a:extLst>
                  </a:tr>
                  <a:tr h="640080">
                    <a:tc>
                      <a:txBody>
                        <a:bodyPr/>
                        <a:lstStyle/>
                        <a:p>
                          <a:endParaRPr lang="en-US"/>
                        </a:p>
                      </a:txBody>
                      <a:tcPr anchor="ctr">
                        <a:blipFill>
                          <a:blip r:embed="rId2"/>
                          <a:stretch>
                            <a:fillRect t="-294286" r="-113415" b="-15238"/>
                          </a:stretch>
                        </a:blipFill>
                      </a:tcPr>
                    </a:tc>
                    <a:tc>
                      <a:txBody>
                        <a:bodyPr/>
                        <a:lstStyle/>
                        <a:p>
                          <a:endParaRPr lang="en-US"/>
                        </a:p>
                      </a:txBody>
                      <a:tcPr>
                        <a:blipFill>
                          <a:blip r:embed="rId2"/>
                          <a:stretch>
                            <a:fillRect l="-88172" t="-294286" b="-15238"/>
                          </a:stretch>
                        </a:blipFill>
                      </a:tcPr>
                    </a:tc>
                    <a:extLst>
                      <a:ext uri="{0D108BD9-81ED-4DB2-BD59-A6C34878D82A}">
                        <a16:rowId xmlns:a16="http://schemas.microsoft.com/office/drawing/2014/main" val="1578185627"/>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ACB02-F02B-9D9E-1385-16AC0D207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01DC7-BFCB-BC5A-6D89-76B0CA37A1A9}"/>
              </a:ext>
            </a:extLst>
          </p:cNvPr>
          <p:cNvSpPr>
            <a:spLocks noGrp="1"/>
          </p:cNvSpPr>
          <p:nvPr>
            <p:ph type="title"/>
          </p:nvPr>
        </p:nvSpPr>
        <p:spPr/>
        <p:txBody>
          <a:bodyPr>
            <a:normAutofit/>
          </a:bodyPr>
          <a:lstStyle/>
          <a:p>
            <a:pPr>
              <a:defRPr sz="3200"/>
            </a:pPr>
            <a:r>
              <a:rPr dirty="0"/>
              <a:t>Example 1: Graphing Quadratic Functions</a:t>
            </a:r>
            <a:r>
              <a:rPr lang="en-US" spc="-1" baseline="-25000" dirty="0">
                <a:latin typeface="Calibri"/>
                <a:ea typeface="+mn-ea"/>
                <a:cs typeface="+mn-cs"/>
              </a:rPr>
              <a:t>3</a:t>
            </a:r>
            <a:endParaRPr dirty="0"/>
          </a:p>
        </p:txBody>
      </p:sp>
      <p:sp>
        <p:nvSpPr>
          <p:cNvPr id="3" name="Text Placeholder 2">
            <a:extLst>
              <a:ext uri="{FF2B5EF4-FFF2-40B4-BE49-F238E27FC236}">
                <a16:creationId xmlns:a16="http://schemas.microsoft.com/office/drawing/2014/main" id="{607E19CB-583D-22B6-2436-A3048BADC4E2}"/>
              </a:ext>
            </a:extLst>
          </p:cNvPr>
          <p:cNvSpPr>
            <a:spLocks noGrp="1"/>
          </p:cNvSpPr>
          <p:nvPr>
            <p:ph type="body" sz="quarter" idx="10"/>
          </p:nvPr>
        </p:nvSpPr>
        <p:spPr>
          <a:xfrm>
            <a:off x="457200" y="1128933"/>
            <a:ext cx="8229600" cy="4967067"/>
          </a:xfrm>
        </p:spPr>
        <p:txBody>
          <a:bodyPr>
            <a:noAutofit/>
          </a:bodyPr>
          <a:lstStyle/>
          <a:p>
            <a:r>
              <a:rPr lang="en-US" sz="2600" dirty="0"/>
              <a:t>Completing the square places the equation in vertex form, and we rewrite the expression</a:t>
            </a:r>
          </a:p>
        </p:txBody>
      </p:sp>
      <p:pic>
        <p:nvPicPr>
          <p:cNvPr id="6" name="Picture 5" descr="Negative open parenthesis x plus one close parenthesis squared plus four.">
            <a:extLst>
              <a:ext uri="{FF2B5EF4-FFF2-40B4-BE49-F238E27FC236}">
                <a16:creationId xmlns:a16="http://schemas.microsoft.com/office/drawing/2014/main" id="{B0F9A698-859D-4D65-27F1-A2418F50B471}"/>
              </a:ext>
            </a:extLst>
          </p:cNvPr>
          <p:cNvPicPr>
            <a:picLocks noChangeAspect="1"/>
          </p:cNvPicPr>
          <p:nvPr/>
        </p:nvPicPr>
        <p:blipFill>
          <a:blip r:embed="rId2"/>
          <a:stretch>
            <a:fillRect/>
          </a:stretch>
        </p:blipFill>
        <p:spPr>
          <a:xfrm>
            <a:off x="4724400" y="1496250"/>
            <a:ext cx="1704375" cy="540000"/>
          </a:xfrm>
          <a:prstGeom prst="rect">
            <a:avLst/>
          </a:prstGeom>
        </p:spPr>
      </p:pic>
      <p:sp>
        <p:nvSpPr>
          <p:cNvPr id="4" name="TextBox 3">
            <a:extLst>
              <a:ext uri="{FF2B5EF4-FFF2-40B4-BE49-F238E27FC236}">
                <a16:creationId xmlns:a16="http://schemas.microsoft.com/office/drawing/2014/main" id="{B69B6872-2679-09BA-B02E-0046284BD495}"/>
              </a:ext>
            </a:extLst>
          </p:cNvPr>
          <p:cNvSpPr txBox="1"/>
          <p:nvPr/>
        </p:nvSpPr>
        <p:spPr>
          <a:xfrm>
            <a:off x="6400800" y="1496250"/>
            <a:ext cx="555160" cy="504000"/>
          </a:xfrm>
          <a:prstGeom prst="rect">
            <a:avLst/>
          </a:prstGeom>
          <a:noFill/>
        </p:spPr>
        <p:txBody>
          <a:bodyPr wrap="square" rtlCol="0">
            <a:spAutoFit/>
          </a:bodyPr>
          <a:lstStyle/>
          <a:p>
            <a:r>
              <a:rPr lang="en-US" sz="2600" dirty="0"/>
              <a:t>as</a:t>
            </a:r>
            <a:endParaRPr lang="en-IN" sz="2600" dirty="0"/>
          </a:p>
        </p:txBody>
      </p:sp>
      <p:pic>
        <p:nvPicPr>
          <p:cNvPr id="10" name="Picture 9" descr="Negative open parenthesis x minus open parenthesis negative one close parenthesis close parenthesis squared plus four.">
            <a:extLst>
              <a:ext uri="{FF2B5EF4-FFF2-40B4-BE49-F238E27FC236}">
                <a16:creationId xmlns:a16="http://schemas.microsoft.com/office/drawing/2014/main" id="{10B1A42D-C475-CBAE-055C-8D00D4B8C85B}"/>
              </a:ext>
            </a:extLst>
          </p:cNvPr>
          <p:cNvPicPr>
            <a:picLocks noChangeAspect="1"/>
          </p:cNvPicPr>
          <p:nvPr/>
        </p:nvPicPr>
        <p:blipFill>
          <a:blip r:embed="rId3"/>
          <a:stretch>
            <a:fillRect/>
          </a:stretch>
        </p:blipFill>
        <p:spPr>
          <a:xfrm>
            <a:off x="533402" y="1927257"/>
            <a:ext cx="2023099" cy="540000"/>
          </a:xfrm>
          <a:prstGeom prst="rect">
            <a:avLst/>
          </a:prstGeom>
        </p:spPr>
      </p:pic>
      <p:sp>
        <p:nvSpPr>
          <p:cNvPr id="7" name="TextBox 6">
            <a:extLst>
              <a:ext uri="{FF2B5EF4-FFF2-40B4-BE49-F238E27FC236}">
                <a16:creationId xmlns:a16="http://schemas.microsoft.com/office/drawing/2014/main" id="{5D8FE280-A9AA-994B-C6C9-0D6A2D6C0BA9}"/>
              </a:ext>
            </a:extLst>
          </p:cNvPr>
          <p:cNvSpPr txBox="1"/>
          <p:nvPr/>
        </p:nvSpPr>
        <p:spPr>
          <a:xfrm>
            <a:off x="2522515" y="1963257"/>
            <a:ext cx="4005920" cy="504000"/>
          </a:xfrm>
          <a:prstGeom prst="rect">
            <a:avLst/>
          </a:prstGeom>
          <a:noFill/>
        </p:spPr>
        <p:txBody>
          <a:bodyPr wrap="square" rtlCol="0">
            <a:spAutoFit/>
          </a:bodyPr>
          <a:lstStyle/>
          <a:p>
            <a:r>
              <a:rPr lang="en-US" sz="2600" dirty="0"/>
              <a:t>so the vertex is (−1, 4).</a:t>
            </a:r>
            <a:endParaRPr lang="en-IN" sz="2600" dirty="0"/>
          </a:p>
        </p:txBody>
      </p:sp>
    </p:spTree>
    <p:extLst>
      <p:ext uri="{BB962C8B-B14F-4D97-AF65-F5344CB8AC3E}">
        <p14:creationId xmlns:p14="http://schemas.microsoft.com/office/powerpoint/2010/main" val="259018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Quadratic Functions</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a:defRPr sz="2800"/>
            </a:pPr>
            <a:r>
              <a:rPr sz="2600" dirty="0"/>
              <a:t>The instructions also ask us to identify the </a:t>
            </a:r>
            <a:r>
              <a:rPr lang="en-US" sz="2600" i="1" dirty="0"/>
              <a:t>x</a:t>
            </a:r>
            <a:r>
              <a:rPr sz="2600" dirty="0"/>
              <a:t>-intercepts. An </a:t>
            </a:r>
            <a:r>
              <a:rPr lang="en-US" sz="2600" i="1" dirty="0"/>
              <a:t>x</a:t>
            </a:r>
            <a:r>
              <a:rPr sz="2600" dirty="0"/>
              <a:t>-intercept</a:t>
            </a:r>
            <a:r>
              <a:rPr lang="en-US" sz="2600" dirty="0"/>
              <a:t> </a:t>
            </a:r>
            <a:r>
              <a:rPr sz="2600" dirty="0"/>
              <a:t>of the</a:t>
            </a:r>
            <a:r>
              <a:rPr lang="en-US" sz="2600" dirty="0"/>
              <a:t> </a:t>
            </a:r>
            <a:r>
              <a:rPr sz="2600" dirty="0"/>
              <a:t>function </a:t>
            </a:r>
            <a:r>
              <a:rPr lang="en-US" sz="2600" i="1" dirty="0"/>
              <a:t>f</a:t>
            </a:r>
            <a:r>
              <a:rPr lang="en-US" sz="2600" dirty="0"/>
              <a:t> </a:t>
            </a:r>
            <a:r>
              <a:rPr sz="2600" dirty="0"/>
              <a:t>is any point on the </a:t>
            </a:r>
            <a:r>
              <a:rPr lang="en-US" sz="2600" i="1" dirty="0"/>
              <a:t>x</a:t>
            </a:r>
            <a:r>
              <a:rPr sz="2600" dirty="0"/>
              <a:t>-axis where</a:t>
            </a:r>
            <a:r>
              <a:rPr lang="en-US" sz="2600" dirty="0"/>
              <a:t> </a:t>
            </a:r>
            <a:r>
              <a:rPr lang="en-US" sz="2600" i="1" dirty="0"/>
              <a:t>f </a:t>
            </a:r>
            <a:r>
              <a:rPr lang="en-US" sz="2600" dirty="0"/>
              <a:t>(</a:t>
            </a:r>
            <a:r>
              <a:rPr lang="en-US" sz="2600" i="1" dirty="0"/>
              <a:t>x</a:t>
            </a:r>
            <a:r>
              <a:rPr lang="en-US" sz="2600" dirty="0"/>
              <a:t>) = 0,</a:t>
            </a:r>
            <a:r>
              <a:rPr sz="2600" dirty="0"/>
              <a:t> so we need to solve the</a:t>
            </a:r>
            <a:r>
              <a:rPr lang="en-IN" sz="2600" dirty="0"/>
              <a:t> equation − </a:t>
            </a:r>
            <a:r>
              <a:rPr lang="en-IN" sz="2600" i="1" dirty="0"/>
              <a:t>x</a:t>
            </a:r>
            <a:r>
              <a:rPr lang="en-IN" sz="1050" i="1" dirty="0"/>
              <a:t> </a:t>
            </a:r>
            <a:r>
              <a:rPr lang="en-IN" sz="2600" dirty="0"/>
              <a:t>² − 2</a:t>
            </a:r>
            <a:r>
              <a:rPr lang="en-IN" sz="2600" i="1" dirty="0"/>
              <a:t>x</a:t>
            </a:r>
            <a:r>
              <a:rPr lang="en-IN" sz="2600" dirty="0"/>
              <a:t> + 3. </a:t>
            </a:r>
            <a:r>
              <a:rPr lang="en-US" sz="2600" dirty="0"/>
              <a:t>This can be done by</a:t>
            </a:r>
            <a:r>
              <a:rPr lang="en-IN" sz="2600" dirty="0"/>
              <a:t> factoring.</a:t>
            </a:r>
          </a:p>
          <a:p>
            <a:pPr algn="just">
              <a:defRPr sz="2800"/>
            </a:pPr>
            <a:endParaRPr lang="en-US" sz="2600" dirty="0"/>
          </a:p>
          <a:p>
            <a:pPr>
              <a:defRPr sz="2800"/>
            </a:pPr>
            <a:endParaRPr lang="en-US" sz="4000" dirty="0"/>
          </a:p>
          <a:p>
            <a:pPr>
              <a:defRPr sz="2800"/>
            </a:pPr>
            <a:endParaRPr lang="en-US" sz="2800" dirty="0"/>
          </a:p>
          <a:p>
            <a:pPr>
              <a:defRPr sz="2800"/>
            </a:pPr>
            <a:endParaRPr lang="en-US" dirty="0"/>
          </a:p>
          <a:p>
            <a:pPr>
              <a:defRPr sz="2800"/>
            </a:pPr>
            <a:endParaRPr lang="en-US" sz="2800" dirty="0"/>
          </a:p>
        </p:txBody>
      </p:sp>
      <mc:AlternateContent xmlns:mc="http://schemas.openxmlformats.org/markup-compatibility/2006" xmlns:a14="http://schemas.microsoft.com/office/drawing/2010/main">
        <mc:Choice Requires="a14">
          <p:graphicFrame>
            <p:nvGraphicFramePr>
              <p:cNvPr id="4" name="Table Placeholder 2" descr="negative x squared minus two x plus three equals zero.&#10;First divide each term by negative one to simplify.&#10;x squared plus two x minus three equals zero.&#10;open parenthesis x plus three close parenthesis times open parenthesis x minus one close parenthesis equals zero.&#10;Using the Zero-Factor Property, &#10;x equals negative three and x equals one.">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2834812874"/>
                  </p:ext>
                </p:extLst>
              </p:nvPr>
            </p:nvGraphicFramePr>
            <p:xfrm>
              <a:off x="625967" y="2971800"/>
              <a:ext cx="7890637" cy="216408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370840">
                    <a:tc>
                      <a:txBody>
                        <a:bodyPr/>
                        <a:lstStyle/>
                        <a:p>
                          <a:pPr algn="r">
                            <a:defRPr sz="1800"/>
                          </a:pPr>
                          <a:r>
                            <a:rPr sz="2600" dirty="0"/>
                            <a:t>​</a:t>
                          </a:r>
                          <a14:m>
                            <m:oMath xmlns:m="http://schemas.openxmlformats.org/officeDocument/2006/math">
                              <m:r>
                                <a:rPr sz="2600">
                                  <a:latin typeface="Cambria Math"/>
                                </a:rPr>
                                <m:t>−</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m:t>
                              </m:r>
                              <m:r>
                                <a:rPr sz="2600">
                                  <a:latin typeface="Cambria Math"/>
                                </a:rPr>
                                <m:t>2</m:t>
                              </m:r>
                              <m:r>
                                <a:rPr sz="2600">
                                  <a:latin typeface="Cambria Math"/>
                                </a:rPr>
                                <m:t>𝑥</m:t>
                              </m:r>
                              <m:r>
                                <a:rPr sz="2600">
                                  <a:latin typeface="Cambria Math"/>
                                </a:rPr>
                                <m:t>+</m:t>
                              </m:r>
                              <m:r>
                                <a:rPr sz="2600">
                                  <a:latin typeface="Cambria Math"/>
                                </a:rPr>
                                <m:t>3</m:t>
                              </m:r>
                            </m:oMath>
                          </a14:m>
                          <a:endParaRPr sz="26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0</m:t>
                                </m:r>
                              </m:oMath>
                            </m:oMathPara>
                          </a14:m>
                          <a:endParaRPr sz="2600" dirty="0"/>
                        </a:p>
                      </a:txBody>
                      <a:tcPr anchor="ctr"/>
                    </a:tc>
                    <a:tc>
                      <a:txBody>
                        <a:bodyPr/>
                        <a:lstStyle/>
                        <a:p>
                          <a:pPr algn="l"/>
                          <a:r>
                            <a:rPr lang="en-US" sz="2000" b="0" dirty="0"/>
                            <a:t>First, divide each term by </a:t>
                          </a:r>
                          <a14:m>
                            <m:oMath xmlns:m="http://schemas.openxmlformats.org/officeDocument/2006/math">
                              <m:r>
                                <a:rPr lang="en-US" sz="2000" b="0">
                                  <a:latin typeface="Cambria Math"/>
                                </a:rPr>
                                <m:t>−</m:t>
                              </m:r>
                              <m:r>
                                <a:rPr lang="en-US" sz="2000" b="0">
                                  <a:latin typeface="Cambria Math"/>
                                </a:rPr>
                                <m:t>1</m:t>
                              </m:r>
                            </m:oMath>
                          </a14:m>
                          <a:r>
                            <a:rPr lang="en-US" sz="2000" b="0" dirty="0"/>
                            <a:t>.</a:t>
                          </a:r>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m:t>
                              </m:r>
                              <m:r>
                                <a:rPr sz="2600">
                                  <a:latin typeface="Cambria Math"/>
                                </a:rPr>
                                <m:t>2</m:t>
                              </m:r>
                              <m:r>
                                <a:rPr sz="2600">
                                  <a:latin typeface="Cambria Math"/>
                                </a:rPr>
                                <m:t>𝑥</m:t>
                              </m:r>
                              <m:r>
                                <a:rPr sz="2600">
                                  <a:latin typeface="Cambria Math"/>
                                </a:rPr>
                                <m:t>−</m:t>
                              </m:r>
                              <m:r>
                                <a:rPr sz="2600">
                                  <a:latin typeface="Cambria Math"/>
                                </a:rPr>
                                <m:t>3</m:t>
                              </m:r>
                            </m:oMath>
                          </a14:m>
                          <a:endParaRPr sz="26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0</m:t>
                                </m:r>
                              </m:oMath>
                            </m:oMathPara>
                          </a14:m>
                          <a:endParaRPr sz="2600" dirty="0"/>
                        </a:p>
                      </a:txBody>
                      <a:tcPr anchor="ctr"/>
                    </a:tc>
                    <a:tc>
                      <a:txBody>
                        <a:bodyPr/>
                        <a:lstStyle/>
                        <a:p>
                          <a:pPr algn="l"/>
                          <a:endParaRPr sz="2000" b="0" dirty="0"/>
                        </a:p>
                      </a:txBody>
                      <a:tcPr anchor="ctr"/>
                    </a:tc>
                    <a:extLst>
                      <a:ext uri="{0D108BD9-81ED-4DB2-BD59-A6C34878D82A}">
                        <a16:rowId xmlns:a16="http://schemas.microsoft.com/office/drawing/2014/main" val="10001"/>
                      </a:ext>
                    </a:extLst>
                  </a:tr>
                  <a:tr h="370840">
                    <a:tc>
                      <a:txBody>
                        <a:bodyPr/>
                        <a:lstStyle/>
                        <a:p>
                          <a:pPr algn="r">
                            <a:defRPr sz="1800"/>
                          </a:pPr>
                          <a:r>
                            <a:rPr sz="2600" dirty="0"/>
                            <a:t>​</a:t>
                          </a:r>
                          <a14:m>
                            <m:oMath xmlns:m="http://schemas.openxmlformats.org/officeDocument/2006/math">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3</m:t>
                                  </m:r>
                                </m:e>
                              </m:d>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1</m:t>
                                  </m:r>
                                </m:e>
                              </m:d>
                            </m:oMath>
                          </a14:m>
                          <a:endParaRPr sz="26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0</m:t>
                                </m:r>
                              </m:oMath>
                            </m:oMathPara>
                          </a14:m>
                          <a:endParaRPr sz="2600" dirty="0"/>
                        </a:p>
                      </a:txBody>
                      <a:tcPr anchor="ct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370840">
                    <a:tc>
                      <a:txBody>
                        <a:bodyPr/>
                        <a:lstStyle/>
                        <a:p>
                          <a:pPr algn="r">
                            <a:defRPr sz="1800"/>
                          </a:pPr>
                          <a:r>
                            <a:rPr sz="2600" dirty="0"/>
                            <a:t>​</a:t>
                          </a:r>
                          <a14:m>
                            <m:oMath xmlns:m="http://schemas.openxmlformats.org/officeDocument/2006/math">
                              <m:r>
                                <a:rPr sz="2600">
                                  <a:latin typeface="Cambria Math"/>
                                </a:rPr>
                                <m:t>𝑥</m:t>
                              </m:r>
                            </m:oMath>
                          </a14:m>
                          <a:endParaRPr sz="26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en-US" sz="2600" smtClean="0">
                                    <a:latin typeface="Cambria Math"/>
                                  </a:rPr>
                                  <m:t>=−</m:t>
                                </m:r>
                                <m:r>
                                  <a:rPr lang="en-US" sz="2600" smtClean="0">
                                    <a:latin typeface="Cambria Math"/>
                                  </a:rPr>
                                  <m:t>3</m:t>
                                </m:r>
                                <m:r>
                                  <a:rPr lang="en-US" sz="2600" smtClean="0">
                                    <a:latin typeface="Cambria Math"/>
                                  </a:rPr>
                                  <m:t>,</m:t>
                                </m:r>
                                <m:r>
                                  <a:rPr lang="en-US" sz="2600" smtClean="0">
                                    <a:latin typeface="Cambria Math"/>
                                  </a:rPr>
                                  <m:t>1</m:t>
                                </m:r>
                              </m:oMath>
                            </m:oMathPara>
                          </a14:m>
                          <a:endParaRPr sz="2600" dirty="0"/>
                        </a:p>
                      </a:txBody>
                      <a:tcPr/>
                    </a:tc>
                    <a:tc>
                      <a:txBody>
                        <a:bodyPr/>
                        <a:lstStyle/>
                        <a:p>
                          <a:pPr algn="l">
                            <a:defRPr sz="1100" b="1"/>
                          </a:pPr>
                          <a:r>
                            <a:rPr sz="2000" b="0" dirty="0"/>
                            <a:t>The Zero-Factor Property gives us the </a:t>
                          </a:r>
                          <a14:m>
                            <m:oMath xmlns:m="http://schemas.openxmlformats.org/officeDocument/2006/math">
                              <m:r>
                                <a:rPr sz="2000" b="0" i="1">
                                  <a:latin typeface="Cambria Math"/>
                                </a:rPr>
                                <m:t>𝑥</m:t>
                              </m:r>
                            </m:oMath>
                          </a14:m>
                          <a:r>
                            <a:rPr sz="2000" b="0" dirty="0"/>
                            <a:t>-intercepts.</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negative x squared minus two x plus three equals zero.&#10;First divide each term by negative one to simplify.&#10;x squared plus two x minus three equals zero.&#10;open parenthesis x plus three close parenthesis times open parenthesis x minus one close parenthesis equals zero.&#10;Using the Zero-Factor Property, &#10;x equals negative three and x equals one.">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2834812874"/>
                  </p:ext>
                </p:extLst>
              </p:nvPr>
            </p:nvGraphicFramePr>
            <p:xfrm>
              <a:off x="625967" y="2971800"/>
              <a:ext cx="7890637" cy="216408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487680">
                    <a:tc>
                      <a:txBody>
                        <a:bodyPr/>
                        <a:lstStyle/>
                        <a:p>
                          <a:endParaRPr lang="en-US"/>
                        </a:p>
                      </a:txBody>
                      <a:tcPr anchor="ctr">
                        <a:blipFill>
                          <a:blip r:embed="rId2"/>
                          <a:stretch>
                            <a:fillRect t="-10000" r="-225628" b="-366250"/>
                          </a:stretch>
                        </a:blipFill>
                      </a:tcPr>
                    </a:tc>
                    <a:tc>
                      <a:txBody>
                        <a:bodyPr/>
                        <a:lstStyle/>
                        <a:p>
                          <a:endParaRPr lang="en-US"/>
                        </a:p>
                      </a:txBody>
                      <a:tcPr anchor="ctr">
                        <a:blipFill>
                          <a:blip r:embed="rId2"/>
                          <a:stretch>
                            <a:fillRect l="-176106" t="-10000" r="-297345" b="-366250"/>
                          </a:stretch>
                        </a:blipFill>
                      </a:tcPr>
                    </a:tc>
                    <a:tc>
                      <a:txBody>
                        <a:bodyPr/>
                        <a:lstStyle/>
                        <a:p>
                          <a:endParaRPr lang="en-US"/>
                        </a:p>
                      </a:txBody>
                      <a:tcPr anchor="ctr">
                        <a:blipFill>
                          <a:blip r:embed="rId2"/>
                          <a:stretch>
                            <a:fillRect l="-92857" t="-10000" b="-366250"/>
                          </a:stretch>
                        </a:blipFill>
                      </a:tcPr>
                    </a:tc>
                    <a:extLst>
                      <a:ext uri="{0D108BD9-81ED-4DB2-BD59-A6C34878D82A}">
                        <a16:rowId xmlns:a16="http://schemas.microsoft.com/office/drawing/2014/main" val="10000"/>
                      </a:ext>
                    </a:extLst>
                  </a:tr>
                  <a:tr h="487680">
                    <a:tc>
                      <a:txBody>
                        <a:bodyPr/>
                        <a:lstStyle/>
                        <a:p>
                          <a:endParaRPr lang="en-US"/>
                        </a:p>
                      </a:txBody>
                      <a:tcPr anchor="ctr">
                        <a:blipFill>
                          <a:blip r:embed="rId2"/>
                          <a:stretch>
                            <a:fillRect t="-110000" r="-225628" b="-266250"/>
                          </a:stretch>
                        </a:blipFill>
                      </a:tcPr>
                    </a:tc>
                    <a:tc>
                      <a:txBody>
                        <a:bodyPr/>
                        <a:lstStyle/>
                        <a:p>
                          <a:endParaRPr lang="en-US"/>
                        </a:p>
                      </a:txBody>
                      <a:tcPr anchor="ctr">
                        <a:blipFill>
                          <a:blip r:embed="rId2"/>
                          <a:stretch>
                            <a:fillRect l="-176106" t="-110000" r="-297345" b="-266250"/>
                          </a:stretch>
                        </a:blipFill>
                      </a:tcPr>
                    </a:tc>
                    <a:tc>
                      <a:txBody>
                        <a:bodyPr/>
                        <a:lstStyle/>
                        <a:p>
                          <a:pPr algn="l"/>
                          <a:endParaRPr sz="2000" b="0" dirty="0"/>
                        </a:p>
                      </a:txBody>
                      <a:tcPr anchor="ctr"/>
                    </a:tc>
                    <a:extLst>
                      <a:ext uri="{0D108BD9-81ED-4DB2-BD59-A6C34878D82A}">
                        <a16:rowId xmlns:a16="http://schemas.microsoft.com/office/drawing/2014/main" val="10001"/>
                      </a:ext>
                    </a:extLst>
                  </a:tr>
                  <a:tr h="487680">
                    <a:tc>
                      <a:txBody>
                        <a:bodyPr/>
                        <a:lstStyle/>
                        <a:p>
                          <a:endParaRPr lang="en-US"/>
                        </a:p>
                      </a:txBody>
                      <a:tcPr anchor="ctr">
                        <a:blipFill>
                          <a:blip r:embed="rId2"/>
                          <a:stretch>
                            <a:fillRect t="-207407" r="-225628" b="-162963"/>
                          </a:stretch>
                        </a:blipFill>
                      </a:tcPr>
                    </a:tc>
                    <a:tc>
                      <a:txBody>
                        <a:bodyPr/>
                        <a:lstStyle/>
                        <a:p>
                          <a:endParaRPr lang="en-US"/>
                        </a:p>
                      </a:txBody>
                      <a:tcPr anchor="ctr">
                        <a:blipFill>
                          <a:blip r:embed="rId2"/>
                          <a:stretch>
                            <a:fillRect l="-176106" t="-207407" r="-297345" b="-162963"/>
                          </a:stretch>
                        </a:blipFill>
                      </a:tcP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701040">
                    <a:tc>
                      <a:txBody>
                        <a:bodyPr/>
                        <a:lstStyle/>
                        <a:p>
                          <a:endParaRPr lang="en-US"/>
                        </a:p>
                      </a:txBody>
                      <a:tcPr>
                        <a:blipFill>
                          <a:blip r:embed="rId2"/>
                          <a:stretch>
                            <a:fillRect t="-216522" r="-225628" b="-14783"/>
                          </a:stretch>
                        </a:blipFill>
                      </a:tcPr>
                    </a:tc>
                    <a:tc>
                      <a:txBody>
                        <a:bodyPr/>
                        <a:lstStyle/>
                        <a:p>
                          <a:endParaRPr lang="en-US"/>
                        </a:p>
                      </a:txBody>
                      <a:tcPr>
                        <a:blipFill>
                          <a:blip r:embed="rId2"/>
                          <a:stretch>
                            <a:fillRect l="-176106" t="-216522" r="-297345" b="-14783"/>
                          </a:stretch>
                        </a:blipFill>
                      </a:tcPr>
                    </a:tc>
                    <a:tc>
                      <a:txBody>
                        <a:bodyPr/>
                        <a:lstStyle/>
                        <a:p>
                          <a:endParaRPr lang="en-US"/>
                        </a:p>
                      </a:txBody>
                      <a:tcPr>
                        <a:blipFill>
                          <a:blip r:embed="rId2"/>
                          <a:stretch>
                            <a:fillRect l="-92857" t="-216522" b="-14783"/>
                          </a:stretch>
                        </a:blipFill>
                      </a:tcPr>
                    </a:tc>
                    <a:extLst>
                      <a:ext uri="{0D108BD9-81ED-4DB2-BD59-A6C34878D82A}">
                        <a16:rowId xmlns:a16="http://schemas.microsoft.com/office/drawing/2014/main" val="10003"/>
                      </a:ext>
                    </a:extLst>
                  </a:tr>
                </a:tbl>
              </a:graphicData>
            </a:graphic>
          </p:graphicFrame>
        </mc:Fallback>
      </mc:AlternateContent>
      <p:sp>
        <p:nvSpPr>
          <p:cNvPr id="15" name="TextBox 14">
            <a:extLst>
              <a:ext uri="{FF2B5EF4-FFF2-40B4-BE49-F238E27FC236}">
                <a16:creationId xmlns:a16="http://schemas.microsoft.com/office/drawing/2014/main" id="{8DBD6259-CDBC-0F01-AFDA-04986E705142}"/>
              </a:ext>
            </a:extLst>
          </p:cNvPr>
          <p:cNvSpPr txBox="1"/>
          <p:nvPr/>
        </p:nvSpPr>
        <p:spPr>
          <a:xfrm>
            <a:off x="441960" y="5336270"/>
            <a:ext cx="8229600" cy="492443"/>
          </a:xfrm>
          <a:prstGeom prst="rect">
            <a:avLst/>
          </a:prstGeom>
          <a:noFill/>
        </p:spPr>
        <p:txBody>
          <a:bodyPr wrap="square" rtlCol="0">
            <a:spAutoFit/>
          </a:bodyPr>
          <a:lstStyle/>
          <a:p>
            <a:pPr>
              <a:defRPr sz="2800"/>
            </a:pPr>
            <a:r>
              <a:rPr lang="en-US" sz="2600" dirty="0"/>
              <a:t>Therefore, the </a:t>
            </a:r>
            <a:r>
              <a:rPr lang="en-US" sz="2600" i="1" dirty="0"/>
              <a:t>x</a:t>
            </a:r>
            <a:r>
              <a:rPr lang="en-US" sz="2600" dirty="0"/>
              <a:t>-intercepts are located at </a:t>
            </a:r>
            <a:r>
              <a:rPr lang="en-IN" sz="2600" dirty="0"/>
              <a:t>(</a:t>
            </a:r>
            <a:r>
              <a:rPr lang="en-IN" sz="2600" dirty="0">
                <a:ea typeface="Cambria Math" panose="02040503050406030204" pitchFamily="18" charset="0"/>
              </a:rPr>
              <a:t>−3, 0)</a:t>
            </a:r>
            <a:r>
              <a:rPr lang="en-US" sz="2600" dirty="0"/>
              <a:t> and </a:t>
            </a:r>
            <a:r>
              <a:rPr lang="en-IN" sz="2600" dirty="0"/>
              <a:t>(</a:t>
            </a:r>
            <a:r>
              <a:rPr lang="en-IN" sz="2600" dirty="0">
                <a:ea typeface="Cambria Math" panose="02040503050406030204" pitchFamily="18" charset="0"/>
              </a:rPr>
              <a:t>1, 0).</a:t>
            </a:r>
            <a:endParaRPr lang="ar-AE"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Quadratic Functions</a:t>
            </a:r>
            <a:r>
              <a:rPr lang="en-US" spc="-1" baseline="-25000" dirty="0">
                <a:latin typeface="Calibri"/>
                <a:ea typeface="+mn-ea"/>
                <a:cs typeface="+mn-cs"/>
              </a:rPr>
              <a:t>5 </a:t>
            </a:r>
            <a:endParaRPr dirty="0"/>
          </a:p>
        </p:txBody>
      </p:sp>
      <p:sp>
        <p:nvSpPr>
          <p:cNvPr id="3" name="Text Placeholder 2"/>
          <p:cNvSpPr>
            <a:spLocks noGrp="1"/>
          </p:cNvSpPr>
          <p:nvPr>
            <p:ph type="body" sz="quarter" idx="10"/>
          </p:nvPr>
        </p:nvSpPr>
        <p:spPr/>
        <p:txBody>
          <a:bodyPr>
            <a:normAutofit/>
          </a:bodyPr>
          <a:lstStyle/>
          <a:p>
            <a:pPr>
              <a:defRPr sz="2800"/>
            </a:pPr>
            <a:r>
              <a:rPr sz="2800" dirty="0"/>
              <a:t>The vertex form of the function,</a:t>
            </a:r>
            <a:endParaRPr lang="en-IN" sz="2800" dirty="0"/>
          </a:p>
          <a:p>
            <a:pPr>
              <a:defRPr sz="2800"/>
            </a:pPr>
            <a:endParaRPr lang="en-IN" sz="2800" dirty="0"/>
          </a:p>
          <a:p>
            <a:pPr>
              <a:defRPr sz="2800"/>
            </a:pPr>
            <a:endParaRPr sz="2800" dirty="0"/>
          </a:p>
        </p:txBody>
      </p:sp>
      <p:pic>
        <p:nvPicPr>
          <p:cNvPr id="6" name="Picture 5" descr="f of x equals negative open parenthesis x plus one close parenthesis squared plus four.">
            <a:extLst>
              <a:ext uri="{FF2B5EF4-FFF2-40B4-BE49-F238E27FC236}">
                <a16:creationId xmlns:a16="http://schemas.microsoft.com/office/drawing/2014/main" id="{FA97E155-FB92-175E-300C-9571D5701C92}"/>
              </a:ext>
            </a:extLst>
          </p:cNvPr>
          <p:cNvPicPr>
            <a:picLocks noChangeAspect="1"/>
          </p:cNvPicPr>
          <p:nvPr/>
        </p:nvPicPr>
        <p:blipFill>
          <a:blip r:embed="rId2"/>
          <a:stretch>
            <a:fillRect/>
          </a:stretch>
        </p:blipFill>
        <p:spPr>
          <a:xfrm>
            <a:off x="5257800" y="1029287"/>
            <a:ext cx="2593500" cy="504000"/>
          </a:xfrm>
          <a:prstGeom prst="rect">
            <a:avLst/>
          </a:prstGeom>
        </p:spPr>
      </p:pic>
      <p:sp>
        <p:nvSpPr>
          <p:cNvPr id="4" name="TextBox 3">
            <a:extLst>
              <a:ext uri="{FF2B5EF4-FFF2-40B4-BE49-F238E27FC236}">
                <a16:creationId xmlns:a16="http://schemas.microsoft.com/office/drawing/2014/main" id="{F4F6C5D1-9FDF-D2C2-E320-4EDDEF9CD162}"/>
              </a:ext>
            </a:extLst>
          </p:cNvPr>
          <p:cNvSpPr txBox="1"/>
          <p:nvPr/>
        </p:nvSpPr>
        <p:spPr>
          <a:xfrm>
            <a:off x="457200" y="1466654"/>
            <a:ext cx="8077200" cy="2246769"/>
          </a:xfrm>
          <a:prstGeom prst="rect">
            <a:avLst/>
          </a:prstGeom>
          <a:noFill/>
        </p:spPr>
        <p:txBody>
          <a:bodyPr wrap="square" rtlCol="0">
            <a:spAutoFit/>
          </a:bodyPr>
          <a:lstStyle/>
          <a:p>
            <a:r>
              <a:rPr lang="en-US" sz="2800" dirty="0"/>
              <a:t>tells us that this quadratic </a:t>
            </a:r>
            <a:r>
              <a:rPr lang="en-IN" sz="2800" dirty="0"/>
              <a:t>opens downward, has its vertex at (</a:t>
            </a:r>
            <a:r>
              <a:rPr lang="en-IN" sz="2800" dirty="0">
                <a:ea typeface="Cambria Math" panose="02040503050406030204" pitchFamily="18" charset="0"/>
              </a:rPr>
              <a:t>−1, 4)</a:t>
            </a:r>
            <a:r>
              <a:rPr lang="en-IN" sz="2800" dirty="0"/>
              <a:t>, and is neither skinnier nor broader than the basic parabola. We now also know that it crosses the </a:t>
            </a:r>
            <a:r>
              <a:rPr lang="en-IN" sz="2800" i="1" dirty="0"/>
              <a:t>x</a:t>
            </a:r>
            <a:r>
              <a:rPr lang="en-IN" sz="2800" dirty="0"/>
              <a:t>-axis at </a:t>
            </a:r>
            <a:r>
              <a:rPr lang="en-IN" sz="2800" dirty="0">
                <a:ea typeface="Cambria Math" panose="02040503050406030204" pitchFamily="18" charset="0"/>
              </a:rPr>
              <a:t>−3 </a:t>
            </a:r>
            <a:r>
              <a:rPr lang="en-IN" sz="2800" dirty="0"/>
              <a:t>and </a:t>
            </a:r>
            <a:r>
              <a:rPr lang="en-IN" sz="2800" dirty="0">
                <a:latin typeface="Cambria Math"/>
              </a:rPr>
              <a:t>1</a:t>
            </a:r>
            <a:r>
              <a:rPr lang="en-IN" sz="2800" dirty="0"/>
              <a:t>. Putting this all together, we obtain the following graph.</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3595</TotalTime>
  <Words>1921</Words>
  <Application>Microsoft Office PowerPoint</Application>
  <PresentationFormat>On-screen Show (4:3)</PresentationFormat>
  <Paragraphs>180</Paragraphs>
  <Slides>40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Calibri</vt:lpstr>
      <vt:lpstr>Courier New</vt:lpstr>
      <vt:lpstr>Arial</vt:lpstr>
      <vt:lpstr>Cambria Math</vt:lpstr>
      <vt:lpstr>Office Theme</vt:lpstr>
      <vt:lpstr>Equation</vt:lpstr>
      <vt:lpstr>Section 4.3</vt:lpstr>
      <vt:lpstr>Definition: Quadratic Functions</vt:lpstr>
      <vt:lpstr>Definition: Vertex Form of a Quadratic Function</vt:lpstr>
      <vt:lpstr>Example 1: Graphing Quadratic Functions1</vt:lpstr>
      <vt:lpstr>Note1</vt:lpstr>
      <vt:lpstr>Example 1: Graphing Quadratic Functions2</vt:lpstr>
      <vt:lpstr>Example 1: Graphing Quadratic Functions3</vt:lpstr>
      <vt:lpstr>Example 1: Graphing Quadratic Functions4</vt:lpstr>
      <vt:lpstr>Example 1: Graphing Quadratic Functions5 </vt:lpstr>
      <vt:lpstr>Example 1: Graphing Quadratic Functions6</vt:lpstr>
      <vt:lpstr>Formula: Vertex of a Quadratic Function</vt:lpstr>
      <vt:lpstr>Example 2: Using the Vertex Formula1</vt:lpstr>
      <vt:lpstr>Note2</vt:lpstr>
      <vt:lpstr>Example 2: Using the Vertex Formula2</vt:lpstr>
      <vt:lpstr>Example 2: Using the Vertex Formula3</vt:lpstr>
      <vt:lpstr>Example 2: Using the Vertex Formula4</vt:lpstr>
      <vt:lpstr>Example 2: Using the Vertex Formula5</vt:lpstr>
      <vt:lpstr>Example 3: Finding a Quadratic Function Given Its Graph1</vt:lpstr>
      <vt:lpstr>Example 3: Finding a Quadratic Function Given Its Graph2</vt:lpstr>
      <vt:lpstr>Example 3: Finding a Quadratic Function Given Its Graph3</vt:lpstr>
      <vt:lpstr>Example 3: Finding a Quadratic Function Given Its Graph4</vt:lpstr>
      <vt:lpstr>Example 3: Finding a Quadratic Function Given its Graph5</vt:lpstr>
      <vt:lpstr>Example 4: Quadratic Regression1</vt:lpstr>
      <vt:lpstr>Example 4: Quadratic Regression2</vt:lpstr>
      <vt:lpstr>Example 4: Quadratic Regression3</vt:lpstr>
      <vt:lpstr>Example 4: Quadratic Regression4</vt:lpstr>
      <vt:lpstr>Example 5: Quadratic Regression1</vt:lpstr>
      <vt:lpstr>Example 5: Quadratic Regression2</vt:lpstr>
      <vt:lpstr>Example 5: Quadratic Regression3</vt:lpstr>
      <vt:lpstr>Example 5: Quadratic Regression4</vt:lpstr>
      <vt:lpstr>Example 5: Quadratic Regression5</vt:lpstr>
      <vt:lpstr>Example 6: Fencing a Garden1</vt:lpstr>
      <vt:lpstr>Example 6: Fencing a Garden2</vt:lpstr>
      <vt:lpstr>Example 6: Fencing a Garden3</vt:lpstr>
      <vt:lpstr>Example 6: Fencing a Garden4</vt:lpstr>
      <vt:lpstr>Example 7: Quadratic Regression and Maximization1</vt:lpstr>
      <vt:lpstr>Example 7: Quadratic Regression and Maximization2</vt:lpstr>
      <vt:lpstr>Example 7: Quadratic Regression and Maximization3</vt:lpstr>
      <vt:lpstr>Example 7: Quadratic Regression and Maximization4</vt:lpstr>
      <vt:lpstr>Example 7: Quadratic Regression and Maximization5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kanthi</cp:lastModifiedBy>
  <cp:revision>221</cp:revision>
  <dcterms:created xsi:type="dcterms:W3CDTF">2013-04-26T14:43:13Z</dcterms:created>
  <dcterms:modified xsi:type="dcterms:W3CDTF">2025-08-22T11:52:52Z</dcterms:modified>
</cp:coreProperties>
</file>