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6" r:id="rId20"/>
    <p:sldId id="275" r:id="rId21"/>
    <p:sldId id="277" r:id="rId22"/>
    <p:sldId id="280" r:id="rId23"/>
    <p:sldId id="278" r:id="rId24"/>
    <p:sldId id="281" r:id="rId25"/>
    <p:sldId id="279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2" d="100"/>
          <a:sy n="102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20.emf"/><Relationship Id="rId7" Type="http://schemas.openxmlformats.org/officeDocument/2006/relationships/image" Target="../media/image24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3</a:t>
            </a:r>
            <a:r>
              <a:rPr dirty="0"/>
              <a:t>.5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Parallel and Perpendicular Lines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Equations of Parallel Lines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y minus y subscript one equals m times open  parentheses x minus x subscript one close  parentheses. &#10;&#10;by substituting the values in point-slope form, m equals negative 3 divided by 5, open  parentheses x subscript 1 comma y subscript 1 close  parentheses equals open  parentheses negative 2 comma 1 close  parentheses.&#10;&#10;y minus one equals open fraction minus three divided by five close fraction times open  parentheses x minus open parentheses negative two close  parentheses close  parentheses.&#10;&#10;&#10;y minus one equals open fraction minus three divided by five close fraction times open  parentheses x plus two close  parentheses. &#10;&#10;y minus one equals minus open fraction minus three divided by five close fraction times x minus six divided by five. &#10;y equals open fraction minus three divided by five close fraction times x minus one divided by five.&#10;Which is the equation in slope-intercept form.&#10;">
                <a:extLst>
                  <a:ext uri="{FF2B5EF4-FFF2-40B4-BE49-F238E27FC236}">
                    <a16:creationId xmlns:a16="http://schemas.microsoft.com/office/drawing/2014/main" id="{673BD1E4-5596-FB71-0C93-165B5FDF954D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293990852"/>
                  </p:ext>
                </p:extLst>
              </p:nvPr>
            </p:nvGraphicFramePr>
            <p:xfrm>
              <a:off x="381000" y="1105523"/>
              <a:ext cx="8534400" cy="268058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1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562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6736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𝑚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sz="200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oMath>
                          </a14:m>
                          <a:endParaRPr sz="20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Begin by substituting our known information into the </a:t>
                          </a:r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0312">
                    <a:tc>
                      <a:txBody>
                        <a:bodyPr/>
                        <a:lstStyle/>
                        <a:p>
                          <a:r>
                            <a:rPr lang="en-IN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IN"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IN" sz="2000">
                                  <a:latin typeface="Cambria Math"/>
                                </a:rPr>
                                <m:t>−1</m:t>
                              </m:r>
                            </m:oMath>
                          </a14:m>
                          <a:endParaRPr lang="en-IN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00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</m:e>
                              </m:d>
                            </m:oMath>
                          </a14:m>
                          <a:endParaRPr lang="en-IN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IN" sz="1800" b="0" dirty="0"/>
                            <a:t>point-slope form: </a:t>
                          </a:r>
                          <a14:m>
                            <m:oMath xmlns:m="http://schemas.openxmlformats.org/officeDocument/2006/math">
                              <m:r>
                                <a:rPr lang="en-IN" sz="1800" b="0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IN" sz="1800" b="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800" b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1800" b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800" b="0" dirty="0"/>
                            <a:t>,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ar-AE"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1800" b="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ar-AE" sz="1800" b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ar-AE" sz="1800" b="0">
                                      <a:latin typeface="Cambria Math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ar-AE"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1800" b="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ar-AE" sz="1800" b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ar-AE" sz="1800" b="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1800" b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1800" b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ar-AE" sz="1800" b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ar-AE" sz="1800" b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1800" b="0" dirty="0"/>
                            <a:t>.</a:t>
                          </a:r>
                          <a:endParaRPr sz="1800"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348311663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80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The instructions asked for the equation in slope-intercept form, so we solve for </a:t>
                          </a:r>
                          <a14:m>
                            <m:oMath xmlns:m="http://schemas.openxmlformats.org/officeDocument/2006/math">
                              <m:r>
                                <a:rPr lang="en-US" sz="1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US" sz="1800" dirty="0"/>
                            <a:t> to obtain the final answer.</a:t>
                          </a:r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y minus y subscript one equals m times open  parentheses x minus x subscript one close  parentheses. &#10;&#10;by substituting the values in point-slope form, m equals negative 3 divided by 5, open  parentheses x subscript 1 comma y subscript 1 close  parentheses equals open  parentheses negative 2 comma 1 close  parentheses.&#10;&#10;y minus one equals open fraction minus three divided by five close fraction times open  parentheses x minus open parentheses negative two close  parentheses close  parentheses.&#10;&#10;&#10;y minus one equals open fraction minus three divided by five close fraction times open  parentheses x plus two close  parentheses. &#10;&#10;y minus one equals minus open fraction minus three divided by five close fraction times x minus six divided by five. &#10;y equals open fraction minus three divided by five close fraction times x minus one divided by five.&#10;Which is the equation in slope-intercept form.&#10;">
                <a:extLst>
                  <a:ext uri="{FF2B5EF4-FFF2-40B4-BE49-F238E27FC236}">
                    <a16:creationId xmlns:a16="http://schemas.microsoft.com/office/drawing/2014/main" id="{673BD1E4-5596-FB71-0C93-165B5FDF954D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293990852"/>
                  </p:ext>
                </p:extLst>
              </p:nvPr>
            </p:nvGraphicFramePr>
            <p:xfrm>
              <a:off x="381000" y="1105523"/>
              <a:ext cx="8534400" cy="268058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91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562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673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834000" b="-4922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379" r="-270118" b="-4922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Begin by substituting our known information into the </a:t>
                          </a:r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43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89535" r="-834000" b="-3406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379" t="-89535" r="-270118" b="-3406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2"/>
                          <a:stretch>
                            <a:fillRect l="-53450" t="-89535" b="-3406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83116635"/>
                      </a:ext>
                    </a:extLst>
                  </a:tr>
                  <a:tr h="5243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89535" r="-834000" b="-2406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379" t="-189535" r="-270118" b="-2406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243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86207" r="-834000" b="-1379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379" t="-286207" r="-270118" b="-1379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80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20000" r="-834000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379" t="-320000" r="-270118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2"/>
                          <a:stretch>
                            <a:fillRect l="-53450" t="-320000" b="-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Identifying a Quadrilateral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if the quadrilateral (four-sided figure) </a:t>
            </a:r>
            <a:r>
              <a:rPr lang="en-US" sz="2800" dirty="0"/>
              <a:t>in Figure 2 </a:t>
            </a:r>
            <a:r>
              <a:rPr sz="2800" dirty="0"/>
              <a:t>is a parallelogram (a quadrilateral in which both pairs of opposite sides are parallel).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Identifying a Quadrilateral</a:t>
            </a:r>
            <a:r>
              <a:rPr lang="en-US" baseline="-25000" dirty="0"/>
              <a:t>2</a:t>
            </a:r>
            <a:endParaRPr dirty="0"/>
          </a:p>
        </p:txBody>
      </p:sp>
      <p:pic>
        <p:nvPicPr>
          <p:cNvPr id="5" name="Content Placeholder 4" descr="Four line segments in the Cartesian plane forming a quadrilateral. The vertices are the points: open parentheses minus 4 comma 2 close parentheses, open parentheses 1 comma 1 close parentheses, open parentheses2 comma 3 close parentheses, and open parentheses minus 3 comma 4 close parentheses.">
            <a:extLst>
              <a:ext uri="{FF2B5EF4-FFF2-40B4-BE49-F238E27FC236}">
                <a16:creationId xmlns:a16="http://schemas.microsoft.com/office/drawing/2014/main" id="{13847085-1A37-43EA-BF89-40EDACA7009E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" y="1045913"/>
            <a:ext cx="4572000" cy="4572000"/>
          </a:xfrm>
        </p:spPr>
      </p:pic>
      <p:sp>
        <p:nvSpPr>
          <p:cNvPr id="3" name="TextBox 2"/>
          <p:cNvSpPr txBox="1"/>
          <p:nvPr/>
        </p:nvSpPr>
        <p:spPr>
          <a:xfrm>
            <a:off x="3886200" y="5536278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Figure 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Identifying a Quadrilateral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The four vertices are plotted in </a:t>
            </a:r>
            <a:r>
              <a:rPr lang="en-US" sz="2800" dirty="0"/>
              <a:t>Figure 2</a:t>
            </a:r>
            <a:r>
              <a:rPr sz="2800" dirty="0"/>
              <a:t>, and the sides of the quadrilateral drawn. The figure is a parallelogram if the left and right sides are parallel and the top and bottom sides are parallel.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Identifying a Quadrilateral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3000" dirty="0"/>
              <a:t>The slopes of the left and right sides are, respectively,</a:t>
            </a:r>
            <a:endParaRPr sz="2800" dirty="0"/>
          </a:p>
        </p:txBody>
      </p:sp>
      <p:pic>
        <p:nvPicPr>
          <p:cNvPr id="7" name="Picture 6" descr="4 minus 2 whole divided by negative 3 minus open parentheses negative 4 close parentheses which equals 2, and 3 minus 1 whole divided by 2 minus 1 which equals 2.">
            <a:extLst>
              <a:ext uri="{FF2B5EF4-FFF2-40B4-BE49-F238E27FC236}">
                <a16:creationId xmlns:a16="http://schemas.microsoft.com/office/drawing/2014/main" id="{AE7086BF-8CA7-3217-BA60-10F9FE2B5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925" y="2208800"/>
            <a:ext cx="3655326" cy="93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6B7FD7-D3BB-B21C-0F81-C4E9767E5963}"/>
              </a:ext>
            </a:extLst>
          </p:cNvPr>
          <p:cNvSpPr txBox="1"/>
          <p:nvPr/>
        </p:nvSpPr>
        <p:spPr>
          <a:xfrm>
            <a:off x="457200" y="324612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 slopes of the top and bottom sides are, respectively,</a:t>
            </a:r>
            <a:endParaRPr lang="en-IN" dirty="0"/>
          </a:p>
        </p:txBody>
      </p:sp>
      <p:pic>
        <p:nvPicPr>
          <p:cNvPr id="9" name="Picture 8" descr="4 minus 3 whole divided by negative 3 minus 2 equals minus 1 divided by 5, and 2 minus 1 whole divided by negative 4 minus 1 equals minus 1 divided by 5.">
            <a:extLst>
              <a:ext uri="{FF2B5EF4-FFF2-40B4-BE49-F238E27FC236}">
                <a16:creationId xmlns:a16="http://schemas.microsoft.com/office/drawing/2014/main" id="{D6231967-4512-F10A-7A1B-4CA2EF3EB8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450" y="4405314"/>
            <a:ext cx="4000338" cy="82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2CD0EF-8CFF-502A-C7D7-A1D97F533FA5}"/>
              </a:ext>
            </a:extLst>
          </p:cNvPr>
          <p:cNvSpPr txBox="1"/>
          <p:nvPr/>
        </p:nvSpPr>
        <p:spPr>
          <a:xfrm>
            <a:off x="457200" y="540514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Thus, the figure is indeed a parallelogram.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Slopes of Perpendicular 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Suppose</a:t>
            </a:r>
            <a:r>
              <a:rPr lang="en-US" sz="2800" dirty="0"/>
              <a:t> </a:t>
            </a:r>
            <a:r>
              <a:rPr lang="en-IN" i="1" dirty="0"/>
              <a:t>m</a:t>
            </a:r>
            <a:r>
              <a:rPr lang="en-IN" dirty="0"/>
              <a:t>₁ and </a:t>
            </a:r>
            <a:r>
              <a:rPr lang="en-IN" i="1" dirty="0"/>
              <a:t>m</a:t>
            </a:r>
            <a:r>
              <a:rPr lang="en-IN" dirty="0"/>
              <a:t>₂ </a:t>
            </a:r>
            <a:r>
              <a:rPr sz="2800" dirty="0"/>
              <a:t>represent the slopes of two lines, neither of which is vertical. The two lines are </a:t>
            </a:r>
            <a:r>
              <a:rPr sz="2800" b="1" dirty="0"/>
              <a:t>perpendicular</a:t>
            </a:r>
            <a:r>
              <a:rPr sz="2800" dirty="0"/>
              <a:t> if and only if</a:t>
            </a:r>
          </a:p>
          <a:p>
            <a:endParaRPr sz="2800" dirty="0"/>
          </a:p>
        </p:txBody>
      </p:sp>
      <p:pic>
        <p:nvPicPr>
          <p:cNvPr id="15" name="Picture 14" descr="m subscript 1 equals minus 1 divided by m subscript 2">
            <a:extLst>
              <a:ext uri="{FF2B5EF4-FFF2-40B4-BE49-F238E27FC236}">
                <a16:creationId xmlns:a16="http://schemas.microsoft.com/office/drawing/2014/main" id="{95399539-CC1F-0E56-819E-F51EF07A5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1830906"/>
            <a:ext cx="1404396" cy="9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DEB004-FBC9-6F3A-65EE-07A5D54782F0}"/>
              </a:ext>
            </a:extLst>
          </p:cNvPr>
          <p:cNvSpPr txBox="1"/>
          <p:nvPr/>
        </p:nvSpPr>
        <p:spPr>
          <a:xfrm>
            <a:off x="6096000" y="1939603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(equivalently,</a:t>
            </a:r>
            <a:endParaRPr lang="en-IN" dirty="0"/>
          </a:p>
        </p:txBody>
      </p:sp>
      <p:pic>
        <p:nvPicPr>
          <p:cNvPr id="17" name="Picture 16" descr="m subscript 2 equals minus 1 divided by m subscript 1">
            <a:extLst>
              <a:ext uri="{FF2B5EF4-FFF2-40B4-BE49-F238E27FC236}">
                <a16:creationId xmlns:a16="http://schemas.microsoft.com/office/drawing/2014/main" id="{A0AB771F-8EA2-1691-D756-1D3332F97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129" y="2508045"/>
            <a:ext cx="1404396" cy="900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95C5CBF-F58E-06A1-A022-7EBC993E7793}"/>
              </a:ext>
            </a:extLst>
          </p:cNvPr>
          <p:cNvSpPr txBox="1"/>
          <p:nvPr/>
        </p:nvSpPr>
        <p:spPr>
          <a:xfrm>
            <a:off x="1969296" y="2648807"/>
            <a:ext cx="4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</a:t>
            </a:r>
            <a:r>
              <a:rPr lang="en-IN" sz="2800" dirty="0">
                <a:solidFill>
                  <a:srgbClr val="000000"/>
                </a:solidFill>
                <a:latin typeface="Calibri"/>
              </a:rPr>
              <a:t>₁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</a:t>
            </a:r>
            <a:r>
              <a:rPr lang="en-IN" sz="2800" dirty="0">
                <a:solidFill>
                  <a:srgbClr val="000000"/>
                </a:solidFill>
                <a:latin typeface="Calibri"/>
              </a:rPr>
              <a:t>₂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−1).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one of two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4460C-E3E4-5BFC-98F6-AEF7DC4539AA}"/>
              </a:ext>
            </a:extLst>
          </p:cNvPr>
          <p:cNvSpPr txBox="1"/>
          <p:nvPr/>
        </p:nvSpPr>
        <p:spPr>
          <a:xfrm>
            <a:off x="457200" y="332232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perpendicular lines is vertical, the other is horizontal, and the slopes are, respectively, undefined and zero.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Finding Equations of Perpendicular Lines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For each line given, find the equation of a perpendicular line.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654139-EAD3-5783-6B14-F8B321DF6037}"/>
              </a:ext>
            </a:extLst>
          </p:cNvPr>
          <p:cNvSpPr txBox="1"/>
          <p:nvPr/>
        </p:nvSpPr>
        <p:spPr>
          <a:xfrm>
            <a:off x="457200" y="2090733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a.</a:t>
            </a:r>
            <a:endParaRPr lang="en-IN" dirty="0"/>
          </a:p>
        </p:txBody>
      </p:sp>
      <p:pic>
        <p:nvPicPr>
          <p:cNvPr id="10" name="Picture 9" descr="y equals open fraction minus 4 divided by 9 close fraction times x plus 2.">
            <a:extLst>
              <a:ext uri="{FF2B5EF4-FFF2-40B4-BE49-F238E27FC236}">
                <a16:creationId xmlns:a16="http://schemas.microsoft.com/office/drawing/2014/main" id="{58DDE8C0-9619-EA14-C43D-92B451C19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715" y="1931781"/>
            <a:ext cx="1717590" cy="86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303978B-5B1D-7519-9BCE-327DE61FBBFC}"/>
              </a:ext>
            </a:extLst>
          </p:cNvPr>
          <p:cNvSpPr txBox="1"/>
          <p:nvPr/>
        </p:nvSpPr>
        <p:spPr>
          <a:xfrm>
            <a:off x="459133" y="269275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b.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0860D-1599-1A89-E2A5-39E995AF5839}"/>
              </a:ext>
            </a:extLst>
          </p:cNvPr>
          <p:cNvSpPr txBox="1"/>
          <p:nvPr/>
        </p:nvSpPr>
        <p:spPr>
          <a:xfrm>
            <a:off x="971578" y="2693328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line passing through the points (−1, 3) and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(4, 1).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Finding Equations of Perpendicular Lines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sz="20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sz="2000" dirty="0"/>
              <a:t>​This line is in slope-intercept form, so we</a:t>
            </a:r>
            <a:r>
              <a:rPr lang="en-US" sz="2000" dirty="0"/>
              <a:t> can</a:t>
            </a:r>
            <a:r>
              <a:rPr sz="2000" dirty="0"/>
              <a:t> immediately identify the slope </a:t>
            </a:r>
            <a:r>
              <a:rPr lang="en-US" sz="2000" dirty="0"/>
              <a:t>as</a:t>
            </a:r>
            <a:endParaRPr sz="2000" dirty="0"/>
          </a:p>
        </p:txBody>
      </p:sp>
      <p:pic>
        <p:nvPicPr>
          <p:cNvPr id="9" name="Picture 8" descr="minus 4 divided by 9.">
            <a:extLst>
              <a:ext uri="{FF2B5EF4-FFF2-40B4-BE49-F238E27FC236}">
                <a16:creationId xmlns:a16="http://schemas.microsoft.com/office/drawing/2014/main" id="{ECD2E4BC-CCC4-05C8-AF4E-4B1754852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51" y="1663236"/>
            <a:ext cx="393789" cy="5539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DA25B31-ED74-7098-3794-67204CACEFF8}"/>
              </a:ext>
            </a:extLst>
          </p:cNvPr>
          <p:cNvSpPr txBox="1"/>
          <p:nvPr/>
        </p:nvSpPr>
        <p:spPr>
          <a:xfrm>
            <a:off x="2339340" y="1699245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slope of any perpendicular line must equal</a:t>
            </a:r>
            <a:endParaRPr lang="en-IN" dirty="0"/>
          </a:p>
        </p:txBody>
      </p:sp>
      <p:pic>
        <p:nvPicPr>
          <p:cNvPr id="11" name="Picture 10" descr="9 divided by 4,">
            <a:extLst>
              <a:ext uri="{FF2B5EF4-FFF2-40B4-BE49-F238E27FC236}">
                <a16:creationId xmlns:a16="http://schemas.microsoft.com/office/drawing/2014/main" id="{FEC92B13-2571-9652-F48E-2BCBECA96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288" y="1655687"/>
            <a:ext cx="273951" cy="576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D4ACB8-7F3F-D91E-22F8-49B8C649D28A}"/>
              </a:ext>
            </a:extLst>
          </p:cNvPr>
          <p:cNvSpPr txBox="1"/>
          <p:nvPr/>
        </p:nvSpPr>
        <p:spPr>
          <a:xfrm>
            <a:off x="7548562" y="170544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0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146B6A-1765-F3D1-86EA-79D35A3ED62E}"/>
              </a:ext>
            </a:extLst>
          </p:cNvPr>
          <p:cNvSpPr txBox="1"/>
          <p:nvPr/>
        </p:nvSpPr>
        <p:spPr>
          <a:xfrm>
            <a:off x="974724" y="2114545"/>
            <a:ext cx="65690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negative reciprocal of the original slope. Thus, one solution is</a:t>
            </a:r>
            <a:endParaRPr lang="en-IN" dirty="0"/>
          </a:p>
        </p:txBody>
      </p:sp>
      <p:pic>
        <p:nvPicPr>
          <p:cNvPr id="13" name="Picture 12" descr="y equals open fraction 9 divided by 4 close fraction times x.">
            <a:extLst>
              <a:ext uri="{FF2B5EF4-FFF2-40B4-BE49-F238E27FC236}">
                <a16:creationId xmlns:a16="http://schemas.microsoft.com/office/drawing/2014/main" id="{166CCFD2-4D7C-B6FB-F5E1-26F7E66C54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845" y="2019559"/>
            <a:ext cx="723512" cy="57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5F0124-347C-B58E-3087-E7A125ECA842}"/>
              </a:ext>
            </a:extLst>
          </p:cNvPr>
          <p:cNvSpPr txBox="1"/>
          <p:nvPr/>
        </p:nvSpPr>
        <p:spPr>
          <a:xfrm>
            <a:off x="457200" y="2924806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/>
              <a:defRPr sz="2800"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​Since we only need the slope of the original line, there is no need to find its equation; we can calculate the slope directly from the given points.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1" name="Picture 20" descr="m equals 1 minus 3 whole divided by 4 minus open parentheses negative 1 close parentheses which is equals to minus 2 divided by 5">
            <a:extLst>
              <a:ext uri="{FF2B5EF4-FFF2-40B4-BE49-F238E27FC236}">
                <a16:creationId xmlns:a16="http://schemas.microsoft.com/office/drawing/2014/main" id="{0D0A5B71-75E4-DEC9-FE97-E477F761A5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9138" y="3779006"/>
            <a:ext cx="1725724" cy="648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0D1FBC0-0F02-8A6B-FF96-DC38B6A96FB6}"/>
              </a:ext>
            </a:extLst>
          </p:cNvPr>
          <p:cNvSpPr txBox="1"/>
          <p:nvPr/>
        </p:nvSpPr>
        <p:spPr>
          <a:xfrm>
            <a:off x="969170" y="4521992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Again, the slope of a line perpendicular to the line through the given</a:t>
            </a:r>
            <a:endParaRPr lang="en-IN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03E750-28A0-008B-1583-50CD4D4553C2}"/>
              </a:ext>
            </a:extLst>
          </p:cNvPr>
          <p:cNvSpPr txBox="1"/>
          <p:nvPr/>
        </p:nvSpPr>
        <p:spPr>
          <a:xfrm>
            <a:off x="969170" y="4888646"/>
            <a:ext cx="6469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points must have a slope equal to the negative reciprocal of</a:t>
            </a:r>
            <a:endParaRPr lang="en-IN" dirty="0"/>
          </a:p>
        </p:txBody>
      </p:sp>
      <p:pic>
        <p:nvPicPr>
          <p:cNvPr id="15" name="Picture 14" descr="Minus 2 divided by 5,">
            <a:extLst>
              <a:ext uri="{FF2B5EF4-FFF2-40B4-BE49-F238E27FC236}">
                <a16:creationId xmlns:a16="http://schemas.microsoft.com/office/drawing/2014/main" id="{E34DFD91-3AD9-AD14-3048-5EAFDCEF28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8114" y="4807742"/>
            <a:ext cx="409448" cy="5760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42B98781-5B6F-CE0B-9AF1-8D12EE1A1CA6}"/>
              </a:ext>
            </a:extLst>
          </p:cNvPr>
          <p:cNvSpPr txBox="1"/>
          <p:nvPr/>
        </p:nvSpPr>
        <p:spPr>
          <a:xfrm>
            <a:off x="7624762" y="4890236"/>
            <a:ext cx="1233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0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which is</a:t>
            </a:r>
            <a:endParaRPr lang="en-IN" dirty="0"/>
          </a:p>
        </p:txBody>
      </p:sp>
      <p:pic>
        <p:nvPicPr>
          <p:cNvPr id="17" name="Picture 16" descr="5 divided by 2.">
            <a:extLst>
              <a:ext uri="{FF2B5EF4-FFF2-40B4-BE49-F238E27FC236}">
                <a16:creationId xmlns:a16="http://schemas.microsoft.com/office/drawing/2014/main" id="{F5BF51F3-8449-5696-235B-7608B7DA72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5370" y="5233665"/>
            <a:ext cx="245853" cy="5760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2241322-7110-4E5F-C318-F0E0FBF43161}"/>
              </a:ext>
            </a:extLst>
          </p:cNvPr>
          <p:cNvSpPr txBox="1"/>
          <p:nvPr/>
        </p:nvSpPr>
        <p:spPr>
          <a:xfrm>
            <a:off x="1321595" y="5321858"/>
            <a:ext cx="291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One perpendicular line is</a:t>
            </a:r>
            <a:endParaRPr lang="en-IN" dirty="0"/>
          </a:p>
        </p:txBody>
      </p:sp>
      <p:pic>
        <p:nvPicPr>
          <p:cNvPr id="19" name="Picture 18" descr="y equals open fraction 5 divided by 2 close fraction times x plus 6.">
            <a:extLst>
              <a:ext uri="{FF2B5EF4-FFF2-40B4-BE49-F238E27FC236}">
                <a16:creationId xmlns:a16="http://schemas.microsoft.com/office/drawing/2014/main" id="{F92454E3-2AC9-53D7-7A5E-EE455583F4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74314" y="5238749"/>
            <a:ext cx="1046632" cy="576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Finding Equations of Perpendicular Lines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equation, in standard form, of the line that passes through the point</a:t>
            </a:r>
            <a:r>
              <a:rPr lang="en-US" dirty="0"/>
              <a:t> (−3</a:t>
            </a:r>
            <a:r>
              <a:rPr lang="en-US" sz="2800" dirty="0"/>
              <a:t>, 13)</a:t>
            </a:r>
            <a:r>
              <a:rPr sz="2800" dirty="0"/>
              <a:t> and is perpendicular to the line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= −7.</a:t>
            </a:r>
            <a:endParaRPr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Remember that if you encounter a horizontal or vertical line, you cannot use the slope formulas to find a perpendicular line.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Slopes of Parallel Lines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Two nonvertical lines with slopes</a:t>
            </a:r>
            <a:r>
              <a:rPr lang="en-US" sz="2800" dirty="0"/>
              <a:t> </a:t>
            </a:r>
            <a:r>
              <a:rPr lang="en-US" i="1" dirty="0"/>
              <a:t>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sz="2800" dirty="0"/>
              <a:t> and</a:t>
            </a:r>
            <a:r>
              <a:rPr lang="en-US" sz="2800" dirty="0"/>
              <a:t> </a:t>
            </a:r>
            <a:r>
              <a:rPr lang="en-US" i="1" dirty="0"/>
              <a:t>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en-US" baseline="-25000" dirty="0"/>
              <a:t> </a:t>
            </a:r>
            <a:r>
              <a:rPr sz="2800" dirty="0"/>
              <a:t>are </a:t>
            </a:r>
            <a:r>
              <a:rPr sz="2800" b="1" dirty="0"/>
              <a:t>parallel</a:t>
            </a:r>
            <a:r>
              <a:rPr sz="2800" dirty="0"/>
              <a:t> if and only if</a:t>
            </a:r>
            <a:r>
              <a:rPr lang="en-US" sz="2800" dirty="0"/>
              <a:t> </a:t>
            </a:r>
            <a:r>
              <a:rPr lang="en-US" i="1" dirty="0"/>
              <a:t>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 </a:t>
            </a:r>
            <a:r>
              <a:rPr lang="en-US" dirty="0"/>
              <a:t>= </a:t>
            </a:r>
            <a:r>
              <a:rPr lang="en-US" i="1" dirty="0"/>
              <a:t>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₂</a:t>
            </a:r>
            <a:r>
              <a:rPr lang="en-IN" sz="2800" dirty="0"/>
              <a:t>.</a:t>
            </a:r>
            <a:r>
              <a:rPr sz="2800" dirty="0"/>
              <a:t> Also, two vertical lines (with undefined slopes) are always parallel to each other.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Finding Equations of Perpendicular Lines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The line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= −7</a:t>
            </a:r>
            <a:r>
              <a:rPr sz="2800" dirty="0"/>
              <a:t> is a horizontal line, and hence any line perpendicular to it must be a vertical line, having the form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i="1" dirty="0"/>
              <a:t>c</a:t>
            </a:r>
            <a:r>
              <a:rPr lang="en-US" sz="2800" dirty="0"/>
              <a:t>.</a:t>
            </a:r>
            <a:r>
              <a:rPr sz="2800" dirty="0"/>
              <a:t> Since the perpendicular line must pass through the point</a:t>
            </a:r>
            <a:r>
              <a:rPr lang="en-US" dirty="0"/>
              <a:t> (−3, 13),</a:t>
            </a:r>
            <a:r>
              <a:rPr sz="2800" dirty="0"/>
              <a:t> the desired solution is </a:t>
            </a:r>
            <a:br>
              <a:rPr lang="en-US" sz="2800" dirty="0"/>
            </a:br>
            <a:r>
              <a:rPr lang="en-US" i="1" dirty="0"/>
              <a:t>x</a:t>
            </a:r>
            <a:r>
              <a:rPr lang="en-US" dirty="0"/>
              <a:t> = −3.</a:t>
            </a:r>
            <a:br>
              <a:rPr lang="en-US" sz="2800" dirty="0"/>
            </a:br>
            <a:endParaRPr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Identifying Parallel and Perpendicular Lines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For each pair of lines, determine if the lines are parallel, perpendicular, or neither.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lang="en-US" dirty="0"/>
              <a:t>3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/>
              <a:t> 7</a:t>
            </a:r>
            <a:r>
              <a:rPr lang="en-US" i="1" dirty="0"/>
              <a:t>y</a:t>
            </a:r>
            <a:r>
              <a:rPr lang="en-US" dirty="0"/>
              <a:t> = 12 and 14</a:t>
            </a:r>
            <a:r>
              <a:rPr lang="en-US" i="1" dirty="0"/>
              <a:t>x</a:t>
            </a:r>
            <a:r>
              <a:rPr lang="en-US" dirty="0"/>
              <a:t> + 6</a:t>
            </a:r>
            <a:r>
              <a:rPr lang="en-US" i="1" dirty="0"/>
              <a:t>y</a:t>
            </a:r>
            <a:r>
              <a:rPr lang="en-US" dirty="0"/>
              <a:t> = −5</a:t>
            </a:r>
            <a:endParaRPr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8A8E0-3497-E056-2497-E9E83F4057A8}"/>
              </a:ext>
            </a:extLst>
          </p:cNvPr>
          <p:cNvSpPr txBox="1"/>
          <p:nvPr/>
        </p:nvSpPr>
        <p:spPr>
          <a:xfrm>
            <a:off x="457200" y="2636047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b.</a:t>
            </a:r>
            <a:endParaRPr lang="en-IN" dirty="0"/>
          </a:p>
        </p:txBody>
      </p:sp>
      <p:pic>
        <p:nvPicPr>
          <p:cNvPr id="13" name="Picture 12" descr="y minus open fraction 263 divided by 4 close fraction equals 9 times open parentheses x plus open fraction 77 divided by 13 close fraction close parentheses.">
            <a:extLst>
              <a:ext uri="{FF2B5EF4-FFF2-40B4-BE49-F238E27FC236}">
                <a16:creationId xmlns:a16="http://schemas.microsoft.com/office/drawing/2014/main" id="{8C9531BA-6BD8-10AF-BE27-EC905898F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755" y="2487861"/>
            <a:ext cx="2700000" cy="90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BFB62A-BE6A-DD53-E05F-04EE06EBF49F}"/>
              </a:ext>
            </a:extLst>
          </p:cNvPr>
          <p:cNvSpPr txBox="1"/>
          <p:nvPr/>
        </p:nvSpPr>
        <p:spPr>
          <a:xfrm>
            <a:off x="3727581" y="2635120"/>
            <a:ext cx="4562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 line passing through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DA072E-B393-4E1E-A2A1-518D9C95F23C}"/>
              </a:ext>
            </a:extLst>
          </p:cNvPr>
          <p:cNvSpPr txBox="1"/>
          <p:nvPr/>
        </p:nvSpPr>
        <p:spPr>
          <a:xfrm>
            <a:off x="971550" y="3285320"/>
            <a:ext cx="4210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points (0, 4) and (2, 22)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0DB963-0B17-FC82-2FA0-7E5EDAAC7C10}"/>
              </a:ext>
            </a:extLst>
          </p:cNvPr>
          <p:cNvSpPr txBox="1"/>
          <p:nvPr/>
        </p:nvSpPr>
        <p:spPr>
          <a:xfrm>
            <a:off x="457200" y="391966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c.</a:t>
            </a:r>
            <a:endParaRPr lang="en-IN" dirty="0"/>
          </a:p>
        </p:txBody>
      </p:sp>
      <p:pic>
        <p:nvPicPr>
          <p:cNvPr id="11" name="Picture 10" descr="y equals open fraction 3 divided by 4 close fraction times x plus 1 and y equals open fraction 4 divided by 3 close fraction times x minus 5">
            <a:extLst>
              <a:ext uri="{FF2B5EF4-FFF2-40B4-BE49-F238E27FC236}">
                <a16:creationId xmlns:a16="http://schemas.microsoft.com/office/drawing/2014/main" id="{1DDACB53-B138-F5BC-9B10-477E5FA27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956" y="3741866"/>
            <a:ext cx="3730121" cy="900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pair of lines cannot be both parallel and perpendicular.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Identifying Parallel and Perpendicular Lines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>
              <a:defRPr sz="2800"/>
            </a:pPr>
            <a:r>
              <a:rPr lang="en-US" sz="22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sz="2200" dirty="0"/>
              <a:t>​Both equations are in standard form, so our first step is to rewrite them in slope-intercept form to identify the slopes.</a:t>
            </a:r>
          </a:p>
        </p:txBody>
      </p:sp>
      <p:pic>
        <p:nvPicPr>
          <p:cNvPr id="9" name="Picture 8" descr="3 x minus 7 y equals 12. &#10;By subtracting negative 3x on both sides, we get,&#10;negative 7 y equals negative 3 x plus 12.&#10;By dividing negative 7 on both sides, we get,&#10;y equals open fraction 3 divided by 7 close fraction times x minus 12 divided by 7.">
            <a:extLst>
              <a:ext uri="{FF2B5EF4-FFF2-40B4-BE49-F238E27FC236}">
                <a16:creationId xmlns:a16="http://schemas.microsoft.com/office/drawing/2014/main" id="{ECDCCD4A-56F2-71E1-C658-C3F4928A3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359" y="2271716"/>
            <a:ext cx="1992000" cy="1440000"/>
          </a:xfrm>
          <a:prstGeom prst="rect">
            <a:avLst/>
          </a:prstGeom>
        </p:spPr>
      </p:pic>
      <p:pic>
        <p:nvPicPr>
          <p:cNvPr id="11" name="Picture 10" descr="14 x plus 6 y equals negative 5. &#10;By subtracting negative 14x on both sides, we get,&#10;6 y equals negative 14 x minus 5.&#10;By dividing 6 on both sides, we get,&#10;y equals open fraction minus 7 divided by 3 close fraction times x minus 5 divided by 6.">
            <a:extLst>
              <a:ext uri="{FF2B5EF4-FFF2-40B4-BE49-F238E27FC236}">
                <a16:creationId xmlns:a16="http://schemas.microsoft.com/office/drawing/2014/main" id="{8D18A6F4-2045-8526-B224-BFAE50CBA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2291" y="2271713"/>
            <a:ext cx="2128350" cy="144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EBA2DC-A5F3-D44A-9A32-460AAE248D38}"/>
              </a:ext>
            </a:extLst>
          </p:cNvPr>
          <p:cNvSpPr txBox="1"/>
          <p:nvPr/>
        </p:nvSpPr>
        <p:spPr>
          <a:xfrm>
            <a:off x="457200" y="3773415"/>
            <a:ext cx="7543800" cy="2219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 lines parallel?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​No, the slopes are not equal.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 lines perpendicular?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​Yes, the slopes are negative reciprocals of each other.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​Thus, the lines are perpendicular.</a:t>
            </a:r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Identifying Parallel and Perpendicular Lines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One line is in point-slope form, so we can see its slope is </a:t>
            </a:r>
            <a:r>
              <a:rPr sz="2800" dirty="0">
                <a:latin typeface="Cambria Math"/>
              </a:rPr>
              <a:t>9</a:t>
            </a:r>
            <a:r>
              <a:rPr sz="2800" dirty="0"/>
              <a:t>. We calculate the slope of the other line using the two points given.</a:t>
            </a:r>
            <a:endParaRPr dirty="0"/>
          </a:p>
        </p:txBody>
      </p:sp>
      <p:pic>
        <p:nvPicPr>
          <p:cNvPr id="6" name="Picture 5" descr="m equals 22 minus 4 whole divided by 2 minus 0. This simplifies to 18 divided by 2, which equals 9.">
            <a:extLst>
              <a:ext uri="{FF2B5EF4-FFF2-40B4-BE49-F238E27FC236}">
                <a16:creationId xmlns:a16="http://schemas.microsoft.com/office/drawing/2014/main" id="{55B5EB41-FDC3-2B29-74D0-3BAB303C2A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412" y="2514600"/>
            <a:ext cx="2543175" cy="7905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525DD5-E241-85CE-24C4-5EA5E837DF5E}"/>
              </a:ext>
            </a:extLst>
          </p:cNvPr>
          <p:cNvSpPr txBox="1"/>
          <p:nvPr/>
        </p:nvSpPr>
        <p:spPr>
          <a:xfrm>
            <a:off x="457200" y="3438525"/>
            <a:ext cx="8153400" cy="250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 lines parallel?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​Yes, the slopes are equal.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Thus, the lines are parallel. (Note that we didn’t need to find the equation of the second line.)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92919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Identifying Parallel and Perpendicular Lines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Both lines are in slope-intercept form, so we can read off the slopes:</a:t>
            </a:r>
          </a:p>
        </p:txBody>
      </p:sp>
      <p:pic>
        <p:nvPicPr>
          <p:cNvPr id="6" name="Picture 5" descr="3 divided by 4 and 4 divided by 3">
            <a:extLst>
              <a:ext uri="{FF2B5EF4-FFF2-40B4-BE49-F238E27FC236}">
                <a16:creationId xmlns:a16="http://schemas.microsoft.com/office/drawing/2014/main" id="{5A1111D9-5D49-0CF5-EE5A-80C6EC7E8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1398695"/>
            <a:ext cx="1084337" cy="72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BAF076-D19E-1194-DCCE-5668994AF8D3}"/>
              </a:ext>
            </a:extLst>
          </p:cNvPr>
          <p:cNvSpPr txBox="1"/>
          <p:nvPr/>
        </p:nvSpPr>
        <p:spPr>
          <a:xfrm>
            <a:off x="457200" y="230505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 lines parallel?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	No, the slopes are not equal.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 lines perpendicular?</a:t>
            </a:r>
          </a:p>
          <a:p>
            <a:pPr marL="9144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​No, the slopes are reciprocals, not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negative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reciprocals.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​</a:t>
            </a:r>
          </a:p>
          <a:p>
            <a:pPr marL="512064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Thus, the lines are neither parallel nor perpendicular.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Finding Equations of Parallel Lines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Find equations for two lines parallel to each of the </a:t>
            </a:r>
            <a:r>
              <a:rPr lang="en-US" sz="2800" dirty="0"/>
              <a:t>given </a:t>
            </a:r>
            <a:r>
              <a:rPr sz="2800" dirty="0"/>
              <a:t>lines.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4D6175-109E-DD3E-7DCD-AF918745B5D9}"/>
              </a:ext>
            </a:extLst>
          </p:cNvPr>
          <p:cNvSpPr txBox="1"/>
          <p:nvPr/>
        </p:nvSpPr>
        <p:spPr>
          <a:xfrm>
            <a:off x="457200" y="209549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</a:t>
            </a:r>
            <a:endParaRPr lang="en-IN" dirty="0"/>
          </a:p>
        </p:txBody>
      </p:sp>
      <p:pic>
        <p:nvPicPr>
          <p:cNvPr id="8" name="Picture 7" descr="y equals minus open fraction 2 divided by 3 close fraction times x plus 4">
            <a:extLst>
              <a:ext uri="{FF2B5EF4-FFF2-40B4-BE49-F238E27FC236}">
                <a16:creationId xmlns:a16="http://schemas.microsoft.com/office/drawing/2014/main" id="{AC86AB53-6FD6-2215-A296-3B4A297F4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600" y="1940983"/>
            <a:ext cx="1717590" cy="86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2329E07-8CC5-81E7-1A00-B228DF4BE5A5}"/>
              </a:ext>
            </a:extLst>
          </p:cNvPr>
          <p:cNvSpPr txBox="1"/>
          <p:nvPr/>
        </p:nvSpPr>
        <p:spPr>
          <a:xfrm>
            <a:off x="457694" y="2819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b.</a:t>
            </a:r>
            <a:endParaRPr lang="en-IN" dirty="0"/>
          </a:p>
        </p:txBody>
      </p:sp>
      <p:pic>
        <p:nvPicPr>
          <p:cNvPr id="10" name="Picture 9" descr="10x minus 2y equals 14">
            <a:extLst>
              <a:ext uri="{FF2B5EF4-FFF2-40B4-BE49-F238E27FC236}">
                <a16:creationId xmlns:a16="http://schemas.microsoft.com/office/drawing/2014/main" id="{2804769B-A7DE-BBB1-EAE5-874B76A60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50" y="2916594"/>
            <a:ext cx="1958595" cy="39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Note: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given a line in standard form, it is usually easiest to find its slope by rewriting it in slope-intercept form than to find two points on the line and calculate the slope directly.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Finding Equations of Parallel Lines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This line is already in slope-intercept form, so we immediately know the slope of the line is</a:t>
            </a:r>
          </a:p>
        </p:txBody>
      </p:sp>
      <p:pic>
        <p:nvPicPr>
          <p:cNvPr id="10" name="Picture 9" descr="minus 2 divided by 3.">
            <a:extLst>
              <a:ext uri="{FF2B5EF4-FFF2-40B4-BE49-F238E27FC236}">
                <a16:creationId xmlns:a16="http://schemas.microsoft.com/office/drawing/2014/main" id="{C6CB46FF-94E1-1AD3-66B3-0D4CBED2E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7550" y="1901581"/>
            <a:ext cx="485783" cy="72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8880AB-8F61-AED8-4706-440043F2F73E}"/>
              </a:ext>
            </a:extLst>
          </p:cNvPr>
          <p:cNvSpPr txBox="1"/>
          <p:nvPr/>
        </p:nvSpPr>
        <p:spPr>
          <a:xfrm>
            <a:off x="7543800" y="1966732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Any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820C0B-C2D9-627F-4872-17C04B61F7F6}"/>
              </a:ext>
            </a:extLst>
          </p:cNvPr>
          <p:cNvSpPr txBox="1"/>
          <p:nvPr/>
        </p:nvSpPr>
        <p:spPr>
          <a:xfrm>
            <a:off x="974783" y="2497512"/>
            <a:ext cx="7331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line parallel to this one must also have a slope of</a:t>
            </a:r>
            <a:endParaRPr lang="en-IN" dirty="0"/>
          </a:p>
        </p:txBody>
      </p:sp>
      <p:pic>
        <p:nvPicPr>
          <p:cNvPr id="12" name="Picture 11" descr="minus 2 divided by 3.">
            <a:extLst>
              <a:ext uri="{FF2B5EF4-FFF2-40B4-BE49-F238E27FC236}">
                <a16:creationId xmlns:a16="http://schemas.microsoft.com/office/drawing/2014/main" id="{71A1800A-2DAF-6707-7483-7B7DC07F4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540" y="2966840"/>
            <a:ext cx="533400" cy="790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0299FD-0467-F6EF-729B-5FB711EA2DF2}"/>
              </a:ext>
            </a:extLst>
          </p:cNvPr>
          <p:cNvSpPr txBox="1"/>
          <p:nvPr/>
        </p:nvSpPr>
        <p:spPr>
          <a:xfrm>
            <a:off x="1637134" y="3088858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find two parallel lines, we can simply change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C4AE9F-2F95-5476-64EA-4CD45612B715}"/>
              </a:ext>
            </a:extLst>
          </p:cNvPr>
          <p:cNvSpPr txBox="1"/>
          <p:nvPr/>
        </p:nvSpPr>
        <p:spPr>
          <a:xfrm>
            <a:off x="974783" y="3607278"/>
            <a:ext cx="4283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value of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-intercept.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83C4BB-28A9-6786-BC60-013FB9C066F1}"/>
              </a:ext>
            </a:extLst>
          </p:cNvPr>
          <p:cNvSpPr txBox="1"/>
          <p:nvPr/>
        </p:nvSpPr>
        <p:spPr>
          <a:xfrm>
            <a:off x="971608" y="4352092"/>
            <a:ext cx="3600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Two such examples are</a:t>
            </a:r>
            <a:endParaRPr lang="en-IN" dirty="0"/>
          </a:p>
        </p:txBody>
      </p:sp>
      <p:pic>
        <p:nvPicPr>
          <p:cNvPr id="16" name="Picture 15" descr="y equals minus open fraction 2 divided by 3 close fraction times x plus 1 and y equals minus open fraction 2 divided by 3 close fraction times x minus 10.">
            <a:extLst>
              <a:ext uri="{FF2B5EF4-FFF2-40B4-BE49-F238E27FC236}">
                <a16:creationId xmlns:a16="http://schemas.microsoft.com/office/drawing/2014/main" id="{A45E4F95-E00C-CAD8-B4BA-74D4C2D8E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5955" y="4225012"/>
            <a:ext cx="4249735" cy="82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Finding Equations of Parallel Lines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118051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This line is in standard form. Our first step is to rewrite it in slope-intercept form</a:t>
            </a:r>
            <a:r>
              <a:rPr lang="en-US" sz="2800" dirty="0"/>
              <a:t>. </a:t>
            </a:r>
            <a:r>
              <a:rPr dirty="0"/>
              <a:t>​</a:t>
            </a:r>
          </a:p>
        </p:txBody>
      </p:sp>
      <p:pic>
        <p:nvPicPr>
          <p:cNvPr id="8" name="Picture 7" descr="The given equation is, Ten x minus two y equals fourteen. Negative two y equals negative ten x plus fourteen.">
            <a:extLst>
              <a:ext uri="{FF2B5EF4-FFF2-40B4-BE49-F238E27FC236}">
                <a16:creationId xmlns:a16="http://schemas.microsoft.com/office/drawing/2014/main" id="{D81D7DE1-DCFF-E4FC-1EF1-D35EA9FF9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425" y="2398648"/>
            <a:ext cx="2705100" cy="8191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E22732-6F76-9772-CBC4-09DAE9337945}"/>
              </a:ext>
            </a:extLst>
          </p:cNvPr>
          <p:cNvSpPr txBox="1"/>
          <p:nvPr/>
        </p:nvSpPr>
        <p:spPr>
          <a:xfrm>
            <a:off x="4419600" y="2813107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Subtract 10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from both sides.</a:t>
            </a:r>
            <a:endParaRPr lang="en-IN" dirty="0"/>
          </a:p>
        </p:txBody>
      </p:sp>
      <p:pic>
        <p:nvPicPr>
          <p:cNvPr id="10" name="Picture 9" descr="y equals open fraction negative 10 divided by negative 2 close fraction times x plus 14 divided by negative 2">
            <a:extLst>
              <a:ext uri="{FF2B5EF4-FFF2-40B4-BE49-F238E27FC236}">
                <a16:creationId xmlns:a16="http://schemas.microsoft.com/office/drawing/2014/main" id="{3950B0A6-B1F5-6112-6E41-88B1B135B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000" y="3233527"/>
            <a:ext cx="1943100" cy="7810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8835C3-8DDE-40AC-735F-4BC2B89E87CA}"/>
              </a:ext>
            </a:extLst>
          </p:cNvPr>
          <p:cNvSpPr txBox="1"/>
          <p:nvPr/>
        </p:nvSpPr>
        <p:spPr>
          <a:xfrm>
            <a:off x="4429125" y="3424766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Divide each term by −2.</a:t>
            </a:r>
            <a:endParaRPr lang="en-IN" dirty="0"/>
          </a:p>
        </p:txBody>
      </p:sp>
      <p:pic>
        <p:nvPicPr>
          <p:cNvPr id="12" name="Picture 11" descr="Simplifying this we get, y equals 5x minus 7.">
            <a:extLst>
              <a:ext uri="{FF2B5EF4-FFF2-40B4-BE49-F238E27FC236}">
                <a16:creationId xmlns:a16="http://schemas.microsoft.com/office/drawing/2014/main" id="{C1780077-2C2B-AF45-D761-5637947D52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4162425"/>
            <a:ext cx="1266825" cy="3333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Finding Equations of Parallel Lines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Again, once the line is in slope-intercept form, we can change the </a:t>
            </a:r>
            <a:r>
              <a:rPr lang="en-US" sz="2800" i="1" dirty="0"/>
              <a:t>y</a:t>
            </a:r>
            <a:r>
              <a:rPr sz="2800" dirty="0"/>
              <a:t>-intercept to find two lines parallel to the original line.</a:t>
            </a:r>
          </a:p>
          <a:p>
            <a:pPr>
              <a:defRPr sz="2800"/>
            </a:pPr>
            <a:r>
              <a:rPr dirty="0"/>
              <a:t>​</a:t>
            </a:r>
            <a:r>
              <a:rPr sz="2800" dirty="0"/>
              <a:t>Two such examples are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= 5</a:t>
            </a:r>
            <a:r>
              <a:rPr lang="en-US" sz="2800" i="1" dirty="0"/>
              <a:t>x</a:t>
            </a:r>
            <a:r>
              <a:rPr sz="2800" dirty="0"/>
              <a:t> and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= 5</a:t>
            </a:r>
            <a:r>
              <a:rPr lang="en-US" sz="2800" i="1" dirty="0"/>
              <a:t>x</a:t>
            </a:r>
            <a:r>
              <a:rPr lang="en-US" sz="2800" dirty="0"/>
              <a:t> + 8.</a:t>
            </a:r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Finding Equations of Parallel Lines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equation, in slope-intercept form, for the line that is parallel to the line</a:t>
            </a:r>
            <a:r>
              <a:rPr lang="en-US" sz="2800" dirty="0"/>
              <a:t> 3</a:t>
            </a:r>
            <a:r>
              <a:rPr lang="en-US" sz="2800" i="1" dirty="0"/>
              <a:t>x</a:t>
            </a:r>
            <a:r>
              <a:rPr lang="en-US" sz="2800" dirty="0"/>
              <a:t> + 5</a:t>
            </a:r>
            <a:r>
              <a:rPr lang="en-US" sz="2800" i="1" dirty="0"/>
              <a:t>y</a:t>
            </a:r>
            <a:r>
              <a:rPr lang="en-US" sz="2800" dirty="0"/>
              <a:t> = 23</a:t>
            </a:r>
            <a:r>
              <a:rPr sz="2800" dirty="0"/>
              <a:t> and which passes through the point</a:t>
            </a:r>
            <a:r>
              <a:rPr lang="en-US" sz="2800" dirty="0"/>
              <a:t> (−2, 1).</a:t>
            </a:r>
            <a:r>
              <a:rPr sz="2800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Equations of Parallel Lines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Again, our first step is to write the initial equation in slope-intercept form.</a:t>
            </a:r>
            <a:endParaRPr lang="en-IN" sz="2800" dirty="0"/>
          </a:p>
        </p:txBody>
      </p:sp>
      <p:pic>
        <p:nvPicPr>
          <p:cNvPr id="13" name="Picture 12" descr="Three x plus five y equals twenty-three. &#10;By subtracting  negative 3 x on both sides, we get, &#10;Five y equals negative three x plus twenty-three.&#10;By dividing with 5 on both sides, we get, Y equals minus open parentheses three divided by five close parentheses times x plus twenty-three divided by five.">
            <a:extLst>
              <a:ext uri="{FF2B5EF4-FFF2-40B4-BE49-F238E27FC236}">
                <a16:creationId xmlns:a16="http://schemas.microsoft.com/office/drawing/2014/main" id="{B4428BF5-05F7-3E3B-4C31-FF72FCCA2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200" y="2362200"/>
            <a:ext cx="2520000" cy="17372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13FEB3A-2072-9A55-EE9D-EDBA745A6206}"/>
              </a:ext>
            </a:extLst>
          </p:cNvPr>
          <p:cNvSpPr txBox="1"/>
          <p:nvPr/>
        </p:nvSpPr>
        <p:spPr>
          <a:xfrm>
            <a:off x="457200" y="4014764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tells us that the slope of the line whose equation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2E6E28-8FB4-B11E-B6EA-A2B199BEE125}"/>
              </a:ext>
            </a:extLst>
          </p:cNvPr>
          <p:cNvSpPr txBox="1"/>
          <p:nvPr/>
        </p:nvSpPr>
        <p:spPr>
          <a:xfrm>
            <a:off x="460375" y="4534809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seek is</a:t>
            </a:r>
            <a:endParaRPr lang="en-IN" dirty="0"/>
          </a:p>
        </p:txBody>
      </p:sp>
      <p:pic>
        <p:nvPicPr>
          <p:cNvPr id="15" name="Picture 14" descr="minus 3 divided by 5.">
            <a:extLst>
              <a:ext uri="{FF2B5EF4-FFF2-40B4-BE49-F238E27FC236}">
                <a16:creationId xmlns:a16="http://schemas.microsoft.com/office/drawing/2014/main" id="{35EAF2A9-260A-B1AD-AAE5-73AE1D7AD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5758" y="4412084"/>
            <a:ext cx="533400" cy="7905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8F2A718-2C23-53B7-4036-EF2A764C612C}"/>
              </a:ext>
            </a:extLst>
          </p:cNvPr>
          <p:cNvSpPr txBox="1"/>
          <p:nvPr/>
        </p:nvSpPr>
        <p:spPr>
          <a:xfrm>
            <a:off x="2649539" y="4531475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also know that the line is to pass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2B7CC1-AF26-6209-C2C2-6D41FE721D90}"/>
              </a:ext>
            </a:extLst>
          </p:cNvPr>
          <p:cNvSpPr txBox="1"/>
          <p:nvPr/>
        </p:nvSpPr>
        <p:spPr>
          <a:xfrm>
            <a:off x="479425" y="5045329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through (−2, 1),</a:t>
            </a:r>
            <a:r>
              <a:rPr lang="en-US" sz="2800" dirty="0">
                <a:solidFill>
                  <a:srgbClr val="366092"/>
                </a:solidFill>
                <a:latin typeface="Calibri"/>
              </a:rPr>
              <a:t> so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we can use the point-slope form to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7D60EF-F5EB-A285-F824-53C59B2E1673}"/>
              </a:ext>
            </a:extLst>
          </p:cNvPr>
          <p:cNvSpPr txBox="1"/>
          <p:nvPr/>
        </p:nvSpPr>
        <p:spPr>
          <a:xfrm>
            <a:off x="456249" y="5473134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obtain the desired equation.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1264</Words>
  <Application>Microsoft Office PowerPoint</Application>
  <PresentationFormat>On-screen Show (4:3)</PresentationFormat>
  <Paragraphs>119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Courier New</vt:lpstr>
      <vt:lpstr>Cambria Math</vt:lpstr>
      <vt:lpstr>Arial</vt:lpstr>
      <vt:lpstr>Office Theme</vt:lpstr>
      <vt:lpstr>Section 3.5</vt:lpstr>
      <vt:lpstr>Theorem: Slopes of Parallel Lines</vt:lpstr>
      <vt:lpstr>Example 1: Finding Equations of Parallel Lines1</vt:lpstr>
      <vt:lpstr>Note:</vt:lpstr>
      <vt:lpstr>Example 1: Finding Equations of Parallel Lines2</vt:lpstr>
      <vt:lpstr>Example 1: Finding Equations of Parallel Lines3</vt:lpstr>
      <vt:lpstr>Example 1: Finding Equations of Parallel Lines4</vt:lpstr>
      <vt:lpstr>Example 2: Finding Equations of Parallel Lines1</vt:lpstr>
      <vt:lpstr>Example 2: Finding Equations of Parallel Lines2</vt:lpstr>
      <vt:lpstr>Example 2: Finding Equations of Parallel Lines3</vt:lpstr>
      <vt:lpstr>Example 3: Identifying a Quadrilateral1</vt:lpstr>
      <vt:lpstr>Example 3: Identifying a Quadrilateral2</vt:lpstr>
      <vt:lpstr>Example 3: Identifying a Quadrilateral3</vt:lpstr>
      <vt:lpstr>Example 3: Identifying a Quadrilateral4</vt:lpstr>
      <vt:lpstr>Theorem: Slopes of Perpendicular Lines</vt:lpstr>
      <vt:lpstr>Example 4: Finding Equations of Perpendicular Lines1</vt:lpstr>
      <vt:lpstr>Example 4: Finding Equations of Perpendicular Lines2</vt:lpstr>
      <vt:lpstr>Example 5: Finding Equations of Perpendicular Lines1</vt:lpstr>
      <vt:lpstr>Note1</vt:lpstr>
      <vt:lpstr>Example 5: Finding Equations of Perpendicular Lines2</vt:lpstr>
      <vt:lpstr>Example 6: Identifying Parallel and Perpendicular Lines1</vt:lpstr>
      <vt:lpstr>Note2</vt:lpstr>
      <vt:lpstr>Example 6: Identifying Parallel and Perpendicular Lines2</vt:lpstr>
      <vt:lpstr>Example 6: Identifying Parallel and Perpendicular Lines3</vt:lpstr>
      <vt:lpstr>Example 6: Identifying Parallel and Perpendicular Lines4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Allison Conger</cp:lastModifiedBy>
  <cp:revision>240</cp:revision>
  <dcterms:created xsi:type="dcterms:W3CDTF">2013-04-26T14:43:13Z</dcterms:created>
  <dcterms:modified xsi:type="dcterms:W3CDTF">2025-07-08T15:17:46Z</dcterms:modified>
</cp:coreProperties>
</file>