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handoutMasterIdLst>
    <p:handoutMasterId r:id="rId38"/>
  </p:handoutMasterIdLst>
  <p:sldIdLst>
    <p:sldId id="256" r:id="rId2"/>
    <p:sldId id="257" r:id="rId3"/>
    <p:sldId id="295" r:id="rId4"/>
    <p:sldId id="258" r:id="rId5"/>
    <p:sldId id="259" r:id="rId6"/>
    <p:sldId id="260" r:id="rId7"/>
    <p:sldId id="261" r:id="rId8"/>
    <p:sldId id="263" r:id="rId9"/>
    <p:sldId id="265" r:id="rId10"/>
    <p:sldId id="267" r:id="rId11"/>
    <p:sldId id="268" r:id="rId12"/>
    <p:sldId id="273" r:id="rId13"/>
    <p:sldId id="269" r:id="rId14"/>
    <p:sldId id="271" r:id="rId15"/>
    <p:sldId id="272" r:id="rId16"/>
    <p:sldId id="274" r:id="rId17"/>
    <p:sldId id="275" r:id="rId18"/>
    <p:sldId id="276" r:id="rId19"/>
    <p:sldId id="296" r:id="rId20"/>
    <p:sldId id="277" r:id="rId21"/>
    <p:sldId id="279" r:id="rId22"/>
    <p:sldId id="283" r:id="rId23"/>
    <p:sldId id="280" r:id="rId24"/>
    <p:sldId id="281" r:id="rId25"/>
    <p:sldId id="284" r:id="rId26"/>
    <p:sldId id="285" r:id="rId27"/>
    <p:sldId id="288" r:id="rId28"/>
    <p:sldId id="286" r:id="rId29"/>
    <p:sldId id="287" r:id="rId30"/>
    <p:sldId id="289" r:id="rId31"/>
    <p:sldId id="290" r:id="rId32"/>
    <p:sldId id="298" r:id="rId33"/>
    <p:sldId id="292" r:id="rId34"/>
    <p:sldId id="293" r:id="rId35"/>
    <p:sldId id="299" r:id="rId36"/>
  </p:sldIdLst>
  <p:sldSz cx="9144000" cy="6858000" type="screen4x3"/>
  <p:notesSz cx="6858000" cy="9144000"/>
  <p:embeddedFontLst>
    <p:embeddedFont>
      <p:font typeface="Cambria Math" panose="02040503050406030204" pitchFamily="18"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1" d="100"/>
          <a:sy n="101" d="100"/>
        </p:scale>
        <p:origin x="199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4.xml"/><Relationship Id="rId4" Type="http://schemas.openxmlformats.org/officeDocument/2006/relationships/image" Target="../media/image20.png"/></Relationships>
</file>

<file path=ppt/slides/_rels/slide21.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4.xml"/><Relationship Id="rId4" Type="http://schemas.openxmlformats.org/officeDocument/2006/relationships/image" Target="../media/image2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 Id="rId5" Type="http://schemas.openxmlformats.org/officeDocument/2006/relationships/image" Target="../media/image8.emf"/><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3</a:t>
            </a:r>
            <a:r>
              <a:rPr dirty="0"/>
              <a:t>.4</a:t>
            </a:r>
          </a:p>
        </p:txBody>
      </p:sp>
      <p:sp>
        <p:nvSpPr>
          <p:cNvPr id="2" name="Text Placeholder 1"/>
          <p:cNvSpPr>
            <a:spLocks noGrp="1"/>
          </p:cNvSpPr>
          <p:nvPr>
            <p:ph type="body" sz="quarter" idx="10"/>
          </p:nvPr>
        </p:nvSpPr>
        <p:spPr/>
        <p:txBody>
          <a:bodyPr/>
          <a:lstStyle/>
          <a:p>
            <a:pPr algn="ctr"/>
            <a:r>
              <a:t>Slope and Forms of Linear Equations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Slopes of Horizontal and Vertical Lines</a:t>
            </a:r>
          </a:p>
        </p:txBody>
      </p:sp>
      <p:sp>
        <p:nvSpPr>
          <p:cNvPr id="3" name="Text Placeholder 2"/>
          <p:cNvSpPr>
            <a:spLocks noGrp="1"/>
          </p:cNvSpPr>
          <p:nvPr>
            <p:ph type="body" sz="quarter" idx="10"/>
          </p:nvPr>
        </p:nvSpPr>
        <p:spPr>
          <a:xfrm>
            <a:off x="609600" y="1082078"/>
            <a:ext cx="8001000" cy="4709122"/>
          </a:xfrm>
        </p:spPr>
        <p:txBody>
          <a:bodyPr>
            <a:normAutofit/>
          </a:bodyPr>
          <a:lstStyle/>
          <a:p>
            <a:pPr>
              <a:defRPr sz="2800"/>
            </a:pPr>
            <a:r>
              <a:rPr sz="2800" b="1" dirty="0"/>
              <a:t>Horizontal lines</a:t>
            </a:r>
            <a:r>
              <a:rPr sz="2800" dirty="0"/>
              <a:t>, which can be written in the form</a:t>
            </a:r>
            <a:r>
              <a:rPr lang="en-US" sz="2800" dirty="0"/>
              <a:t> </a:t>
            </a:r>
            <a:br>
              <a:rPr lang="en-US" sz="2800" dirty="0"/>
            </a:br>
            <a:r>
              <a:rPr lang="en-US" sz="2800" i="1" dirty="0"/>
              <a:t>y</a:t>
            </a:r>
            <a:r>
              <a:rPr lang="en-US" sz="2800" dirty="0"/>
              <a:t> = </a:t>
            </a:r>
            <a:r>
              <a:rPr lang="en-US" sz="2800" i="1" dirty="0"/>
              <a:t>c</a:t>
            </a:r>
            <a:r>
              <a:rPr lang="en-US" sz="2800" dirty="0"/>
              <a:t>,</a:t>
            </a:r>
            <a:r>
              <a:rPr sz="2800" dirty="0"/>
              <a:t> have a </a:t>
            </a:r>
            <a:r>
              <a:rPr b="1" dirty="0"/>
              <a:t>slope of</a:t>
            </a:r>
            <a:r>
              <a:rPr sz="2800" dirty="0"/>
              <a:t> </a:t>
            </a:r>
            <a:r>
              <a:rPr sz="2800" b="1" dirty="0">
                <a:latin typeface="Cambria Math"/>
              </a:rPr>
              <a:t>0</a:t>
            </a:r>
            <a:r>
              <a:rPr dirty="0"/>
              <a:t>.</a:t>
            </a:r>
            <a:endParaRPr lang="en-US" dirty="0"/>
          </a:p>
          <a:p>
            <a:pPr>
              <a:defRPr sz="2800"/>
            </a:pPr>
            <a:endParaRPr dirty="0"/>
          </a:p>
          <a:p>
            <a:pPr>
              <a:defRPr sz="2800"/>
            </a:pPr>
            <a:r>
              <a:rPr sz="2800" b="1" dirty="0"/>
              <a:t>Vertical lines</a:t>
            </a:r>
            <a:r>
              <a:rPr sz="2800" dirty="0"/>
              <a:t>, which can be written in the form</a:t>
            </a:r>
            <a:r>
              <a:rPr lang="en-US" sz="2800" dirty="0"/>
              <a:t> </a:t>
            </a:r>
            <a:r>
              <a:rPr lang="en-US" sz="2800" i="1" dirty="0"/>
              <a:t>x</a:t>
            </a:r>
            <a:r>
              <a:rPr lang="en-US" sz="2800" dirty="0"/>
              <a:t> = </a:t>
            </a:r>
            <a:r>
              <a:rPr lang="en-US" sz="2800" i="1" dirty="0"/>
              <a:t>c</a:t>
            </a:r>
            <a:r>
              <a:rPr lang="en-US" sz="2800" dirty="0"/>
              <a:t>,</a:t>
            </a:r>
            <a:r>
              <a:rPr sz="2800" dirty="0"/>
              <a:t> have an </a:t>
            </a:r>
            <a:r>
              <a:rPr sz="2800" b="1" dirty="0"/>
              <a:t>undefined slope</a:t>
            </a:r>
            <a:r>
              <a:rPr sz="2800" dirty="0"/>
              <a:t>.</a:t>
            </a:r>
          </a:p>
          <a:p>
            <a:endParaRP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Calculating the Slope of a Line</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Determine the slopes of the lines defined by the following equations.</a:t>
            </a:r>
            <a:endParaRPr lang="en-US" sz="2800" dirty="0"/>
          </a:p>
          <a:p>
            <a:endParaRPr sz="2800" dirty="0"/>
          </a:p>
        </p:txBody>
      </p:sp>
      <p:pic>
        <p:nvPicPr>
          <p:cNvPr id="15" name="Picture 14" descr="Equation a: 4x minus 3y equals 1.&#10;Equation b: 2x plus 7y equals 9.&#10;Equation c: x=minus 3 divided by 4.&#10;Equation d: y equals 9.&#10;">
            <a:extLst>
              <a:ext uri="{FF2B5EF4-FFF2-40B4-BE49-F238E27FC236}">
                <a16:creationId xmlns:a16="http://schemas.microsoft.com/office/drawing/2014/main" id="{EF98E103-C47C-98D3-8A6B-C68443944F38}"/>
              </a:ext>
            </a:extLst>
          </p:cNvPr>
          <p:cNvPicPr>
            <a:picLocks noChangeAspect="1"/>
          </p:cNvPicPr>
          <p:nvPr/>
        </p:nvPicPr>
        <p:blipFill>
          <a:blip r:embed="rId2"/>
          <a:stretch>
            <a:fillRect/>
          </a:stretch>
        </p:blipFill>
        <p:spPr>
          <a:xfrm>
            <a:off x="533400" y="2166937"/>
            <a:ext cx="2133600" cy="252412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a:t>Intercepts are often good points to use in calculating the slope, since they have at least one coordinate equal to zero.</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the Slope of a Line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42925" indent="-542925">
              <a:defRPr sz="2800"/>
            </a:pPr>
            <a:r>
              <a:rPr lang="en-US" dirty="0"/>
              <a:t>a.	</a:t>
            </a:r>
            <a:r>
              <a:rPr dirty="0"/>
              <a:t>​</a:t>
            </a:r>
            <a:r>
              <a:rPr sz="2800" dirty="0"/>
              <a:t>First, we find two points on the line by calculating the intercepts.</a:t>
            </a:r>
            <a:r>
              <a:rPr dirty="0"/>
              <a:t>​</a:t>
            </a:r>
          </a:p>
        </p:txBody>
      </p:sp>
      <p:pic>
        <p:nvPicPr>
          <p:cNvPr id="7" name="Picture 6" descr="The process of finding the x-intercept and y-intercept of the equation 4x minus 3y equals 12. &#10;To determine the y-intercept, x is set to 0, &#10;resulting in the equation 4 times 0 minus 3y equals 12.&#10;This simplifies to negative 3y equals 12, and dividing both sides by negative 3 gives y equals negative 4. &#10;To determine the x-intercept, y is set to 0, &#10;resulting in the equation 4x minus 3 times 0 equals 12. This simplifies to 4x equals 12, and dividing both sides by 4 gives x equals 3. &#10;The final results indicate that the x-intercept is 3, and the y-intercept is negative 4.">
            <a:extLst>
              <a:ext uri="{FF2B5EF4-FFF2-40B4-BE49-F238E27FC236}">
                <a16:creationId xmlns:a16="http://schemas.microsoft.com/office/drawing/2014/main" id="{2229934E-71E0-E14E-8E19-E9479C8121ED}"/>
              </a:ext>
            </a:extLst>
          </p:cNvPr>
          <p:cNvPicPr>
            <a:picLocks noChangeAspect="1"/>
          </p:cNvPicPr>
          <p:nvPr/>
        </p:nvPicPr>
        <p:blipFill>
          <a:blip r:embed="rId2"/>
          <a:stretch>
            <a:fillRect/>
          </a:stretch>
        </p:blipFill>
        <p:spPr>
          <a:xfrm>
            <a:off x="1378744" y="2971800"/>
            <a:ext cx="3800475" cy="1876425"/>
          </a:xfrm>
          <a:prstGeom prst="rect">
            <a:avLst/>
          </a:prstGeom>
        </p:spPr>
      </p:pic>
      <p:sp>
        <p:nvSpPr>
          <p:cNvPr id="8" name="TextBox 7">
            <a:extLst>
              <a:ext uri="{FF2B5EF4-FFF2-40B4-BE49-F238E27FC236}">
                <a16:creationId xmlns:a16="http://schemas.microsoft.com/office/drawing/2014/main" id="{FBF6F044-E63A-073C-21A6-FF154599B4FE}"/>
              </a:ext>
            </a:extLst>
          </p:cNvPr>
          <p:cNvSpPr txBox="1"/>
          <p:nvPr/>
        </p:nvSpPr>
        <p:spPr>
          <a:xfrm>
            <a:off x="5833872" y="3429000"/>
            <a:ext cx="2852928" cy="1200329"/>
          </a:xfrm>
          <a:prstGeom prst="rect">
            <a:avLst/>
          </a:prstGeom>
          <a:noFill/>
        </p:spPr>
        <p:txBody>
          <a:bodyPr wrap="square" rtlCol="0">
            <a:spAutoFit/>
          </a:bodyPr>
          <a:lstStyle/>
          <a:p>
            <a:r>
              <a:rPr kumimoji="0" lang="en-US" sz="1800" b="0" i="0" u="none" strike="noStrike" kern="1200" cap="none" spc="0" normalizeH="0" baseline="0" noProof="0" dirty="0">
                <a:ln>
                  <a:noFill/>
                </a:ln>
                <a:solidFill>
                  <a:srgbClr val="366092"/>
                </a:solidFill>
                <a:effectLst/>
                <a:uLnTx/>
                <a:uFillTx/>
                <a:latin typeface="Calibri"/>
                <a:ea typeface="+mn-ea"/>
                <a:cs typeface="+mn-cs"/>
              </a:rPr>
              <a:t>Recall that the </a:t>
            </a:r>
            <a:r>
              <a:rPr kumimoji="0" lang="en-US" sz="1800" b="0" i="1" u="none" strike="noStrike" kern="1200" cap="none" spc="0" normalizeH="0" baseline="0" noProof="0" dirty="0">
                <a:ln>
                  <a:noFill/>
                </a:ln>
                <a:solidFill>
                  <a:srgbClr val="366092"/>
                </a:solidFill>
                <a:effectLst/>
                <a:uLnTx/>
                <a:uFillTx/>
                <a:latin typeface="Calibri"/>
                <a:ea typeface="+mn-ea"/>
                <a:cs typeface="+mn-cs"/>
              </a:rPr>
              <a:t>x</a:t>
            </a:r>
            <a:r>
              <a:rPr kumimoji="0" lang="en-US" sz="1800" b="0" i="0" u="none" strike="noStrike" kern="1200" cap="none" spc="0" normalizeH="0" baseline="0" noProof="0" dirty="0">
                <a:ln>
                  <a:noFill/>
                </a:ln>
                <a:solidFill>
                  <a:srgbClr val="366092"/>
                </a:solidFill>
                <a:effectLst/>
                <a:uLnTx/>
                <a:uFillTx/>
                <a:latin typeface="Calibri"/>
                <a:ea typeface="+mn-ea"/>
                <a:cs typeface="+mn-cs"/>
              </a:rPr>
              <a:t>-intercept is found by setting </a:t>
            </a:r>
            <a:r>
              <a:rPr kumimoji="0" lang="en-US" sz="1800" b="0" i="1" u="none" strike="noStrike" kern="1200" cap="none" spc="0" normalizeH="0" baseline="0" noProof="0" dirty="0">
                <a:ln>
                  <a:noFill/>
                </a:ln>
                <a:solidFill>
                  <a:srgbClr val="366092"/>
                </a:solidFill>
                <a:effectLst/>
                <a:uLnTx/>
                <a:uFillTx/>
                <a:latin typeface="Calibri"/>
                <a:ea typeface="+mn-ea"/>
                <a:cs typeface="+mn-cs"/>
              </a:rPr>
              <a:t>y</a:t>
            </a:r>
            <a:r>
              <a:rPr kumimoji="0" lang="en-US" sz="1800" b="0" i="0" u="none" strike="noStrike" kern="1200" cap="none" spc="0" normalizeH="0" baseline="0" noProof="0" dirty="0">
                <a:ln>
                  <a:noFill/>
                </a:ln>
                <a:solidFill>
                  <a:srgbClr val="366092"/>
                </a:solidFill>
                <a:effectLst/>
                <a:uLnTx/>
                <a:uFillTx/>
                <a:latin typeface="Calibri"/>
                <a:ea typeface="+mn-ea"/>
                <a:cs typeface="+mn-cs"/>
              </a:rPr>
              <a:t> equal to </a:t>
            </a:r>
            <a:r>
              <a:rPr kumimoji="0" lang="en-US" sz="1800" b="0" i="0" u="none" strike="noStrike" kern="1200" cap="none" spc="0" normalizeH="0" baseline="0" noProof="0" dirty="0">
                <a:ln>
                  <a:noFill/>
                </a:ln>
                <a:solidFill>
                  <a:srgbClr val="366092"/>
                </a:solidFill>
                <a:effectLst/>
                <a:uLnTx/>
                <a:uFillTx/>
                <a:latin typeface="Cambria Math"/>
                <a:ea typeface="+mn-ea"/>
                <a:cs typeface="+mn-cs"/>
              </a:rPr>
              <a:t>0</a:t>
            </a:r>
            <a:r>
              <a:rPr kumimoji="0" lang="en-US" sz="1800" b="0" i="0" u="none" strike="noStrike" kern="1200" cap="none" spc="0" normalizeH="0" baseline="0" noProof="0" dirty="0">
                <a:ln>
                  <a:noFill/>
                </a:ln>
                <a:solidFill>
                  <a:srgbClr val="366092"/>
                </a:solidFill>
                <a:effectLst/>
                <a:uLnTx/>
                <a:uFillTx/>
                <a:latin typeface="Calibri"/>
                <a:ea typeface="+mn-ea"/>
                <a:cs typeface="+mn-cs"/>
              </a:rPr>
              <a:t> and solving for </a:t>
            </a:r>
            <a:r>
              <a:rPr kumimoji="0" lang="en-US" sz="1800" b="0" i="1" u="none" strike="noStrike" kern="1200" cap="none" spc="0" normalizeH="0" baseline="0" noProof="0" dirty="0">
                <a:ln>
                  <a:noFill/>
                </a:ln>
                <a:solidFill>
                  <a:srgbClr val="366092"/>
                </a:solidFill>
                <a:effectLst/>
                <a:uLnTx/>
                <a:uFillTx/>
                <a:latin typeface="Calibri"/>
                <a:ea typeface="+mn-ea"/>
                <a:cs typeface="+mn-cs"/>
              </a:rPr>
              <a:t>x</a:t>
            </a:r>
            <a:r>
              <a:rPr kumimoji="0" lang="en-US" sz="1800" b="0" i="0" u="none" strike="noStrike" kern="1200" cap="none" spc="0" normalizeH="0" baseline="0" noProof="0" dirty="0">
                <a:ln>
                  <a:noFill/>
                </a:ln>
                <a:solidFill>
                  <a:srgbClr val="366092"/>
                </a:solidFill>
                <a:effectLst/>
                <a:uLnTx/>
                <a:uFillTx/>
                <a:latin typeface="Calibri"/>
                <a:ea typeface="+mn-ea"/>
                <a:cs typeface="+mn-cs"/>
              </a:rPr>
              <a:t>, and vice versa for the </a:t>
            </a:r>
            <a:r>
              <a:rPr kumimoji="0" lang="en-US" sz="1800" b="0" i="1" u="none" strike="noStrike" kern="1200" cap="none" spc="0" normalizeH="0" baseline="0" noProof="0" dirty="0">
                <a:ln>
                  <a:noFill/>
                </a:ln>
                <a:solidFill>
                  <a:srgbClr val="366092"/>
                </a:solidFill>
                <a:effectLst/>
                <a:uLnTx/>
                <a:uFillTx/>
                <a:latin typeface="Calibri"/>
                <a:ea typeface="+mn-ea"/>
                <a:cs typeface="+mn-cs"/>
              </a:rPr>
              <a:t>y</a:t>
            </a:r>
            <a:r>
              <a:rPr kumimoji="0" lang="en-US" sz="1800" b="0" i="0" u="none" strike="noStrike" kern="1200" cap="none" spc="0" normalizeH="0" baseline="0" noProof="0" dirty="0">
                <a:ln>
                  <a:noFill/>
                </a:ln>
                <a:solidFill>
                  <a:srgbClr val="366092"/>
                </a:solidFill>
                <a:effectLst/>
                <a:uLnTx/>
                <a:uFillTx/>
                <a:latin typeface="Calibri"/>
                <a:ea typeface="+mn-ea"/>
                <a:cs typeface="+mn-cs"/>
              </a:rPr>
              <a:t>-intercept.</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the Slope of a Line</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lang="en-US" i="1" dirty="0"/>
              <a:t>y</a:t>
            </a:r>
            <a:r>
              <a:rPr sz="2800" dirty="0"/>
              <a:t>-intercept:</a:t>
            </a:r>
            <a:r>
              <a:rPr lang="en-US" sz="2800" dirty="0"/>
              <a:t> (0, −4)</a:t>
            </a:r>
            <a:endParaRPr sz="2800" dirty="0"/>
          </a:p>
          <a:p>
            <a:pPr>
              <a:defRPr sz="2800"/>
            </a:pPr>
            <a:r>
              <a:rPr lang="en-US" i="1" dirty="0"/>
              <a:t>x</a:t>
            </a:r>
            <a:r>
              <a:rPr sz="2800" dirty="0"/>
              <a:t>-intercept:</a:t>
            </a:r>
            <a:r>
              <a:rPr lang="en-US" sz="2800" dirty="0"/>
              <a:t> (3, 0)</a:t>
            </a:r>
          </a:p>
          <a:p>
            <a:pPr>
              <a:defRPr sz="2800"/>
            </a:pPr>
            <a:r>
              <a:rPr lang="en-US" dirty="0"/>
              <a:t>Once we have two points, we apply the slope formula.</a:t>
            </a:r>
            <a:endParaRPr sz="2800" dirty="0"/>
          </a:p>
        </p:txBody>
      </p:sp>
      <p:pic>
        <p:nvPicPr>
          <p:cNvPr id="5" name="Picture 4" descr="Slope equals negative 4 minus 0 whole divided by 0 minus 3. Which is equals to negative 4 divided by negative 3. Which is equals to 4 divided by 3">
            <a:extLst>
              <a:ext uri="{FF2B5EF4-FFF2-40B4-BE49-F238E27FC236}">
                <a16:creationId xmlns:a16="http://schemas.microsoft.com/office/drawing/2014/main" id="{5FAEF70C-97F4-8FF6-B46B-60865A757F3B}"/>
              </a:ext>
            </a:extLst>
          </p:cNvPr>
          <p:cNvPicPr>
            <a:picLocks noChangeAspect="1"/>
          </p:cNvPicPr>
          <p:nvPr/>
        </p:nvPicPr>
        <p:blipFill>
          <a:blip r:embed="rId2"/>
          <a:stretch>
            <a:fillRect/>
          </a:stretch>
        </p:blipFill>
        <p:spPr>
          <a:xfrm>
            <a:off x="2850642" y="2819400"/>
            <a:ext cx="3442716" cy="865632"/>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the Slope of a Line</a:t>
            </a:r>
            <a:r>
              <a:rPr lang="en-US" baseline="-25000" dirty="0"/>
              <a:t>4</a:t>
            </a:r>
            <a:endParaRPr dirty="0"/>
          </a:p>
        </p:txBody>
      </p:sp>
      <p:sp>
        <p:nvSpPr>
          <p:cNvPr id="3" name="Text Placeholder 2"/>
          <p:cNvSpPr>
            <a:spLocks noGrp="1"/>
          </p:cNvSpPr>
          <p:nvPr>
            <p:ph type="body" sz="quarter" idx="10"/>
          </p:nvPr>
        </p:nvSpPr>
        <p:spPr/>
        <p:txBody>
          <a:bodyPr>
            <a:noAutofit/>
          </a:bodyPr>
          <a:lstStyle/>
          <a:p>
            <a:pPr marL="542925" indent="-542925">
              <a:defRPr sz="2000"/>
            </a:pPr>
            <a:r>
              <a:rPr lang="en-US" sz="2600" dirty="0"/>
              <a:t>b</a:t>
            </a:r>
            <a:r>
              <a:rPr lang="en-US" sz="2600" i="1" dirty="0"/>
              <a:t>.	x</a:t>
            </a:r>
            <a:r>
              <a:rPr sz="2600" dirty="0"/>
              <a:t>-intercept:</a:t>
            </a:r>
          </a:p>
        </p:txBody>
      </p:sp>
      <p:pic>
        <p:nvPicPr>
          <p:cNvPr id="13" name="Picture 12" descr="Open parentheses 9 divided by 2 comma 0 close parentheses">
            <a:extLst>
              <a:ext uri="{FF2B5EF4-FFF2-40B4-BE49-F238E27FC236}">
                <a16:creationId xmlns:a16="http://schemas.microsoft.com/office/drawing/2014/main" id="{A2192E5B-75A9-A11E-DE5B-11792C090E18}"/>
              </a:ext>
            </a:extLst>
          </p:cNvPr>
          <p:cNvPicPr>
            <a:picLocks noChangeAspect="1"/>
          </p:cNvPicPr>
          <p:nvPr/>
        </p:nvPicPr>
        <p:blipFill>
          <a:blip r:embed="rId2"/>
          <a:stretch>
            <a:fillRect/>
          </a:stretch>
        </p:blipFill>
        <p:spPr>
          <a:xfrm>
            <a:off x="2723388" y="1016488"/>
            <a:ext cx="781812" cy="757428"/>
          </a:xfrm>
          <a:prstGeom prst="rect">
            <a:avLst/>
          </a:prstGeom>
        </p:spPr>
      </p:pic>
      <p:sp>
        <p:nvSpPr>
          <p:cNvPr id="7" name="TextBox 6">
            <a:extLst>
              <a:ext uri="{FF2B5EF4-FFF2-40B4-BE49-F238E27FC236}">
                <a16:creationId xmlns:a16="http://schemas.microsoft.com/office/drawing/2014/main" id="{58C8860D-6320-61C8-13F8-DC1576E650DE}"/>
              </a:ext>
            </a:extLst>
          </p:cNvPr>
          <p:cNvSpPr txBox="1"/>
          <p:nvPr/>
        </p:nvSpPr>
        <p:spPr>
          <a:xfrm>
            <a:off x="457202" y="1666875"/>
            <a:ext cx="8248648" cy="1292662"/>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In this example, we have found the </a:t>
            </a:r>
            <a:r>
              <a:rPr kumimoji="0" lang="en-US" sz="2600" b="0" i="1" u="none" strike="noStrike" kern="1200" cap="none" spc="0" normalizeH="0" baseline="0" noProof="0" dirty="0">
                <a:ln>
                  <a:noFill/>
                </a:ln>
                <a:solidFill>
                  <a:srgbClr val="366092"/>
                </a:solidFill>
                <a:effectLst/>
                <a:uLnTx/>
                <a:uFillTx/>
                <a:latin typeface="Calibri"/>
                <a:ea typeface="+mn-ea"/>
                <a:cs typeface="+mn-cs"/>
              </a:rPr>
              <a:t>x</a:t>
            </a:r>
            <a:r>
              <a:rPr kumimoji="0" lang="en-US" sz="2600" b="0" i="0" u="none" strike="noStrike" kern="1200" cap="none" spc="0" normalizeH="0" baseline="0" noProof="0" dirty="0">
                <a:ln>
                  <a:noFill/>
                </a:ln>
                <a:solidFill>
                  <a:srgbClr val="366092"/>
                </a:solidFill>
                <a:effectLst/>
                <a:uLnTx/>
                <a:uFillTx/>
                <a:latin typeface="Calibri"/>
                <a:ea typeface="+mn-ea"/>
                <a:cs typeface="+mn-cs"/>
              </a:rPr>
              <a:t>-intercept. We do not have to find both intercepts; the point (1,</a:t>
            </a:r>
            <a:r>
              <a:rPr kumimoji="0" lang="en-US" sz="2600" b="0" i="0" u="none" strike="noStrike" kern="1200" cap="none" spc="0" normalizeH="0" noProof="0" dirty="0">
                <a:ln>
                  <a:noFill/>
                </a:ln>
                <a:solidFill>
                  <a:srgbClr val="366092"/>
                </a:solidFill>
                <a:effectLst/>
                <a:uLnTx/>
                <a:uFillTx/>
                <a:latin typeface="Calibri"/>
                <a:ea typeface="+mn-ea"/>
                <a:cs typeface="+mn-cs"/>
              </a:rPr>
              <a:t> 1)</a:t>
            </a:r>
            <a:r>
              <a:rPr kumimoji="0" lang="en-US" sz="2600" b="0" i="0" u="none" strike="noStrike" kern="1200" cap="none" spc="0" normalizeH="0" baseline="0" noProof="0" dirty="0">
                <a:ln>
                  <a:noFill/>
                </a:ln>
                <a:solidFill>
                  <a:srgbClr val="366092"/>
                </a:solidFill>
                <a:effectLst/>
                <a:uLnTx/>
                <a:uFillTx/>
                <a:latin typeface="Calibri"/>
                <a:ea typeface="+mn-ea"/>
                <a:cs typeface="+mn-cs"/>
              </a:rPr>
              <a:t> is on the line and is simple to use in calculation.</a:t>
            </a:r>
            <a:endParaRPr lang="en-IN" dirty="0"/>
          </a:p>
        </p:txBody>
      </p:sp>
      <p:sp>
        <p:nvSpPr>
          <p:cNvPr id="8" name="TextBox 7">
            <a:extLst>
              <a:ext uri="{FF2B5EF4-FFF2-40B4-BE49-F238E27FC236}">
                <a16:creationId xmlns:a16="http://schemas.microsoft.com/office/drawing/2014/main" id="{5E4E8868-1634-B3F5-3A92-542BB28F6313}"/>
              </a:ext>
            </a:extLst>
          </p:cNvPr>
          <p:cNvSpPr txBox="1"/>
          <p:nvPr/>
        </p:nvSpPr>
        <p:spPr>
          <a:xfrm>
            <a:off x="457200" y="2936557"/>
            <a:ext cx="4572000" cy="492443"/>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​second point on the line: (1, 1)</a:t>
            </a:r>
            <a:endParaRPr lang="en-IN" dirty="0"/>
          </a:p>
        </p:txBody>
      </p:sp>
      <p:pic>
        <p:nvPicPr>
          <p:cNvPr id="14" name="Picture 13" descr="Slope equals 1 minus 0 whole divided by 1 minus open fraction 9 divided by 2 close fraction which is equals 1 divided by minus 7 divided by 2 which is equals to minus 2 divided by 7.">
            <a:extLst>
              <a:ext uri="{FF2B5EF4-FFF2-40B4-BE49-F238E27FC236}">
                <a16:creationId xmlns:a16="http://schemas.microsoft.com/office/drawing/2014/main" id="{FE550278-FA5B-995B-4727-ECD906B15BAC}"/>
              </a:ext>
            </a:extLst>
          </p:cNvPr>
          <p:cNvPicPr>
            <a:picLocks noChangeAspect="1"/>
          </p:cNvPicPr>
          <p:nvPr/>
        </p:nvPicPr>
        <p:blipFill>
          <a:blip r:embed="rId3"/>
          <a:stretch>
            <a:fillRect/>
          </a:stretch>
        </p:blipFill>
        <p:spPr>
          <a:xfrm>
            <a:off x="549743" y="3380839"/>
            <a:ext cx="2952000" cy="1071251"/>
          </a:xfrm>
          <a:prstGeom prst="rect">
            <a:avLst/>
          </a:prstGeom>
        </p:spPr>
      </p:pic>
      <p:sp>
        <p:nvSpPr>
          <p:cNvPr id="9" name="TextBox 8">
            <a:extLst>
              <a:ext uri="{FF2B5EF4-FFF2-40B4-BE49-F238E27FC236}">
                <a16:creationId xmlns:a16="http://schemas.microsoft.com/office/drawing/2014/main" id="{ADADFD4F-B600-6B0C-BB21-FDD90D70ABFF}"/>
              </a:ext>
            </a:extLst>
          </p:cNvPr>
          <p:cNvSpPr txBox="1"/>
          <p:nvPr/>
        </p:nvSpPr>
        <p:spPr>
          <a:xfrm>
            <a:off x="304800" y="4333875"/>
            <a:ext cx="8401049" cy="892552"/>
          </a:xfrm>
          <a:prstGeom prst="rect">
            <a:avLst/>
          </a:prstGeom>
          <a:noFill/>
        </p:spPr>
        <p:txBody>
          <a:bodyPr wrap="square" rtlCol="0">
            <a:spAutoFit/>
          </a:bodyPr>
          <a:lstStyle/>
          <a:p>
            <a:pPr marL="628650" indent="-628650"/>
            <a:r>
              <a:rPr kumimoji="0" lang="en-US" sz="2600" b="0" i="0" u="none" strike="noStrike" kern="1200" cap="none" spc="0" normalizeH="0" baseline="0" noProof="0" dirty="0">
                <a:ln>
                  <a:noFill/>
                </a:ln>
                <a:solidFill>
                  <a:srgbClr val="366092"/>
                </a:solidFill>
                <a:effectLst/>
                <a:uLnTx/>
                <a:uFillTx/>
                <a:latin typeface="Calibri"/>
                <a:ea typeface="+mn-ea"/>
                <a:cs typeface="+mn-cs"/>
              </a:rPr>
              <a:t>c.	The equation is of the form </a:t>
            </a:r>
            <a:r>
              <a:rPr kumimoji="0" lang="en-US" sz="2600" b="0" i="1" u="none" strike="noStrike" kern="1200" cap="none" spc="0" normalizeH="0" baseline="0" noProof="0" dirty="0">
                <a:ln>
                  <a:noFill/>
                </a:ln>
                <a:solidFill>
                  <a:srgbClr val="366092"/>
                </a:solidFill>
                <a:effectLst/>
                <a:uLnTx/>
                <a:uFillTx/>
                <a:latin typeface="Calibri"/>
                <a:ea typeface="+mn-ea"/>
                <a:cs typeface="+mn-cs"/>
              </a:rPr>
              <a:t>x</a:t>
            </a:r>
            <a:r>
              <a:rPr kumimoji="0" lang="en-US" sz="2600" b="0" i="0" u="none" strike="noStrike" kern="1200" cap="none" spc="0" normalizeH="0" baseline="0" noProof="0" dirty="0">
                <a:ln>
                  <a:noFill/>
                </a:ln>
                <a:solidFill>
                  <a:srgbClr val="366092"/>
                </a:solidFill>
                <a:effectLst/>
                <a:uLnTx/>
                <a:uFillTx/>
                <a:latin typeface="Calibri"/>
                <a:ea typeface="+mn-ea"/>
                <a:cs typeface="+mn-cs"/>
              </a:rPr>
              <a:t> = </a:t>
            </a:r>
            <a:r>
              <a:rPr kumimoji="0" lang="en-US" sz="2600" b="0" i="1" u="none" strike="noStrike" kern="1200" cap="none" spc="0" normalizeH="0" baseline="0" noProof="0" dirty="0">
                <a:ln>
                  <a:noFill/>
                </a:ln>
                <a:solidFill>
                  <a:srgbClr val="366092"/>
                </a:solidFill>
                <a:effectLst/>
                <a:uLnTx/>
                <a:uFillTx/>
                <a:latin typeface="Calibri"/>
                <a:ea typeface="+mn-ea"/>
                <a:cs typeface="+mn-cs"/>
              </a:rPr>
              <a:t>c</a:t>
            </a:r>
            <a:r>
              <a:rPr kumimoji="0" lang="en-US" sz="2600" b="0" i="0" u="none" strike="noStrike" kern="1200" cap="none" spc="0" normalizeH="0" baseline="0" noProof="0" dirty="0">
                <a:ln>
                  <a:noFill/>
                </a:ln>
                <a:solidFill>
                  <a:srgbClr val="366092"/>
                </a:solidFill>
                <a:effectLst/>
                <a:uLnTx/>
                <a:uFillTx/>
                <a:latin typeface="Calibri"/>
                <a:ea typeface="+mn-ea"/>
                <a:cs typeface="+mn-cs"/>
              </a:rPr>
              <a:t>, and is a vertical line. Therefore, the slope is undefined.</a:t>
            </a:r>
            <a:endParaRPr lang="en-IN" dirty="0"/>
          </a:p>
        </p:txBody>
      </p:sp>
      <p:sp>
        <p:nvSpPr>
          <p:cNvPr id="10" name="TextBox 9">
            <a:extLst>
              <a:ext uri="{FF2B5EF4-FFF2-40B4-BE49-F238E27FC236}">
                <a16:creationId xmlns:a16="http://schemas.microsoft.com/office/drawing/2014/main" id="{B1F408FE-117E-D9D9-04E4-FC7C50564042}"/>
              </a:ext>
            </a:extLst>
          </p:cNvPr>
          <p:cNvSpPr txBox="1"/>
          <p:nvPr/>
        </p:nvSpPr>
        <p:spPr>
          <a:xfrm>
            <a:off x="304800" y="5191125"/>
            <a:ext cx="8401049" cy="892552"/>
          </a:xfrm>
          <a:prstGeom prst="rect">
            <a:avLst/>
          </a:prstGeom>
          <a:noFill/>
        </p:spPr>
        <p:txBody>
          <a:bodyPr wrap="square" rtlCol="0">
            <a:spAutoFit/>
          </a:bodyPr>
          <a:lstStyle/>
          <a:p>
            <a:pPr marL="714375" indent="-714375"/>
            <a:r>
              <a:rPr kumimoji="0" lang="en-US" sz="2600" b="0" i="0" u="none" strike="noStrike" kern="1200" cap="none" spc="0" normalizeH="0" baseline="0" noProof="0" dirty="0">
                <a:ln>
                  <a:noFill/>
                </a:ln>
                <a:solidFill>
                  <a:srgbClr val="366092"/>
                </a:solidFill>
                <a:effectLst/>
                <a:uLnTx/>
                <a:uFillTx/>
                <a:latin typeface="Calibri"/>
                <a:ea typeface="+mn-ea"/>
                <a:cs typeface="+mn-cs"/>
              </a:rPr>
              <a:t>d.	This equation is of the form </a:t>
            </a:r>
            <a:r>
              <a:rPr kumimoji="0" lang="en-US" sz="2600" b="0" i="1" u="none" strike="noStrike" kern="1200" cap="none" spc="0" normalizeH="0" baseline="0" noProof="0" dirty="0">
                <a:ln>
                  <a:noFill/>
                </a:ln>
                <a:solidFill>
                  <a:srgbClr val="366092"/>
                </a:solidFill>
                <a:effectLst/>
                <a:uLnTx/>
                <a:uFillTx/>
                <a:latin typeface="Calibri"/>
                <a:ea typeface="+mn-ea"/>
                <a:cs typeface="+mn-cs"/>
              </a:rPr>
              <a:t>y</a:t>
            </a:r>
            <a:r>
              <a:rPr lang="en-US" sz="2600" dirty="0">
                <a:solidFill>
                  <a:srgbClr val="366092"/>
                </a:solidFill>
              </a:rPr>
              <a:t> = </a:t>
            </a:r>
            <a:r>
              <a:rPr lang="en-US" sz="2600" i="1" dirty="0">
                <a:solidFill>
                  <a:srgbClr val="366092"/>
                </a:solidFill>
              </a:rPr>
              <a:t>c</a:t>
            </a:r>
            <a:r>
              <a:rPr lang="en-US" sz="2600" dirty="0">
                <a:solidFill>
                  <a:srgbClr val="366092"/>
                </a:solidFill>
              </a:rPr>
              <a:t>,</a:t>
            </a:r>
            <a:r>
              <a:rPr kumimoji="0" lang="en-US" sz="2600" b="0" i="0" u="none" strike="noStrike" kern="1200" cap="none" spc="0" normalizeH="0" baseline="0" noProof="0" dirty="0">
                <a:ln>
                  <a:noFill/>
                </a:ln>
                <a:solidFill>
                  <a:srgbClr val="366092"/>
                </a:solidFill>
                <a:effectLst/>
                <a:uLnTx/>
                <a:uFillTx/>
                <a:latin typeface="Calibri"/>
                <a:ea typeface="+mn-ea"/>
                <a:cs typeface="+mn-cs"/>
              </a:rPr>
              <a:t> and is a horizontal line. Therefore, it has a slope of </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0</a:t>
            </a:r>
            <a:r>
              <a:rPr kumimoji="0" lang="en-US" sz="26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Slope-Intercept Form of a Line</a:t>
            </a:r>
            <a:endParaRPr dirty="0"/>
          </a:p>
        </p:txBody>
      </p:sp>
      <p:sp>
        <p:nvSpPr>
          <p:cNvPr id="3" name="Text Placeholder 2"/>
          <p:cNvSpPr>
            <a:spLocks noGrp="1"/>
          </p:cNvSpPr>
          <p:nvPr>
            <p:ph type="body" sz="quarter" idx="10"/>
          </p:nvPr>
        </p:nvSpPr>
        <p:spPr>
          <a:xfrm>
            <a:off x="457200" y="1082078"/>
            <a:ext cx="8229600" cy="4785322"/>
          </a:xfrm>
        </p:spPr>
        <p:txBody>
          <a:bodyPr>
            <a:normAutofit/>
          </a:bodyPr>
          <a:lstStyle/>
          <a:p>
            <a:pPr>
              <a:defRPr sz="2800"/>
            </a:pPr>
            <a:r>
              <a:rPr sz="2800" dirty="0"/>
              <a:t>If the equation of a nonvertical line in </a:t>
            </a:r>
            <a:r>
              <a:rPr lang="en-US" sz="2800" i="1" dirty="0"/>
              <a:t>x</a:t>
            </a:r>
            <a:r>
              <a:rPr sz="2800" dirty="0"/>
              <a:t> and </a:t>
            </a:r>
            <a:r>
              <a:rPr lang="en-US" sz="2800" i="1" dirty="0"/>
              <a:t>y</a:t>
            </a:r>
            <a:r>
              <a:rPr sz="2800" dirty="0"/>
              <a:t> is solved for </a:t>
            </a:r>
            <a:r>
              <a:rPr lang="en-US" sz="2800" i="1" dirty="0"/>
              <a:t>y</a:t>
            </a:r>
            <a:r>
              <a:rPr sz="2800" dirty="0"/>
              <a:t>, the result is an equation in </a:t>
            </a:r>
            <a:r>
              <a:rPr sz="2800" b="1" dirty="0"/>
              <a:t>slope-intercept form</a:t>
            </a:r>
            <a:r>
              <a:rPr lang="en-US" sz="2800" dirty="0"/>
              <a:t>.</a:t>
            </a:r>
            <a:endParaRPr sz="2800" dirty="0"/>
          </a:p>
          <a:p>
            <a:pPr algn="ctr">
              <a:defRPr sz="2800"/>
            </a:pPr>
            <a:r>
              <a:rPr lang="en-US" sz="2800" i="1" dirty="0"/>
              <a:t>y</a:t>
            </a:r>
            <a:r>
              <a:rPr lang="en-US" sz="2800" dirty="0"/>
              <a:t> = </a:t>
            </a:r>
            <a:r>
              <a:rPr lang="en-US" sz="2800" i="1" dirty="0"/>
              <a:t>mx</a:t>
            </a:r>
            <a:r>
              <a:rPr lang="en-US" sz="2800" dirty="0"/>
              <a:t> + </a:t>
            </a:r>
            <a:r>
              <a:rPr lang="en-US" sz="2800" i="1" dirty="0"/>
              <a:t>b</a:t>
            </a:r>
            <a:endParaRPr sz="2800" dirty="0"/>
          </a:p>
          <a:p>
            <a:pPr>
              <a:defRPr sz="2800"/>
            </a:pPr>
            <a:r>
              <a:rPr sz="2800" dirty="0"/>
              <a:t>The constant </a:t>
            </a:r>
            <a:r>
              <a:rPr lang="en-US" sz="2800" i="1" dirty="0"/>
              <a:t>m</a:t>
            </a:r>
            <a:r>
              <a:rPr sz="2800" dirty="0"/>
              <a:t> is the slope of the line, and the</a:t>
            </a:r>
            <a:br>
              <a:rPr lang="en-US" sz="2800" dirty="0"/>
            </a:br>
            <a:r>
              <a:rPr lang="en-US" sz="2800" i="1" dirty="0"/>
              <a:t>y</a:t>
            </a:r>
            <a:r>
              <a:rPr sz="2800" dirty="0"/>
              <a:t>-intercept of the line is</a:t>
            </a:r>
            <a:r>
              <a:rPr lang="en-US" sz="2800" dirty="0"/>
              <a:t> (0, </a:t>
            </a:r>
            <a:r>
              <a:rPr lang="en-US" sz="2800" i="1" dirty="0"/>
              <a:t>b</a:t>
            </a:r>
            <a:r>
              <a:rPr lang="en-US" sz="2800" dirty="0"/>
              <a:t>).</a:t>
            </a:r>
            <a:r>
              <a:rPr sz="2800" dirty="0"/>
              <a:t> </a:t>
            </a:r>
            <a:endParaRPr lang="en-US" sz="2800" dirty="0"/>
          </a:p>
          <a:p>
            <a:pPr>
              <a:defRPr sz="2800"/>
            </a:pPr>
            <a:endParaRPr lang="en-US" dirty="0"/>
          </a:p>
          <a:p>
            <a:pPr>
              <a:defRPr sz="2800"/>
            </a:pPr>
            <a:r>
              <a:rPr sz="2800" dirty="0"/>
              <a:t>If the variable </a:t>
            </a:r>
            <a:r>
              <a:rPr lang="en-US" sz="2800" i="1" dirty="0"/>
              <a:t>x</a:t>
            </a:r>
            <a:r>
              <a:rPr sz="2800" dirty="0"/>
              <a:t> does not appear in the equation, the slope is </a:t>
            </a:r>
            <a:r>
              <a:rPr sz="2800" dirty="0">
                <a:latin typeface="Cambria Math"/>
              </a:rPr>
              <a:t>0</a:t>
            </a:r>
            <a:r>
              <a:rPr sz="2800" dirty="0"/>
              <a:t> and the equation is simply of the form</a:t>
            </a:r>
            <a:r>
              <a:rPr lang="en-US" sz="2800" dirty="0"/>
              <a:t> </a:t>
            </a:r>
            <a:r>
              <a:rPr lang="en-US" sz="2800" i="1" dirty="0"/>
              <a:t>y</a:t>
            </a:r>
            <a:r>
              <a:rPr lang="en-US" sz="2800" dirty="0"/>
              <a:t> = </a:t>
            </a:r>
            <a:r>
              <a:rPr lang="en-US" sz="2800" i="1" dirty="0"/>
              <a:t>b</a:t>
            </a:r>
            <a:r>
              <a:rPr sz="2800" dirty="0"/>
              <a:t> and is a horizontal line.</a:t>
            </a:r>
          </a:p>
          <a:p>
            <a:endParaRP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Slope-Intercept Form of a Line</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pPr>
              <a:defRPr sz="2800"/>
            </a:pPr>
            <a:r>
              <a:rPr sz="2800" dirty="0"/>
              <a:t>Use the slope-intercept form of the line to graph the equation</a:t>
            </a:r>
            <a:r>
              <a:rPr lang="en-US" sz="2800" dirty="0"/>
              <a:t> 4</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3</a:t>
            </a:r>
            <a:r>
              <a:rPr lang="en-US" sz="2800" i="1" dirty="0"/>
              <a:t>y</a:t>
            </a:r>
            <a:r>
              <a:rPr lang="en-US" sz="2800" dirty="0"/>
              <a:t> = 6.</a:t>
            </a:r>
            <a:endParaRP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Slope-Intercept Form of a Line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Solving the equation for </a:t>
            </a:r>
            <a:r>
              <a:rPr lang="en-US" sz="2800" i="1" dirty="0"/>
              <a:t>y</a:t>
            </a:r>
            <a:r>
              <a:rPr sz="2800" dirty="0"/>
              <a:t> puts it in slope-intercept form.</a:t>
            </a:r>
            <a:endParaRPr dirty="0"/>
          </a:p>
        </p:txBody>
      </p:sp>
      <p:pic>
        <p:nvPicPr>
          <p:cNvPr id="11" name="Picture 10" descr="4x minus 3y equals 6. Rearranging gives negative 3y equals negative 4x plus 6. Dividing by negative 3 results in y equals 4 divided by 3 times x minus 2.&#10;">
            <a:extLst>
              <a:ext uri="{FF2B5EF4-FFF2-40B4-BE49-F238E27FC236}">
                <a16:creationId xmlns:a16="http://schemas.microsoft.com/office/drawing/2014/main" id="{711EB4DE-B991-E9AA-7D5B-8FAC11ACD8F8}"/>
              </a:ext>
            </a:extLst>
          </p:cNvPr>
          <p:cNvPicPr>
            <a:picLocks noChangeAspect="1"/>
          </p:cNvPicPr>
          <p:nvPr/>
        </p:nvPicPr>
        <p:blipFill>
          <a:blip r:embed="rId2"/>
          <a:stretch>
            <a:fillRect/>
          </a:stretch>
        </p:blipFill>
        <p:spPr>
          <a:xfrm>
            <a:off x="2849880" y="2205513"/>
            <a:ext cx="2602822" cy="1908000"/>
          </a:xfrm>
          <a:prstGeom prst="rect">
            <a:avLst/>
          </a:prstGeom>
        </p:spPr>
      </p:pic>
      <p:sp>
        <p:nvSpPr>
          <p:cNvPr id="4" name="TextBox 3">
            <a:extLst>
              <a:ext uri="{FF2B5EF4-FFF2-40B4-BE49-F238E27FC236}">
                <a16:creationId xmlns:a16="http://schemas.microsoft.com/office/drawing/2014/main" id="{30004C5F-90CA-3856-933E-2DCE3524F664}"/>
              </a:ext>
            </a:extLst>
          </p:cNvPr>
          <p:cNvSpPr txBox="1"/>
          <p:nvPr/>
        </p:nvSpPr>
        <p:spPr>
          <a:xfrm>
            <a:off x="457200" y="4124960"/>
            <a:ext cx="8077200" cy="492443"/>
          </a:xfrm>
          <a:prstGeom prst="rect">
            <a:avLst/>
          </a:prstGeom>
          <a:noFill/>
        </p:spPr>
        <p:txBody>
          <a:bodyPr wrap="square" rtlCol="0">
            <a:spAutoFit/>
          </a:bodyPr>
          <a:lstStyle/>
          <a:p>
            <a:r>
              <a:rPr kumimoji="0" lang="en-US" sz="2600" b="0" i="0" u="none" strike="noStrike" kern="1200" cap="none" spc="0" normalizeH="0" baseline="0" noProof="0">
                <a:ln>
                  <a:noFill/>
                </a:ln>
                <a:solidFill>
                  <a:srgbClr val="366092"/>
                </a:solidFill>
                <a:effectLst/>
                <a:uLnTx/>
                <a:uFillTx/>
                <a:latin typeface="Calibri"/>
                <a:ea typeface="+mn-ea"/>
                <a:cs typeface="+mn-cs"/>
              </a:rPr>
              <a:t>Once we have done this, we know that the line has a slope</a:t>
            </a:r>
            <a:endParaRPr lang="en-IN" dirty="0"/>
          </a:p>
        </p:txBody>
      </p:sp>
      <p:sp>
        <p:nvSpPr>
          <p:cNvPr id="5" name="TextBox 4">
            <a:extLst>
              <a:ext uri="{FF2B5EF4-FFF2-40B4-BE49-F238E27FC236}">
                <a16:creationId xmlns:a16="http://schemas.microsoft.com/office/drawing/2014/main" id="{F72772B1-7021-8836-A561-4734747E2B8D}"/>
              </a:ext>
            </a:extLst>
          </p:cNvPr>
          <p:cNvSpPr txBox="1"/>
          <p:nvPr/>
        </p:nvSpPr>
        <p:spPr>
          <a:xfrm>
            <a:off x="450850" y="4556601"/>
            <a:ext cx="533400" cy="492443"/>
          </a:xfrm>
          <a:prstGeom prst="rect">
            <a:avLst/>
          </a:prstGeom>
          <a:noFill/>
        </p:spPr>
        <p:txBody>
          <a:bodyPr wrap="square" rtlCol="0">
            <a:spAutoFit/>
          </a:bodyPr>
          <a:lstStyle/>
          <a:p>
            <a:r>
              <a:rPr kumimoji="0" lang="en-US" sz="2600" b="0" i="0" u="none" strike="noStrike" kern="1200" cap="none" spc="0" normalizeH="0" baseline="0" noProof="0">
                <a:ln>
                  <a:noFill/>
                </a:ln>
                <a:solidFill>
                  <a:srgbClr val="366092"/>
                </a:solidFill>
                <a:effectLst/>
                <a:uLnTx/>
                <a:uFillTx/>
                <a:latin typeface="Calibri"/>
                <a:ea typeface="+mn-ea"/>
                <a:cs typeface="+mn-cs"/>
              </a:rPr>
              <a:t>of</a:t>
            </a:r>
            <a:endParaRPr lang="en-IN" dirty="0"/>
          </a:p>
        </p:txBody>
      </p:sp>
      <p:pic>
        <p:nvPicPr>
          <p:cNvPr id="9" name="Picture 8" descr="4 divided by 3">
            <a:extLst>
              <a:ext uri="{FF2B5EF4-FFF2-40B4-BE49-F238E27FC236}">
                <a16:creationId xmlns:a16="http://schemas.microsoft.com/office/drawing/2014/main" id="{4424842E-AF84-43AF-9D7D-0760A04731F1}"/>
              </a:ext>
            </a:extLst>
          </p:cNvPr>
          <p:cNvPicPr>
            <a:picLocks noChangeAspect="1"/>
          </p:cNvPicPr>
          <p:nvPr/>
        </p:nvPicPr>
        <p:blipFill>
          <a:blip r:embed="rId3"/>
          <a:stretch>
            <a:fillRect/>
          </a:stretch>
        </p:blipFill>
        <p:spPr>
          <a:xfrm>
            <a:off x="918049" y="4478822"/>
            <a:ext cx="218601" cy="648000"/>
          </a:xfrm>
          <a:prstGeom prst="rect">
            <a:avLst/>
          </a:prstGeom>
        </p:spPr>
      </p:pic>
      <p:sp>
        <p:nvSpPr>
          <p:cNvPr id="7" name="TextBox 6">
            <a:extLst>
              <a:ext uri="{FF2B5EF4-FFF2-40B4-BE49-F238E27FC236}">
                <a16:creationId xmlns:a16="http://schemas.microsoft.com/office/drawing/2014/main" id="{A57E6484-7842-1BAE-00AE-B23AE7F725EF}"/>
              </a:ext>
            </a:extLst>
          </p:cNvPr>
          <p:cNvSpPr txBox="1"/>
          <p:nvPr/>
        </p:nvSpPr>
        <p:spPr>
          <a:xfrm>
            <a:off x="1117600" y="4556601"/>
            <a:ext cx="3987800" cy="492443"/>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and crosses the </a:t>
            </a:r>
            <a:r>
              <a:rPr kumimoji="0" lang="en-US" sz="2600" b="0" i="1" u="none" strike="noStrike" kern="1200" cap="none" spc="0" normalizeH="0" baseline="0" noProof="0" dirty="0">
                <a:ln>
                  <a:noFill/>
                </a:ln>
                <a:solidFill>
                  <a:srgbClr val="366092"/>
                </a:solidFill>
                <a:effectLst/>
                <a:uLnTx/>
                <a:uFillTx/>
                <a:latin typeface="Calibri"/>
                <a:ea typeface="+mn-ea"/>
                <a:cs typeface="+mn-cs"/>
              </a:rPr>
              <a:t>y</a:t>
            </a:r>
            <a:r>
              <a:rPr kumimoji="0" lang="en-US" sz="2600" b="0" i="0" u="none" strike="noStrike" kern="1200" cap="none" spc="0" normalizeH="0" baseline="0" noProof="0" dirty="0">
                <a:ln>
                  <a:noFill/>
                </a:ln>
                <a:solidFill>
                  <a:srgbClr val="366092"/>
                </a:solidFill>
                <a:effectLst/>
                <a:uLnTx/>
                <a:uFillTx/>
                <a:latin typeface="Calibri"/>
                <a:ea typeface="+mn-ea"/>
                <a:cs typeface="+mn-cs"/>
              </a:rPr>
              <a:t>-axis at −2.</a:t>
            </a:r>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5620B-936F-475B-AC21-45C8CE1E1192}"/>
              </a:ext>
            </a:extLst>
          </p:cNvPr>
          <p:cNvSpPr>
            <a:spLocks noGrp="1"/>
          </p:cNvSpPr>
          <p:nvPr>
            <p:ph type="title"/>
          </p:nvPr>
        </p:nvSpPr>
        <p:spPr/>
        <p:txBody>
          <a:bodyPr/>
          <a:lstStyle/>
          <a:p>
            <a:r>
              <a:rPr lang="en-US" dirty="0"/>
              <a:t>Example 3: Slope-Intercept Form of a Line</a:t>
            </a:r>
            <a:r>
              <a:rPr lang="en-US" baseline="-25000" dirty="0"/>
              <a:t>3</a:t>
            </a:r>
            <a:endParaRPr lang="en-US" dirty="0"/>
          </a:p>
        </p:txBody>
      </p:sp>
      <p:sp>
        <p:nvSpPr>
          <p:cNvPr id="3" name="Text Placeholder 2">
            <a:extLst>
              <a:ext uri="{FF2B5EF4-FFF2-40B4-BE49-F238E27FC236}">
                <a16:creationId xmlns:a16="http://schemas.microsoft.com/office/drawing/2014/main" id="{9BDB4664-0478-450B-AD48-7A93B9159AE1}"/>
              </a:ext>
            </a:extLst>
          </p:cNvPr>
          <p:cNvSpPr>
            <a:spLocks noGrp="1"/>
          </p:cNvSpPr>
          <p:nvPr>
            <p:ph type="body" sz="quarter" idx="10"/>
          </p:nvPr>
        </p:nvSpPr>
        <p:spPr/>
        <p:txBody>
          <a:bodyPr/>
          <a:lstStyle/>
          <a:p>
            <a:pPr>
              <a:defRPr sz="2800"/>
            </a:pPr>
            <a:r>
              <a:rPr lang="en-US" sz="2800" dirty="0"/>
              <a:t>Immediately, we can plot the </a:t>
            </a:r>
            <a:r>
              <a:rPr lang="en-US" sz="2800" i="1" dirty="0"/>
              <a:t>y</a:t>
            </a:r>
            <a:r>
              <a:rPr lang="en-US" sz="2800" dirty="0"/>
              <a:t>-intercept.</a:t>
            </a:r>
          </a:p>
          <a:p>
            <a:pPr>
              <a:defRPr sz="2800"/>
            </a:pPr>
            <a:endParaRPr lang="en-US" sz="2800" dirty="0"/>
          </a:p>
          <a:p>
            <a:pPr>
              <a:defRPr sz="2800"/>
            </a:pPr>
            <a:r>
              <a:rPr lang="en-US" sz="2800" dirty="0"/>
              <a:t>A second point can now be found by using the fact that slope is "rise over run." This means a second point must lie </a:t>
            </a:r>
            <a:r>
              <a:rPr lang="en-US" sz="2800" dirty="0">
                <a:latin typeface="Cambria Math"/>
              </a:rPr>
              <a:t>4</a:t>
            </a:r>
            <a:r>
              <a:rPr lang="en-US" sz="2800" dirty="0"/>
              <a:t> units up and </a:t>
            </a:r>
            <a:r>
              <a:rPr lang="en-US" sz="2800" dirty="0">
                <a:latin typeface="Cambria Math"/>
              </a:rPr>
              <a:t>3</a:t>
            </a:r>
            <a:r>
              <a:rPr lang="en-US" sz="2800" dirty="0"/>
              <a:t> units to the right, i.e. at (3, 2).</a:t>
            </a:r>
          </a:p>
          <a:p>
            <a:pPr>
              <a:defRPr sz="2800"/>
            </a:pPr>
            <a:endParaRPr lang="en-US" dirty="0"/>
          </a:p>
          <a:p>
            <a:pPr>
              <a:defRPr sz="2800"/>
            </a:pPr>
            <a:r>
              <a:rPr lang="en-US" sz="2800" dirty="0"/>
              <a:t>Alternatively, we could locate a second point by moving down </a:t>
            </a:r>
            <a:r>
              <a:rPr lang="en-US" sz="2800" dirty="0">
                <a:latin typeface="Cambria Math"/>
              </a:rPr>
              <a:t>4</a:t>
            </a:r>
            <a:r>
              <a:rPr lang="en-US" sz="2800" dirty="0"/>
              <a:t> units and moving to the left </a:t>
            </a:r>
            <a:r>
              <a:rPr lang="en-US" sz="2800" dirty="0">
                <a:latin typeface="Cambria Math"/>
              </a:rPr>
              <a:t>3</a:t>
            </a:r>
            <a:r>
              <a:rPr lang="en-US" sz="2800" dirty="0"/>
              <a:t> units.</a:t>
            </a:r>
          </a:p>
          <a:p>
            <a:pPr>
              <a:defRPr sz="2800"/>
            </a:pPr>
            <a:endParaRPr lang="en-US" sz="2800" dirty="0"/>
          </a:p>
          <a:p>
            <a:endParaRPr lang="en-US" dirty="0"/>
          </a:p>
        </p:txBody>
      </p:sp>
    </p:spTree>
    <p:extLst>
      <p:ext uri="{BB962C8B-B14F-4D97-AF65-F5344CB8AC3E}">
        <p14:creationId xmlns:p14="http://schemas.microsoft.com/office/powerpoint/2010/main" val="2339121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The Slope of a Line</a:t>
            </a:r>
            <a:endParaRPr dirty="0"/>
          </a:p>
        </p:txBody>
      </p:sp>
      <p:sp>
        <p:nvSpPr>
          <p:cNvPr id="3" name="Text Placeholder 2"/>
          <p:cNvSpPr>
            <a:spLocks noGrp="1"/>
          </p:cNvSpPr>
          <p:nvPr>
            <p:ph type="body" sz="quarter" idx="10"/>
          </p:nvPr>
        </p:nvSpPr>
        <p:spPr>
          <a:xfrm>
            <a:off x="457200" y="1082078"/>
            <a:ext cx="8229600" cy="4785322"/>
          </a:xfrm>
        </p:spPr>
        <p:txBody>
          <a:bodyPr>
            <a:normAutofit/>
          </a:bodyPr>
          <a:lstStyle/>
          <a:p>
            <a:pPr>
              <a:defRPr sz="2800"/>
            </a:pPr>
            <a:r>
              <a:rPr lang="en-IN" dirty="0"/>
              <a:t>Let </a:t>
            </a:r>
            <a:r>
              <a:rPr lang="en-IN" i="1" dirty="0"/>
              <a:t>L</a:t>
            </a:r>
            <a:r>
              <a:rPr lang="en-IN" dirty="0"/>
              <a:t> stand for a given line in the Cartesian plane, and let (</a:t>
            </a:r>
            <a:r>
              <a:rPr lang="en-IN" i="1" dirty="0"/>
              <a:t>x</a:t>
            </a:r>
            <a:r>
              <a:rPr lang="en-IN" dirty="0">
                <a:latin typeface="Calibri" panose="020F0502020204030204" pitchFamily="34" charset="0"/>
                <a:ea typeface="Calibri" panose="020F0502020204030204" pitchFamily="34" charset="0"/>
                <a:cs typeface="Calibri" panose="020F0502020204030204" pitchFamily="34" charset="0"/>
              </a:rPr>
              <a:t>₁</a:t>
            </a:r>
            <a:r>
              <a:rPr lang="en-IN" dirty="0"/>
              <a:t>, </a:t>
            </a:r>
            <a:r>
              <a:rPr lang="en-IN" i="1" dirty="0"/>
              <a:t>y</a:t>
            </a:r>
            <a:r>
              <a:rPr lang="en-IN" dirty="0">
                <a:latin typeface="Calibri" panose="020F0502020204030204" pitchFamily="34" charset="0"/>
                <a:ea typeface="Calibri" panose="020F0502020204030204" pitchFamily="34" charset="0"/>
                <a:cs typeface="Calibri" panose="020F0502020204030204" pitchFamily="34" charset="0"/>
              </a:rPr>
              <a:t>₁</a:t>
            </a:r>
            <a:r>
              <a:rPr lang="en-IN" dirty="0"/>
              <a:t>) and (</a:t>
            </a:r>
            <a:r>
              <a:rPr lang="en-IN" i="1" dirty="0"/>
              <a:t>x</a:t>
            </a:r>
            <a:r>
              <a:rPr lang="en-IN" dirty="0">
                <a:latin typeface="Calibri" panose="020F0502020204030204" pitchFamily="34" charset="0"/>
                <a:ea typeface="Calibri" panose="020F0502020204030204" pitchFamily="34" charset="0"/>
                <a:cs typeface="Calibri" panose="020F0502020204030204" pitchFamily="34" charset="0"/>
              </a:rPr>
              <a:t>₂</a:t>
            </a:r>
            <a:r>
              <a:rPr lang="en-IN" dirty="0"/>
              <a:t>, </a:t>
            </a:r>
            <a:r>
              <a:rPr lang="en-IN" i="1" dirty="0"/>
              <a:t>y</a:t>
            </a:r>
            <a:r>
              <a:rPr lang="en-IN" dirty="0">
                <a:latin typeface="Calibri" panose="020F0502020204030204" pitchFamily="34" charset="0"/>
                <a:ea typeface="Calibri" panose="020F0502020204030204" pitchFamily="34" charset="0"/>
                <a:cs typeface="Calibri" panose="020F0502020204030204" pitchFamily="34" charset="0"/>
              </a:rPr>
              <a:t>₂</a:t>
            </a:r>
            <a:r>
              <a:rPr lang="en-IN" dirty="0"/>
              <a:t>)</a:t>
            </a:r>
            <a:r>
              <a:rPr lang="ar-AE" dirty="0"/>
              <a:t> </a:t>
            </a:r>
            <a:r>
              <a:rPr lang="en-IN" dirty="0"/>
              <a:t>be the coordinates of any two distinct points on </a:t>
            </a:r>
            <a:r>
              <a:rPr lang="en-IN" i="1" dirty="0"/>
              <a:t>L</a:t>
            </a:r>
            <a:r>
              <a:rPr lang="en-IN" dirty="0"/>
              <a:t>. The </a:t>
            </a:r>
            <a:r>
              <a:rPr lang="en-IN" b="1" dirty="0"/>
              <a:t>slope</a:t>
            </a:r>
            <a:r>
              <a:rPr lang="en-IN" dirty="0"/>
              <a:t> of the line </a:t>
            </a:r>
            <a:r>
              <a:rPr lang="en-IN" i="1" dirty="0"/>
              <a:t>L</a:t>
            </a:r>
            <a:r>
              <a:rPr lang="en-IN" dirty="0"/>
              <a:t> is the ratio</a:t>
            </a:r>
            <a:endParaRPr lang="en-US" sz="2800" dirty="0"/>
          </a:p>
          <a:p>
            <a:pPr>
              <a:defRPr sz="2800"/>
            </a:pPr>
            <a:endParaRPr sz="2800" dirty="0"/>
          </a:p>
        </p:txBody>
      </p:sp>
      <p:pic>
        <p:nvPicPr>
          <p:cNvPr id="7" name="Picture 6" descr="y subscript 2 minus y subscript 1 whole divided by x subscript 2 minus x subscript 1,">
            <a:extLst>
              <a:ext uri="{FF2B5EF4-FFF2-40B4-BE49-F238E27FC236}">
                <a16:creationId xmlns:a16="http://schemas.microsoft.com/office/drawing/2014/main" id="{520EAABE-D5E6-1173-55F0-72F17D21119C}"/>
              </a:ext>
            </a:extLst>
          </p:cNvPr>
          <p:cNvPicPr>
            <a:picLocks noChangeAspect="1"/>
          </p:cNvPicPr>
          <p:nvPr/>
        </p:nvPicPr>
        <p:blipFill>
          <a:blip r:embed="rId2"/>
          <a:stretch>
            <a:fillRect/>
          </a:stretch>
        </p:blipFill>
        <p:spPr>
          <a:xfrm>
            <a:off x="536448" y="2301698"/>
            <a:ext cx="958596" cy="792480"/>
          </a:xfrm>
          <a:prstGeom prst="rect">
            <a:avLst/>
          </a:prstGeom>
        </p:spPr>
      </p:pic>
      <p:sp>
        <p:nvSpPr>
          <p:cNvPr id="6" name="TextBox 5">
            <a:extLst>
              <a:ext uri="{FF2B5EF4-FFF2-40B4-BE49-F238E27FC236}">
                <a16:creationId xmlns:a16="http://schemas.microsoft.com/office/drawing/2014/main" id="{8C19CB1A-B141-911C-D0E4-EF43C0FF1E65}"/>
              </a:ext>
            </a:extLst>
          </p:cNvPr>
          <p:cNvSpPr txBox="1"/>
          <p:nvPr/>
        </p:nvSpPr>
        <p:spPr>
          <a:xfrm>
            <a:off x="1397000" y="2418040"/>
            <a:ext cx="72898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which can be described in words as "change in </a:t>
            </a:r>
            <a:r>
              <a:rPr kumimoji="0" lang="en-US" sz="2800" b="0" i="1" u="none" strike="noStrike" kern="1200" cap="none" spc="0" normalizeH="0" baseline="0" noProof="0" dirty="0">
                <a:ln>
                  <a:noFill/>
                </a:ln>
                <a:solidFill>
                  <a:srgbClr val="000000"/>
                </a:solidFill>
                <a:effectLst/>
                <a:uLnTx/>
                <a:uFillTx/>
                <a:latin typeface="Calibri"/>
                <a:ea typeface="+mn-ea"/>
                <a:cs typeface="+mn-cs"/>
              </a:rPr>
              <a:t>y</a:t>
            </a:r>
            <a:endParaRPr lang="en-IN" i="1" dirty="0"/>
          </a:p>
        </p:txBody>
      </p:sp>
      <p:sp>
        <p:nvSpPr>
          <p:cNvPr id="8" name="TextBox 7">
            <a:extLst>
              <a:ext uri="{FF2B5EF4-FFF2-40B4-BE49-F238E27FC236}">
                <a16:creationId xmlns:a16="http://schemas.microsoft.com/office/drawing/2014/main" id="{14181F4E-3DF5-D5E3-40B9-81E8110E82B5}"/>
              </a:ext>
            </a:extLst>
          </p:cNvPr>
          <p:cNvSpPr txBox="1"/>
          <p:nvPr/>
        </p:nvSpPr>
        <p:spPr>
          <a:xfrm>
            <a:off x="457200" y="2972568"/>
            <a:ext cx="57912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over change in </a:t>
            </a:r>
            <a:r>
              <a:rPr kumimoji="0" lang="en-US" sz="2800" b="0" i="1" u="none" strike="noStrike" kern="1200" cap="none" spc="0" normalizeH="0" baseline="0" noProof="0" dirty="0">
                <a:ln>
                  <a:noFill/>
                </a:ln>
                <a:solidFill>
                  <a:srgbClr val="000000"/>
                </a:solidFill>
                <a:effectLst/>
                <a:uLnTx/>
                <a:uFillTx/>
                <a:latin typeface="Calibri"/>
                <a:ea typeface="+mn-ea"/>
                <a:cs typeface="+mn-cs"/>
              </a:rPr>
              <a:t>x</a:t>
            </a:r>
            <a:r>
              <a:rPr kumimoji="0" lang="en-US" sz="2800" b="0" i="0" u="none" strike="noStrike" kern="1200" cap="none" spc="0" normalizeH="0" baseline="0" noProof="0" dirty="0">
                <a:ln>
                  <a:noFill/>
                </a:ln>
                <a:solidFill>
                  <a:srgbClr val="000000"/>
                </a:solidFill>
                <a:effectLst/>
                <a:uLnTx/>
                <a:uFillTx/>
                <a:latin typeface="Calibri"/>
                <a:ea typeface="+mn-ea"/>
                <a:cs typeface="+mn-cs"/>
              </a:rPr>
              <a:t>" or "rise over run."</a:t>
            </a:r>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Slope-Intercept Form of a Line</a:t>
            </a:r>
            <a:r>
              <a:rPr lang="en-US" baseline="-25000" dirty="0"/>
              <a:t>4</a:t>
            </a:r>
            <a:endParaRPr dirty="0"/>
          </a:p>
        </p:txBody>
      </p:sp>
      <p:pic>
        <p:nvPicPr>
          <p:cNvPr id="5" name="Content Placeholder 4" descr="A line in the Cartesian plane passes through the y-intercept open parentheses 0 comma minus 2 close parentheses, the point open parentheses 3 comma 2 close parentheses, and the point open parentheses minus 3 comma minus 6 close parentheses.">
            <a:extLst>
              <a:ext uri="{FF2B5EF4-FFF2-40B4-BE49-F238E27FC236}">
                <a16:creationId xmlns:a16="http://schemas.microsoft.com/office/drawing/2014/main" id="{EF128C71-6D2A-4681-9DEE-8F451C847DBE}"/>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47093" y="1082675"/>
            <a:ext cx="4329907" cy="4329907"/>
          </a:xfrm>
        </p:spPr>
      </p:pic>
      <p:pic>
        <p:nvPicPr>
          <p:cNvPr id="4" name="Picture 3" descr="Figure 2">
            <a:extLst>
              <a:ext uri="{FF2B5EF4-FFF2-40B4-BE49-F238E27FC236}">
                <a16:creationId xmlns:a16="http://schemas.microsoft.com/office/drawing/2014/main" id="{E42174A8-D710-419A-95A1-BBADC94B59B7}"/>
              </a:ext>
            </a:extLst>
          </p:cNvPr>
          <p:cNvPicPr>
            <a:picLocks noChangeAspect="1"/>
          </p:cNvPicPr>
          <p:nvPr/>
        </p:nvPicPr>
        <p:blipFill>
          <a:blip r:embed="rId4"/>
          <a:stretch>
            <a:fillRect/>
          </a:stretch>
        </p:blipFill>
        <p:spPr>
          <a:xfrm>
            <a:off x="3581400" y="5422327"/>
            <a:ext cx="1579001" cy="749873"/>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Slope-Intercept Form of a Line</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Find the equation of the line that passes through the point</a:t>
            </a:r>
            <a:r>
              <a:rPr lang="en-US" sz="2800" dirty="0"/>
              <a:t> (0, 3)</a:t>
            </a:r>
            <a:r>
              <a:rPr sz="2800" dirty="0"/>
              <a:t> and has a slope of</a:t>
            </a:r>
          </a:p>
        </p:txBody>
      </p:sp>
      <p:pic>
        <p:nvPicPr>
          <p:cNvPr id="6" name="Picture 5" descr="minus 3 divided by 5.">
            <a:extLst>
              <a:ext uri="{FF2B5EF4-FFF2-40B4-BE49-F238E27FC236}">
                <a16:creationId xmlns:a16="http://schemas.microsoft.com/office/drawing/2014/main" id="{EDD7310A-FA60-68EE-DA44-183FB426DE1C}"/>
              </a:ext>
            </a:extLst>
          </p:cNvPr>
          <p:cNvPicPr>
            <a:picLocks noChangeAspect="1"/>
          </p:cNvPicPr>
          <p:nvPr/>
        </p:nvPicPr>
        <p:blipFill>
          <a:blip r:embed="rId2"/>
          <a:stretch>
            <a:fillRect/>
          </a:stretch>
        </p:blipFill>
        <p:spPr>
          <a:xfrm>
            <a:off x="4934712" y="1378565"/>
            <a:ext cx="533400" cy="790575"/>
          </a:xfrm>
          <a:prstGeom prst="rect">
            <a:avLst/>
          </a:prstGeom>
        </p:spPr>
      </p:pic>
      <p:sp>
        <p:nvSpPr>
          <p:cNvPr id="4" name="TextBox 3">
            <a:extLst>
              <a:ext uri="{FF2B5EF4-FFF2-40B4-BE49-F238E27FC236}">
                <a16:creationId xmlns:a16="http://schemas.microsoft.com/office/drawing/2014/main" id="{B4FC32FA-25B7-E6A9-6D30-A1111259A7B8}"/>
              </a:ext>
            </a:extLst>
          </p:cNvPr>
          <p:cNvSpPr txBox="1"/>
          <p:nvPr/>
        </p:nvSpPr>
        <p:spPr>
          <a:xfrm>
            <a:off x="5562600" y="1447800"/>
            <a:ext cx="3218688"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366092"/>
                </a:solidFill>
                <a:effectLst/>
                <a:uLnTx/>
                <a:uFillTx/>
                <a:latin typeface="Calibri"/>
                <a:ea typeface="+mn-ea"/>
                <a:cs typeface="+mn-cs"/>
              </a:rPr>
              <a:t>Then graph the line.</a:t>
            </a:r>
            <a:endParaRPr lang="en-IN"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baseline="-25000" dirty="0"/>
              <a:t>2</a:t>
            </a:r>
            <a:endParaRPr dirty="0"/>
          </a:p>
        </p:txBody>
      </p:sp>
      <p:sp>
        <p:nvSpPr>
          <p:cNvPr id="3" name="Text Placeholder 2"/>
          <p:cNvSpPr>
            <a:spLocks noGrp="1"/>
          </p:cNvSpPr>
          <p:nvPr>
            <p:ph type="body" sz="quarter" idx="10"/>
          </p:nvPr>
        </p:nvSpPr>
        <p:spPr/>
        <p:txBody>
          <a:bodyPr>
            <a:normAutofit/>
          </a:bodyPr>
          <a:lstStyle/>
          <a:p>
            <a:pPr>
              <a:defRPr sz="2800"/>
            </a:pPr>
            <a:r>
              <a:rPr sz="2800" dirty="0"/>
              <a:t>If a line is already in slope-intercept form, it's usually easiest to graph the line by plotting the </a:t>
            </a:r>
            <a:r>
              <a:rPr lang="en-US" sz="2800" i="1" dirty="0"/>
              <a:t>y</a:t>
            </a:r>
            <a:r>
              <a:rPr sz="2800" dirty="0"/>
              <a:t>-intercept and then using the slope to find a second point.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Slope-Intercept Form of a Line</a:t>
            </a:r>
            <a:r>
              <a:rPr lang="en-US" baseline="-25000" dirty="0"/>
              <a:t>2</a:t>
            </a:r>
            <a:endParaRPr dirty="0"/>
          </a:p>
        </p:txBody>
      </p:sp>
      <p:sp>
        <p:nvSpPr>
          <p:cNvPr id="3" name="Text Placeholder 2"/>
          <p:cNvSpPr>
            <a:spLocks noGrp="1"/>
          </p:cNvSpPr>
          <p:nvPr>
            <p:ph type="body" sz="quarter" idx="10"/>
          </p:nvPr>
        </p:nvSpPr>
        <p:spPr/>
        <p:txBody>
          <a:bodyPr>
            <a:noAutofit/>
          </a:bodyPr>
          <a:lstStyle/>
          <a:p>
            <a:r>
              <a:rPr sz="2200" b="1" dirty="0"/>
              <a:t>Solution</a:t>
            </a:r>
          </a:p>
          <a:p>
            <a:pPr>
              <a:defRPr sz="2800"/>
            </a:pPr>
            <a:r>
              <a:rPr sz="2200" dirty="0"/>
              <a:t>First, we write the equation of this line in slope-intercept form. We are given the </a:t>
            </a:r>
            <a:r>
              <a:rPr lang="en-US" sz="2200" i="1" dirty="0"/>
              <a:t>y</a:t>
            </a:r>
            <a:r>
              <a:rPr sz="2200" dirty="0"/>
              <a:t>-intercept of</a:t>
            </a:r>
            <a:r>
              <a:rPr lang="en-US" sz="2200" dirty="0"/>
              <a:t> (0, 3)</a:t>
            </a:r>
            <a:r>
              <a:rPr sz="2200" dirty="0"/>
              <a:t> and the slope of</a:t>
            </a:r>
          </a:p>
        </p:txBody>
      </p:sp>
      <p:pic>
        <p:nvPicPr>
          <p:cNvPr id="12" name="Picture 11" descr="minus 3 divided by 5.">
            <a:extLst>
              <a:ext uri="{FF2B5EF4-FFF2-40B4-BE49-F238E27FC236}">
                <a16:creationId xmlns:a16="http://schemas.microsoft.com/office/drawing/2014/main" id="{9E28BE7E-7F93-4C17-6B73-57BA4D9495D0}"/>
              </a:ext>
            </a:extLst>
          </p:cNvPr>
          <p:cNvPicPr>
            <a:picLocks noChangeAspect="1"/>
          </p:cNvPicPr>
          <p:nvPr/>
        </p:nvPicPr>
        <p:blipFill>
          <a:blip r:embed="rId2"/>
          <a:stretch>
            <a:fillRect/>
          </a:stretch>
        </p:blipFill>
        <p:spPr>
          <a:xfrm>
            <a:off x="5849111" y="1721917"/>
            <a:ext cx="396000" cy="586927"/>
          </a:xfrm>
          <a:prstGeom prst="rect">
            <a:avLst/>
          </a:prstGeom>
        </p:spPr>
      </p:pic>
      <p:sp>
        <p:nvSpPr>
          <p:cNvPr id="6" name="TextBox 5">
            <a:extLst>
              <a:ext uri="{FF2B5EF4-FFF2-40B4-BE49-F238E27FC236}">
                <a16:creationId xmlns:a16="http://schemas.microsoft.com/office/drawing/2014/main" id="{002B4377-80A6-E50C-36E0-2CF6AE27ADAE}"/>
              </a:ext>
            </a:extLst>
          </p:cNvPr>
          <p:cNvSpPr txBox="1"/>
          <p:nvPr/>
        </p:nvSpPr>
        <p:spPr>
          <a:xfrm>
            <a:off x="457200" y="2313432"/>
            <a:ext cx="8229600" cy="769441"/>
          </a:xfrm>
          <a:prstGeom prst="rect">
            <a:avLst/>
          </a:prstGeom>
          <a:noFill/>
        </p:spPr>
        <p:txBody>
          <a:bodyPr wrap="square" rtlCol="0">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We can immediately write down the equation since the only information we need is the </a:t>
            </a:r>
            <a:r>
              <a:rPr kumimoji="0" lang="en-US" sz="2200" b="0" i="1" u="none" strike="noStrike" kern="1200" cap="none" spc="0" normalizeH="0" baseline="0" noProof="0" dirty="0">
                <a:ln>
                  <a:noFill/>
                </a:ln>
                <a:solidFill>
                  <a:srgbClr val="366092"/>
                </a:solidFill>
                <a:effectLst/>
                <a:uLnTx/>
                <a:uFillTx/>
                <a:latin typeface="Calibri"/>
                <a:ea typeface="+mn-ea"/>
                <a:cs typeface="+mn-cs"/>
              </a:rPr>
              <a:t>y</a:t>
            </a:r>
            <a:r>
              <a:rPr kumimoji="0" lang="en-US" sz="2200" b="0" i="0" u="none" strike="noStrike" kern="1200" cap="none" spc="0" normalizeH="0" baseline="0" noProof="0" dirty="0">
                <a:ln>
                  <a:noFill/>
                </a:ln>
                <a:solidFill>
                  <a:srgbClr val="366092"/>
                </a:solidFill>
                <a:effectLst/>
                <a:uLnTx/>
                <a:uFillTx/>
                <a:latin typeface="Calibri"/>
                <a:ea typeface="+mn-ea"/>
                <a:cs typeface="+mn-cs"/>
              </a:rPr>
              <a:t>-intercept and the slope.</a:t>
            </a:r>
            <a:endParaRPr lang="en-IN" dirty="0"/>
          </a:p>
        </p:txBody>
      </p:sp>
      <p:pic>
        <p:nvPicPr>
          <p:cNvPr id="10" name="Picture 9" descr="The equation of a line is given in slope-intercept form as y equals m x plus b. Substituting values, y equals negative 3 divided by 5 times x plus 3.">
            <a:extLst>
              <a:ext uri="{FF2B5EF4-FFF2-40B4-BE49-F238E27FC236}">
                <a16:creationId xmlns:a16="http://schemas.microsoft.com/office/drawing/2014/main" id="{646AF8D5-1B69-246C-9A6D-FDA76C7AD07B}"/>
              </a:ext>
            </a:extLst>
          </p:cNvPr>
          <p:cNvPicPr>
            <a:picLocks noChangeAspect="1"/>
          </p:cNvPicPr>
          <p:nvPr/>
        </p:nvPicPr>
        <p:blipFill>
          <a:blip r:embed="rId3"/>
          <a:stretch>
            <a:fillRect/>
          </a:stretch>
        </p:blipFill>
        <p:spPr>
          <a:xfrm>
            <a:off x="3873811" y="3142339"/>
            <a:ext cx="1378090" cy="1116000"/>
          </a:xfrm>
          <a:prstGeom prst="rect">
            <a:avLst/>
          </a:prstGeom>
        </p:spPr>
      </p:pic>
      <p:sp>
        <p:nvSpPr>
          <p:cNvPr id="7" name="TextBox 6">
            <a:extLst>
              <a:ext uri="{FF2B5EF4-FFF2-40B4-BE49-F238E27FC236}">
                <a16:creationId xmlns:a16="http://schemas.microsoft.com/office/drawing/2014/main" id="{7504AD6C-79AA-2624-169E-54977D6BB624}"/>
              </a:ext>
            </a:extLst>
          </p:cNvPr>
          <p:cNvSpPr txBox="1"/>
          <p:nvPr/>
        </p:nvSpPr>
        <p:spPr>
          <a:xfrm>
            <a:off x="448056" y="4230624"/>
            <a:ext cx="8229600" cy="769441"/>
          </a:xfrm>
          <a:prstGeom prst="rect">
            <a:avLst/>
          </a:prstGeom>
          <a:noFill/>
        </p:spPr>
        <p:txBody>
          <a:bodyPr wrap="square" rtlCol="0">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We first plot the </a:t>
            </a:r>
            <a:r>
              <a:rPr kumimoji="0" lang="en-US" sz="2200" b="0" i="1" u="none" strike="noStrike" kern="1200" cap="none" spc="0" normalizeH="0" baseline="0" noProof="0" dirty="0">
                <a:ln>
                  <a:noFill/>
                </a:ln>
                <a:solidFill>
                  <a:srgbClr val="366092"/>
                </a:solidFill>
                <a:effectLst/>
                <a:uLnTx/>
                <a:uFillTx/>
                <a:latin typeface="Calibri"/>
                <a:ea typeface="+mn-ea"/>
                <a:cs typeface="+mn-cs"/>
              </a:rPr>
              <a:t>y</a:t>
            </a:r>
            <a:r>
              <a:rPr kumimoji="0" lang="en-US" sz="2200" b="0" i="0" u="none" strike="noStrike" kern="1200" cap="none" spc="0" normalizeH="0" baseline="0" noProof="0" dirty="0">
                <a:ln>
                  <a:noFill/>
                </a:ln>
                <a:solidFill>
                  <a:srgbClr val="366092"/>
                </a:solidFill>
                <a:effectLst/>
                <a:uLnTx/>
                <a:uFillTx/>
                <a:latin typeface="Calibri"/>
                <a:ea typeface="+mn-ea"/>
                <a:cs typeface="+mn-cs"/>
              </a:rPr>
              <a:t>-intercept, then move down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3</a:t>
            </a:r>
            <a:r>
              <a:rPr kumimoji="0" lang="en-US" sz="2200" b="0" i="0" u="none" strike="noStrike" kern="1200" cap="none" spc="0" normalizeH="0" baseline="0" noProof="0" dirty="0">
                <a:ln>
                  <a:noFill/>
                </a:ln>
                <a:solidFill>
                  <a:srgbClr val="366092"/>
                </a:solidFill>
                <a:effectLst/>
                <a:uLnTx/>
                <a:uFillTx/>
                <a:latin typeface="Calibri"/>
                <a:ea typeface="+mn-ea"/>
                <a:cs typeface="+mn-cs"/>
              </a:rPr>
              <a:t> units and to the right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5</a:t>
            </a:r>
            <a:r>
              <a:rPr kumimoji="0" lang="en-US" sz="2200" b="0" i="0" u="none" strike="noStrike" kern="1200" cap="none" spc="0" normalizeH="0" baseline="0" noProof="0" dirty="0">
                <a:ln>
                  <a:noFill/>
                </a:ln>
                <a:solidFill>
                  <a:srgbClr val="366092"/>
                </a:solidFill>
                <a:effectLst/>
                <a:uLnTx/>
                <a:uFillTx/>
                <a:latin typeface="Calibri"/>
                <a:ea typeface="+mn-ea"/>
                <a:cs typeface="+mn-cs"/>
              </a:rPr>
              <a:t> units to find a second point.</a:t>
            </a:r>
            <a:endParaRPr lang="en-IN" dirty="0"/>
          </a:p>
        </p:txBody>
      </p:sp>
      <p:sp>
        <p:nvSpPr>
          <p:cNvPr id="8" name="TextBox 7">
            <a:extLst>
              <a:ext uri="{FF2B5EF4-FFF2-40B4-BE49-F238E27FC236}">
                <a16:creationId xmlns:a16="http://schemas.microsoft.com/office/drawing/2014/main" id="{509135F1-EC48-CB72-3F41-09CE31083103}"/>
              </a:ext>
            </a:extLst>
          </p:cNvPr>
          <p:cNvSpPr txBox="1"/>
          <p:nvPr/>
        </p:nvSpPr>
        <p:spPr>
          <a:xfrm>
            <a:off x="461581" y="4976632"/>
            <a:ext cx="8211312" cy="769441"/>
          </a:xfrm>
          <a:prstGeom prst="rect">
            <a:avLst/>
          </a:prstGeom>
          <a:noFill/>
        </p:spPr>
        <p:txBody>
          <a:bodyPr wrap="square" rtlCol="0">
            <a:spAutoFit/>
          </a:bodyPr>
          <a:lstStyle/>
          <a:p>
            <a:r>
              <a:rPr kumimoji="0" lang="en-US" sz="2200" b="0" i="0" u="none" strike="noStrike" kern="1200" cap="none" spc="0" normalizeH="0" baseline="0" noProof="0">
                <a:ln>
                  <a:noFill/>
                </a:ln>
                <a:solidFill>
                  <a:srgbClr val="366092"/>
                </a:solidFill>
                <a:effectLst/>
                <a:uLnTx/>
                <a:uFillTx/>
                <a:latin typeface="Calibri"/>
                <a:ea typeface="+mn-ea"/>
                <a:cs typeface="+mn-cs"/>
              </a:rPr>
              <a:t>Or, we could have plotted a second point by moving up </a:t>
            </a:r>
            <a:r>
              <a:rPr kumimoji="0" lang="en-US" sz="2200" b="0" i="0" u="none" strike="noStrike" kern="1200" cap="none" spc="0" normalizeH="0" baseline="0" noProof="0">
                <a:ln>
                  <a:noFill/>
                </a:ln>
                <a:solidFill>
                  <a:srgbClr val="366092"/>
                </a:solidFill>
                <a:effectLst/>
                <a:uLnTx/>
                <a:uFillTx/>
                <a:latin typeface="Cambria Math"/>
                <a:ea typeface="+mn-ea"/>
                <a:cs typeface="+mn-cs"/>
              </a:rPr>
              <a:t>3</a:t>
            </a:r>
            <a:r>
              <a:rPr kumimoji="0" lang="en-US" sz="2200" b="0" i="0" u="none" strike="noStrike" kern="1200" cap="none" spc="0" normalizeH="0" baseline="0" noProof="0">
                <a:ln>
                  <a:noFill/>
                </a:ln>
                <a:solidFill>
                  <a:srgbClr val="366092"/>
                </a:solidFill>
                <a:effectLst/>
                <a:uLnTx/>
                <a:uFillTx/>
                <a:latin typeface="Calibri"/>
                <a:ea typeface="+mn-ea"/>
                <a:cs typeface="+mn-cs"/>
              </a:rPr>
              <a:t> units and to the left </a:t>
            </a:r>
            <a:r>
              <a:rPr kumimoji="0" lang="en-US" sz="2200" b="0" i="0" u="none" strike="noStrike" kern="1200" cap="none" spc="0" normalizeH="0" baseline="0" noProof="0">
                <a:ln>
                  <a:noFill/>
                </a:ln>
                <a:solidFill>
                  <a:srgbClr val="366092"/>
                </a:solidFill>
                <a:effectLst/>
                <a:uLnTx/>
                <a:uFillTx/>
                <a:latin typeface="Cambria Math"/>
                <a:ea typeface="+mn-ea"/>
                <a:cs typeface="+mn-cs"/>
              </a:rPr>
              <a:t>5</a:t>
            </a:r>
            <a:r>
              <a:rPr kumimoji="0" lang="en-US" sz="2200" b="0" i="0" u="none" strike="noStrike" kern="1200" cap="none" spc="0" normalizeH="0" baseline="0" noProof="0">
                <a:ln>
                  <a:noFill/>
                </a:ln>
                <a:solidFill>
                  <a:srgbClr val="366092"/>
                </a:solidFill>
                <a:effectLst/>
                <a:uLnTx/>
                <a:uFillTx/>
                <a:latin typeface="Calibri"/>
                <a:ea typeface="+mn-ea"/>
                <a:cs typeface="+mn-cs"/>
              </a:rPr>
              <a:t> units. Both methods make use of the fact that the slope is</a:t>
            </a:r>
            <a:endParaRPr lang="en-IN" dirty="0"/>
          </a:p>
        </p:txBody>
      </p:sp>
      <p:pic>
        <p:nvPicPr>
          <p:cNvPr id="14" name="Picture 13" descr="minus 3 divided by 5.">
            <a:extLst>
              <a:ext uri="{FF2B5EF4-FFF2-40B4-BE49-F238E27FC236}">
                <a16:creationId xmlns:a16="http://schemas.microsoft.com/office/drawing/2014/main" id="{3B75A2EB-F6DF-44F8-B2E1-E00AE8F910A8}"/>
              </a:ext>
            </a:extLst>
          </p:cNvPr>
          <p:cNvPicPr>
            <a:picLocks noChangeAspect="1"/>
          </p:cNvPicPr>
          <p:nvPr/>
        </p:nvPicPr>
        <p:blipFill>
          <a:blip r:embed="rId2"/>
          <a:stretch>
            <a:fillRect/>
          </a:stretch>
        </p:blipFill>
        <p:spPr>
          <a:xfrm>
            <a:off x="8244134" y="5263904"/>
            <a:ext cx="388627" cy="57600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Slope-Intercept Form of a Line</a:t>
            </a:r>
            <a:r>
              <a:rPr lang="en-US" baseline="-25000" dirty="0"/>
              <a:t>3</a:t>
            </a:r>
            <a:endParaRPr dirty="0"/>
          </a:p>
        </p:txBody>
      </p:sp>
      <p:pic>
        <p:nvPicPr>
          <p:cNvPr id="5" name="Content Placeholder 4" descr="The image is a graph of a linear equation on a coordinate plane. The red line represents the equation, extending diagonally from the top left to the bottom right, indicating a minus slope. The x-axis and y-axis are clearly labeled, with gridlines marking integer values. Three blue points are plotted on the line, and dashed arrows illustrate the slope by showing the vertical and horizontal changes between two points. The slope is calculated by moving down 4 units and right 3 units, reinforcing the concept of rise over run. The red arrows at both ends of the line indicate that the line extends infinitely in both directions.">
            <a:extLst>
              <a:ext uri="{FF2B5EF4-FFF2-40B4-BE49-F238E27FC236}">
                <a16:creationId xmlns:a16="http://schemas.microsoft.com/office/drawing/2014/main" id="{F93A4B2A-AD4B-4165-9004-2C468DCA87B3}"/>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47093" y="1082675"/>
            <a:ext cx="4406107" cy="4406107"/>
          </a:xfrm>
        </p:spPr>
      </p:pic>
      <p:pic>
        <p:nvPicPr>
          <p:cNvPr id="4" name="Picture 3" descr="Figure 3">
            <a:extLst>
              <a:ext uri="{FF2B5EF4-FFF2-40B4-BE49-F238E27FC236}">
                <a16:creationId xmlns:a16="http://schemas.microsoft.com/office/drawing/2014/main" id="{7371D31F-F12C-4D97-8AF4-B7DA4BD14568}"/>
              </a:ext>
            </a:extLst>
          </p:cNvPr>
          <p:cNvPicPr>
            <a:picLocks noChangeAspect="1"/>
          </p:cNvPicPr>
          <p:nvPr/>
        </p:nvPicPr>
        <p:blipFill>
          <a:blip r:embed="rId4"/>
          <a:stretch>
            <a:fillRect/>
          </a:stretch>
        </p:blipFill>
        <p:spPr>
          <a:xfrm>
            <a:off x="3581400" y="5400388"/>
            <a:ext cx="1579001" cy="749873"/>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Point-Slope Form of a Line</a:t>
            </a:r>
            <a:endParaRPr dirty="0"/>
          </a:p>
        </p:txBody>
      </p:sp>
      <p:sp>
        <p:nvSpPr>
          <p:cNvPr id="3" name="Text Placeholder 2"/>
          <p:cNvSpPr>
            <a:spLocks noGrp="1"/>
          </p:cNvSpPr>
          <p:nvPr>
            <p:ph type="body" sz="quarter" idx="10"/>
          </p:nvPr>
        </p:nvSpPr>
        <p:spPr>
          <a:xfrm>
            <a:off x="457200" y="1082078"/>
            <a:ext cx="8229600" cy="4785322"/>
          </a:xfrm>
        </p:spPr>
        <p:txBody>
          <a:bodyPr>
            <a:normAutofit/>
          </a:bodyPr>
          <a:lstStyle/>
          <a:p>
            <a:pPr>
              <a:defRPr sz="2800"/>
            </a:pPr>
            <a:r>
              <a:rPr sz="2800" dirty="0"/>
              <a:t>The </a:t>
            </a:r>
            <a:r>
              <a:rPr sz="2800" b="1" dirty="0"/>
              <a:t>point-slope form</a:t>
            </a:r>
            <a:r>
              <a:rPr sz="2800" dirty="0"/>
              <a:t> of the equation for the line passing through the point</a:t>
            </a:r>
            <a:r>
              <a:rPr lang="en-US" sz="2800" dirty="0"/>
              <a:t> (</a:t>
            </a:r>
            <a:r>
              <a:rPr lang="en-US" sz="2800" i="1" dirty="0"/>
              <a:t>x</a:t>
            </a:r>
            <a:r>
              <a:rPr lang="en-US" dirty="0">
                <a:latin typeface="Calibri" panose="020F0502020204030204" pitchFamily="34" charset="0"/>
                <a:ea typeface="Calibri" panose="020F0502020204030204" pitchFamily="34" charset="0"/>
                <a:cs typeface="Calibri" panose="020F0502020204030204" pitchFamily="34" charset="0"/>
              </a:rPr>
              <a:t>₁</a:t>
            </a:r>
            <a:r>
              <a:rPr lang="en-US" sz="2800" dirty="0"/>
              <a:t>, </a:t>
            </a:r>
            <a:r>
              <a:rPr lang="en-US" sz="2800" i="1" dirty="0"/>
              <a:t>y</a:t>
            </a:r>
            <a:r>
              <a:rPr lang="en-US" dirty="0">
                <a:latin typeface="Calibri" panose="020F0502020204030204" pitchFamily="34" charset="0"/>
                <a:ea typeface="Calibri" panose="020F0502020204030204" pitchFamily="34" charset="0"/>
                <a:cs typeface="Calibri" panose="020F0502020204030204" pitchFamily="34" charset="0"/>
              </a:rPr>
              <a:t>₁</a:t>
            </a:r>
            <a:r>
              <a:rPr lang="en-US" sz="2800" dirty="0"/>
              <a:t>)</a:t>
            </a:r>
            <a:r>
              <a:rPr sz="2800" dirty="0"/>
              <a:t> with slope </a:t>
            </a:r>
            <a:r>
              <a:rPr lang="en-US" sz="2800" i="1" dirty="0"/>
              <a:t>m</a:t>
            </a:r>
            <a:r>
              <a:rPr sz="2800" dirty="0"/>
              <a:t> is</a:t>
            </a:r>
          </a:p>
          <a:p>
            <a:pPr algn="ctr">
              <a:defRPr sz="2800"/>
            </a:pPr>
            <a:r>
              <a:rPr lang="en-US" sz="2800" i="1" dirty="0"/>
              <a:t>y</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sz="2800" i="1" dirty="0"/>
              <a:t>y</a:t>
            </a:r>
            <a:r>
              <a:rPr lang="en-US" dirty="0">
                <a:latin typeface="Calibri" panose="020F0502020204030204" pitchFamily="34" charset="0"/>
                <a:ea typeface="Calibri" panose="020F0502020204030204" pitchFamily="34" charset="0"/>
                <a:cs typeface="Calibri" panose="020F0502020204030204" pitchFamily="34" charset="0"/>
              </a:rPr>
              <a:t>₁</a:t>
            </a:r>
            <a:r>
              <a:rPr lang="en-US" sz="2800" dirty="0"/>
              <a:t> = </a:t>
            </a:r>
            <a:r>
              <a:rPr lang="en-US" sz="2800" i="1" dirty="0"/>
              <a:t>m</a:t>
            </a:r>
            <a:r>
              <a:rPr lang="en-US" sz="2800" dirty="0"/>
              <a:t>(</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sz="2800" i="1" dirty="0"/>
              <a:t>x</a:t>
            </a:r>
            <a:r>
              <a:rPr lang="en-US" dirty="0">
                <a:latin typeface="Calibri" panose="020F0502020204030204" pitchFamily="34" charset="0"/>
                <a:ea typeface="Calibri" panose="020F0502020204030204" pitchFamily="34" charset="0"/>
                <a:cs typeface="Calibri" panose="020F0502020204030204" pitchFamily="34" charset="0"/>
              </a:rPr>
              <a:t>₁</a:t>
            </a:r>
            <a:r>
              <a:rPr lang="en-US" sz="2800" dirty="0"/>
              <a:t>).</a:t>
            </a:r>
            <a:endParaRPr sz="2800" dirty="0"/>
          </a:p>
          <a:p>
            <a:pPr>
              <a:defRPr sz="2800"/>
            </a:pPr>
            <a:endParaRPr lang="en-US" sz="2800" dirty="0"/>
          </a:p>
          <a:p>
            <a:pPr>
              <a:defRPr sz="2800"/>
            </a:pPr>
            <a:r>
              <a:rPr sz="2800" dirty="0"/>
              <a:t>Note that </a:t>
            </a:r>
            <a:r>
              <a:rPr lang="en-US" sz="2800" i="1" dirty="0"/>
              <a:t>m</a:t>
            </a:r>
            <a:r>
              <a:rPr sz="2800" dirty="0"/>
              <a:t>,</a:t>
            </a:r>
            <a:r>
              <a:rPr lang="en-US" sz="2800" dirty="0"/>
              <a:t> </a:t>
            </a:r>
            <a:r>
              <a:rPr lang="en-US" sz="2800" i="1" dirty="0"/>
              <a:t>x</a:t>
            </a:r>
            <a:r>
              <a:rPr lang="en-US" dirty="0">
                <a:latin typeface="Calibri" panose="020F0502020204030204" pitchFamily="34" charset="0"/>
                <a:ea typeface="Calibri" panose="020F0502020204030204" pitchFamily="34" charset="0"/>
                <a:cs typeface="Calibri" panose="020F0502020204030204" pitchFamily="34" charset="0"/>
              </a:rPr>
              <a:t>₁</a:t>
            </a:r>
            <a:r>
              <a:rPr lang="en-US" sz="2800" dirty="0"/>
              <a:t>,</a:t>
            </a:r>
            <a:r>
              <a:rPr sz="2800" dirty="0"/>
              <a:t> and</a:t>
            </a:r>
            <a:r>
              <a:rPr lang="en-US" sz="2800" dirty="0"/>
              <a:t> </a:t>
            </a:r>
            <a:r>
              <a:rPr lang="en-US" sz="2800" i="1" dirty="0"/>
              <a:t>y</a:t>
            </a:r>
            <a:r>
              <a:rPr lang="en-US" dirty="0">
                <a:latin typeface="Calibri" panose="020F0502020204030204" pitchFamily="34" charset="0"/>
                <a:ea typeface="Calibri" panose="020F0502020204030204" pitchFamily="34" charset="0"/>
                <a:cs typeface="Calibri" panose="020F0502020204030204" pitchFamily="34" charset="0"/>
              </a:rPr>
              <a:t>₁</a:t>
            </a:r>
            <a:r>
              <a:rPr sz="2800" dirty="0"/>
              <a:t> are all constants, while </a:t>
            </a:r>
            <a:r>
              <a:rPr lang="en-US" sz="2800" i="1" dirty="0"/>
              <a:t>x</a:t>
            </a:r>
            <a:r>
              <a:rPr sz="2800" dirty="0"/>
              <a:t> and </a:t>
            </a:r>
            <a:r>
              <a:rPr lang="en-US" sz="2800" i="1" dirty="0"/>
              <a:t>y</a:t>
            </a:r>
            <a:r>
              <a:rPr sz="2800" dirty="0"/>
              <a:t> are variables. Note also that since </a:t>
            </a:r>
            <a:r>
              <a:rPr lang="en-US" dirty="0"/>
              <a:t>a </a:t>
            </a:r>
            <a:r>
              <a:rPr sz="2800" dirty="0"/>
              <a:t>line, by definition, has slope </a:t>
            </a:r>
            <a:r>
              <a:rPr lang="en-US" sz="2800" i="1" dirty="0"/>
              <a:t>m</a:t>
            </a:r>
            <a:r>
              <a:rPr sz="2800" dirty="0"/>
              <a:t>, vertical lines cannot be described in this form.</a:t>
            </a:r>
          </a:p>
          <a:p>
            <a:endParaRPr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Using the Point-Slope Form of a Line</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pPr>
              <a:defRPr sz="2800"/>
            </a:pPr>
            <a:r>
              <a:rPr sz="2800" dirty="0"/>
              <a:t>Find the equation, in slope-intercept form, of the line that passes through the point</a:t>
            </a:r>
            <a:r>
              <a:rPr lang="en-US" sz="2800" dirty="0"/>
              <a:t> (−2, 5)</a:t>
            </a:r>
            <a:r>
              <a:rPr sz="2800" dirty="0"/>
              <a:t> with slope </a:t>
            </a:r>
            <a:r>
              <a:rPr sz="2800" dirty="0">
                <a:latin typeface="Cambria Math"/>
              </a:rPr>
              <a:t>3</a:t>
            </a:r>
            <a:r>
              <a:rPr sz="2800" dirty="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baseline="-25000" dirty="0"/>
              <a:t>3</a:t>
            </a:r>
            <a:endParaRPr baseline="-25000" dirty="0"/>
          </a:p>
        </p:txBody>
      </p:sp>
      <p:sp>
        <p:nvSpPr>
          <p:cNvPr id="3" name="Text Placeholder 2"/>
          <p:cNvSpPr>
            <a:spLocks noGrp="1"/>
          </p:cNvSpPr>
          <p:nvPr>
            <p:ph type="body" sz="quarter" idx="10"/>
          </p:nvPr>
        </p:nvSpPr>
        <p:spPr/>
        <p:txBody>
          <a:bodyPr>
            <a:normAutofit/>
          </a:bodyPr>
          <a:lstStyle/>
          <a:p>
            <a:r>
              <a:rPr sz="2800" dirty="0"/>
              <a:t>When asked for an equation in either standard form or slope-intercept form, it's frequently easiest to write the point-slope form and then convert the equation to the desired form.</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Point-Slope Form of a Line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Since we are given the slope of the line and a point on the line, we can substitute directly into the point-slope form, then solve for </a:t>
            </a:r>
            <a:r>
              <a:rPr lang="en-US" sz="2800" i="1" dirty="0"/>
              <a:t>y</a:t>
            </a:r>
            <a:r>
              <a:rPr sz="2800" dirty="0"/>
              <a:t> to obtain the slope-intercept form.</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Point-Slope Form of a Line</a:t>
            </a:r>
            <a:r>
              <a:rPr lang="en-US" baseline="-25000" dirty="0"/>
              <a:t>3</a:t>
            </a:r>
            <a:endParaRPr dirty="0"/>
          </a:p>
        </p:txBody>
      </p:sp>
      <p:pic>
        <p:nvPicPr>
          <p:cNvPr id="7" name="Picture 6" descr="The equation shown is the point-slope form of a linear equation:&#10;y minus y subscript 1 equals m times open parentheses x minus x subscript 1 close parentheses.">
            <a:extLst>
              <a:ext uri="{FF2B5EF4-FFF2-40B4-BE49-F238E27FC236}">
                <a16:creationId xmlns:a16="http://schemas.microsoft.com/office/drawing/2014/main" id="{BE2E8159-B0E8-78FC-F009-5B8DAE252BE1}"/>
              </a:ext>
            </a:extLst>
          </p:cNvPr>
          <p:cNvPicPr>
            <a:picLocks noChangeAspect="1"/>
          </p:cNvPicPr>
          <p:nvPr/>
        </p:nvPicPr>
        <p:blipFill>
          <a:blip r:embed="rId2"/>
          <a:stretch>
            <a:fillRect/>
          </a:stretch>
        </p:blipFill>
        <p:spPr>
          <a:xfrm>
            <a:off x="2327275" y="1101724"/>
            <a:ext cx="2856491" cy="576000"/>
          </a:xfrm>
          <a:prstGeom prst="rect">
            <a:avLst/>
          </a:prstGeom>
        </p:spPr>
      </p:pic>
      <p:sp>
        <p:nvSpPr>
          <p:cNvPr id="4" name="TextBox 3">
            <a:extLst>
              <a:ext uri="{FF2B5EF4-FFF2-40B4-BE49-F238E27FC236}">
                <a16:creationId xmlns:a16="http://schemas.microsoft.com/office/drawing/2014/main" id="{CCD66A61-7A18-6D50-EF3E-33A8ED26F2C5}"/>
              </a:ext>
            </a:extLst>
          </p:cNvPr>
          <p:cNvSpPr txBox="1"/>
          <p:nvPr/>
        </p:nvSpPr>
        <p:spPr>
          <a:xfrm>
            <a:off x="5843589" y="1103142"/>
            <a:ext cx="2843211" cy="400110"/>
          </a:xfrm>
          <a:prstGeom prst="rect">
            <a:avLst/>
          </a:prstGeom>
          <a:noFill/>
        </p:spPr>
        <p:txBody>
          <a:bodyPr wrap="square" rtlCol="0">
            <a:spAutoFit/>
          </a:bodyPr>
          <a:lstStyle/>
          <a:p>
            <a:r>
              <a:rPr kumimoji="0" lang="en-US" sz="2000" b="0" i="0" u="none" strike="noStrike" kern="1200" cap="none" spc="0" normalizeH="0" baseline="0" noProof="0" dirty="0">
                <a:ln>
                  <a:noFill/>
                </a:ln>
                <a:solidFill>
                  <a:srgbClr val="366092"/>
                </a:solidFill>
                <a:effectLst/>
                <a:uLnTx/>
                <a:uFillTx/>
                <a:latin typeface="Calibri"/>
                <a:ea typeface="+mn-ea"/>
                <a:cs typeface="+mn-cs"/>
              </a:rPr>
              <a:t>The point-slope form</a:t>
            </a:r>
            <a:endParaRPr lang="en-IN" dirty="0"/>
          </a:p>
        </p:txBody>
      </p:sp>
      <p:pic>
        <p:nvPicPr>
          <p:cNvPr id="9" name="Picture 8" descr="y minus 5 equals 3 times open parentheses x minus open parentheses negative 2 close parentheses close parentheses. Next, simplifying the double negative: y minus 5 equals 3 times open parentheses x plus 2 close parentheses. Distribute the 3: y minus 5 equals 3x plus 6. Finally, add 5 to both sides: y equals 3x plus 11. The final equation is in slope-intercept form, where the slope is 3 and the y-intercept is 11.">
            <a:extLst>
              <a:ext uri="{FF2B5EF4-FFF2-40B4-BE49-F238E27FC236}">
                <a16:creationId xmlns:a16="http://schemas.microsoft.com/office/drawing/2014/main" id="{448DE0EF-D6D3-3A72-8013-16710F94DC74}"/>
              </a:ext>
            </a:extLst>
          </p:cNvPr>
          <p:cNvPicPr>
            <a:picLocks noChangeAspect="1"/>
          </p:cNvPicPr>
          <p:nvPr/>
        </p:nvPicPr>
        <p:blipFill>
          <a:blip r:embed="rId3"/>
          <a:stretch>
            <a:fillRect/>
          </a:stretch>
        </p:blipFill>
        <p:spPr>
          <a:xfrm>
            <a:off x="2509838" y="1633537"/>
            <a:ext cx="2844000" cy="2390774"/>
          </a:xfrm>
          <a:prstGeom prst="rect">
            <a:avLst/>
          </a:prstGeom>
        </p:spPr>
      </p:pic>
      <p:sp>
        <p:nvSpPr>
          <p:cNvPr id="5" name="TextBox 4">
            <a:extLst>
              <a:ext uri="{FF2B5EF4-FFF2-40B4-BE49-F238E27FC236}">
                <a16:creationId xmlns:a16="http://schemas.microsoft.com/office/drawing/2014/main" id="{599CDE18-803A-F2E1-ECC9-8ACCD8DB3A24}"/>
              </a:ext>
            </a:extLst>
          </p:cNvPr>
          <p:cNvSpPr txBox="1"/>
          <p:nvPr/>
        </p:nvSpPr>
        <p:spPr>
          <a:xfrm>
            <a:off x="5846383" y="3562290"/>
            <a:ext cx="2986467" cy="400110"/>
          </a:xfrm>
          <a:prstGeom prst="rect">
            <a:avLst/>
          </a:prstGeom>
          <a:noFill/>
        </p:spPr>
        <p:txBody>
          <a:bodyPr wrap="square" rtlCol="0">
            <a:spAutoFit/>
          </a:bodyPr>
          <a:lstStyle/>
          <a:p>
            <a:r>
              <a:rPr kumimoji="0" lang="en-US" sz="2000" b="0" i="0" u="none" strike="noStrike" kern="1200" cap="none" spc="0" normalizeH="0" baseline="0" noProof="0" dirty="0">
                <a:ln>
                  <a:noFill/>
                </a:ln>
                <a:solidFill>
                  <a:srgbClr val="366092"/>
                </a:solidFill>
                <a:effectLst/>
                <a:uLnTx/>
                <a:uFillTx/>
                <a:latin typeface="Calibri"/>
                <a:ea typeface="+mn-ea"/>
                <a:cs typeface="+mn-cs"/>
              </a:rPr>
              <a:t>The slope-intercept form</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Figure 1: Rise and Run between Two Points</a:t>
            </a:r>
            <a:endParaRPr baseline="-25000" dirty="0"/>
          </a:p>
        </p:txBody>
      </p:sp>
      <p:pic>
        <p:nvPicPr>
          <p:cNvPr id="10" name="Picture 9" descr="A line labeled L in the Cartesian plane. The line rises as the plane is scanned from left to right, and two distinct points are marked on the line.&#10;The point on the left is labeled open parentheses x subscript 1 comma y subscript 1 close parentheses, and the point on the right is labeled open parentheses x subscript 2 comma y subscript 2 close parentheses.&#10;A third point located horizontally to the right of open parentheses x subscript 1 comma y subscript 1 close parentheses, and vertically below open parentheses x subscript 2 comma y subscript 2 close parentheses is labeled with the coordinates, open parentheses x subscript 2 comma y subscript 1 close parentheses.&#10;A horizontal dashed line segment between open parentheses x subscript 1 comma y subscript 1 close parentheses, and open parentheses x subscript 2 comma y subscript 1 close parentheses is labeled with the formula &quot;Run equals x subscript 2 minus x subscript 1&quot; and a vertical dashed line segment between open parentheses x subscript 2 comma y subscript 2 close parentheses, and open parentheses x subscript 2 comma y subscript 1 close parentheses is labeled with the formula &quot;Rise equals y subscript 2 minus y subscript 1.&quot;">
            <a:extLst>
              <a:ext uri="{FF2B5EF4-FFF2-40B4-BE49-F238E27FC236}">
                <a16:creationId xmlns:a16="http://schemas.microsoft.com/office/drawing/2014/main" id="{AA6F5FCA-F3F4-4F7F-BAC9-ED6560CDB81C}"/>
              </a:ext>
            </a:extLst>
          </p:cNvPr>
          <p:cNvPicPr>
            <a:picLocks noChangeAspect="1"/>
          </p:cNvPicPr>
          <p:nvPr/>
        </p:nvPicPr>
        <p:blipFill>
          <a:blip r:embed="rId2"/>
          <a:stretch>
            <a:fillRect/>
          </a:stretch>
        </p:blipFill>
        <p:spPr>
          <a:xfrm>
            <a:off x="2163871" y="1051354"/>
            <a:ext cx="4816257" cy="4755292"/>
          </a:xfrm>
          <a:prstGeom prst="rect">
            <a:avLst/>
          </a:prstGeom>
        </p:spPr>
      </p:pic>
    </p:spTree>
    <p:extLst>
      <p:ext uri="{BB962C8B-B14F-4D97-AF65-F5344CB8AC3E}">
        <p14:creationId xmlns:p14="http://schemas.microsoft.com/office/powerpoint/2010/main" val="27717236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Using the Point-Slope Form of a Line</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Find the equation, in slope-intercept form, of the line that passes through the two points</a:t>
            </a:r>
            <a:r>
              <a:rPr lang="en-US" sz="2800" dirty="0"/>
              <a:t> (−3</a:t>
            </a:r>
            <a:r>
              <a:rPr lang="en-US" dirty="0"/>
              <a:t>, −2</a:t>
            </a:r>
            <a:r>
              <a:rPr lang="en-US" sz="2800" dirty="0"/>
              <a:t>) and (1, 6).</a:t>
            </a:r>
            <a:endParaRPr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the Point-Slope Form of a Line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We already have a point (actually, two) on the line, but we still need the slope to use the point-slope form. We can calculate this using the two points and the slope</a:t>
            </a:r>
            <a:r>
              <a:rPr lang="en-US" sz="2800" dirty="0"/>
              <a:t> formula.</a:t>
            </a:r>
            <a:endParaRPr sz="2800" dirty="0"/>
          </a:p>
        </p:txBody>
      </p:sp>
      <p:pic>
        <p:nvPicPr>
          <p:cNvPr id="6" name="Picture 5" descr="m equals negative 2 minus 6 whole divided by negative 3 minus 1 which is equals to negative 8 divided by negative 4 which is equals to 2">
            <a:extLst>
              <a:ext uri="{FF2B5EF4-FFF2-40B4-BE49-F238E27FC236}">
                <a16:creationId xmlns:a16="http://schemas.microsoft.com/office/drawing/2014/main" id="{1DEF2473-3B1E-E20A-6AE8-02746A1AB674}"/>
              </a:ext>
            </a:extLst>
          </p:cNvPr>
          <p:cNvPicPr>
            <a:picLocks noChangeAspect="1"/>
          </p:cNvPicPr>
          <p:nvPr/>
        </p:nvPicPr>
        <p:blipFill>
          <a:blip r:embed="rId2"/>
          <a:stretch>
            <a:fillRect/>
          </a:stretch>
        </p:blipFill>
        <p:spPr>
          <a:xfrm>
            <a:off x="3032674" y="3209280"/>
            <a:ext cx="3078652" cy="936000"/>
          </a:xfrm>
          <a:prstGeom prst="rect">
            <a:avLst/>
          </a:prstGeom>
        </p:spPr>
      </p:pic>
      <p:sp>
        <p:nvSpPr>
          <p:cNvPr id="4" name="TextBox 3">
            <a:extLst>
              <a:ext uri="{FF2B5EF4-FFF2-40B4-BE49-F238E27FC236}">
                <a16:creationId xmlns:a16="http://schemas.microsoft.com/office/drawing/2014/main" id="{35679621-AFCA-B027-24B6-8635AB56FE12}"/>
              </a:ext>
            </a:extLst>
          </p:cNvPr>
          <p:cNvSpPr txBox="1"/>
          <p:nvPr/>
        </p:nvSpPr>
        <p:spPr>
          <a:xfrm>
            <a:off x="457200" y="4145280"/>
            <a:ext cx="8229600"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Now we can substitute into the point-slope form, then solve for </a:t>
            </a:r>
            <a:r>
              <a:rPr kumimoji="0" lang="en-US" sz="2800" b="0" i="1" u="none" strike="noStrike" kern="1200" cap="none" spc="0" normalizeH="0" baseline="0" noProof="0" dirty="0">
                <a:ln>
                  <a:noFill/>
                </a:ln>
                <a:solidFill>
                  <a:srgbClr val="366092"/>
                </a:solidFill>
                <a:effectLst/>
                <a:uLnTx/>
                <a:uFillTx/>
                <a:latin typeface="Calibri"/>
                <a:ea typeface="+mn-ea"/>
                <a:cs typeface="+mn-cs"/>
              </a:rPr>
              <a:t>y</a:t>
            </a:r>
            <a:r>
              <a:rPr kumimoji="0" lang="en-US" sz="2800" b="0" i="0" u="none" strike="noStrike" kern="1200" cap="none" spc="0" normalizeH="0" baseline="0" noProof="0" dirty="0">
                <a:ln>
                  <a:noFill/>
                </a:ln>
                <a:solidFill>
                  <a:srgbClr val="366092"/>
                </a:solidFill>
                <a:effectLst/>
                <a:uLnTx/>
                <a:uFillTx/>
                <a:latin typeface="Calibri"/>
                <a:ea typeface="+mn-ea"/>
                <a:cs typeface="+mn-cs"/>
              </a:rPr>
              <a:t> to obtain the desired slope-intercept equation.</a:t>
            </a:r>
            <a:endParaRPr lang="en-IN"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the Point-Slope Form of a Line</a:t>
            </a:r>
            <a:r>
              <a:rPr lang="en-US" baseline="-25000" dirty="0"/>
              <a:t>3</a:t>
            </a:r>
            <a:endParaRPr dirty="0"/>
          </a:p>
        </p:txBody>
      </p:sp>
      <p:pic>
        <p:nvPicPr>
          <p:cNvPr id="6" name="Picture 5" descr="The point-slope form equation is given as y minus y subscript 1 equals m times open parentheses x minus x subscript 1 close parentheses. Substituting values, y minus 6 equals 2 times open parentheses x minus 1 close parentheses. Expanding, y minus 6 equals 2 x minus 2. Solving for y, the equation simplifies to y equals 2 x plus 4.">
            <a:extLst>
              <a:ext uri="{FF2B5EF4-FFF2-40B4-BE49-F238E27FC236}">
                <a16:creationId xmlns:a16="http://schemas.microsoft.com/office/drawing/2014/main" id="{E27DB33F-B714-F275-9010-164A672FD96E}"/>
              </a:ext>
            </a:extLst>
          </p:cNvPr>
          <p:cNvPicPr>
            <a:picLocks noChangeAspect="1"/>
          </p:cNvPicPr>
          <p:nvPr/>
        </p:nvPicPr>
        <p:blipFill>
          <a:blip r:embed="rId2"/>
          <a:stretch>
            <a:fillRect/>
          </a:stretch>
        </p:blipFill>
        <p:spPr>
          <a:xfrm>
            <a:off x="2667000" y="1105522"/>
            <a:ext cx="2930155" cy="2484000"/>
          </a:xfrm>
          <a:prstGeom prst="rect">
            <a:avLst/>
          </a:prstGeom>
        </p:spPr>
      </p:pic>
      <p:sp>
        <p:nvSpPr>
          <p:cNvPr id="7" name="TextBox 6">
            <a:extLst>
              <a:ext uri="{FF2B5EF4-FFF2-40B4-BE49-F238E27FC236}">
                <a16:creationId xmlns:a16="http://schemas.microsoft.com/office/drawing/2014/main" id="{CF97E776-1415-4AF3-2488-41995FD90741}"/>
              </a:ext>
            </a:extLst>
          </p:cNvPr>
          <p:cNvSpPr txBox="1"/>
          <p:nvPr/>
        </p:nvSpPr>
        <p:spPr>
          <a:xfrm>
            <a:off x="457200" y="4105656"/>
            <a:ext cx="8229600" cy="1384995"/>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Note that no matter which point we substitute into the point-slope form, the resulting slope-intercept equation is the same.</a:t>
            </a:r>
            <a:endParaRPr lang="en-IN" dirty="0"/>
          </a:p>
        </p:txBody>
      </p:sp>
    </p:spTree>
    <p:extLst>
      <p:ext uri="{BB962C8B-B14F-4D97-AF65-F5344CB8AC3E}">
        <p14:creationId xmlns:p14="http://schemas.microsoft.com/office/powerpoint/2010/main" val="6919871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normAutofit/>
          </a:bodyPr>
          <a:lstStyle/>
          <a:p>
            <a:pPr algn="l">
              <a:defRPr sz="3200"/>
            </a:pPr>
            <a:r>
              <a:rPr lang="en-US" sz="2800" dirty="0"/>
              <a:t>		Standard Form:</a:t>
            </a:r>
            <a:endParaRPr sz="2800" dirty="0"/>
          </a:p>
        </p:txBody>
      </p:sp>
      <p:pic>
        <p:nvPicPr>
          <p:cNvPr id="5" name="Picture 4" descr="a x plus b y equals c.">
            <a:extLst>
              <a:ext uri="{FF2B5EF4-FFF2-40B4-BE49-F238E27FC236}">
                <a16:creationId xmlns:a16="http://schemas.microsoft.com/office/drawing/2014/main" id="{30C3DD46-9AA0-A360-B56B-F08A19477230}"/>
              </a:ext>
            </a:extLst>
          </p:cNvPr>
          <p:cNvPicPr>
            <a:picLocks noChangeAspect="1"/>
          </p:cNvPicPr>
          <p:nvPr/>
        </p:nvPicPr>
        <p:blipFill>
          <a:blip r:embed="rId2"/>
          <a:stretch>
            <a:fillRect/>
          </a:stretch>
        </p:blipFill>
        <p:spPr>
          <a:xfrm>
            <a:off x="4648200" y="372062"/>
            <a:ext cx="1638300" cy="400050"/>
          </a:xfrm>
          <a:prstGeom prst="rect">
            <a:avLst/>
          </a:prstGeom>
        </p:spPr>
      </p:pic>
      <p:sp>
        <p:nvSpPr>
          <p:cNvPr id="3" name="Text Placeholder 2"/>
          <p:cNvSpPr>
            <a:spLocks noGrp="1"/>
          </p:cNvSpPr>
          <p:nvPr>
            <p:ph type="body" sz="quarter" idx="10"/>
          </p:nvPr>
        </p:nvSpPr>
        <p:spPr>
          <a:xfrm>
            <a:off x="457200" y="1082078"/>
            <a:ext cx="8229600" cy="4861522"/>
          </a:xfrm>
        </p:spPr>
        <p:txBody>
          <a:bodyPr>
            <a:normAutofit/>
          </a:bodyPr>
          <a:lstStyle/>
          <a:p>
            <a:r>
              <a:rPr sz="2800" b="1" dirty="0"/>
              <a:t>Information Required:</a:t>
            </a:r>
            <a:r>
              <a:rPr sz="2800" dirty="0"/>
              <a:t> Typically, we arrive at the standard form when given a linear equation in another form.</a:t>
            </a:r>
          </a:p>
          <a:p>
            <a:pPr>
              <a:defRPr sz="2800"/>
            </a:pPr>
            <a:r>
              <a:rPr sz="2800" b="1" dirty="0"/>
              <a:t>Potential Uses:</a:t>
            </a:r>
            <a:r>
              <a:rPr sz="2800" dirty="0"/>
              <a:t> The standard form is most useful for easily calculating the </a:t>
            </a:r>
            <a:r>
              <a:rPr lang="en-US" sz="2800" i="1" dirty="0"/>
              <a:t>x</a:t>
            </a:r>
            <a:r>
              <a:rPr sz="2800" dirty="0"/>
              <a:t>-and </a:t>
            </a:r>
            <a:r>
              <a:rPr lang="en-US" sz="2800" i="1" dirty="0"/>
              <a:t>y</a:t>
            </a:r>
            <a:r>
              <a:rPr sz="2800" dirty="0"/>
              <a:t>-intercepts.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Slope-Intercept Form:</a:t>
            </a:r>
            <a:r>
              <a:rPr lang="en-US" dirty="0"/>
              <a:t> </a:t>
            </a:r>
            <a:r>
              <a:rPr lang="en-US" i="1" dirty="0"/>
              <a:t>y</a:t>
            </a:r>
            <a:r>
              <a:rPr lang="en-US" dirty="0"/>
              <a:t> = </a:t>
            </a:r>
            <a:r>
              <a:rPr lang="en-US" i="1" dirty="0"/>
              <a:t>mx</a:t>
            </a:r>
            <a:r>
              <a:rPr lang="en-US" dirty="0"/>
              <a:t> + </a:t>
            </a:r>
            <a:r>
              <a:rPr lang="en-US" i="1" dirty="0"/>
              <a:t>b</a:t>
            </a:r>
            <a:endParaRPr sz="2800" dirty="0"/>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b="1" dirty="0"/>
              <a:t>Information Required:</a:t>
            </a:r>
            <a:r>
              <a:rPr sz="2800" dirty="0"/>
              <a:t> The slope </a:t>
            </a:r>
            <a:r>
              <a:rPr lang="en-US" sz="2800" i="1" dirty="0"/>
              <a:t>m</a:t>
            </a:r>
            <a:r>
              <a:rPr sz="2800" dirty="0"/>
              <a:t> and the </a:t>
            </a:r>
            <a:r>
              <a:rPr lang="en-US" sz="2800" i="1" dirty="0"/>
              <a:t>y</a:t>
            </a:r>
            <a:r>
              <a:rPr sz="2800" dirty="0"/>
              <a:t>-intercept</a:t>
            </a:r>
            <a:r>
              <a:rPr lang="en-US" sz="2800" dirty="0"/>
              <a:t> (0, </a:t>
            </a:r>
            <a:r>
              <a:rPr lang="en-US" sz="2800" i="1" dirty="0"/>
              <a:t>b</a:t>
            </a:r>
            <a:r>
              <a:rPr lang="en-US" sz="2800" dirty="0"/>
              <a:t>).</a:t>
            </a:r>
            <a:endParaRPr sz="2800" dirty="0"/>
          </a:p>
          <a:p>
            <a:pPr>
              <a:defRPr sz="2800"/>
            </a:pPr>
            <a:r>
              <a:rPr sz="2800" b="1" dirty="0"/>
              <a:t>Potential Uses:</a:t>
            </a:r>
            <a:r>
              <a:rPr sz="2800" dirty="0"/>
              <a:t> The slope-intercept form makes it very easy to find the </a:t>
            </a:r>
            <a:r>
              <a:rPr lang="en-US" sz="2800" i="1" dirty="0"/>
              <a:t>y</a:t>
            </a:r>
            <a:r>
              <a:rPr sz="2800" dirty="0"/>
              <a:t>-intercept and slope, and therefore to graph the line.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325BB-F2FC-E83F-9463-F03086EED1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C8BBE1-B16E-A9D4-99F8-C95B58ACBDBC}"/>
              </a:ext>
            </a:extLst>
          </p:cNvPr>
          <p:cNvSpPr>
            <a:spLocks noGrp="1"/>
          </p:cNvSpPr>
          <p:nvPr>
            <p:ph type="title"/>
          </p:nvPr>
        </p:nvSpPr>
        <p:spPr/>
        <p:txBody>
          <a:bodyPr>
            <a:normAutofit/>
          </a:bodyPr>
          <a:lstStyle/>
          <a:p>
            <a:pPr>
              <a:defRPr sz="3200"/>
            </a:pPr>
            <a:r>
              <a:rPr dirty="0"/>
              <a:t>Point-Slope Form:</a:t>
            </a:r>
            <a:r>
              <a:rPr sz="2800" dirty="0"/>
              <a:t> </a:t>
            </a:r>
            <a:r>
              <a:rPr lang="en-US" sz="2800" i="1" dirty="0"/>
              <a:t>y</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sz="2800" i="1" dirty="0"/>
              <a:t>y</a:t>
            </a:r>
            <a:r>
              <a:rPr lang="en-US" dirty="0">
                <a:latin typeface="Calibri" panose="020F0502020204030204" pitchFamily="34" charset="0"/>
                <a:ea typeface="Calibri" panose="020F0502020204030204" pitchFamily="34" charset="0"/>
                <a:cs typeface="Calibri" panose="020F0502020204030204" pitchFamily="34" charset="0"/>
              </a:rPr>
              <a:t>₁</a:t>
            </a:r>
            <a:r>
              <a:rPr lang="en-US" sz="2800" dirty="0"/>
              <a:t> = </a:t>
            </a:r>
            <a:r>
              <a:rPr lang="en-US" sz="2800" i="1" dirty="0"/>
              <a:t>m</a:t>
            </a:r>
            <a:r>
              <a:rPr lang="en-US" sz="2800" dirty="0"/>
              <a:t> (</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sz="2800" i="1" dirty="0"/>
              <a:t>x</a:t>
            </a:r>
            <a:r>
              <a:rPr lang="en-US" sz="2800" dirty="0">
                <a:latin typeface="Calibri" panose="020F0502020204030204" pitchFamily="34" charset="0"/>
                <a:ea typeface="Calibri" panose="020F0502020204030204" pitchFamily="34" charset="0"/>
                <a:cs typeface="Calibri" panose="020F0502020204030204" pitchFamily="34" charset="0"/>
              </a:rPr>
              <a:t>₁</a:t>
            </a:r>
            <a:r>
              <a:rPr lang="en-US" sz="2800" dirty="0"/>
              <a:t>)</a:t>
            </a:r>
            <a:endParaRPr sz="2800" dirty="0"/>
          </a:p>
        </p:txBody>
      </p:sp>
      <p:sp>
        <p:nvSpPr>
          <p:cNvPr id="3" name="Text Placeholder 2">
            <a:extLst>
              <a:ext uri="{FF2B5EF4-FFF2-40B4-BE49-F238E27FC236}">
                <a16:creationId xmlns:a16="http://schemas.microsoft.com/office/drawing/2014/main" id="{5376330B-5106-7C3A-25E1-90C2ACAF78EC}"/>
              </a:ext>
            </a:extLst>
          </p:cNvPr>
          <p:cNvSpPr>
            <a:spLocks noGrp="1"/>
          </p:cNvSpPr>
          <p:nvPr>
            <p:ph type="body" sz="quarter" idx="10"/>
          </p:nvPr>
        </p:nvSpPr>
        <p:spPr>
          <a:xfrm>
            <a:off x="457200" y="1082078"/>
            <a:ext cx="8229600" cy="4785322"/>
          </a:xfrm>
        </p:spPr>
        <p:txBody>
          <a:bodyPr>
            <a:normAutofit/>
          </a:bodyPr>
          <a:lstStyle/>
          <a:p>
            <a:pPr>
              <a:defRPr sz="2800"/>
            </a:pPr>
            <a:r>
              <a:rPr lang="en-US" sz="2800" b="1" dirty="0"/>
              <a:t>Information Required:</a:t>
            </a:r>
            <a:r>
              <a:rPr lang="en-US" sz="2800" dirty="0"/>
              <a:t> The slope </a:t>
            </a:r>
            <a:r>
              <a:rPr lang="en-US" sz="2800" i="1" dirty="0"/>
              <a:t>m</a:t>
            </a:r>
            <a:r>
              <a:rPr lang="en-US" sz="2800" dirty="0"/>
              <a:t> and a point on the line (</a:t>
            </a:r>
            <a:r>
              <a:rPr lang="en-US" sz="2800" i="1" dirty="0"/>
              <a:t>x</a:t>
            </a:r>
            <a:r>
              <a:rPr lang="en-US" dirty="0">
                <a:latin typeface="Calibri" panose="020F0502020204030204" pitchFamily="34" charset="0"/>
                <a:ea typeface="Calibri" panose="020F0502020204030204" pitchFamily="34" charset="0"/>
                <a:cs typeface="Calibri" panose="020F0502020204030204" pitchFamily="34" charset="0"/>
              </a:rPr>
              <a:t>₁</a:t>
            </a:r>
            <a:r>
              <a:rPr lang="en-US" sz="2800" dirty="0"/>
              <a:t>, </a:t>
            </a:r>
            <a:r>
              <a:rPr lang="en-US" sz="2800" i="1" dirty="0"/>
              <a:t>y</a:t>
            </a:r>
            <a:r>
              <a:rPr lang="en-US" dirty="0">
                <a:latin typeface="Calibri" panose="020F0502020204030204" pitchFamily="34" charset="0"/>
                <a:ea typeface="Calibri" panose="020F0502020204030204" pitchFamily="34" charset="0"/>
                <a:cs typeface="Calibri" panose="020F0502020204030204" pitchFamily="34" charset="0"/>
              </a:rPr>
              <a:t>₁</a:t>
            </a:r>
            <a:r>
              <a:rPr lang="en-US" sz="2800" dirty="0"/>
              <a:t>) or two points on the line</a:t>
            </a:r>
            <a:r>
              <a:rPr lang="en-US" dirty="0"/>
              <a:t> (</a:t>
            </a:r>
            <a:r>
              <a:rPr lang="en-US" i="1" dirty="0"/>
              <a:t>x</a:t>
            </a:r>
            <a:r>
              <a:rPr lang="en-US" dirty="0">
                <a:latin typeface="Calibri" panose="020F0502020204030204" pitchFamily="34" charset="0"/>
                <a:ea typeface="Calibri" panose="020F0502020204030204" pitchFamily="34" charset="0"/>
                <a:cs typeface="Calibri" panose="020F0502020204030204" pitchFamily="34" charset="0"/>
              </a:rPr>
              <a:t>₁</a:t>
            </a:r>
            <a:r>
              <a:rPr lang="en-US" dirty="0"/>
              <a:t>, </a:t>
            </a:r>
            <a:r>
              <a:rPr lang="en-US" i="1" dirty="0"/>
              <a:t>y</a:t>
            </a:r>
            <a:r>
              <a:rPr lang="en-US" dirty="0">
                <a:latin typeface="Calibri" panose="020F0502020204030204" pitchFamily="34" charset="0"/>
                <a:ea typeface="Calibri" panose="020F0502020204030204" pitchFamily="34" charset="0"/>
                <a:cs typeface="Calibri" panose="020F0502020204030204" pitchFamily="34" charset="0"/>
              </a:rPr>
              <a:t>₁</a:t>
            </a:r>
            <a:r>
              <a:rPr lang="en-US" dirty="0"/>
              <a:t>)</a:t>
            </a:r>
            <a:r>
              <a:rPr lang="en-US" sz="2800" dirty="0"/>
              <a:t> and </a:t>
            </a:r>
            <a:br>
              <a:rPr lang="en-US" sz="2800" dirty="0"/>
            </a:br>
            <a:r>
              <a:rPr lang="en-US" dirty="0"/>
              <a:t>(</a:t>
            </a:r>
            <a:r>
              <a:rPr lang="en-US" i="1" dirty="0"/>
              <a:t>x</a:t>
            </a:r>
            <a:r>
              <a:rPr lang="en-US" dirty="0">
                <a:latin typeface="Calibri" panose="020F0502020204030204" pitchFamily="34" charset="0"/>
                <a:ea typeface="Calibri" panose="020F0502020204030204" pitchFamily="34" charset="0"/>
                <a:cs typeface="Calibri" panose="020F0502020204030204" pitchFamily="34" charset="0"/>
              </a:rPr>
              <a:t>₂</a:t>
            </a:r>
            <a:r>
              <a:rPr lang="en-US" dirty="0"/>
              <a:t>, </a:t>
            </a:r>
            <a:r>
              <a:rPr lang="en-US" i="1" dirty="0"/>
              <a:t>y</a:t>
            </a:r>
            <a:r>
              <a:rPr lang="en-US" dirty="0">
                <a:latin typeface="Calibri" panose="020F0502020204030204" pitchFamily="34" charset="0"/>
                <a:ea typeface="Calibri" panose="020F0502020204030204" pitchFamily="34" charset="0"/>
                <a:cs typeface="Calibri" panose="020F0502020204030204" pitchFamily="34" charset="0"/>
              </a:rPr>
              <a:t>₂</a:t>
            </a:r>
            <a:r>
              <a:rPr lang="en-US" dirty="0"/>
              <a:t>).</a:t>
            </a:r>
            <a:endParaRPr lang="ar-AE" sz="2800" dirty="0"/>
          </a:p>
          <a:p>
            <a:pPr>
              <a:defRPr sz="2800"/>
            </a:pPr>
            <a:r>
              <a:rPr lang="en-US" sz="2800" b="1" dirty="0"/>
              <a:t>Potential Uses:</a:t>
            </a:r>
            <a:r>
              <a:rPr lang="en-US" sz="2800" dirty="0"/>
              <a:t> The point-slope form allows us to find the equation for a line when the </a:t>
            </a:r>
            <a:r>
              <a:rPr lang="en-US" sz="2800" i="1" dirty="0"/>
              <a:t>y</a:t>
            </a:r>
            <a:r>
              <a:rPr lang="en-US" sz="2800" dirty="0"/>
              <a:t>-intercept is unknown.</a:t>
            </a:r>
            <a:endParaRPr sz="2800" dirty="0"/>
          </a:p>
        </p:txBody>
      </p:sp>
    </p:spTree>
    <p:extLst>
      <p:ext uri="{BB962C8B-B14F-4D97-AF65-F5344CB8AC3E}">
        <p14:creationId xmlns:p14="http://schemas.microsoft.com/office/powerpoint/2010/main" val="2918168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pPr>
              <a:defRPr sz="2800"/>
            </a:pPr>
            <a:r>
              <a:rPr lang="en-IN" sz="2800" dirty="0"/>
              <a:t>It doesn't matter how you assign the labels (</a:t>
            </a:r>
            <a:r>
              <a:rPr lang="en-IN" sz="2800" i="1" dirty="0"/>
              <a:t>x</a:t>
            </a:r>
            <a:r>
              <a:rPr lang="en-IN" dirty="0">
                <a:latin typeface="Calibri" panose="020F0502020204030204" pitchFamily="34" charset="0"/>
                <a:ea typeface="Calibri" panose="020F0502020204030204" pitchFamily="34" charset="0"/>
                <a:cs typeface="Calibri" panose="020F0502020204030204" pitchFamily="34" charset="0"/>
              </a:rPr>
              <a:t>₁</a:t>
            </a:r>
            <a:r>
              <a:rPr lang="en-IN" sz="2800" dirty="0"/>
              <a:t>, </a:t>
            </a:r>
            <a:r>
              <a:rPr lang="en-IN" sz="2800" i="1" dirty="0"/>
              <a:t>y</a:t>
            </a:r>
            <a:r>
              <a:rPr lang="en-IN" dirty="0">
                <a:latin typeface="Calibri" panose="020F0502020204030204" pitchFamily="34" charset="0"/>
                <a:ea typeface="Calibri" panose="020F0502020204030204" pitchFamily="34" charset="0"/>
                <a:cs typeface="Calibri" panose="020F0502020204030204" pitchFamily="34" charset="0"/>
              </a:rPr>
              <a:t>₁</a:t>
            </a:r>
            <a:r>
              <a:rPr lang="en-IN" sz="2800" dirty="0"/>
              <a:t>) and (</a:t>
            </a:r>
            <a:r>
              <a:rPr lang="en-IN" sz="2800" i="1" dirty="0"/>
              <a:t>x</a:t>
            </a:r>
            <a:r>
              <a:rPr lang="en-IN" dirty="0">
                <a:latin typeface="Calibri" panose="020F0502020204030204" pitchFamily="34" charset="0"/>
                <a:ea typeface="Calibri" panose="020F0502020204030204" pitchFamily="34" charset="0"/>
                <a:cs typeface="Calibri" panose="020F0502020204030204" pitchFamily="34" charset="0"/>
              </a:rPr>
              <a:t>₂</a:t>
            </a:r>
            <a:r>
              <a:rPr lang="en-IN" sz="2800" dirty="0"/>
              <a:t>, </a:t>
            </a:r>
            <a:r>
              <a:rPr lang="en-IN" sz="2800" i="1" dirty="0"/>
              <a:t>y</a:t>
            </a:r>
            <a:r>
              <a:rPr lang="en-IN" dirty="0">
                <a:latin typeface="Calibri" panose="020F0502020204030204" pitchFamily="34" charset="0"/>
                <a:ea typeface="Calibri" panose="020F0502020204030204" pitchFamily="34" charset="0"/>
                <a:cs typeface="Calibri" panose="020F0502020204030204" pitchFamily="34" charset="0"/>
              </a:rPr>
              <a:t>₂</a:t>
            </a:r>
            <a:r>
              <a:rPr lang="en-IN" sz="2800" dirty="0"/>
              <a:t>) to the two points you are using to calculate slope, but it </a:t>
            </a:r>
            <a:r>
              <a:rPr lang="en-IN" sz="2800" i="1" dirty="0"/>
              <a:t>is</a:t>
            </a:r>
            <a:r>
              <a:rPr lang="en-IN" sz="2800" dirty="0"/>
              <a:t> important that you are consistent as you apply the formula. You cannot change the order in which you are subtracting as you determine the numerator and denominator in the slope formula.</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CAUTION!</a:t>
            </a:r>
            <a:r>
              <a:rPr lang="en-US" baseline="-25000" dirty="0"/>
              <a:t>2</a:t>
            </a:r>
            <a:endParaRPr dirty="0"/>
          </a:p>
        </p:txBody>
      </p:sp>
      <mc:AlternateContent xmlns:mc="http://schemas.openxmlformats.org/markup-compatibility/2006" xmlns:a14="http://schemas.microsoft.com/office/drawing/2010/main">
        <mc:Choice Requires="a14">
          <p:graphicFrame>
            <p:nvGraphicFramePr>
              <p:cNvPr id="3" name="Table Placeholder 2" descr="The table compares correct and incorrect formulas for calculating the slope of a line given two points: open parentheses x subscript 1 comma y subscript 1 close parentheses and open parentheses x subscript 2 comma y subscript 2 close parentheses. &#10;The left column, labeled Correct, shows the valid slope formulas: y subscript 2 minus y subscript 1 whole divided by x subscript 2 minus x subscript 1 or equivalently, y subscript 1 minus y subscript 2 whole divided by x subscript 1 minus x subscript 2. &#10;Both forms maintain consistent order between numerator and denominator, ensuring a correct slope calculation. &#10;The right column, labeled Incorrect, displays two incorrect formulas: y subscript 1 minus y subscript 2 whole divided by x subscript 2 minus x subscript 1 or y subscript 2 minus y subscript 1 whole divided by x subscript 1 minus x subscript 2.&#10;&#10;These incorrect versions mix the order of subtraction between the numerator and denominator, leading to an incorrect or sign-reversed slope. The table emphasizes the importance of consistent ordering when calculating the slope."/>
              <p:cNvGraphicFramePr>
                <a:graphicFrameLocks noGrp="1"/>
              </p:cNvGraphicFramePr>
              <p:nvPr>
                <p:ph type="tbl" sz="quarter" idx="10"/>
                <p:extLst>
                  <p:ext uri="{D42A27DB-BD31-4B8C-83A1-F6EECF244321}">
                    <p14:modId xmlns:p14="http://schemas.microsoft.com/office/powerpoint/2010/main" val="1002602387"/>
                  </p:ext>
                </p:extLst>
              </p:nvPr>
            </p:nvGraphicFramePr>
            <p:xfrm>
              <a:off x="457200" y="1295400"/>
              <a:ext cx="8229600" cy="1990218"/>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Correct</a:t>
                          </a:r>
                        </a:p>
                      </a:txBody>
                      <a:tcPr/>
                    </a:tc>
                    <a:tc>
                      <a:txBody>
                        <a:bodyPr/>
                        <a:lstStyle/>
                        <a:p>
                          <a:pPr algn="ctr">
                            <a:defRPr sz="1800" b="1"/>
                          </a:pPr>
                          <a:r>
                            <a:rPr dirty="0"/>
                            <a:t>Incorrect</a:t>
                          </a:r>
                        </a:p>
                      </a:txBody>
                      <a:tcPr/>
                    </a:tc>
                    <a:extLst>
                      <a:ext uri="{0D108BD9-81ED-4DB2-BD59-A6C34878D82A}">
                        <a16:rowId xmlns:a16="http://schemas.microsoft.com/office/drawing/2014/main" val="10000"/>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sSub>
                                      <m:sSubPr>
                                        <m:ctrlPr>
                                          <a:rPr sz="1800" i="1">
                                            <a:latin typeface="Cambria Math" panose="02040503050406030204" pitchFamily="18" charset="0"/>
                                          </a:rPr>
                                        </m:ctrlPr>
                                      </m:sSubPr>
                                      <m:e>
                                        <m:r>
                                          <a:rPr sz="1800">
                                            <a:latin typeface="Cambria Math" panose="02040503050406030204" pitchFamily="18" charset="0"/>
                                          </a:rPr>
                                          <m:t>𝑦</m:t>
                                        </m:r>
                                      </m:e>
                                      <m:sub>
                                        <m:r>
                                          <a:rPr sz="1800">
                                            <a:latin typeface="Cambria Math" panose="02040503050406030204" pitchFamily="18" charset="0"/>
                                          </a:rPr>
                                          <m:t>2</m:t>
                                        </m:r>
                                      </m:sub>
                                    </m:sSub>
                                    <m:r>
                                      <a:rPr sz="1800">
                                        <a:latin typeface="Cambria Math" panose="02040503050406030204" pitchFamily="18" charset="0"/>
                                      </a:rPr>
                                      <m:t>−</m:t>
                                    </m:r>
                                    <m:sSub>
                                      <m:sSubPr>
                                        <m:ctrlPr>
                                          <a:rPr sz="1800" i="1">
                                            <a:latin typeface="Cambria Math" panose="02040503050406030204" pitchFamily="18" charset="0"/>
                                          </a:rPr>
                                        </m:ctrlPr>
                                      </m:sSubPr>
                                      <m:e>
                                        <m:r>
                                          <a:rPr sz="1800">
                                            <a:latin typeface="Cambria Math" panose="02040503050406030204" pitchFamily="18" charset="0"/>
                                          </a:rPr>
                                          <m:t>𝑦</m:t>
                                        </m:r>
                                      </m:e>
                                      <m:sub>
                                        <m:r>
                                          <a:rPr sz="1800">
                                            <a:latin typeface="Cambria Math" panose="02040503050406030204" pitchFamily="18" charset="0"/>
                                          </a:rPr>
                                          <m:t>1</m:t>
                                        </m:r>
                                      </m:sub>
                                    </m:sSub>
                                  </m:num>
                                  <m:den>
                                    <m:sSub>
                                      <m:sSubPr>
                                        <m:ctrlPr>
                                          <a:rPr sz="1800" i="1">
                                            <a:latin typeface="Cambria Math" panose="02040503050406030204" pitchFamily="18" charset="0"/>
                                          </a:rPr>
                                        </m:ctrlPr>
                                      </m:sSubPr>
                                      <m:e>
                                        <m:r>
                                          <a:rPr sz="1800">
                                            <a:latin typeface="Cambria Math" panose="02040503050406030204" pitchFamily="18" charset="0"/>
                                          </a:rPr>
                                          <m:t>𝑥</m:t>
                                        </m:r>
                                      </m:e>
                                      <m:sub>
                                        <m:r>
                                          <a:rPr sz="1800">
                                            <a:latin typeface="Cambria Math" panose="02040503050406030204" pitchFamily="18" charset="0"/>
                                          </a:rPr>
                                          <m:t>2</m:t>
                                        </m:r>
                                      </m:sub>
                                    </m:sSub>
                                    <m:r>
                                      <a:rPr sz="1800">
                                        <a:latin typeface="Cambria Math" panose="02040503050406030204" pitchFamily="18" charset="0"/>
                                      </a:rPr>
                                      <m:t>−</m:t>
                                    </m:r>
                                    <m:sSub>
                                      <m:sSubPr>
                                        <m:ctrlPr>
                                          <a:rPr sz="1800" i="1">
                                            <a:latin typeface="Cambria Math" panose="02040503050406030204" pitchFamily="18" charset="0"/>
                                          </a:rPr>
                                        </m:ctrlPr>
                                      </m:sSubPr>
                                      <m:e>
                                        <m:r>
                                          <a:rPr sz="1800">
                                            <a:latin typeface="Cambria Math" panose="02040503050406030204" pitchFamily="18" charset="0"/>
                                          </a:rPr>
                                          <m:t>𝑥</m:t>
                                        </m:r>
                                      </m:e>
                                      <m:sub>
                                        <m:r>
                                          <a:rPr sz="1800">
                                            <a:latin typeface="Cambria Math" panose="02040503050406030204" pitchFamily="18" charset="0"/>
                                          </a:rPr>
                                          <m:t>1</m:t>
                                        </m:r>
                                      </m:sub>
                                    </m:sSub>
                                  </m:den>
                                </m:f>
                              </m:oMath>
                            </m:oMathPara>
                          </a14:m>
                          <a:endParaRPr sz="1800" dirty="0"/>
                        </a:p>
                      </a:txBody>
                      <a:tcPr/>
                    </a:tc>
                    <a:tc>
                      <a:txBody>
                        <a:bodyPr/>
                        <a:lstStyle/>
                        <a:p>
                          <a:pPr algn="ctr">
                            <a:defRPr sz="1800"/>
                          </a:pPr>
                          <a:r>
                            <a:rPr sz="1800" dirty="0"/>
                            <a:t> </a:t>
                          </a:r>
                          <a14:m>
                            <m:oMath xmlns:m="http://schemas.openxmlformats.org/officeDocument/2006/math">
                              <m:f>
                                <m:fPr>
                                  <m:ctrlPr>
                                    <a:rPr sz="2400" i="1">
                                      <a:latin typeface="Cambria Math" panose="02040503050406030204" pitchFamily="18" charset="0"/>
                                    </a:rPr>
                                  </m:ctrlPr>
                                </m:fPr>
                                <m:num>
                                  <m:sSub>
                                    <m:sSubPr>
                                      <m:ctrlPr>
                                        <a:rPr sz="2400" i="1">
                                          <a:latin typeface="Cambria Math" panose="02040503050406030204" pitchFamily="18" charset="0"/>
                                        </a:rPr>
                                      </m:ctrlPr>
                                    </m:sSubPr>
                                    <m:e>
                                      <m:r>
                                        <a:rPr sz="2400">
                                          <a:latin typeface="Cambria Math" panose="02040503050406030204" pitchFamily="18" charset="0"/>
                                        </a:rPr>
                                        <m:t>𝑦</m:t>
                                      </m:r>
                                    </m:e>
                                    <m:sub>
                                      <m:r>
                                        <a:rPr sz="2400">
                                          <a:latin typeface="Cambria Math" panose="02040503050406030204" pitchFamily="18" charset="0"/>
                                        </a:rPr>
                                        <m:t>1</m:t>
                                      </m:r>
                                    </m:sub>
                                  </m:sSub>
                                  <m:r>
                                    <a:rPr sz="2400">
                                      <a:latin typeface="Cambria Math" panose="02040503050406030204" pitchFamily="18" charset="0"/>
                                    </a:rPr>
                                    <m:t>−</m:t>
                                  </m:r>
                                  <m:sSub>
                                    <m:sSubPr>
                                      <m:ctrlPr>
                                        <a:rPr sz="2400" i="1">
                                          <a:latin typeface="Cambria Math" panose="02040503050406030204" pitchFamily="18" charset="0"/>
                                        </a:rPr>
                                      </m:ctrlPr>
                                    </m:sSubPr>
                                    <m:e>
                                      <m:r>
                                        <a:rPr sz="2400">
                                          <a:latin typeface="Cambria Math" panose="02040503050406030204" pitchFamily="18" charset="0"/>
                                        </a:rPr>
                                        <m:t>𝑦</m:t>
                                      </m:r>
                                    </m:e>
                                    <m:sub>
                                      <m:r>
                                        <a:rPr sz="2400">
                                          <a:latin typeface="Cambria Math" panose="02040503050406030204" pitchFamily="18" charset="0"/>
                                        </a:rPr>
                                        <m:t>2</m:t>
                                      </m:r>
                                    </m:sub>
                                  </m:sSub>
                                </m:num>
                                <m:den>
                                  <m:sSub>
                                    <m:sSubPr>
                                      <m:ctrlPr>
                                        <a:rPr sz="2400" i="1">
                                          <a:latin typeface="Cambria Math" panose="02040503050406030204" pitchFamily="18" charset="0"/>
                                        </a:rPr>
                                      </m:ctrlPr>
                                    </m:sSubPr>
                                    <m:e>
                                      <m:r>
                                        <a:rPr sz="2400">
                                          <a:latin typeface="Cambria Math" panose="02040503050406030204" pitchFamily="18" charset="0"/>
                                        </a:rPr>
                                        <m:t>𝑥</m:t>
                                      </m:r>
                                    </m:e>
                                    <m:sub>
                                      <m:r>
                                        <a:rPr sz="2400">
                                          <a:latin typeface="Cambria Math" panose="02040503050406030204" pitchFamily="18" charset="0"/>
                                        </a:rPr>
                                        <m:t>2</m:t>
                                      </m:r>
                                    </m:sub>
                                  </m:sSub>
                                  <m:r>
                                    <a:rPr sz="2400">
                                      <a:latin typeface="Cambria Math" panose="02040503050406030204" pitchFamily="18" charset="0"/>
                                    </a:rPr>
                                    <m:t>−</m:t>
                                  </m:r>
                                  <m:sSub>
                                    <m:sSubPr>
                                      <m:ctrlPr>
                                        <a:rPr sz="2400" i="1">
                                          <a:latin typeface="Cambria Math" panose="02040503050406030204" pitchFamily="18" charset="0"/>
                                        </a:rPr>
                                      </m:ctrlPr>
                                    </m:sSubPr>
                                    <m:e>
                                      <m:r>
                                        <a:rPr sz="2400">
                                          <a:latin typeface="Cambria Math" panose="02040503050406030204" pitchFamily="18" charset="0"/>
                                        </a:rPr>
                                        <m:t>𝑥</m:t>
                                      </m:r>
                                    </m:e>
                                    <m:sub>
                                      <m:r>
                                        <a:rPr sz="2400">
                                          <a:latin typeface="Cambria Math" panose="02040503050406030204" pitchFamily="18" charset="0"/>
                                        </a:rPr>
                                        <m:t>1</m:t>
                                      </m:r>
                                    </m:sub>
                                  </m:sSub>
                                </m:den>
                              </m:f>
                            </m:oMath>
                          </a14:m>
                          <a:endParaRPr sz="2400" dirty="0"/>
                        </a:p>
                      </a:txBody>
                      <a:tcPr/>
                    </a:tc>
                    <a:extLst>
                      <a:ext uri="{0D108BD9-81ED-4DB2-BD59-A6C34878D82A}">
                        <a16:rowId xmlns:a16="http://schemas.microsoft.com/office/drawing/2014/main" val="10001"/>
                      </a:ext>
                    </a:extLst>
                  </a:tr>
                  <a:tr h="370840">
                    <a:tc>
                      <a:txBody>
                        <a:bodyPr/>
                        <a:lstStyle/>
                        <a:p>
                          <a:pPr algn="ctr">
                            <a:defRPr sz="1800"/>
                          </a:pPr>
                          <a:r>
                            <a:rPr lang="en-IN" dirty="0"/>
                            <a:t>o</a:t>
                          </a:r>
                          <a:r>
                            <a:rPr dirty="0"/>
                            <a:t>r</a:t>
                          </a:r>
                        </a:p>
                      </a:txBody>
                      <a:tcPr/>
                    </a:tc>
                    <a:tc>
                      <a:txBody>
                        <a:bodyPr/>
                        <a:lstStyle/>
                        <a:p>
                          <a:pPr algn="ctr">
                            <a:defRPr sz="1800"/>
                          </a:pPr>
                          <a:r>
                            <a:t>or</a:t>
                          </a:r>
                        </a:p>
                      </a:txBody>
                      <a:tcPr/>
                    </a:tc>
                    <a:extLst>
                      <a:ext uri="{0D108BD9-81ED-4DB2-BD59-A6C34878D82A}">
                        <a16:rowId xmlns:a16="http://schemas.microsoft.com/office/drawing/2014/main" val="10002"/>
                      </a:ext>
                    </a:extLst>
                  </a:tr>
                  <a:tr h="370840">
                    <a:tc>
                      <a:txBody>
                        <a:bodyPr/>
                        <a:lstStyle/>
                        <a:p>
                          <a:pPr algn="ctr">
                            <a:defRPr sz="1800"/>
                          </a:pPr>
                          <a:r>
                            <a:rPr sz="1800" dirty="0"/>
                            <a:t> </a:t>
                          </a:r>
                          <a14:m>
                            <m:oMath xmlns:m="http://schemas.openxmlformats.org/officeDocument/2006/math">
                              <m:f>
                                <m:fPr>
                                  <m:ctrlPr>
                                    <a:rPr sz="2400" i="1">
                                      <a:latin typeface="Cambria Math" panose="02040503050406030204" pitchFamily="18" charset="0"/>
                                    </a:rPr>
                                  </m:ctrlPr>
                                </m:fPr>
                                <m:num>
                                  <m:sSub>
                                    <m:sSubPr>
                                      <m:ctrlPr>
                                        <a:rPr sz="2400" i="1">
                                          <a:latin typeface="Cambria Math" panose="02040503050406030204" pitchFamily="18" charset="0"/>
                                        </a:rPr>
                                      </m:ctrlPr>
                                    </m:sSubPr>
                                    <m:e>
                                      <m:r>
                                        <a:rPr sz="2400">
                                          <a:latin typeface="Cambria Math" panose="02040503050406030204" pitchFamily="18" charset="0"/>
                                        </a:rPr>
                                        <m:t>𝑦</m:t>
                                      </m:r>
                                    </m:e>
                                    <m:sub>
                                      <m:r>
                                        <a:rPr sz="2400">
                                          <a:latin typeface="Cambria Math" panose="02040503050406030204" pitchFamily="18" charset="0"/>
                                        </a:rPr>
                                        <m:t>1</m:t>
                                      </m:r>
                                    </m:sub>
                                  </m:sSub>
                                  <m:r>
                                    <a:rPr sz="2400">
                                      <a:latin typeface="Cambria Math" panose="02040503050406030204" pitchFamily="18" charset="0"/>
                                    </a:rPr>
                                    <m:t>−</m:t>
                                  </m:r>
                                  <m:sSub>
                                    <m:sSubPr>
                                      <m:ctrlPr>
                                        <a:rPr sz="2400" i="1">
                                          <a:latin typeface="Cambria Math" panose="02040503050406030204" pitchFamily="18" charset="0"/>
                                        </a:rPr>
                                      </m:ctrlPr>
                                    </m:sSubPr>
                                    <m:e>
                                      <m:r>
                                        <a:rPr sz="2400">
                                          <a:latin typeface="Cambria Math" panose="02040503050406030204" pitchFamily="18" charset="0"/>
                                        </a:rPr>
                                        <m:t>𝑦</m:t>
                                      </m:r>
                                    </m:e>
                                    <m:sub>
                                      <m:r>
                                        <a:rPr sz="2400">
                                          <a:latin typeface="Cambria Math" panose="02040503050406030204" pitchFamily="18" charset="0"/>
                                        </a:rPr>
                                        <m:t>2</m:t>
                                      </m:r>
                                    </m:sub>
                                  </m:sSub>
                                </m:num>
                                <m:den>
                                  <m:sSub>
                                    <m:sSubPr>
                                      <m:ctrlPr>
                                        <a:rPr sz="2400" i="1">
                                          <a:latin typeface="Cambria Math" panose="02040503050406030204" pitchFamily="18" charset="0"/>
                                        </a:rPr>
                                      </m:ctrlPr>
                                    </m:sSubPr>
                                    <m:e>
                                      <m:r>
                                        <a:rPr sz="2400">
                                          <a:latin typeface="Cambria Math" panose="02040503050406030204" pitchFamily="18" charset="0"/>
                                        </a:rPr>
                                        <m:t>𝑥</m:t>
                                      </m:r>
                                    </m:e>
                                    <m:sub>
                                      <m:r>
                                        <a:rPr sz="2400">
                                          <a:latin typeface="Cambria Math" panose="02040503050406030204" pitchFamily="18" charset="0"/>
                                        </a:rPr>
                                        <m:t>1</m:t>
                                      </m:r>
                                    </m:sub>
                                  </m:sSub>
                                  <m:r>
                                    <a:rPr sz="2400">
                                      <a:latin typeface="Cambria Math" panose="02040503050406030204" pitchFamily="18" charset="0"/>
                                    </a:rPr>
                                    <m:t>−</m:t>
                                  </m:r>
                                  <m:sSub>
                                    <m:sSubPr>
                                      <m:ctrlPr>
                                        <a:rPr sz="2400" i="1">
                                          <a:latin typeface="Cambria Math" panose="02040503050406030204" pitchFamily="18" charset="0"/>
                                        </a:rPr>
                                      </m:ctrlPr>
                                    </m:sSubPr>
                                    <m:e>
                                      <m:r>
                                        <a:rPr sz="2400">
                                          <a:latin typeface="Cambria Math" panose="02040503050406030204" pitchFamily="18" charset="0"/>
                                        </a:rPr>
                                        <m:t>𝑥</m:t>
                                      </m:r>
                                    </m:e>
                                    <m:sub>
                                      <m:r>
                                        <a:rPr sz="2400">
                                          <a:latin typeface="Cambria Math" panose="02040503050406030204" pitchFamily="18" charset="0"/>
                                        </a:rPr>
                                        <m:t>2</m:t>
                                      </m:r>
                                    </m:sub>
                                  </m:sSub>
                                </m:den>
                              </m:f>
                            </m:oMath>
                          </a14:m>
                          <a:endParaRPr sz="2400" dirty="0"/>
                        </a:p>
                      </a:txBody>
                      <a:tcPr/>
                    </a:tc>
                    <a:tc>
                      <a:txBody>
                        <a:bodyPr/>
                        <a:lstStyle/>
                        <a:p>
                          <a:pPr algn="ctr">
                            <a:defRPr sz="1800"/>
                          </a:pPr>
                          <a:r>
                            <a:rPr sz="1800" dirty="0"/>
                            <a:t> </a:t>
                          </a:r>
                          <a14:m>
                            <m:oMath xmlns:m="http://schemas.openxmlformats.org/officeDocument/2006/math">
                              <m:f>
                                <m:fPr>
                                  <m:ctrlPr>
                                    <a:rPr sz="2400" i="1">
                                      <a:latin typeface="Cambria Math" panose="02040503050406030204" pitchFamily="18" charset="0"/>
                                    </a:rPr>
                                  </m:ctrlPr>
                                </m:fPr>
                                <m:num>
                                  <m:sSub>
                                    <m:sSubPr>
                                      <m:ctrlPr>
                                        <a:rPr sz="2400" i="1">
                                          <a:latin typeface="Cambria Math" panose="02040503050406030204" pitchFamily="18" charset="0"/>
                                        </a:rPr>
                                      </m:ctrlPr>
                                    </m:sSubPr>
                                    <m:e>
                                      <m:r>
                                        <a:rPr sz="2400">
                                          <a:latin typeface="Cambria Math" panose="02040503050406030204" pitchFamily="18" charset="0"/>
                                        </a:rPr>
                                        <m:t>𝑦</m:t>
                                      </m:r>
                                    </m:e>
                                    <m:sub>
                                      <m:r>
                                        <a:rPr sz="2400">
                                          <a:latin typeface="Cambria Math" panose="02040503050406030204" pitchFamily="18" charset="0"/>
                                        </a:rPr>
                                        <m:t>2</m:t>
                                      </m:r>
                                    </m:sub>
                                  </m:sSub>
                                  <m:r>
                                    <a:rPr sz="2400">
                                      <a:latin typeface="Cambria Math" panose="02040503050406030204" pitchFamily="18" charset="0"/>
                                    </a:rPr>
                                    <m:t>−</m:t>
                                  </m:r>
                                  <m:sSub>
                                    <m:sSubPr>
                                      <m:ctrlPr>
                                        <a:rPr sz="2400" i="1">
                                          <a:latin typeface="Cambria Math" panose="02040503050406030204" pitchFamily="18" charset="0"/>
                                        </a:rPr>
                                      </m:ctrlPr>
                                    </m:sSubPr>
                                    <m:e>
                                      <m:r>
                                        <a:rPr sz="2400">
                                          <a:latin typeface="Cambria Math" panose="02040503050406030204" pitchFamily="18" charset="0"/>
                                        </a:rPr>
                                        <m:t>𝑦</m:t>
                                      </m:r>
                                    </m:e>
                                    <m:sub>
                                      <m:r>
                                        <a:rPr sz="2400">
                                          <a:latin typeface="Cambria Math" panose="02040503050406030204" pitchFamily="18" charset="0"/>
                                        </a:rPr>
                                        <m:t>1</m:t>
                                      </m:r>
                                    </m:sub>
                                  </m:sSub>
                                </m:num>
                                <m:den>
                                  <m:sSub>
                                    <m:sSubPr>
                                      <m:ctrlPr>
                                        <a:rPr sz="2400" i="1">
                                          <a:latin typeface="Cambria Math" panose="02040503050406030204" pitchFamily="18" charset="0"/>
                                        </a:rPr>
                                      </m:ctrlPr>
                                    </m:sSubPr>
                                    <m:e>
                                      <m:r>
                                        <a:rPr sz="2400">
                                          <a:latin typeface="Cambria Math" panose="02040503050406030204" pitchFamily="18" charset="0"/>
                                        </a:rPr>
                                        <m:t>𝑥</m:t>
                                      </m:r>
                                    </m:e>
                                    <m:sub>
                                      <m:r>
                                        <a:rPr sz="2400">
                                          <a:latin typeface="Cambria Math" panose="02040503050406030204" pitchFamily="18" charset="0"/>
                                        </a:rPr>
                                        <m:t>1</m:t>
                                      </m:r>
                                    </m:sub>
                                  </m:sSub>
                                  <m:r>
                                    <a:rPr sz="2400">
                                      <a:latin typeface="Cambria Math" panose="02040503050406030204" pitchFamily="18" charset="0"/>
                                    </a:rPr>
                                    <m:t>−</m:t>
                                  </m:r>
                                  <m:sSub>
                                    <m:sSubPr>
                                      <m:ctrlPr>
                                        <a:rPr sz="2400" i="1">
                                          <a:latin typeface="Cambria Math" panose="02040503050406030204" pitchFamily="18" charset="0"/>
                                        </a:rPr>
                                      </m:ctrlPr>
                                    </m:sSubPr>
                                    <m:e>
                                      <m:r>
                                        <a:rPr sz="2400">
                                          <a:latin typeface="Cambria Math" panose="02040503050406030204" pitchFamily="18" charset="0"/>
                                        </a:rPr>
                                        <m:t>𝑥</m:t>
                                      </m:r>
                                    </m:e>
                                    <m:sub>
                                      <m:r>
                                        <a:rPr sz="2400">
                                          <a:latin typeface="Cambria Math" panose="02040503050406030204" pitchFamily="18" charset="0"/>
                                        </a:rPr>
                                        <m:t>2</m:t>
                                      </m:r>
                                    </m:sub>
                                  </m:sSub>
                                </m:den>
                              </m:f>
                            </m:oMath>
                          </a14:m>
                          <a:endParaRPr sz="2400" dirty="0"/>
                        </a:p>
                      </a:txBody>
                      <a:tcPr/>
                    </a:tc>
                    <a:extLst>
                      <a:ext uri="{0D108BD9-81ED-4DB2-BD59-A6C34878D82A}">
                        <a16:rowId xmlns:a16="http://schemas.microsoft.com/office/drawing/2014/main" val="10003"/>
                      </a:ext>
                    </a:extLst>
                  </a:tr>
                </a:tbl>
              </a:graphicData>
            </a:graphic>
          </p:graphicFrame>
        </mc:Choice>
        <mc:Fallback xmlns="">
          <p:graphicFrame>
            <p:nvGraphicFramePr>
              <p:cNvPr id="3" name="Table Placeholder 2" descr="The table compares correct and incorrect formulas for calculating the slope of a line given two points: open parentheses x subscript 1 comma y subscript 1 close parentheses and open parentheses x subscript 2 comma y subscript 2 close parentheses. &#10;The left column, labeled Correct, shows the valid slope formulas: y subscript 2 minus y subscript 1 whole divided by x subscript 2 minus x subscript 1 or equivalently, y subscript 1 minus y subscript 2 whole divided by x subscript 1 minus x subscript 2. &#10;Both forms maintain consistent order between numerator and denominator, ensuring a correct slope calculation. &#10;The right column, labeled Incorrect, displays two incorrect formulas: y subscript 1 minus y subscript 2 whole divided by x subscript 2 minus x subscript 1 or y subscript 2 minus y subscript 1 whole divided by x subscript 1 minus x subscript 2.&#10;&#10;These incorrect versions mix the order of subtraction between the numerator and denominator, leading to an incorrect or sign-reversed slope. The table emphasizes the importance of consistent ordering when calculating the slope."/>
              <p:cNvGraphicFramePr>
                <a:graphicFrameLocks noGrp="1"/>
              </p:cNvGraphicFramePr>
              <p:nvPr>
                <p:ph type="tbl" sz="quarter" idx="10"/>
                <p:extLst>
                  <p:ext uri="{D42A27DB-BD31-4B8C-83A1-F6EECF244321}">
                    <p14:modId xmlns:p14="http://schemas.microsoft.com/office/powerpoint/2010/main" val="1002602387"/>
                  </p:ext>
                </p:extLst>
              </p:nvPr>
            </p:nvGraphicFramePr>
            <p:xfrm>
              <a:off x="457200" y="1295400"/>
              <a:ext cx="8229600" cy="1990218"/>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Correct</a:t>
                          </a:r>
                        </a:p>
                      </a:txBody>
                      <a:tcPr/>
                    </a:tc>
                    <a:tc>
                      <a:txBody>
                        <a:bodyPr/>
                        <a:lstStyle/>
                        <a:p>
                          <a:pPr algn="ctr">
                            <a:defRPr sz="1800" b="1"/>
                          </a:pPr>
                          <a:r>
                            <a:rPr dirty="0"/>
                            <a:t>Incorrect</a:t>
                          </a:r>
                        </a:p>
                      </a:txBody>
                      <a:tcPr/>
                    </a:tc>
                    <a:extLst>
                      <a:ext uri="{0D108BD9-81ED-4DB2-BD59-A6C34878D82A}">
                        <a16:rowId xmlns:a16="http://schemas.microsoft.com/office/drawing/2014/main" val="10000"/>
                      </a:ext>
                    </a:extLst>
                  </a:tr>
                  <a:tr h="624269">
                    <a:tc>
                      <a:txBody>
                        <a:bodyPr/>
                        <a:lstStyle/>
                        <a:p>
                          <a:endParaRPr lang="en-US"/>
                        </a:p>
                      </a:txBody>
                      <a:tcPr>
                        <a:blipFill>
                          <a:blip r:embed="rId2"/>
                          <a:stretch>
                            <a:fillRect l="-296" t="-64078" r="-100444" b="-161165"/>
                          </a:stretch>
                        </a:blipFill>
                      </a:tcPr>
                    </a:tc>
                    <a:tc>
                      <a:txBody>
                        <a:bodyPr/>
                        <a:lstStyle/>
                        <a:p>
                          <a:endParaRPr lang="en-US"/>
                        </a:p>
                      </a:txBody>
                      <a:tcPr>
                        <a:blipFill>
                          <a:blip r:embed="rId2"/>
                          <a:stretch>
                            <a:fillRect l="-100296" t="-64078" r="-444" b="-161165"/>
                          </a:stretch>
                        </a:blipFill>
                      </a:tcPr>
                    </a:tc>
                    <a:extLst>
                      <a:ext uri="{0D108BD9-81ED-4DB2-BD59-A6C34878D82A}">
                        <a16:rowId xmlns:a16="http://schemas.microsoft.com/office/drawing/2014/main" val="10001"/>
                      </a:ext>
                    </a:extLst>
                  </a:tr>
                  <a:tr h="370840">
                    <a:tc>
                      <a:txBody>
                        <a:bodyPr/>
                        <a:lstStyle/>
                        <a:p>
                          <a:pPr algn="ctr">
                            <a:defRPr sz="1800"/>
                          </a:pPr>
                          <a:r>
                            <a:rPr lang="en-IN" dirty="0"/>
                            <a:t>o</a:t>
                          </a:r>
                          <a:r>
                            <a:rPr dirty="0"/>
                            <a:t>r</a:t>
                          </a:r>
                        </a:p>
                      </a:txBody>
                      <a:tcPr/>
                    </a:tc>
                    <a:tc>
                      <a:txBody>
                        <a:bodyPr/>
                        <a:lstStyle/>
                        <a:p>
                          <a:pPr algn="ctr">
                            <a:defRPr sz="1800"/>
                          </a:pPr>
                          <a:r>
                            <a:t>or</a:t>
                          </a:r>
                        </a:p>
                      </a:txBody>
                      <a:tcPr/>
                    </a:tc>
                    <a:extLst>
                      <a:ext uri="{0D108BD9-81ED-4DB2-BD59-A6C34878D82A}">
                        <a16:rowId xmlns:a16="http://schemas.microsoft.com/office/drawing/2014/main" val="10002"/>
                      </a:ext>
                    </a:extLst>
                  </a:tr>
                  <a:tr h="624269">
                    <a:tc>
                      <a:txBody>
                        <a:bodyPr/>
                        <a:lstStyle/>
                        <a:p>
                          <a:endParaRPr lang="en-US"/>
                        </a:p>
                      </a:txBody>
                      <a:tcPr>
                        <a:blipFill>
                          <a:blip r:embed="rId2"/>
                          <a:stretch>
                            <a:fillRect l="-296" t="-222330" r="-100444" b="-2913"/>
                          </a:stretch>
                        </a:blipFill>
                      </a:tcPr>
                    </a:tc>
                    <a:tc>
                      <a:txBody>
                        <a:bodyPr/>
                        <a:lstStyle/>
                        <a:p>
                          <a:endParaRPr lang="en-US"/>
                        </a:p>
                      </a:txBody>
                      <a:tcPr>
                        <a:blipFill>
                          <a:blip r:embed="rId2"/>
                          <a:stretch>
                            <a:fillRect l="-100296" t="-222330" r="-444" b="-2913"/>
                          </a:stretch>
                        </a:blipFill>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Calculating the Slope of a Line</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Determine the slopes of the lines passing through the following pairs of points in</a:t>
            </a:r>
            <a:r>
              <a:rPr lang="en-US" sz="2800" dirty="0"/>
              <a:t> </a:t>
            </a:r>
            <a:r>
              <a:rPr lang="en-US" dirty="0">
                <a:ea typeface="Cambria Math" panose="02040503050406030204" pitchFamily="18" charset="0"/>
              </a:rPr>
              <a:t>ℝ</a:t>
            </a:r>
            <a:r>
              <a:rPr lang="en-US" sz="1100" dirty="0">
                <a:ea typeface="Cambria Math" panose="02040503050406030204" pitchFamily="18" charset="0"/>
              </a:rPr>
              <a:t> </a:t>
            </a:r>
            <a:r>
              <a:rPr lang="en-US" dirty="0">
                <a:ea typeface="Cambria Math" panose="02040503050406030204" pitchFamily="18" charset="0"/>
              </a:rPr>
              <a:t>².</a:t>
            </a:r>
            <a:endParaRPr lang="en-IN" sz="2800" dirty="0"/>
          </a:p>
          <a:p>
            <a:pPr>
              <a:defRPr sz="2800"/>
            </a:pPr>
            <a:endParaRPr lang="en-US" sz="2800" dirty="0"/>
          </a:p>
          <a:p>
            <a:pPr>
              <a:defRPr sz="2800"/>
            </a:pPr>
            <a:endParaRPr sz="2800" dirty="0"/>
          </a:p>
        </p:txBody>
      </p:sp>
      <p:pic>
        <p:nvPicPr>
          <p:cNvPr id="40" name="Picture 39" descr="Set A: Open parentheses negative 4 comma 3 close parentheses and Open parentheses 2 comma negative 5 close parentheses.&#10;Set B: Open parentheses 3 divided by 2 comma 1 close parentheses and Open parentheses 1 comma negative four divided by 3 close parentheses.&#10;Set C: Open parentheses negative 2 comma 7 close parentheses and Open parentheses 1 comma 7 close parentheses.">
            <a:extLst>
              <a:ext uri="{FF2B5EF4-FFF2-40B4-BE49-F238E27FC236}">
                <a16:creationId xmlns:a16="http://schemas.microsoft.com/office/drawing/2014/main" id="{CF8937BB-ACB8-8B38-904B-B6409EA74A14}"/>
              </a:ext>
            </a:extLst>
          </p:cNvPr>
          <p:cNvPicPr>
            <a:picLocks noChangeAspect="1"/>
          </p:cNvPicPr>
          <p:nvPr/>
        </p:nvPicPr>
        <p:blipFill>
          <a:blip r:embed="rId2"/>
          <a:stretch>
            <a:fillRect/>
          </a:stretch>
        </p:blipFill>
        <p:spPr>
          <a:xfrm>
            <a:off x="590550" y="2057400"/>
            <a:ext cx="3400425" cy="22574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the Slope of a Line</a:t>
            </a:r>
            <a:r>
              <a:rPr lang="en-US" baseline="-25000" dirty="0"/>
              <a:t>2</a:t>
            </a:r>
            <a:endParaRPr dirty="0"/>
          </a:p>
        </p:txBody>
      </p:sp>
      <p:sp>
        <p:nvSpPr>
          <p:cNvPr id="3" name="Text Placeholder 2"/>
          <p:cNvSpPr>
            <a:spLocks noGrp="1"/>
          </p:cNvSpPr>
          <p:nvPr>
            <p:ph type="body" sz="quarter" idx="10"/>
          </p:nvPr>
        </p:nvSpPr>
        <p:spPr>
          <a:xfrm>
            <a:off x="457200" y="1066800"/>
            <a:ext cx="8229600" cy="4967067"/>
          </a:xfrm>
        </p:spPr>
        <p:txBody>
          <a:bodyPr>
            <a:normAutofit/>
          </a:bodyPr>
          <a:lstStyle/>
          <a:p>
            <a:r>
              <a:rPr sz="2800" b="1" dirty="0"/>
              <a:t>Solution</a:t>
            </a:r>
          </a:p>
          <a:p>
            <a:pPr marL="542925" indent="-542925">
              <a:defRPr sz="2800"/>
            </a:pPr>
            <a:r>
              <a:rPr lang="en-US" dirty="0"/>
              <a:t>a.	</a:t>
            </a:r>
            <a:endParaRPr dirty="0"/>
          </a:p>
        </p:txBody>
      </p:sp>
      <p:pic>
        <p:nvPicPr>
          <p:cNvPr id="4" name="Picture 3" descr="negative 5 minus open parentheses negative 3 close parentheses whole divided by 2 minus open parentheses negative 4 close parentheses, that equals to negative 2 divided by 6, Which is equals to negative 1 divided by 3">
            <a:extLst>
              <a:ext uri="{FF2B5EF4-FFF2-40B4-BE49-F238E27FC236}">
                <a16:creationId xmlns:a16="http://schemas.microsoft.com/office/drawing/2014/main" id="{4A1DC492-DD13-71A2-E55D-3152CC507246}"/>
              </a:ext>
            </a:extLst>
          </p:cNvPr>
          <p:cNvPicPr>
            <a:picLocks noChangeAspect="1"/>
          </p:cNvPicPr>
          <p:nvPr/>
        </p:nvPicPr>
        <p:blipFill>
          <a:blip r:embed="rId2"/>
          <a:stretch>
            <a:fillRect/>
          </a:stretch>
        </p:blipFill>
        <p:spPr>
          <a:xfrm>
            <a:off x="1252537" y="1424890"/>
            <a:ext cx="2869692" cy="1008888"/>
          </a:xfrm>
          <a:prstGeom prst="rect">
            <a:avLst/>
          </a:prstGeom>
        </p:spPr>
      </p:pic>
      <p:sp>
        <p:nvSpPr>
          <p:cNvPr id="6" name="TextBox 5">
            <a:extLst>
              <a:ext uri="{FF2B5EF4-FFF2-40B4-BE49-F238E27FC236}">
                <a16:creationId xmlns:a16="http://schemas.microsoft.com/office/drawing/2014/main" id="{012A09F4-8DFA-EE62-43C1-5ADFAEB1136C}"/>
              </a:ext>
            </a:extLst>
          </p:cNvPr>
          <p:cNvSpPr txBox="1"/>
          <p:nvPr/>
        </p:nvSpPr>
        <p:spPr>
          <a:xfrm>
            <a:off x="4724400" y="1690274"/>
            <a:ext cx="3810000" cy="338554"/>
          </a:xfrm>
          <a:prstGeom prst="rect">
            <a:avLst/>
          </a:prstGeom>
          <a:noFill/>
        </p:spPr>
        <p:txBody>
          <a:bodyPr wrap="square" rtlCol="0">
            <a:spAutoFit/>
          </a:bodyPr>
          <a:lstStyle/>
          <a:p>
            <a:r>
              <a:rPr kumimoji="0" lang="en-US" sz="1600" b="0" i="0" u="none" strike="noStrike" kern="1200" cap="none" spc="0" normalizeH="0" baseline="0" noProof="0" dirty="0">
                <a:ln>
                  <a:noFill/>
                </a:ln>
                <a:solidFill>
                  <a:srgbClr val="366092"/>
                </a:solidFill>
                <a:effectLst/>
                <a:uLnTx/>
                <a:uFillTx/>
                <a:latin typeface="Calibri"/>
                <a:ea typeface="+mn-ea"/>
                <a:cs typeface="+mn-cs"/>
              </a:rPr>
              <a:t>We calculate the slope in two ways; first set</a:t>
            </a:r>
            <a:endParaRPr lang="en-IN" dirty="0"/>
          </a:p>
        </p:txBody>
      </p:sp>
      <p:pic>
        <p:nvPicPr>
          <p:cNvPr id="13" name="Picture 12" descr="Open parentheses x subscript 1 comma y subscript 1 close parentheses equals open parentheses minus 4 comma minus 3 close parentheses, and open parentheses x subscript 2 comma y subscript 2 close parentheses equals open parentheses 2 comma minus 5 close parentheses.">
            <a:extLst>
              <a:ext uri="{FF2B5EF4-FFF2-40B4-BE49-F238E27FC236}">
                <a16:creationId xmlns:a16="http://schemas.microsoft.com/office/drawing/2014/main" id="{D03209E7-8376-65AD-E649-7F338D8025D6}"/>
              </a:ext>
            </a:extLst>
          </p:cNvPr>
          <p:cNvPicPr>
            <a:picLocks noChangeAspect="1"/>
          </p:cNvPicPr>
          <p:nvPr/>
        </p:nvPicPr>
        <p:blipFill>
          <a:blip r:embed="rId3"/>
          <a:stretch>
            <a:fillRect/>
          </a:stretch>
        </p:blipFill>
        <p:spPr>
          <a:xfrm>
            <a:off x="4810125" y="1947863"/>
            <a:ext cx="3473196" cy="326136"/>
          </a:xfrm>
          <a:prstGeom prst="rect">
            <a:avLst/>
          </a:prstGeom>
        </p:spPr>
      </p:pic>
      <p:pic>
        <p:nvPicPr>
          <p:cNvPr id="8" name="Picture 7" descr="Negative 3 minus open parentheses negative 5 close parentheses whole divided by negative 4 minus 2 equals to 2 divided by negative 6 which is equals to minus 1 divided by 3.">
            <a:extLst>
              <a:ext uri="{FF2B5EF4-FFF2-40B4-BE49-F238E27FC236}">
                <a16:creationId xmlns:a16="http://schemas.microsoft.com/office/drawing/2014/main" id="{97814486-A4BE-3909-7220-79B80D9D823F}"/>
              </a:ext>
            </a:extLst>
          </p:cNvPr>
          <p:cNvPicPr>
            <a:picLocks noChangeAspect="1"/>
          </p:cNvPicPr>
          <p:nvPr/>
        </p:nvPicPr>
        <p:blipFill>
          <a:blip r:embed="rId4"/>
          <a:stretch>
            <a:fillRect/>
          </a:stretch>
        </p:blipFill>
        <p:spPr>
          <a:xfrm>
            <a:off x="1077597" y="2582292"/>
            <a:ext cx="3238500" cy="1008888"/>
          </a:xfrm>
          <a:prstGeom prst="rect">
            <a:avLst/>
          </a:prstGeom>
        </p:spPr>
      </p:pic>
      <p:sp>
        <p:nvSpPr>
          <p:cNvPr id="7" name="TextBox 6">
            <a:extLst>
              <a:ext uri="{FF2B5EF4-FFF2-40B4-BE49-F238E27FC236}">
                <a16:creationId xmlns:a16="http://schemas.microsoft.com/office/drawing/2014/main" id="{9AF44958-2CA2-DD4F-3F99-14DEEAC63190}"/>
              </a:ext>
            </a:extLst>
          </p:cNvPr>
          <p:cNvSpPr txBox="1"/>
          <p:nvPr/>
        </p:nvSpPr>
        <p:spPr>
          <a:xfrm>
            <a:off x="4737100" y="2969543"/>
            <a:ext cx="2587625" cy="338554"/>
          </a:xfrm>
          <a:prstGeom prst="rect">
            <a:avLst/>
          </a:prstGeom>
          <a:noFill/>
        </p:spPr>
        <p:txBody>
          <a:bodyPr wrap="square" rtlCol="0">
            <a:spAutoFit/>
          </a:bodyPr>
          <a:lstStyle/>
          <a:p>
            <a:r>
              <a:rPr kumimoji="0" lang="en-US" sz="1600" b="0" i="0" u="none" strike="noStrike" kern="1200" cap="none" spc="0" normalizeH="0" baseline="0" noProof="0" dirty="0">
                <a:ln>
                  <a:noFill/>
                </a:ln>
                <a:solidFill>
                  <a:srgbClr val="366092"/>
                </a:solidFill>
                <a:effectLst/>
                <a:uLnTx/>
                <a:uFillTx/>
                <a:latin typeface="Calibri"/>
                <a:ea typeface="+mn-ea"/>
                <a:cs typeface="+mn-cs"/>
              </a:rPr>
              <a:t>We get the same result using</a:t>
            </a:r>
            <a:endParaRPr lang="en-IN" dirty="0"/>
          </a:p>
        </p:txBody>
      </p:sp>
      <p:pic>
        <p:nvPicPr>
          <p:cNvPr id="14" name="Picture 13" descr="y subscript 1 minus y subscript 2 whole divided by x subscript 1 minus x subscript 2">
            <a:extLst>
              <a:ext uri="{FF2B5EF4-FFF2-40B4-BE49-F238E27FC236}">
                <a16:creationId xmlns:a16="http://schemas.microsoft.com/office/drawing/2014/main" id="{F6D3AF4E-CDC4-1FAA-864D-7B28EBF321C5}"/>
              </a:ext>
            </a:extLst>
          </p:cNvPr>
          <p:cNvPicPr>
            <a:picLocks noChangeAspect="1"/>
          </p:cNvPicPr>
          <p:nvPr/>
        </p:nvPicPr>
        <p:blipFill>
          <a:blip r:embed="rId5"/>
          <a:stretch>
            <a:fillRect/>
          </a:stretch>
        </p:blipFill>
        <p:spPr>
          <a:xfrm>
            <a:off x="7315200" y="2910598"/>
            <a:ext cx="612000" cy="51927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the Slope of a Line</a:t>
            </a:r>
            <a:r>
              <a:rPr lang="en-US" baseline="-25000" dirty="0"/>
              <a:t>3</a:t>
            </a:r>
            <a:endParaRPr dirty="0"/>
          </a:p>
        </p:txBody>
      </p:sp>
      <p:sp>
        <p:nvSpPr>
          <p:cNvPr id="5" name="TextBox 4">
            <a:extLst>
              <a:ext uri="{FF2B5EF4-FFF2-40B4-BE49-F238E27FC236}">
                <a16:creationId xmlns:a16="http://schemas.microsoft.com/office/drawing/2014/main" id="{4A0445FC-F1B4-CCEB-214C-176A44603F52}"/>
              </a:ext>
            </a:extLst>
          </p:cNvPr>
          <p:cNvSpPr txBox="1"/>
          <p:nvPr/>
        </p:nvSpPr>
        <p:spPr>
          <a:xfrm>
            <a:off x="457200" y="1662810"/>
            <a:ext cx="497838"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b.</a:t>
            </a:r>
            <a:endParaRPr lang="en-IN" dirty="0"/>
          </a:p>
        </p:txBody>
      </p:sp>
      <p:pic>
        <p:nvPicPr>
          <p:cNvPr id="3" name="Picture 2" descr="1 minus open parentheses minus 4 divided by 3 close parentheses, whole divided by the open fraction 3 divided by 2 close fraction minus 1. Which is equals to 7 divided by 3 is divided by 1 divided by 2. Which is equals to 7 divided by 3, multiplied by 2 divided by 1. Which is equals to 14 divided by 3.">
            <a:extLst>
              <a:ext uri="{FF2B5EF4-FFF2-40B4-BE49-F238E27FC236}">
                <a16:creationId xmlns:a16="http://schemas.microsoft.com/office/drawing/2014/main" id="{31553B8E-D95C-40E0-9BC3-EE5D67DF3031}"/>
              </a:ext>
            </a:extLst>
          </p:cNvPr>
          <p:cNvPicPr>
            <a:picLocks noChangeAspect="1"/>
          </p:cNvPicPr>
          <p:nvPr/>
        </p:nvPicPr>
        <p:blipFill>
          <a:blip r:embed="rId2"/>
          <a:stretch>
            <a:fillRect/>
          </a:stretch>
        </p:blipFill>
        <p:spPr>
          <a:xfrm>
            <a:off x="1167638" y="1043621"/>
            <a:ext cx="3334512" cy="1639824"/>
          </a:xfrm>
          <a:prstGeom prst="rect">
            <a:avLst/>
          </a:prstGeom>
        </p:spPr>
      </p:pic>
      <p:sp>
        <p:nvSpPr>
          <p:cNvPr id="6" name="TextBox 5">
            <a:extLst>
              <a:ext uri="{FF2B5EF4-FFF2-40B4-BE49-F238E27FC236}">
                <a16:creationId xmlns:a16="http://schemas.microsoft.com/office/drawing/2014/main" id="{2D56704E-7600-6C81-3375-0410BE92800D}"/>
              </a:ext>
            </a:extLst>
          </p:cNvPr>
          <p:cNvSpPr txBox="1"/>
          <p:nvPr/>
        </p:nvSpPr>
        <p:spPr>
          <a:xfrm>
            <a:off x="4953000" y="1489977"/>
            <a:ext cx="3962400" cy="923330"/>
          </a:xfrm>
          <a:prstGeom prst="rect">
            <a:avLst/>
          </a:prstGeom>
          <a:noFill/>
        </p:spPr>
        <p:txBody>
          <a:bodyPr wrap="square" rtlCol="0">
            <a:spAutoFit/>
          </a:bodyPr>
          <a:lstStyle/>
          <a:p>
            <a:r>
              <a:rPr kumimoji="0" lang="en-US" sz="1800" b="0" i="0" u="none" strike="noStrike" kern="1200" cap="none" spc="0" normalizeH="0" baseline="0" noProof="0" dirty="0">
                <a:ln>
                  <a:noFill/>
                </a:ln>
                <a:solidFill>
                  <a:srgbClr val="366092"/>
                </a:solidFill>
                <a:effectLst/>
                <a:uLnTx/>
                <a:uFillTx/>
                <a:latin typeface="Calibri"/>
                <a:ea typeface="+mn-ea"/>
                <a:cs typeface="+mn-cs"/>
              </a:rPr>
              <a:t>The final answer tells us that the line through the two points rises 14 units for every run of 3 units horizontally.</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the Slope of a Line</a:t>
            </a:r>
            <a:r>
              <a:rPr lang="en-US" baseline="-25000" dirty="0"/>
              <a:t>4</a:t>
            </a:r>
            <a:endParaRPr dirty="0"/>
          </a:p>
        </p:txBody>
      </p:sp>
      <p:sp>
        <p:nvSpPr>
          <p:cNvPr id="5" name="TextBox 4">
            <a:extLst>
              <a:ext uri="{FF2B5EF4-FFF2-40B4-BE49-F238E27FC236}">
                <a16:creationId xmlns:a16="http://schemas.microsoft.com/office/drawing/2014/main" id="{AC6B847C-78C3-D8A9-14D6-CCC6E984C773}"/>
              </a:ext>
            </a:extLst>
          </p:cNvPr>
          <p:cNvSpPr txBox="1"/>
          <p:nvPr/>
        </p:nvSpPr>
        <p:spPr>
          <a:xfrm>
            <a:off x="457200" y="1357533"/>
            <a:ext cx="497838"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c.</a:t>
            </a:r>
            <a:endParaRPr lang="en-IN" dirty="0"/>
          </a:p>
        </p:txBody>
      </p:sp>
      <p:pic>
        <p:nvPicPr>
          <p:cNvPr id="3" name="Picture 2" descr="7 minus 7 whole divided by negative 2 minus 1 which is equals to 0 divided by negative 3 which is equals to 0">
            <a:extLst>
              <a:ext uri="{FF2B5EF4-FFF2-40B4-BE49-F238E27FC236}">
                <a16:creationId xmlns:a16="http://schemas.microsoft.com/office/drawing/2014/main" id="{F0372BC5-6251-3556-B913-CFE3EAEDE0B3}"/>
              </a:ext>
            </a:extLst>
          </p:cNvPr>
          <p:cNvPicPr>
            <a:picLocks noChangeAspect="1"/>
          </p:cNvPicPr>
          <p:nvPr/>
        </p:nvPicPr>
        <p:blipFill>
          <a:blip r:embed="rId2"/>
          <a:stretch>
            <a:fillRect/>
          </a:stretch>
        </p:blipFill>
        <p:spPr>
          <a:xfrm>
            <a:off x="1127363" y="1217618"/>
            <a:ext cx="2115312" cy="829056"/>
          </a:xfrm>
          <a:prstGeom prst="rect">
            <a:avLst/>
          </a:prstGeom>
        </p:spPr>
      </p:pic>
      <p:sp>
        <p:nvSpPr>
          <p:cNvPr id="6" name="TextBox 5">
            <a:extLst>
              <a:ext uri="{FF2B5EF4-FFF2-40B4-BE49-F238E27FC236}">
                <a16:creationId xmlns:a16="http://schemas.microsoft.com/office/drawing/2014/main" id="{9624F51D-5351-6E11-2E91-16F189668A86}"/>
              </a:ext>
            </a:extLst>
          </p:cNvPr>
          <p:cNvSpPr txBox="1"/>
          <p:nvPr/>
        </p:nvSpPr>
        <p:spPr>
          <a:xfrm>
            <a:off x="4191000" y="1202072"/>
            <a:ext cx="4572000" cy="646331"/>
          </a:xfrm>
          <a:prstGeom prst="rect">
            <a:avLst/>
          </a:prstGeom>
          <a:noFill/>
        </p:spPr>
        <p:txBody>
          <a:bodyPr wrap="square" rtlCol="0">
            <a:spAutoFit/>
          </a:bodyPr>
          <a:lstStyle/>
          <a:p>
            <a:r>
              <a:rPr kumimoji="0" lang="en-US" sz="1800" b="0" i="0" u="none" strike="noStrike" kern="1200" cap="none" spc="0" normalizeH="0" baseline="0" noProof="0" dirty="0">
                <a:ln>
                  <a:noFill/>
                </a:ln>
                <a:solidFill>
                  <a:srgbClr val="366092"/>
                </a:solidFill>
                <a:effectLst/>
                <a:uLnTx/>
                <a:uFillTx/>
                <a:latin typeface="Calibri"/>
                <a:ea typeface="+mn-ea"/>
                <a:cs typeface="+mn-cs"/>
              </a:rPr>
              <a:t>These two points have the same </a:t>
            </a:r>
            <a:r>
              <a:rPr kumimoji="0" lang="en-US" sz="1800" b="0" i="1" u="none" strike="noStrike" kern="1200" cap="none" spc="0" normalizeH="0" baseline="0" noProof="0" dirty="0">
                <a:ln>
                  <a:noFill/>
                </a:ln>
                <a:solidFill>
                  <a:srgbClr val="366092"/>
                </a:solidFill>
                <a:effectLst/>
                <a:uLnTx/>
                <a:uFillTx/>
                <a:latin typeface="Calibri"/>
                <a:ea typeface="+mn-ea"/>
                <a:cs typeface="+mn-cs"/>
              </a:rPr>
              <a:t>y</a:t>
            </a:r>
            <a:r>
              <a:rPr kumimoji="0" lang="en-US" sz="1800" b="0" i="0" u="none" strike="noStrike" kern="1200" cap="none" spc="0" normalizeH="0" baseline="0" noProof="0" dirty="0">
                <a:ln>
                  <a:noFill/>
                </a:ln>
                <a:solidFill>
                  <a:srgbClr val="366092"/>
                </a:solidFill>
                <a:effectLst/>
                <a:uLnTx/>
                <a:uFillTx/>
                <a:latin typeface="Calibri"/>
                <a:ea typeface="+mn-ea"/>
                <a:cs typeface="+mn-cs"/>
              </a:rPr>
              <a:t>-coordinate and thus lie on a horizontal line.</a:t>
            </a:r>
            <a:endParaRPr lang="en-IN"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2573</TotalTime>
  <Words>1592</Words>
  <Application>Microsoft Office PowerPoint</Application>
  <PresentationFormat>On-screen Show (4:3)</PresentationFormat>
  <Paragraphs>118</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Calibri</vt:lpstr>
      <vt:lpstr>Courier New</vt:lpstr>
      <vt:lpstr>Arial</vt:lpstr>
      <vt:lpstr>Cambria Math</vt:lpstr>
      <vt:lpstr>Office Theme</vt:lpstr>
      <vt:lpstr>Section 3.4</vt:lpstr>
      <vt:lpstr>Definition: The Slope of a Line</vt:lpstr>
      <vt:lpstr>Figure 1: Rise and Run between Two Points</vt:lpstr>
      <vt:lpstr>CAUTION!1</vt:lpstr>
      <vt:lpstr>CAUTION!2</vt:lpstr>
      <vt:lpstr>Example 1: Calculating the Slope of a Line1</vt:lpstr>
      <vt:lpstr>Example 1: Calculating the Slope of a Line2</vt:lpstr>
      <vt:lpstr>Example 1: Calculating the Slope of a Line3</vt:lpstr>
      <vt:lpstr>Example 1: Calculating the Slope of a Line4</vt:lpstr>
      <vt:lpstr>Properties: Slopes of Horizontal and Vertical Lines</vt:lpstr>
      <vt:lpstr>Example 2: Calculating the Slope of a Line1</vt:lpstr>
      <vt:lpstr>Note1</vt:lpstr>
      <vt:lpstr>Example 2: Calculating the Slope of a Line2</vt:lpstr>
      <vt:lpstr>Example 2: Calculating the Slope of a Line3</vt:lpstr>
      <vt:lpstr>Example 2: Calculating the Slope of a Line4</vt:lpstr>
      <vt:lpstr>Definition: Slope-Intercept Form of a Line</vt:lpstr>
      <vt:lpstr>Example 3: Slope-Intercept Form of a Line1</vt:lpstr>
      <vt:lpstr>Example 3: Slope-Intercept Form of a Line2</vt:lpstr>
      <vt:lpstr>Example 3: Slope-Intercept Form of a Line3</vt:lpstr>
      <vt:lpstr>Example 3: Slope-Intercept Form of a Line4</vt:lpstr>
      <vt:lpstr>Example 4: Slope-Intercept Form of a Line1</vt:lpstr>
      <vt:lpstr>Note2</vt:lpstr>
      <vt:lpstr>Example 4: Slope-Intercept Form of a Line2</vt:lpstr>
      <vt:lpstr>Example 4: Slope-Intercept Form of a Line3</vt:lpstr>
      <vt:lpstr>Definition: Point-Slope Form of a Line</vt:lpstr>
      <vt:lpstr>Example 5: Using the Point-Slope Form of a Line1</vt:lpstr>
      <vt:lpstr>Note3</vt:lpstr>
      <vt:lpstr>Example 5: Using the Point-Slope Form of a Line2</vt:lpstr>
      <vt:lpstr>Example 5: Using the Point-Slope Form of a Line3</vt:lpstr>
      <vt:lpstr>Example 6: Using the Point-Slope Form of a Line1</vt:lpstr>
      <vt:lpstr>Example 6: Using the Point-Slope Form of a Line2</vt:lpstr>
      <vt:lpstr>Example 6: Using the Point-Slope Form of a Line3</vt:lpstr>
      <vt:lpstr>  Standard Form:</vt:lpstr>
      <vt:lpstr>Slope-Intercept Form: y = mx + b</vt:lpstr>
      <vt:lpstr>Point-Slope Form: y − y₁ = m (x − x₁)</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anil</cp:lastModifiedBy>
  <cp:revision>351</cp:revision>
  <dcterms:created xsi:type="dcterms:W3CDTF">2013-04-26T14:43:13Z</dcterms:created>
  <dcterms:modified xsi:type="dcterms:W3CDTF">2025-08-13T04:52:08Z</dcterms:modified>
</cp:coreProperties>
</file>