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59" r:id="rId5"/>
    <p:sldId id="262" r:id="rId6"/>
    <p:sldId id="265" r:id="rId7"/>
    <p:sldId id="268" r:id="rId8"/>
    <p:sldId id="270" r:id="rId9"/>
    <p:sldId id="273" r:id="rId10"/>
    <p:sldId id="275" r:id="rId11"/>
    <p:sldId id="276" r:id="rId12"/>
    <p:sldId id="277" r:id="rId13"/>
    <p:sldId id="279" r:id="rId14"/>
    <p:sldId id="278" r:id="rId15"/>
    <p:sldId id="291" r:id="rId16"/>
    <p:sldId id="292" r:id="rId17"/>
    <p:sldId id="280" r:id="rId18"/>
    <p:sldId id="281" r:id="rId19"/>
    <p:sldId id="282" r:id="rId20"/>
    <p:sldId id="283" r:id="rId21"/>
    <p:sldId id="284" r:id="rId22"/>
    <p:sldId id="285" r:id="rId23"/>
    <p:sldId id="287" r:id="rId24"/>
    <p:sldId id="288" r:id="rId25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 autoAdjust="0"/>
    <p:restoredTop sz="94915" autoAdjust="0"/>
  </p:normalViewPr>
  <p:slideViewPr>
    <p:cSldViewPr>
      <p:cViewPr varScale="1">
        <p:scale>
          <a:sx n="105" d="100"/>
          <a:sy n="105" d="100"/>
        </p:scale>
        <p:origin x="127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</a:t>
            </a:r>
            <a:r>
              <a:rPr lang="en-US" dirty="0"/>
              <a:t>3</a:t>
            </a:r>
            <a:r>
              <a:rPr dirty="0"/>
              <a:t>.3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Linear Equations in Two Variables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Definitions: The </a:t>
            </a:r>
            <a:r>
              <a:rPr lang="en-US" i="1" dirty="0"/>
              <a:t>x</a:t>
            </a:r>
            <a:r>
              <a:rPr lang="en-US" dirty="0"/>
              <a:t>- and</a:t>
            </a:r>
            <a:r>
              <a:rPr lang="en-US" sz="2800" dirty="0"/>
              <a:t> </a:t>
            </a:r>
            <a:r>
              <a:rPr lang="en-US" sz="2800" i="1" dirty="0"/>
              <a:t>y</a:t>
            </a:r>
            <a:r>
              <a:rPr lang="en-US" dirty="0"/>
              <a:t>-Intercepts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Given a graph in the Cartesian plane, any point where the graph intersects the </a:t>
            </a:r>
            <a:r>
              <a:rPr lang="en-US" sz="2800" i="1" dirty="0"/>
              <a:t>x</a:t>
            </a:r>
            <a:r>
              <a:rPr sz="2800" dirty="0"/>
              <a:t>-axis is called an </a:t>
            </a:r>
            <a:r>
              <a:rPr lang="en-US" sz="2800" b="1" i="1" dirty="0"/>
              <a:t>x</a:t>
            </a:r>
            <a:r>
              <a:rPr sz="2800" b="1" dirty="0"/>
              <a:t>-intercept </a:t>
            </a:r>
            <a:r>
              <a:rPr sz="2800" dirty="0"/>
              <a:t>and any point where the graph intersects the </a:t>
            </a:r>
            <a:r>
              <a:rPr lang="en-US" sz="2800" i="1" dirty="0"/>
              <a:t>y</a:t>
            </a:r>
            <a:r>
              <a:rPr sz="2800" dirty="0"/>
              <a:t>-axis is called a </a:t>
            </a:r>
            <a:r>
              <a:rPr lang="en-US" sz="2800" b="1" i="1" dirty="0"/>
              <a:t>y</a:t>
            </a:r>
            <a:r>
              <a:rPr sz="2800" b="1" dirty="0"/>
              <a:t>-intercept</a:t>
            </a:r>
            <a:r>
              <a:rPr sz="2800" dirty="0"/>
              <a:t>.</a:t>
            </a:r>
          </a:p>
          <a:p>
            <a:pPr>
              <a:defRPr sz="2800"/>
            </a:pPr>
            <a:r>
              <a:rPr sz="2800" dirty="0"/>
              <a:t>All </a:t>
            </a:r>
            <a:r>
              <a:rPr lang="en-US" sz="2800" i="1" dirty="0"/>
              <a:t>x</a:t>
            </a:r>
            <a:r>
              <a:rPr sz="2800" dirty="0"/>
              <a:t>-intercepts are of the form </a:t>
            </a:r>
            <a:r>
              <a:rPr lang="en-US" sz="2800" dirty="0"/>
              <a:t>(</a:t>
            </a:r>
            <a:r>
              <a:rPr lang="en-US" sz="2800" i="1" dirty="0"/>
              <a:t>c</a:t>
            </a:r>
            <a:r>
              <a:rPr lang="en-US" sz="2800" dirty="0"/>
              <a:t>, 0)</a:t>
            </a:r>
            <a:r>
              <a:rPr sz="2800" dirty="0"/>
              <a:t> and all </a:t>
            </a:r>
            <a:br>
              <a:rPr lang="en-US" sz="2800" dirty="0"/>
            </a:br>
            <a:r>
              <a:rPr lang="en-US" sz="2800" i="1" dirty="0"/>
              <a:t>y</a:t>
            </a:r>
            <a:r>
              <a:rPr sz="2800" dirty="0"/>
              <a:t>-intercepts are of the form </a:t>
            </a:r>
            <a:r>
              <a:rPr lang="en-US" sz="2800" dirty="0"/>
              <a:t>(0, </a:t>
            </a:r>
            <a:r>
              <a:rPr lang="en-US" sz="2800" i="1" dirty="0"/>
              <a:t>c</a:t>
            </a:r>
            <a:r>
              <a:rPr lang="en-US" sz="2800" dirty="0"/>
              <a:t>).</a:t>
            </a:r>
            <a:endParaRPr sz="2800" dirty="0"/>
          </a:p>
          <a:p>
            <a:endParaRPr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Finding Intercepts and Graphing Linear Equations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Find the </a:t>
            </a:r>
            <a:r>
              <a:rPr lang="en-US" sz="2800" i="1" dirty="0"/>
              <a:t>x</a:t>
            </a:r>
            <a:r>
              <a:rPr sz="2800" dirty="0"/>
              <a:t>- and </a:t>
            </a:r>
            <a:r>
              <a:rPr lang="en-US" sz="2800" i="1" dirty="0"/>
              <a:t>y</a:t>
            </a:r>
            <a:r>
              <a:rPr sz="2800" dirty="0"/>
              <a:t>-intercepts of the </a:t>
            </a:r>
            <a:r>
              <a:rPr lang="en-US" sz="2800" dirty="0"/>
              <a:t>given</a:t>
            </a:r>
            <a:r>
              <a:rPr sz="2800" dirty="0"/>
              <a:t> equations, and </a:t>
            </a:r>
            <a:r>
              <a:rPr lang="en-US" sz="2800" dirty="0"/>
              <a:t>sketch </a:t>
            </a:r>
            <a:r>
              <a:rPr sz="2800" dirty="0"/>
              <a:t>the</a:t>
            </a:r>
            <a:r>
              <a:rPr lang="en-US" sz="2800" dirty="0"/>
              <a:t>ir</a:t>
            </a:r>
            <a:r>
              <a:rPr sz="2800" dirty="0"/>
              <a:t> graph</a:t>
            </a:r>
            <a:r>
              <a:rPr lang="en-US" sz="2800" dirty="0"/>
              <a:t>s</a:t>
            </a:r>
            <a:r>
              <a:rPr sz="2800" dirty="0"/>
              <a:t>.</a:t>
            </a:r>
          </a:p>
        </p:txBody>
      </p:sp>
      <p:pic>
        <p:nvPicPr>
          <p:cNvPr id="6" name="Picture 5" descr="Equation A: 3 x minus 4 y equals 12.&#10;&#10;Equation B: 4 x minus open parentheses 3 minus x close parentheses plus 2 y equals 7.">
            <a:extLst>
              <a:ext uri="{FF2B5EF4-FFF2-40B4-BE49-F238E27FC236}">
                <a16:creationId xmlns:a16="http://schemas.microsoft.com/office/drawing/2014/main" id="{DAB1CD36-FF4C-4BD3-2B34-C2F6A871DC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2184083"/>
            <a:ext cx="2924175" cy="9048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Finding Intercepts and Graphing Linear Equations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lang="en-US" dirty="0"/>
              <a:t>To </a:t>
            </a:r>
            <a:r>
              <a:rPr lang="en-US" sz="2800" dirty="0"/>
              <a:t>find the two intercepts, first set </a:t>
            </a:r>
            <a:r>
              <a:rPr lang="en-US" sz="2800" i="1" dirty="0"/>
              <a:t>x</a:t>
            </a:r>
            <a:r>
              <a:rPr lang="en-US" sz="2800" dirty="0"/>
              <a:t> equal to </a:t>
            </a:r>
            <a:r>
              <a:rPr lang="en-US" sz="2800" dirty="0">
                <a:latin typeface="Cambria Math"/>
              </a:rPr>
              <a:t>0</a:t>
            </a:r>
            <a:r>
              <a:rPr lang="en-US" sz="2800" dirty="0"/>
              <a:t> and solve for </a:t>
            </a:r>
            <a:r>
              <a:rPr lang="en-US" sz="2800" i="1" dirty="0"/>
              <a:t>y</a:t>
            </a:r>
            <a:r>
              <a:rPr lang="en-US" sz="2800" dirty="0"/>
              <a:t>.</a:t>
            </a:r>
          </a:p>
          <a:p>
            <a:pPr marL="1257300" lvl="1" indent="-514350">
              <a:buFont typeface="+mj-lt"/>
              <a:buAutoNum type="alphaLcPeriod"/>
              <a:defRPr sz="2800"/>
            </a:pPr>
            <a:endParaRPr lang="en-US" dirty="0"/>
          </a:p>
          <a:p>
            <a:pPr algn="ctr"/>
            <a:r>
              <a:rPr lang="en-US" dirty="0"/>
              <a:t>​</a:t>
            </a:r>
          </a:p>
          <a:p>
            <a:pPr algn="ctr"/>
            <a:r>
              <a:rPr lang="en-US" dirty="0"/>
              <a:t>​		</a:t>
            </a:r>
          </a:p>
          <a:p>
            <a:pPr algn="l">
              <a:defRPr sz="2800"/>
            </a:pPr>
            <a:endParaRPr lang="en-US" dirty="0"/>
          </a:p>
          <a:p>
            <a:pPr algn="l">
              <a:defRPr sz="2800"/>
            </a:pPr>
            <a:endParaRPr lang="en-US" dirty="0"/>
          </a:p>
          <a:p>
            <a:pPr algn="l">
              <a:defRPr sz="2800"/>
            </a:pPr>
            <a:endParaRPr lang="en-US" dirty="0"/>
          </a:p>
          <a:p>
            <a:pPr algn="l">
              <a:defRPr sz="2800"/>
            </a:pPr>
            <a:r>
              <a:rPr lang="en-US" dirty="0"/>
              <a:t>​​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 descr="3x minus 4y equals 12, 3 times open parentheses 0 close parentheses minus 4y equals 12, that is y equals negative 3.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64808920"/>
                  </p:ext>
                </p:extLst>
              </p:nvPr>
            </p:nvGraphicFramePr>
            <p:xfrm>
              <a:off x="3276600" y="2767584"/>
              <a:ext cx="2590800" cy="14996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76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lang="ar-AE"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800" b="0" i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ar-AE" sz="280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ar-AE" sz="280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ar-AE" sz="28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lang="en-US"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80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800" b="0" i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d>
                                <m:dPr>
                                  <m:ctrlPr>
                                    <a:rPr lang="ar-AE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800">
                                      <a:latin typeface="Cambria Math"/>
                                    </a:rPr>
                                    <m:t>0</m:t>
                                  </m:r>
                                </m:e>
                              </m:d>
                              <m:r>
                                <a:rPr lang="ar-AE" sz="2800">
                                  <a:latin typeface="Cambria Math"/>
                                </a:rPr>
                                <m:t>−</m:t>
                              </m:r>
                              <m:r>
                                <a:rPr lang="ar-AE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ar-AE" sz="28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lang="ar-AE" sz="28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lang="en-US"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80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800">
                                  <a:latin typeface="Cambria Math"/>
                                </a:rPr>
                                <m:t>12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lang="en-US"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80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 descr="3x minus 4y equals 12, 3 times open parentheses 0 close parentheses minus 4y equals 12, that is y equals negative 3.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64808920"/>
                  </p:ext>
                </p:extLst>
              </p:nvPr>
            </p:nvGraphicFramePr>
            <p:xfrm>
              <a:off x="3276600" y="2767584"/>
              <a:ext cx="2590800" cy="14996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76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998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13415" r="-54348" b="-2365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184000" t="-13415" b="-2365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998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113415" r="-54348" b="-1365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184000" t="-113415" b="-1365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998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213415" r="-54348" b="-365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184000" t="-213415" b="-365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Finding Intercepts and Graphing Linear Equations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Then set </a:t>
            </a:r>
            <a:r>
              <a:rPr lang="en-US" i="1" dirty="0"/>
              <a:t>y</a:t>
            </a:r>
            <a:r>
              <a:rPr lang="en-US" dirty="0"/>
              <a:t> equal to </a:t>
            </a:r>
            <a:r>
              <a:rPr lang="en-US" dirty="0">
                <a:latin typeface="Cambria Math"/>
              </a:rPr>
              <a:t>0</a:t>
            </a:r>
            <a:r>
              <a:rPr lang="en-US" dirty="0"/>
              <a:t> and solve for </a:t>
            </a:r>
            <a:r>
              <a:rPr lang="en-US" i="1" dirty="0"/>
              <a:t>x</a:t>
            </a:r>
            <a:r>
              <a:rPr lang="en-US" dirty="0"/>
              <a:t>.</a:t>
            </a: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 descr="3x minus 4y equals 12, 3x minus 4 times open parentheses 0 close parentheses equals 12, that is x equals 4.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70141962"/>
                  </p:ext>
                </p:extLst>
              </p:nvPr>
            </p:nvGraphicFramePr>
            <p:xfrm>
              <a:off x="3276600" y="1752600"/>
              <a:ext cx="2590800" cy="14996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76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lang="ar-AE"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800" b="0" i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ar-AE" sz="280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ar-AE" sz="280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ar-AE" sz="28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lang="en-US"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80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lang="en-US"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80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d>
                                <m:dPr>
                                  <m:ctrlPr>
                                    <a:rPr lang="ar-AE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800">
                                      <a:latin typeface="Cambria Math"/>
                                    </a:rPr>
                                    <m:t>0</m:t>
                                  </m:r>
                                </m:e>
                              </m:d>
                            </m:oMath>
                          </a14:m>
                          <a:endParaRPr lang="ar-AE" sz="28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lang="en-US"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80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800">
                                  <a:latin typeface="Cambria Math"/>
                                </a:rPr>
                                <m:t>12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lang="en-US"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sz="2800" i="1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lang="en-US"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80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 descr="3x minus 4y equals 12, 3x minus 4 times open parentheses 0 close parentheses equals 12, that is x equals 4.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70141962"/>
                  </p:ext>
                </p:extLst>
              </p:nvPr>
            </p:nvGraphicFramePr>
            <p:xfrm>
              <a:off x="3276600" y="1752600"/>
              <a:ext cx="2590800" cy="14996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76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14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998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12195" r="-54348" b="-23780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184000" t="-12195" b="-23780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998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110843" r="-54348" b="-1349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184000" t="-110843" b="-13494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998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213415" r="-54348" b="-365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184000" t="-213415" b="-365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05B50E43-8397-267D-5918-69E1E35A2855}"/>
              </a:ext>
            </a:extLst>
          </p:cNvPr>
          <p:cNvSpPr txBox="1"/>
          <p:nvPr/>
        </p:nvSpPr>
        <p:spPr>
          <a:xfrm>
            <a:off x="457200" y="3605785"/>
            <a:ext cx="822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gives us the coordinates of the two intercepts, </a:t>
            </a:r>
            <a:b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-intercept: (0, 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−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3) and </a:t>
            </a: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-intercept: (4, 0), which we plot in Figure 1. Once we have plotted the intercepts, drawing a straight line through them gives us the graph of the equation.</a:t>
            </a:r>
            <a:endParaRPr lang="en-I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Finding Intercepts and Graphing Linear Equations</a:t>
            </a:r>
            <a:r>
              <a:rPr lang="en-US" baseline="-25000" dirty="0"/>
              <a:t>4</a:t>
            </a:r>
            <a:endParaRPr dirty="0"/>
          </a:p>
        </p:txBody>
      </p:sp>
      <p:pic>
        <p:nvPicPr>
          <p:cNvPr id="6" name="Content Placeholder 5" descr="A line in the Cartesian plane which passes through the y-intercept open parentheses 0 comma minus 3 close parentheses and the x-intercept  open parentheses 4,0 close parentheses. Each point is represented by a blue dot and labeled with its x-intercept and y-intercept.">
            <a:extLst>
              <a:ext uri="{FF2B5EF4-FFF2-40B4-BE49-F238E27FC236}">
                <a16:creationId xmlns:a16="http://schemas.microsoft.com/office/drawing/2014/main" id="{18831CEF-6BFB-4DE2-9C48-F7301B1D081F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0" y="1055211"/>
            <a:ext cx="4572000" cy="4572000"/>
          </a:xfrm>
        </p:spPr>
      </p:pic>
      <p:sp>
        <p:nvSpPr>
          <p:cNvPr id="4" name="Text Placeholder 2"/>
          <p:cNvSpPr txBox="1">
            <a:spLocks/>
          </p:cNvSpPr>
          <p:nvPr/>
        </p:nvSpPr>
        <p:spPr>
          <a:xfrm>
            <a:off x="3886200" y="5564982"/>
            <a:ext cx="1371600" cy="49471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dirty="0"/>
              <a:t>Figure 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Finding Intercepts and Graphing Linear Equations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Again, find the two intercepts by setting the appropriate variables equal to </a:t>
            </a:r>
            <a:r>
              <a:rPr sz="2800" dirty="0">
                <a:latin typeface="Cambria Math"/>
              </a:rPr>
              <a:t>0</a:t>
            </a:r>
            <a:r>
              <a:rPr sz="2800" dirty="0"/>
              <a:t>.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 descr="Four x minus open parentheses three minus x close parentheses plus two y equals seven. &#10;Five x plus two y equals ten. &#10;Five times open parentheses zero close parentheses plus two y equals ten.&#10;that is Y equals five.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25559597"/>
                  </p:ext>
                </p:extLst>
              </p:nvPr>
            </p:nvGraphicFramePr>
            <p:xfrm>
              <a:off x="1447800" y="2057400"/>
              <a:ext cx="27432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057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4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3−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+2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=7</m:t>
                              </m:r>
                            </m:oMath>
                          </a14:m>
                          <a:endParaRPr sz="20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5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=10</m:t>
                              </m:r>
                            </m:oMath>
                          </a14:m>
                          <a:endParaRPr sz="20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5</m:t>
                              </m:r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0</m:t>
                                  </m:r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+2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=10</m:t>
                              </m:r>
                            </m:oMath>
                          </a14:m>
                          <a:endParaRPr sz="20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=5</m:t>
                              </m:r>
                            </m:oMath>
                          </a14:m>
                          <a:endParaRPr sz="20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 descr="Four x minus open parentheses three minus x close parentheses plus two y equals seven. &#10;Five x plus two y equals ten. &#10;Five times open parentheses zero close parentheses plus two y equals ten.&#10;that is Y equals five.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25559597"/>
                  </p:ext>
                </p:extLst>
              </p:nvPr>
            </p:nvGraphicFramePr>
            <p:xfrm>
              <a:off x="1447800" y="2057400"/>
              <a:ext cx="27432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057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858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r="-33432" b="-31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299115" b="-317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98684" r="-33432" b="-2131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299115" t="-98684" b="-21315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201333" r="-33432" b="-11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299115" t="-201333" b="-116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301333" r="-33432" b="-1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299115" t="-301333" b="-16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4" descr="Four x minus open parentheses three minus x close parentheses plus two y equals seven. &#10;Five x plus two y equals ten. &#10;Five x plus two times open parentheses zero close parentheses equals ten. &#10;that is X equals two. 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45962635"/>
                  </p:ext>
                </p:extLst>
              </p:nvPr>
            </p:nvGraphicFramePr>
            <p:xfrm>
              <a:off x="5029200" y="2057400"/>
              <a:ext cx="28194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057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6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4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3−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+2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=7</m:t>
                              </m:r>
                            </m:oMath>
                          </a14:m>
                          <a:endParaRPr sz="200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5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=10</m:t>
                              </m:r>
                            </m:oMath>
                          </a14:m>
                          <a:endParaRPr sz="200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5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+2</m:t>
                              </m:r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0</m:t>
                                  </m:r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=10</m:t>
                              </m:r>
                            </m:oMath>
                          </a14:m>
                          <a:endParaRPr sz="200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0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=2</m:t>
                              </m:r>
                            </m:oMath>
                          </a14:m>
                          <a:endParaRPr sz="20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4" descr="Four x minus open parentheses three minus x close parentheses plus two y equals seven. &#10;Five x plus two y equals ten. &#10;Five x plus two times open parentheses zero close parentheses equals ten. &#10;that is X equals two. 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45962635"/>
                  </p:ext>
                </p:extLst>
              </p:nvPr>
            </p:nvGraphicFramePr>
            <p:xfrm>
              <a:off x="5029200" y="2057400"/>
              <a:ext cx="2819400" cy="18288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057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6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r="-36982" b="-31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l="-270400" b="-3173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t="-98684" r="-36982" b="-2131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l="-270400" t="-98684" b="-21315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t="-201333" r="-36982" b="-11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l="-270400" t="-201333" b="-116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t="-301333" r="-36982" b="-1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3"/>
                          <a:stretch>
                            <a:fillRect l="-270400" t="-301333" b="-16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4BB92132-47FC-430F-F081-9805A490709C}"/>
              </a:ext>
            </a:extLst>
          </p:cNvPr>
          <p:cNvSpPr txBox="1"/>
          <p:nvPr/>
        </p:nvSpPr>
        <p:spPr>
          <a:xfrm>
            <a:off x="972312" y="4021038"/>
            <a:ext cx="771448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Solving the resulting equations in one variable yields the intercept solutions,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-intercept: (0, 5) and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-intercept: (2, 0). Plot the two intercepts, then draw the line passing through these two points.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06173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Finding Intercepts and Graphing Linear Equations</a:t>
            </a:r>
            <a:r>
              <a:rPr lang="en-US" baseline="-25000" dirty="0"/>
              <a:t>6</a:t>
            </a:r>
            <a:endParaRPr dirty="0"/>
          </a:p>
        </p:txBody>
      </p:sp>
      <p:pic>
        <p:nvPicPr>
          <p:cNvPr id="5" name="Content Placeholder 4" descr="A line in the Cartesian plane which passes through the y-intercept  open parentheses 0,5 close parentheses  and the x-intercept open parentheses 2,0 close parentheses. Each point is represented by a blue dot and labeled with its x-intercept and y-intercept.">
            <a:extLst>
              <a:ext uri="{FF2B5EF4-FFF2-40B4-BE49-F238E27FC236}">
                <a16:creationId xmlns:a16="http://schemas.microsoft.com/office/drawing/2014/main" id="{8A88D2A4-1E84-4563-9645-F6BEE3CA14F3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0" y="1082674"/>
            <a:ext cx="4572000" cy="4572000"/>
          </a:xfrm>
        </p:spPr>
      </p:pic>
      <p:sp>
        <p:nvSpPr>
          <p:cNvPr id="4" name="Text Placeholder 2"/>
          <p:cNvSpPr txBox="1">
            <a:spLocks/>
          </p:cNvSpPr>
          <p:nvPr/>
        </p:nvSpPr>
        <p:spPr>
          <a:xfrm>
            <a:off x="3886200" y="5564982"/>
            <a:ext cx="1371600" cy="49471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dirty="0"/>
              <a:t>Figure 2</a:t>
            </a:r>
          </a:p>
        </p:txBody>
      </p:sp>
    </p:spTree>
    <p:extLst>
      <p:ext uri="{BB962C8B-B14F-4D97-AF65-F5344CB8AC3E}">
        <p14:creationId xmlns:p14="http://schemas.microsoft.com/office/powerpoint/2010/main" val="1455041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Graphing Horizontal and Vertical Lines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Graph the following equations.</a:t>
            </a:r>
          </a:p>
          <a:p>
            <a:pPr>
              <a:defRPr sz="2800"/>
            </a:pPr>
            <a:endParaRPr dirty="0"/>
          </a:p>
        </p:txBody>
      </p:sp>
      <p:pic>
        <p:nvPicPr>
          <p:cNvPr id="6" name="Picture 5" descr="Equation a: 5x equals 0.&#10;Equation b: 2x minus 2 equals 3.&#10;Equation c: 3x plus 2 times open parentheses x plus 7 close parentheses minus 2y equals 5x.">
            <a:extLst>
              <a:ext uri="{FF2B5EF4-FFF2-40B4-BE49-F238E27FC236}">
                <a16:creationId xmlns:a16="http://schemas.microsoft.com/office/drawing/2014/main" id="{28AD8159-A38F-14FD-9248-74589E229B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" y="1676400"/>
            <a:ext cx="3695700" cy="161925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Graphing Horizontal and Vertical Lines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The first step is to divide both sides by </a:t>
            </a:r>
            <a:r>
              <a:rPr sz="2800" dirty="0">
                <a:latin typeface="Cambria Math"/>
              </a:rPr>
              <a:t>5</a:t>
            </a:r>
            <a:r>
              <a:rPr sz="2800" dirty="0"/>
              <a:t>, leaving the simple equation </a:t>
            </a:r>
            <a:r>
              <a:rPr lang="en-US" sz="2800" i="1" dirty="0"/>
              <a:t>x</a:t>
            </a:r>
            <a:r>
              <a:rPr lang="en-US" sz="2800" dirty="0"/>
              <a:t> = 0.</a:t>
            </a:r>
            <a:endParaRPr sz="2800" dirty="0"/>
          </a:p>
          <a:p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 descr="5x equals 0, x equals 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35386995"/>
                  </p:ext>
                </p:extLst>
              </p:nvPr>
            </p:nvGraphicFramePr>
            <p:xfrm>
              <a:off x="3962400" y="2810256"/>
              <a:ext cx="1219201" cy="99974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33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8580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lang="ar-AE"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ar-AE" sz="28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lang="en-US"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80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lang="en-US"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sz="2800" i="1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lang="en-US"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en-US" sz="2800"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sz="2800" b="0" i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 descr="5x equals 0, x equals 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35386995"/>
                  </p:ext>
                </p:extLst>
              </p:nvPr>
            </p:nvGraphicFramePr>
            <p:xfrm>
              <a:off x="3962400" y="2810256"/>
              <a:ext cx="1219201" cy="99974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33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68580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4998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13415" r="-127273" b="-1365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77876" t="-13415" r="885" b="-1365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998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113415" r="-127273" b="-365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77876" t="-113415" r="885" b="-365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4BCB6CF-FF5F-CBCD-91CA-6C56E0DF2D17}"/>
              </a:ext>
            </a:extLst>
          </p:cNvPr>
          <p:cNvSpPr txBox="1"/>
          <p:nvPr/>
        </p:nvSpPr>
        <p:spPr>
          <a:xfrm>
            <a:off x="981456" y="4114717"/>
            <a:ext cx="80101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graph of this equation is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-axis, as all ordered pairs on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-axis have an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-coordinate of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mbria Math"/>
                <a:ea typeface="+mn-ea"/>
                <a:cs typeface="+mn-cs"/>
              </a:rPr>
              <a:t>0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lang="en-IN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Graphing Horizontal and Vertical Lines</a:t>
            </a:r>
            <a:r>
              <a:rPr lang="en-US" baseline="-25000" dirty="0"/>
              <a:t>3</a:t>
            </a:r>
            <a:endParaRPr dirty="0"/>
          </a:p>
        </p:txBody>
      </p:sp>
      <p:pic>
        <p:nvPicPr>
          <p:cNvPr id="5" name="Content Placeholder 4" descr="A vertical line in the Cartesian plane which coincides with the y-axis.">
            <a:extLst>
              <a:ext uri="{FF2B5EF4-FFF2-40B4-BE49-F238E27FC236}">
                <a16:creationId xmlns:a16="http://schemas.microsoft.com/office/drawing/2014/main" id="{F803B143-505E-46E0-95EB-3AEF834FD02C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0" y="1082674"/>
            <a:ext cx="4572000" cy="4572000"/>
          </a:xfrm>
        </p:spPr>
      </p:pic>
      <p:sp>
        <p:nvSpPr>
          <p:cNvPr id="4" name="Text Placeholder 2"/>
          <p:cNvSpPr txBox="1">
            <a:spLocks/>
          </p:cNvSpPr>
          <p:nvPr/>
        </p:nvSpPr>
        <p:spPr>
          <a:xfrm>
            <a:off x="3886200" y="5564982"/>
            <a:ext cx="1371600" cy="49471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dirty="0"/>
              <a:t>Figure 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Definitions: Linear Equations in Two Variables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A </a:t>
            </a:r>
            <a:r>
              <a:rPr sz="2800" b="1" dirty="0"/>
              <a:t>linear equation in two variables</a:t>
            </a:r>
            <a:r>
              <a:rPr sz="2800" dirty="0"/>
              <a:t>, say the variables </a:t>
            </a:r>
            <a:r>
              <a:rPr lang="en-US" sz="2800" i="1" dirty="0"/>
              <a:t>x</a:t>
            </a:r>
            <a:r>
              <a:rPr sz="2800" dirty="0"/>
              <a:t> and </a:t>
            </a:r>
            <a:r>
              <a:rPr lang="en-US" sz="2800" i="1" dirty="0"/>
              <a:t>y</a:t>
            </a:r>
            <a:r>
              <a:rPr sz="2800" dirty="0"/>
              <a:t>, is an equation that can be written in the form </a:t>
            </a:r>
            <a:br>
              <a:rPr lang="en-US" sz="2800" dirty="0"/>
            </a:br>
            <a:r>
              <a:rPr lang="en-US" sz="2800" i="1" dirty="0"/>
              <a:t>ax</a:t>
            </a:r>
            <a:r>
              <a:rPr lang="en-US" sz="2800" dirty="0"/>
              <a:t> + </a:t>
            </a:r>
            <a:r>
              <a:rPr lang="en-US" sz="2800" i="1" dirty="0"/>
              <a:t>by</a:t>
            </a:r>
            <a:r>
              <a:rPr lang="en-US" sz="2800" dirty="0"/>
              <a:t> = </a:t>
            </a:r>
            <a:r>
              <a:rPr lang="en-US" sz="2800" i="1" dirty="0"/>
              <a:t>c</a:t>
            </a:r>
            <a:r>
              <a:rPr lang="en-US" sz="2800" dirty="0"/>
              <a:t>,</a:t>
            </a:r>
            <a:r>
              <a:rPr sz="2800" dirty="0"/>
              <a:t> where </a:t>
            </a:r>
            <a:r>
              <a:rPr lang="en-US" sz="2800" i="1" dirty="0"/>
              <a:t>a</a:t>
            </a:r>
            <a:r>
              <a:rPr sz="2800" dirty="0"/>
              <a:t>, </a:t>
            </a:r>
            <a:r>
              <a:rPr lang="en-US" sz="2800" i="1" dirty="0"/>
              <a:t>b</a:t>
            </a:r>
            <a:r>
              <a:rPr sz="2800" dirty="0"/>
              <a:t>, and </a:t>
            </a:r>
            <a:r>
              <a:rPr lang="en-US" sz="2800" i="1" dirty="0"/>
              <a:t>c</a:t>
            </a:r>
            <a:r>
              <a:rPr sz="2800" dirty="0"/>
              <a:t> are constants and </a:t>
            </a:r>
            <a:r>
              <a:rPr lang="en-US" sz="2800" i="1" dirty="0"/>
              <a:t>a</a:t>
            </a:r>
            <a:r>
              <a:rPr sz="2800" dirty="0"/>
              <a:t> and </a:t>
            </a:r>
            <a:r>
              <a:rPr lang="en-US" sz="2800" i="1" dirty="0"/>
              <a:t>b</a:t>
            </a:r>
            <a:r>
              <a:rPr sz="2800" dirty="0"/>
              <a:t> are not both zero. This form of such an equation is called the </a:t>
            </a:r>
            <a:r>
              <a:rPr sz="2800" b="1" dirty="0"/>
              <a:t>standard form</a:t>
            </a:r>
            <a:r>
              <a:rPr sz="2800" dirty="0"/>
              <a:t>.</a:t>
            </a:r>
          </a:p>
          <a:p>
            <a:endParaRPr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Graphing Horizontal and Vertical Lines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dirty="0"/>
              <a:t>​</a:t>
            </a:r>
            <a:r>
              <a:rPr lang="en-US" sz="2800" dirty="0"/>
              <a:t>The equation </a:t>
            </a:r>
            <a:r>
              <a:rPr lang="en-US" sz="2800" i="1" dirty="0"/>
              <a:t>x</a:t>
            </a:r>
            <a:r>
              <a:rPr lang="en-US" sz="2800" dirty="0"/>
              <a:t> = 0 is unique in that it has an infinite number of </a:t>
            </a:r>
            <a:r>
              <a:rPr lang="en-US" sz="2800" i="1" dirty="0"/>
              <a:t>y</a:t>
            </a:r>
            <a:r>
              <a:rPr lang="en-US" sz="2800" dirty="0"/>
              <a:t>-intercepts (since each point on the graph is on the </a:t>
            </a:r>
            <a:r>
              <a:rPr lang="en-US" i="1" dirty="0"/>
              <a:t>y</a:t>
            </a:r>
            <a:r>
              <a:rPr lang="en-US" sz="2800" dirty="0"/>
              <a:t>-axis) and one </a:t>
            </a:r>
            <a:r>
              <a:rPr lang="en-US" sz="2800" i="1" dirty="0"/>
              <a:t>x</a:t>
            </a:r>
            <a:r>
              <a:rPr lang="en-US" sz="2800" dirty="0"/>
              <a:t>-intercept (the origin).</a:t>
            </a:r>
          </a:p>
          <a:p>
            <a:pPr>
              <a:defRPr sz="2800"/>
            </a:pPr>
            <a:r>
              <a:rPr lang="en-US" dirty="0"/>
              <a:t>​</a:t>
            </a:r>
            <a:r>
              <a:rPr lang="en-US" sz="2800" dirty="0"/>
              <a:t>Similarly, the equation </a:t>
            </a:r>
            <a:r>
              <a:rPr lang="en-US" sz="2800" i="1" dirty="0"/>
              <a:t>y</a:t>
            </a:r>
            <a:r>
              <a:rPr lang="en-US" sz="2800" dirty="0"/>
              <a:t> = 0 has an infinite number of </a:t>
            </a:r>
            <a:r>
              <a:rPr lang="en-US" sz="2800" i="1" dirty="0"/>
              <a:t>x</a:t>
            </a:r>
            <a:r>
              <a:rPr lang="en-US" sz="2800" dirty="0"/>
              <a:t>-intercepts and one </a:t>
            </a:r>
            <a:r>
              <a:rPr lang="en-US" i="1" dirty="0"/>
              <a:t>y</a:t>
            </a:r>
            <a:r>
              <a:rPr lang="en-US" sz="2800" dirty="0"/>
              <a:t>-intercept.</a:t>
            </a:r>
            <a:endParaRPr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Graphing Horizontal and Vertical Lines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Upon simplifying, </a:t>
            </a:r>
            <a:r>
              <a:rPr lang="en-US" sz="2800" dirty="0"/>
              <a:t>note </a:t>
            </a:r>
            <a:r>
              <a:rPr sz="2800" dirty="0"/>
              <a:t>that this equation also represents a vertical line, this time passing through</a:t>
            </a:r>
            <a:endParaRPr dirty="0"/>
          </a:p>
        </p:txBody>
      </p:sp>
      <p:graphicFrame>
        <p:nvGraphicFramePr>
          <p:cNvPr id="6" name="Object 5" descr="5 divided by 2">
            <a:extLst>
              <a:ext uri="{FF2B5EF4-FFF2-40B4-BE49-F238E27FC236}">
                <a16:creationId xmlns:a16="http://schemas.microsoft.com/office/drawing/2014/main" id="{1CCC6B30-57CB-F256-709B-43B839F32B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978354"/>
              </p:ext>
            </p:extLst>
          </p:nvPr>
        </p:nvGraphicFramePr>
        <p:xfrm>
          <a:off x="1022004" y="1877013"/>
          <a:ext cx="228149" cy="7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3968" imgH="771525" progId="Equation.DSMT4">
                  <p:embed/>
                </p:oleObj>
              </mc:Choice>
              <mc:Fallback>
                <p:oleObj name="Equation" r:id="rId2" imgW="243968" imgH="77152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22004" y="1877013"/>
                        <a:ext cx="228149" cy="7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D61F6F7-6454-69D6-4ECB-7D3FC06D3747}"/>
              </a:ext>
            </a:extLst>
          </p:cNvPr>
          <p:cNvSpPr txBox="1"/>
          <p:nvPr/>
        </p:nvSpPr>
        <p:spPr>
          <a:xfrm>
            <a:off x="1202533" y="1979475"/>
            <a:ext cx="23026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on the </a:t>
            </a:r>
            <a:r>
              <a:rPr kumimoji="0" lang="en-IN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-axis.</a:t>
            </a:r>
            <a:endParaRPr lang="en-IN" dirty="0"/>
          </a:p>
        </p:txBody>
      </p:sp>
      <p:pic>
        <p:nvPicPr>
          <p:cNvPr id="4" name="Picture 3" descr="2 x minus 2 equals 3, x equals 5 divided by 2">
            <a:extLst>
              <a:ext uri="{FF2B5EF4-FFF2-40B4-BE49-F238E27FC236}">
                <a16:creationId xmlns:a16="http://schemas.microsoft.com/office/drawing/2014/main" id="{5E27D030-3E7F-6CB6-BE8F-9C1FE698C6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962" y="2971800"/>
            <a:ext cx="1370076" cy="129692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Graphing Horizontal and Vertical Lines</a:t>
            </a:r>
            <a:r>
              <a:rPr lang="en-US" baseline="-25000" dirty="0"/>
              <a:t>6</a:t>
            </a:r>
            <a:endParaRPr dirty="0"/>
          </a:p>
        </p:txBody>
      </p:sp>
      <p:pic>
        <p:nvPicPr>
          <p:cNvPr id="5" name="Content Placeholder 4" descr="A vertical line in the Cartesian plane passing through the x-axis at the point open parentheses 5 divided by 2,0 close parentheses.">
            <a:extLst>
              <a:ext uri="{FF2B5EF4-FFF2-40B4-BE49-F238E27FC236}">
                <a16:creationId xmlns:a16="http://schemas.microsoft.com/office/drawing/2014/main" id="{FCFA05F3-D9BA-4A23-80E4-CF36FCB2EE2C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0" y="1082674"/>
            <a:ext cx="4572000" cy="4572000"/>
          </a:xfrm>
        </p:spPr>
      </p:pic>
      <p:sp>
        <p:nvSpPr>
          <p:cNvPr id="4" name="Text Placeholder 2"/>
          <p:cNvSpPr txBox="1">
            <a:spLocks/>
          </p:cNvSpPr>
          <p:nvPr/>
        </p:nvSpPr>
        <p:spPr>
          <a:xfrm>
            <a:off x="3886200" y="5564982"/>
            <a:ext cx="1371600" cy="49471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dirty="0"/>
              <a:t>Figure 9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Graphing Horizontal and Vertical Lines</a:t>
            </a:r>
            <a:r>
              <a:rPr lang="en-US" baseline="-25000" dirty="0"/>
              <a:t>7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We encountered this equation in Example 1b and have already written it in standard form as shown.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 descr="3x plus 2 times open parentheses x plus 7 close parentheses minus 2y equals 5x,&#10; y equals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53758837"/>
                  </p:ext>
                </p:extLst>
              </p:nvPr>
            </p:nvGraphicFramePr>
            <p:xfrm>
              <a:off x="2628900" y="2346960"/>
              <a:ext cx="3886201" cy="10058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04800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0292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3</m:t>
                              </m:r>
                              <m:r>
                                <a:rPr sz="28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800">
                                  <a:latin typeface="Cambria Math"/>
                                </a:rPr>
                                <m:t>+2</m:t>
                              </m:r>
                              <m:d>
                                <m:d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800">
                                      <a:latin typeface="Cambria Math"/>
                                    </a:rPr>
                                    <m:t>+7</m:t>
                                  </m:r>
                                </m:e>
                              </m:d>
                              <m:r>
                                <a:rPr sz="2800">
                                  <a:latin typeface="Cambria Math"/>
                                </a:rPr>
                                <m:t>−2</m:t>
                              </m:r>
                              <m:r>
                                <a:rPr sz="28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=5</m:t>
                              </m:r>
                              <m:r>
                                <a:rPr sz="28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02920">
                    <a:tc>
                      <a:txBody>
                        <a:bodyPr/>
                        <a:lstStyle/>
                        <a:p>
                          <a:pPr algn="r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6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800">
                                  <a:latin typeface="Cambria Math"/>
                                </a:rPr>
                                <m:t>=7</m:t>
                              </m:r>
                            </m:oMath>
                          </a14:m>
                          <a:endParaRPr sz="2800" dirty="0"/>
                        </a:p>
                      </a:txBody>
                      <a:tcPr marL="36576" marR="36576" marT="36576" marB="36576"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 descr="3x plus 2 times open parentheses x plus 7 close parentheses minus 2y equals 5x,&#10; y equals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53758837"/>
                  </p:ext>
                </p:extLst>
              </p:nvPr>
            </p:nvGraphicFramePr>
            <p:xfrm>
              <a:off x="2628900" y="2346960"/>
              <a:ext cx="3886201" cy="10058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04800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029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13253" r="-27600" b="-13494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362319" t="-13253" b="-13494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029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t="-114634" r="-27600" b="-365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36576" marR="36576" marT="36576" marB="36576" anchor="ctr">
                        <a:blipFill>
                          <a:blip r:embed="rId2"/>
                          <a:stretch>
                            <a:fillRect l="-362319" t="-114634" b="-365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8B324568-A4CC-9071-1BA0-DE2213C57A4D}"/>
              </a:ext>
            </a:extLst>
          </p:cNvPr>
          <p:cNvSpPr txBox="1"/>
          <p:nvPr/>
        </p:nvSpPr>
        <p:spPr>
          <a:xfrm>
            <a:off x="972312" y="3592389"/>
            <a:ext cx="77236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graph of this equation is the horizontal line consisting of all those ordered pairs whose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-coordinate is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mbria Math"/>
                <a:ea typeface="+mn-ea"/>
                <a:cs typeface="+mn-cs"/>
              </a:rPr>
              <a:t>7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lang="en-IN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Graphing Horizontal and Vertical Lines</a:t>
            </a:r>
            <a:r>
              <a:rPr lang="en-US" baseline="-25000" dirty="0"/>
              <a:t>8</a:t>
            </a:r>
            <a:endParaRPr dirty="0"/>
          </a:p>
        </p:txBody>
      </p:sp>
      <p:pic>
        <p:nvPicPr>
          <p:cNvPr id="5" name="Content Placeholder 4" descr="A horizontal line in the Cartesian plane passing through the y-axis at the point open parentheses 0,7 close parentheses.">
            <a:extLst>
              <a:ext uri="{FF2B5EF4-FFF2-40B4-BE49-F238E27FC236}">
                <a16:creationId xmlns:a16="http://schemas.microsoft.com/office/drawing/2014/main" id="{EFB3B069-AC42-4185-A304-3452433BE9C8}"/>
              </a:ext>
            </a:extLst>
          </p:cNvPr>
          <p:cNvPicPr>
            <a:picLocks noGrp="1" noChangeAspect="1"/>
          </p:cNvPicPr>
          <p:nvPr>
            <p:ph sz="quarter" idx="1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86000" y="1082676"/>
            <a:ext cx="4572000" cy="4572000"/>
          </a:xfrm>
        </p:spPr>
      </p:pic>
      <p:sp>
        <p:nvSpPr>
          <p:cNvPr id="4" name="Text Placeholder 2"/>
          <p:cNvSpPr txBox="1">
            <a:spLocks/>
          </p:cNvSpPr>
          <p:nvPr/>
        </p:nvSpPr>
        <p:spPr>
          <a:xfrm>
            <a:off x="3810000" y="5562600"/>
            <a:ext cx="1524000" cy="49471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dirty="0"/>
              <a:t>Figure 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Linear Equations in Two Variables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Determine if the following equations are linear.</a:t>
            </a:r>
          </a:p>
          <a:p>
            <a:pPr>
              <a:defRPr sz="2800"/>
            </a:pPr>
            <a:endParaRPr dirty="0"/>
          </a:p>
        </p:txBody>
      </p:sp>
      <p:pic>
        <p:nvPicPr>
          <p:cNvPr id="8" name="Picture 7" descr="Equation a: 3 x minus open parentheses 2 minus 4 y close parentheses equals x minus y plus 1.&#10;Equation b: 3 x plus 2 open parentheses x plus 7 close parentheses minus 2y equals 5 x.&#10;Equation c: open fraction x plus 2 whole divided by 3 close fraction minus y equals y divided by 5.&#10;Equation d: 7 x minus open parentheses 4 x minus 2 close parentheses plus y equals y plus 3 open parentheses x minus 1 close parentheses.&#10;Equation e: 4 times x cubed minus 2 y equals 5 x.&#10;Equation f: x squared minus open parentheses x minus 3 close parentheses squared equals 3 y.">
            <a:extLst>
              <a:ext uri="{FF2B5EF4-FFF2-40B4-BE49-F238E27FC236}">
                <a16:creationId xmlns:a16="http://schemas.microsoft.com/office/drawing/2014/main" id="{DD504AC6-A274-A82C-4D22-252582AC42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776" y="1600200"/>
            <a:ext cx="4953000" cy="41243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Linear Equations in Two Variables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  <a:endParaRPr lang="en-US" sz="2800" b="1" dirty="0"/>
          </a:p>
          <a:p>
            <a:r>
              <a:rPr lang="en-IN" dirty="0"/>
              <a:t>a.</a:t>
            </a:r>
            <a:r>
              <a:rPr lang="en-IN" b="1" dirty="0"/>
              <a:t> 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Placeholder 2" descr="3 x minus open parentheses 2 minus 4 y close parentheses equals x minus y plus 1.&#10;3 x minus 2 plus 4 y equals x minus y plus 1.&#10;By applying the distributive property,&#10;3 x minus x plus 4 y plus y equals 1 plus 2.&#10;By arranging the variables on one side,&#10;2 x plus 5 y equals 3. combine like terms, and the equation is linear.">
                <a:extLst>
                  <a:ext uri="{FF2B5EF4-FFF2-40B4-BE49-F238E27FC236}">
                    <a16:creationId xmlns:a16="http://schemas.microsoft.com/office/drawing/2014/main" id="{55C44DF5-2E26-EAD8-A363-637C8B773AC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14434692"/>
                  </p:ext>
                </p:extLst>
              </p:nvPr>
            </p:nvGraphicFramePr>
            <p:xfrm>
              <a:off x="820948" y="1645362"/>
              <a:ext cx="8077200" cy="15849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981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524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572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3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2−4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  <m:r>
                                <a:rPr sz="2000">
                                  <a:latin typeface="Cambria Math"/>
                                </a:rPr>
                                <m:t>+1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3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−2+4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  <m:r>
                                <a:rPr sz="2000">
                                  <a:latin typeface="Cambria Math"/>
                                </a:rPr>
                                <m:t>+1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First, apply the distributive property.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3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+4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  <m:r>
                                <a:rPr sz="2000">
                                  <a:latin typeface="Cambria Math"/>
                                </a:rPr>
                                <m:t>+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=1+2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Arrange the variables on one side.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+5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Combine like terms. The equation is linear.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Placeholder 2" descr="3 x minus open parentheses 2 minus 4 y close parentheses equals x minus y plus 1.&#10;3 x minus 2 plus 4 y equals x minus y plus 1.&#10;By applying the distributive property,&#10;3 x minus x plus 4 y plus y equals 1 plus 2.&#10;By arranging the variables on one side,&#10;2 x plus 5 y equals 3. combine like terms, and the equation is linear.">
                <a:extLst>
                  <a:ext uri="{FF2B5EF4-FFF2-40B4-BE49-F238E27FC236}">
                    <a16:creationId xmlns:a16="http://schemas.microsoft.com/office/drawing/2014/main" id="{55C44DF5-2E26-EAD8-A363-637C8B773ACF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914434692"/>
                  </p:ext>
                </p:extLst>
              </p:nvPr>
            </p:nvGraphicFramePr>
            <p:xfrm>
              <a:off x="820948" y="1645362"/>
              <a:ext cx="8077200" cy="158496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981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524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5720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692" r="-308000" b="-329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0000" t="-7692" r="-300400" b="-329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6061" r="-308000" b="-2242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0000" t="-106061" r="-300400" b="-2242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First, apply the distributive property.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9231" r="-308000" b="-1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0000" t="-209231" r="-300400" b="-1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Arrange the variables on one side.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09231" r="-308000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30000" t="-309231" r="-300400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Combine like terms. The equation is linear.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Linear Equations in Two Variables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e Placeholder 2" descr="3 x plus 2 times open parentheses x plus 7 close parentheses minus 2 y equals 5 x.&#10;By applying the distributive property, 3 x plus 2 x plus 14 minus 2 y equals 5 x.&#10;&#10;Move the variables to one side, 5 x minus 5 x minus 2 y equals negative 14.&#10; Combine like terms, Negative 2 y equals negative 14.&#10;The x variable disappears, indicating a coefficient of 0, but the coefficient of y is nonzero, Y equals 7. the equation is still linear.">
                <a:extLst>
                  <a:ext uri="{FF2B5EF4-FFF2-40B4-BE49-F238E27FC236}">
                    <a16:creationId xmlns:a16="http://schemas.microsoft.com/office/drawing/2014/main" id="{F35402D5-7197-8387-8FCD-9DA4D61A672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59519693"/>
                  </p:ext>
                </p:extLst>
              </p:nvPr>
            </p:nvGraphicFramePr>
            <p:xfrm>
              <a:off x="762000" y="1131884"/>
              <a:ext cx="8077200" cy="28498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362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90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724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3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+2</m:t>
                              </m:r>
                              <m:d>
                                <m:d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+7</m:t>
                                  </m:r>
                                </m:e>
                              </m:d>
                              <m:r>
                                <a:rPr sz="2000">
                                  <a:latin typeface="Cambria Math"/>
                                </a:rPr>
                                <m:t>−2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=5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 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3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+14−2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=5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0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Begin, again, with the distributive property.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5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−5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=−14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Move the variables to one side.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−2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=−14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2000" b="0" dirty="0"/>
                            <a:t>Combine like terms.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26492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sz="2000">
                                    <a:latin typeface="Cambria Math"/>
                                  </a:rPr>
                                  <m:t>𝑦</m:t>
                                </m:r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=7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000" b="0" dirty="0"/>
                            <a:t>The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r>
                            <a:rPr lang="en-US" sz="2000" b="0" dirty="0"/>
                            <a:t> variable disappears, indicating a coefficient of </a:t>
                          </a:r>
                          <a:r>
                            <a:rPr lang="en-US" sz="2000" b="0" dirty="0">
                              <a:latin typeface="Cambria Math"/>
                            </a:rPr>
                            <a:t>0</a:t>
                          </a:r>
                          <a:r>
                            <a:rPr lang="en-US" sz="2000" b="0" dirty="0"/>
                            <a:t>, but the coefficient on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r>
                            <a:rPr lang="en-US" sz="2000" b="0" dirty="0"/>
                            <a:t> is nonzero, so the equation is still linear.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e Placeholder 2" descr="3 x plus 2 times open parentheses x plus 7 close parentheses minus 2 y equals 5 x.&#10;By applying the distributive property, 3 x plus 2 x plus 14 minus 2 y equals 5 x.&#10;&#10;Move the variables to one side, 5 x minus 5 x minus 2 y equals negative 14.&#10; Combine like terms, Negative 2 y equals negative 14.&#10;The x variable disappears, indicating a coefficient of 0, but the coefficient of y is nonzero, Y equals 7. the equation is still linear.">
                <a:extLst>
                  <a:ext uri="{FF2B5EF4-FFF2-40B4-BE49-F238E27FC236}">
                    <a16:creationId xmlns:a16="http://schemas.microsoft.com/office/drawing/2014/main" id="{F35402D5-7197-8387-8FCD-9DA4D61A6725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559519693"/>
                  </p:ext>
                </p:extLst>
              </p:nvPr>
            </p:nvGraphicFramePr>
            <p:xfrm>
              <a:off x="762000" y="1131884"/>
              <a:ext cx="8077200" cy="284988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362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90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724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692" r="-241495" b="-62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9506" t="-7692" r="-478395" b="-62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sz="2000" b="0" dirty="0"/>
                            <a:t> 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7692" r="-241495" b="-52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9506" t="-107692" r="-478395" b="-52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0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Begin, again, with the distributive property.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4545" r="-241495" b="-41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9506" t="-204545" r="-478395" b="-41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Move the variables to one side.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309231" r="-241495" b="-3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9506" t="-309231" r="-478395" b="-3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2000" b="0" dirty="0"/>
                            <a:t>Combine like terms.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2649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27885" r="-2414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39506" t="-127885" r="-47839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70968" t="-12788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Linear Equations in Two Variables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4765A6B-23C1-C879-3E90-B5E36C820C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c. 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Table Placeholder 2" descr="For this equation, separate the fraction into a variable part and a constant part. open fraction x plus 2 whole divided by 3 close fraction minus y equals y divided by 5.&#10;one third x plus two thirds minus y equals one fifth y.&#10;Again, we move all the variables to one side, then combine like terms.&#10;one third x minus y minus one fifth y equals negative two thirds.&#10;one third x minus six fifths y equals negative two thirds. The equation is linear.">
                <a:extLst>
                  <a:ext uri="{FF2B5EF4-FFF2-40B4-BE49-F238E27FC236}">
                    <a16:creationId xmlns:a16="http://schemas.microsoft.com/office/drawing/2014/main" id="{8661176A-4A91-C0F5-0B17-CF14AC39879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392170332"/>
                  </p:ext>
                </p:extLst>
              </p:nvPr>
            </p:nvGraphicFramePr>
            <p:xfrm>
              <a:off x="838200" y="1066800"/>
              <a:ext cx="7924800" cy="262718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486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sz="2000">
                                      <a:latin typeface="Cambria Math"/>
                                    </a:rPr>
                                    <m:t>+2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𝑦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For this equation, we need to separate the fraction into a variable part and a constant part.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Once again, we move all the variables to one side, then combine like terms.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6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=−</m:t>
                              </m:r>
                              <m:f>
                                <m:f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sz="20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The equation is linear. Note that we could also have begun by clearing the fractions.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Table Placeholder 2" descr="For this equation, separate the fraction into a variable part and a constant part. open fraction x plus 2 whole divided by 3 close fraction minus y equals y divided by 5.&#10;one third x plus two thirds minus y equals one fifth y.&#10;Again, we move all the variables to one side, then combine like terms.&#10;one third x minus y minus one fifth y equals negative two thirds.&#10;one third x minus six fifths y equals negative two thirds. The equation is linear.">
                <a:extLst>
                  <a:ext uri="{FF2B5EF4-FFF2-40B4-BE49-F238E27FC236}">
                    <a16:creationId xmlns:a16="http://schemas.microsoft.com/office/drawing/2014/main" id="{8661176A-4A91-C0F5-0B17-CF14AC39879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392170332"/>
                  </p:ext>
                </p:extLst>
              </p:nvPr>
            </p:nvGraphicFramePr>
            <p:xfrm>
              <a:off x="838200" y="1066800"/>
              <a:ext cx="7924800" cy="262718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8382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4864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701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348" r="-394677" b="-2904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1971" t="-4348" r="-657664" b="-2904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For this equation, we need to separate the fraction into a variable part and a constant part.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2406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39535" r="-394677" b="-2883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1971" t="-139535" r="-657664" b="-2883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79130" r="-394677" b="-1156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1971" t="-179130" r="-657664" b="-1156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Once again, we move all the variables to one side, then combine like terms.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79130" r="-394677" b="-156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91971" t="-279130" r="-657664" b="-1565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The equation is linear. Note that we could also have begun by clearing the fractions.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Linear Equations in Two Variables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  <a:defRPr sz="2800"/>
            </a:pPr>
            <a:r>
              <a:t>​</a:t>
            </a:r>
          </a:p>
        </p:txBody>
      </p:sp>
      <p:pic>
        <p:nvPicPr>
          <p:cNvPr id="4" name="Picture 3" descr="Seven x minus open parenthesis four x minus two close parenthesis plus y equals y plus three open parenthesis x minus one close parenthesis. Seven x minus four x plus two plus y equals y plus three x minus three. Three x minus three x plus y minus y equals negative three minus two. Zero equals negative five.">
            <a:extLst>
              <a:ext uri="{FF2B5EF4-FFF2-40B4-BE49-F238E27FC236}">
                <a16:creationId xmlns:a16="http://schemas.microsoft.com/office/drawing/2014/main" id="{91839A76-0A9C-52F8-DBF6-3AE6CA92CD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882" y="1092989"/>
            <a:ext cx="3837432" cy="184251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C2D6FA1-A7C1-7194-59B0-01E5F6D7730B}"/>
              </a:ext>
            </a:extLst>
          </p:cNvPr>
          <p:cNvSpPr txBox="1"/>
          <p:nvPr/>
        </p:nvSpPr>
        <p:spPr>
          <a:xfrm>
            <a:off x="4873498" y="2117275"/>
            <a:ext cx="388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After simplifying this equation, we see that the coefficients on both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are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mbria Math"/>
                <a:ea typeface="+mn-ea"/>
                <a:cs typeface="+mn-cs"/>
              </a:rPr>
              <a:t>0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Thus, the equation is not linear.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Further, the equation simplifies to a false statement, so it actually has no solutions!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Linear Equations in Two Variables</a:t>
            </a:r>
            <a:r>
              <a:rPr lang="en-US" baseline="-25000" dirty="0"/>
              <a:t>6</a:t>
            </a:r>
            <a:endParaRPr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09F6FB-E970-C4B1-B438-0EE7672768AB}"/>
              </a:ext>
            </a:extLst>
          </p:cNvPr>
          <p:cNvSpPr txBox="1"/>
          <p:nvPr/>
        </p:nvSpPr>
        <p:spPr>
          <a:xfrm>
            <a:off x="457200" y="1028696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e.</a:t>
            </a:r>
            <a:endParaRPr lang="en-IN" dirty="0"/>
          </a:p>
        </p:txBody>
      </p:sp>
      <p:pic>
        <p:nvPicPr>
          <p:cNvPr id="3" name="Picture 2" descr="4 x cubed minus 2 y equals 5 x">
            <a:extLst>
              <a:ext uri="{FF2B5EF4-FFF2-40B4-BE49-F238E27FC236}">
                <a16:creationId xmlns:a16="http://schemas.microsoft.com/office/drawing/2014/main" id="{BD7C8209-65A0-D1D1-3458-2E8193FF93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181" y="1064419"/>
            <a:ext cx="1938528" cy="46939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106498E-9BC1-8A20-BC97-AA49DAB42B21}"/>
              </a:ext>
            </a:extLst>
          </p:cNvPr>
          <p:cNvSpPr txBox="1"/>
          <p:nvPr/>
        </p:nvSpPr>
        <p:spPr>
          <a:xfrm>
            <a:off x="969264" y="1883664"/>
            <a:ext cx="77175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presence of the cubed term in this already simplified equation makes it not linear.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Linear Equations in Two Variables</a:t>
            </a:r>
            <a:r>
              <a:rPr lang="en-US" baseline="-25000" dirty="0"/>
              <a:t>7</a:t>
            </a:r>
            <a:endParaRPr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AE32506-DEC4-8F03-2450-3706A8D5D4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</p:spPr>
        <p:txBody>
          <a:bodyPr/>
          <a:lstStyle/>
          <a:p>
            <a:pPr marL="514350" indent="-514350">
              <a:buFont typeface="+mj-lt"/>
              <a:buAutoNum type="alphaLcPeriod" startAt="6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Placeholder 2" descr="Expand the squared binomial term. x squared minus open parentheses x minus 3 close parentheses squared equals 3 y.&#10;&#10;x squared minus x squared plus 6 x minus 9 equals 3 y.&#10;6 x minus 3 y equals 9. In contrast to the last equation, the result is linear.&#10;">
                <a:extLst>
                  <a:ext uri="{FF2B5EF4-FFF2-40B4-BE49-F238E27FC236}">
                    <a16:creationId xmlns:a16="http://schemas.microsoft.com/office/drawing/2014/main" id="{2C3CE28C-C2EF-C6D4-6F51-3BB1A64A8012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24746838"/>
                  </p:ext>
                </p:extLst>
              </p:nvPr>
            </p:nvGraphicFramePr>
            <p:xfrm>
              <a:off x="762000" y="1115987"/>
              <a:ext cx="8001000" cy="14935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057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6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181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000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sz="2000">
                                          <a:latin typeface="Cambria Math"/>
                                        </a:rPr>
                                        <m:t>−3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First, expand the squared binomial term.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00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sz="2000">
                                  <a:latin typeface="Cambria Math"/>
                                </a:rPr>
                                <m:t>+6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−9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=3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6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𝑥</m:t>
                              </m:r>
                              <m:r>
                                <a:rPr sz="2000">
                                  <a:latin typeface="Cambria Math"/>
                                </a:rPr>
                                <m:t>−3</m:t>
                              </m:r>
                              <m:r>
                                <a:rPr sz="2000">
                                  <a:latin typeface="Cambria Math"/>
                                </a:rPr>
                                <m:t>𝑦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000">
                                  <a:latin typeface="Cambria Math"/>
                                </a:rPr>
                                <m:t>=9</m:t>
                              </m:r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000" dirty="0"/>
                            <a:t>In contrast to the last equation, when we simplify this equation the result is linear.</a:t>
                          </a:r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Placeholder 2" descr="Expand the squared binomial term. x squared minus open parentheses x minus 3 close parentheses squared equals 3 y.&#10;&#10;x squared minus x squared plus 6 x minus 9 equals 3 y.&#10;6 x minus 3 y equals 9. In contrast to the last equation, the result is linear.&#10;">
                <a:extLst>
                  <a:ext uri="{FF2B5EF4-FFF2-40B4-BE49-F238E27FC236}">
                    <a16:creationId xmlns:a16="http://schemas.microsoft.com/office/drawing/2014/main" id="{2C3CE28C-C2EF-C6D4-6F51-3BB1A64A8012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24746838"/>
                  </p:ext>
                </p:extLst>
              </p:nvPr>
            </p:nvGraphicFramePr>
            <p:xfrm>
              <a:off x="762000" y="1115987"/>
              <a:ext cx="8001000" cy="14935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057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762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518160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692" r="-288462" b="-30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0400" t="-7692" r="-680000" b="-3046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First, expand the squared binomial term.</a:t>
                          </a: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06061" r="-288462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0400" t="-106061" r="-680000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20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18261" r="-288462" b="-147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0400" t="-118261" r="-680000" b="-147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sz="2000" dirty="0"/>
                            <a:t>In contrast to the last equation, when we simplify this equation the result is linear.</a:t>
                          </a:r>
                          <a:endParaRPr sz="20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1925</TotalTime>
  <Words>1221</Words>
  <Application>Microsoft Office PowerPoint</Application>
  <PresentationFormat>On-screen Show (4:3)</PresentationFormat>
  <Paragraphs>150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Cambria Math</vt:lpstr>
      <vt:lpstr>Arial</vt:lpstr>
      <vt:lpstr>Calibri</vt:lpstr>
      <vt:lpstr>Courier New</vt:lpstr>
      <vt:lpstr>Office Theme</vt:lpstr>
      <vt:lpstr>Equation</vt:lpstr>
      <vt:lpstr>Section 3.3</vt:lpstr>
      <vt:lpstr>Definitions: Linear Equations in Two Variables</vt:lpstr>
      <vt:lpstr>Example 1: Linear Equations in Two Variables1</vt:lpstr>
      <vt:lpstr>Example 1: Linear Equations in Two Variables2</vt:lpstr>
      <vt:lpstr>Example 1: Linear Equations in Two Variables3</vt:lpstr>
      <vt:lpstr>Example 1: Linear Equations in Two Variables4</vt:lpstr>
      <vt:lpstr>Example 1: Linear Equations in Two Variables5</vt:lpstr>
      <vt:lpstr>Example 1: Linear Equations in Two Variables6</vt:lpstr>
      <vt:lpstr>Example 1: Linear Equations in Two Variables7</vt:lpstr>
      <vt:lpstr>Definitions: The x- and y-Intercepts</vt:lpstr>
      <vt:lpstr>Example 2: Finding Intercepts and Graphing Linear Equations1</vt:lpstr>
      <vt:lpstr>Example 2: Finding Intercepts and Graphing Linear Equations2</vt:lpstr>
      <vt:lpstr>Example 2: Finding Intercepts and Graphing Linear Equations3</vt:lpstr>
      <vt:lpstr>Example 2: Finding Intercepts and Graphing Linear Equations4</vt:lpstr>
      <vt:lpstr>Example 2: Finding Intercepts and Graphing Linear Equations5</vt:lpstr>
      <vt:lpstr>Example 2: Finding Intercepts and Graphing Linear Equations6</vt:lpstr>
      <vt:lpstr>Example 3: Graphing Horizontal and Vertical Lines1</vt:lpstr>
      <vt:lpstr>Example 3: Graphing Horizontal and Vertical Lines2</vt:lpstr>
      <vt:lpstr>Example 3: Graphing Horizontal and Vertical Lines3</vt:lpstr>
      <vt:lpstr>Example 3: Graphing Horizontal and Vertical Lines4</vt:lpstr>
      <vt:lpstr>Example 3: Graphing Horizontal and Vertical Lines5</vt:lpstr>
      <vt:lpstr>Example 3: Graphing Horizontal and Vertical Lines6</vt:lpstr>
      <vt:lpstr>Example 3: Graphing Horizontal and Vertical Lines7</vt:lpstr>
      <vt:lpstr>Example 3: Graphing Horizontal and Vertical Lines8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Kodanda Ram Bade</cp:lastModifiedBy>
  <cp:revision>264</cp:revision>
  <dcterms:created xsi:type="dcterms:W3CDTF">2013-04-26T14:43:13Z</dcterms:created>
  <dcterms:modified xsi:type="dcterms:W3CDTF">2025-06-12T13:20:42Z</dcterms:modified>
</cp:coreProperties>
</file>