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5" r:id="rId1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09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</a:t>
            </a:r>
            <a:r>
              <a:rPr lang="en-US"/>
              <a:t>3</a:t>
            </a:r>
            <a:r>
              <a:t>.2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Graphing Circles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Sketch the graph of the circle defined by</a:t>
            </a:r>
          </a:p>
        </p:txBody>
      </p:sp>
      <p:pic>
        <p:nvPicPr>
          <p:cNvPr id="5" name="Picture 4" descr="Open parentheses x minus 2 close parentheses squared plus open parentheses y plus 3 close parentheses squared equals 4.">
            <a:extLst>
              <a:ext uri="{FF2B5EF4-FFF2-40B4-BE49-F238E27FC236}">
                <a16:creationId xmlns:a16="http://schemas.microsoft.com/office/drawing/2014/main" id="{701BF05C-1C65-13CD-5403-4D901B656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202" y="1752594"/>
            <a:ext cx="3276000" cy="61893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Graphing Circles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r>
              <a:rPr sz="2800" dirty="0"/>
              <a:t>The only preliminary step is to slightly rewrite the equation in the form</a:t>
            </a:r>
          </a:p>
        </p:txBody>
      </p:sp>
      <p:pic>
        <p:nvPicPr>
          <p:cNvPr id="6" name="Picture 5" descr="Open parentheses x minus 2 close parentheses squared plus open parentheses y minus open parentheses negative 3 close parentheses close parentheses squared equals 2 squared.">
            <a:extLst>
              <a:ext uri="{FF2B5EF4-FFF2-40B4-BE49-F238E27FC236}">
                <a16:creationId xmlns:a16="http://schemas.microsoft.com/office/drawing/2014/main" id="{68E2EB5F-A6BD-3E33-ECA6-EB48A3BB6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9662" y="2480096"/>
            <a:ext cx="3884676" cy="685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3EE1FE-5691-BC68-69B6-03C03709CA8F}"/>
              </a:ext>
            </a:extLst>
          </p:cNvPr>
          <p:cNvSpPr txBox="1"/>
          <p:nvPr/>
        </p:nvSpPr>
        <p:spPr>
          <a:xfrm>
            <a:off x="457200" y="3165896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From this, we see that (</a:t>
            </a:r>
            <a:r>
              <a:rPr kumimoji="0" lang="en-IN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IN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r>
              <a:rPr kumimoji="0" lang="en-IN" sz="2800" b="0" i="0" u="none" strike="noStrike" kern="1200" cap="none" spc="0" normalizeH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(2, </a:t>
            </a:r>
            <a:r>
              <a:rPr kumimoji="0" lang="en-IN" sz="2800" b="0" i="0" u="none" strike="noStrike" kern="1200" cap="none" spc="0" normalizeH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kumimoji="0" lang="en-IN" sz="2800" b="0" i="0" u="none" strike="noStrike" kern="1200" cap="none" spc="0" normalizeH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3)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that </a:t>
            </a:r>
            <a:r>
              <a:rPr kumimoji="0" lang="en-IN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2. The graph of the equation is shown in Figure 3.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Graphing Circles</a:t>
            </a:r>
            <a:r>
              <a:rPr lang="en-US" baseline="-25000" dirty="0"/>
              <a:t>3</a:t>
            </a:r>
            <a:endParaRPr dirty="0"/>
          </a:p>
        </p:txBody>
      </p:sp>
      <p:pic>
        <p:nvPicPr>
          <p:cNvPr id="5" name="Content Placeholder 4" descr="A circle is in the Cartesian plane, with its center located at the point  open parentheses 2 comma minus 3 close parentheses  and a radius of  2.">
            <a:extLst>
              <a:ext uri="{FF2B5EF4-FFF2-40B4-BE49-F238E27FC236}">
                <a16:creationId xmlns:a16="http://schemas.microsoft.com/office/drawing/2014/main" id="{FDFCC195-799E-4064-99AD-04E22445653D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30847" y="1082675"/>
            <a:ext cx="4482307" cy="4482307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86200" y="5477054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Graphing Circles and Completing the Square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Sketch the graph of the equation</a:t>
            </a:r>
          </a:p>
        </p:txBody>
      </p:sp>
      <p:pic>
        <p:nvPicPr>
          <p:cNvPr id="5" name="Picture 4" descr="x squared plus y squared plus 8x minus 2y equals negative 1.">
            <a:extLst>
              <a:ext uri="{FF2B5EF4-FFF2-40B4-BE49-F238E27FC236}">
                <a16:creationId xmlns:a16="http://schemas.microsoft.com/office/drawing/2014/main" id="{B749727E-4554-FBEE-4707-15683517A9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930" y="1690703"/>
            <a:ext cx="3406140" cy="50596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Graphing Circles and Completing the Square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We need to complete the square in the variable </a:t>
            </a:r>
            <a:r>
              <a:rPr lang="en-US" sz="2800" i="1" dirty="0"/>
              <a:t>x</a:t>
            </a:r>
            <a:r>
              <a:rPr sz="2800" dirty="0"/>
              <a:t> and the variable </a:t>
            </a:r>
            <a:r>
              <a:rPr lang="en-US" sz="2800" i="1" dirty="0"/>
              <a:t>y</a:t>
            </a:r>
            <a:r>
              <a:rPr sz="2800" dirty="0"/>
              <a:t>, and we do so as follows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Graphing Circles and Completing the Square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x squared plus y squared plus 8x minus 2y equals negative 1.&#10;rearranging the equation to complete the square for each variable.&#10;&#10;Open parenthesis x squared plus 8x close parenthesis plus open parenthesis y squared minus 2y close parenthesis equals negative 1.&#10;Open parenthesis x squared plus 8x plus 16 close parenthesis plus open parenthesis y squared minus 2y close parenthesis equals negative 1 plus 16.&#10;The coefficient on x is 8, so we add 4 squared equals 16 to both sides, then rewrite the x terms.&#10;&#10;Open parenthesis x plus 4 close parenthesis squared plus open parenthesis y squared minus 2y close parenthesis equals 15. Open parenthesis x plus 4 close parenthesis squared plus open parenthesis y squared minus 2y plus 1 close parenthesis equals 15 plus 1. &#10;coefficient on y is negative 2, so we add open parentheses negative one close parentheses squared equals one to both sides, then rewrite the y terms.&#10;Open parenthesis x plus 4 close parenthesis squared plus open parenthesis y minus 1 close parenthesis squared equals 16.">
                <a:extLst>
                  <a:ext uri="{FF2B5EF4-FFF2-40B4-BE49-F238E27FC236}">
                    <a16:creationId xmlns:a16="http://schemas.microsoft.com/office/drawing/2014/main" id="{E9CF3025-18EA-DB0A-5A32-FBAC7CDA4DAA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882751307"/>
                  </p:ext>
                </p:extLst>
              </p:nvPr>
            </p:nvGraphicFramePr>
            <p:xfrm>
              <a:off x="304800" y="990600"/>
              <a:ext cx="8534400" cy="38404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18477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+8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sz="1600" b="0" dirty="0"/>
                            <a:t>Begin by rearranging the equation so we can complete the square for each variable.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+8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+8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+16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=−1+16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 coefficient on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600" b="0" dirty="0"/>
                            <a:t> is </a:t>
                          </a:r>
                          <a:r>
                            <a:rPr sz="1600" b="0" dirty="0">
                              <a:latin typeface="Cambria Math"/>
                            </a:rPr>
                            <a:t>8</a:t>
                          </a:r>
                          <a:r>
                            <a:rPr sz="1600" b="0" dirty="0"/>
                            <a:t>, so we add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600" b="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sz="1600" b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600" b="0">
                                  <a:latin typeface="Cambria Math"/>
                                </a:rPr>
                                <m:t>=16</m:t>
                              </m:r>
                            </m:oMath>
                          </a14:m>
                          <a:r>
                            <a:rPr sz="1600" b="0" dirty="0"/>
                            <a:t> to both sides, then rewrite the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600" b="0" dirty="0"/>
                            <a:t> terms.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=15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=15+1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 coefficient on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r>
                            <a:rPr sz="1600" b="0" dirty="0"/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sz="1600" b="0">
                                  <a:latin typeface="Cambria Math"/>
                                </a:rPr>
                                <m:t>−2</m:t>
                              </m:r>
                            </m:oMath>
                          </a14:m>
                          <a:r>
                            <a:rPr sz="1600" b="0" dirty="0"/>
                            <a:t>, so we add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6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600" b="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600" b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600" b="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r>
                            <a:rPr sz="1600" b="0" dirty="0"/>
                            <a:t> to both sides, then rewrite the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r>
                            <a:rPr sz="1600" b="0" dirty="0"/>
                            <a:t> terms.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=16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x squared plus y squared plus 8x minus 2y equals negative 1.&#10;rearranging the equation to complete the square for each variable.&#10;&#10;Open parenthesis x squared plus 8x close parenthesis plus open parenthesis y squared minus 2y close parenthesis equals negative 1.&#10;Open parenthesis x squared plus 8x plus 16 close parenthesis plus open parenthesis y squared minus 2y close parenthesis equals negative 1 plus 16.&#10;The coefficient on x is 8, so we add 4 squared equals 16 to both sides, then rewrite the x terms.&#10;&#10;Open parenthesis x plus 4 close parenthesis squared plus open parenthesis y squared minus 2y close parenthesis equals 15. Open parenthesis x plus 4 close parenthesis squared plus open parenthesis y squared minus 2y plus 1 close parenthesis equals 15 plus 1. &#10;coefficient on y is negative 2, so we add open parentheses negative one close parentheses squared equals one to both sides, then rewrite the y terms.&#10;Open parenthesis x plus 4 close parenthesis squared plus open parenthesis y minus 1 close parenthesis squared equals 16.">
                <a:extLst>
                  <a:ext uri="{FF2B5EF4-FFF2-40B4-BE49-F238E27FC236}">
                    <a16:creationId xmlns:a16="http://schemas.microsoft.com/office/drawing/2014/main" id="{E9CF3025-18EA-DB0A-5A32-FBAC7CDA4DAA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882751307"/>
                  </p:ext>
                </p:extLst>
              </p:nvPr>
            </p:nvGraphicFramePr>
            <p:xfrm>
              <a:off x="304800" y="990600"/>
              <a:ext cx="8534400" cy="38404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185" r="-124000" b="-38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7643" t="-5185" r="-194677" b="-38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sz="1600" b="0" dirty="0"/>
                            <a:t>Begin by rearranging the equation so we can complete the square for each variable.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89333" r="-124000" b="-59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7643" t="-189333" r="-194677" b="-59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59559" r="-124000" b="-2257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7643" t="-159559" r="-194677" b="-2257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3438" t="-159559" b="-2257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70667" r="-124000" b="-30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7643" t="-470667" r="-194677" b="-30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17037" r="-124000" b="-71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7643" t="-317037" r="-194677" b="-71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3438" t="-317037" b="-718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50667" r="-124000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7643" t="-750667" r="-194677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2">
                <a:extLst>
                  <a:ext uri="{FF2B5EF4-FFF2-40B4-BE49-F238E27FC236}">
                    <a16:creationId xmlns:a16="http://schemas.microsoft.com/office/drawing/2014/main" id="{2D146BA1-60BD-3BA8-C696-068F6DB61C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4831080"/>
                <a:ext cx="8229600" cy="118872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 sz="2800"/>
                </a:pPr>
                <a:r>
                  <a:rPr lang="en-US" sz="2400" dirty="0"/>
                  <a:t>We now see that the equation does indeed describe a circle, and that the center of the circle is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(−4,1)</m:t>
                    </m:r>
                  </m:oMath>
                </a14:m>
                <a:r>
                  <a:rPr lang="en-US" sz="2400" dirty="0"/>
                  <a:t> and the radius is </a:t>
                </a:r>
                <a:r>
                  <a:rPr lang="en-US" sz="2400" dirty="0">
                    <a:latin typeface="Cambria Math"/>
                  </a:rPr>
                  <a:t>4</a:t>
                </a:r>
                <a:r>
                  <a:rPr lang="en-US" sz="2400" dirty="0"/>
                  <a:t>, as shown in Figure 4.</a:t>
                </a:r>
              </a:p>
            </p:txBody>
          </p:sp>
        </mc:Choice>
        <mc:Fallback xmlns="">
          <p:sp>
            <p:nvSpPr>
              <p:cNvPr id="10" name="Text Placeholder 2">
                <a:extLst>
                  <a:ext uri="{FF2B5EF4-FFF2-40B4-BE49-F238E27FC236}">
                    <a16:creationId xmlns:a16="http://schemas.microsoft.com/office/drawing/2014/main" id="{2D146BA1-60BD-3BA8-C696-068F6DB61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31080"/>
                <a:ext cx="8229600" cy="1188720"/>
              </a:xfrm>
              <a:prstGeom prst="rect">
                <a:avLst/>
              </a:prstGeom>
              <a:blipFill>
                <a:blip r:embed="rId3"/>
                <a:stretch>
                  <a:fillRect l="-1111" t="-4103" r="-1259" b="-112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Graphing Circles and Completing the Square</a:t>
            </a:r>
            <a:r>
              <a:rPr lang="en-US" baseline="-25000" dirty="0"/>
              <a:t>4</a:t>
            </a:r>
            <a:endParaRPr dirty="0"/>
          </a:p>
        </p:txBody>
      </p:sp>
      <p:pic>
        <p:nvPicPr>
          <p:cNvPr id="5" name="Content Placeholder 4" descr="A circle is in the Cartesian plane, with its center located at the point  open parentheses minus 4, 1 close parentheses and a radius of  4.">
            <a:extLst>
              <a:ext uri="{FF2B5EF4-FFF2-40B4-BE49-F238E27FC236}">
                <a16:creationId xmlns:a16="http://schemas.microsoft.com/office/drawing/2014/main" id="{D3DE921F-5251-44CF-85DF-59E994C508FC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2747" y="1084316"/>
            <a:ext cx="4558507" cy="4558507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86200" y="5486400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Standard Form of a Circle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standard form</a:t>
            </a:r>
            <a:r>
              <a:rPr sz="2800" dirty="0"/>
              <a:t> of the equation for a circle of radius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sz="2800" dirty="0"/>
              <a:t> and center </a:t>
            </a:r>
            <a:r>
              <a:rPr lang="en-US" sz="2800" dirty="0"/>
              <a:t>(</a:t>
            </a:r>
            <a:r>
              <a:rPr lang="en-US" sz="2800" i="1" dirty="0"/>
              <a:t>h</a:t>
            </a:r>
            <a:r>
              <a:rPr lang="en-US" sz="2800" dirty="0"/>
              <a:t>, </a:t>
            </a:r>
            <a:r>
              <a:rPr lang="en-US" sz="2800" i="1" dirty="0"/>
              <a:t>k</a:t>
            </a:r>
            <a:r>
              <a:rPr lang="en-US" sz="2800" dirty="0"/>
              <a:t>)</a:t>
            </a:r>
            <a:r>
              <a:rPr sz="2800" dirty="0"/>
              <a:t> is</a:t>
            </a:r>
          </a:p>
          <a:p>
            <a:endParaRPr sz="2800" dirty="0"/>
          </a:p>
        </p:txBody>
      </p:sp>
      <p:pic>
        <p:nvPicPr>
          <p:cNvPr id="4" name="Picture 3" descr="Open parentheses x minus h close parentheses square plus open parentheses y minus k close parentheses square is equals to r squared.">
            <a:extLst>
              <a:ext uri="{FF2B5EF4-FFF2-40B4-BE49-F238E27FC236}">
                <a16:creationId xmlns:a16="http://schemas.microsoft.com/office/drawing/2014/main" id="{A0F94D8B-A793-99F7-3110-E40B6F253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1518" y="2209800"/>
            <a:ext cx="3140964" cy="5791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Standard Form of a Circle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the standard form of the equation for the circle with radius </a:t>
            </a:r>
            <a:r>
              <a:rPr sz="2800" dirty="0">
                <a:latin typeface="Cambria Math"/>
              </a:rPr>
              <a:t>3</a:t>
            </a:r>
            <a:r>
              <a:rPr sz="2800" dirty="0"/>
              <a:t> and center</a:t>
            </a:r>
            <a:r>
              <a:rPr lang="en-US" sz="2800" dirty="0"/>
              <a:t> (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2, 7).</a:t>
            </a:r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Standard Form of a Circle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We are given</a:t>
            </a:r>
            <a:r>
              <a:rPr lang="en-US" sz="2800" dirty="0"/>
              <a:t> </a:t>
            </a:r>
            <a:r>
              <a:rPr lang="en-US" sz="2800" i="1" dirty="0"/>
              <a:t>h</a:t>
            </a:r>
            <a:r>
              <a:rPr lang="en-US" sz="2800" dirty="0"/>
              <a:t> =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2, </a:t>
            </a:r>
            <a:r>
              <a:rPr lang="en-US" sz="2800" i="1" dirty="0"/>
              <a:t>k</a:t>
            </a:r>
            <a:r>
              <a:rPr lang="en-US" sz="2800" dirty="0"/>
              <a:t> = 7</a:t>
            </a:r>
            <a:r>
              <a:rPr sz="2800" dirty="0"/>
              <a:t>, and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 = 3,</a:t>
            </a:r>
            <a:r>
              <a:rPr sz="2800" dirty="0"/>
              <a:t> so we substitute these values into the standard form</a:t>
            </a:r>
            <a:r>
              <a:rPr lang="en-US" sz="2800" dirty="0"/>
              <a:t>.</a:t>
            </a:r>
            <a:endParaRPr sz="2800" dirty="0"/>
          </a:p>
        </p:txBody>
      </p:sp>
      <p:pic>
        <p:nvPicPr>
          <p:cNvPr id="7" name="Picture 6" descr="Open parentheses x minus open parentheses negative 2 close parentheses close parentheses squared plus open parentheses y minus 7 close parentheses squared equals 3 squared.">
            <a:extLst>
              <a:ext uri="{FF2B5EF4-FFF2-40B4-BE49-F238E27FC236}">
                <a16:creationId xmlns:a16="http://schemas.microsoft.com/office/drawing/2014/main" id="{6D33E61D-4516-6C37-0ACF-A143A1603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663" y="2448579"/>
            <a:ext cx="3820668" cy="685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A13F32-55D2-AB54-C07A-A237DDCE9B47}"/>
              </a:ext>
            </a:extLst>
          </p:cNvPr>
          <p:cNvSpPr txBox="1"/>
          <p:nvPr/>
        </p:nvSpPr>
        <p:spPr>
          <a:xfrm>
            <a:off x="457200" y="3134379"/>
            <a:ext cx="5029200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can be simplified as follows.</a:t>
            </a:r>
            <a:endParaRPr lang="en-IN" dirty="0"/>
          </a:p>
        </p:txBody>
      </p:sp>
      <p:pic>
        <p:nvPicPr>
          <p:cNvPr id="8" name="Picture 7" descr="Open parentheses x plus 2 close parentheses squared plus open parentheses y minus 7 close parentheses squared equals 9.">
            <a:extLst>
              <a:ext uri="{FF2B5EF4-FFF2-40B4-BE49-F238E27FC236}">
                <a16:creationId xmlns:a16="http://schemas.microsoft.com/office/drawing/2014/main" id="{379F8E0C-31A4-36A4-E1CE-ECEC740635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9323" y="3741693"/>
            <a:ext cx="3165348" cy="6141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Standard Form of a Circle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the standard form of the equation for the circle with a diameter whose endpoints are</a:t>
            </a:r>
            <a:r>
              <a:rPr lang="en-US" sz="2800" dirty="0"/>
              <a:t> (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4,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1)</a:t>
            </a:r>
            <a:r>
              <a:rPr sz="2800" dirty="0"/>
              <a:t> and </a:t>
            </a:r>
            <a:br>
              <a:rPr lang="en-US" sz="2800" dirty="0"/>
            </a:br>
            <a:r>
              <a:rPr lang="en-US" sz="2800" dirty="0"/>
              <a:t>(2, 5).</a:t>
            </a:r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Standard Form of a Circle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b="1" dirty="0"/>
              <a:t>Solution</a:t>
            </a:r>
          </a:p>
          <a:p>
            <a:pPr>
              <a:defRPr sz="2800"/>
            </a:pPr>
            <a:r>
              <a:rPr sz="2400" dirty="0"/>
              <a:t>The midpoint of a diameter of a circle is the circle's center, so we can use the midpoint formula to find the center</a:t>
            </a:r>
            <a:r>
              <a:rPr lang="en-US" sz="2400" dirty="0"/>
              <a:t> (</a:t>
            </a:r>
            <a:r>
              <a:rPr lang="en-US" sz="2400" i="1" dirty="0"/>
              <a:t>h</a:t>
            </a:r>
            <a:r>
              <a:rPr lang="en-US" sz="2400" dirty="0"/>
              <a:t>, </a:t>
            </a:r>
            <a:r>
              <a:rPr lang="en-US" sz="2400" i="1" dirty="0"/>
              <a:t>k</a:t>
            </a:r>
            <a:r>
              <a:rPr lang="en-US" sz="2400" dirty="0"/>
              <a:t>).</a:t>
            </a:r>
            <a:endParaRPr sz="2400" dirty="0"/>
          </a:p>
        </p:txBody>
      </p:sp>
      <p:pic>
        <p:nvPicPr>
          <p:cNvPr id="16" name="Picture 15" descr="Open parentheses h comma k close parentheses equals open parentheses open fraction negative 4 plus 2 whole divided by 2 close fraction comma open fraction negative 1 plus 5 whole divided by 2 close fraction close parentheses equals open parentheses  negative 1 comma 2 close parentheses.">
            <a:extLst>
              <a:ext uri="{FF2B5EF4-FFF2-40B4-BE49-F238E27FC236}">
                <a16:creationId xmlns:a16="http://schemas.microsoft.com/office/drawing/2014/main" id="{AD7D6F0F-987E-0660-E782-5E8AD3A2B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754" y="2315790"/>
            <a:ext cx="4393692" cy="86868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2186980-A293-A30B-DC54-A9281C1755E3}"/>
              </a:ext>
            </a:extLst>
          </p:cNvPr>
          <p:cNvSpPr txBox="1"/>
          <p:nvPr/>
        </p:nvSpPr>
        <p:spPr>
          <a:xfrm>
            <a:off x="457195" y="3125819"/>
            <a:ext cx="815340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distance from either diameter endpoint to the center gives us the circle's radius. Since we ultimately will want </a:t>
            </a:r>
            <a:r>
              <a:rPr kumimoji="0" lang="en-IN" sz="24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</a:t>
            </a:r>
            <a:r>
              <a:rPr lang="en-IN" sz="2800" dirty="0">
                <a:solidFill>
                  <a:srgbClr val="366092"/>
                </a:solidFill>
                <a:latin typeface="Calibri"/>
              </a:rPr>
              <a:t>²</a:t>
            </a: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we can use a slight variation of the distance formula to find it.</a:t>
            </a:r>
            <a:endParaRPr lang="en-IN" dirty="0"/>
          </a:p>
        </p:txBody>
      </p:sp>
      <p:pic>
        <p:nvPicPr>
          <p:cNvPr id="17" name="Picture 16" descr="r squared equals open parentheses negative 4 minus open parentheses negative 1 close parentheses close parentheses squared plus open parentheses negative 1 minus 2 close parentheses squared equals 9 plus 9 which is equals to 18.">
            <a:extLst>
              <a:ext uri="{FF2B5EF4-FFF2-40B4-BE49-F238E27FC236}">
                <a16:creationId xmlns:a16="http://schemas.microsoft.com/office/drawing/2014/main" id="{9B83FBBD-F186-1F7C-449D-83711548E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994" y="4297804"/>
            <a:ext cx="5125212" cy="5852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03294C-7198-E76E-C910-4D3F2B277C6F}"/>
              </a:ext>
            </a:extLst>
          </p:cNvPr>
          <p:cNvSpPr txBox="1"/>
          <p:nvPr/>
        </p:nvSpPr>
        <p:spPr>
          <a:xfrm>
            <a:off x="457200" y="4811589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Thus, the equation of the circle is</a:t>
            </a:r>
            <a:endParaRPr lang="en-IN" dirty="0"/>
          </a:p>
        </p:txBody>
      </p:sp>
      <p:pic>
        <p:nvPicPr>
          <p:cNvPr id="18" name="Picture 17" descr="Open parentheses x plus 1 close parentheses squared plus open parentheses y minus 2 close parentheses squared equals 18.">
            <a:extLst>
              <a:ext uri="{FF2B5EF4-FFF2-40B4-BE49-F238E27FC236}">
                <a16:creationId xmlns:a16="http://schemas.microsoft.com/office/drawing/2014/main" id="{48199733-B8AE-E1D4-F63D-85D66FC54E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222" y="5262651"/>
            <a:ext cx="3000756" cy="5410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Standard Form of a Circle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Find the standard form of the equation for the circle shown in Figure 2.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Standard Form of a Circle</a:t>
            </a:r>
            <a:r>
              <a:rPr lang="en-US" baseline="-25000" dirty="0"/>
              <a:t>2</a:t>
            </a:r>
            <a:endParaRPr dirty="0"/>
          </a:p>
        </p:txBody>
      </p:sp>
      <p:pic>
        <p:nvPicPr>
          <p:cNvPr id="5" name="Content Placeholder 4" descr="A circle is in the Cartesian plane, with its center located at the point  (−3 comma −2). Points on the circle immediately above, below, to the left and to the right of the center are  (−3,3),  (−3,−7),  (−8,−2), and  (2,−2).">
            <a:extLst>
              <a:ext uri="{FF2B5EF4-FFF2-40B4-BE49-F238E27FC236}">
                <a16:creationId xmlns:a16="http://schemas.microsoft.com/office/drawing/2014/main" id="{07289705-CD0E-40B7-8626-F4FC3E539682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0138" y="1082675"/>
            <a:ext cx="4403725" cy="4403725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86200" y="5410200"/>
            <a:ext cx="1371600" cy="5709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Standard Form of a Circle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b="1" dirty="0"/>
                  <a:t>Solution</a:t>
                </a:r>
              </a:p>
              <a:p>
                <a:pPr>
                  <a:defRPr sz="2800"/>
                </a:pPr>
                <a:r>
                  <a:rPr dirty="0"/>
                  <a:t>We can identify the center by looking at the graph; it lies at</a:t>
                </a:r>
                <a:r>
                  <a:rPr lang="en-US" dirty="0"/>
                  <a:t> (</a:t>
                </a:r>
                <a:r>
                  <a:rPr lang="en-US" i="1" dirty="0"/>
                  <a:t>h</a:t>
                </a:r>
                <a:r>
                  <a:rPr lang="en-US" dirty="0"/>
                  <a:t>, </a:t>
                </a:r>
                <a:r>
                  <a:rPr lang="en-US" i="1" dirty="0"/>
                  <a:t>k</a:t>
                </a:r>
                <a:r>
                  <a:rPr lang="en-US" dirty="0"/>
                  <a:t>) = (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</a:t>
                </a:r>
                <a:r>
                  <a:rPr lang="en-US" dirty="0"/>
                  <a:t>3, 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</a:t>
                </a:r>
                <a:r>
                  <a:rPr lang="en-US" dirty="0"/>
                  <a:t>2).</a:t>
                </a:r>
                <a:r>
                  <a:rPr dirty="0"/>
                  <a:t> To find the radius, we could find any point on the circle, then use the distance formula. A convenient choice is the point</a:t>
                </a:r>
                <a:r>
                  <a:rPr lang="en-US" dirty="0"/>
                  <a:t> (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</a:t>
                </a:r>
                <a:r>
                  <a:rPr lang="en-US" dirty="0"/>
                  <a:t>3, 3)</a:t>
                </a:r>
                <a:r>
                  <a:rPr dirty="0"/>
                  <a:t> since it is directly </a:t>
                </a:r>
                <a:r>
                  <a:rPr lang="en-US" dirty="0"/>
                  <a:t>up from</a:t>
                </a:r>
                <a:r>
                  <a:rPr dirty="0"/>
                  <a:t> the center. We can simply count off the distance to find that the radius is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dirty="0"/>
                  <a:t>. Plugging our information into the standard form equation, we have</a:t>
                </a:r>
              </a:p>
              <a:p>
                <a:pPr algn="ctr"/>
                <a:r>
                  <a:rPr dirty="0"/>
                  <a:t>​</a:t>
                </a:r>
              </a:p>
              <a:p>
                <a:pPr algn="l"/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Open parentheses x minus open parentheses negative 3 close parentheses close parentheses squared plus open parentheses y minus open parentheses negative 2 close parentheses close parentheses squared equals 5 squared. Simplifying this we get,  Open parentheses x plus 3 close parentheses squared plus open parentheses y plus 2 close parentheses squared equals 25.">
            <a:extLst>
              <a:ext uri="{FF2B5EF4-FFF2-40B4-BE49-F238E27FC236}">
                <a16:creationId xmlns:a16="http://schemas.microsoft.com/office/drawing/2014/main" id="{CBA25FD7-B3E2-A91E-6EE4-FF7C652FB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8202" y="4572000"/>
            <a:ext cx="4387596" cy="13700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664</Words>
  <Application>Microsoft Office PowerPoint</Application>
  <PresentationFormat>On-screen Show (4:3)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Cambria Math</vt:lpstr>
      <vt:lpstr>Arial</vt:lpstr>
      <vt:lpstr>Calibri</vt:lpstr>
      <vt:lpstr>Courier New</vt:lpstr>
      <vt:lpstr>Office Theme</vt:lpstr>
      <vt:lpstr>Section 3.2</vt:lpstr>
      <vt:lpstr>Definition: Standard Form of a Circle</vt:lpstr>
      <vt:lpstr>Example 1: Standard Form of a Circle1</vt:lpstr>
      <vt:lpstr>Example 1: Standard Form of a Circle2</vt:lpstr>
      <vt:lpstr>Example 2: Standard Form of a Circle1</vt:lpstr>
      <vt:lpstr>Example 2: Standard Form of a Circle2</vt:lpstr>
      <vt:lpstr>Example 3: Standard Form of a Circle1</vt:lpstr>
      <vt:lpstr>Example 3: Standard Form of a Circle2</vt:lpstr>
      <vt:lpstr>Example 3: Standard Form of a Circle3</vt:lpstr>
      <vt:lpstr>Example 4: Graphing Circles1</vt:lpstr>
      <vt:lpstr>Example 4: Graphing Circles2</vt:lpstr>
      <vt:lpstr>Example 4: Graphing Circles3</vt:lpstr>
      <vt:lpstr>Example 5: Graphing Circles and Completing the Square1</vt:lpstr>
      <vt:lpstr>Example 5: Graphing Circles and Completing the Square2</vt:lpstr>
      <vt:lpstr>Example 5: Graphing Circles and Completing the Square3</vt:lpstr>
      <vt:lpstr>Example 5: Graphing Circles and Completing the Square4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Kodanda Ram Bade</cp:lastModifiedBy>
  <cp:revision>206</cp:revision>
  <dcterms:created xsi:type="dcterms:W3CDTF">2013-04-26T14:43:13Z</dcterms:created>
  <dcterms:modified xsi:type="dcterms:W3CDTF">2025-06-12T10:55:25Z</dcterms:modified>
</cp:coreProperties>
</file>