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6"/>
  </p:notesMasterIdLst>
  <p:handoutMasterIdLst>
    <p:handoutMasterId r:id="rId37"/>
  </p:handoutMasterIdLst>
  <p:sldIdLst>
    <p:sldId id="256" r:id="rId2"/>
    <p:sldId id="257" r:id="rId3"/>
    <p:sldId id="258" r:id="rId4"/>
    <p:sldId id="259" r:id="rId5"/>
    <p:sldId id="261" r:id="rId6"/>
    <p:sldId id="262" r:id="rId7"/>
    <p:sldId id="280" r:id="rId8"/>
    <p:sldId id="263" r:id="rId9"/>
    <p:sldId id="264" r:id="rId10"/>
    <p:sldId id="281" r:id="rId11"/>
    <p:sldId id="265" r:id="rId12"/>
    <p:sldId id="266" r:id="rId13"/>
    <p:sldId id="282" r:id="rId14"/>
    <p:sldId id="283" r:id="rId15"/>
    <p:sldId id="267" r:id="rId16"/>
    <p:sldId id="268" r:id="rId17"/>
    <p:sldId id="284" r:id="rId18"/>
    <p:sldId id="285" r:id="rId19"/>
    <p:sldId id="286" r:id="rId20"/>
    <p:sldId id="269" r:id="rId21"/>
    <p:sldId id="270" r:id="rId22"/>
    <p:sldId id="271" r:id="rId23"/>
    <p:sldId id="272" r:id="rId24"/>
    <p:sldId id="288" r:id="rId25"/>
    <p:sldId id="289" r:id="rId26"/>
    <p:sldId id="274" r:id="rId27"/>
    <p:sldId id="275" r:id="rId28"/>
    <p:sldId id="290" r:id="rId29"/>
    <p:sldId id="276" r:id="rId30"/>
    <p:sldId id="277" r:id="rId31"/>
    <p:sldId id="278" r:id="rId32"/>
    <p:sldId id="279" r:id="rId33"/>
    <p:sldId id="291" r:id="rId34"/>
    <p:sldId id="287" r:id="rId35"/>
  </p:sldIdLst>
  <p:sldSz cx="9144000" cy="6858000" type="screen4x3"/>
  <p:notesSz cx="6858000" cy="9144000"/>
  <p:embeddedFontLst>
    <p:embeddedFont>
      <p:font typeface="Cambria Math" panose="02040503050406030204" pitchFamily="18" charset="0"/>
      <p:regular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 id="2" name="hiteesha" initials="h" lastIdx="1" clrIdx="2">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19" autoAdjust="0"/>
    <p:restoredTop sz="94673" autoAdjust="0"/>
  </p:normalViewPr>
  <p:slideViewPr>
    <p:cSldViewPr>
      <p:cViewPr>
        <p:scale>
          <a:sx n="90" d="100"/>
          <a:sy n="90" d="100"/>
        </p:scale>
        <p:origin x="1590" y="33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81" d="100"/>
          <a:sy n="81" d="100"/>
        </p:scale>
        <p:origin x="3894"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 Id="rId4" Type="http://schemas.openxmlformats.org/officeDocument/2006/relationships/image" Target="../media/image8.emf"/></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 Id="rId4" Type="http://schemas.openxmlformats.org/officeDocument/2006/relationships/image" Target="../media/image14.emf"/></Relationships>
</file>

<file path=ppt/slides/_rels/slide1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7.xml"/><Relationship Id="rId4" Type="http://schemas.openxmlformats.org/officeDocument/2006/relationships/image" Target="../media/image18.emf"/></Relationships>
</file>

<file path=ppt/slides/_rels/slide2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7.xml"/><Relationship Id="rId5" Type="http://schemas.openxmlformats.org/officeDocument/2006/relationships/image" Target="../media/image22.emf"/><Relationship Id="rId4" Type="http://schemas.openxmlformats.org/officeDocument/2006/relationships/image" Target="../media/image21.emf"/></Relationships>
</file>

<file path=ppt/slides/_rels/slide22.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 Id="rId4" Type="http://schemas.openxmlformats.org/officeDocument/2006/relationships/image" Target="../media/image28.emf"/></Relationships>
</file>

<file path=ppt/slides/_rels/slide25.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7.xml"/><Relationship Id="rId4" Type="http://schemas.openxmlformats.org/officeDocument/2006/relationships/image" Target="../media/image31.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13.xml"/><Relationship Id="rId6" Type="http://schemas.openxmlformats.org/officeDocument/2006/relationships/image" Target="../media/image39.emf"/><Relationship Id="rId5" Type="http://schemas.openxmlformats.org/officeDocument/2006/relationships/image" Target="../media/image38.emf"/><Relationship Id="rId4" Type="http://schemas.openxmlformats.org/officeDocument/2006/relationships/image" Target="../media/image37.emf"/></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7.xml"/><Relationship Id="rId6" Type="http://schemas.openxmlformats.org/officeDocument/2006/relationships/image" Target="../media/image44.emf"/><Relationship Id="rId5" Type="http://schemas.openxmlformats.org/officeDocument/2006/relationships/image" Target="../media/image43.emf"/><Relationship Id="rId4" Type="http://schemas.openxmlformats.org/officeDocument/2006/relationships/image" Target="../media/image42.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5.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a:t>
            </a:r>
            <a:r>
              <a:rPr lang="en-US" dirty="0"/>
              <a:t>0</a:t>
            </a:r>
            <a:r>
              <a:rPr dirty="0"/>
              <a:t>.6</a:t>
            </a:r>
          </a:p>
        </p:txBody>
      </p:sp>
      <p:sp>
        <p:nvSpPr>
          <p:cNvPr id="2" name="Text Placeholder 1"/>
          <p:cNvSpPr>
            <a:spLocks noGrp="1"/>
          </p:cNvSpPr>
          <p:nvPr>
            <p:ph type="body" sz="quarter" idx="10"/>
          </p:nvPr>
        </p:nvSpPr>
        <p:spPr/>
        <p:txBody>
          <a:bodyPr/>
          <a:lstStyle/>
          <a:p>
            <a:pPr algn="ctr"/>
            <a:r>
              <a:t>Probability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3</a:t>
            </a:r>
            <a:endParaRPr dirty="0"/>
          </a:p>
        </p:txBody>
      </p:sp>
      <p:sp>
        <p:nvSpPr>
          <p:cNvPr id="3" name="Text Placeholder 2"/>
          <p:cNvSpPr>
            <a:spLocks noGrp="1"/>
          </p:cNvSpPr>
          <p:nvPr>
            <p:ph type="body" sz="quarter" idx="10"/>
          </p:nvPr>
        </p:nvSpPr>
        <p:spPr/>
        <p:txBody>
          <a:bodyPr>
            <a:normAutofit fontScale="92500" lnSpcReduction="10000"/>
          </a:bodyPr>
          <a:lstStyle/>
          <a:p>
            <a:r>
              <a:rPr sz="2800" dirty="0"/>
              <a:t>For this reason, we do </a:t>
            </a:r>
            <a:r>
              <a:rPr sz="2800" i="1" dirty="0"/>
              <a:t>not</a:t>
            </a:r>
            <a:r>
              <a:rPr sz="2800" dirty="0"/>
              <a:t> want to define the sample space to be all integers between </a:t>
            </a:r>
            <a:r>
              <a:rPr sz="2800" dirty="0">
                <a:latin typeface="Cambria Math"/>
              </a:rPr>
              <a:t>2</a:t>
            </a:r>
            <a:r>
              <a:rPr sz="2800" dirty="0"/>
              <a:t> and </a:t>
            </a:r>
            <a:r>
              <a:rPr sz="2800" dirty="0">
                <a:latin typeface="Cambria Math"/>
              </a:rPr>
              <a:t>12</a:t>
            </a:r>
            <a:r>
              <a:rPr sz="2800" dirty="0"/>
              <a:t>. This is because these sums are not all equally likely. For instance, there is only one way for the sum to be </a:t>
            </a:r>
            <a:r>
              <a:rPr sz="2800" dirty="0">
                <a:latin typeface="Cambria Math"/>
              </a:rPr>
              <a:t>2</a:t>
            </a:r>
            <a:r>
              <a:rPr sz="2800" dirty="0"/>
              <a:t>: both top faces must show a </a:t>
            </a:r>
            <a:r>
              <a:rPr sz="2800" dirty="0">
                <a:latin typeface="Cambria Math"/>
              </a:rPr>
              <a:t>1</a:t>
            </a:r>
            <a:r>
              <a:rPr sz="2800" dirty="0"/>
              <a:t>. But there are two ways for the sum to be </a:t>
            </a:r>
            <a:r>
              <a:rPr sz="2800" dirty="0">
                <a:latin typeface="Cambria Math"/>
              </a:rPr>
              <a:t>3</a:t>
            </a:r>
            <a:r>
              <a:rPr sz="2800" dirty="0"/>
              <a:t>: one die (call it die A) shows a </a:t>
            </a:r>
            <a:r>
              <a:rPr sz="2800" dirty="0">
                <a:latin typeface="Cambria Math"/>
              </a:rPr>
              <a:t>1</a:t>
            </a:r>
            <a:r>
              <a:rPr sz="2800" dirty="0"/>
              <a:t> and the other (die B) shows a </a:t>
            </a:r>
            <a:r>
              <a:rPr sz="2800" dirty="0">
                <a:latin typeface="Cambria Math"/>
              </a:rPr>
              <a:t>2</a:t>
            </a:r>
            <a:r>
              <a:rPr sz="2800" dirty="0"/>
              <a:t>, or else die A shows a </a:t>
            </a:r>
            <a:r>
              <a:rPr sz="2800" dirty="0">
                <a:latin typeface="Cambria Math"/>
              </a:rPr>
              <a:t>2</a:t>
            </a:r>
            <a:r>
              <a:rPr sz="2800" dirty="0"/>
              <a:t> and die B shows a </a:t>
            </a:r>
            <a:r>
              <a:rPr sz="2800" dirty="0">
                <a:latin typeface="Cambria Math"/>
              </a:rPr>
              <a:t>1</a:t>
            </a:r>
            <a:r>
              <a:rPr sz="2800" dirty="0"/>
              <a:t>. Similarly, there are </a:t>
            </a:r>
            <a:r>
              <a:rPr sz="2800" i="1" dirty="0"/>
              <a:t>three</a:t>
            </a:r>
            <a:r>
              <a:rPr sz="2800" dirty="0"/>
              <a:t> ways for the sum of the top faces to be </a:t>
            </a:r>
            <a:r>
              <a:rPr sz="2800" dirty="0">
                <a:latin typeface="Cambria Math"/>
              </a:rPr>
              <a:t>4</a:t>
            </a:r>
            <a:r>
              <a:rPr sz="2800" dirty="0"/>
              <a:t>.</a:t>
            </a:r>
          </a:p>
          <a:p>
            <a:r>
              <a:rPr sz="2800" dirty="0"/>
              <a:t>In order to define the sample space properly,</a:t>
            </a:r>
            <a:r>
              <a:rPr lang="en-US" sz="2800" dirty="0"/>
              <a:t> </a:t>
            </a:r>
            <a:r>
              <a:rPr sz="2800" dirty="0"/>
              <a:t>we </a:t>
            </a:r>
            <a:r>
              <a:rPr lang="en-US" sz="2800" dirty="0"/>
              <a:t>create</a:t>
            </a:r>
            <a:r>
              <a:rPr sz="2800" dirty="0"/>
              <a:t> a table of ordered pairs. In Table 1, the first number in each pair corresponds to the number showing on die A and the second number corresponds to the number showing on </a:t>
            </a:r>
            <a:br>
              <a:rPr lang="en-US" sz="2800" dirty="0"/>
            </a:br>
            <a:r>
              <a:rPr sz="2800" dirty="0"/>
              <a:t>die B.</a:t>
            </a:r>
          </a:p>
        </p:txBody>
      </p:sp>
    </p:spTree>
    <p:extLst>
      <p:ext uri="{BB962C8B-B14F-4D97-AF65-F5344CB8AC3E}">
        <p14:creationId xmlns:p14="http://schemas.microsoft.com/office/powerpoint/2010/main" val="649753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4</a:t>
            </a:r>
            <a:endParaRPr dirty="0"/>
          </a:p>
        </p:txBody>
      </p:sp>
      <mc:AlternateContent xmlns:mc="http://schemas.openxmlformats.org/markup-compatibility/2006" xmlns:a14="http://schemas.microsoft.com/office/drawing/2010/main">
        <mc:Choice Requires="a14">
          <p:graphicFrame>
            <p:nvGraphicFramePr>
              <p:cNvPr id="3" name="Table Placeholder 2" descr="This table shows all possible outcomes from rolling two six sided dice. The rows represent the result of the first die, and the columns represent the result of the second die. Each cell contains an ordered pair open parentheses a comma b close parentheses, where a is the outcome of the first die and b is the outcome of the second die.&#10;There are 6 rows and 6 columns, giving a total of 36 possible outcomes.&#10;In the first row we have,&#10;Open parentheses 1 comma 1 close parentheses,&#10;Open parentheses 1 comma 2 close parentheses,&#10;Open parentheses 1 comma 3 close parentheses,&#10;Open parentheses 1 comma 4 close parentheses,&#10;Open parentheses 1 comma 5 close parentheses,&#10;Open parentheses 1 comma 6 close parentheses,&#10;In the second row,&#10;Open parentheses 2 comma 1 close parentheses,&#10;Open parentheses 2 comma 2 close parentheses,&#10;Open parentheses 2 comma 3 close parentheses,&#10;Open parentheses 2 comma 4 close parentheses,&#10;Open parentheses 2 comma 5 close parentheses,&#10;Open parentheses 2 comma 6 close parentheses,&#10;In the third row,&#10;Open parentheses 3 comma 1 close parentheses,&#10;Open parentheses 3 comma 2 close parentheses,&#10;Open parentheses 3 comma 3 close parentheses,&#10;Open parentheses 3 comma 4 close parentheses,&#10;Open parentheses 3 comma 5 close parentheses,&#10;Open parentheses 3 comma 6 close parentheses,&#10;In the fourth row,&#10;Open parentheses 4 comma 1 close parentheses,&#10;Open parentheses 4 comma 2 close parentheses,&#10;Open parentheses 4 comma 3 close parentheses,&#10;Open parentheses 4 comma 4 close parentheses,&#10;Open parentheses 4 comma 5 close parentheses,&#10;Open parentheses 4 comma 6 close parentheses,&#10;In the fifth row, &#10;Open parentheses 5 comma 1 close parentheses,&#10;Open parentheses 5 comma 2 close parentheses,&#10;Open parentheses 5 comma 3 close parentheses,&#10;Open parentheses 5 comma 4 close parentheses,&#10;Open parentheses 5 comma 5 close parentheses,&#10;Open parentheses 5 comma 6 close parentheses,&#10;In the sixth row,&#10;Open parentheses 6 comma 1 close parentheses,&#10;Open parentheses 6 comma 2 close parentheses,&#10;Open parentheses 6 comma 3 close parentheses,&#10;Open parentheses 6 comma 4 close parentheses,&#10;Open parentheses 6 comma 5 close parentheses,&#10;Open parentheses 6 comma 6 close parentheses."/>
              <p:cNvGraphicFramePr>
                <a:graphicFrameLocks noGrp="1"/>
              </p:cNvGraphicFramePr>
              <p:nvPr>
                <p:ph type="tbl" sz="quarter" idx="10"/>
                <p:extLst>
                  <p:ext uri="{D42A27DB-BD31-4B8C-83A1-F6EECF244321}">
                    <p14:modId xmlns:p14="http://schemas.microsoft.com/office/powerpoint/2010/main" val="2852952772"/>
                  </p:ext>
                </p:extLst>
              </p:nvPr>
            </p:nvGraphicFramePr>
            <p:xfrm>
              <a:off x="465999" y="1029287"/>
              <a:ext cx="8212003" cy="3840480"/>
            </p:xfrm>
            <a:graphic>
              <a:graphicData uri="http://schemas.openxmlformats.org/drawingml/2006/table">
                <a:tbl>
                  <a:tblPr firstRow="1" firstCol="1" bandRow="1">
                    <a:tableStyleId>{5940675A-B579-460E-94D1-54222C63F5DA}</a:tableStyleId>
                  </a:tblPr>
                  <a:tblGrid>
                    <a:gridCol w="548640">
                      <a:extLst>
                        <a:ext uri="{9D8B030D-6E8A-4147-A177-3AD203B41FA5}">
                          <a16:colId xmlns:a16="http://schemas.microsoft.com/office/drawing/2014/main" val="20000"/>
                        </a:ext>
                      </a:extLst>
                    </a:gridCol>
                    <a:gridCol w="1277227">
                      <a:extLst>
                        <a:ext uri="{9D8B030D-6E8A-4147-A177-3AD203B41FA5}">
                          <a16:colId xmlns:a16="http://schemas.microsoft.com/office/drawing/2014/main" val="20001"/>
                        </a:ext>
                      </a:extLst>
                    </a:gridCol>
                    <a:gridCol w="1277227">
                      <a:extLst>
                        <a:ext uri="{9D8B030D-6E8A-4147-A177-3AD203B41FA5}">
                          <a16:colId xmlns:a16="http://schemas.microsoft.com/office/drawing/2014/main" val="20002"/>
                        </a:ext>
                      </a:extLst>
                    </a:gridCol>
                    <a:gridCol w="1277227">
                      <a:extLst>
                        <a:ext uri="{9D8B030D-6E8A-4147-A177-3AD203B41FA5}">
                          <a16:colId xmlns:a16="http://schemas.microsoft.com/office/drawing/2014/main" val="20003"/>
                        </a:ext>
                      </a:extLst>
                    </a:gridCol>
                    <a:gridCol w="1277227">
                      <a:extLst>
                        <a:ext uri="{9D8B030D-6E8A-4147-A177-3AD203B41FA5}">
                          <a16:colId xmlns:a16="http://schemas.microsoft.com/office/drawing/2014/main" val="20004"/>
                        </a:ext>
                      </a:extLst>
                    </a:gridCol>
                    <a:gridCol w="1277227">
                      <a:extLst>
                        <a:ext uri="{9D8B030D-6E8A-4147-A177-3AD203B41FA5}">
                          <a16:colId xmlns:a16="http://schemas.microsoft.com/office/drawing/2014/main" val="20005"/>
                        </a:ext>
                      </a:extLst>
                    </a:gridCol>
                    <a:gridCol w="1277228">
                      <a:extLst>
                        <a:ext uri="{9D8B030D-6E8A-4147-A177-3AD203B41FA5}">
                          <a16:colId xmlns:a16="http://schemas.microsoft.com/office/drawing/2014/main" val="20006"/>
                        </a:ext>
                      </a:extLst>
                    </a:gridCol>
                  </a:tblGrid>
                  <a:tr h="548640">
                    <a:tc>
                      <a:txBody>
                        <a:bodyPr/>
                        <a:lstStyle/>
                        <a:p>
                          <a:pPr algn="ctr">
                            <a:defRPr sz="1400"/>
                          </a:pPr>
                          <a:endParaRPr sz="2800" dirty="0"/>
                        </a:p>
                      </a:txBody>
                      <a:tcPr anchor="ctr"/>
                    </a:tc>
                    <a:tc>
                      <a:txBody>
                        <a:bodyPr/>
                        <a:lstStyle/>
                        <a:p>
                          <a:pPr algn="ctr">
                            <a:defRPr b="1"/>
                          </a:pPr>
                          <a:r>
                            <a:rPr sz="2800" dirty="0"/>
                            <a:t>1</a:t>
                          </a:r>
                          <a:endParaRPr sz="2800" dirty="0">
                            <a:latin typeface="Cambria Math"/>
                          </a:endParaRPr>
                        </a:p>
                      </a:txBody>
                      <a:tcPr anchor="ctr"/>
                    </a:tc>
                    <a:tc>
                      <a:txBody>
                        <a:bodyPr/>
                        <a:lstStyle/>
                        <a:p>
                          <a:pPr algn="ctr">
                            <a:defRPr b="1"/>
                          </a:pPr>
                          <a:r>
                            <a:rPr sz="2800" dirty="0"/>
                            <a:t>2</a:t>
                          </a:r>
                          <a:endParaRPr sz="2800" dirty="0">
                            <a:latin typeface="Cambria Math"/>
                          </a:endParaRPr>
                        </a:p>
                      </a:txBody>
                      <a:tcPr anchor="ctr"/>
                    </a:tc>
                    <a:tc>
                      <a:txBody>
                        <a:bodyPr/>
                        <a:lstStyle/>
                        <a:p>
                          <a:pPr algn="ctr">
                            <a:defRPr b="1"/>
                          </a:pPr>
                          <a:r>
                            <a:rPr sz="2800"/>
                            <a:t>3</a:t>
                          </a:r>
                          <a:endParaRPr sz="2800">
                            <a:latin typeface="Cambria Math"/>
                          </a:endParaRPr>
                        </a:p>
                      </a:txBody>
                      <a:tcPr anchor="ctr"/>
                    </a:tc>
                    <a:tc>
                      <a:txBody>
                        <a:bodyPr/>
                        <a:lstStyle/>
                        <a:p>
                          <a:pPr algn="ctr">
                            <a:defRPr b="1"/>
                          </a:pPr>
                          <a:r>
                            <a:rPr sz="2800"/>
                            <a:t>4</a:t>
                          </a:r>
                          <a:endParaRPr sz="2800">
                            <a:latin typeface="Cambria Math"/>
                          </a:endParaRPr>
                        </a:p>
                      </a:txBody>
                      <a:tcPr anchor="ctr"/>
                    </a:tc>
                    <a:tc>
                      <a:txBody>
                        <a:bodyPr/>
                        <a:lstStyle/>
                        <a:p>
                          <a:pPr algn="ctr">
                            <a:defRPr b="1"/>
                          </a:pPr>
                          <a:r>
                            <a:rPr sz="2800"/>
                            <a:t>5</a:t>
                          </a:r>
                          <a:endParaRPr sz="2800">
                            <a:latin typeface="Cambria Math"/>
                          </a:endParaRPr>
                        </a:p>
                      </a:txBody>
                      <a:tcPr anchor="ctr"/>
                    </a:tc>
                    <a:tc>
                      <a:txBody>
                        <a:bodyPr/>
                        <a:lstStyle/>
                        <a:p>
                          <a:pPr algn="ctr">
                            <a:defRPr b="1"/>
                          </a:pPr>
                          <a:r>
                            <a:rPr sz="2800" dirty="0"/>
                            <a:t>6</a:t>
                          </a:r>
                          <a:endParaRPr sz="2800" dirty="0">
                            <a:latin typeface="Cambria Math"/>
                          </a:endParaRPr>
                        </a:p>
                      </a:txBody>
                      <a:tcPr anchor="ctr"/>
                    </a:tc>
                    <a:extLst>
                      <a:ext uri="{0D108BD9-81ED-4DB2-BD59-A6C34878D82A}">
                        <a16:rowId xmlns:a16="http://schemas.microsoft.com/office/drawing/2014/main" val="10001"/>
                      </a:ext>
                    </a:extLst>
                  </a:tr>
                  <a:tr h="548640">
                    <a:tc>
                      <a:txBody>
                        <a:bodyPr/>
                        <a:lstStyle/>
                        <a:p>
                          <a:pPr algn="ctr">
                            <a:defRPr b="1"/>
                          </a:pPr>
                          <a:r>
                            <a:rPr sz="2800" dirty="0"/>
                            <a:t>1</a:t>
                          </a:r>
                          <a:endParaRPr sz="28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oMath>
                            </m:oMathPara>
                          </a14:m>
                          <a:endParaRPr sz="280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oMath>
                            </m:oMathPara>
                          </a14:m>
                          <a:endParaRPr sz="2800"/>
                        </a:p>
                      </a:txBody>
                      <a:tcPr anchor="ctr"/>
                    </a:tc>
                    <a:extLst>
                      <a:ext uri="{0D108BD9-81ED-4DB2-BD59-A6C34878D82A}">
                        <a16:rowId xmlns:a16="http://schemas.microsoft.com/office/drawing/2014/main" val="10002"/>
                      </a:ext>
                    </a:extLst>
                  </a:tr>
                  <a:tr h="548640">
                    <a:tc>
                      <a:txBody>
                        <a:bodyPr/>
                        <a:lstStyle/>
                        <a:p>
                          <a:pPr algn="ctr">
                            <a:defRPr b="1"/>
                          </a:pPr>
                          <a:r>
                            <a:rPr sz="2800" dirty="0"/>
                            <a:t>2</a:t>
                          </a:r>
                          <a:endParaRPr sz="28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oMath>
                            </m:oMathPara>
                          </a14:m>
                          <a:endParaRPr sz="280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oMath>
                            </m:oMathPara>
                          </a14:m>
                          <a:endParaRPr sz="2800"/>
                        </a:p>
                      </a:txBody>
                      <a:tcPr anchor="ctr"/>
                    </a:tc>
                    <a:extLst>
                      <a:ext uri="{0D108BD9-81ED-4DB2-BD59-A6C34878D82A}">
                        <a16:rowId xmlns:a16="http://schemas.microsoft.com/office/drawing/2014/main" val="10003"/>
                      </a:ext>
                    </a:extLst>
                  </a:tr>
                  <a:tr h="548640">
                    <a:tc>
                      <a:txBody>
                        <a:bodyPr/>
                        <a:lstStyle/>
                        <a:p>
                          <a:pPr algn="ctr">
                            <a:defRPr b="1"/>
                          </a:pPr>
                          <a:r>
                            <a:rPr sz="2800" dirty="0"/>
                            <a:t>3</a:t>
                          </a:r>
                          <a:endParaRPr sz="28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oMath>
                            </m:oMathPara>
                          </a14:m>
                          <a:endParaRPr sz="280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oMath>
                            </m:oMathPara>
                          </a14:m>
                          <a:endParaRPr sz="2800" dirty="0"/>
                        </a:p>
                      </a:txBody>
                      <a:tcPr anchor="ctr"/>
                    </a:tc>
                    <a:extLst>
                      <a:ext uri="{0D108BD9-81ED-4DB2-BD59-A6C34878D82A}">
                        <a16:rowId xmlns:a16="http://schemas.microsoft.com/office/drawing/2014/main" val="10004"/>
                      </a:ext>
                    </a:extLst>
                  </a:tr>
                  <a:tr h="548640">
                    <a:tc>
                      <a:txBody>
                        <a:bodyPr/>
                        <a:lstStyle/>
                        <a:p>
                          <a:pPr algn="ctr">
                            <a:defRPr b="1"/>
                          </a:pPr>
                          <a:r>
                            <a:rPr sz="2800"/>
                            <a:t>4</a:t>
                          </a:r>
                          <a:endParaRPr sz="280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oMath>
                            </m:oMathPara>
                          </a14:m>
                          <a:endParaRPr sz="2800" dirty="0"/>
                        </a:p>
                      </a:txBody>
                      <a:tcPr anchor="ctr"/>
                    </a:tc>
                    <a:extLst>
                      <a:ext uri="{0D108BD9-81ED-4DB2-BD59-A6C34878D82A}">
                        <a16:rowId xmlns:a16="http://schemas.microsoft.com/office/drawing/2014/main" val="10005"/>
                      </a:ext>
                    </a:extLst>
                  </a:tr>
                  <a:tr h="548640">
                    <a:tc>
                      <a:txBody>
                        <a:bodyPr/>
                        <a:lstStyle/>
                        <a:p>
                          <a:pPr algn="ctr">
                            <a:defRPr b="1"/>
                          </a:pPr>
                          <a:r>
                            <a:rPr sz="2800"/>
                            <a:t>5</a:t>
                          </a:r>
                          <a:endParaRPr sz="280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oMath>
                            </m:oMathPara>
                          </a14:m>
                          <a:endParaRPr sz="2800" dirty="0"/>
                        </a:p>
                      </a:txBody>
                      <a:tcPr anchor="ctr"/>
                    </a:tc>
                    <a:extLst>
                      <a:ext uri="{0D108BD9-81ED-4DB2-BD59-A6C34878D82A}">
                        <a16:rowId xmlns:a16="http://schemas.microsoft.com/office/drawing/2014/main" val="10006"/>
                      </a:ext>
                    </a:extLst>
                  </a:tr>
                  <a:tr h="548640">
                    <a:tc>
                      <a:txBody>
                        <a:bodyPr/>
                        <a:lstStyle/>
                        <a:p>
                          <a:pPr algn="ctr">
                            <a:defRPr b="1"/>
                          </a:pPr>
                          <a:r>
                            <a:rPr sz="2800"/>
                            <a:t>6</a:t>
                          </a:r>
                          <a:endParaRPr sz="280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r>
                                  <a:rPr sz="2800">
                                    <a:latin typeface="Cambria Math" panose="02040503050406030204" pitchFamily="18" charset="0"/>
                                  </a:rPr>
                                  <m:t>1</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r>
                                  <a:rPr sz="2800">
                                    <a:latin typeface="Cambria Math" panose="02040503050406030204" pitchFamily="18" charset="0"/>
                                  </a:rPr>
                                  <m:t>4</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r>
                                  <a:rPr sz="2800">
                                    <a:latin typeface="Cambria Math" panose="02040503050406030204" pitchFamily="18" charset="0"/>
                                  </a:rPr>
                                  <m:t>5</m:t>
                                </m:r>
                                <m:r>
                                  <a:rPr sz="2800">
                                    <a:latin typeface="Cambria Math" panose="02040503050406030204" pitchFamily="18" charset="0"/>
                                  </a:rPr>
                                  <m:t>)</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r>
                                  <a:rPr sz="2800">
                                    <a:latin typeface="Cambria Math" panose="02040503050406030204" pitchFamily="18" charset="0"/>
                                  </a:rPr>
                                  <m:t>6</m:t>
                                </m:r>
                                <m:r>
                                  <a:rPr sz="2800">
                                    <a:latin typeface="Cambria Math" panose="02040503050406030204" pitchFamily="18" charset="0"/>
                                  </a:rPr>
                                  <m:t>)</m:t>
                                </m:r>
                              </m:oMath>
                            </m:oMathPara>
                          </a14:m>
                          <a:endParaRPr sz="2800" dirty="0"/>
                        </a:p>
                      </a:txBody>
                      <a:tcPr anchor="ctr"/>
                    </a:tc>
                    <a:extLst>
                      <a:ext uri="{0D108BD9-81ED-4DB2-BD59-A6C34878D82A}">
                        <a16:rowId xmlns:a16="http://schemas.microsoft.com/office/drawing/2014/main" val="10007"/>
                      </a:ext>
                    </a:extLst>
                  </a:tr>
                </a:tbl>
              </a:graphicData>
            </a:graphic>
          </p:graphicFrame>
        </mc:Choice>
        <mc:Fallback xmlns="">
          <p:graphicFrame>
            <p:nvGraphicFramePr>
              <p:cNvPr id="3" name="Table Placeholder 2" descr="This table shows all possible outcomes from rolling two six sided dice. The rows represent the result of the first die, and the columns represent the result of the second die. Each cell contains an ordered pair open parentheses a comma b close parentheses, where a is the outcome of the first die and b is the outcome of the second die.&#10;There are 6 rows and 6 columns, giving a total of 36 possible outcomes.&#10;In the first row we have,&#10;Open parentheses 1 comma 1 close parentheses,&#10;Open parentheses 1 comma 2 close parentheses,&#10;Open parentheses 1 comma 3 close parentheses,&#10;Open parentheses 1 comma 4 close parentheses,&#10;Open parentheses 1 comma 5 close parentheses,&#10;Open parentheses 1 comma 6 close parentheses,&#10;In the second row,&#10;Open parentheses 2 comma 1 close parentheses,&#10;Open parentheses 2 comma 2 close parentheses,&#10;Open parentheses 2 comma 3 close parentheses,&#10;Open parentheses 2 comma 4 close parentheses,&#10;Open parentheses 2 comma 5 close parentheses,&#10;Open parentheses 2 comma 6 close parentheses,&#10;In the third row,&#10;Open parentheses 3 comma 1 close parentheses,&#10;Open parentheses 3 comma 2 close parentheses,&#10;Open parentheses 3 comma 3 close parentheses,&#10;Open parentheses 3 comma 4 close parentheses,&#10;Open parentheses 3 comma 5 close parentheses,&#10;Open parentheses 3 comma 6 close parentheses,&#10;In the fourth row,&#10;Open parentheses 4 comma 1 close parentheses,&#10;Open parentheses 4 comma 2 close parentheses,&#10;Open parentheses 4 comma 3 close parentheses,&#10;Open parentheses 4 comma 4 close parentheses,&#10;Open parentheses 4 comma 5 close parentheses,&#10;Open parentheses 4 comma 6 close parentheses,&#10;In the fifth row, &#10;Open parentheses 5 comma 1 close parentheses,&#10;Open parentheses 5 comma 2 close parentheses,&#10;Open parentheses 5 comma 3 close parentheses,&#10;Open parentheses 5 comma 4 close parentheses,&#10;Open parentheses 5 comma 5 close parentheses,&#10;Open parentheses 5 comma 6 close parentheses,&#10;In the sixth row,&#10;Open parentheses 6 comma 1 close parentheses,&#10;Open parentheses 6 comma 2 close parentheses,&#10;Open parentheses 6 comma 3 close parentheses,&#10;Open parentheses 6 comma 4 close parentheses,&#10;Open parentheses 6 comma 5 close parentheses,&#10;Open parentheses 6 comma 6 close parentheses."/>
              <p:cNvGraphicFramePr>
                <a:graphicFrameLocks noGrp="1"/>
              </p:cNvGraphicFramePr>
              <p:nvPr>
                <p:ph type="tbl" sz="quarter" idx="10"/>
                <p:extLst>
                  <p:ext uri="{D42A27DB-BD31-4B8C-83A1-F6EECF244321}">
                    <p14:modId xmlns:p14="http://schemas.microsoft.com/office/powerpoint/2010/main" val="2852952772"/>
                  </p:ext>
                </p:extLst>
              </p:nvPr>
            </p:nvGraphicFramePr>
            <p:xfrm>
              <a:off x="465999" y="1029287"/>
              <a:ext cx="8212003" cy="3840480"/>
            </p:xfrm>
            <a:graphic>
              <a:graphicData uri="http://schemas.openxmlformats.org/drawingml/2006/table">
                <a:tbl>
                  <a:tblPr firstRow="1" firstCol="1" bandRow="1">
                    <a:tableStyleId>{5940675A-B579-460E-94D1-54222C63F5DA}</a:tableStyleId>
                  </a:tblPr>
                  <a:tblGrid>
                    <a:gridCol w="548640">
                      <a:extLst>
                        <a:ext uri="{9D8B030D-6E8A-4147-A177-3AD203B41FA5}">
                          <a16:colId xmlns:a16="http://schemas.microsoft.com/office/drawing/2014/main" val="20000"/>
                        </a:ext>
                      </a:extLst>
                    </a:gridCol>
                    <a:gridCol w="1277227">
                      <a:extLst>
                        <a:ext uri="{9D8B030D-6E8A-4147-A177-3AD203B41FA5}">
                          <a16:colId xmlns:a16="http://schemas.microsoft.com/office/drawing/2014/main" val="20001"/>
                        </a:ext>
                      </a:extLst>
                    </a:gridCol>
                    <a:gridCol w="1277227">
                      <a:extLst>
                        <a:ext uri="{9D8B030D-6E8A-4147-A177-3AD203B41FA5}">
                          <a16:colId xmlns:a16="http://schemas.microsoft.com/office/drawing/2014/main" val="20002"/>
                        </a:ext>
                      </a:extLst>
                    </a:gridCol>
                    <a:gridCol w="1277227">
                      <a:extLst>
                        <a:ext uri="{9D8B030D-6E8A-4147-A177-3AD203B41FA5}">
                          <a16:colId xmlns:a16="http://schemas.microsoft.com/office/drawing/2014/main" val="20003"/>
                        </a:ext>
                      </a:extLst>
                    </a:gridCol>
                    <a:gridCol w="1277227">
                      <a:extLst>
                        <a:ext uri="{9D8B030D-6E8A-4147-A177-3AD203B41FA5}">
                          <a16:colId xmlns:a16="http://schemas.microsoft.com/office/drawing/2014/main" val="20004"/>
                        </a:ext>
                      </a:extLst>
                    </a:gridCol>
                    <a:gridCol w="1277227">
                      <a:extLst>
                        <a:ext uri="{9D8B030D-6E8A-4147-A177-3AD203B41FA5}">
                          <a16:colId xmlns:a16="http://schemas.microsoft.com/office/drawing/2014/main" val="20005"/>
                        </a:ext>
                      </a:extLst>
                    </a:gridCol>
                    <a:gridCol w="1277228">
                      <a:extLst>
                        <a:ext uri="{9D8B030D-6E8A-4147-A177-3AD203B41FA5}">
                          <a16:colId xmlns:a16="http://schemas.microsoft.com/office/drawing/2014/main" val="20006"/>
                        </a:ext>
                      </a:extLst>
                    </a:gridCol>
                  </a:tblGrid>
                  <a:tr h="548640">
                    <a:tc>
                      <a:txBody>
                        <a:bodyPr/>
                        <a:lstStyle/>
                        <a:p>
                          <a:pPr algn="ctr">
                            <a:defRPr sz="1400"/>
                          </a:pPr>
                          <a:endParaRPr sz="2800" dirty="0"/>
                        </a:p>
                      </a:txBody>
                      <a:tcPr anchor="ctr"/>
                    </a:tc>
                    <a:tc>
                      <a:txBody>
                        <a:bodyPr/>
                        <a:lstStyle/>
                        <a:p>
                          <a:pPr algn="ctr">
                            <a:defRPr b="1"/>
                          </a:pPr>
                          <a:r>
                            <a:rPr sz="2800" dirty="0"/>
                            <a:t>1</a:t>
                          </a:r>
                          <a:endParaRPr sz="2800" dirty="0">
                            <a:latin typeface="Cambria Math"/>
                          </a:endParaRPr>
                        </a:p>
                      </a:txBody>
                      <a:tcPr anchor="ctr"/>
                    </a:tc>
                    <a:tc>
                      <a:txBody>
                        <a:bodyPr/>
                        <a:lstStyle/>
                        <a:p>
                          <a:pPr algn="ctr">
                            <a:defRPr b="1"/>
                          </a:pPr>
                          <a:r>
                            <a:rPr sz="2800" dirty="0"/>
                            <a:t>2</a:t>
                          </a:r>
                          <a:endParaRPr sz="2800" dirty="0">
                            <a:latin typeface="Cambria Math"/>
                          </a:endParaRPr>
                        </a:p>
                      </a:txBody>
                      <a:tcPr anchor="ctr"/>
                    </a:tc>
                    <a:tc>
                      <a:txBody>
                        <a:bodyPr/>
                        <a:lstStyle/>
                        <a:p>
                          <a:pPr algn="ctr">
                            <a:defRPr b="1"/>
                          </a:pPr>
                          <a:r>
                            <a:rPr sz="2800"/>
                            <a:t>3</a:t>
                          </a:r>
                          <a:endParaRPr sz="2800">
                            <a:latin typeface="Cambria Math"/>
                          </a:endParaRPr>
                        </a:p>
                      </a:txBody>
                      <a:tcPr anchor="ctr"/>
                    </a:tc>
                    <a:tc>
                      <a:txBody>
                        <a:bodyPr/>
                        <a:lstStyle/>
                        <a:p>
                          <a:pPr algn="ctr">
                            <a:defRPr b="1"/>
                          </a:pPr>
                          <a:r>
                            <a:rPr sz="2800"/>
                            <a:t>4</a:t>
                          </a:r>
                          <a:endParaRPr sz="2800">
                            <a:latin typeface="Cambria Math"/>
                          </a:endParaRPr>
                        </a:p>
                      </a:txBody>
                      <a:tcPr anchor="ctr"/>
                    </a:tc>
                    <a:tc>
                      <a:txBody>
                        <a:bodyPr/>
                        <a:lstStyle/>
                        <a:p>
                          <a:pPr algn="ctr">
                            <a:defRPr b="1"/>
                          </a:pPr>
                          <a:r>
                            <a:rPr sz="2800"/>
                            <a:t>5</a:t>
                          </a:r>
                          <a:endParaRPr sz="2800">
                            <a:latin typeface="Cambria Math"/>
                          </a:endParaRPr>
                        </a:p>
                      </a:txBody>
                      <a:tcPr anchor="ctr"/>
                    </a:tc>
                    <a:tc>
                      <a:txBody>
                        <a:bodyPr/>
                        <a:lstStyle/>
                        <a:p>
                          <a:pPr algn="ctr">
                            <a:defRPr b="1"/>
                          </a:pPr>
                          <a:r>
                            <a:rPr sz="2800" dirty="0"/>
                            <a:t>6</a:t>
                          </a:r>
                          <a:endParaRPr sz="2800" dirty="0">
                            <a:latin typeface="Cambria Math"/>
                          </a:endParaRPr>
                        </a:p>
                      </a:txBody>
                      <a:tcPr anchor="ctr"/>
                    </a:tc>
                    <a:extLst>
                      <a:ext uri="{0D108BD9-81ED-4DB2-BD59-A6C34878D82A}">
                        <a16:rowId xmlns:a16="http://schemas.microsoft.com/office/drawing/2014/main" val="10001"/>
                      </a:ext>
                    </a:extLst>
                  </a:tr>
                  <a:tr h="548640">
                    <a:tc>
                      <a:txBody>
                        <a:bodyPr/>
                        <a:lstStyle/>
                        <a:p>
                          <a:pPr algn="ctr">
                            <a:defRPr b="1"/>
                          </a:pPr>
                          <a:r>
                            <a:rPr sz="2800" dirty="0"/>
                            <a:t>1</a:t>
                          </a:r>
                          <a:endParaRPr sz="2800" dirty="0">
                            <a:latin typeface="Cambria Math"/>
                          </a:endParaRPr>
                        </a:p>
                      </a:txBody>
                      <a:tcPr anchor="ctr"/>
                    </a:tc>
                    <a:tc>
                      <a:txBody>
                        <a:bodyPr/>
                        <a:lstStyle/>
                        <a:p>
                          <a:endParaRPr lang="en-US"/>
                        </a:p>
                      </a:txBody>
                      <a:tcPr anchor="ctr">
                        <a:blipFill>
                          <a:blip r:embed="rId2"/>
                          <a:stretch>
                            <a:fillRect l="-43333" t="-106667" r="-500000" b="-530000"/>
                          </a:stretch>
                        </a:blipFill>
                      </a:tcPr>
                    </a:tc>
                    <a:tc>
                      <a:txBody>
                        <a:bodyPr/>
                        <a:lstStyle/>
                        <a:p>
                          <a:endParaRPr lang="en-US"/>
                        </a:p>
                      </a:txBody>
                      <a:tcPr anchor="ctr">
                        <a:blipFill>
                          <a:blip r:embed="rId2"/>
                          <a:stretch>
                            <a:fillRect l="-144019" t="-106667" r="-402392" b="-530000"/>
                          </a:stretch>
                        </a:blipFill>
                      </a:tcPr>
                    </a:tc>
                    <a:tc>
                      <a:txBody>
                        <a:bodyPr/>
                        <a:lstStyle/>
                        <a:p>
                          <a:endParaRPr lang="en-US"/>
                        </a:p>
                      </a:txBody>
                      <a:tcPr anchor="ctr">
                        <a:blipFill>
                          <a:blip r:embed="rId2"/>
                          <a:stretch>
                            <a:fillRect l="-242857" t="-106667" r="-300476" b="-530000"/>
                          </a:stretch>
                        </a:blipFill>
                      </a:tcPr>
                    </a:tc>
                    <a:tc>
                      <a:txBody>
                        <a:bodyPr/>
                        <a:lstStyle/>
                        <a:p>
                          <a:endParaRPr lang="en-US"/>
                        </a:p>
                      </a:txBody>
                      <a:tcPr anchor="ctr">
                        <a:blipFill>
                          <a:blip r:embed="rId2"/>
                          <a:stretch>
                            <a:fillRect l="-342857" t="-106667" r="-200476" b="-530000"/>
                          </a:stretch>
                        </a:blipFill>
                      </a:tcPr>
                    </a:tc>
                    <a:tc>
                      <a:txBody>
                        <a:bodyPr/>
                        <a:lstStyle/>
                        <a:p>
                          <a:endParaRPr lang="en-US"/>
                        </a:p>
                      </a:txBody>
                      <a:tcPr anchor="ctr">
                        <a:blipFill>
                          <a:blip r:embed="rId2"/>
                          <a:stretch>
                            <a:fillRect l="-444976" t="-106667" r="-101435" b="-530000"/>
                          </a:stretch>
                        </a:blipFill>
                      </a:tcPr>
                    </a:tc>
                    <a:tc>
                      <a:txBody>
                        <a:bodyPr/>
                        <a:lstStyle/>
                        <a:p>
                          <a:endParaRPr lang="en-US"/>
                        </a:p>
                      </a:txBody>
                      <a:tcPr anchor="ctr">
                        <a:blipFill>
                          <a:blip r:embed="rId2"/>
                          <a:stretch>
                            <a:fillRect l="-542381" t="-106667" r="-952" b="-530000"/>
                          </a:stretch>
                        </a:blipFill>
                      </a:tcPr>
                    </a:tc>
                    <a:extLst>
                      <a:ext uri="{0D108BD9-81ED-4DB2-BD59-A6C34878D82A}">
                        <a16:rowId xmlns:a16="http://schemas.microsoft.com/office/drawing/2014/main" val="10002"/>
                      </a:ext>
                    </a:extLst>
                  </a:tr>
                  <a:tr h="548640">
                    <a:tc>
                      <a:txBody>
                        <a:bodyPr/>
                        <a:lstStyle/>
                        <a:p>
                          <a:pPr algn="ctr">
                            <a:defRPr b="1"/>
                          </a:pPr>
                          <a:r>
                            <a:rPr sz="2800" dirty="0"/>
                            <a:t>2</a:t>
                          </a:r>
                          <a:endParaRPr sz="2800" dirty="0">
                            <a:latin typeface="Cambria Math"/>
                          </a:endParaRPr>
                        </a:p>
                      </a:txBody>
                      <a:tcPr anchor="ctr"/>
                    </a:tc>
                    <a:tc>
                      <a:txBody>
                        <a:bodyPr/>
                        <a:lstStyle/>
                        <a:p>
                          <a:endParaRPr lang="en-US"/>
                        </a:p>
                      </a:txBody>
                      <a:tcPr anchor="ctr">
                        <a:blipFill>
                          <a:blip r:embed="rId2"/>
                          <a:stretch>
                            <a:fillRect l="-43333" t="-206667" r="-500000" b="-430000"/>
                          </a:stretch>
                        </a:blipFill>
                      </a:tcPr>
                    </a:tc>
                    <a:tc>
                      <a:txBody>
                        <a:bodyPr/>
                        <a:lstStyle/>
                        <a:p>
                          <a:endParaRPr lang="en-US"/>
                        </a:p>
                      </a:txBody>
                      <a:tcPr anchor="ctr">
                        <a:blipFill>
                          <a:blip r:embed="rId2"/>
                          <a:stretch>
                            <a:fillRect l="-144019" t="-206667" r="-402392" b="-430000"/>
                          </a:stretch>
                        </a:blipFill>
                      </a:tcPr>
                    </a:tc>
                    <a:tc>
                      <a:txBody>
                        <a:bodyPr/>
                        <a:lstStyle/>
                        <a:p>
                          <a:endParaRPr lang="en-US"/>
                        </a:p>
                      </a:txBody>
                      <a:tcPr anchor="ctr">
                        <a:blipFill>
                          <a:blip r:embed="rId2"/>
                          <a:stretch>
                            <a:fillRect l="-242857" t="-206667" r="-300476" b="-430000"/>
                          </a:stretch>
                        </a:blipFill>
                      </a:tcPr>
                    </a:tc>
                    <a:tc>
                      <a:txBody>
                        <a:bodyPr/>
                        <a:lstStyle/>
                        <a:p>
                          <a:endParaRPr lang="en-US"/>
                        </a:p>
                      </a:txBody>
                      <a:tcPr anchor="ctr">
                        <a:blipFill>
                          <a:blip r:embed="rId2"/>
                          <a:stretch>
                            <a:fillRect l="-342857" t="-206667" r="-200476" b="-430000"/>
                          </a:stretch>
                        </a:blipFill>
                      </a:tcPr>
                    </a:tc>
                    <a:tc>
                      <a:txBody>
                        <a:bodyPr/>
                        <a:lstStyle/>
                        <a:p>
                          <a:endParaRPr lang="en-US"/>
                        </a:p>
                      </a:txBody>
                      <a:tcPr anchor="ctr">
                        <a:blipFill>
                          <a:blip r:embed="rId2"/>
                          <a:stretch>
                            <a:fillRect l="-444976" t="-206667" r="-101435" b="-430000"/>
                          </a:stretch>
                        </a:blipFill>
                      </a:tcPr>
                    </a:tc>
                    <a:tc>
                      <a:txBody>
                        <a:bodyPr/>
                        <a:lstStyle/>
                        <a:p>
                          <a:endParaRPr lang="en-US"/>
                        </a:p>
                      </a:txBody>
                      <a:tcPr anchor="ctr">
                        <a:blipFill>
                          <a:blip r:embed="rId2"/>
                          <a:stretch>
                            <a:fillRect l="-542381" t="-206667" r="-952" b="-430000"/>
                          </a:stretch>
                        </a:blipFill>
                      </a:tcPr>
                    </a:tc>
                    <a:extLst>
                      <a:ext uri="{0D108BD9-81ED-4DB2-BD59-A6C34878D82A}">
                        <a16:rowId xmlns:a16="http://schemas.microsoft.com/office/drawing/2014/main" val="10003"/>
                      </a:ext>
                    </a:extLst>
                  </a:tr>
                  <a:tr h="548640">
                    <a:tc>
                      <a:txBody>
                        <a:bodyPr/>
                        <a:lstStyle/>
                        <a:p>
                          <a:pPr algn="ctr">
                            <a:defRPr b="1"/>
                          </a:pPr>
                          <a:r>
                            <a:rPr sz="2800" dirty="0"/>
                            <a:t>3</a:t>
                          </a:r>
                          <a:endParaRPr sz="2800" dirty="0">
                            <a:latin typeface="Cambria Math"/>
                          </a:endParaRPr>
                        </a:p>
                      </a:txBody>
                      <a:tcPr anchor="ctr"/>
                    </a:tc>
                    <a:tc>
                      <a:txBody>
                        <a:bodyPr/>
                        <a:lstStyle/>
                        <a:p>
                          <a:endParaRPr lang="en-US"/>
                        </a:p>
                      </a:txBody>
                      <a:tcPr anchor="ctr">
                        <a:blipFill>
                          <a:blip r:embed="rId2"/>
                          <a:stretch>
                            <a:fillRect l="-43333" t="-303297" r="-500000" b="-325275"/>
                          </a:stretch>
                        </a:blipFill>
                      </a:tcPr>
                    </a:tc>
                    <a:tc>
                      <a:txBody>
                        <a:bodyPr/>
                        <a:lstStyle/>
                        <a:p>
                          <a:endParaRPr lang="en-US"/>
                        </a:p>
                      </a:txBody>
                      <a:tcPr anchor="ctr">
                        <a:blipFill>
                          <a:blip r:embed="rId2"/>
                          <a:stretch>
                            <a:fillRect l="-144019" t="-303297" r="-402392" b="-325275"/>
                          </a:stretch>
                        </a:blipFill>
                      </a:tcPr>
                    </a:tc>
                    <a:tc>
                      <a:txBody>
                        <a:bodyPr/>
                        <a:lstStyle/>
                        <a:p>
                          <a:endParaRPr lang="en-US"/>
                        </a:p>
                      </a:txBody>
                      <a:tcPr anchor="ctr">
                        <a:blipFill>
                          <a:blip r:embed="rId2"/>
                          <a:stretch>
                            <a:fillRect l="-242857" t="-303297" r="-300476" b="-325275"/>
                          </a:stretch>
                        </a:blipFill>
                      </a:tcPr>
                    </a:tc>
                    <a:tc>
                      <a:txBody>
                        <a:bodyPr/>
                        <a:lstStyle/>
                        <a:p>
                          <a:endParaRPr lang="en-US"/>
                        </a:p>
                      </a:txBody>
                      <a:tcPr anchor="ctr">
                        <a:blipFill>
                          <a:blip r:embed="rId2"/>
                          <a:stretch>
                            <a:fillRect l="-342857" t="-303297" r="-200476" b="-325275"/>
                          </a:stretch>
                        </a:blipFill>
                      </a:tcPr>
                    </a:tc>
                    <a:tc>
                      <a:txBody>
                        <a:bodyPr/>
                        <a:lstStyle/>
                        <a:p>
                          <a:endParaRPr lang="en-US"/>
                        </a:p>
                      </a:txBody>
                      <a:tcPr anchor="ctr">
                        <a:blipFill>
                          <a:blip r:embed="rId2"/>
                          <a:stretch>
                            <a:fillRect l="-444976" t="-303297" r="-101435" b="-325275"/>
                          </a:stretch>
                        </a:blipFill>
                      </a:tcPr>
                    </a:tc>
                    <a:tc>
                      <a:txBody>
                        <a:bodyPr/>
                        <a:lstStyle/>
                        <a:p>
                          <a:endParaRPr lang="en-US"/>
                        </a:p>
                      </a:txBody>
                      <a:tcPr anchor="ctr">
                        <a:blipFill>
                          <a:blip r:embed="rId2"/>
                          <a:stretch>
                            <a:fillRect l="-542381" t="-303297" r="-952" b="-325275"/>
                          </a:stretch>
                        </a:blipFill>
                      </a:tcPr>
                    </a:tc>
                    <a:extLst>
                      <a:ext uri="{0D108BD9-81ED-4DB2-BD59-A6C34878D82A}">
                        <a16:rowId xmlns:a16="http://schemas.microsoft.com/office/drawing/2014/main" val="10004"/>
                      </a:ext>
                    </a:extLst>
                  </a:tr>
                  <a:tr h="548640">
                    <a:tc>
                      <a:txBody>
                        <a:bodyPr/>
                        <a:lstStyle/>
                        <a:p>
                          <a:pPr algn="ctr">
                            <a:defRPr b="1"/>
                          </a:pPr>
                          <a:r>
                            <a:rPr sz="2800"/>
                            <a:t>4</a:t>
                          </a:r>
                          <a:endParaRPr sz="2800">
                            <a:latin typeface="Cambria Math"/>
                          </a:endParaRPr>
                        </a:p>
                      </a:txBody>
                      <a:tcPr anchor="ctr"/>
                    </a:tc>
                    <a:tc>
                      <a:txBody>
                        <a:bodyPr/>
                        <a:lstStyle/>
                        <a:p>
                          <a:endParaRPr lang="en-US"/>
                        </a:p>
                      </a:txBody>
                      <a:tcPr anchor="ctr">
                        <a:blipFill>
                          <a:blip r:embed="rId2"/>
                          <a:stretch>
                            <a:fillRect l="-43333" t="-407778" r="-500000" b="-228889"/>
                          </a:stretch>
                        </a:blipFill>
                      </a:tcPr>
                    </a:tc>
                    <a:tc>
                      <a:txBody>
                        <a:bodyPr/>
                        <a:lstStyle/>
                        <a:p>
                          <a:endParaRPr lang="en-US"/>
                        </a:p>
                      </a:txBody>
                      <a:tcPr anchor="ctr">
                        <a:blipFill>
                          <a:blip r:embed="rId2"/>
                          <a:stretch>
                            <a:fillRect l="-144019" t="-407778" r="-402392" b="-228889"/>
                          </a:stretch>
                        </a:blipFill>
                      </a:tcPr>
                    </a:tc>
                    <a:tc>
                      <a:txBody>
                        <a:bodyPr/>
                        <a:lstStyle/>
                        <a:p>
                          <a:endParaRPr lang="en-US"/>
                        </a:p>
                      </a:txBody>
                      <a:tcPr anchor="ctr">
                        <a:blipFill>
                          <a:blip r:embed="rId2"/>
                          <a:stretch>
                            <a:fillRect l="-242857" t="-407778" r="-300476" b="-228889"/>
                          </a:stretch>
                        </a:blipFill>
                      </a:tcPr>
                    </a:tc>
                    <a:tc>
                      <a:txBody>
                        <a:bodyPr/>
                        <a:lstStyle/>
                        <a:p>
                          <a:endParaRPr lang="en-US"/>
                        </a:p>
                      </a:txBody>
                      <a:tcPr anchor="ctr">
                        <a:blipFill>
                          <a:blip r:embed="rId2"/>
                          <a:stretch>
                            <a:fillRect l="-342857" t="-407778" r="-200476" b="-228889"/>
                          </a:stretch>
                        </a:blipFill>
                      </a:tcPr>
                    </a:tc>
                    <a:tc>
                      <a:txBody>
                        <a:bodyPr/>
                        <a:lstStyle/>
                        <a:p>
                          <a:endParaRPr lang="en-US"/>
                        </a:p>
                      </a:txBody>
                      <a:tcPr anchor="ctr">
                        <a:blipFill>
                          <a:blip r:embed="rId2"/>
                          <a:stretch>
                            <a:fillRect l="-444976" t="-407778" r="-101435" b="-228889"/>
                          </a:stretch>
                        </a:blipFill>
                      </a:tcPr>
                    </a:tc>
                    <a:tc>
                      <a:txBody>
                        <a:bodyPr/>
                        <a:lstStyle/>
                        <a:p>
                          <a:endParaRPr lang="en-US"/>
                        </a:p>
                      </a:txBody>
                      <a:tcPr anchor="ctr">
                        <a:blipFill>
                          <a:blip r:embed="rId2"/>
                          <a:stretch>
                            <a:fillRect l="-542381" t="-407778" r="-952" b="-228889"/>
                          </a:stretch>
                        </a:blipFill>
                      </a:tcPr>
                    </a:tc>
                    <a:extLst>
                      <a:ext uri="{0D108BD9-81ED-4DB2-BD59-A6C34878D82A}">
                        <a16:rowId xmlns:a16="http://schemas.microsoft.com/office/drawing/2014/main" val="10005"/>
                      </a:ext>
                    </a:extLst>
                  </a:tr>
                  <a:tr h="548640">
                    <a:tc>
                      <a:txBody>
                        <a:bodyPr/>
                        <a:lstStyle/>
                        <a:p>
                          <a:pPr algn="ctr">
                            <a:defRPr b="1"/>
                          </a:pPr>
                          <a:r>
                            <a:rPr sz="2800"/>
                            <a:t>5</a:t>
                          </a:r>
                          <a:endParaRPr sz="2800">
                            <a:latin typeface="Cambria Math"/>
                          </a:endParaRPr>
                        </a:p>
                      </a:txBody>
                      <a:tcPr anchor="ctr"/>
                    </a:tc>
                    <a:tc>
                      <a:txBody>
                        <a:bodyPr/>
                        <a:lstStyle/>
                        <a:p>
                          <a:endParaRPr lang="en-US"/>
                        </a:p>
                      </a:txBody>
                      <a:tcPr anchor="ctr">
                        <a:blipFill>
                          <a:blip r:embed="rId2"/>
                          <a:stretch>
                            <a:fillRect l="-43333" t="-507778" r="-500000" b="-128889"/>
                          </a:stretch>
                        </a:blipFill>
                      </a:tcPr>
                    </a:tc>
                    <a:tc>
                      <a:txBody>
                        <a:bodyPr/>
                        <a:lstStyle/>
                        <a:p>
                          <a:endParaRPr lang="en-US"/>
                        </a:p>
                      </a:txBody>
                      <a:tcPr anchor="ctr">
                        <a:blipFill>
                          <a:blip r:embed="rId2"/>
                          <a:stretch>
                            <a:fillRect l="-144019" t="-507778" r="-402392" b="-128889"/>
                          </a:stretch>
                        </a:blipFill>
                      </a:tcPr>
                    </a:tc>
                    <a:tc>
                      <a:txBody>
                        <a:bodyPr/>
                        <a:lstStyle/>
                        <a:p>
                          <a:endParaRPr lang="en-US"/>
                        </a:p>
                      </a:txBody>
                      <a:tcPr anchor="ctr">
                        <a:blipFill>
                          <a:blip r:embed="rId2"/>
                          <a:stretch>
                            <a:fillRect l="-242857" t="-507778" r="-300476" b="-128889"/>
                          </a:stretch>
                        </a:blipFill>
                      </a:tcPr>
                    </a:tc>
                    <a:tc>
                      <a:txBody>
                        <a:bodyPr/>
                        <a:lstStyle/>
                        <a:p>
                          <a:endParaRPr lang="en-US"/>
                        </a:p>
                      </a:txBody>
                      <a:tcPr anchor="ctr">
                        <a:blipFill>
                          <a:blip r:embed="rId2"/>
                          <a:stretch>
                            <a:fillRect l="-342857" t="-507778" r="-200476" b="-128889"/>
                          </a:stretch>
                        </a:blipFill>
                      </a:tcPr>
                    </a:tc>
                    <a:tc>
                      <a:txBody>
                        <a:bodyPr/>
                        <a:lstStyle/>
                        <a:p>
                          <a:endParaRPr lang="en-US"/>
                        </a:p>
                      </a:txBody>
                      <a:tcPr anchor="ctr">
                        <a:blipFill>
                          <a:blip r:embed="rId2"/>
                          <a:stretch>
                            <a:fillRect l="-444976" t="-507778" r="-101435" b="-128889"/>
                          </a:stretch>
                        </a:blipFill>
                      </a:tcPr>
                    </a:tc>
                    <a:tc>
                      <a:txBody>
                        <a:bodyPr/>
                        <a:lstStyle/>
                        <a:p>
                          <a:endParaRPr lang="en-US"/>
                        </a:p>
                      </a:txBody>
                      <a:tcPr anchor="ctr">
                        <a:blipFill>
                          <a:blip r:embed="rId2"/>
                          <a:stretch>
                            <a:fillRect l="-542381" t="-507778" r="-952" b="-128889"/>
                          </a:stretch>
                        </a:blipFill>
                      </a:tcPr>
                    </a:tc>
                    <a:extLst>
                      <a:ext uri="{0D108BD9-81ED-4DB2-BD59-A6C34878D82A}">
                        <a16:rowId xmlns:a16="http://schemas.microsoft.com/office/drawing/2014/main" val="10006"/>
                      </a:ext>
                    </a:extLst>
                  </a:tr>
                  <a:tr h="548640">
                    <a:tc>
                      <a:txBody>
                        <a:bodyPr/>
                        <a:lstStyle/>
                        <a:p>
                          <a:pPr algn="ctr">
                            <a:defRPr b="1"/>
                          </a:pPr>
                          <a:r>
                            <a:rPr sz="2800"/>
                            <a:t>6</a:t>
                          </a:r>
                          <a:endParaRPr sz="2800">
                            <a:latin typeface="Cambria Math"/>
                          </a:endParaRPr>
                        </a:p>
                      </a:txBody>
                      <a:tcPr anchor="ctr"/>
                    </a:tc>
                    <a:tc>
                      <a:txBody>
                        <a:bodyPr/>
                        <a:lstStyle/>
                        <a:p>
                          <a:endParaRPr lang="en-US"/>
                        </a:p>
                      </a:txBody>
                      <a:tcPr anchor="ctr">
                        <a:blipFill>
                          <a:blip r:embed="rId2"/>
                          <a:stretch>
                            <a:fillRect l="-43333" t="-607778" r="-500000" b="-28889"/>
                          </a:stretch>
                        </a:blipFill>
                      </a:tcPr>
                    </a:tc>
                    <a:tc>
                      <a:txBody>
                        <a:bodyPr/>
                        <a:lstStyle/>
                        <a:p>
                          <a:endParaRPr lang="en-US"/>
                        </a:p>
                      </a:txBody>
                      <a:tcPr anchor="ctr">
                        <a:blipFill>
                          <a:blip r:embed="rId2"/>
                          <a:stretch>
                            <a:fillRect l="-144019" t="-607778" r="-402392" b="-28889"/>
                          </a:stretch>
                        </a:blipFill>
                      </a:tcPr>
                    </a:tc>
                    <a:tc>
                      <a:txBody>
                        <a:bodyPr/>
                        <a:lstStyle/>
                        <a:p>
                          <a:endParaRPr lang="en-US"/>
                        </a:p>
                      </a:txBody>
                      <a:tcPr anchor="ctr">
                        <a:blipFill>
                          <a:blip r:embed="rId2"/>
                          <a:stretch>
                            <a:fillRect l="-242857" t="-607778" r="-300476" b="-28889"/>
                          </a:stretch>
                        </a:blipFill>
                      </a:tcPr>
                    </a:tc>
                    <a:tc>
                      <a:txBody>
                        <a:bodyPr/>
                        <a:lstStyle/>
                        <a:p>
                          <a:endParaRPr lang="en-US"/>
                        </a:p>
                      </a:txBody>
                      <a:tcPr anchor="ctr">
                        <a:blipFill>
                          <a:blip r:embed="rId2"/>
                          <a:stretch>
                            <a:fillRect l="-342857" t="-607778" r="-200476" b="-28889"/>
                          </a:stretch>
                        </a:blipFill>
                      </a:tcPr>
                    </a:tc>
                    <a:tc>
                      <a:txBody>
                        <a:bodyPr/>
                        <a:lstStyle/>
                        <a:p>
                          <a:endParaRPr lang="en-US"/>
                        </a:p>
                      </a:txBody>
                      <a:tcPr anchor="ctr">
                        <a:blipFill>
                          <a:blip r:embed="rId2"/>
                          <a:stretch>
                            <a:fillRect l="-444976" t="-607778" r="-101435" b="-28889"/>
                          </a:stretch>
                        </a:blipFill>
                      </a:tcPr>
                    </a:tc>
                    <a:tc>
                      <a:txBody>
                        <a:bodyPr/>
                        <a:lstStyle/>
                        <a:p>
                          <a:endParaRPr lang="en-US"/>
                        </a:p>
                      </a:txBody>
                      <a:tcPr anchor="ctr">
                        <a:blipFill>
                          <a:blip r:embed="rId2"/>
                          <a:stretch>
                            <a:fillRect l="-542381" t="-607778" r="-952" b="-28889"/>
                          </a:stretch>
                        </a:blipFill>
                      </a:tcPr>
                    </a:tc>
                    <a:extLst>
                      <a:ext uri="{0D108BD9-81ED-4DB2-BD59-A6C34878D82A}">
                        <a16:rowId xmlns:a16="http://schemas.microsoft.com/office/drawing/2014/main" val="10007"/>
                      </a:ext>
                    </a:extLst>
                  </a:tr>
                </a:tbl>
              </a:graphicData>
            </a:graphic>
          </p:graphicFrame>
        </mc:Fallback>
      </mc:AlternateContent>
      <p:sp>
        <p:nvSpPr>
          <p:cNvPr id="4" name="TextBox 3">
            <a:extLst>
              <a:ext uri="{FF2B5EF4-FFF2-40B4-BE49-F238E27FC236}">
                <a16:creationId xmlns:a16="http://schemas.microsoft.com/office/drawing/2014/main" id="{F030F611-37CA-4100-BC8D-BC3046C43397}"/>
              </a:ext>
            </a:extLst>
          </p:cNvPr>
          <p:cNvSpPr txBox="1"/>
          <p:nvPr/>
        </p:nvSpPr>
        <p:spPr>
          <a:xfrm>
            <a:off x="457200" y="4948535"/>
            <a:ext cx="8229600" cy="461665"/>
          </a:xfrm>
          <a:prstGeom prst="rect">
            <a:avLst/>
          </a:prstGeom>
          <a:noFill/>
        </p:spPr>
        <p:txBody>
          <a:bodyPr wrap="square" rtlCol="0">
            <a:spAutoFit/>
          </a:bodyPr>
          <a:lstStyle/>
          <a:p>
            <a:pPr algn="ctr"/>
            <a:r>
              <a:rPr lang="en-US" sz="2400" dirty="0"/>
              <a:t>Table 1: Sample Space for Rolling a Pair of Dice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sz="2800" dirty="0"/>
              <a:t>Each of these ordered pairs is equally likely to come up, as any of the numbers </a:t>
            </a:r>
            <a:r>
              <a:rPr sz="2800" dirty="0">
                <a:latin typeface="Cambria Math"/>
              </a:rPr>
              <a:t>1</a:t>
            </a:r>
            <a:r>
              <a:rPr sz="2800" dirty="0"/>
              <a:t> through </a:t>
            </a:r>
            <a:r>
              <a:rPr sz="2800" dirty="0">
                <a:latin typeface="Cambria Math"/>
              </a:rPr>
              <a:t>6</a:t>
            </a:r>
            <a:r>
              <a:rPr sz="2800" dirty="0"/>
              <a:t> are equally likely for the first slot (die A) and similarly for the second slot (die B). Referring to the positions in the ordered pairs as </a:t>
            </a:r>
            <a:r>
              <a:rPr lang="en-US" sz="2800" dirty="0"/>
              <a:t>“</a:t>
            </a:r>
            <a:r>
              <a:rPr sz="2800" dirty="0"/>
              <a:t>slots</a:t>
            </a:r>
            <a:r>
              <a:rPr lang="en-US" sz="2800" dirty="0"/>
              <a:t>”</a:t>
            </a:r>
            <a:r>
              <a:rPr sz="2800" dirty="0"/>
              <a:t> points to a quick way of determining the size of the sample space. Since there are </a:t>
            </a:r>
            <a:r>
              <a:rPr sz="2800" dirty="0">
                <a:latin typeface="Cambria Math"/>
              </a:rPr>
              <a:t>6</a:t>
            </a:r>
            <a:r>
              <a:rPr sz="2800" dirty="0"/>
              <a:t> choices for each slot, the Multiplication Principle of Counting tells us there are </a:t>
            </a:r>
            <a:r>
              <a:rPr sz="2800" dirty="0">
                <a:latin typeface="Cambria Math"/>
              </a:rPr>
              <a:t>36</a:t>
            </a:r>
            <a:r>
              <a:rPr sz="2800" dirty="0"/>
              <a:t> possible outcomes of this experiment.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lang="en-US" sz="2800" dirty="0"/>
              <a:t>We can now proceed to answer the three specific questions.</a:t>
            </a:r>
          </a:p>
          <a:p>
            <a:pPr marL="542925" indent="-542925">
              <a:defRPr sz="2800"/>
            </a:pPr>
            <a:r>
              <a:rPr lang="en-US" sz="2800" dirty="0"/>
              <a:t>a.   There is only one ordered pair corresponding to a sum of 2, namely (1,1), so the probability of this event is </a:t>
            </a:r>
            <a:endParaRPr lang="ar-AE" sz="2800" dirty="0"/>
          </a:p>
          <a:p>
            <a:pPr>
              <a:defRPr sz="2800"/>
            </a:pPr>
            <a:r>
              <a:rPr lang="ar-AE" dirty="0"/>
              <a:t>​</a:t>
            </a:r>
            <a:endParaRPr lang="en-US" dirty="0"/>
          </a:p>
          <a:p>
            <a:pPr marL="514350" indent="-514350">
              <a:buFont typeface="+mj-lt"/>
              <a:buAutoNum type="alphaLcPeriod" startAt="2"/>
              <a:defRPr sz="2800"/>
            </a:pPr>
            <a:endParaRPr lang="en-US" dirty="0"/>
          </a:p>
          <a:p>
            <a:pPr>
              <a:defRPr sz="2800"/>
            </a:pPr>
            <a:endParaRPr lang="en-US" dirty="0"/>
          </a:p>
          <a:p>
            <a:pPr marL="512064">
              <a:defRPr sz="2800"/>
            </a:pPr>
            <a:r>
              <a:rPr lang="ar-AE" dirty="0"/>
              <a:t>​</a:t>
            </a:r>
            <a:endParaRPr sz="2800" dirty="0"/>
          </a:p>
        </p:txBody>
      </p:sp>
      <p:pic>
        <p:nvPicPr>
          <p:cNvPr id="7" name="Picture 6" descr="One over thirty six.">
            <a:extLst>
              <a:ext uri="{FF2B5EF4-FFF2-40B4-BE49-F238E27FC236}">
                <a16:creationId xmlns:a16="http://schemas.microsoft.com/office/drawing/2014/main" id="{567ED067-6A87-0FA8-1981-E6A688038C5F}"/>
              </a:ext>
            </a:extLst>
          </p:cNvPr>
          <p:cNvPicPr>
            <a:picLocks noChangeAspect="1"/>
          </p:cNvPicPr>
          <p:nvPr/>
        </p:nvPicPr>
        <p:blipFill>
          <a:blip r:embed="rId2"/>
          <a:stretch>
            <a:fillRect/>
          </a:stretch>
        </p:blipFill>
        <p:spPr>
          <a:xfrm>
            <a:off x="2276475" y="2758728"/>
            <a:ext cx="466725" cy="723900"/>
          </a:xfrm>
          <a:prstGeom prst="rect">
            <a:avLst/>
          </a:prstGeom>
        </p:spPr>
      </p:pic>
      <p:sp>
        <p:nvSpPr>
          <p:cNvPr id="15" name="TextBox 14">
            <a:extLst>
              <a:ext uri="{FF2B5EF4-FFF2-40B4-BE49-F238E27FC236}">
                <a16:creationId xmlns:a16="http://schemas.microsoft.com/office/drawing/2014/main" id="{8BEC836F-1832-80ED-B82E-BACF714C9A39}"/>
              </a:ext>
            </a:extLst>
          </p:cNvPr>
          <p:cNvSpPr txBox="1"/>
          <p:nvPr/>
        </p:nvSpPr>
        <p:spPr>
          <a:xfrm>
            <a:off x="457200" y="3429000"/>
            <a:ext cx="8229600" cy="954107"/>
          </a:xfrm>
          <a:prstGeom prst="rect">
            <a:avLst/>
          </a:prstGeom>
          <a:noFill/>
        </p:spPr>
        <p:txBody>
          <a:bodyPr wrap="square">
            <a:spAutoFit/>
          </a:bodyPr>
          <a:lstStyle/>
          <a:p>
            <a:pPr marL="542925" indent="-542925">
              <a:defRPr sz="2800"/>
            </a:pPr>
            <a:r>
              <a:rPr lang="en-US" sz="2800" dirty="0"/>
              <a:t>b.   There are four ordered pairs corresponding to a sum of 5:</a:t>
            </a:r>
          </a:p>
        </p:txBody>
      </p:sp>
      <p:pic>
        <p:nvPicPr>
          <p:cNvPr id="10" name="Picture 9" descr="The set containing the ordered pairs: open parentheses 1 comma 4 close parentheses, open parentheses2 comma 3 close parentheses, open parentheses3 comma  2 close parentheses, and open parentheses4 comma 1 close parentheses.">
            <a:extLst>
              <a:ext uri="{FF2B5EF4-FFF2-40B4-BE49-F238E27FC236}">
                <a16:creationId xmlns:a16="http://schemas.microsoft.com/office/drawing/2014/main" id="{D216016C-D941-6BB2-4424-8A2349D8C21E}"/>
              </a:ext>
            </a:extLst>
          </p:cNvPr>
          <p:cNvPicPr>
            <a:picLocks noChangeAspect="1"/>
          </p:cNvPicPr>
          <p:nvPr/>
        </p:nvPicPr>
        <p:blipFill>
          <a:blip r:embed="rId3"/>
          <a:stretch>
            <a:fillRect/>
          </a:stretch>
        </p:blipFill>
        <p:spPr>
          <a:xfrm>
            <a:off x="2590800" y="4276723"/>
            <a:ext cx="3564000" cy="547543"/>
          </a:xfrm>
          <a:prstGeom prst="rect">
            <a:avLst/>
          </a:prstGeom>
        </p:spPr>
      </p:pic>
      <p:sp>
        <p:nvSpPr>
          <p:cNvPr id="17" name="TextBox 16">
            <a:extLst>
              <a:ext uri="{FF2B5EF4-FFF2-40B4-BE49-F238E27FC236}">
                <a16:creationId xmlns:a16="http://schemas.microsoft.com/office/drawing/2014/main" id="{F2E8966A-A621-CBA3-4875-6F08CE786FF9}"/>
              </a:ext>
            </a:extLst>
          </p:cNvPr>
          <p:cNvSpPr txBox="1"/>
          <p:nvPr/>
        </p:nvSpPr>
        <p:spPr>
          <a:xfrm>
            <a:off x="1038224" y="4951914"/>
            <a:ext cx="4962525" cy="523220"/>
          </a:xfrm>
          <a:prstGeom prst="rect">
            <a:avLst/>
          </a:prstGeom>
          <a:noFill/>
        </p:spPr>
        <p:txBody>
          <a:bodyPr wrap="square">
            <a:spAutoFit/>
          </a:bodyPr>
          <a:lstStyle/>
          <a:p>
            <a:r>
              <a:rPr lang="en-US" sz="2800" dirty="0"/>
              <a:t>so the probability of this event is</a:t>
            </a:r>
            <a:endParaRPr lang="en-IN" sz="2800" dirty="0"/>
          </a:p>
        </p:txBody>
      </p:sp>
      <p:pic>
        <p:nvPicPr>
          <p:cNvPr id="13" name="Picture 12" descr="Four over thirty six, or one over nine.">
            <a:extLst>
              <a:ext uri="{FF2B5EF4-FFF2-40B4-BE49-F238E27FC236}">
                <a16:creationId xmlns:a16="http://schemas.microsoft.com/office/drawing/2014/main" id="{F19BC7D6-7A35-8F9E-A9C4-D5EF519D42F6}"/>
              </a:ext>
            </a:extLst>
          </p:cNvPr>
          <p:cNvPicPr>
            <a:picLocks noChangeAspect="1"/>
          </p:cNvPicPr>
          <p:nvPr/>
        </p:nvPicPr>
        <p:blipFill>
          <a:blip r:embed="rId4"/>
          <a:stretch>
            <a:fillRect/>
          </a:stretch>
        </p:blipFill>
        <p:spPr>
          <a:xfrm>
            <a:off x="5962648" y="4818236"/>
            <a:ext cx="1238250" cy="790575"/>
          </a:xfrm>
          <a:prstGeom prst="rect">
            <a:avLst/>
          </a:prstGeom>
        </p:spPr>
      </p:pic>
    </p:spTree>
    <p:extLst>
      <p:ext uri="{BB962C8B-B14F-4D97-AF65-F5344CB8AC3E}">
        <p14:creationId xmlns:p14="http://schemas.microsoft.com/office/powerpoint/2010/main" val="1641401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7</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c.   ​</a:t>
            </a:r>
            <a:r>
              <a:rPr lang="en-US" sz="2800" dirty="0"/>
              <a:t>A sum of 7 or 11 comes from any of the following ordered pairs.</a:t>
            </a:r>
          </a:p>
          <a:p>
            <a:pPr marL="512064" algn="ctr">
              <a:defRPr sz="2800"/>
            </a:pPr>
            <a:r>
              <a:rPr lang="en-US" dirty="0"/>
              <a:t>​</a:t>
            </a:r>
            <a:endParaRPr lang="ar-AE" dirty="0"/>
          </a:p>
          <a:p>
            <a:pPr marL="512064">
              <a:defRPr sz="2800"/>
            </a:pPr>
            <a:r>
              <a:rPr lang="ar-AE" dirty="0"/>
              <a:t>​</a:t>
            </a:r>
            <a:endParaRPr sz="2800" dirty="0"/>
          </a:p>
        </p:txBody>
      </p:sp>
      <p:pic>
        <p:nvPicPr>
          <p:cNvPr id="6" name="Picture 5" descr="The set of ordered pairs: open parentheses 1 comma 6 close parentheses, open parentheses 2 comma 5 close parentheses, open parentheses 3 comma 4 close parentheses, open parentheses 4 comma 3 close parentheses, open parentheses 5 comma 2 close parentheses, open parentheses 6 comma 1 close parentheses, open parentheses 5 comma 6 close parentheses, open parentheses 6 comma 5 close parentheses.">
            <a:extLst>
              <a:ext uri="{FF2B5EF4-FFF2-40B4-BE49-F238E27FC236}">
                <a16:creationId xmlns:a16="http://schemas.microsoft.com/office/drawing/2014/main" id="{26BE1FDC-E179-D935-E614-3F90A16BFA37}"/>
              </a:ext>
            </a:extLst>
          </p:cNvPr>
          <p:cNvPicPr>
            <a:picLocks noChangeAspect="1"/>
          </p:cNvPicPr>
          <p:nvPr/>
        </p:nvPicPr>
        <p:blipFill>
          <a:blip r:embed="rId2"/>
          <a:stretch>
            <a:fillRect/>
          </a:stretch>
        </p:blipFill>
        <p:spPr>
          <a:xfrm>
            <a:off x="1296118" y="1947998"/>
            <a:ext cx="6588000" cy="532854"/>
          </a:xfrm>
          <a:prstGeom prst="rect">
            <a:avLst/>
          </a:prstGeom>
        </p:spPr>
      </p:pic>
      <p:sp>
        <p:nvSpPr>
          <p:cNvPr id="12" name="TextBox 11">
            <a:extLst>
              <a:ext uri="{FF2B5EF4-FFF2-40B4-BE49-F238E27FC236}">
                <a16:creationId xmlns:a16="http://schemas.microsoft.com/office/drawing/2014/main" id="{82C21C05-1474-E8AF-53D3-AB625A4EF91C}"/>
              </a:ext>
            </a:extLst>
          </p:cNvPr>
          <p:cNvSpPr txBox="1"/>
          <p:nvPr/>
        </p:nvSpPr>
        <p:spPr>
          <a:xfrm>
            <a:off x="990600" y="2515986"/>
            <a:ext cx="7696200" cy="954107"/>
          </a:xfrm>
          <a:prstGeom prst="rect">
            <a:avLst/>
          </a:prstGeom>
          <a:noFill/>
        </p:spPr>
        <p:txBody>
          <a:bodyPr wrap="square">
            <a:spAutoFit/>
          </a:bodyPr>
          <a:lstStyle/>
          <a:p>
            <a:r>
              <a:rPr lang="en-US" sz="2800" dirty="0"/>
              <a:t>Since there are eight elements in this event, the probability of rolling a sum of 7 or 11 is</a:t>
            </a:r>
            <a:endParaRPr lang="en-IN" sz="2800" dirty="0"/>
          </a:p>
        </p:txBody>
      </p:sp>
      <p:pic>
        <p:nvPicPr>
          <p:cNvPr id="10" name="Picture 9" descr="Eight over thirty six, or two over nine.">
            <a:extLst>
              <a:ext uri="{FF2B5EF4-FFF2-40B4-BE49-F238E27FC236}">
                <a16:creationId xmlns:a16="http://schemas.microsoft.com/office/drawing/2014/main" id="{F46BC898-6134-6D05-F597-DF5A1E2F8CAB}"/>
              </a:ext>
            </a:extLst>
          </p:cNvPr>
          <p:cNvPicPr>
            <a:picLocks noChangeAspect="1"/>
          </p:cNvPicPr>
          <p:nvPr/>
        </p:nvPicPr>
        <p:blipFill>
          <a:blip r:embed="rId3"/>
          <a:stretch>
            <a:fillRect/>
          </a:stretch>
        </p:blipFill>
        <p:spPr>
          <a:xfrm>
            <a:off x="6848475" y="2867025"/>
            <a:ext cx="1152525" cy="790575"/>
          </a:xfrm>
          <a:prstGeom prst="rect">
            <a:avLst/>
          </a:prstGeom>
        </p:spPr>
      </p:pic>
    </p:spTree>
    <p:extLst>
      <p:ext uri="{BB962C8B-B14F-4D97-AF65-F5344CB8AC3E}">
        <p14:creationId xmlns:p14="http://schemas.microsoft.com/office/powerpoint/2010/main" val="3899970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Computing Probabilities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Suppose you are taking a </a:t>
            </a:r>
            <a:r>
              <a:rPr sz="2800" dirty="0">
                <a:latin typeface="Cambria Math"/>
              </a:rPr>
              <a:t>10</a:t>
            </a:r>
            <a:r>
              <a:rPr sz="2800" dirty="0"/>
              <a:t>-question True</a:t>
            </a:r>
            <a:r>
              <a:rPr lang="en-US" sz="2800" dirty="0"/>
              <a:t>-</a:t>
            </a:r>
            <a:r>
              <a:rPr sz="2800" dirty="0"/>
              <a:t>False test, and you are completely unprepared for it. If you decide to guess on each question, what is the probability of getting </a:t>
            </a:r>
            <a:r>
              <a:rPr sz="2800" dirty="0">
                <a:latin typeface="Cambria Math"/>
              </a:rPr>
              <a:t>8</a:t>
            </a:r>
            <a:r>
              <a:rPr sz="2800" dirty="0"/>
              <a:t> or more questions right?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Computing Probabilities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sample space for this problem consists of all the possible sequences of </a:t>
            </a:r>
            <a:r>
              <a:rPr sz="2800" dirty="0">
                <a:latin typeface="Cambria Math"/>
              </a:rPr>
              <a:t>10</a:t>
            </a:r>
            <a:r>
              <a:rPr sz="2800" dirty="0"/>
              <a:t> answers, each of which is True or False. Combinatorics tells us that there are </a:t>
            </a:r>
            <a:br>
              <a:rPr lang="en-US" sz="2800" dirty="0"/>
            </a:br>
            <a:r>
              <a:rPr lang="en-US" sz="2800" dirty="0"/>
              <a:t>	</a:t>
            </a:r>
            <a:endParaRPr sz="2800" dirty="0"/>
          </a:p>
        </p:txBody>
      </p:sp>
      <p:pic>
        <p:nvPicPr>
          <p:cNvPr id="6" name="Picture 5" descr="Two to the power 10 equals one thousand twenty four.">
            <a:extLst>
              <a:ext uri="{FF2B5EF4-FFF2-40B4-BE49-F238E27FC236}">
                <a16:creationId xmlns:a16="http://schemas.microsoft.com/office/drawing/2014/main" id="{BBD62D76-F25F-6973-3CF9-EA618E3E2204}"/>
              </a:ext>
            </a:extLst>
          </p:cNvPr>
          <p:cNvPicPr>
            <a:picLocks noChangeAspect="1"/>
          </p:cNvPicPr>
          <p:nvPr/>
        </p:nvPicPr>
        <p:blipFill>
          <a:blip r:embed="rId2"/>
          <a:stretch>
            <a:fillRect/>
          </a:stretch>
        </p:blipFill>
        <p:spPr>
          <a:xfrm>
            <a:off x="533400" y="2874055"/>
            <a:ext cx="1476000" cy="402545"/>
          </a:xfrm>
          <a:prstGeom prst="rect">
            <a:avLst/>
          </a:prstGeom>
        </p:spPr>
      </p:pic>
      <p:sp>
        <p:nvSpPr>
          <p:cNvPr id="8" name="TextBox 7">
            <a:extLst>
              <a:ext uri="{FF2B5EF4-FFF2-40B4-BE49-F238E27FC236}">
                <a16:creationId xmlns:a16="http://schemas.microsoft.com/office/drawing/2014/main" id="{ABFF28DB-B46B-9E59-523A-9805C51B11AE}"/>
              </a:ext>
            </a:extLst>
          </p:cNvPr>
          <p:cNvSpPr txBox="1"/>
          <p:nvPr/>
        </p:nvSpPr>
        <p:spPr>
          <a:xfrm>
            <a:off x="1981201" y="2817987"/>
            <a:ext cx="5638800" cy="523220"/>
          </a:xfrm>
          <a:prstGeom prst="rect">
            <a:avLst/>
          </a:prstGeom>
          <a:noFill/>
        </p:spPr>
        <p:txBody>
          <a:bodyPr wrap="square">
            <a:spAutoFit/>
          </a:bodyPr>
          <a:lstStyle/>
          <a:p>
            <a:r>
              <a:rPr lang="en-US" sz="2800" dirty="0"/>
              <a:t>such sequences (</a:t>
            </a:r>
            <a:r>
              <a:rPr lang="en-US" sz="2800" dirty="0">
                <a:latin typeface="Cambria Math"/>
              </a:rPr>
              <a:t>2</a:t>
            </a:r>
            <a:r>
              <a:rPr lang="en-US" sz="2800" dirty="0"/>
              <a:t> choices for each of</a:t>
            </a:r>
            <a:endParaRPr lang="en-IN" sz="2800" dirty="0"/>
          </a:p>
        </p:txBody>
      </p:sp>
      <p:sp>
        <p:nvSpPr>
          <p:cNvPr id="10" name="TextBox 9">
            <a:extLst>
              <a:ext uri="{FF2B5EF4-FFF2-40B4-BE49-F238E27FC236}">
                <a16:creationId xmlns:a16="http://schemas.microsoft.com/office/drawing/2014/main" id="{0CCA06EF-1458-ABC9-53E0-18AA97EFEE5E}"/>
              </a:ext>
            </a:extLst>
          </p:cNvPr>
          <p:cNvSpPr txBox="1"/>
          <p:nvPr/>
        </p:nvSpPr>
        <p:spPr>
          <a:xfrm>
            <a:off x="457200" y="3283785"/>
            <a:ext cx="8153400" cy="1384995"/>
          </a:xfrm>
          <a:prstGeom prst="rect">
            <a:avLst/>
          </a:prstGeom>
          <a:noFill/>
        </p:spPr>
        <p:txBody>
          <a:bodyPr wrap="square">
            <a:spAutoFit/>
          </a:bodyPr>
          <a:lstStyle/>
          <a:p>
            <a:r>
              <a:rPr lang="en-US" sz="2800" dirty="0">
                <a:latin typeface="Cambria Math"/>
              </a:rPr>
              <a:t>10</a:t>
            </a:r>
            <a:r>
              <a:rPr lang="en-US" sz="2800" dirty="0"/>
              <a:t> “slots”), and these </a:t>
            </a:r>
            <a:r>
              <a:rPr lang="en-US" sz="2800" dirty="0">
                <a:latin typeface="Cambria Math"/>
              </a:rPr>
              <a:t>1024</a:t>
            </a:r>
            <a:r>
              <a:rPr lang="en-US" sz="2800" dirty="0"/>
              <a:t> possible sequences are equally likely if your choice of True or False on each question is random.</a:t>
            </a:r>
            <a:endParaRPr lang="en-IN"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Computing Probabilities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The probability of getting </a:t>
            </a:r>
            <a:r>
              <a:rPr sz="2800" dirty="0">
                <a:latin typeface="Cambria Math"/>
              </a:rPr>
              <a:t>8</a:t>
            </a:r>
            <a:r>
              <a:rPr sz="2800" dirty="0"/>
              <a:t> or more questions right can be broken up into three possibilities; getting </a:t>
            </a:r>
            <a:r>
              <a:rPr sz="2800" dirty="0">
                <a:latin typeface="Cambria Math"/>
              </a:rPr>
              <a:t>8</a:t>
            </a:r>
            <a:r>
              <a:rPr sz="2800" dirty="0"/>
              <a:t> right, </a:t>
            </a:r>
            <a:r>
              <a:rPr sz="2800" dirty="0">
                <a:latin typeface="Cambria Math"/>
              </a:rPr>
              <a:t>9</a:t>
            </a:r>
            <a:r>
              <a:rPr sz="2800" dirty="0"/>
              <a:t> right, or all </a:t>
            </a:r>
            <a:r>
              <a:rPr sz="2800" dirty="0">
                <a:latin typeface="Cambria Math"/>
              </a:rPr>
              <a:t>10</a:t>
            </a:r>
            <a:r>
              <a:rPr sz="2800" dirty="0"/>
              <a:t> right.</a:t>
            </a:r>
          </a:p>
          <a:p>
            <a:r>
              <a:rPr sz="2800" dirty="0"/>
              <a:t>There is only one sequence of </a:t>
            </a:r>
            <a:r>
              <a:rPr sz="2800" dirty="0">
                <a:latin typeface="Cambria Math"/>
              </a:rPr>
              <a:t>10</a:t>
            </a:r>
            <a:r>
              <a:rPr sz="2800" dirty="0"/>
              <a:t> answers that are all correct. There are more ways of correctly answering exactly </a:t>
            </a:r>
            <a:r>
              <a:rPr sz="2800" dirty="0">
                <a:latin typeface="Cambria Math"/>
              </a:rPr>
              <a:t>9</a:t>
            </a:r>
            <a:r>
              <a:rPr sz="2800" dirty="0"/>
              <a:t> questions, and we can use another tool from combinatorics to find out exactly how many ways. </a:t>
            </a:r>
          </a:p>
        </p:txBody>
      </p:sp>
    </p:spTree>
    <p:extLst>
      <p:ext uri="{BB962C8B-B14F-4D97-AF65-F5344CB8AC3E}">
        <p14:creationId xmlns:p14="http://schemas.microsoft.com/office/powerpoint/2010/main" val="1449155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Computing Probabilities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lang="en-US" sz="2800" dirty="0"/>
              <a:t>We need to select </a:t>
            </a:r>
            <a:r>
              <a:rPr lang="en-US" sz="2800" dirty="0">
                <a:latin typeface="Cambria Math"/>
              </a:rPr>
              <a:t>9</a:t>
            </a:r>
            <a:r>
              <a:rPr lang="en-US" sz="2800" dirty="0"/>
              <a:t> “objects” from a set of </a:t>
            </a:r>
            <a:r>
              <a:rPr lang="en-US" sz="2800" dirty="0">
                <a:latin typeface="Cambria Math"/>
              </a:rPr>
              <a:t>10</a:t>
            </a:r>
            <a:r>
              <a:rPr lang="en-US" sz="2800" dirty="0"/>
              <a:t> to be correctly answered questions, and the number of ways to do this is</a:t>
            </a:r>
          </a:p>
          <a:p>
            <a:pPr>
              <a:defRPr sz="2800"/>
            </a:pPr>
            <a:endParaRPr lang="en-US" sz="2800" dirty="0"/>
          </a:p>
          <a:p>
            <a:pPr>
              <a:defRPr sz="2800"/>
            </a:pPr>
            <a:endParaRPr lang="en-US" dirty="0"/>
          </a:p>
          <a:p>
            <a:pPr>
              <a:defRPr sz="2800"/>
            </a:pPr>
            <a:endParaRPr lang="en-US" sz="2800" dirty="0"/>
          </a:p>
          <a:p>
            <a:pPr>
              <a:defRPr sz="2800"/>
            </a:pPr>
            <a:endParaRPr lang="en-US" sz="2800" dirty="0"/>
          </a:p>
          <a:p>
            <a:pPr algn="ctr">
              <a:defRPr sz="2800"/>
            </a:pPr>
            <a:endParaRPr lang="en-US" sz="2800" dirty="0"/>
          </a:p>
          <a:p>
            <a:pPr algn="ctr">
              <a:defRPr sz="2800"/>
            </a:pPr>
            <a:r>
              <a:rPr lang="en-US" sz="2800" dirty="0"/>
              <a:t>	</a:t>
            </a:r>
            <a:endParaRPr lang="ar-AE" sz="2800" dirty="0"/>
          </a:p>
          <a:p>
            <a:endParaRPr sz="2800" dirty="0"/>
          </a:p>
        </p:txBody>
      </p:sp>
      <p:pic>
        <p:nvPicPr>
          <p:cNvPr id="7" name="Picture 6" descr="Ten choose nine equals ten factorial divided by the product of nine factorial and one factorial, which equals ten.">
            <a:extLst>
              <a:ext uri="{FF2B5EF4-FFF2-40B4-BE49-F238E27FC236}">
                <a16:creationId xmlns:a16="http://schemas.microsoft.com/office/drawing/2014/main" id="{F54D1D3B-F66D-EB9D-7870-311FEC746098}"/>
              </a:ext>
            </a:extLst>
          </p:cNvPr>
          <p:cNvPicPr>
            <a:picLocks noChangeAspect="1"/>
          </p:cNvPicPr>
          <p:nvPr/>
        </p:nvPicPr>
        <p:blipFill>
          <a:blip r:embed="rId2"/>
          <a:stretch>
            <a:fillRect/>
          </a:stretch>
        </p:blipFill>
        <p:spPr>
          <a:xfrm>
            <a:off x="3124200" y="2362200"/>
            <a:ext cx="2419350" cy="904875"/>
          </a:xfrm>
          <a:prstGeom prst="rect">
            <a:avLst/>
          </a:prstGeom>
        </p:spPr>
      </p:pic>
      <p:sp>
        <p:nvSpPr>
          <p:cNvPr id="9" name="TextBox 8">
            <a:extLst>
              <a:ext uri="{FF2B5EF4-FFF2-40B4-BE49-F238E27FC236}">
                <a16:creationId xmlns:a16="http://schemas.microsoft.com/office/drawing/2014/main" id="{DA66DE8E-AEB8-F609-F3BF-EECE82B08B7E}"/>
              </a:ext>
            </a:extLst>
          </p:cNvPr>
          <p:cNvSpPr txBox="1"/>
          <p:nvPr/>
        </p:nvSpPr>
        <p:spPr>
          <a:xfrm>
            <a:off x="457200" y="3323976"/>
            <a:ext cx="3060000" cy="468000"/>
          </a:xfrm>
          <a:prstGeom prst="rect">
            <a:avLst/>
          </a:prstGeom>
          <a:noFill/>
        </p:spPr>
        <p:txBody>
          <a:bodyPr wrap="square" rtlCol="0">
            <a:spAutoFit/>
          </a:bodyPr>
          <a:lstStyle/>
          <a:p>
            <a:r>
              <a:rPr lang="en-US" sz="2800" dirty="0"/>
              <a:t>Similarly, there are</a:t>
            </a:r>
            <a:endParaRPr lang="en-IN" sz="2800" dirty="0"/>
          </a:p>
        </p:txBody>
      </p:sp>
      <p:pic>
        <p:nvPicPr>
          <p:cNvPr id="5" name="Picture 4" descr="10 choose 8">
            <a:extLst>
              <a:ext uri="{FF2B5EF4-FFF2-40B4-BE49-F238E27FC236}">
                <a16:creationId xmlns:a16="http://schemas.microsoft.com/office/drawing/2014/main" id="{6A2BDA98-2450-B21C-058F-782638F33261}"/>
              </a:ext>
            </a:extLst>
          </p:cNvPr>
          <p:cNvPicPr>
            <a:picLocks noChangeAspect="1"/>
          </p:cNvPicPr>
          <p:nvPr/>
        </p:nvPicPr>
        <p:blipFill>
          <a:blip r:embed="rId3"/>
          <a:stretch>
            <a:fillRect/>
          </a:stretch>
        </p:blipFill>
        <p:spPr>
          <a:xfrm>
            <a:off x="3352800" y="3453522"/>
            <a:ext cx="571500" cy="371475"/>
          </a:xfrm>
          <a:prstGeom prst="rect">
            <a:avLst/>
          </a:prstGeom>
        </p:spPr>
      </p:pic>
      <p:sp>
        <p:nvSpPr>
          <p:cNvPr id="6" name="TextBox 5">
            <a:extLst>
              <a:ext uri="{FF2B5EF4-FFF2-40B4-BE49-F238E27FC236}">
                <a16:creationId xmlns:a16="http://schemas.microsoft.com/office/drawing/2014/main" id="{55CA13B7-A65F-5CBB-BA9B-2F31CAF03ED9}"/>
              </a:ext>
            </a:extLst>
          </p:cNvPr>
          <p:cNvSpPr txBox="1"/>
          <p:nvPr/>
        </p:nvSpPr>
        <p:spPr>
          <a:xfrm>
            <a:off x="3927613" y="3312255"/>
            <a:ext cx="4572000" cy="523220"/>
          </a:xfrm>
          <a:prstGeom prst="rect">
            <a:avLst/>
          </a:prstGeom>
          <a:noFill/>
        </p:spPr>
        <p:txBody>
          <a:bodyPr wrap="square" rtlCol="0">
            <a:spAutoFit/>
          </a:bodyPr>
          <a:lstStyle/>
          <a:p>
            <a:r>
              <a:rPr lang="en-US" sz="2800" dirty="0"/>
              <a:t>ways of selecting </a:t>
            </a:r>
            <a:r>
              <a:rPr lang="en-US" sz="2800" dirty="0">
                <a:latin typeface="Cambria Math"/>
              </a:rPr>
              <a:t>8</a:t>
            </a:r>
            <a:r>
              <a:rPr lang="en-US" sz="2800" dirty="0"/>
              <a:t> of the </a:t>
            </a:r>
            <a:r>
              <a:rPr lang="en-US" sz="2800" dirty="0">
                <a:latin typeface="Cambria Math"/>
              </a:rPr>
              <a:t>10</a:t>
            </a:r>
            <a:endParaRPr lang="en-IN" sz="2800" dirty="0"/>
          </a:p>
        </p:txBody>
      </p:sp>
      <p:sp>
        <p:nvSpPr>
          <p:cNvPr id="8" name="TextBox 7">
            <a:extLst>
              <a:ext uri="{FF2B5EF4-FFF2-40B4-BE49-F238E27FC236}">
                <a16:creationId xmlns:a16="http://schemas.microsoft.com/office/drawing/2014/main" id="{41D67AC8-F4BF-228C-BFFB-A4030EBF1A78}"/>
              </a:ext>
            </a:extLst>
          </p:cNvPr>
          <p:cNvSpPr txBox="1"/>
          <p:nvPr/>
        </p:nvSpPr>
        <p:spPr>
          <a:xfrm>
            <a:off x="457200" y="3737017"/>
            <a:ext cx="3657600" cy="523220"/>
          </a:xfrm>
          <a:prstGeom prst="rect">
            <a:avLst/>
          </a:prstGeom>
          <a:noFill/>
        </p:spPr>
        <p:txBody>
          <a:bodyPr wrap="square" rtlCol="0">
            <a:spAutoFit/>
          </a:bodyPr>
          <a:lstStyle/>
          <a:p>
            <a:r>
              <a:rPr lang="en-US" sz="2800" dirty="0"/>
              <a:t>questions, so there are</a:t>
            </a:r>
            <a:endParaRPr lang="en-IN" sz="2800" dirty="0"/>
          </a:p>
        </p:txBody>
      </p:sp>
      <p:pic>
        <p:nvPicPr>
          <p:cNvPr id="11" name="Picture 10" descr="Ten choose eight equals ten factorial divided by the product of eight factorial and two factorial, which equals ten times nine divided by two, which equals forty five.">
            <a:extLst>
              <a:ext uri="{FF2B5EF4-FFF2-40B4-BE49-F238E27FC236}">
                <a16:creationId xmlns:a16="http://schemas.microsoft.com/office/drawing/2014/main" id="{675A3C6F-AC25-7771-8549-2333B1032F33}"/>
              </a:ext>
            </a:extLst>
          </p:cNvPr>
          <p:cNvPicPr>
            <a:picLocks noChangeAspect="1"/>
          </p:cNvPicPr>
          <p:nvPr/>
        </p:nvPicPr>
        <p:blipFill>
          <a:blip r:embed="rId4"/>
          <a:stretch>
            <a:fillRect/>
          </a:stretch>
        </p:blipFill>
        <p:spPr>
          <a:xfrm>
            <a:off x="2595562" y="4419600"/>
            <a:ext cx="3476625" cy="904875"/>
          </a:xfrm>
          <a:prstGeom prst="rect">
            <a:avLst/>
          </a:prstGeom>
        </p:spPr>
      </p:pic>
      <p:sp>
        <p:nvSpPr>
          <p:cNvPr id="15" name="TextBox 14">
            <a:extLst>
              <a:ext uri="{FF2B5EF4-FFF2-40B4-BE49-F238E27FC236}">
                <a16:creationId xmlns:a16="http://schemas.microsoft.com/office/drawing/2014/main" id="{1B79C501-AF64-40DB-ECEA-B65AAD86CEDB}"/>
              </a:ext>
            </a:extLst>
          </p:cNvPr>
          <p:cNvSpPr txBox="1"/>
          <p:nvPr/>
        </p:nvSpPr>
        <p:spPr>
          <a:xfrm>
            <a:off x="457200" y="5459381"/>
            <a:ext cx="8305800" cy="523220"/>
          </a:xfrm>
          <a:prstGeom prst="rect">
            <a:avLst/>
          </a:prstGeom>
          <a:noFill/>
        </p:spPr>
        <p:txBody>
          <a:bodyPr wrap="square">
            <a:spAutoFit/>
          </a:bodyPr>
          <a:lstStyle/>
          <a:p>
            <a:r>
              <a:rPr lang="en-US" sz="2800" dirty="0"/>
              <a:t>ways of getting exactly </a:t>
            </a:r>
            <a:r>
              <a:rPr lang="en-US" sz="2800" dirty="0">
                <a:latin typeface="Cambria Math"/>
              </a:rPr>
              <a:t>8</a:t>
            </a:r>
            <a:r>
              <a:rPr lang="en-US" sz="2800" dirty="0"/>
              <a:t> questions right.</a:t>
            </a:r>
            <a:endParaRPr lang="en-IN" sz="2800" dirty="0"/>
          </a:p>
        </p:txBody>
      </p:sp>
    </p:spTree>
    <p:extLst>
      <p:ext uri="{BB962C8B-B14F-4D97-AF65-F5344CB8AC3E}">
        <p14:creationId xmlns:p14="http://schemas.microsoft.com/office/powerpoint/2010/main" val="2617540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Computing Probabilities</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Altogether, there are 45 + 10 + 1 = 56 ways of getting </a:t>
            </a:r>
            <a:r>
              <a:rPr lang="en-US" sz="2800" dirty="0">
                <a:latin typeface="Cambria Math"/>
              </a:rPr>
              <a:t>8</a:t>
            </a:r>
            <a:r>
              <a:rPr lang="en-US" sz="2800" dirty="0"/>
              <a:t>, </a:t>
            </a:r>
            <a:r>
              <a:rPr lang="en-US" sz="2800" dirty="0">
                <a:latin typeface="Cambria Math"/>
              </a:rPr>
              <a:t>9</a:t>
            </a:r>
            <a:r>
              <a:rPr lang="en-US" sz="2800" dirty="0"/>
              <a:t>, or </a:t>
            </a:r>
            <a:r>
              <a:rPr lang="en-US" sz="2800" dirty="0">
                <a:latin typeface="Cambria Math"/>
              </a:rPr>
              <a:t>10</a:t>
            </a:r>
            <a:r>
              <a:rPr lang="en-US" sz="2800" dirty="0"/>
              <a:t> questions right, so the probability of this happening is</a:t>
            </a:r>
          </a:p>
          <a:p>
            <a:pPr>
              <a:defRPr sz="2800"/>
            </a:pPr>
            <a:endParaRPr lang="en-US" sz="2800" dirty="0"/>
          </a:p>
          <a:p>
            <a:pPr>
              <a:defRPr sz="2800"/>
            </a:pPr>
            <a:endParaRPr lang="en-US" dirty="0"/>
          </a:p>
        </p:txBody>
      </p:sp>
      <p:pic>
        <p:nvPicPr>
          <p:cNvPr id="6" name="Picture 5" descr="Fifty six over one thousand twenty four is approximately equal to zero point zero five five.">
            <a:extLst>
              <a:ext uri="{FF2B5EF4-FFF2-40B4-BE49-F238E27FC236}">
                <a16:creationId xmlns:a16="http://schemas.microsoft.com/office/drawing/2014/main" id="{A9EE5BD2-94B1-2D86-10F8-51B64A8A811F}"/>
              </a:ext>
            </a:extLst>
          </p:cNvPr>
          <p:cNvPicPr>
            <a:picLocks noChangeAspect="1"/>
          </p:cNvPicPr>
          <p:nvPr/>
        </p:nvPicPr>
        <p:blipFill>
          <a:blip r:embed="rId2"/>
          <a:stretch>
            <a:fillRect/>
          </a:stretch>
        </p:blipFill>
        <p:spPr>
          <a:xfrm>
            <a:off x="3352800" y="2362200"/>
            <a:ext cx="2133600" cy="904875"/>
          </a:xfrm>
          <a:prstGeom prst="rect">
            <a:avLst/>
          </a:prstGeom>
        </p:spPr>
      </p:pic>
      <p:sp>
        <p:nvSpPr>
          <p:cNvPr id="8" name="TextBox 7">
            <a:extLst>
              <a:ext uri="{FF2B5EF4-FFF2-40B4-BE49-F238E27FC236}">
                <a16:creationId xmlns:a16="http://schemas.microsoft.com/office/drawing/2014/main" id="{3FD4C531-96C2-4641-85CC-660A41BB044F}"/>
              </a:ext>
            </a:extLst>
          </p:cNvPr>
          <p:cNvSpPr txBox="1"/>
          <p:nvPr/>
        </p:nvSpPr>
        <p:spPr>
          <a:xfrm>
            <a:off x="457200" y="3424687"/>
            <a:ext cx="8229600" cy="1384995"/>
          </a:xfrm>
          <a:prstGeom prst="rect">
            <a:avLst/>
          </a:prstGeom>
          <a:noFill/>
        </p:spPr>
        <p:txBody>
          <a:bodyPr wrap="square">
            <a:spAutoFit/>
          </a:bodyPr>
          <a:lstStyle/>
          <a:p>
            <a:pPr>
              <a:defRPr sz="2800"/>
            </a:pPr>
            <a:r>
              <a:rPr lang="en-US" sz="2800" dirty="0"/>
              <a:t>This means you only have a 5.5% chance of scoring 80% or better by guessing, so studying ahead of time is clearly advantageous!</a:t>
            </a:r>
          </a:p>
        </p:txBody>
      </p:sp>
    </p:spTree>
    <p:extLst>
      <p:ext uri="{BB962C8B-B14F-4D97-AF65-F5344CB8AC3E}">
        <p14:creationId xmlns:p14="http://schemas.microsoft.com/office/powerpoint/2010/main" val="566405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Terminology of Probability</a:t>
            </a:r>
          </a:p>
        </p:txBody>
      </p:sp>
      <p:sp>
        <p:nvSpPr>
          <p:cNvPr id="3" name="Text Placeholder 2"/>
          <p:cNvSpPr>
            <a:spLocks noGrp="1"/>
          </p:cNvSpPr>
          <p:nvPr>
            <p:ph type="body" sz="quarter" idx="10"/>
          </p:nvPr>
        </p:nvSpPr>
        <p:spPr/>
        <p:txBody>
          <a:bodyPr>
            <a:normAutofit/>
          </a:bodyPr>
          <a:lstStyle/>
          <a:p>
            <a:r>
              <a:rPr sz="2800" dirty="0"/>
              <a:t>An </a:t>
            </a:r>
            <a:r>
              <a:rPr sz="2800" b="1" dirty="0"/>
              <a:t>experiment</a:t>
            </a:r>
            <a:r>
              <a:rPr sz="2800" dirty="0"/>
              <a:t> is any activity that results in well-defined </a:t>
            </a:r>
            <a:r>
              <a:rPr sz="2800" b="1" dirty="0"/>
              <a:t>outcomes</a:t>
            </a:r>
            <a:r>
              <a:rPr sz="2800" dirty="0"/>
              <a:t>. In a given problem, we are usually concerned with finding the probability that one or more of the outcomes will occur, and we use the word </a:t>
            </a:r>
            <a:r>
              <a:rPr sz="2800" b="1" dirty="0"/>
              <a:t>event</a:t>
            </a:r>
            <a:r>
              <a:rPr sz="2800" dirty="0"/>
              <a:t> to refer to a set of outcomes.</a:t>
            </a:r>
          </a:p>
          <a:p>
            <a:r>
              <a:rPr sz="2800" dirty="0"/>
              <a:t>The set of all possible outcomes of a given experiment is called the </a:t>
            </a:r>
            <a:r>
              <a:rPr sz="2800" b="1" dirty="0"/>
              <a:t>sample space</a:t>
            </a:r>
            <a:r>
              <a:rPr sz="2800" dirty="0"/>
              <a:t> of the experiment. This means that in the language of sets, an event is any subset of the sample space, including the empty set and the entire sample space.</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Cardinality of a Union of Sets</a:t>
            </a:r>
          </a:p>
        </p:txBody>
      </p:sp>
      <p:sp>
        <p:nvSpPr>
          <p:cNvPr id="3" name="Text Placeholder 2"/>
          <p:cNvSpPr>
            <a:spLocks noGrp="1"/>
          </p:cNvSpPr>
          <p:nvPr>
            <p:ph type="body" sz="quarter" idx="10"/>
          </p:nvPr>
        </p:nvSpPr>
        <p:spPr/>
        <p:txBody>
          <a:bodyPr>
            <a:normAutofit/>
          </a:bodyPr>
          <a:lstStyle/>
          <a:p>
            <a:pPr>
              <a:defRPr sz="2800"/>
            </a:pPr>
            <a:r>
              <a:rPr sz="2800" dirty="0"/>
              <a:t>Let </a:t>
            </a:r>
            <a:r>
              <a:rPr lang="en-US" sz="2800" i="1" dirty="0"/>
              <a:t>E</a:t>
            </a:r>
            <a:r>
              <a:rPr sz="2800" dirty="0"/>
              <a:t> and </a:t>
            </a:r>
            <a:r>
              <a:rPr lang="en-US" sz="2800" i="1" dirty="0"/>
              <a:t>F</a:t>
            </a:r>
            <a:r>
              <a:rPr sz="2800" dirty="0"/>
              <a:t> be two finite sets. Then</a:t>
            </a:r>
          </a:p>
          <a:p>
            <a:pPr algn="ctr">
              <a:defRPr sz="2800"/>
            </a:pPr>
            <a:endParaRPr sz="2800" dirty="0"/>
          </a:p>
          <a:p>
            <a:pPr>
              <a:defRPr sz="2800"/>
            </a:pPr>
            <a:r>
              <a:rPr lang="en-US" sz="2800" dirty="0"/>
              <a:t>														</a:t>
            </a:r>
            <a:endParaRPr sz="2800" dirty="0"/>
          </a:p>
          <a:p>
            <a:endParaRPr sz="2800" dirty="0"/>
          </a:p>
        </p:txBody>
      </p:sp>
      <p:pic>
        <p:nvPicPr>
          <p:cNvPr id="6" name="Picture 5" descr="n of E union F equals n of E plus n of F minus n of E intersection F.">
            <a:extLst>
              <a:ext uri="{FF2B5EF4-FFF2-40B4-BE49-F238E27FC236}">
                <a16:creationId xmlns:a16="http://schemas.microsoft.com/office/drawing/2014/main" id="{5B1B9AC3-46C5-8E40-C115-4BD300286622}"/>
              </a:ext>
            </a:extLst>
          </p:cNvPr>
          <p:cNvPicPr>
            <a:picLocks noChangeAspect="1"/>
          </p:cNvPicPr>
          <p:nvPr/>
        </p:nvPicPr>
        <p:blipFill>
          <a:blip r:embed="rId2"/>
          <a:stretch>
            <a:fillRect/>
          </a:stretch>
        </p:blipFill>
        <p:spPr>
          <a:xfrm>
            <a:off x="1828800" y="1600200"/>
            <a:ext cx="5143500" cy="523875"/>
          </a:xfrm>
          <a:prstGeom prst="rect">
            <a:avLst/>
          </a:prstGeom>
        </p:spPr>
      </p:pic>
      <p:sp>
        <p:nvSpPr>
          <p:cNvPr id="14" name="TextBox 13">
            <a:extLst>
              <a:ext uri="{FF2B5EF4-FFF2-40B4-BE49-F238E27FC236}">
                <a16:creationId xmlns:a16="http://schemas.microsoft.com/office/drawing/2014/main" id="{65D40A25-09AC-C3A9-D5C8-8F892D28E6A3}"/>
              </a:ext>
            </a:extLst>
          </p:cNvPr>
          <p:cNvSpPr txBox="1"/>
          <p:nvPr/>
        </p:nvSpPr>
        <p:spPr>
          <a:xfrm>
            <a:off x="457200" y="2133600"/>
            <a:ext cx="8001000" cy="954107"/>
          </a:xfrm>
          <a:prstGeom prst="rect">
            <a:avLst/>
          </a:prstGeom>
          <a:noFill/>
        </p:spPr>
        <p:txBody>
          <a:bodyPr wrap="square">
            <a:spAutoFit/>
          </a:bodyPr>
          <a:lstStyle/>
          <a:p>
            <a:r>
              <a:rPr lang="en-US" sz="2800" dirty="0">
                <a:solidFill>
                  <a:srgbClr val="000000"/>
                </a:solidFill>
              </a:rPr>
              <a:t>Note that if </a:t>
            </a:r>
            <a:r>
              <a:rPr lang="en-US" sz="2800" i="1" dirty="0">
                <a:solidFill>
                  <a:srgbClr val="000000"/>
                </a:solidFill>
              </a:rPr>
              <a:t>E</a:t>
            </a:r>
            <a:r>
              <a:rPr lang="en-US" sz="2800" dirty="0">
                <a:solidFill>
                  <a:srgbClr val="000000"/>
                </a:solidFill>
              </a:rPr>
              <a:t> and </a:t>
            </a:r>
            <a:r>
              <a:rPr lang="en-US" sz="2800" i="1" dirty="0">
                <a:solidFill>
                  <a:srgbClr val="000000"/>
                </a:solidFill>
              </a:rPr>
              <a:t>F </a:t>
            </a:r>
            <a:r>
              <a:rPr lang="en-US" sz="2800" dirty="0">
                <a:solidFill>
                  <a:srgbClr val="000000"/>
                </a:solidFill>
              </a:rPr>
              <a:t>are </a:t>
            </a:r>
            <a:r>
              <a:rPr lang="en-US" sz="2800" i="1" dirty="0">
                <a:solidFill>
                  <a:srgbClr val="000000"/>
                </a:solidFill>
              </a:rPr>
              <a:t>disjoint</a:t>
            </a:r>
            <a:r>
              <a:rPr lang="en-US" sz="2800" dirty="0">
                <a:solidFill>
                  <a:srgbClr val="000000"/>
                </a:solidFill>
              </a:rPr>
              <a:t>, meaning they have no elements in common, then</a:t>
            </a:r>
            <a:endParaRPr lang="en-IN" sz="2800" dirty="0">
              <a:solidFill>
                <a:srgbClr val="000000"/>
              </a:solidFill>
            </a:endParaRPr>
          </a:p>
        </p:txBody>
      </p:sp>
      <p:pic>
        <p:nvPicPr>
          <p:cNvPr id="9" name="Picture 8" descr="n of E intersection F equals zero.">
            <a:extLst>
              <a:ext uri="{FF2B5EF4-FFF2-40B4-BE49-F238E27FC236}">
                <a16:creationId xmlns:a16="http://schemas.microsoft.com/office/drawing/2014/main" id="{E6AF6BE6-8652-E839-49F4-1E56A0D84B2B}"/>
              </a:ext>
            </a:extLst>
          </p:cNvPr>
          <p:cNvPicPr>
            <a:picLocks noChangeAspect="1"/>
          </p:cNvPicPr>
          <p:nvPr/>
        </p:nvPicPr>
        <p:blipFill>
          <a:blip r:embed="rId3"/>
          <a:stretch>
            <a:fillRect/>
          </a:stretch>
        </p:blipFill>
        <p:spPr>
          <a:xfrm>
            <a:off x="4495800" y="2600325"/>
            <a:ext cx="1971675" cy="523875"/>
          </a:xfrm>
          <a:prstGeom prst="rect">
            <a:avLst/>
          </a:prstGeom>
        </p:spPr>
      </p:pic>
      <p:sp>
        <p:nvSpPr>
          <p:cNvPr id="16" name="TextBox 15">
            <a:extLst>
              <a:ext uri="{FF2B5EF4-FFF2-40B4-BE49-F238E27FC236}">
                <a16:creationId xmlns:a16="http://schemas.microsoft.com/office/drawing/2014/main" id="{119FE6FB-B54F-6CE5-BC73-16C8333CA61E}"/>
              </a:ext>
            </a:extLst>
          </p:cNvPr>
          <p:cNvSpPr txBox="1"/>
          <p:nvPr/>
        </p:nvSpPr>
        <p:spPr>
          <a:xfrm>
            <a:off x="6438900" y="2564487"/>
            <a:ext cx="533400" cy="523220"/>
          </a:xfrm>
          <a:prstGeom prst="rect">
            <a:avLst/>
          </a:prstGeom>
          <a:noFill/>
        </p:spPr>
        <p:txBody>
          <a:bodyPr wrap="square">
            <a:spAutoFit/>
          </a:bodyPr>
          <a:lstStyle/>
          <a:p>
            <a:r>
              <a:rPr lang="en-IN" sz="2800" dirty="0">
                <a:solidFill>
                  <a:srgbClr val="000000"/>
                </a:solidFill>
              </a:rPr>
              <a:t>so</a:t>
            </a:r>
          </a:p>
        </p:txBody>
      </p:sp>
      <p:pic>
        <p:nvPicPr>
          <p:cNvPr id="12" name="Picture 11" descr="n of E union F equals n of E plus n of F.">
            <a:extLst>
              <a:ext uri="{FF2B5EF4-FFF2-40B4-BE49-F238E27FC236}">
                <a16:creationId xmlns:a16="http://schemas.microsoft.com/office/drawing/2014/main" id="{BAD650D7-5E20-2FBE-4622-0834589933CF}"/>
              </a:ext>
            </a:extLst>
          </p:cNvPr>
          <p:cNvPicPr>
            <a:picLocks noChangeAspect="1"/>
          </p:cNvPicPr>
          <p:nvPr/>
        </p:nvPicPr>
        <p:blipFill>
          <a:blip r:embed="rId4"/>
          <a:stretch>
            <a:fillRect/>
          </a:stretch>
        </p:blipFill>
        <p:spPr>
          <a:xfrm>
            <a:off x="609600" y="3016558"/>
            <a:ext cx="3533775" cy="52387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Probability of a Union of Two Events</a:t>
            </a:r>
          </a:p>
        </p:txBody>
      </p:sp>
      <p:sp>
        <p:nvSpPr>
          <p:cNvPr id="3" name="Text Placeholder 2"/>
          <p:cNvSpPr>
            <a:spLocks noGrp="1"/>
          </p:cNvSpPr>
          <p:nvPr>
            <p:ph type="body" sz="quarter" idx="10"/>
          </p:nvPr>
        </p:nvSpPr>
        <p:spPr/>
        <p:txBody>
          <a:bodyPr>
            <a:normAutofit/>
          </a:bodyPr>
          <a:lstStyle/>
          <a:p>
            <a:pPr>
              <a:defRPr sz="2800"/>
            </a:pPr>
            <a:r>
              <a:rPr sz="2800" dirty="0"/>
              <a:t>Let </a:t>
            </a:r>
            <a:r>
              <a:rPr lang="en-US" sz="2800" i="1" dirty="0"/>
              <a:t>E</a:t>
            </a:r>
            <a:r>
              <a:rPr sz="2800" dirty="0"/>
              <a:t> and </a:t>
            </a:r>
            <a:r>
              <a:rPr lang="en-US" sz="2800" i="1" dirty="0"/>
              <a:t>F</a:t>
            </a:r>
            <a:r>
              <a:rPr sz="2800" dirty="0"/>
              <a:t> be two subsets of the same sample space. Then the </a:t>
            </a:r>
            <a:r>
              <a:rPr b="1" dirty="0"/>
              <a:t>probability of the event</a:t>
            </a:r>
            <a:r>
              <a:rPr lang="en-US" b="1" dirty="0"/>
              <a:t> “</a:t>
            </a:r>
            <a:r>
              <a:rPr lang="en-US" b="1" i="1" dirty="0"/>
              <a:t>E</a:t>
            </a:r>
            <a:r>
              <a:rPr sz="2800" b="1" dirty="0"/>
              <a:t> </a:t>
            </a:r>
            <a:r>
              <a:rPr b="1" dirty="0"/>
              <a:t>or</a:t>
            </a:r>
            <a:r>
              <a:rPr sz="2800" b="1" dirty="0"/>
              <a:t> </a:t>
            </a:r>
            <a:r>
              <a:rPr lang="en-US" sz="2800" b="1" i="1" dirty="0"/>
              <a:t>F</a:t>
            </a:r>
            <a:r>
              <a:rPr lang="en-US" b="1" dirty="0"/>
              <a:t>,”</a:t>
            </a:r>
            <a:r>
              <a:rPr sz="2800" dirty="0"/>
              <a:t> denoted</a:t>
            </a:r>
            <a:r>
              <a:rPr lang="en-US" sz="2800" dirty="0"/>
              <a:t>	</a:t>
            </a:r>
            <a:endParaRPr sz="2800" dirty="0"/>
          </a:p>
          <a:p>
            <a:pPr algn="ctr">
              <a:defRPr sz="2800"/>
            </a:pPr>
            <a:r>
              <a:rPr sz="2800" dirty="0"/>
              <a:t> </a:t>
            </a:r>
          </a:p>
          <a:p>
            <a:pPr>
              <a:defRPr sz="2800"/>
            </a:pPr>
            <a:r>
              <a:rPr lang="en-US" sz="2800" dirty="0"/>
              <a:t>																			    </a:t>
            </a:r>
            <a:r>
              <a:rPr sz="2800" dirty="0"/>
              <a:t> </a:t>
            </a:r>
            <a:r>
              <a:rPr lang="en-US" sz="2800" dirty="0"/>
              <a:t>  											</a:t>
            </a:r>
            <a:br>
              <a:rPr lang="en-US" sz="2800" dirty="0"/>
            </a:br>
            <a:r>
              <a:rPr lang="en-US" sz="2800" dirty="0"/>
              <a:t>		</a:t>
            </a:r>
            <a:endParaRPr sz="2800" dirty="0"/>
          </a:p>
        </p:txBody>
      </p:sp>
      <p:pic>
        <p:nvPicPr>
          <p:cNvPr id="6" name="Picture 5" descr="P of E union F.">
            <a:extLst>
              <a:ext uri="{FF2B5EF4-FFF2-40B4-BE49-F238E27FC236}">
                <a16:creationId xmlns:a16="http://schemas.microsoft.com/office/drawing/2014/main" id="{45D938A2-EB69-E78A-1C39-5DA154163E16}"/>
              </a:ext>
            </a:extLst>
          </p:cNvPr>
          <p:cNvPicPr>
            <a:picLocks noChangeAspect="1"/>
          </p:cNvPicPr>
          <p:nvPr/>
        </p:nvPicPr>
        <p:blipFill>
          <a:blip r:embed="rId2"/>
          <a:stretch>
            <a:fillRect/>
          </a:stretch>
        </p:blipFill>
        <p:spPr>
          <a:xfrm>
            <a:off x="533400" y="1981200"/>
            <a:ext cx="1352550" cy="523875"/>
          </a:xfrm>
          <a:prstGeom prst="rect">
            <a:avLst/>
          </a:prstGeom>
        </p:spPr>
      </p:pic>
      <p:sp>
        <p:nvSpPr>
          <p:cNvPr id="26" name="TextBox 25">
            <a:extLst>
              <a:ext uri="{FF2B5EF4-FFF2-40B4-BE49-F238E27FC236}">
                <a16:creationId xmlns:a16="http://schemas.microsoft.com/office/drawing/2014/main" id="{E94D52FA-2B7F-818E-6BB9-E6B406D37BD0}"/>
              </a:ext>
            </a:extLst>
          </p:cNvPr>
          <p:cNvSpPr txBox="1"/>
          <p:nvPr/>
        </p:nvSpPr>
        <p:spPr>
          <a:xfrm>
            <a:off x="1880738" y="1960232"/>
            <a:ext cx="4572000" cy="523220"/>
          </a:xfrm>
          <a:prstGeom prst="rect">
            <a:avLst/>
          </a:prstGeom>
          <a:noFill/>
        </p:spPr>
        <p:txBody>
          <a:bodyPr wrap="square">
            <a:spAutoFit/>
          </a:bodyPr>
          <a:lstStyle/>
          <a:p>
            <a:r>
              <a:rPr lang="en-US" sz="2800" dirty="0">
                <a:solidFill>
                  <a:srgbClr val="000000"/>
                </a:solidFill>
              </a:rPr>
              <a:t>is given by the formula</a:t>
            </a:r>
            <a:endParaRPr lang="en-IN" sz="2800" dirty="0">
              <a:solidFill>
                <a:srgbClr val="000000"/>
              </a:solidFill>
            </a:endParaRPr>
          </a:p>
        </p:txBody>
      </p:sp>
      <p:pic>
        <p:nvPicPr>
          <p:cNvPr id="9" name="Picture 8" descr="P of E union F equals P of E plus P of F minus P of E intersection F.">
            <a:extLst>
              <a:ext uri="{FF2B5EF4-FFF2-40B4-BE49-F238E27FC236}">
                <a16:creationId xmlns:a16="http://schemas.microsoft.com/office/drawing/2014/main" id="{498FD63C-94BA-2F53-D7B0-8774A02EDED7}"/>
              </a:ext>
            </a:extLst>
          </p:cNvPr>
          <p:cNvPicPr>
            <a:picLocks noChangeAspect="1"/>
          </p:cNvPicPr>
          <p:nvPr/>
        </p:nvPicPr>
        <p:blipFill>
          <a:blip r:embed="rId3"/>
          <a:stretch>
            <a:fillRect/>
          </a:stretch>
        </p:blipFill>
        <p:spPr>
          <a:xfrm>
            <a:off x="1752600" y="2505075"/>
            <a:ext cx="5200650" cy="523875"/>
          </a:xfrm>
          <a:prstGeom prst="rect">
            <a:avLst/>
          </a:prstGeom>
        </p:spPr>
      </p:pic>
      <p:sp>
        <p:nvSpPr>
          <p:cNvPr id="28" name="TextBox 27">
            <a:extLst>
              <a:ext uri="{FF2B5EF4-FFF2-40B4-BE49-F238E27FC236}">
                <a16:creationId xmlns:a16="http://schemas.microsoft.com/office/drawing/2014/main" id="{6D377CBB-B9F0-F1B8-D932-D2EA7C92E303}"/>
              </a:ext>
            </a:extLst>
          </p:cNvPr>
          <p:cNvSpPr txBox="1"/>
          <p:nvPr/>
        </p:nvSpPr>
        <p:spPr>
          <a:xfrm>
            <a:off x="413529" y="2967953"/>
            <a:ext cx="1752600" cy="523220"/>
          </a:xfrm>
          <a:prstGeom prst="rect">
            <a:avLst/>
          </a:prstGeom>
          <a:noFill/>
        </p:spPr>
        <p:txBody>
          <a:bodyPr wrap="square">
            <a:spAutoFit/>
          </a:bodyPr>
          <a:lstStyle/>
          <a:p>
            <a:r>
              <a:rPr lang="en-IN" sz="2800" dirty="0">
                <a:solidFill>
                  <a:srgbClr val="000000"/>
                </a:solidFill>
              </a:rPr>
              <a:t>The term </a:t>
            </a:r>
          </a:p>
        </p:txBody>
      </p:sp>
      <p:pic>
        <p:nvPicPr>
          <p:cNvPr id="12" name="Picture 11" descr="P of E intersection F.">
            <a:extLst>
              <a:ext uri="{FF2B5EF4-FFF2-40B4-BE49-F238E27FC236}">
                <a16:creationId xmlns:a16="http://schemas.microsoft.com/office/drawing/2014/main" id="{85D05D8C-AA92-0E2E-D5D6-641627ECC608}"/>
              </a:ext>
            </a:extLst>
          </p:cNvPr>
          <p:cNvPicPr>
            <a:picLocks noChangeAspect="1"/>
          </p:cNvPicPr>
          <p:nvPr/>
        </p:nvPicPr>
        <p:blipFill>
          <a:blip r:embed="rId4"/>
          <a:stretch>
            <a:fillRect/>
          </a:stretch>
        </p:blipFill>
        <p:spPr>
          <a:xfrm>
            <a:off x="1899429" y="3015341"/>
            <a:ext cx="1352550" cy="523875"/>
          </a:xfrm>
          <a:prstGeom prst="rect">
            <a:avLst/>
          </a:prstGeom>
        </p:spPr>
      </p:pic>
      <p:sp>
        <p:nvSpPr>
          <p:cNvPr id="30" name="TextBox 29">
            <a:extLst>
              <a:ext uri="{FF2B5EF4-FFF2-40B4-BE49-F238E27FC236}">
                <a16:creationId xmlns:a16="http://schemas.microsoft.com/office/drawing/2014/main" id="{B3B775FB-DCA0-7281-CD01-28316E8EF1FB}"/>
              </a:ext>
            </a:extLst>
          </p:cNvPr>
          <p:cNvSpPr txBox="1"/>
          <p:nvPr/>
        </p:nvSpPr>
        <p:spPr>
          <a:xfrm>
            <a:off x="3156728" y="2967953"/>
            <a:ext cx="5453871" cy="523220"/>
          </a:xfrm>
          <a:prstGeom prst="rect">
            <a:avLst/>
          </a:prstGeom>
          <a:noFill/>
        </p:spPr>
        <p:txBody>
          <a:bodyPr wrap="square">
            <a:spAutoFit/>
          </a:bodyPr>
          <a:lstStyle/>
          <a:p>
            <a:r>
              <a:rPr lang="en-US" sz="2800" dirty="0">
                <a:solidFill>
                  <a:srgbClr val="000000"/>
                </a:solidFill>
              </a:rPr>
              <a:t>represents the probability of both</a:t>
            </a:r>
            <a:endParaRPr lang="en-IN" sz="2800" dirty="0">
              <a:solidFill>
                <a:srgbClr val="000000"/>
              </a:solidFill>
            </a:endParaRPr>
          </a:p>
        </p:txBody>
      </p:sp>
      <p:sp>
        <p:nvSpPr>
          <p:cNvPr id="32" name="TextBox 31">
            <a:extLst>
              <a:ext uri="{FF2B5EF4-FFF2-40B4-BE49-F238E27FC236}">
                <a16:creationId xmlns:a16="http://schemas.microsoft.com/office/drawing/2014/main" id="{838BA983-2FA3-024E-2628-14D4441B1938}"/>
              </a:ext>
            </a:extLst>
          </p:cNvPr>
          <p:cNvSpPr txBox="1"/>
          <p:nvPr/>
        </p:nvSpPr>
        <p:spPr>
          <a:xfrm>
            <a:off x="413529" y="3399460"/>
            <a:ext cx="8419201" cy="1332000"/>
          </a:xfrm>
          <a:prstGeom prst="rect">
            <a:avLst/>
          </a:prstGeom>
          <a:noFill/>
        </p:spPr>
        <p:txBody>
          <a:bodyPr wrap="square">
            <a:spAutoFit/>
          </a:bodyPr>
          <a:lstStyle/>
          <a:p>
            <a:r>
              <a:rPr lang="en-US" sz="2800" dirty="0">
                <a:solidFill>
                  <a:srgbClr val="000000"/>
                </a:solidFill>
              </a:rPr>
              <a:t>events </a:t>
            </a:r>
            <a:r>
              <a:rPr lang="en-US" sz="2800" i="1" dirty="0">
                <a:solidFill>
                  <a:srgbClr val="000000"/>
                </a:solidFill>
              </a:rPr>
              <a:t>E</a:t>
            </a:r>
            <a:r>
              <a:rPr lang="en-US" sz="2800" dirty="0">
                <a:solidFill>
                  <a:srgbClr val="000000"/>
                </a:solidFill>
              </a:rPr>
              <a:t> and </a:t>
            </a:r>
            <a:r>
              <a:rPr lang="en-US" sz="2800" i="1" dirty="0">
                <a:solidFill>
                  <a:srgbClr val="000000"/>
                </a:solidFill>
              </a:rPr>
              <a:t>F</a:t>
            </a:r>
            <a:r>
              <a:rPr lang="en-US" sz="2800" dirty="0">
                <a:solidFill>
                  <a:srgbClr val="000000"/>
                </a:solidFill>
              </a:rPr>
              <a:t> happening. If, as sets, events </a:t>
            </a:r>
            <a:r>
              <a:rPr lang="en-US" sz="2800" i="1" dirty="0">
                <a:solidFill>
                  <a:srgbClr val="000000"/>
                </a:solidFill>
              </a:rPr>
              <a:t>E</a:t>
            </a:r>
            <a:r>
              <a:rPr lang="en-US" sz="2800" dirty="0">
                <a:solidFill>
                  <a:srgbClr val="000000"/>
                </a:solidFill>
              </a:rPr>
              <a:t> and </a:t>
            </a:r>
            <a:r>
              <a:rPr lang="en-US" sz="2800" i="1" dirty="0">
                <a:solidFill>
                  <a:srgbClr val="000000"/>
                </a:solidFill>
              </a:rPr>
              <a:t>F</a:t>
            </a:r>
            <a:r>
              <a:rPr lang="en-US" sz="2800" dirty="0">
                <a:solidFill>
                  <a:srgbClr val="000000"/>
                </a:solidFill>
              </a:rPr>
              <a:t> are disjoint </a:t>
            </a:r>
            <a:r>
              <a:rPr lang="en-US" sz="2800" dirty="0">
                <a:solidFill>
                  <a:srgbClr val="000000"/>
                </a:solidFill>
                <a:latin typeface="Cambria Math" panose="02040503050406030204" pitchFamily="18" charset="0"/>
                <a:ea typeface="Cambria Math" panose="02040503050406030204" pitchFamily="18" charset="0"/>
              </a:rPr>
              <a:t>(</a:t>
            </a:r>
            <a:r>
              <a:rPr lang="en-US" sz="2800" dirty="0">
                <a:solidFill>
                  <a:srgbClr val="000000"/>
                </a:solidFill>
              </a:rPr>
              <a:t>so </a:t>
            </a:r>
            <a:r>
              <a:rPr lang="en-US" sz="2800" i="1" dirty="0">
                <a:solidFill>
                  <a:srgbClr val="000000"/>
                </a:solidFill>
              </a:rPr>
              <a:t>E</a:t>
            </a:r>
            <a:r>
              <a:rPr lang="en-US" sz="2800" dirty="0">
                <a:solidFill>
                  <a:srgbClr val="000000"/>
                </a:solidFill>
              </a:rPr>
              <a:t> ∩ </a:t>
            </a:r>
            <a:r>
              <a:rPr lang="en-US" sz="2800" i="1" dirty="0">
                <a:solidFill>
                  <a:srgbClr val="000000"/>
                </a:solidFill>
              </a:rPr>
              <a:t>F</a:t>
            </a:r>
            <a:r>
              <a:rPr lang="en-US" sz="2800" dirty="0">
                <a:solidFill>
                  <a:srgbClr val="000000"/>
                </a:solidFill>
              </a:rPr>
              <a:t> = </a:t>
            </a:r>
            <a:r>
              <a:rPr lang="en-US" sz="2800" dirty="0">
                <a:solidFill>
                  <a:srgbClr val="000000"/>
                </a:solidFill>
                <a:latin typeface="Cambria Math" panose="02040503050406030204" pitchFamily="18" charset="0"/>
                <a:ea typeface="Cambria Math" panose="02040503050406030204" pitchFamily="18" charset="0"/>
              </a:rPr>
              <a:t>∅), </a:t>
            </a:r>
            <a:r>
              <a:rPr lang="en-US" sz="2800" dirty="0">
                <a:solidFill>
                  <a:srgbClr val="000000"/>
                </a:solidFill>
              </a:rPr>
              <a:t>then </a:t>
            </a:r>
            <a:r>
              <a:rPr lang="en-US" sz="2800" i="1" dirty="0">
                <a:solidFill>
                  <a:srgbClr val="000000"/>
                </a:solidFill>
              </a:rPr>
              <a:t>E </a:t>
            </a:r>
            <a:r>
              <a:rPr lang="en-US" sz="2800" dirty="0">
                <a:solidFill>
                  <a:srgbClr val="000000"/>
                </a:solidFill>
              </a:rPr>
              <a:t>and </a:t>
            </a:r>
            <a:r>
              <a:rPr lang="en-US" sz="2800" i="1" dirty="0">
                <a:solidFill>
                  <a:srgbClr val="000000"/>
                </a:solidFill>
              </a:rPr>
              <a:t>F</a:t>
            </a:r>
            <a:r>
              <a:rPr lang="en-US" sz="2800" dirty="0">
                <a:solidFill>
                  <a:srgbClr val="000000"/>
                </a:solidFill>
              </a:rPr>
              <a:t> are said to be </a:t>
            </a:r>
            <a:br>
              <a:rPr lang="en-US" sz="2800" dirty="0">
                <a:solidFill>
                  <a:srgbClr val="000000"/>
                </a:solidFill>
              </a:rPr>
            </a:br>
            <a:r>
              <a:rPr lang="en-US" sz="2800" i="1" dirty="0">
                <a:solidFill>
                  <a:srgbClr val="000000"/>
                </a:solidFill>
              </a:rPr>
              <a:t>mutually exclusive. </a:t>
            </a:r>
            <a:r>
              <a:rPr lang="en-US" sz="2800" dirty="0">
                <a:solidFill>
                  <a:srgbClr val="000000"/>
                </a:solidFill>
              </a:rPr>
              <a:t>In this case, </a:t>
            </a:r>
            <a:r>
              <a:rPr lang="en-US" sz="2800" i="1" dirty="0">
                <a:solidFill>
                  <a:srgbClr val="000000"/>
                </a:solidFill>
              </a:rPr>
              <a:t>E</a:t>
            </a:r>
            <a:r>
              <a:rPr lang="en-US" sz="2800" dirty="0">
                <a:solidFill>
                  <a:srgbClr val="000000"/>
                </a:solidFill>
              </a:rPr>
              <a:t> ∩ </a:t>
            </a:r>
            <a:r>
              <a:rPr lang="en-US" sz="2800" i="1" dirty="0">
                <a:solidFill>
                  <a:srgbClr val="000000"/>
                </a:solidFill>
              </a:rPr>
              <a:t>F</a:t>
            </a:r>
            <a:r>
              <a:rPr lang="en-US" sz="2800" dirty="0">
                <a:solidFill>
                  <a:srgbClr val="000000"/>
                </a:solidFill>
              </a:rPr>
              <a:t> = </a:t>
            </a:r>
            <a:r>
              <a:rPr lang="en-US" sz="2800" dirty="0">
                <a:solidFill>
                  <a:srgbClr val="000000"/>
                </a:solidFill>
                <a:latin typeface="Cambria Math" panose="02040503050406030204" pitchFamily="18" charset="0"/>
                <a:ea typeface="Cambria Math" panose="02040503050406030204" pitchFamily="18" charset="0"/>
              </a:rPr>
              <a:t>∅ </a:t>
            </a:r>
            <a:r>
              <a:rPr lang="en-US" sz="2800" dirty="0">
                <a:solidFill>
                  <a:srgbClr val="000000"/>
                </a:solidFill>
                <a:latin typeface="+mj-lt"/>
                <a:ea typeface="Cambria Math" panose="02040503050406030204" pitchFamily="18" charset="0"/>
              </a:rPr>
              <a:t>and</a:t>
            </a:r>
            <a:r>
              <a:rPr lang="en-US" sz="2800" dirty="0">
                <a:solidFill>
                  <a:srgbClr val="000000"/>
                </a:solidFill>
                <a:latin typeface="Cambria Math" panose="02040503050406030204" pitchFamily="18" charset="0"/>
                <a:ea typeface="Cambria Math" panose="02040503050406030204" pitchFamily="18" charset="0"/>
              </a:rPr>
              <a:t> </a:t>
            </a:r>
            <a:endParaRPr lang="en-IN" sz="2800" dirty="0">
              <a:solidFill>
                <a:srgbClr val="000000"/>
              </a:solidFill>
            </a:endParaRPr>
          </a:p>
          <a:p>
            <a:endParaRPr lang="en-IN" sz="2800" dirty="0">
              <a:solidFill>
                <a:srgbClr val="000000"/>
              </a:solidFill>
            </a:endParaRPr>
          </a:p>
          <a:p>
            <a:endParaRPr lang="en-IN" sz="2800" dirty="0"/>
          </a:p>
        </p:txBody>
      </p:sp>
      <p:pic>
        <p:nvPicPr>
          <p:cNvPr id="24" name="Picture 23" descr="P of E union F equals P of E plus P of F.">
            <a:extLst>
              <a:ext uri="{FF2B5EF4-FFF2-40B4-BE49-F238E27FC236}">
                <a16:creationId xmlns:a16="http://schemas.microsoft.com/office/drawing/2014/main" id="{1455DB15-DF58-D874-6940-DAF5848F9E65}"/>
              </a:ext>
            </a:extLst>
          </p:cNvPr>
          <p:cNvPicPr>
            <a:picLocks noChangeAspect="1"/>
          </p:cNvPicPr>
          <p:nvPr/>
        </p:nvPicPr>
        <p:blipFill>
          <a:blip r:embed="rId5"/>
          <a:stretch>
            <a:fillRect/>
          </a:stretch>
        </p:blipFill>
        <p:spPr>
          <a:xfrm>
            <a:off x="533400" y="4733925"/>
            <a:ext cx="3467100" cy="52387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Probability of a Union of Two Events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Assume a single die has been rolled and the number showing on top noted. Let </a:t>
            </a:r>
            <a:r>
              <a:rPr lang="en-US" sz="2800" i="1" dirty="0"/>
              <a:t>E</a:t>
            </a:r>
            <a:r>
              <a:rPr sz="2800" dirty="0"/>
              <a:t> be the event </a:t>
            </a:r>
            <a:r>
              <a:rPr lang="en-US" sz="2800" dirty="0"/>
              <a:t>“</a:t>
            </a:r>
            <a:r>
              <a:rPr sz="2800" dirty="0"/>
              <a:t>the number is divisible by </a:t>
            </a:r>
            <a:r>
              <a:rPr sz="2800" dirty="0">
                <a:latin typeface="Cambria Math"/>
              </a:rPr>
              <a:t>2</a:t>
            </a:r>
            <a:r>
              <a:rPr lang="en-US" dirty="0"/>
              <a:t>”</a:t>
            </a:r>
            <a:r>
              <a:rPr sz="2800" dirty="0"/>
              <a:t> and let </a:t>
            </a:r>
            <a:r>
              <a:rPr lang="en-US" sz="2800" i="1" dirty="0"/>
              <a:t>F</a:t>
            </a:r>
            <a:r>
              <a:rPr sz="2800" dirty="0"/>
              <a:t> be the event </a:t>
            </a:r>
            <a:r>
              <a:rPr lang="en-US" sz="2800" dirty="0"/>
              <a:t>“</a:t>
            </a:r>
            <a:r>
              <a:rPr sz="2800" dirty="0"/>
              <a:t>the number is divisible by </a:t>
            </a:r>
            <a:r>
              <a:rPr sz="2800" dirty="0">
                <a:latin typeface="Cambria Math"/>
              </a:rPr>
              <a:t>3</a:t>
            </a:r>
            <a:r>
              <a:rPr sz="2800" dirty="0"/>
              <a:t>.</a:t>
            </a:r>
            <a:r>
              <a:rPr lang="en-US" dirty="0"/>
              <a:t>”</a:t>
            </a:r>
            <a:r>
              <a:rPr sz="2800" dirty="0"/>
              <a:t> Find the following probabilities</a:t>
            </a:r>
            <a:r>
              <a:rPr lang="en-US" sz="2800" dirty="0"/>
              <a:t>.</a:t>
            </a:r>
            <a:endParaRPr sz="2800" dirty="0"/>
          </a:p>
          <a:p>
            <a:pPr>
              <a:defRPr sz="2800"/>
            </a:pPr>
            <a:endParaRPr dirty="0"/>
          </a:p>
        </p:txBody>
      </p:sp>
      <p:pic>
        <p:nvPicPr>
          <p:cNvPr id="7" name="Picture 6" descr="Example a. P of E intersection F.">
            <a:extLst>
              <a:ext uri="{FF2B5EF4-FFF2-40B4-BE49-F238E27FC236}">
                <a16:creationId xmlns:a16="http://schemas.microsoft.com/office/drawing/2014/main" id="{177CCA49-7510-1B5B-82E0-2062A6C92113}"/>
              </a:ext>
            </a:extLst>
          </p:cNvPr>
          <p:cNvPicPr>
            <a:picLocks noChangeAspect="1"/>
          </p:cNvPicPr>
          <p:nvPr/>
        </p:nvPicPr>
        <p:blipFill>
          <a:blip r:embed="rId2"/>
          <a:stretch>
            <a:fillRect/>
          </a:stretch>
        </p:blipFill>
        <p:spPr>
          <a:xfrm>
            <a:off x="596660" y="2828925"/>
            <a:ext cx="1876425" cy="523875"/>
          </a:xfrm>
          <a:prstGeom prst="rect">
            <a:avLst/>
          </a:prstGeom>
        </p:spPr>
      </p:pic>
      <p:pic>
        <p:nvPicPr>
          <p:cNvPr id="10" name="Picture 9" descr="Example b. P of E union F.">
            <a:extLst>
              <a:ext uri="{FF2B5EF4-FFF2-40B4-BE49-F238E27FC236}">
                <a16:creationId xmlns:a16="http://schemas.microsoft.com/office/drawing/2014/main" id="{B2D0E8E3-D1F3-FFA4-FE49-386B99E935C6}"/>
              </a:ext>
            </a:extLst>
          </p:cNvPr>
          <p:cNvPicPr>
            <a:picLocks noChangeAspect="1"/>
          </p:cNvPicPr>
          <p:nvPr/>
        </p:nvPicPr>
        <p:blipFill>
          <a:blip r:embed="rId3"/>
          <a:stretch>
            <a:fillRect/>
          </a:stretch>
        </p:blipFill>
        <p:spPr>
          <a:xfrm>
            <a:off x="609600" y="3438525"/>
            <a:ext cx="1876425" cy="5238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Probability of a Union of Two Events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For this small experiment, we can list the elements of each of the four events we are interested in, and then determine each event’s cardinality:</a:t>
            </a:r>
          </a:p>
        </p:txBody>
      </p:sp>
      <p:pic>
        <p:nvPicPr>
          <p:cNvPr id="6" name="Picture 5" descr="E equals the set containing 2 comma 4 comma 6; the number of elements in E is 3.&#10;F equals the set containing 3 comma 6; the number of elements in F is 2.&#10;E union F equals the set containing 2 comma 3 comma 4 comma 6; the number of elements in E union F is 4.&#10;E intersection F equals the set containing 6; the number of elements in E intersection F is 1.">
            <a:extLst>
              <a:ext uri="{FF2B5EF4-FFF2-40B4-BE49-F238E27FC236}">
                <a16:creationId xmlns:a16="http://schemas.microsoft.com/office/drawing/2014/main" id="{D81B3936-AE04-8754-8D7D-C608BB459C4C}"/>
              </a:ext>
            </a:extLst>
          </p:cNvPr>
          <p:cNvPicPr>
            <a:picLocks noChangeAspect="1"/>
          </p:cNvPicPr>
          <p:nvPr/>
        </p:nvPicPr>
        <p:blipFill>
          <a:blip r:embed="rId2"/>
          <a:stretch>
            <a:fillRect/>
          </a:stretch>
        </p:blipFill>
        <p:spPr>
          <a:xfrm>
            <a:off x="2200275" y="3124200"/>
            <a:ext cx="4743450" cy="244792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Probability of a Union of Two Events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lang="en-US" sz="2600" dirty="0"/>
              <a:t>Now we are ready to apply the appropriate formulas.</a:t>
            </a:r>
          </a:p>
          <a:p>
            <a:pPr>
              <a:defRPr sz="2800"/>
            </a:pPr>
            <a:r>
              <a:rPr lang="en-US" sz="2600" dirty="0"/>
              <a:t>a.    Since</a:t>
            </a:r>
          </a:p>
        </p:txBody>
      </p:sp>
      <p:pic>
        <p:nvPicPr>
          <p:cNvPr id="6" name="Picture 5" descr="n of E intersection F equals 1.">
            <a:extLst>
              <a:ext uri="{FF2B5EF4-FFF2-40B4-BE49-F238E27FC236}">
                <a16:creationId xmlns:a16="http://schemas.microsoft.com/office/drawing/2014/main" id="{DFB897E0-C2EB-32DF-C536-D28E90B7B2BE}"/>
              </a:ext>
            </a:extLst>
          </p:cNvPr>
          <p:cNvPicPr>
            <a:picLocks noChangeAspect="1"/>
          </p:cNvPicPr>
          <p:nvPr/>
        </p:nvPicPr>
        <p:blipFill>
          <a:blip r:embed="rId2"/>
          <a:stretch>
            <a:fillRect/>
          </a:stretch>
        </p:blipFill>
        <p:spPr>
          <a:xfrm>
            <a:off x="1828800" y="1524000"/>
            <a:ext cx="1943100" cy="523875"/>
          </a:xfrm>
          <a:prstGeom prst="rect">
            <a:avLst/>
          </a:prstGeom>
        </p:spPr>
      </p:pic>
      <p:sp>
        <p:nvSpPr>
          <p:cNvPr id="15" name="TextBox 14">
            <a:extLst>
              <a:ext uri="{FF2B5EF4-FFF2-40B4-BE49-F238E27FC236}">
                <a16:creationId xmlns:a16="http://schemas.microsoft.com/office/drawing/2014/main" id="{CEB54A54-4E6E-7303-6E04-5F4E3628C56F}"/>
              </a:ext>
            </a:extLst>
          </p:cNvPr>
          <p:cNvSpPr txBox="1"/>
          <p:nvPr/>
        </p:nvSpPr>
        <p:spPr>
          <a:xfrm>
            <a:off x="3771900" y="1524000"/>
            <a:ext cx="4305300" cy="523220"/>
          </a:xfrm>
          <a:prstGeom prst="rect">
            <a:avLst/>
          </a:prstGeom>
          <a:noFill/>
        </p:spPr>
        <p:txBody>
          <a:bodyPr wrap="square">
            <a:spAutoFit/>
          </a:bodyPr>
          <a:lstStyle/>
          <a:p>
            <a:r>
              <a:rPr lang="en-US" sz="2800" dirty="0"/>
              <a:t>and since the sample space</a:t>
            </a:r>
            <a:endParaRPr lang="en-IN" sz="2800" dirty="0"/>
          </a:p>
        </p:txBody>
      </p:sp>
      <p:sp>
        <p:nvSpPr>
          <p:cNvPr id="17" name="TextBox 16">
            <a:extLst>
              <a:ext uri="{FF2B5EF4-FFF2-40B4-BE49-F238E27FC236}">
                <a16:creationId xmlns:a16="http://schemas.microsoft.com/office/drawing/2014/main" id="{00DBA5FA-4C9C-F198-8E03-E5C68959C2D5}"/>
              </a:ext>
            </a:extLst>
          </p:cNvPr>
          <p:cNvSpPr txBox="1"/>
          <p:nvPr/>
        </p:nvSpPr>
        <p:spPr>
          <a:xfrm>
            <a:off x="990600" y="1905000"/>
            <a:ext cx="4572000" cy="523220"/>
          </a:xfrm>
          <a:prstGeom prst="rect">
            <a:avLst/>
          </a:prstGeom>
          <a:noFill/>
        </p:spPr>
        <p:txBody>
          <a:bodyPr wrap="square">
            <a:spAutoFit/>
          </a:bodyPr>
          <a:lstStyle/>
          <a:p>
            <a:r>
              <a:rPr lang="en-US" sz="2800" dirty="0"/>
              <a:t>has six elements altogether,</a:t>
            </a:r>
            <a:endParaRPr lang="en-IN" sz="2800" dirty="0"/>
          </a:p>
        </p:txBody>
      </p:sp>
      <p:pic>
        <p:nvPicPr>
          <p:cNvPr id="9" name="Picture 8" descr="P of E intersection F is equal to one over six.">
            <a:extLst>
              <a:ext uri="{FF2B5EF4-FFF2-40B4-BE49-F238E27FC236}">
                <a16:creationId xmlns:a16="http://schemas.microsoft.com/office/drawing/2014/main" id="{A21AE5C0-DEBC-5A76-4E0C-AABD239A8508}"/>
              </a:ext>
            </a:extLst>
          </p:cNvPr>
          <p:cNvPicPr>
            <a:picLocks noChangeAspect="1"/>
          </p:cNvPicPr>
          <p:nvPr/>
        </p:nvPicPr>
        <p:blipFill>
          <a:blip r:embed="rId3"/>
          <a:stretch>
            <a:fillRect/>
          </a:stretch>
        </p:blipFill>
        <p:spPr>
          <a:xfrm>
            <a:off x="2752725" y="2371725"/>
            <a:ext cx="2038350" cy="904875"/>
          </a:xfrm>
          <a:prstGeom prst="rect">
            <a:avLst/>
          </a:prstGeom>
        </p:spPr>
      </p:pic>
      <p:sp>
        <p:nvSpPr>
          <p:cNvPr id="19" name="TextBox 18">
            <a:extLst>
              <a:ext uri="{FF2B5EF4-FFF2-40B4-BE49-F238E27FC236}">
                <a16:creationId xmlns:a16="http://schemas.microsoft.com/office/drawing/2014/main" id="{551485BF-AA4A-3A24-2B04-AA83553A4040}"/>
              </a:ext>
            </a:extLst>
          </p:cNvPr>
          <p:cNvSpPr txBox="1"/>
          <p:nvPr/>
        </p:nvSpPr>
        <p:spPr>
          <a:xfrm>
            <a:off x="457200" y="3276600"/>
            <a:ext cx="4572000" cy="523220"/>
          </a:xfrm>
          <a:prstGeom prst="rect">
            <a:avLst/>
          </a:prstGeom>
          <a:noFill/>
        </p:spPr>
        <p:txBody>
          <a:bodyPr wrap="square">
            <a:spAutoFit/>
          </a:bodyPr>
          <a:lstStyle/>
          <a:p>
            <a:pPr>
              <a:defRPr sz="2800"/>
            </a:pPr>
            <a:r>
              <a:rPr lang="en-US" sz="2800" dirty="0"/>
              <a:t>b.   </a:t>
            </a:r>
            <a:r>
              <a:rPr lang="ar-AE" sz="2800" dirty="0"/>
              <a:t>​</a:t>
            </a:r>
            <a:r>
              <a:rPr lang="en-US" sz="2800" dirty="0"/>
              <a:t>Since </a:t>
            </a:r>
            <a:r>
              <a:rPr lang="en-US" sz="2800" i="1" dirty="0"/>
              <a:t>n</a:t>
            </a:r>
            <a:r>
              <a:rPr lang="en-US" sz="2800" dirty="0"/>
              <a:t>(</a:t>
            </a:r>
            <a:r>
              <a:rPr lang="en-US" sz="2800" i="1" dirty="0"/>
              <a:t>E</a:t>
            </a:r>
            <a:r>
              <a:rPr lang="en-US" sz="2800" dirty="0"/>
              <a:t>) = 3</a:t>
            </a:r>
            <a:r>
              <a:rPr lang="ar-AE" sz="2800" dirty="0"/>
              <a:t> </a:t>
            </a:r>
            <a:r>
              <a:rPr lang="en-US" sz="2800" dirty="0"/>
              <a:t>and </a:t>
            </a:r>
            <a:r>
              <a:rPr lang="en-US" sz="2800" i="1" dirty="0"/>
              <a:t>n</a:t>
            </a:r>
            <a:r>
              <a:rPr lang="en-US" sz="2800" dirty="0"/>
              <a:t>(</a:t>
            </a:r>
            <a:r>
              <a:rPr lang="en-US" sz="2800" i="1" dirty="0"/>
              <a:t>F</a:t>
            </a:r>
            <a:r>
              <a:rPr lang="en-US" sz="2800" dirty="0"/>
              <a:t>) = 2,</a:t>
            </a:r>
            <a:endParaRPr lang="ar-AE" sz="2800" dirty="0"/>
          </a:p>
        </p:txBody>
      </p:sp>
      <p:pic>
        <p:nvPicPr>
          <p:cNvPr id="13" name="Picture 12" descr="P of E union F equals P of E plus P of F minus P of E intersection F.&#10;This equals three over six plus two over six minus one over six,&#10;which simplifies to two over three.">
            <a:extLst>
              <a:ext uri="{FF2B5EF4-FFF2-40B4-BE49-F238E27FC236}">
                <a16:creationId xmlns:a16="http://schemas.microsoft.com/office/drawing/2014/main" id="{FC725554-543F-BF04-ABA8-4A36F3AF3595}"/>
              </a:ext>
            </a:extLst>
          </p:cNvPr>
          <p:cNvPicPr>
            <a:picLocks noChangeAspect="1"/>
          </p:cNvPicPr>
          <p:nvPr/>
        </p:nvPicPr>
        <p:blipFill>
          <a:blip r:embed="rId4"/>
          <a:stretch>
            <a:fillRect/>
          </a:stretch>
        </p:blipFill>
        <p:spPr>
          <a:xfrm>
            <a:off x="2514600" y="3835936"/>
            <a:ext cx="4391025" cy="2190750"/>
          </a:xfrm>
          <a:prstGeom prst="rect">
            <a:avLst/>
          </a:prstGeom>
        </p:spPr>
      </p:pic>
    </p:spTree>
    <p:extLst>
      <p:ext uri="{BB962C8B-B14F-4D97-AF65-F5344CB8AC3E}">
        <p14:creationId xmlns:p14="http://schemas.microsoft.com/office/powerpoint/2010/main" val="13666683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Unions of Mutually Exclusive Events</a:t>
            </a:r>
          </a:p>
        </p:txBody>
      </p:sp>
      <p:sp>
        <p:nvSpPr>
          <p:cNvPr id="3" name="Text Placeholder 2"/>
          <p:cNvSpPr>
            <a:spLocks noGrp="1"/>
          </p:cNvSpPr>
          <p:nvPr>
            <p:ph type="body" sz="quarter" idx="10"/>
          </p:nvPr>
        </p:nvSpPr>
        <p:spPr/>
        <p:txBody>
          <a:bodyPr>
            <a:normAutofit/>
          </a:bodyPr>
          <a:lstStyle/>
          <a:p>
            <a:pPr>
              <a:defRPr sz="2800"/>
            </a:pPr>
            <a:r>
              <a:rPr lang="en-US" sz="2800" dirty="0"/>
              <a:t>If 		</a:t>
            </a:r>
            <a:br>
              <a:rPr lang="en-US" sz="2800" dirty="0"/>
            </a:br>
            <a:r>
              <a:rPr lang="en-US" sz="2800" dirty="0"/>
              <a:t>	</a:t>
            </a:r>
          </a:p>
          <a:p>
            <a:pPr algn="ctr">
              <a:defRPr sz="2800"/>
            </a:pPr>
            <a:endParaRPr lang="ar-AE" sz="2800" dirty="0"/>
          </a:p>
        </p:txBody>
      </p:sp>
      <p:pic>
        <p:nvPicPr>
          <p:cNvPr id="7" name="Picture 6" descr="E sub 1 comma E sub 2 comma and so on up to E sub n.">
            <a:extLst>
              <a:ext uri="{FF2B5EF4-FFF2-40B4-BE49-F238E27FC236}">
                <a16:creationId xmlns:a16="http://schemas.microsoft.com/office/drawing/2014/main" id="{8496DF23-2F86-7528-24E3-36188A541B1F}"/>
              </a:ext>
            </a:extLst>
          </p:cNvPr>
          <p:cNvPicPr>
            <a:picLocks noChangeAspect="1"/>
          </p:cNvPicPr>
          <p:nvPr/>
        </p:nvPicPr>
        <p:blipFill>
          <a:blip r:embed="rId2"/>
          <a:stretch>
            <a:fillRect/>
          </a:stretch>
        </p:blipFill>
        <p:spPr>
          <a:xfrm>
            <a:off x="933450" y="1131816"/>
            <a:ext cx="1590675" cy="428625"/>
          </a:xfrm>
          <a:prstGeom prst="rect">
            <a:avLst/>
          </a:prstGeom>
        </p:spPr>
      </p:pic>
      <p:sp>
        <p:nvSpPr>
          <p:cNvPr id="14" name="TextBox 13">
            <a:extLst>
              <a:ext uri="{FF2B5EF4-FFF2-40B4-BE49-F238E27FC236}">
                <a16:creationId xmlns:a16="http://schemas.microsoft.com/office/drawing/2014/main" id="{0EF8E047-C963-BAD2-08F5-11BD7C37B670}"/>
              </a:ext>
            </a:extLst>
          </p:cNvPr>
          <p:cNvSpPr txBox="1"/>
          <p:nvPr/>
        </p:nvSpPr>
        <p:spPr>
          <a:xfrm>
            <a:off x="2524125" y="1060626"/>
            <a:ext cx="4572000" cy="523220"/>
          </a:xfrm>
          <a:prstGeom prst="rect">
            <a:avLst/>
          </a:prstGeom>
          <a:noFill/>
        </p:spPr>
        <p:txBody>
          <a:bodyPr wrap="square">
            <a:spAutoFit/>
          </a:bodyPr>
          <a:lstStyle/>
          <a:p>
            <a:r>
              <a:rPr lang="en-US" sz="2800" dirty="0">
                <a:solidFill>
                  <a:srgbClr val="000000"/>
                </a:solidFill>
              </a:rPr>
              <a:t>are pairwise disjoint (that is,</a:t>
            </a:r>
            <a:endParaRPr lang="en-IN" sz="2800" dirty="0">
              <a:solidFill>
                <a:srgbClr val="000000"/>
              </a:solidFill>
            </a:endParaRPr>
          </a:p>
        </p:txBody>
      </p:sp>
      <p:pic>
        <p:nvPicPr>
          <p:cNvPr id="12" name="Picture 11" descr="E sub i intersect E sub j equals the empty set.">
            <a:extLst>
              <a:ext uri="{FF2B5EF4-FFF2-40B4-BE49-F238E27FC236}">
                <a16:creationId xmlns:a16="http://schemas.microsoft.com/office/drawing/2014/main" id="{71FA13C1-7473-AAE6-4937-DC1AB1F41183}"/>
              </a:ext>
            </a:extLst>
          </p:cNvPr>
          <p:cNvPicPr>
            <a:picLocks noChangeAspect="1"/>
          </p:cNvPicPr>
          <p:nvPr/>
        </p:nvPicPr>
        <p:blipFill>
          <a:blip r:embed="rId3"/>
          <a:stretch>
            <a:fillRect/>
          </a:stretch>
        </p:blipFill>
        <p:spPr>
          <a:xfrm>
            <a:off x="533400" y="1609725"/>
            <a:ext cx="1685925" cy="514350"/>
          </a:xfrm>
          <a:prstGeom prst="rect">
            <a:avLst/>
          </a:prstGeom>
        </p:spPr>
      </p:pic>
      <p:sp>
        <p:nvSpPr>
          <p:cNvPr id="16" name="TextBox 15">
            <a:extLst>
              <a:ext uri="{FF2B5EF4-FFF2-40B4-BE49-F238E27FC236}">
                <a16:creationId xmlns:a16="http://schemas.microsoft.com/office/drawing/2014/main" id="{2F64432E-C6F4-1736-DD7E-D61B79BD5593}"/>
              </a:ext>
            </a:extLst>
          </p:cNvPr>
          <p:cNvSpPr txBox="1"/>
          <p:nvPr/>
        </p:nvSpPr>
        <p:spPr>
          <a:xfrm>
            <a:off x="2219325" y="1571167"/>
            <a:ext cx="3200400" cy="523220"/>
          </a:xfrm>
          <a:prstGeom prst="rect">
            <a:avLst/>
          </a:prstGeom>
          <a:noFill/>
        </p:spPr>
        <p:txBody>
          <a:bodyPr wrap="square">
            <a:spAutoFit/>
          </a:bodyPr>
          <a:lstStyle/>
          <a:p>
            <a:r>
              <a:rPr lang="en-US" sz="2800" dirty="0">
                <a:solidFill>
                  <a:srgbClr val="000000"/>
                </a:solidFill>
              </a:rPr>
              <a:t>whenever </a:t>
            </a:r>
            <a:r>
              <a:rPr lang="en-US" sz="2800" i="1" dirty="0" err="1">
                <a:solidFill>
                  <a:srgbClr val="000000"/>
                </a:solidFill>
              </a:rPr>
              <a:t>i</a:t>
            </a:r>
            <a:r>
              <a:rPr lang="en-US" sz="2800" dirty="0">
                <a:solidFill>
                  <a:srgbClr val="000000"/>
                </a:solidFill>
              </a:rPr>
              <a:t> ≠ </a:t>
            </a:r>
            <a:r>
              <a:rPr lang="en-US" sz="2800" i="1" dirty="0">
                <a:solidFill>
                  <a:srgbClr val="000000"/>
                </a:solidFill>
              </a:rPr>
              <a:t>j</a:t>
            </a:r>
            <a:r>
              <a:rPr lang="en-US" sz="2800" dirty="0">
                <a:solidFill>
                  <a:srgbClr val="000000"/>
                </a:solidFill>
              </a:rPr>
              <a:t>), then</a:t>
            </a:r>
            <a:endParaRPr lang="en-IN" sz="2800" dirty="0">
              <a:solidFill>
                <a:srgbClr val="000000"/>
              </a:solidFill>
            </a:endParaRPr>
          </a:p>
        </p:txBody>
      </p:sp>
      <p:pic>
        <p:nvPicPr>
          <p:cNvPr id="11" name="Picture 10" descr="P of E sub 1 union E sub 2 union and so on up to E sub n equals P of E sub 1 plus P of E sub 2 plus and so on up to P of E sub n.">
            <a:extLst>
              <a:ext uri="{FF2B5EF4-FFF2-40B4-BE49-F238E27FC236}">
                <a16:creationId xmlns:a16="http://schemas.microsoft.com/office/drawing/2014/main" id="{CF791BA5-09E5-AD58-1F86-551C8DB8DD86}"/>
              </a:ext>
            </a:extLst>
          </p:cNvPr>
          <p:cNvPicPr>
            <a:picLocks noChangeAspect="1"/>
          </p:cNvPicPr>
          <p:nvPr/>
        </p:nvPicPr>
        <p:blipFill>
          <a:blip r:embed="rId4"/>
          <a:stretch>
            <a:fillRect/>
          </a:stretch>
        </p:blipFill>
        <p:spPr>
          <a:xfrm>
            <a:off x="990600" y="2364859"/>
            <a:ext cx="6781800" cy="514350"/>
          </a:xfrm>
          <a:prstGeom prst="rect">
            <a:avLst/>
          </a:prstGeom>
        </p:spPr>
      </p:pic>
    </p:spTree>
    <p:extLst>
      <p:ext uri="{BB962C8B-B14F-4D97-AF65-F5344CB8AC3E}">
        <p14:creationId xmlns:p14="http://schemas.microsoft.com/office/powerpoint/2010/main" val="24992953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Unions of Mutually Exclusive Events</a:t>
            </a:r>
            <a:r>
              <a:rPr lang="en-US" baseline="-25000" dirty="0"/>
              <a:t>1</a:t>
            </a:r>
            <a:endParaRPr dirty="0"/>
          </a:p>
        </p:txBody>
      </p:sp>
      <p:sp>
        <p:nvSpPr>
          <p:cNvPr id="3" name="Text Placeholder 2"/>
          <p:cNvSpPr>
            <a:spLocks noGrp="1"/>
          </p:cNvSpPr>
          <p:nvPr>
            <p:ph type="body" sz="quarter" idx="10"/>
          </p:nvPr>
        </p:nvSpPr>
        <p:spPr/>
        <p:txBody>
          <a:bodyPr>
            <a:normAutofit lnSpcReduction="10000"/>
          </a:bodyPr>
          <a:lstStyle/>
          <a:p>
            <a:r>
              <a:rPr sz="2800" dirty="0"/>
              <a:t>Suppose Jim has chosen a PIN of </a:t>
            </a:r>
            <a:r>
              <a:rPr sz="2800" dirty="0">
                <a:latin typeface="Cambria Math"/>
              </a:rPr>
              <a:t>8</a:t>
            </a:r>
            <a:r>
              <a:rPr lang="en-US" sz="100" dirty="0">
                <a:latin typeface="Cambria Math"/>
              </a:rPr>
              <a:t> </a:t>
            </a:r>
            <a:r>
              <a:rPr sz="2800" dirty="0">
                <a:latin typeface="Cambria Math"/>
              </a:rPr>
              <a:t>7</a:t>
            </a:r>
            <a:r>
              <a:rPr lang="en-US" sz="100" dirty="0">
                <a:latin typeface="Cambria Math"/>
              </a:rPr>
              <a:t> </a:t>
            </a:r>
            <a:r>
              <a:rPr sz="2800" dirty="0">
                <a:latin typeface="Cambria Math"/>
              </a:rPr>
              <a:t>3</a:t>
            </a:r>
            <a:r>
              <a:rPr lang="en-US" sz="100" dirty="0">
                <a:latin typeface="Cambria Math"/>
              </a:rPr>
              <a:t> </a:t>
            </a:r>
            <a:r>
              <a:rPr sz="2800" dirty="0">
                <a:latin typeface="Cambria Math"/>
              </a:rPr>
              <a:t>6</a:t>
            </a:r>
            <a:r>
              <a:rPr sz="2800" dirty="0"/>
              <a:t> for his ban</a:t>
            </a:r>
            <a:r>
              <a:rPr lang="en-US" sz="2800" dirty="0"/>
              <a:t>k’s</a:t>
            </a:r>
            <a:r>
              <a:rPr sz="2800" dirty="0"/>
              <a:t> ATM, and that all</a:t>
            </a:r>
            <a:r>
              <a:rPr lang="en-US" sz="2800" dirty="0"/>
              <a:t> PINS</a:t>
            </a:r>
            <a:r>
              <a:rPr lang="en-US" dirty="0"/>
              <a:t> </a:t>
            </a:r>
            <a:r>
              <a:rPr sz="2800" dirty="0"/>
              <a:t>at the bank consist of four digits from </a:t>
            </a:r>
            <a:r>
              <a:rPr sz="2800" dirty="0">
                <a:latin typeface="Cambria Math"/>
              </a:rPr>
              <a:t>0</a:t>
            </a:r>
            <a:r>
              <a:rPr sz="2800" dirty="0"/>
              <a:t> to </a:t>
            </a:r>
            <a:r>
              <a:rPr sz="2800" dirty="0">
                <a:latin typeface="Cambria Math"/>
              </a:rPr>
              <a:t>9</a:t>
            </a:r>
            <a:r>
              <a:rPr sz="2800" dirty="0"/>
              <a:t>. Using the ATM one day, he senses someone looking over his shoulder as he enters the first two digits, and he decides to cancel the operation and leave. The next day Jim discovers his ATM card is missing. In the worst</a:t>
            </a:r>
            <a:r>
              <a:rPr lang="en-US" sz="2800" dirty="0"/>
              <a:t>-</a:t>
            </a:r>
            <a:r>
              <a:rPr sz="2800" dirty="0"/>
              <a:t>case scenario, a stranger now has Ji</a:t>
            </a:r>
            <a:r>
              <a:rPr lang="en-US" sz="2800" dirty="0"/>
              <a:t>m’s</a:t>
            </a:r>
            <a:r>
              <a:rPr sz="2800" dirty="0"/>
              <a:t> ATM card and the first two digits of his PIN. As he calls the bank to cancel the card, he wonders what the chances are the unknown someone can guess the remaining digits in the three tries the ATM allows. What is the probability of this event?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Unions of Mutually Exclusive Events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If the first two digits are indeed known, the stranger has the task of filling in the last two digits, and there are </a:t>
            </a:r>
            <a:r>
              <a:rPr lang="en-US" sz="2800" dirty="0">
                <a:latin typeface="Cambria Math"/>
              </a:rPr>
              <a:t>10</a:t>
            </a:r>
            <a:r>
              <a:rPr lang="en-US" sz="2800" dirty="0"/>
              <a:t> choices for each:</a:t>
            </a:r>
          </a:p>
          <a:p>
            <a:endParaRPr lang="en-US" sz="2800" dirty="0"/>
          </a:p>
          <a:p>
            <a:endParaRPr lang="en-US" dirty="0"/>
          </a:p>
          <a:p>
            <a:r>
              <a:rPr lang="en-US" sz="2800" dirty="0"/>
              <a:t>																	</a:t>
            </a:r>
            <a:endParaRPr sz="2800" dirty="0"/>
          </a:p>
        </p:txBody>
      </p:sp>
      <p:pic>
        <p:nvPicPr>
          <p:cNvPr id="4" name="Picture 3" descr="The first blank space labeled 8.&#10;The second blank space labeled 7.&#10;The third and fourth blank spaces are each labeled with 10 choices, meaning there are 10 possible digits (0 through 9) for each of these positions.">
            <a:extLst>
              <a:ext uri="{FF2B5EF4-FFF2-40B4-BE49-F238E27FC236}">
                <a16:creationId xmlns:a16="http://schemas.microsoft.com/office/drawing/2014/main" id="{A44006FC-3D4F-A426-49EC-CA0B638621F8}"/>
              </a:ext>
            </a:extLst>
          </p:cNvPr>
          <p:cNvPicPr>
            <a:picLocks noChangeAspect="1"/>
          </p:cNvPicPr>
          <p:nvPr/>
        </p:nvPicPr>
        <p:blipFill>
          <a:blip r:embed="rId2"/>
          <a:stretch>
            <a:fillRect/>
          </a:stretch>
        </p:blipFill>
        <p:spPr>
          <a:xfrm>
            <a:off x="2362200" y="2895602"/>
            <a:ext cx="4356000" cy="972425"/>
          </a:xfrm>
          <a:prstGeom prst="rect">
            <a:avLst/>
          </a:prstGeom>
        </p:spPr>
      </p:pic>
      <p:sp>
        <p:nvSpPr>
          <p:cNvPr id="12" name="TextBox 11">
            <a:extLst>
              <a:ext uri="{FF2B5EF4-FFF2-40B4-BE49-F238E27FC236}">
                <a16:creationId xmlns:a16="http://schemas.microsoft.com/office/drawing/2014/main" id="{3975B0CF-4E30-D6D1-03C0-DFA7B41136C1}"/>
              </a:ext>
            </a:extLst>
          </p:cNvPr>
          <p:cNvSpPr txBox="1"/>
          <p:nvPr/>
        </p:nvSpPr>
        <p:spPr>
          <a:xfrm>
            <a:off x="457200" y="3949005"/>
            <a:ext cx="8229600" cy="1384995"/>
          </a:xfrm>
          <a:prstGeom prst="rect">
            <a:avLst/>
          </a:prstGeom>
          <a:noFill/>
        </p:spPr>
        <p:txBody>
          <a:bodyPr wrap="square">
            <a:spAutoFit/>
          </a:bodyPr>
          <a:lstStyle/>
          <a:p>
            <a:r>
              <a:rPr lang="en-US" sz="2800" dirty="0"/>
              <a:t>The size of the sample space is thus </a:t>
            </a:r>
            <a:r>
              <a:rPr lang="en-US" sz="2800" dirty="0">
                <a:latin typeface="Cambria Math"/>
              </a:rPr>
              <a:t>100</a:t>
            </a:r>
            <a:r>
              <a:rPr lang="en-US" sz="2800" dirty="0"/>
              <a:t>, and any guess at completing the PIN correctly has a probability equal to </a:t>
            </a:r>
            <a:endParaRPr lang="en-IN" sz="2800" dirty="0"/>
          </a:p>
        </p:txBody>
      </p:sp>
      <p:pic>
        <p:nvPicPr>
          <p:cNvPr id="10" name="Picture 9" descr="One over one hundred.">
            <a:extLst>
              <a:ext uri="{FF2B5EF4-FFF2-40B4-BE49-F238E27FC236}">
                <a16:creationId xmlns:a16="http://schemas.microsoft.com/office/drawing/2014/main" id="{9904C05C-0FFB-9C13-64DB-113E0F85B199}"/>
              </a:ext>
            </a:extLst>
          </p:cNvPr>
          <p:cNvPicPr>
            <a:picLocks noChangeAspect="1"/>
          </p:cNvPicPr>
          <p:nvPr/>
        </p:nvPicPr>
        <p:blipFill>
          <a:blip r:embed="rId3"/>
          <a:stretch>
            <a:fillRect/>
          </a:stretch>
        </p:blipFill>
        <p:spPr>
          <a:xfrm>
            <a:off x="914400" y="4724400"/>
            <a:ext cx="533400" cy="723900"/>
          </a:xfrm>
          <a:prstGeom prst="rect">
            <a:avLst/>
          </a:prstGeom>
        </p:spPr>
      </p:pic>
      <p:sp>
        <p:nvSpPr>
          <p:cNvPr id="14" name="TextBox 13">
            <a:extLst>
              <a:ext uri="{FF2B5EF4-FFF2-40B4-BE49-F238E27FC236}">
                <a16:creationId xmlns:a16="http://schemas.microsoft.com/office/drawing/2014/main" id="{4600F4E7-413F-C317-22CB-393915DFC821}"/>
              </a:ext>
            </a:extLst>
          </p:cNvPr>
          <p:cNvSpPr txBox="1"/>
          <p:nvPr/>
        </p:nvSpPr>
        <p:spPr>
          <a:xfrm>
            <a:off x="1447800" y="4800600"/>
            <a:ext cx="2590800" cy="523220"/>
          </a:xfrm>
          <a:prstGeom prst="rect">
            <a:avLst/>
          </a:prstGeom>
          <a:noFill/>
        </p:spPr>
        <p:txBody>
          <a:bodyPr wrap="square">
            <a:spAutoFit/>
          </a:bodyPr>
          <a:lstStyle/>
          <a:p>
            <a:r>
              <a:rPr lang="en-US" sz="2800" dirty="0"/>
              <a:t>of being correct.</a:t>
            </a:r>
            <a:endParaRPr lang="en-IN"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Unions of Mutually Exclusive Events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lang="en-US" sz="2800" dirty="0"/>
              <a:t>Assuming the stranger tries three different ways of completing the PIN (so that the three events are pairwise disjoint), the probability of Jim’s account being broken into is</a:t>
            </a:r>
          </a:p>
          <a:p>
            <a:pPr algn="ctr">
              <a:defRPr sz="2800"/>
            </a:pPr>
            <a:endParaRPr sz="2800" dirty="0">
              <a:latin typeface="Calibri" panose="020F0502020204030204" pitchFamily="34" charset="0"/>
              <a:cs typeface="Calibri" panose="020F0502020204030204" pitchFamily="34" charset="0"/>
            </a:endParaRPr>
          </a:p>
        </p:txBody>
      </p:sp>
      <p:pic>
        <p:nvPicPr>
          <p:cNvPr id="6" name="Picture 5" descr="One over one hundred plus one over one hundred plus one over one hundred equals three over one hundred.">
            <a:extLst>
              <a:ext uri="{FF2B5EF4-FFF2-40B4-BE49-F238E27FC236}">
                <a16:creationId xmlns:a16="http://schemas.microsoft.com/office/drawing/2014/main" id="{A8A21747-F507-B270-C9AA-6DD217259ACD}"/>
              </a:ext>
            </a:extLst>
          </p:cNvPr>
          <p:cNvPicPr>
            <a:picLocks noChangeAspect="1"/>
          </p:cNvPicPr>
          <p:nvPr/>
        </p:nvPicPr>
        <p:blipFill>
          <a:blip r:embed="rId2"/>
          <a:stretch>
            <a:fillRect/>
          </a:stretch>
        </p:blipFill>
        <p:spPr>
          <a:xfrm>
            <a:off x="2209800" y="2976562"/>
            <a:ext cx="3590925" cy="904875"/>
          </a:xfrm>
          <a:prstGeom prst="rect">
            <a:avLst/>
          </a:prstGeom>
        </p:spPr>
      </p:pic>
    </p:spTree>
    <p:extLst>
      <p:ext uri="{BB962C8B-B14F-4D97-AF65-F5344CB8AC3E}">
        <p14:creationId xmlns:p14="http://schemas.microsoft.com/office/powerpoint/2010/main" val="6647931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r>
              <a:rPr lang="en-US" baseline="-25000" dirty="0"/>
              <a:t>2</a:t>
            </a:r>
            <a:endParaRPr dirty="0"/>
          </a:p>
        </p:txBody>
      </p:sp>
      <p:sp>
        <p:nvSpPr>
          <p:cNvPr id="3" name="Text Placeholder 2"/>
          <p:cNvSpPr>
            <a:spLocks noGrp="1"/>
          </p:cNvSpPr>
          <p:nvPr>
            <p:ph type="body" sz="quarter" idx="10"/>
          </p:nvPr>
        </p:nvSpPr>
        <p:spPr/>
        <p:txBody>
          <a:bodyPr>
            <a:normAutofit/>
          </a:bodyPr>
          <a:lstStyle/>
          <a:p>
            <a:pPr>
              <a:defRPr sz="2800"/>
            </a:pPr>
            <a:r>
              <a:rPr dirty="0"/>
              <a:t>A common error often made in finding the answer to Example 5 gives an answer of </a:t>
            </a:r>
            <a:endParaRPr lang="en-US" dirty="0"/>
          </a:p>
          <a:p>
            <a:pPr algn="ctr">
              <a:defRPr sz="2800"/>
            </a:pPr>
            <a:endParaRPr lang="en-US" dirty="0"/>
          </a:p>
          <a:p>
            <a:pPr algn="ctr">
              <a:defRPr sz="2800"/>
            </a:pPr>
            <a:r>
              <a:rPr dirty="0"/>
              <a:t> </a:t>
            </a:r>
            <a:endParaRPr lang="en-US" dirty="0"/>
          </a:p>
          <a:p>
            <a:pPr>
              <a:defRPr sz="2800"/>
            </a:pPr>
            <a:r>
              <a:rPr lang="en-US" dirty="0"/>
              <a:t>																										 		</a:t>
            </a:r>
            <a:endParaRPr dirty="0"/>
          </a:p>
        </p:txBody>
      </p:sp>
      <p:pic>
        <p:nvPicPr>
          <p:cNvPr id="7" name="Picture 6" descr="One over one hundred plus one over ninety nine plus one over ninety eight equals fourteen thousand seven hundred one over four hundred eighty five thousand one hundred, approximately equal to zero point zero three zero three.">
            <a:extLst>
              <a:ext uri="{FF2B5EF4-FFF2-40B4-BE49-F238E27FC236}">
                <a16:creationId xmlns:a16="http://schemas.microsoft.com/office/drawing/2014/main" id="{FD591B8A-3C47-4CBA-74C6-473EAE96A057}"/>
              </a:ext>
            </a:extLst>
          </p:cNvPr>
          <p:cNvPicPr>
            <a:picLocks noChangeAspect="1"/>
          </p:cNvPicPr>
          <p:nvPr/>
        </p:nvPicPr>
        <p:blipFill>
          <a:blip r:embed="rId2"/>
          <a:stretch>
            <a:fillRect/>
          </a:stretch>
        </p:blipFill>
        <p:spPr>
          <a:xfrm>
            <a:off x="2362200" y="2209800"/>
            <a:ext cx="4181475" cy="771525"/>
          </a:xfrm>
          <a:prstGeom prst="rect">
            <a:avLst/>
          </a:prstGeom>
        </p:spPr>
      </p:pic>
      <p:sp>
        <p:nvSpPr>
          <p:cNvPr id="22" name="TextBox 21">
            <a:extLst>
              <a:ext uri="{FF2B5EF4-FFF2-40B4-BE49-F238E27FC236}">
                <a16:creationId xmlns:a16="http://schemas.microsoft.com/office/drawing/2014/main" id="{4022744C-045B-59D0-9956-2EDA3433D29F}"/>
              </a:ext>
            </a:extLst>
          </p:cNvPr>
          <p:cNvSpPr txBox="1"/>
          <p:nvPr/>
        </p:nvSpPr>
        <p:spPr>
          <a:xfrm>
            <a:off x="457200" y="3028124"/>
            <a:ext cx="8229600" cy="1384995"/>
          </a:xfrm>
          <a:prstGeom prst="rect">
            <a:avLst/>
          </a:prstGeom>
          <a:noFill/>
        </p:spPr>
        <p:txBody>
          <a:bodyPr wrap="square">
            <a:spAutoFit/>
          </a:bodyPr>
          <a:lstStyle/>
          <a:p>
            <a:r>
              <a:rPr lang="en-US" sz="2800" dirty="0"/>
              <a:t>This is often due to confusion about an area of statistics called conditional probability. The probability of guessing right on the second guess is not</a:t>
            </a:r>
            <a:endParaRPr lang="en-IN" sz="2800" dirty="0"/>
          </a:p>
        </p:txBody>
      </p:sp>
      <p:pic>
        <p:nvPicPr>
          <p:cNvPr id="11" name="Picture 10" descr="One over ninety nine.">
            <a:extLst>
              <a:ext uri="{FF2B5EF4-FFF2-40B4-BE49-F238E27FC236}">
                <a16:creationId xmlns:a16="http://schemas.microsoft.com/office/drawing/2014/main" id="{E32D16D0-4CAA-3AFD-75AC-A591E57DD281}"/>
              </a:ext>
            </a:extLst>
          </p:cNvPr>
          <p:cNvPicPr>
            <a:picLocks noChangeAspect="1"/>
          </p:cNvPicPr>
          <p:nvPr/>
        </p:nvPicPr>
        <p:blipFill>
          <a:blip r:embed="rId3"/>
          <a:stretch>
            <a:fillRect/>
          </a:stretch>
        </p:blipFill>
        <p:spPr>
          <a:xfrm>
            <a:off x="6477000" y="3810000"/>
            <a:ext cx="457200" cy="657225"/>
          </a:xfrm>
          <a:prstGeom prst="rect">
            <a:avLst/>
          </a:prstGeom>
        </p:spPr>
      </p:pic>
      <p:sp>
        <p:nvSpPr>
          <p:cNvPr id="24" name="TextBox 23">
            <a:extLst>
              <a:ext uri="{FF2B5EF4-FFF2-40B4-BE49-F238E27FC236}">
                <a16:creationId xmlns:a16="http://schemas.microsoft.com/office/drawing/2014/main" id="{BA38A02B-54AD-A85E-EA2D-A7EB7A7DBED1}"/>
              </a:ext>
            </a:extLst>
          </p:cNvPr>
          <p:cNvSpPr txBox="1"/>
          <p:nvPr/>
        </p:nvSpPr>
        <p:spPr>
          <a:xfrm>
            <a:off x="457200" y="4350589"/>
            <a:ext cx="2329131" cy="523220"/>
          </a:xfrm>
          <a:prstGeom prst="rect">
            <a:avLst/>
          </a:prstGeom>
          <a:noFill/>
        </p:spPr>
        <p:txBody>
          <a:bodyPr wrap="square">
            <a:spAutoFit/>
          </a:bodyPr>
          <a:lstStyle/>
          <a:p>
            <a:r>
              <a:rPr lang="en-IN" sz="2800" dirty="0"/>
              <a:t>but is actually</a:t>
            </a:r>
          </a:p>
        </p:txBody>
      </p:sp>
      <p:pic>
        <p:nvPicPr>
          <p:cNvPr id="14" name="Picture 13" descr="Open parentheses one over ninety nine close parentheses times open parentheses ninety nine over one hundred close parentheses.">
            <a:extLst>
              <a:ext uri="{FF2B5EF4-FFF2-40B4-BE49-F238E27FC236}">
                <a16:creationId xmlns:a16="http://schemas.microsoft.com/office/drawing/2014/main" id="{F27E78B9-26E1-6802-A3BE-D97CFC870C75}"/>
              </a:ext>
            </a:extLst>
          </p:cNvPr>
          <p:cNvPicPr>
            <a:picLocks noChangeAspect="1"/>
          </p:cNvPicPr>
          <p:nvPr/>
        </p:nvPicPr>
        <p:blipFill>
          <a:blip r:embed="rId4"/>
          <a:stretch>
            <a:fillRect/>
          </a:stretch>
        </p:blipFill>
        <p:spPr>
          <a:xfrm>
            <a:off x="2590800" y="4267200"/>
            <a:ext cx="1447800" cy="742950"/>
          </a:xfrm>
          <a:prstGeom prst="rect">
            <a:avLst/>
          </a:prstGeom>
        </p:spPr>
      </p:pic>
      <p:sp>
        <p:nvSpPr>
          <p:cNvPr id="26" name="TextBox 25">
            <a:extLst>
              <a:ext uri="{FF2B5EF4-FFF2-40B4-BE49-F238E27FC236}">
                <a16:creationId xmlns:a16="http://schemas.microsoft.com/office/drawing/2014/main" id="{D0DBE078-7B0D-20BA-C0B4-177CAF8C15DE}"/>
              </a:ext>
            </a:extLst>
          </p:cNvPr>
          <p:cNvSpPr txBox="1"/>
          <p:nvPr/>
        </p:nvSpPr>
        <p:spPr>
          <a:xfrm>
            <a:off x="4038600" y="4381854"/>
            <a:ext cx="1143000" cy="523220"/>
          </a:xfrm>
          <a:prstGeom prst="rect">
            <a:avLst/>
          </a:prstGeom>
          <a:noFill/>
        </p:spPr>
        <p:txBody>
          <a:bodyPr wrap="square">
            <a:spAutoFit/>
          </a:bodyPr>
          <a:lstStyle/>
          <a:p>
            <a:r>
              <a:rPr lang="en-IN" sz="2800" dirty="0"/>
              <a:t>where</a:t>
            </a:r>
          </a:p>
        </p:txBody>
      </p:sp>
      <p:pic>
        <p:nvPicPr>
          <p:cNvPr id="17" name="Picture 16" descr="Ninety nine over one hundred.">
            <a:extLst>
              <a:ext uri="{FF2B5EF4-FFF2-40B4-BE49-F238E27FC236}">
                <a16:creationId xmlns:a16="http://schemas.microsoft.com/office/drawing/2014/main" id="{13F180BC-5267-EFC6-FBF0-DBE205A72287}"/>
              </a:ext>
            </a:extLst>
          </p:cNvPr>
          <p:cNvPicPr>
            <a:picLocks noChangeAspect="1"/>
          </p:cNvPicPr>
          <p:nvPr/>
        </p:nvPicPr>
        <p:blipFill>
          <a:blip r:embed="rId5"/>
          <a:stretch>
            <a:fillRect/>
          </a:stretch>
        </p:blipFill>
        <p:spPr>
          <a:xfrm>
            <a:off x="5153025" y="4329023"/>
            <a:ext cx="485775" cy="657225"/>
          </a:xfrm>
          <a:prstGeom prst="rect">
            <a:avLst/>
          </a:prstGeom>
        </p:spPr>
      </p:pic>
      <p:sp>
        <p:nvSpPr>
          <p:cNvPr id="28" name="TextBox 27">
            <a:extLst>
              <a:ext uri="{FF2B5EF4-FFF2-40B4-BE49-F238E27FC236}">
                <a16:creationId xmlns:a16="http://schemas.microsoft.com/office/drawing/2014/main" id="{8C51E12F-51ED-B2D6-E344-8F933F3053E5}"/>
              </a:ext>
            </a:extLst>
          </p:cNvPr>
          <p:cNvSpPr txBox="1"/>
          <p:nvPr/>
        </p:nvSpPr>
        <p:spPr>
          <a:xfrm>
            <a:off x="5638800" y="4350589"/>
            <a:ext cx="2683984" cy="523220"/>
          </a:xfrm>
          <a:prstGeom prst="rect">
            <a:avLst/>
          </a:prstGeom>
          <a:noFill/>
        </p:spPr>
        <p:txBody>
          <a:bodyPr wrap="square">
            <a:spAutoFit/>
          </a:bodyPr>
          <a:lstStyle/>
          <a:p>
            <a:pPr>
              <a:defRPr sz="2800"/>
            </a:pPr>
            <a:r>
              <a:rPr lang="en-US" dirty="0"/>
              <a:t>is the probability</a:t>
            </a:r>
          </a:p>
        </p:txBody>
      </p:sp>
      <p:sp>
        <p:nvSpPr>
          <p:cNvPr id="30" name="TextBox 29">
            <a:extLst>
              <a:ext uri="{FF2B5EF4-FFF2-40B4-BE49-F238E27FC236}">
                <a16:creationId xmlns:a16="http://schemas.microsoft.com/office/drawing/2014/main" id="{9C289C75-E26D-F38C-8794-DA656E2D0798}"/>
              </a:ext>
            </a:extLst>
          </p:cNvPr>
          <p:cNvSpPr txBox="1"/>
          <p:nvPr/>
        </p:nvSpPr>
        <p:spPr>
          <a:xfrm>
            <a:off x="457200" y="5039380"/>
            <a:ext cx="6400800" cy="523220"/>
          </a:xfrm>
          <a:prstGeom prst="rect">
            <a:avLst/>
          </a:prstGeom>
          <a:noFill/>
        </p:spPr>
        <p:txBody>
          <a:bodyPr wrap="square">
            <a:spAutoFit/>
          </a:bodyPr>
          <a:lstStyle/>
          <a:p>
            <a:pPr>
              <a:defRPr sz="2800"/>
            </a:pPr>
            <a:r>
              <a:rPr lang="en-US" dirty="0"/>
              <a:t>that the first guess is wrong. Note that</a:t>
            </a:r>
            <a:endParaRPr lang="en-IN" dirty="0"/>
          </a:p>
        </p:txBody>
      </p:sp>
      <p:pic>
        <p:nvPicPr>
          <p:cNvPr id="20" name="Picture 19" descr="Open parentheses one over ninety nine close parentheses times open parentheses ninety nine over one hundred close parentheses equals one over one hundred.">
            <a:extLst>
              <a:ext uri="{FF2B5EF4-FFF2-40B4-BE49-F238E27FC236}">
                <a16:creationId xmlns:a16="http://schemas.microsoft.com/office/drawing/2014/main" id="{698EFACD-6DF1-C70B-5938-768A42B56D9A}"/>
              </a:ext>
            </a:extLst>
          </p:cNvPr>
          <p:cNvPicPr>
            <a:picLocks noChangeAspect="1"/>
          </p:cNvPicPr>
          <p:nvPr/>
        </p:nvPicPr>
        <p:blipFill>
          <a:blip r:embed="rId6"/>
          <a:stretch>
            <a:fillRect/>
          </a:stretch>
        </p:blipFill>
        <p:spPr>
          <a:xfrm>
            <a:off x="6115050" y="4972050"/>
            <a:ext cx="2114550" cy="7429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Probabilities When Outcomes Are Equally Likely</a:t>
            </a:r>
          </a:p>
        </p:txBody>
      </p:sp>
      <p:sp>
        <p:nvSpPr>
          <p:cNvPr id="3" name="Text Placeholder 2"/>
          <p:cNvSpPr>
            <a:spLocks noGrp="1"/>
          </p:cNvSpPr>
          <p:nvPr>
            <p:ph type="body" sz="quarter" idx="10"/>
          </p:nvPr>
        </p:nvSpPr>
        <p:spPr/>
        <p:txBody>
          <a:bodyPr>
            <a:normAutofit/>
          </a:bodyPr>
          <a:lstStyle/>
          <a:p>
            <a:pPr>
              <a:defRPr sz="2800"/>
            </a:pPr>
            <a:r>
              <a:rPr sz="2800" dirty="0"/>
              <a:t>We say that the outcomes of an experiment are </a:t>
            </a:r>
            <a:r>
              <a:rPr sz="2800" i="1" dirty="0"/>
              <a:t>equally likely </a:t>
            </a:r>
            <a:r>
              <a:rPr sz="2800" dirty="0"/>
              <a:t>if they all have the same probability of occurring. If </a:t>
            </a:r>
            <a:r>
              <a:rPr lang="en-US" sz="2800" i="1" dirty="0"/>
              <a:t>E</a:t>
            </a:r>
            <a:r>
              <a:rPr sz="2800" dirty="0"/>
              <a:t> is an event of such an experiment, and if </a:t>
            </a:r>
            <a:r>
              <a:rPr lang="en-US" sz="2800" i="1" dirty="0"/>
              <a:t>S</a:t>
            </a:r>
            <a:r>
              <a:rPr sz="2800" dirty="0"/>
              <a:t> is the sample space of the experiment, then the </a:t>
            </a:r>
            <a:r>
              <a:rPr b="1" dirty="0"/>
              <a:t>probability of</a:t>
            </a:r>
            <a:r>
              <a:rPr sz="2800" b="1" dirty="0"/>
              <a:t> </a:t>
            </a:r>
            <a:r>
              <a:rPr lang="en-US" sz="2800" b="1" i="1" dirty="0"/>
              <a:t>E</a:t>
            </a:r>
            <a:r>
              <a:rPr sz="2800" dirty="0"/>
              <a:t> is given by</a:t>
            </a:r>
          </a:p>
          <a:p>
            <a:pPr algn="ctr">
              <a:defRPr sz="2800"/>
            </a:pPr>
            <a:endParaRPr lang="en-US" sz="2800" dirty="0"/>
          </a:p>
          <a:p>
            <a:pPr algn="ctr">
              <a:defRPr sz="2800"/>
            </a:pPr>
            <a:endParaRPr sz="2800" dirty="0"/>
          </a:p>
        </p:txBody>
      </p:sp>
      <p:pic>
        <p:nvPicPr>
          <p:cNvPr id="6" name="Picture 5" descr="P of E equals n of E divided by n of S.">
            <a:extLst>
              <a:ext uri="{FF2B5EF4-FFF2-40B4-BE49-F238E27FC236}">
                <a16:creationId xmlns:a16="http://schemas.microsoft.com/office/drawing/2014/main" id="{F8A51D06-D46E-3A36-059F-78E25FDE6307}"/>
              </a:ext>
            </a:extLst>
          </p:cNvPr>
          <p:cNvPicPr>
            <a:picLocks noChangeAspect="1"/>
          </p:cNvPicPr>
          <p:nvPr/>
        </p:nvPicPr>
        <p:blipFill>
          <a:blip r:embed="rId2"/>
          <a:stretch>
            <a:fillRect/>
          </a:stretch>
        </p:blipFill>
        <p:spPr>
          <a:xfrm>
            <a:off x="3200400" y="3429000"/>
            <a:ext cx="1895475" cy="1095375"/>
          </a:xfrm>
          <a:prstGeom prst="rect">
            <a:avLst/>
          </a:prstGeom>
        </p:spPr>
      </p:pic>
      <p:sp>
        <p:nvSpPr>
          <p:cNvPr id="8" name="TextBox 7">
            <a:extLst>
              <a:ext uri="{FF2B5EF4-FFF2-40B4-BE49-F238E27FC236}">
                <a16:creationId xmlns:a16="http://schemas.microsoft.com/office/drawing/2014/main" id="{27199A3D-B0B4-8F41-BEB2-96ECB6269011}"/>
              </a:ext>
            </a:extLst>
          </p:cNvPr>
          <p:cNvSpPr txBox="1"/>
          <p:nvPr/>
        </p:nvSpPr>
        <p:spPr>
          <a:xfrm>
            <a:off x="457200" y="4783311"/>
            <a:ext cx="8153400" cy="954107"/>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n</a:t>
            </a:r>
            <a:r>
              <a:rPr lang="en-US" sz="2800" dirty="0">
                <a:solidFill>
                  <a:srgbClr val="000000"/>
                </a:solidFill>
              </a:rPr>
              <a:t>(</a:t>
            </a:r>
            <a:r>
              <a:rPr lang="en-US" sz="2800" i="1" dirty="0">
                <a:solidFill>
                  <a:srgbClr val="000000"/>
                </a:solidFill>
              </a:rPr>
              <a:t>E</a:t>
            </a:r>
            <a:r>
              <a:rPr lang="en-US" sz="2800" dirty="0">
                <a:solidFill>
                  <a:srgbClr val="000000"/>
                </a:solidFill>
              </a:rPr>
              <a:t>) and </a:t>
            </a:r>
            <a:r>
              <a:rPr lang="en-US" sz="2800" i="1" dirty="0">
                <a:solidFill>
                  <a:srgbClr val="000000"/>
                </a:solidFill>
              </a:rPr>
              <a:t>n</a:t>
            </a:r>
            <a:r>
              <a:rPr lang="en-US" sz="2800" dirty="0">
                <a:solidFill>
                  <a:srgbClr val="000000"/>
                </a:solidFill>
              </a:rPr>
              <a:t>(</a:t>
            </a:r>
            <a:r>
              <a:rPr lang="en-US" sz="2800" i="1" dirty="0">
                <a:solidFill>
                  <a:srgbClr val="000000"/>
                </a:solidFill>
              </a:rPr>
              <a:t>S</a:t>
            </a:r>
            <a:r>
              <a:rPr lang="en-US" sz="2800" dirty="0">
                <a:solidFill>
                  <a:srgbClr val="000000"/>
                </a:solidFill>
              </a:rPr>
              <a:t>) are, respectively, the cardinalities of the sets </a:t>
            </a:r>
            <a:r>
              <a:rPr lang="en-US" sz="2800" i="1" dirty="0">
                <a:solidFill>
                  <a:srgbClr val="000000"/>
                </a:solidFill>
              </a:rPr>
              <a:t>E</a:t>
            </a:r>
            <a:r>
              <a:rPr lang="en-US" sz="2800" dirty="0">
                <a:solidFill>
                  <a:srgbClr val="000000"/>
                </a:solidFill>
              </a:rPr>
              <a:t> and </a:t>
            </a:r>
            <a:r>
              <a:rPr lang="en-US" sz="2800" i="1" dirty="0">
                <a:solidFill>
                  <a:srgbClr val="000000"/>
                </a:solidFill>
              </a:rPr>
              <a:t>S</a:t>
            </a:r>
            <a:r>
              <a:rPr lang="en-US" sz="2800" dirty="0">
                <a:solidFill>
                  <a:srgbClr val="000000"/>
                </a:solidFill>
              </a:rPr>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Independent Events</a:t>
            </a:r>
          </a:p>
        </p:txBody>
      </p:sp>
      <p:sp>
        <p:nvSpPr>
          <p:cNvPr id="3" name="Text Placeholder 2"/>
          <p:cNvSpPr>
            <a:spLocks noGrp="1"/>
          </p:cNvSpPr>
          <p:nvPr>
            <p:ph type="body" sz="quarter" idx="10"/>
          </p:nvPr>
        </p:nvSpPr>
        <p:spPr/>
        <p:txBody>
          <a:bodyPr>
            <a:normAutofit/>
          </a:bodyPr>
          <a:lstStyle/>
          <a:p>
            <a:pPr>
              <a:defRPr sz="2800"/>
            </a:pPr>
            <a:r>
              <a:rPr lang="en-US" sz="2800" dirty="0"/>
              <a:t>Given two events </a:t>
            </a:r>
            <a:r>
              <a:rPr lang="en-US" sz="2800" i="1" dirty="0"/>
              <a:t>E</a:t>
            </a:r>
            <a:r>
              <a:rPr lang="en-US" sz="1050" i="1" dirty="0"/>
              <a:t> </a:t>
            </a:r>
            <a:r>
              <a:rPr lang="en-US" sz="2800" baseline="-25000" dirty="0"/>
              <a:t>1</a:t>
            </a:r>
            <a:r>
              <a:rPr lang="en-US" sz="2800" dirty="0"/>
              <a:t> and </a:t>
            </a:r>
            <a:r>
              <a:rPr lang="en-US" i="1" dirty="0"/>
              <a:t>E</a:t>
            </a:r>
            <a:r>
              <a:rPr lang="en-US" sz="1050" i="1" dirty="0"/>
              <a:t> </a:t>
            </a:r>
            <a:r>
              <a:rPr lang="en-US" baseline="-25000" dirty="0"/>
              <a:t>2 </a:t>
            </a:r>
            <a:r>
              <a:rPr lang="en-US" sz="2800" dirty="0"/>
              <a:t>in the same sample space, we say </a:t>
            </a:r>
            <a:r>
              <a:rPr lang="en-US" i="1" dirty="0"/>
              <a:t>E</a:t>
            </a:r>
            <a:r>
              <a:rPr lang="en-US" sz="1050" i="1" dirty="0"/>
              <a:t> </a:t>
            </a:r>
            <a:r>
              <a:rPr lang="en-US" baseline="-25000" dirty="0"/>
              <a:t>1 </a:t>
            </a:r>
            <a:r>
              <a:rPr lang="en-US" sz="2800" dirty="0"/>
              <a:t>and </a:t>
            </a:r>
            <a:r>
              <a:rPr lang="en-US" i="1" dirty="0"/>
              <a:t>E</a:t>
            </a:r>
            <a:r>
              <a:rPr lang="en-US" sz="1050" i="1" dirty="0"/>
              <a:t> </a:t>
            </a:r>
            <a:r>
              <a:rPr lang="en-US" baseline="-25000" dirty="0"/>
              <a:t>2 </a:t>
            </a:r>
            <a:r>
              <a:rPr lang="en-US" sz="2800" dirty="0"/>
              <a:t>are </a:t>
            </a:r>
            <a:r>
              <a:rPr lang="en-US" sz="2800" b="1" dirty="0"/>
              <a:t>independent</a:t>
            </a:r>
            <a:r>
              <a:rPr lang="en-US" sz="2800" dirty="0"/>
              <a:t> if </a:t>
            </a:r>
          </a:p>
          <a:p>
            <a:pPr>
              <a:defRPr sz="2800"/>
            </a:pPr>
            <a:endParaRPr lang="en-US" sz="2800" dirty="0"/>
          </a:p>
          <a:p>
            <a:pPr>
              <a:defRPr sz="2800"/>
            </a:pPr>
            <a:r>
              <a:rPr lang="en-US" sz="2800" dirty="0"/>
              <a:t>						       									 		</a:t>
            </a:r>
          </a:p>
          <a:p>
            <a:pPr algn="ctr">
              <a:defRPr sz="2800"/>
            </a:pPr>
            <a:r>
              <a:rPr lang="en-US" sz="2800" dirty="0"/>
              <a:t>	</a:t>
            </a:r>
          </a:p>
        </p:txBody>
      </p:sp>
      <p:pic>
        <p:nvPicPr>
          <p:cNvPr id="6" name="Picture 5" descr="P of E sub 1 intersection E sub 2 equals P of E sub 1 times P of E sub 2.">
            <a:extLst>
              <a:ext uri="{FF2B5EF4-FFF2-40B4-BE49-F238E27FC236}">
                <a16:creationId xmlns:a16="http://schemas.microsoft.com/office/drawing/2014/main" id="{6265F776-D2EB-2EA3-663D-D285B286A44C}"/>
              </a:ext>
            </a:extLst>
          </p:cNvPr>
          <p:cNvPicPr>
            <a:picLocks noChangeAspect="1"/>
          </p:cNvPicPr>
          <p:nvPr/>
        </p:nvPicPr>
        <p:blipFill>
          <a:blip r:embed="rId2"/>
          <a:stretch>
            <a:fillRect/>
          </a:stretch>
        </p:blipFill>
        <p:spPr>
          <a:xfrm>
            <a:off x="2413958" y="2351728"/>
            <a:ext cx="3667125" cy="523875"/>
          </a:xfrm>
          <a:prstGeom prst="rect">
            <a:avLst/>
          </a:prstGeom>
        </p:spPr>
      </p:pic>
      <p:sp>
        <p:nvSpPr>
          <p:cNvPr id="20" name="TextBox 19">
            <a:extLst>
              <a:ext uri="{FF2B5EF4-FFF2-40B4-BE49-F238E27FC236}">
                <a16:creationId xmlns:a16="http://schemas.microsoft.com/office/drawing/2014/main" id="{5C8F53B8-C9B1-0AC2-53C5-6A7A7B0D194A}"/>
              </a:ext>
            </a:extLst>
          </p:cNvPr>
          <p:cNvSpPr txBox="1"/>
          <p:nvPr/>
        </p:nvSpPr>
        <p:spPr>
          <a:xfrm>
            <a:off x="457200" y="3021043"/>
            <a:ext cx="5572125" cy="523220"/>
          </a:xfrm>
          <a:prstGeom prst="rect">
            <a:avLst/>
          </a:prstGeom>
          <a:noFill/>
        </p:spPr>
        <p:txBody>
          <a:bodyPr wrap="square">
            <a:spAutoFit/>
          </a:bodyPr>
          <a:lstStyle/>
          <a:p>
            <a:r>
              <a:rPr lang="en-US" sz="2800" dirty="0">
                <a:solidFill>
                  <a:srgbClr val="000000"/>
                </a:solidFill>
              </a:rPr>
              <a:t>More generally, a collection of events</a:t>
            </a:r>
            <a:endParaRPr lang="en-IN" sz="2800" dirty="0">
              <a:solidFill>
                <a:srgbClr val="000000"/>
              </a:solidFill>
            </a:endParaRPr>
          </a:p>
        </p:txBody>
      </p:sp>
      <p:pic>
        <p:nvPicPr>
          <p:cNvPr id="7" name="Picture 6" descr="E sub 1 comma E sub 2 comma and so on up to E sub n.">
            <a:extLst>
              <a:ext uri="{FF2B5EF4-FFF2-40B4-BE49-F238E27FC236}">
                <a16:creationId xmlns:a16="http://schemas.microsoft.com/office/drawing/2014/main" id="{EAF68B9A-DF53-B884-3438-65803DF2D353}"/>
              </a:ext>
            </a:extLst>
          </p:cNvPr>
          <p:cNvPicPr>
            <a:picLocks noChangeAspect="1"/>
          </p:cNvPicPr>
          <p:nvPr/>
        </p:nvPicPr>
        <p:blipFill>
          <a:blip r:embed="rId3"/>
          <a:stretch>
            <a:fillRect/>
          </a:stretch>
        </p:blipFill>
        <p:spPr>
          <a:xfrm>
            <a:off x="5987721" y="3100483"/>
            <a:ext cx="1590675" cy="428625"/>
          </a:xfrm>
          <a:prstGeom prst="rect">
            <a:avLst/>
          </a:prstGeom>
        </p:spPr>
      </p:pic>
      <p:sp>
        <p:nvSpPr>
          <p:cNvPr id="22" name="TextBox 21">
            <a:extLst>
              <a:ext uri="{FF2B5EF4-FFF2-40B4-BE49-F238E27FC236}">
                <a16:creationId xmlns:a16="http://schemas.microsoft.com/office/drawing/2014/main" id="{6FD67415-0055-F2F2-BB03-BFD415D37BC7}"/>
              </a:ext>
            </a:extLst>
          </p:cNvPr>
          <p:cNvSpPr txBox="1"/>
          <p:nvPr/>
        </p:nvSpPr>
        <p:spPr>
          <a:xfrm>
            <a:off x="457200" y="3437362"/>
            <a:ext cx="6170043" cy="523220"/>
          </a:xfrm>
          <a:prstGeom prst="rect">
            <a:avLst/>
          </a:prstGeom>
          <a:noFill/>
        </p:spPr>
        <p:txBody>
          <a:bodyPr wrap="square">
            <a:spAutoFit/>
          </a:bodyPr>
          <a:lstStyle/>
          <a:p>
            <a:r>
              <a:rPr lang="en-US" sz="2800" dirty="0">
                <a:solidFill>
                  <a:srgbClr val="000000"/>
                </a:solidFill>
              </a:rPr>
              <a:t>is</a:t>
            </a:r>
            <a:r>
              <a:rPr lang="en-US" sz="2800" b="1" dirty="0">
                <a:solidFill>
                  <a:srgbClr val="000000"/>
                </a:solidFill>
              </a:rPr>
              <a:t> independent</a:t>
            </a:r>
            <a:r>
              <a:rPr lang="en-US" sz="2800" dirty="0">
                <a:solidFill>
                  <a:srgbClr val="000000"/>
                </a:solidFill>
              </a:rPr>
              <a:t> if for any subcollection</a:t>
            </a:r>
            <a:endParaRPr lang="en-IN" sz="2800" dirty="0">
              <a:solidFill>
                <a:srgbClr val="000000"/>
              </a:solidFill>
            </a:endParaRPr>
          </a:p>
        </p:txBody>
      </p:sp>
      <p:pic>
        <p:nvPicPr>
          <p:cNvPr id="13" name="Picture 12" descr="E sub n 1 comma E sub n 2 comma and so on up to E sub n k.">
            <a:extLst>
              <a:ext uri="{FF2B5EF4-FFF2-40B4-BE49-F238E27FC236}">
                <a16:creationId xmlns:a16="http://schemas.microsoft.com/office/drawing/2014/main" id="{6E80F511-3587-4CFC-E5A2-352999DE7A2F}"/>
              </a:ext>
            </a:extLst>
          </p:cNvPr>
          <p:cNvPicPr>
            <a:picLocks noChangeAspect="1"/>
          </p:cNvPicPr>
          <p:nvPr/>
        </p:nvPicPr>
        <p:blipFill>
          <a:blip r:embed="rId4"/>
          <a:stretch>
            <a:fillRect/>
          </a:stretch>
        </p:blipFill>
        <p:spPr>
          <a:xfrm>
            <a:off x="6192777" y="3527598"/>
            <a:ext cx="1905000" cy="485775"/>
          </a:xfrm>
          <a:prstGeom prst="rect">
            <a:avLst/>
          </a:prstGeom>
        </p:spPr>
      </p:pic>
      <p:sp>
        <p:nvSpPr>
          <p:cNvPr id="24" name="TextBox 23">
            <a:extLst>
              <a:ext uri="{FF2B5EF4-FFF2-40B4-BE49-F238E27FC236}">
                <a16:creationId xmlns:a16="http://schemas.microsoft.com/office/drawing/2014/main" id="{A74EAD0E-DF8D-22E1-0952-519131445ED7}"/>
              </a:ext>
            </a:extLst>
          </p:cNvPr>
          <p:cNvSpPr txBox="1"/>
          <p:nvPr/>
        </p:nvSpPr>
        <p:spPr>
          <a:xfrm>
            <a:off x="8134709" y="3462411"/>
            <a:ext cx="552091" cy="523220"/>
          </a:xfrm>
          <a:prstGeom prst="rect">
            <a:avLst/>
          </a:prstGeom>
          <a:noFill/>
        </p:spPr>
        <p:txBody>
          <a:bodyPr wrap="square">
            <a:spAutoFit/>
          </a:bodyPr>
          <a:lstStyle/>
          <a:p>
            <a:r>
              <a:rPr lang="en-IN" sz="2800" dirty="0">
                <a:solidFill>
                  <a:srgbClr val="000000"/>
                </a:solidFill>
              </a:rPr>
              <a:t>of</a:t>
            </a:r>
          </a:p>
        </p:txBody>
      </p:sp>
      <p:pic>
        <p:nvPicPr>
          <p:cNvPr id="17" name="Picture 16" descr="E sub 1 comma E sub 2 comma and so on up to E sub n.">
            <a:extLst>
              <a:ext uri="{FF2B5EF4-FFF2-40B4-BE49-F238E27FC236}">
                <a16:creationId xmlns:a16="http://schemas.microsoft.com/office/drawing/2014/main" id="{B5FAD5E4-2B8E-5DCC-7A78-08CDC43D7E24}"/>
              </a:ext>
            </a:extLst>
          </p:cNvPr>
          <p:cNvPicPr>
            <a:picLocks noChangeAspect="1"/>
          </p:cNvPicPr>
          <p:nvPr/>
        </p:nvPicPr>
        <p:blipFill>
          <a:blip r:embed="rId5"/>
          <a:stretch>
            <a:fillRect/>
          </a:stretch>
        </p:blipFill>
        <p:spPr>
          <a:xfrm>
            <a:off x="573926" y="3975161"/>
            <a:ext cx="1714500" cy="428625"/>
          </a:xfrm>
          <a:prstGeom prst="rect">
            <a:avLst/>
          </a:prstGeom>
        </p:spPr>
      </p:pic>
      <p:sp>
        <p:nvSpPr>
          <p:cNvPr id="26" name="TextBox 25">
            <a:extLst>
              <a:ext uri="{FF2B5EF4-FFF2-40B4-BE49-F238E27FC236}">
                <a16:creationId xmlns:a16="http://schemas.microsoft.com/office/drawing/2014/main" id="{38B2D7B1-D113-A43F-17B3-3B4BF5182C2F}"/>
              </a:ext>
            </a:extLst>
          </p:cNvPr>
          <p:cNvSpPr txBox="1"/>
          <p:nvPr/>
        </p:nvSpPr>
        <p:spPr>
          <a:xfrm>
            <a:off x="2286000" y="3895145"/>
            <a:ext cx="2133600" cy="523220"/>
          </a:xfrm>
          <a:prstGeom prst="rect">
            <a:avLst/>
          </a:prstGeom>
          <a:noFill/>
        </p:spPr>
        <p:txBody>
          <a:bodyPr wrap="square">
            <a:spAutoFit/>
          </a:bodyPr>
          <a:lstStyle/>
          <a:p>
            <a:r>
              <a:rPr lang="en-US" sz="2800" dirty="0">
                <a:solidFill>
                  <a:srgbClr val="000000"/>
                </a:solidFill>
              </a:rPr>
              <a:t>it is true that</a:t>
            </a:r>
            <a:endParaRPr lang="en-IN" sz="2800" dirty="0">
              <a:solidFill>
                <a:srgbClr val="000000"/>
              </a:solidFill>
            </a:endParaRPr>
          </a:p>
        </p:txBody>
      </p:sp>
      <p:pic>
        <p:nvPicPr>
          <p:cNvPr id="23" name="Picture 22" descr="P of E sub n 1 intersection E sub n 2 intersection up to E sub n k equals P of E sub n 1 times P of E sub n 2 times so on up to P of E sub n k.">
            <a:extLst>
              <a:ext uri="{FF2B5EF4-FFF2-40B4-BE49-F238E27FC236}">
                <a16:creationId xmlns:a16="http://schemas.microsoft.com/office/drawing/2014/main" id="{51A466F4-1F82-23BD-2188-FF3142C0E905}"/>
              </a:ext>
            </a:extLst>
          </p:cNvPr>
          <p:cNvPicPr>
            <a:picLocks noChangeAspect="1"/>
          </p:cNvPicPr>
          <p:nvPr/>
        </p:nvPicPr>
        <p:blipFill>
          <a:blip r:embed="rId6"/>
          <a:stretch>
            <a:fillRect/>
          </a:stretch>
        </p:blipFill>
        <p:spPr>
          <a:xfrm>
            <a:off x="1285875" y="4640425"/>
            <a:ext cx="6572250" cy="619125"/>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Independent Events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If a coin is flipped three times, what is the probability of it coming up tails all three times?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Independent Events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b="1" dirty="0"/>
              <a:t>Solution</a:t>
            </a:r>
          </a:p>
          <a:p>
            <a:r>
              <a:rPr dirty="0"/>
              <a:t>We actually have two good ways of answering this question, one using the notion of independence and one not.</a:t>
            </a:r>
          </a:p>
          <a:p>
            <a:pPr>
              <a:defRPr sz="2800"/>
            </a:pPr>
            <a:r>
              <a:rPr dirty="0"/>
              <a:t>Let </a:t>
            </a:r>
            <a:r>
              <a:rPr lang="en-US" i="1" dirty="0"/>
              <a:t>E</a:t>
            </a:r>
            <a:r>
              <a:rPr lang="en-US" i="1" baseline="-25000" dirty="0"/>
              <a:t>i</a:t>
            </a:r>
            <a:r>
              <a:rPr dirty="0"/>
              <a:t> be the event </a:t>
            </a:r>
            <a:r>
              <a:rPr lang="en-US" dirty="0"/>
              <a:t>“</a:t>
            </a:r>
            <a:r>
              <a:rPr dirty="0"/>
              <a:t>the coin comes up tails on the </a:t>
            </a:r>
            <a:r>
              <a:rPr lang="en-US" i="1" dirty="0" err="1"/>
              <a:t>i</a:t>
            </a:r>
            <a:r>
              <a:rPr lang="en-US" baseline="30000" dirty="0" err="1"/>
              <a:t>th</a:t>
            </a:r>
            <a:r>
              <a:rPr dirty="0"/>
              <a:t> flip.</a:t>
            </a:r>
            <a:r>
              <a:rPr lang="en-US" dirty="0"/>
              <a:t>”</a:t>
            </a:r>
            <a:r>
              <a:rPr dirty="0"/>
              <a:t> We are interested, then, in the probability of</a:t>
            </a:r>
            <a:r>
              <a:rPr lang="en-US" dirty="0"/>
              <a:t> </a:t>
            </a:r>
            <a:br>
              <a:rPr lang="en-US" dirty="0"/>
            </a:br>
            <a:r>
              <a:rPr lang="en-US" i="1" dirty="0"/>
              <a:t>E</a:t>
            </a:r>
            <a:r>
              <a:rPr lang="en-US" dirty="0"/>
              <a:t>₁ ∩ </a:t>
            </a:r>
            <a:r>
              <a:rPr lang="en-US" i="1" dirty="0"/>
              <a:t>E</a:t>
            </a:r>
            <a:r>
              <a:rPr lang="en-US" dirty="0"/>
              <a:t>₂ ∩ </a:t>
            </a:r>
            <a:r>
              <a:rPr lang="en-US" i="1" dirty="0"/>
              <a:t>E</a:t>
            </a:r>
            <a:r>
              <a:rPr lang="en-US" dirty="0"/>
              <a:t>₃, the probability that we get tails each time. </a:t>
            </a:r>
            <a:endParaRPr lang="en-IN" dirty="0"/>
          </a:p>
          <a:p>
            <a:pPr>
              <a:defRPr sz="2800"/>
            </a:pPr>
            <a:endParaRPr lang="en-US" dirty="0"/>
          </a:p>
          <a:p>
            <a:r>
              <a:rPr lang="en-US" dirty="0"/>
              <a:t>	</a:t>
            </a:r>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6D274-56C0-6D2D-9D70-938AA088D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E3E073-B5D1-196A-C58C-0715BC2405F9}"/>
              </a:ext>
            </a:extLst>
          </p:cNvPr>
          <p:cNvSpPr>
            <a:spLocks noGrp="1"/>
          </p:cNvSpPr>
          <p:nvPr>
            <p:ph type="title"/>
          </p:nvPr>
        </p:nvSpPr>
        <p:spPr/>
        <p:txBody>
          <a:bodyPr>
            <a:normAutofit/>
          </a:bodyPr>
          <a:lstStyle/>
          <a:p>
            <a:pPr>
              <a:defRPr sz="3200"/>
            </a:pPr>
            <a:r>
              <a:rPr dirty="0"/>
              <a:t>Example 6: Independent Events</a:t>
            </a:r>
            <a:r>
              <a:rPr lang="en-US" baseline="-25000" dirty="0"/>
              <a:t>3</a:t>
            </a:r>
            <a:endParaRPr dirty="0"/>
          </a:p>
        </p:txBody>
      </p:sp>
      <p:sp>
        <p:nvSpPr>
          <p:cNvPr id="10" name="TextBox 9">
            <a:extLst>
              <a:ext uri="{FF2B5EF4-FFF2-40B4-BE49-F238E27FC236}">
                <a16:creationId xmlns:a16="http://schemas.microsoft.com/office/drawing/2014/main" id="{DA844431-C275-8AE3-10E6-8DFC868DC538}"/>
              </a:ext>
            </a:extLst>
          </p:cNvPr>
          <p:cNvSpPr txBox="1"/>
          <p:nvPr/>
        </p:nvSpPr>
        <p:spPr>
          <a:xfrm>
            <a:off x="457200" y="1229380"/>
            <a:ext cx="990600" cy="523220"/>
          </a:xfrm>
          <a:prstGeom prst="rect">
            <a:avLst/>
          </a:prstGeom>
          <a:noFill/>
        </p:spPr>
        <p:txBody>
          <a:bodyPr wrap="square">
            <a:spAutoFit/>
          </a:bodyPr>
          <a:lstStyle/>
          <a:p>
            <a:r>
              <a:rPr lang="en-US" sz="2800" dirty="0"/>
              <a:t>Since</a:t>
            </a:r>
            <a:endParaRPr lang="en-IN" sz="2800" dirty="0"/>
          </a:p>
        </p:txBody>
      </p:sp>
      <p:pic>
        <p:nvPicPr>
          <p:cNvPr id="7" name="Picture 6" descr="P of E sub i equals one half.">
            <a:extLst>
              <a:ext uri="{FF2B5EF4-FFF2-40B4-BE49-F238E27FC236}">
                <a16:creationId xmlns:a16="http://schemas.microsoft.com/office/drawing/2014/main" id="{09D3CAAE-E92D-A822-7E88-3A67AACE7B76}"/>
              </a:ext>
            </a:extLst>
          </p:cNvPr>
          <p:cNvPicPr>
            <a:picLocks noChangeAspect="1"/>
          </p:cNvPicPr>
          <p:nvPr/>
        </p:nvPicPr>
        <p:blipFill>
          <a:blip r:embed="rId2"/>
          <a:stretch>
            <a:fillRect/>
          </a:stretch>
        </p:blipFill>
        <p:spPr>
          <a:xfrm>
            <a:off x="1371600" y="1123950"/>
            <a:ext cx="1238250" cy="781050"/>
          </a:xfrm>
          <a:prstGeom prst="rect">
            <a:avLst/>
          </a:prstGeom>
        </p:spPr>
      </p:pic>
      <p:sp>
        <p:nvSpPr>
          <p:cNvPr id="6" name="TextBox 5">
            <a:extLst>
              <a:ext uri="{FF2B5EF4-FFF2-40B4-BE49-F238E27FC236}">
                <a16:creationId xmlns:a16="http://schemas.microsoft.com/office/drawing/2014/main" id="{39867F5D-B52C-BD69-F2AF-2D6708A74240}"/>
              </a:ext>
            </a:extLst>
          </p:cNvPr>
          <p:cNvSpPr txBox="1"/>
          <p:nvPr/>
        </p:nvSpPr>
        <p:spPr>
          <a:xfrm>
            <a:off x="2667000" y="1265747"/>
            <a:ext cx="3048000" cy="523220"/>
          </a:xfrm>
          <a:prstGeom prst="rect">
            <a:avLst/>
          </a:prstGeom>
          <a:noFill/>
        </p:spPr>
        <p:txBody>
          <a:bodyPr wrap="square">
            <a:spAutoFit/>
          </a:bodyPr>
          <a:lstStyle/>
          <a:p>
            <a:pPr>
              <a:defRPr sz="2800"/>
            </a:pPr>
            <a:r>
              <a:rPr lang="en-US" sz="2800" dirty="0"/>
              <a:t>for each </a:t>
            </a:r>
            <a:r>
              <a:rPr lang="en-US" sz="2800" i="1" dirty="0" err="1"/>
              <a:t>i</a:t>
            </a:r>
            <a:r>
              <a:rPr lang="en-US" sz="2800" dirty="0"/>
              <a:t> = 1, 2, 3</a:t>
            </a:r>
          </a:p>
        </p:txBody>
      </p:sp>
      <p:sp>
        <p:nvSpPr>
          <p:cNvPr id="11" name="TextBox 10">
            <a:extLst>
              <a:ext uri="{FF2B5EF4-FFF2-40B4-BE49-F238E27FC236}">
                <a16:creationId xmlns:a16="http://schemas.microsoft.com/office/drawing/2014/main" id="{7115ED3B-4D3A-5B74-D259-C16D0522DADE}"/>
              </a:ext>
            </a:extLst>
          </p:cNvPr>
          <p:cNvSpPr txBox="1"/>
          <p:nvPr/>
        </p:nvSpPr>
        <p:spPr>
          <a:xfrm>
            <a:off x="457200" y="1915180"/>
            <a:ext cx="7924800" cy="523220"/>
          </a:xfrm>
          <a:prstGeom prst="rect">
            <a:avLst/>
          </a:prstGeom>
          <a:noFill/>
        </p:spPr>
        <p:txBody>
          <a:bodyPr wrap="square">
            <a:spAutoFit/>
          </a:bodyPr>
          <a:lstStyle/>
          <a:p>
            <a:pPr>
              <a:defRPr sz="2800"/>
            </a:pPr>
            <a:r>
              <a:rPr lang="en-US" sz="2800" dirty="0"/>
              <a:t>(remember, the coin is assumed to be fair), then</a:t>
            </a:r>
          </a:p>
        </p:txBody>
      </p:sp>
      <p:pic>
        <p:nvPicPr>
          <p:cNvPr id="12" name="Picture 11" descr="P of E sub 1 intersection E sub 2 intersection E sub 3 equals P of E sub 1 times P of E sub 2 times P of E sub 3,&#10;which equals one half times one half times one half,&#10;which equals one over eight.">
            <a:extLst>
              <a:ext uri="{FF2B5EF4-FFF2-40B4-BE49-F238E27FC236}">
                <a16:creationId xmlns:a16="http://schemas.microsoft.com/office/drawing/2014/main" id="{1F2E7AF7-1536-B3D4-E535-27ACE37BD3EA}"/>
              </a:ext>
            </a:extLst>
          </p:cNvPr>
          <p:cNvPicPr>
            <a:picLocks noChangeAspect="1"/>
          </p:cNvPicPr>
          <p:nvPr/>
        </p:nvPicPr>
        <p:blipFill>
          <a:blip r:embed="rId3"/>
          <a:stretch>
            <a:fillRect/>
          </a:stretch>
        </p:blipFill>
        <p:spPr>
          <a:xfrm>
            <a:off x="2133600" y="2590800"/>
            <a:ext cx="4932000" cy="2383110"/>
          </a:xfrm>
          <a:prstGeom prst="rect">
            <a:avLst/>
          </a:prstGeom>
        </p:spPr>
      </p:pic>
    </p:spTree>
    <p:extLst>
      <p:ext uri="{BB962C8B-B14F-4D97-AF65-F5344CB8AC3E}">
        <p14:creationId xmlns:p14="http://schemas.microsoft.com/office/powerpoint/2010/main" val="696576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Independent Events</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The other way of obtaining the same answer is to consider the sample space made up of all possible three-toss sequences. Since each flip of the coin results in one of two possibilities, the Multiplication Principle of Counting tells us that there are 2</a:t>
            </a:r>
            <a:r>
              <a:rPr lang="en-US" sz="2800" dirty="0">
                <a:latin typeface="Calibri" panose="020F0502020204030204" pitchFamily="34" charset="0"/>
                <a:ea typeface="Calibri" panose="020F0502020204030204" pitchFamily="34" charset="0"/>
                <a:cs typeface="Calibri" panose="020F0502020204030204" pitchFamily="34" charset="0"/>
              </a:rPr>
              <a:t>³</a:t>
            </a:r>
            <a:r>
              <a:rPr lang="en-US" sz="2800" dirty="0"/>
              <a:t> = 8</a:t>
            </a:r>
            <a:r>
              <a:rPr lang="ar-AE" sz="2800" dirty="0"/>
              <a:t> </a:t>
            </a:r>
            <a:r>
              <a:rPr lang="en-US" sz="2800" dirty="0"/>
              <a:t>possible sequences. Only one of these is the sequence consisting of three tails, so the probability of this event is</a:t>
            </a:r>
          </a:p>
        </p:txBody>
      </p:sp>
      <p:pic>
        <p:nvPicPr>
          <p:cNvPr id="7" name="Picture 6" descr="One over eight.">
            <a:extLst>
              <a:ext uri="{FF2B5EF4-FFF2-40B4-BE49-F238E27FC236}">
                <a16:creationId xmlns:a16="http://schemas.microsoft.com/office/drawing/2014/main" id="{191741B9-5162-CB7E-25BD-6F12BBF593FE}"/>
              </a:ext>
            </a:extLst>
          </p:cNvPr>
          <p:cNvPicPr>
            <a:picLocks noChangeAspect="1"/>
          </p:cNvPicPr>
          <p:nvPr/>
        </p:nvPicPr>
        <p:blipFill>
          <a:blip r:embed="rId2"/>
          <a:stretch>
            <a:fillRect/>
          </a:stretch>
        </p:blipFill>
        <p:spPr>
          <a:xfrm>
            <a:off x="838200" y="3962400"/>
            <a:ext cx="323850" cy="723900"/>
          </a:xfrm>
          <a:prstGeom prst="rect">
            <a:avLst/>
          </a:prstGeom>
        </p:spPr>
      </p:pic>
    </p:spTree>
    <p:extLst>
      <p:ext uri="{BB962C8B-B14F-4D97-AF65-F5344CB8AC3E}">
        <p14:creationId xmlns:p14="http://schemas.microsoft.com/office/powerpoint/2010/main" val="174739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This formula has two important restrictions. First, it only applies in equally likely situations, so we ca</a:t>
            </a:r>
            <a:r>
              <a:rPr lang="en-US" sz="2800" dirty="0"/>
              <a:t>n’t</a:t>
            </a:r>
            <a:r>
              <a:rPr sz="2800" dirty="0"/>
              <a:t> use it to analyze weighted coins, crooked roulette tables, tampered decks of cards, and so on. Secondly, and more subtly, it assumes that the size of the sample space is finite (otherwise, the formula makes no sense), so we ca</a:t>
            </a:r>
            <a:r>
              <a:rPr lang="en-US" sz="2800" dirty="0"/>
              <a:t>n’t</a:t>
            </a:r>
            <a:r>
              <a:rPr sz="2800" dirty="0"/>
              <a:t> use it to analyze experiments based on, say, choosing a real number at random.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Probabilities </a:t>
            </a:r>
            <a:r>
              <a:rPr lang="en-US" dirty="0"/>
              <a:t>W</a:t>
            </a:r>
            <a:r>
              <a:rPr dirty="0"/>
              <a:t>hen Outcomes </a:t>
            </a:r>
            <a:r>
              <a:rPr lang="en-US" dirty="0"/>
              <a:t>A</a:t>
            </a:r>
            <a:r>
              <a:rPr dirty="0"/>
              <a:t>re Equally Likely</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A (fair) die is rolled once. Find the probability that the number rolled is</a:t>
            </a:r>
          </a:p>
          <a:p>
            <a:pPr>
              <a:defRPr sz="2800"/>
            </a:pPr>
            <a:r>
              <a:rPr lang="en-US" dirty="0"/>
              <a:t>a.   </a:t>
            </a:r>
            <a:r>
              <a:rPr dirty="0"/>
              <a:t>​</a:t>
            </a:r>
            <a:r>
              <a:rPr sz="2800" dirty="0"/>
              <a:t>prime</a:t>
            </a:r>
            <a:r>
              <a:rPr lang="en-US" sz="2800" dirty="0"/>
              <a:t>,</a:t>
            </a:r>
            <a:endParaRPr sz="2800" dirty="0"/>
          </a:p>
          <a:p>
            <a:pPr>
              <a:defRPr sz="2800"/>
            </a:pPr>
            <a:r>
              <a:rPr lang="en-US" dirty="0"/>
              <a:t>b.   </a:t>
            </a:r>
            <a:r>
              <a:rPr dirty="0"/>
              <a:t>​</a:t>
            </a:r>
            <a:r>
              <a:rPr sz="2800" dirty="0"/>
              <a:t>divisible by</a:t>
            </a:r>
            <a:r>
              <a:rPr lang="en-US" sz="2800" dirty="0"/>
              <a:t> 5</a:t>
            </a:r>
            <a:r>
              <a:rPr lang="en-US" sz="2800" dirty="0">
                <a:latin typeface="Cambria Math"/>
              </a:rPr>
              <a:t>,</a:t>
            </a:r>
            <a:endParaRPr sz="2800" dirty="0">
              <a:latin typeface="Cambria Math"/>
            </a:endParaRPr>
          </a:p>
          <a:p>
            <a:pPr>
              <a:defRPr sz="2800"/>
            </a:pPr>
            <a:r>
              <a:rPr lang="en-US" dirty="0"/>
              <a:t>c.   7</a:t>
            </a:r>
            <a:r>
              <a:rPr lang="en-US" sz="2800" dirty="0">
                <a:latin typeface="Cambria Math"/>
              </a:rPr>
              <a:t>.</a:t>
            </a:r>
            <a:endParaRPr sz="2800" dirty="0">
              <a:latin typeface="Cambria Math"/>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Probabilities </a:t>
            </a:r>
            <a:r>
              <a:rPr lang="en-US" dirty="0"/>
              <a:t>W</a:t>
            </a:r>
            <a:r>
              <a:rPr dirty="0"/>
              <a:t>hen Outcomes </a:t>
            </a:r>
            <a:r>
              <a:rPr lang="en-US" dirty="0"/>
              <a:t>A</a:t>
            </a:r>
            <a:r>
              <a:rPr dirty="0"/>
              <a:t>re Equally Likely</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a:defRPr sz="2800"/>
            </a:pPr>
            <a:r>
              <a:rPr lang="en-IN" sz="2800" dirty="0"/>
              <a:t>The sample space </a:t>
            </a:r>
            <a:r>
              <a:rPr lang="en-IN" sz="2800" i="1" dirty="0"/>
              <a:t>S</a:t>
            </a:r>
            <a:r>
              <a:rPr lang="en-IN" sz="2800" dirty="0"/>
              <a:t> = {1,2,3,4,5,6} is the same for all three questions, and we can see that </a:t>
            </a:r>
            <a:r>
              <a:rPr lang="en-IN" sz="2800" i="1" dirty="0"/>
              <a:t>n</a:t>
            </a:r>
            <a:r>
              <a:rPr lang="en-IN" sz="2800" dirty="0"/>
              <a:t>(</a:t>
            </a:r>
            <a:r>
              <a:rPr lang="en-IN" sz="2800" i="1" dirty="0"/>
              <a:t>S</a:t>
            </a:r>
            <a:r>
              <a:rPr lang="en-IN" sz="2800" dirty="0"/>
              <a:t>) = 6.</a:t>
            </a:r>
          </a:p>
          <a:p>
            <a:pPr marL="542925" indent="-542925">
              <a:defRPr sz="2800"/>
            </a:pPr>
            <a:r>
              <a:rPr lang="en-IN" sz="2800" dirty="0"/>
              <a:t>a.   Let </a:t>
            </a:r>
            <a:r>
              <a:rPr lang="en-IN" sz="2800" i="1" dirty="0"/>
              <a:t>E</a:t>
            </a:r>
            <a:r>
              <a:rPr lang="en-IN" sz="2800" dirty="0"/>
              <a:t> be the event that the number is prime. Then  </a:t>
            </a:r>
            <a:r>
              <a:rPr lang="en-IN" i="1" dirty="0">
                <a:latin typeface="Cambria Math" panose="02040503050406030204" pitchFamily="18" charset="0"/>
              </a:rPr>
              <a:t> </a:t>
            </a:r>
            <a:r>
              <a:rPr lang="en-US" sz="2800" i="1" dirty="0"/>
              <a:t>E</a:t>
            </a:r>
            <a:r>
              <a:rPr lang="en-US" sz="2800" dirty="0"/>
              <a:t> = {2,3,5} </a:t>
            </a:r>
            <a:r>
              <a:rPr lang="en-IN" sz="2800" dirty="0"/>
              <a:t>since these are the prime numbers between </a:t>
            </a:r>
            <a:r>
              <a:rPr lang="en-IN" sz="2800" dirty="0">
                <a:latin typeface="Cambria Math"/>
              </a:rPr>
              <a:t>1</a:t>
            </a:r>
            <a:r>
              <a:rPr lang="en-IN" sz="2800" dirty="0"/>
              <a:t> and </a:t>
            </a:r>
            <a:r>
              <a:rPr lang="en-IN" sz="2800" dirty="0">
                <a:latin typeface="Cambria Math"/>
              </a:rPr>
              <a:t>6</a:t>
            </a:r>
            <a:r>
              <a:rPr lang="en-IN" sz="2800" dirty="0"/>
              <a:t>, so </a:t>
            </a:r>
            <a:r>
              <a:rPr lang="en-IN" sz="2800" i="1" dirty="0"/>
              <a:t>n</a:t>
            </a:r>
            <a:r>
              <a:rPr lang="en-IN" sz="2800" dirty="0"/>
              <a:t>(</a:t>
            </a:r>
            <a:r>
              <a:rPr lang="en-IN" sz="2800" i="1" dirty="0"/>
              <a:t>E</a:t>
            </a:r>
            <a:r>
              <a:rPr lang="en-IN" sz="2800" dirty="0"/>
              <a:t>) = 3</a:t>
            </a:r>
            <a:r>
              <a:rPr lang="ar-AE" sz="2800" dirty="0"/>
              <a:t>.</a:t>
            </a:r>
          </a:p>
          <a:p>
            <a:pPr marL="512064" lvl="1" indent="0">
              <a:buNone/>
              <a:defRPr sz="2800"/>
            </a:pPr>
            <a:endParaRPr lang="en-US" dirty="0"/>
          </a:p>
          <a:p>
            <a:pPr marL="512064" lvl="1" indent="0">
              <a:buNone/>
              <a:defRPr sz="2800"/>
            </a:pPr>
            <a:r>
              <a:rPr lang="ar-AE" dirty="0"/>
              <a:t>​</a:t>
            </a:r>
            <a:r>
              <a:rPr lang="en-IN" dirty="0"/>
              <a:t>Then, </a:t>
            </a:r>
            <a:endParaRPr dirty="0"/>
          </a:p>
        </p:txBody>
      </p:sp>
      <p:pic>
        <p:nvPicPr>
          <p:cNvPr id="6" name="Picture 5" descr="P of E equals n of E divided by n of S, equals 3 over 6, equals one half.">
            <a:extLst>
              <a:ext uri="{FF2B5EF4-FFF2-40B4-BE49-F238E27FC236}">
                <a16:creationId xmlns:a16="http://schemas.microsoft.com/office/drawing/2014/main" id="{EE51B1B6-0BB8-FC4E-9886-BC3C392BA8B5}"/>
              </a:ext>
            </a:extLst>
          </p:cNvPr>
          <p:cNvPicPr>
            <a:picLocks noChangeAspect="1"/>
          </p:cNvPicPr>
          <p:nvPr/>
        </p:nvPicPr>
        <p:blipFill>
          <a:blip r:embed="rId2"/>
          <a:stretch>
            <a:fillRect/>
          </a:stretch>
        </p:blipFill>
        <p:spPr>
          <a:xfrm>
            <a:off x="1905000" y="4114800"/>
            <a:ext cx="3171825" cy="10953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Probabilities </a:t>
            </a:r>
            <a:r>
              <a:rPr lang="en-US" dirty="0"/>
              <a:t>W</a:t>
            </a:r>
            <a:r>
              <a:rPr dirty="0"/>
              <a:t>hen Outcomes </a:t>
            </a:r>
            <a:r>
              <a:rPr lang="en-US" dirty="0"/>
              <a:t>A</a:t>
            </a:r>
            <a:r>
              <a:rPr dirty="0"/>
              <a:t>re Equally Likely</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b.   Let </a:t>
            </a:r>
            <a:r>
              <a:rPr lang="en-US" i="1" dirty="0"/>
              <a:t>F</a:t>
            </a:r>
            <a:r>
              <a:rPr lang="en-US" dirty="0"/>
              <a:t> be the event that the number is divisible by </a:t>
            </a:r>
            <a:r>
              <a:rPr lang="en-US" dirty="0">
                <a:latin typeface="Cambria Math"/>
              </a:rPr>
              <a:t>5</a:t>
            </a:r>
            <a:r>
              <a:rPr lang="en-US" dirty="0"/>
              <a:t>. Then </a:t>
            </a:r>
            <a:r>
              <a:rPr lang="en-US" i="1" dirty="0"/>
              <a:t>F</a:t>
            </a:r>
            <a:r>
              <a:rPr lang="en-US" dirty="0"/>
              <a:t> = {5}, as this is the only integer from </a:t>
            </a:r>
            <a:r>
              <a:rPr lang="en-US" dirty="0">
                <a:latin typeface="Cambria Math"/>
              </a:rPr>
              <a:t>1</a:t>
            </a:r>
            <a:r>
              <a:rPr lang="en-US" dirty="0"/>
              <a:t> to </a:t>
            </a:r>
            <a:r>
              <a:rPr lang="en-US" dirty="0">
                <a:latin typeface="Cambria Math"/>
              </a:rPr>
              <a:t>6</a:t>
            </a:r>
            <a:r>
              <a:rPr lang="en-US" dirty="0"/>
              <a:t> that is divisible by </a:t>
            </a:r>
            <a:r>
              <a:rPr lang="en-US" dirty="0">
                <a:latin typeface="Cambria Math"/>
              </a:rPr>
              <a:t>5</a:t>
            </a:r>
            <a:r>
              <a:rPr lang="en-US" dirty="0"/>
              <a:t>.</a:t>
            </a:r>
          </a:p>
          <a:p>
            <a:pPr marL="512064" lvl="1" indent="0">
              <a:buNone/>
              <a:defRPr sz="2800"/>
            </a:pPr>
            <a:endParaRPr lang="en-US" dirty="0"/>
          </a:p>
          <a:p>
            <a:pPr marL="512064" lvl="1" indent="0">
              <a:buNone/>
              <a:defRPr sz="2800"/>
            </a:pPr>
            <a:r>
              <a:rPr lang="en-US" dirty="0"/>
              <a:t>So</a:t>
            </a:r>
          </a:p>
          <a:p>
            <a:pPr marL="512064" lvl="1" indent="0">
              <a:buNone/>
              <a:defRPr sz="2800"/>
            </a:pPr>
            <a:endParaRPr lang="ar-AE" dirty="0"/>
          </a:p>
          <a:p>
            <a:pPr>
              <a:defRPr sz="2800"/>
            </a:pPr>
            <a:r>
              <a:rPr dirty="0"/>
              <a:t>​</a:t>
            </a:r>
            <a:endParaRPr sz="2800" dirty="0"/>
          </a:p>
        </p:txBody>
      </p:sp>
      <p:pic>
        <p:nvPicPr>
          <p:cNvPr id="7" name="Picture 6" descr="P of F equals n of F divided by n of S, equals one over six.">
            <a:extLst>
              <a:ext uri="{FF2B5EF4-FFF2-40B4-BE49-F238E27FC236}">
                <a16:creationId xmlns:a16="http://schemas.microsoft.com/office/drawing/2014/main" id="{B281AB8E-EA41-942F-A5E3-70943D018AF3}"/>
              </a:ext>
            </a:extLst>
          </p:cNvPr>
          <p:cNvPicPr>
            <a:picLocks noChangeAspect="1"/>
          </p:cNvPicPr>
          <p:nvPr/>
        </p:nvPicPr>
        <p:blipFill>
          <a:blip r:embed="rId2"/>
          <a:stretch>
            <a:fillRect/>
          </a:stretch>
        </p:blipFill>
        <p:spPr>
          <a:xfrm>
            <a:off x="1523999" y="2714056"/>
            <a:ext cx="2376000" cy="1019744"/>
          </a:xfrm>
          <a:prstGeom prst="rect">
            <a:avLst/>
          </a:prstGeom>
        </p:spPr>
      </p:pic>
      <p:sp>
        <p:nvSpPr>
          <p:cNvPr id="9" name="TextBox 8">
            <a:extLst>
              <a:ext uri="{FF2B5EF4-FFF2-40B4-BE49-F238E27FC236}">
                <a16:creationId xmlns:a16="http://schemas.microsoft.com/office/drawing/2014/main" id="{5ED4D37E-0CFE-FEDA-56DD-BD42355A0054}"/>
              </a:ext>
            </a:extLst>
          </p:cNvPr>
          <p:cNvSpPr txBox="1"/>
          <p:nvPr/>
        </p:nvSpPr>
        <p:spPr>
          <a:xfrm>
            <a:off x="457200" y="3886200"/>
            <a:ext cx="8229600" cy="523220"/>
          </a:xfrm>
          <a:prstGeom prst="rect">
            <a:avLst/>
          </a:prstGeom>
          <a:noFill/>
        </p:spPr>
        <p:txBody>
          <a:bodyPr wrap="square">
            <a:spAutoFit/>
          </a:bodyPr>
          <a:lstStyle/>
          <a:p>
            <a:r>
              <a:rPr lang="en-US" sz="2800" dirty="0"/>
              <a:t>c.   Let </a:t>
            </a:r>
            <a:r>
              <a:rPr lang="en-US" sz="2800" i="1" dirty="0"/>
              <a:t>G</a:t>
            </a:r>
            <a:r>
              <a:rPr lang="en-US" sz="2800" dirty="0"/>
              <a:t> be the event that the number is 7. In this case, </a:t>
            </a:r>
          </a:p>
        </p:txBody>
      </p:sp>
      <p:pic>
        <p:nvPicPr>
          <p:cNvPr id="13" name="Picture 12" descr="G equals phi">
            <a:extLst>
              <a:ext uri="{FF2B5EF4-FFF2-40B4-BE49-F238E27FC236}">
                <a16:creationId xmlns:a16="http://schemas.microsoft.com/office/drawing/2014/main" id="{337AC4EA-5057-1CC1-35F6-1B73D39DC394}"/>
              </a:ext>
            </a:extLst>
          </p:cNvPr>
          <p:cNvPicPr>
            <a:picLocks noChangeAspect="1"/>
          </p:cNvPicPr>
          <p:nvPr/>
        </p:nvPicPr>
        <p:blipFill>
          <a:blip r:embed="rId3"/>
          <a:stretch>
            <a:fillRect/>
          </a:stretch>
        </p:blipFill>
        <p:spPr>
          <a:xfrm>
            <a:off x="990600" y="4324333"/>
            <a:ext cx="983703" cy="491852"/>
          </a:xfrm>
          <a:prstGeom prst="rect">
            <a:avLst/>
          </a:prstGeom>
        </p:spPr>
      </p:pic>
      <p:sp>
        <p:nvSpPr>
          <p:cNvPr id="11" name="TextBox 10">
            <a:extLst>
              <a:ext uri="{FF2B5EF4-FFF2-40B4-BE49-F238E27FC236}">
                <a16:creationId xmlns:a16="http://schemas.microsoft.com/office/drawing/2014/main" id="{73909C2D-3695-CC55-FD8D-BECA2DD6EBA9}"/>
              </a:ext>
            </a:extLst>
          </p:cNvPr>
          <p:cNvSpPr txBox="1"/>
          <p:nvPr/>
        </p:nvSpPr>
        <p:spPr>
          <a:xfrm>
            <a:off x="1981200" y="4317087"/>
            <a:ext cx="51054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empty set, as there is no way </a:t>
            </a:r>
            <a:endParaRPr lang="en-IN" dirty="0"/>
          </a:p>
        </p:txBody>
      </p:sp>
      <p:sp>
        <p:nvSpPr>
          <p:cNvPr id="8" name="TextBox 7">
            <a:extLst>
              <a:ext uri="{FF2B5EF4-FFF2-40B4-BE49-F238E27FC236}">
                <a16:creationId xmlns:a16="http://schemas.microsoft.com/office/drawing/2014/main" id="{1A95C5A0-32F3-A07F-7A5D-3383EA6E1CC4}"/>
              </a:ext>
            </a:extLst>
          </p:cNvPr>
          <p:cNvSpPr txBox="1"/>
          <p:nvPr/>
        </p:nvSpPr>
        <p:spPr>
          <a:xfrm>
            <a:off x="914400" y="4731097"/>
            <a:ext cx="7619999"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for the top face to show a 7. This means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r>
              <a:rPr kumimoji="0" lang="en-US" sz="2800" b="0" i="1" u="none" strike="noStrike" kern="1200" cap="none" spc="0" normalizeH="0" baseline="0" noProof="0" dirty="0">
                <a:ln>
                  <a:noFill/>
                </a:ln>
                <a:solidFill>
                  <a:srgbClr val="366092"/>
                </a:solidFill>
                <a:effectLst/>
                <a:uLnTx/>
                <a:uFillTx/>
                <a:latin typeface="Calibri"/>
                <a:ea typeface="+mn-ea"/>
                <a:cs typeface="+mn-cs"/>
              </a:rPr>
              <a:t>G</a:t>
            </a:r>
            <a:r>
              <a:rPr kumimoji="0" lang="en-US" sz="2800" b="0" i="0" u="none" strike="noStrike" kern="1200" cap="none" spc="0" normalizeH="0" baseline="0" noProof="0" dirty="0">
                <a:ln>
                  <a:noFill/>
                </a:ln>
                <a:solidFill>
                  <a:srgbClr val="366092"/>
                </a:solidFill>
                <a:effectLst/>
                <a:uLnTx/>
                <a:uFillTx/>
                <a:latin typeface="Calibri"/>
                <a:ea typeface="+mn-ea"/>
                <a:cs typeface="+mn-cs"/>
              </a:rPr>
              <a:t>) = 0.</a:t>
            </a:r>
            <a:endParaRPr lang="en-IN" dirty="0"/>
          </a:p>
        </p:txBody>
      </p:sp>
    </p:spTree>
    <p:extLst>
      <p:ext uri="{BB962C8B-B14F-4D97-AF65-F5344CB8AC3E}">
        <p14:creationId xmlns:p14="http://schemas.microsoft.com/office/powerpoint/2010/main" val="425993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Computing Probabilities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 pair of dice is rolled, and the sum of the top faces noted. What is the probability that the sum is</a:t>
            </a:r>
          </a:p>
          <a:p>
            <a:pPr>
              <a:defRPr sz="2800"/>
            </a:pPr>
            <a:r>
              <a:rPr dirty="0"/>
              <a:t>​</a:t>
            </a:r>
            <a:r>
              <a:rPr lang="en-US" dirty="0"/>
              <a:t>a.   2</a:t>
            </a:r>
            <a:r>
              <a:rPr lang="en-US" dirty="0">
                <a:latin typeface="Cambria Math"/>
              </a:rPr>
              <a:t>,</a:t>
            </a:r>
          </a:p>
          <a:p>
            <a:pPr>
              <a:defRPr sz="2800"/>
            </a:pPr>
            <a:r>
              <a:rPr lang="en-US" dirty="0"/>
              <a:t>b.   5,</a:t>
            </a:r>
            <a:endParaRPr sz="2800" dirty="0">
              <a:latin typeface="Cambria Math"/>
            </a:endParaRPr>
          </a:p>
          <a:p>
            <a:pPr>
              <a:defRPr sz="2800"/>
            </a:pPr>
            <a:r>
              <a:rPr lang="en-US" sz="2800" dirty="0"/>
              <a:t>c.   7 </a:t>
            </a:r>
            <a:r>
              <a:rPr sz="2800" dirty="0"/>
              <a:t>or</a:t>
            </a:r>
            <a:r>
              <a:rPr lang="en-US" sz="2800" dirty="0"/>
              <a:t> 11</a:t>
            </a:r>
            <a:r>
              <a:rPr lang="en-US" dirty="0">
                <a:latin typeface="Cambria Math"/>
              </a:rPr>
              <a:t>?</a:t>
            </a:r>
            <a:endParaRPr sz="2800" dirty="0">
              <a:latin typeface="Cambria Math"/>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size of the sample space is the same for all three questions, so it makes sense to determine this first. In order to use the one probability formula we have, we need to make sure that all outcomes of the sample space are equally likely.</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1840</TotalTime>
  <Words>2430</Words>
  <Application>Microsoft Office PowerPoint</Application>
  <PresentationFormat>On-screen Show (4:3)</PresentationFormat>
  <Paragraphs>206</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Calibri</vt:lpstr>
      <vt:lpstr>Courier New</vt:lpstr>
      <vt:lpstr>Arial</vt:lpstr>
      <vt:lpstr>Cambria Math</vt:lpstr>
      <vt:lpstr>Office Theme</vt:lpstr>
      <vt:lpstr>Section 10.6</vt:lpstr>
      <vt:lpstr>Definition: Terminology of Probability</vt:lpstr>
      <vt:lpstr>Formula: Probabilities When Outcomes Are Equally Likely</vt:lpstr>
      <vt:lpstr>CAUTION!1</vt:lpstr>
      <vt:lpstr>Example 1: Probabilities When Outcomes Are Equally Likely1</vt:lpstr>
      <vt:lpstr>Example 1: Probabilities When Outcomes Are Equally Likely2</vt:lpstr>
      <vt:lpstr>Example 1: Probabilities When Outcomes Are Equally Likely3</vt:lpstr>
      <vt:lpstr>Example 2: Computing Probabilities1</vt:lpstr>
      <vt:lpstr>Example 2: Computing Probabilities2</vt:lpstr>
      <vt:lpstr>Example 2: Computing Probabilities3</vt:lpstr>
      <vt:lpstr>Example 2: Computing Probabilities4</vt:lpstr>
      <vt:lpstr>Example 2: Computing Probabilities5</vt:lpstr>
      <vt:lpstr>Example 2: Computing Probabilities6</vt:lpstr>
      <vt:lpstr>Example 2: Computing Probabilities7</vt:lpstr>
      <vt:lpstr>Example 3: Computing Probabilities1</vt:lpstr>
      <vt:lpstr>Example 3: Computing Probabilities2</vt:lpstr>
      <vt:lpstr>Example 3: Computing Probabilities3</vt:lpstr>
      <vt:lpstr>Example 3: Computing Probabilities4</vt:lpstr>
      <vt:lpstr>Example 3: Computing Probabilities5</vt:lpstr>
      <vt:lpstr>Theorem: Cardinality of a Union of Sets</vt:lpstr>
      <vt:lpstr>Theorem: Probability of a Union of Two Events</vt:lpstr>
      <vt:lpstr>Example 4: Probability of a Union of Two Events1</vt:lpstr>
      <vt:lpstr>Example 4: Probability of a Union of Two Events2</vt:lpstr>
      <vt:lpstr>Example 4: Probability of a Union of Two Events3</vt:lpstr>
      <vt:lpstr>Theorem: Unions of Mutually Exclusive Events</vt:lpstr>
      <vt:lpstr>Example 5: Unions of Mutually Exclusive Events1</vt:lpstr>
      <vt:lpstr>Example 5: Unions of Mutually Exclusive Events2</vt:lpstr>
      <vt:lpstr>Example 5: Unions of Mutually Exclusive Events3</vt:lpstr>
      <vt:lpstr>CAUTION!2</vt:lpstr>
      <vt:lpstr>Definition: Independent Events</vt:lpstr>
      <vt:lpstr>Example 6: Independent Events1</vt:lpstr>
      <vt:lpstr>Example 6: Independent Events2</vt:lpstr>
      <vt:lpstr>Example 6: Independent Events3</vt:lpstr>
      <vt:lpstr>Example 6: Independent Events4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kanthi</cp:lastModifiedBy>
  <cp:revision>172</cp:revision>
  <dcterms:created xsi:type="dcterms:W3CDTF">2013-04-26T14:43:13Z</dcterms:created>
  <dcterms:modified xsi:type="dcterms:W3CDTF">2025-08-22T12:33:38Z</dcterms:modified>
</cp:coreProperties>
</file>