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51"/>
  </p:notesMasterIdLst>
  <p:handoutMasterIdLst>
    <p:handoutMasterId r:id="rId52"/>
  </p:handoutMasterIdLst>
  <p:sldIdLst>
    <p:sldId id="256" r:id="rId2"/>
    <p:sldId id="257" r:id="rId3"/>
    <p:sldId id="258" r:id="rId4"/>
    <p:sldId id="298" r:id="rId5"/>
    <p:sldId id="303" r:id="rId6"/>
    <p:sldId id="259" r:id="rId7"/>
    <p:sldId id="260" r:id="rId8"/>
    <p:sldId id="262" r:id="rId9"/>
    <p:sldId id="263" r:id="rId10"/>
    <p:sldId id="264" r:id="rId11"/>
    <p:sldId id="265" r:id="rId12"/>
    <p:sldId id="266" r:id="rId13"/>
    <p:sldId id="267" r:id="rId14"/>
    <p:sldId id="302" r:id="rId15"/>
    <p:sldId id="304" r:id="rId16"/>
    <p:sldId id="268" r:id="rId17"/>
    <p:sldId id="269" r:id="rId18"/>
    <p:sldId id="270" r:id="rId19"/>
    <p:sldId id="271" r:id="rId20"/>
    <p:sldId id="272" r:id="rId21"/>
    <p:sldId id="305" r:id="rId22"/>
    <p:sldId id="273" r:id="rId23"/>
    <p:sldId id="274" r:id="rId24"/>
    <p:sldId id="275" r:id="rId25"/>
    <p:sldId id="276" r:id="rId26"/>
    <p:sldId id="277" r:id="rId27"/>
    <p:sldId id="278" r:id="rId28"/>
    <p:sldId id="299" r:id="rId29"/>
    <p:sldId id="279" r:id="rId30"/>
    <p:sldId id="280" r:id="rId31"/>
    <p:sldId id="281" r:id="rId32"/>
    <p:sldId id="300" r:id="rId33"/>
    <p:sldId id="301" r:id="rId34"/>
    <p:sldId id="282" r:id="rId35"/>
    <p:sldId id="283" r:id="rId36"/>
    <p:sldId id="284" r:id="rId37"/>
    <p:sldId id="286" r:id="rId38"/>
    <p:sldId id="287" r:id="rId39"/>
    <p:sldId id="288" r:id="rId40"/>
    <p:sldId id="289" r:id="rId41"/>
    <p:sldId id="290" r:id="rId42"/>
    <p:sldId id="291" r:id="rId43"/>
    <p:sldId id="292" r:id="rId44"/>
    <p:sldId id="293" r:id="rId45"/>
    <p:sldId id="294" r:id="rId46"/>
    <p:sldId id="295" r:id="rId47"/>
    <p:sldId id="296" r:id="rId48"/>
    <p:sldId id="306" r:id="rId49"/>
    <p:sldId id="307" r:id="rId50"/>
  </p:sldIdLst>
  <p:sldSz cx="9144000" cy="6858000" type="screen4x3"/>
  <p:notesSz cx="6858000" cy="9144000"/>
  <p:embeddedFontLst>
    <p:embeddedFont>
      <p:font typeface="Cambria Math" panose="02040503050406030204" pitchFamily="18" charset="0"/>
      <p:regular r:id="rId5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2" clrIdx="1">
    <p:extLst>
      <p:ext uri="{19B8F6BF-5375-455C-9EA6-DF929625EA0E}">
        <p15:presenceInfo xmlns:p15="http://schemas.microsoft.com/office/powerpoint/2012/main" userId="S::aconger@hawkeslearning.com::ade6c5c3-e633-4050-96d1-34f11caf605e" providerId="AD"/>
      </p:ext>
    </p:extLst>
  </p:cmAuthor>
  <p:cmAuthor id="2" name="hiteesha" initials="h" lastIdx="2" clrIdx="2">
    <p:extLst>
      <p:ext uri="{19B8F6BF-5375-455C-9EA6-DF929625EA0E}">
        <p15:presenceInfo xmlns:p15="http://schemas.microsoft.com/office/powerpoint/2012/main" userId="S-1-5-21-1666015839-3846122634-945917319-14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p:cViewPr varScale="1">
        <p:scale>
          <a:sx n="107" d="100"/>
          <a:sy n="107" d="100"/>
        </p:scale>
        <p:origin x="564"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font" Target="fonts/font1.fntdata"/><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8/21/2025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8/21/2025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7.xml"/><Relationship Id="rId4" Type="http://schemas.openxmlformats.org/officeDocument/2006/relationships/image" Target="../media/image12.e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 Id="rId4" Type="http://schemas.openxmlformats.org/officeDocument/2006/relationships/image" Target="../media/image17.emf"/></Relationships>
</file>

<file path=ppt/slides/_rels/slide25.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image" Target="../media/image33.png"/><Relationship Id="rId1" Type="http://schemas.openxmlformats.org/officeDocument/2006/relationships/slideLayout" Target="../slideLayouts/slideLayout7.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image" Target="../media/image33.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42.emf"/><Relationship Id="rId2" Type="http://schemas.openxmlformats.org/officeDocument/2006/relationships/image" Target="../media/image41.emf"/><Relationship Id="rId1" Type="http://schemas.openxmlformats.org/officeDocument/2006/relationships/slideLayout" Target="../slideLayouts/slideLayout7.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image" Target="../media/image43.emf"/></Relationships>
</file>

<file path=ppt/slides/_rels/slide46.xml.rels><?xml version="1.0" encoding="UTF-8" standalone="yes"?>
<Relationships xmlns="http://schemas.openxmlformats.org/package/2006/relationships"><Relationship Id="rId3" Type="http://schemas.openxmlformats.org/officeDocument/2006/relationships/image" Target="../media/image47.emf"/><Relationship Id="rId2" Type="http://schemas.openxmlformats.org/officeDocument/2006/relationships/image" Target="../media/image46.emf"/><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image" Target="../media/image50.emf"/><Relationship Id="rId2" Type="http://schemas.openxmlformats.org/officeDocument/2006/relationships/image" Target="../media/image49.emf"/><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3" Type="http://schemas.openxmlformats.org/officeDocument/2006/relationships/image" Target="../media/image52.emf"/><Relationship Id="rId2" Type="http://schemas.openxmlformats.org/officeDocument/2006/relationships/image" Target="../media/image51.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4" Type="http://schemas.openxmlformats.org/officeDocument/2006/relationships/image" Target="../media/image6.sv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1</a:t>
            </a:r>
            <a:r>
              <a:rPr lang="en-US"/>
              <a:t>0</a:t>
            </a:r>
            <a:r>
              <a:t>.5</a:t>
            </a:r>
          </a:p>
        </p:txBody>
      </p:sp>
      <p:sp>
        <p:nvSpPr>
          <p:cNvPr id="2" name="Text Placeholder 1"/>
          <p:cNvSpPr>
            <a:spLocks noGrp="1"/>
          </p:cNvSpPr>
          <p:nvPr>
            <p:ph type="body" sz="quarter" idx="10"/>
          </p:nvPr>
        </p:nvSpPr>
        <p:spPr/>
        <p:txBody>
          <a:bodyPr/>
          <a:lstStyle/>
          <a:p>
            <a:pPr algn="ctr"/>
            <a:r>
              <a:t>Combinatorics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Multiplication Principle of Counting</a:t>
            </a:r>
          </a:p>
        </p:txBody>
      </p:sp>
      <p:sp>
        <p:nvSpPr>
          <p:cNvPr id="3" name="Text Placeholder 2"/>
          <p:cNvSpPr>
            <a:spLocks noGrp="1"/>
          </p:cNvSpPr>
          <p:nvPr>
            <p:ph type="body" sz="quarter" idx="10"/>
          </p:nvPr>
        </p:nvSpPr>
        <p:spPr/>
        <p:txBody>
          <a:bodyPr>
            <a:normAutofit/>
          </a:bodyPr>
          <a:lstStyle/>
          <a:p>
            <a:pPr>
              <a:defRPr sz="2800"/>
            </a:pPr>
            <a:r>
              <a:rPr sz="2800" dirty="0"/>
              <a:t>Suppose </a:t>
            </a:r>
            <a:r>
              <a:rPr lang="en-US" sz="2800" dirty="0"/>
              <a:t>		</a:t>
            </a:r>
            <a:endParaRPr lang="en-US" dirty="0"/>
          </a:p>
          <a:p>
            <a:endParaRPr sz="2800" dirty="0"/>
          </a:p>
        </p:txBody>
      </p:sp>
      <p:pic>
        <p:nvPicPr>
          <p:cNvPr id="9" name="Picture 8" descr="E sub one comma E sub two comma and so on up to E sub n.">
            <a:extLst>
              <a:ext uri="{FF2B5EF4-FFF2-40B4-BE49-F238E27FC236}">
                <a16:creationId xmlns:a16="http://schemas.microsoft.com/office/drawing/2014/main" id="{274019B4-F1B6-DC1F-09F0-F51EC223C2B6}"/>
              </a:ext>
            </a:extLst>
          </p:cNvPr>
          <p:cNvPicPr>
            <a:picLocks noChangeAspect="1"/>
          </p:cNvPicPr>
          <p:nvPr/>
        </p:nvPicPr>
        <p:blipFill>
          <a:blip r:embed="rId2"/>
          <a:stretch>
            <a:fillRect/>
          </a:stretch>
        </p:blipFill>
        <p:spPr>
          <a:xfrm>
            <a:off x="1922433" y="1162050"/>
            <a:ext cx="1590675" cy="428625"/>
          </a:xfrm>
          <a:prstGeom prst="rect">
            <a:avLst/>
          </a:prstGeom>
        </p:spPr>
      </p:pic>
      <p:sp>
        <p:nvSpPr>
          <p:cNvPr id="13" name="TextBox 12">
            <a:extLst>
              <a:ext uri="{FF2B5EF4-FFF2-40B4-BE49-F238E27FC236}">
                <a16:creationId xmlns:a16="http://schemas.microsoft.com/office/drawing/2014/main" id="{0B2E478A-E024-76BC-6433-46DD2CC0EFB9}"/>
              </a:ext>
            </a:extLst>
          </p:cNvPr>
          <p:cNvSpPr txBox="1"/>
          <p:nvPr/>
        </p:nvSpPr>
        <p:spPr>
          <a:xfrm>
            <a:off x="3513108" y="1086505"/>
            <a:ext cx="4040757" cy="523220"/>
          </a:xfrm>
          <a:prstGeom prst="rect">
            <a:avLst/>
          </a:prstGeom>
          <a:noFill/>
        </p:spPr>
        <p:txBody>
          <a:bodyPr wrap="square">
            <a:spAutoFit/>
          </a:bodyPr>
          <a:lstStyle/>
          <a:p>
            <a:r>
              <a:rPr lang="en-US" sz="2800" dirty="0">
                <a:solidFill>
                  <a:srgbClr val="000000"/>
                </a:solidFill>
              </a:rPr>
              <a:t>is a sequence of events, </a:t>
            </a:r>
            <a:endParaRPr lang="en-IN" sz="2800" dirty="0"/>
          </a:p>
        </p:txBody>
      </p:sp>
      <p:sp>
        <p:nvSpPr>
          <p:cNvPr id="11" name="TextBox 10">
            <a:extLst>
              <a:ext uri="{FF2B5EF4-FFF2-40B4-BE49-F238E27FC236}">
                <a16:creationId xmlns:a16="http://schemas.microsoft.com/office/drawing/2014/main" id="{09F65482-2A44-6425-A508-9954B278BA66}"/>
              </a:ext>
            </a:extLst>
          </p:cNvPr>
          <p:cNvSpPr txBox="1"/>
          <p:nvPr/>
        </p:nvSpPr>
        <p:spPr>
          <a:xfrm>
            <a:off x="457200" y="1524000"/>
            <a:ext cx="8229600" cy="3108543"/>
          </a:xfrm>
          <a:prstGeom prst="rect">
            <a:avLst/>
          </a:prstGeom>
          <a:noFill/>
        </p:spPr>
        <p:txBody>
          <a:bodyPr wrap="square">
            <a:spAutoFit/>
          </a:bodyPr>
          <a:lstStyle/>
          <a:p>
            <a:pPr>
              <a:defRPr sz="2800"/>
            </a:pPr>
            <a:r>
              <a:rPr lang="en-US" sz="2800" dirty="0">
                <a:solidFill>
                  <a:srgbClr val="000000"/>
                </a:solidFill>
              </a:rPr>
              <a:t>each of which has a certain number of possible outcomes. Suppose event </a:t>
            </a:r>
            <a:r>
              <a:rPr lang="en-US" sz="2800" i="1" dirty="0">
                <a:solidFill>
                  <a:srgbClr val="000000"/>
                </a:solidFill>
              </a:rPr>
              <a:t>E</a:t>
            </a:r>
            <a:r>
              <a:rPr lang="en-US" sz="2800" baseline="-25000" dirty="0">
                <a:solidFill>
                  <a:srgbClr val="000000"/>
                </a:solidFill>
              </a:rPr>
              <a:t>1</a:t>
            </a:r>
            <a:r>
              <a:rPr lang="en-US" sz="2800" dirty="0">
                <a:solidFill>
                  <a:srgbClr val="000000"/>
                </a:solidFill>
              </a:rPr>
              <a:t> has </a:t>
            </a:r>
            <a:r>
              <a:rPr lang="en-US" sz="2800" i="1" dirty="0">
                <a:solidFill>
                  <a:srgbClr val="000000"/>
                </a:solidFill>
              </a:rPr>
              <a:t>m</a:t>
            </a:r>
            <a:r>
              <a:rPr lang="en-US" sz="2800" baseline="-25000" dirty="0">
                <a:solidFill>
                  <a:srgbClr val="000000"/>
                </a:solidFill>
              </a:rPr>
              <a:t>1</a:t>
            </a:r>
            <a:r>
              <a:rPr lang="en-US" sz="2800" dirty="0">
                <a:solidFill>
                  <a:srgbClr val="000000"/>
                </a:solidFill>
              </a:rPr>
              <a:t> possible outcomes, and that after event </a:t>
            </a:r>
            <a:r>
              <a:rPr lang="en-US" sz="2800" i="1" dirty="0">
                <a:solidFill>
                  <a:srgbClr val="000000"/>
                </a:solidFill>
              </a:rPr>
              <a:t>E</a:t>
            </a:r>
            <a:r>
              <a:rPr lang="en-US" sz="2800" baseline="-25000" dirty="0">
                <a:solidFill>
                  <a:srgbClr val="000000"/>
                </a:solidFill>
              </a:rPr>
              <a:t>1 </a:t>
            </a:r>
            <a:r>
              <a:rPr lang="en-US" sz="2800" dirty="0">
                <a:solidFill>
                  <a:srgbClr val="000000"/>
                </a:solidFill>
              </a:rPr>
              <a:t>has occurred, event  </a:t>
            </a:r>
            <a:r>
              <a:rPr lang="en-US" sz="2800" i="1" dirty="0">
                <a:solidFill>
                  <a:srgbClr val="000000"/>
                </a:solidFill>
              </a:rPr>
              <a:t>E</a:t>
            </a:r>
            <a:r>
              <a:rPr lang="en-US" sz="2800" baseline="-25000" dirty="0">
                <a:solidFill>
                  <a:srgbClr val="000000"/>
                </a:solidFill>
              </a:rPr>
              <a:t>1 </a:t>
            </a:r>
            <a:r>
              <a:rPr lang="en-US" sz="2800" dirty="0">
                <a:solidFill>
                  <a:srgbClr val="000000"/>
                </a:solidFill>
              </a:rPr>
              <a:t>has </a:t>
            </a:r>
            <a:r>
              <a:rPr lang="en-US" sz="2800" i="1" dirty="0">
                <a:solidFill>
                  <a:srgbClr val="000000"/>
                </a:solidFill>
              </a:rPr>
              <a:t>m</a:t>
            </a:r>
            <a:r>
              <a:rPr lang="en-US" sz="2800" baseline="-25000" dirty="0">
                <a:solidFill>
                  <a:srgbClr val="000000"/>
                </a:solidFill>
              </a:rPr>
              <a:t>2</a:t>
            </a:r>
            <a:r>
              <a:rPr lang="en-US" sz="2800" dirty="0">
                <a:solidFill>
                  <a:srgbClr val="000000"/>
                </a:solidFill>
              </a:rPr>
              <a:t> possible outcomes. Similarly, after event </a:t>
            </a:r>
            <a:r>
              <a:rPr lang="en-US" sz="2800" i="1" dirty="0">
                <a:solidFill>
                  <a:srgbClr val="000000"/>
                </a:solidFill>
              </a:rPr>
              <a:t>E</a:t>
            </a:r>
            <a:r>
              <a:rPr lang="en-US" sz="2800" baseline="-25000" dirty="0">
                <a:solidFill>
                  <a:srgbClr val="000000"/>
                </a:solidFill>
              </a:rPr>
              <a:t>2</a:t>
            </a:r>
            <a:r>
              <a:rPr lang="en-US" sz="2800" dirty="0">
                <a:solidFill>
                  <a:srgbClr val="000000"/>
                </a:solidFill>
              </a:rPr>
              <a:t>, event </a:t>
            </a:r>
            <a:r>
              <a:rPr lang="en-US" sz="2800" i="1" dirty="0">
                <a:solidFill>
                  <a:srgbClr val="000000"/>
                </a:solidFill>
              </a:rPr>
              <a:t>E</a:t>
            </a:r>
            <a:r>
              <a:rPr lang="en-US" sz="2800" baseline="-25000" dirty="0">
                <a:solidFill>
                  <a:srgbClr val="000000"/>
                </a:solidFill>
              </a:rPr>
              <a:t>3 </a:t>
            </a:r>
            <a:r>
              <a:rPr lang="en-US" sz="2800" dirty="0">
                <a:solidFill>
                  <a:srgbClr val="000000"/>
                </a:solidFill>
              </a:rPr>
              <a:t>has </a:t>
            </a:r>
            <a:r>
              <a:rPr lang="en-US" sz="2800" i="1" dirty="0">
                <a:solidFill>
                  <a:srgbClr val="000000"/>
                </a:solidFill>
              </a:rPr>
              <a:t>m</a:t>
            </a:r>
            <a:r>
              <a:rPr lang="en-US" sz="2800" baseline="-25000" dirty="0">
                <a:solidFill>
                  <a:srgbClr val="000000"/>
                </a:solidFill>
              </a:rPr>
              <a:t>3 </a:t>
            </a:r>
            <a:r>
              <a:rPr lang="en-US" sz="2800" dirty="0">
                <a:solidFill>
                  <a:srgbClr val="000000"/>
                </a:solidFill>
              </a:rPr>
              <a:t>possible outcomes, and so on.</a:t>
            </a:r>
          </a:p>
          <a:p>
            <a:pPr>
              <a:defRPr sz="2800"/>
            </a:pPr>
            <a:r>
              <a:rPr lang="en-US" sz="2800" dirty="0">
                <a:solidFill>
                  <a:srgbClr val="000000"/>
                </a:solidFill>
              </a:rPr>
              <a:t>Then the total number of ways that all </a:t>
            </a:r>
            <a:r>
              <a:rPr lang="en-US" sz="2800" i="1" dirty="0">
                <a:solidFill>
                  <a:srgbClr val="000000"/>
                </a:solidFill>
              </a:rPr>
              <a:t>n</a:t>
            </a:r>
            <a:r>
              <a:rPr lang="en-US" sz="2800" dirty="0">
                <a:solidFill>
                  <a:srgbClr val="000000"/>
                </a:solidFill>
              </a:rPr>
              <a:t> events can occur is</a:t>
            </a:r>
            <a:endParaRPr lang="en-IN" sz="2800" dirty="0">
              <a:solidFill>
                <a:srgbClr val="000000"/>
              </a:solidFill>
            </a:endParaRPr>
          </a:p>
        </p:txBody>
      </p:sp>
      <p:pic>
        <p:nvPicPr>
          <p:cNvPr id="4" name="Picture 3" descr="m sub one times m sub two times and so on up to m sub n.">
            <a:extLst>
              <a:ext uri="{FF2B5EF4-FFF2-40B4-BE49-F238E27FC236}">
                <a16:creationId xmlns:a16="http://schemas.microsoft.com/office/drawing/2014/main" id="{42A1B7CC-1EFF-F8C9-27EB-C816B8B4104E}"/>
              </a:ext>
            </a:extLst>
          </p:cNvPr>
          <p:cNvPicPr>
            <a:picLocks noChangeAspect="1"/>
          </p:cNvPicPr>
          <p:nvPr/>
        </p:nvPicPr>
        <p:blipFill>
          <a:blip r:embed="rId3"/>
          <a:stretch>
            <a:fillRect/>
          </a:stretch>
        </p:blipFill>
        <p:spPr>
          <a:xfrm>
            <a:off x="3276600" y="4780180"/>
            <a:ext cx="2209800" cy="466725"/>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the Multiplication Principle of Counting</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A certain state specifies that all non-personalized license plates consist of two letters followed by four digits, and that the letter O (which could be mistaken for the digit </a:t>
            </a:r>
            <a:r>
              <a:rPr sz="2800">
                <a:latin typeface="Cambria Math"/>
              </a:rPr>
              <a:t>0</a:t>
            </a:r>
            <a:r>
              <a:rPr sz="2800"/>
              <a:t>) cannot be used. How many such license plates are there?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the Multiplication Principle of Counting</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Generating such a license plate is a matter of choosing six characters</a:t>
            </a:r>
            <a:r>
              <a:rPr lang="en-US" sz="2800" dirty="0"/>
              <a:t>,</a:t>
            </a:r>
            <a:r>
              <a:rPr sz="2800" dirty="0"/>
              <a:t> the first two of which can be any of </a:t>
            </a:r>
            <a:r>
              <a:rPr sz="2800" dirty="0">
                <a:latin typeface="Cambria Math"/>
              </a:rPr>
              <a:t>25</a:t>
            </a:r>
            <a:r>
              <a:rPr sz="2800" dirty="0"/>
              <a:t> letters and the last four can be any of </a:t>
            </a:r>
            <a:r>
              <a:rPr sz="2800" dirty="0">
                <a:latin typeface="Cambria Math"/>
              </a:rPr>
              <a:t>10</a:t>
            </a:r>
            <a:r>
              <a:rPr sz="2800" dirty="0"/>
              <a:t> digits.</a:t>
            </a:r>
            <a:r>
              <a:rPr lang="en-US" sz="2800" dirty="0"/>
              <a:t> T</a:t>
            </a:r>
            <a:r>
              <a:rPr sz="2800" dirty="0"/>
              <a:t>he total number of such license plates is</a:t>
            </a:r>
            <a:r>
              <a:rPr lang="en-US" sz="2800" dirty="0"/>
              <a:t> thus</a:t>
            </a:r>
          </a:p>
          <a:p>
            <a:pPr algn="ctr"/>
            <a:r>
              <a:rPr lang="en-US" dirty="0"/>
              <a:t> 25 </a:t>
            </a:r>
            <a:r>
              <a:rPr lang="en-US" sz="2800" dirty="0">
                <a:latin typeface="Cambria Math" panose="02040503050406030204" pitchFamily="18" charset="0"/>
                <a:ea typeface="Cambria Math" panose="02040503050406030204" pitchFamily="18" charset="0"/>
              </a:rPr>
              <a:t>× 25 × 25 × 10 × 10 × 10 × 10 = 6,250,000</a:t>
            </a:r>
            <a:endParaRPr lang="en-US" sz="2800" dirty="0"/>
          </a:p>
          <a:p>
            <a:pPr algn="ctr">
              <a:defRPr sz="2800"/>
            </a:pPr>
            <a:r>
              <a:rPr sz="2800"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One brand of combination lock for a door consists of five buttons labeled A, B, C, D, and E. To unlock the door, each button is pressed once and only once. Given that the installer of the lock can set the combination to be any permutation of the five letters, how many such permutations are there?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Permutations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difference between this problem </a:t>
            </a:r>
            <a:r>
              <a:rPr lang="en-US" sz="2800" dirty="0"/>
              <a:t>and Examples 1 and 2 </a:t>
            </a:r>
            <a:r>
              <a:rPr sz="2800" dirty="0"/>
              <a:t>is that once a letter has been chosen for a given slot, it can't be reused. So in constructing a combination code, there are five choices for the first letter but only four choices for the second letter, since whatever letter was used first cannot be used again.</a:t>
            </a:r>
          </a:p>
        </p:txBody>
      </p:sp>
    </p:spTree>
    <p:extLst>
      <p:ext uri="{BB962C8B-B14F-4D97-AF65-F5344CB8AC3E}">
        <p14:creationId xmlns:p14="http://schemas.microsoft.com/office/powerpoint/2010/main" val="2047047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Permutations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sz="2800" dirty="0"/>
              <a:t>Similarly, there are only three choices for the third slot and only two choices for the fourth slot. Finally, whichever of the five letters is left </a:t>
            </a:r>
            <a:r>
              <a:rPr sz="2800" i="1" dirty="0"/>
              <a:t>must</a:t>
            </a:r>
            <a:r>
              <a:rPr sz="2800" dirty="0"/>
              <a:t> be used for the fifth slot, so there is only one choice. </a:t>
            </a:r>
            <a:r>
              <a:rPr lang="en-US" dirty="0"/>
              <a:t>Figure 2 </a:t>
            </a:r>
            <a:r>
              <a:rPr sz="2800" dirty="0"/>
              <a:t>illustrates the slot-filling process.</a:t>
            </a:r>
          </a:p>
        </p:txBody>
      </p:sp>
    </p:spTree>
    <p:extLst>
      <p:ext uri="{BB962C8B-B14F-4D97-AF65-F5344CB8AC3E}">
        <p14:creationId xmlns:p14="http://schemas.microsoft.com/office/powerpoint/2010/main" val="6583022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Permutations</a:t>
            </a:r>
            <a:r>
              <a:rPr lang="en-US" baseline="-25000" dirty="0"/>
              <a:t>4</a:t>
            </a:r>
            <a:endParaRPr dirty="0"/>
          </a:p>
        </p:txBody>
      </p:sp>
      <p:pic>
        <p:nvPicPr>
          <p:cNvPr id="9" name="Picture 8" descr="Five choices, times four choices, times three choices, times two choices, times one choice.">
            <a:extLst>
              <a:ext uri="{FF2B5EF4-FFF2-40B4-BE49-F238E27FC236}">
                <a16:creationId xmlns:a16="http://schemas.microsoft.com/office/drawing/2014/main" id="{20D70B71-8E3E-40FD-9F5D-3511BE49AB91}"/>
              </a:ext>
            </a:extLst>
          </p:cNvPr>
          <p:cNvPicPr>
            <a:picLocks noChangeAspect="1"/>
          </p:cNvPicPr>
          <p:nvPr/>
        </p:nvPicPr>
        <p:blipFill>
          <a:blip r:embed="rId2"/>
          <a:stretch>
            <a:fillRect/>
          </a:stretch>
        </p:blipFill>
        <p:spPr>
          <a:xfrm>
            <a:off x="456844" y="1295400"/>
            <a:ext cx="8230313" cy="566977"/>
          </a:xfrm>
          <a:prstGeom prst="rect">
            <a:avLst/>
          </a:prstGeom>
        </p:spPr>
      </p:pic>
      <p:sp>
        <p:nvSpPr>
          <p:cNvPr id="5" name="TextBox 4">
            <a:extLst>
              <a:ext uri="{FF2B5EF4-FFF2-40B4-BE49-F238E27FC236}">
                <a16:creationId xmlns:a16="http://schemas.microsoft.com/office/drawing/2014/main" id="{FD39BA8F-0825-1C50-81FB-E016C438E7FA}"/>
              </a:ext>
            </a:extLst>
          </p:cNvPr>
          <p:cNvSpPr txBox="1"/>
          <p:nvPr/>
        </p:nvSpPr>
        <p:spPr>
          <a:xfrm>
            <a:off x="990600" y="1943687"/>
            <a:ext cx="7239000" cy="461665"/>
          </a:xfrm>
          <a:prstGeom prst="rect">
            <a:avLst/>
          </a:prstGeom>
          <a:noFill/>
        </p:spPr>
        <p:txBody>
          <a:bodyPr wrap="square">
            <a:spAutoFit/>
          </a:bodyPr>
          <a:lstStyle/>
          <a:p>
            <a:r>
              <a:rPr lang="en-US" sz="2400" dirty="0"/>
              <a:t> Figure 2: Constructing a Permutation of Five Characters</a:t>
            </a:r>
            <a:endParaRPr lang="en-IN" sz="2400" dirty="0"/>
          </a:p>
        </p:txBody>
      </p:sp>
      <p:sp>
        <p:nvSpPr>
          <p:cNvPr id="13" name="TextBox 12">
            <a:extLst>
              <a:ext uri="{FF2B5EF4-FFF2-40B4-BE49-F238E27FC236}">
                <a16:creationId xmlns:a16="http://schemas.microsoft.com/office/drawing/2014/main" id="{B1D1E5CA-F01A-622C-0292-BB6AE81FAAE0}"/>
              </a:ext>
            </a:extLst>
          </p:cNvPr>
          <p:cNvSpPr txBox="1"/>
          <p:nvPr/>
        </p:nvSpPr>
        <p:spPr>
          <a:xfrm>
            <a:off x="452888" y="2562175"/>
            <a:ext cx="8229599" cy="1815882"/>
          </a:xfrm>
          <a:prstGeom prst="rect">
            <a:avLst/>
          </a:prstGeom>
          <a:noFill/>
        </p:spPr>
        <p:txBody>
          <a:bodyPr wrap="square">
            <a:spAutoFit/>
          </a:bodyPr>
          <a:lstStyle/>
          <a:p>
            <a:r>
              <a:rPr lang="en-US" sz="2800" dirty="0"/>
              <a:t>We can now the Multiplication Principle of Counting to determine that there are </a:t>
            </a:r>
            <a:r>
              <a:rPr lang="en-US" sz="2800" dirty="0">
                <a:latin typeface="Cambria Math" panose="02040503050406030204" pitchFamily="18" charset="0"/>
                <a:ea typeface="Cambria Math" panose="02040503050406030204" pitchFamily="18" charset="0"/>
              </a:rPr>
              <a:t>5 × 4 × 3 × 2 × 1=120</a:t>
            </a:r>
            <a:br>
              <a:rPr lang="en-US" sz="2800" dirty="0">
                <a:latin typeface="Cambria Math" panose="02040503050406030204" pitchFamily="18" charset="0"/>
                <a:ea typeface="Cambria Math" panose="02040503050406030204" pitchFamily="18" charset="0"/>
              </a:rPr>
            </a:br>
            <a:r>
              <a:rPr lang="en-IN" sz="2800" dirty="0"/>
              <a:t>such combinations.</a:t>
            </a:r>
          </a:p>
          <a:p>
            <a:endParaRPr lang="en-IN" sz="2800" dirty="0">
              <a:latin typeface="Cambria Math" panose="02040503050406030204" pitchFamily="18" charset="0"/>
              <a:ea typeface="Cambria Math" panose="020405030504060302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Factorial Notation</a:t>
            </a:r>
          </a:p>
        </p:txBody>
      </p:sp>
      <p:sp>
        <p:nvSpPr>
          <p:cNvPr id="3" name="Text Placeholder 2"/>
          <p:cNvSpPr>
            <a:spLocks noGrp="1"/>
          </p:cNvSpPr>
          <p:nvPr>
            <p:ph type="body" sz="quarter" idx="10"/>
          </p:nvPr>
        </p:nvSpPr>
        <p:spPr/>
        <p:txBody>
          <a:bodyPr>
            <a:normAutofit/>
          </a:bodyPr>
          <a:lstStyle/>
          <a:p>
            <a:pPr>
              <a:defRPr sz="2800"/>
            </a:pPr>
            <a:r>
              <a:rPr lang="en-US" sz="2800" dirty="0"/>
              <a:t>If </a:t>
            </a:r>
            <a:r>
              <a:rPr lang="en-US" sz="2800" i="1" dirty="0"/>
              <a:t>n</a:t>
            </a:r>
            <a:r>
              <a:rPr lang="en-US" sz="2800" dirty="0"/>
              <a:t> is a positive integer, we </a:t>
            </a:r>
            <a:r>
              <a:rPr lang="en-US" dirty="0"/>
              <a:t>use </a:t>
            </a:r>
            <a:r>
              <a:rPr lang="en-US" sz="2800" dirty="0"/>
              <a:t>the notation</a:t>
            </a:r>
          </a:p>
          <a:p>
            <a:endParaRPr sz="2800" dirty="0"/>
          </a:p>
        </p:txBody>
      </p:sp>
      <p:pic>
        <p:nvPicPr>
          <p:cNvPr id="9" name="Picture 8" descr="n factorial">
            <a:extLst>
              <a:ext uri="{FF2B5EF4-FFF2-40B4-BE49-F238E27FC236}">
                <a16:creationId xmlns:a16="http://schemas.microsoft.com/office/drawing/2014/main" id="{3E9BDBCB-0E26-C956-9D02-4A689B3A88BC}"/>
              </a:ext>
            </a:extLst>
          </p:cNvPr>
          <p:cNvPicPr>
            <a:picLocks noChangeAspect="1"/>
          </p:cNvPicPr>
          <p:nvPr/>
        </p:nvPicPr>
        <p:blipFill>
          <a:blip r:embed="rId2"/>
          <a:stretch>
            <a:fillRect/>
          </a:stretch>
        </p:blipFill>
        <p:spPr>
          <a:xfrm>
            <a:off x="7010400" y="1219200"/>
            <a:ext cx="285750" cy="276225"/>
          </a:xfrm>
          <a:prstGeom prst="rect">
            <a:avLst/>
          </a:prstGeom>
        </p:spPr>
      </p:pic>
      <p:sp>
        <p:nvSpPr>
          <p:cNvPr id="12" name="TextBox 11">
            <a:extLst>
              <a:ext uri="{FF2B5EF4-FFF2-40B4-BE49-F238E27FC236}">
                <a16:creationId xmlns:a16="http://schemas.microsoft.com/office/drawing/2014/main" id="{31231812-BDDB-C6F3-03D4-1C64240D999C}"/>
              </a:ext>
            </a:extLst>
          </p:cNvPr>
          <p:cNvSpPr txBox="1"/>
          <p:nvPr/>
        </p:nvSpPr>
        <p:spPr>
          <a:xfrm>
            <a:off x="459098" y="1506091"/>
            <a:ext cx="8227702" cy="954107"/>
          </a:xfrm>
          <a:prstGeom prst="rect">
            <a:avLst/>
          </a:prstGeom>
          <a:noFill/>
        </p:spPr>
        <p:txBody>
          <a:bodyPr wrap="none" rtlCol="0">
            <a:spAutoFit/>
          </a:bodyPr>
          <a:lstStyle/>
          <a:p>
            <a:pPr>
              <a:defRPr sz="2800"/>
            </a:pPr>
            <a:r>
              <a:rPr lang="en-US" sz="2800" dirty="0">
                <a:solidFill>
                  <a:srgbClr val="000000"/>
                </a:solidFill>
              </a:rPr>
              <a:t>(which is read “</a:t>
            </a:r>
            <a:r>
              <a:rPr lang="en-US" sz="2800" b="1" i="1" dirty="0">
                <a:solidFill>
                  <a:srgbClr val="000000"/>
                </a:solidFill>
              </a:rPr>
              <a:t>n</a:t>
            </a:r>
            <a:r>
              <a:rPr lang="en-US" sz="2800" b="1" dirty="0">
                <a:solidFill>
                  <a:srgbClr val="000000"/>
                </a:solidFill>
              </a:rPr>
              <a:t> factorial</a:t>
            </a:r>
            <a:r>
              <a:rPr lang="en-US" sz="2800" dirty="0">
                <a:solidFill>
                  <a:srgbClr val="000000"/>
                </a:solidFill>
              </a:rPr>
              <a:t>") to stand for the product of </a:t>
            </a:r>
            <a:br>
              <a:rPr lang="en-US" sz="2800" dirty="0">
                <a:solidFill>
                  <a:srgbClr val="000000"/>
                </a:solidFill>
              </a:rPr>
            </a:br>
            <a:r>
              <a:rPr lang="en-US" sz="2800" dirty="0">
                <a:solidFill>
                  <a:srgbClr val="000000"/>
                </a:solidFill>
              </a:rPr>
              <a:t>all the integers from </a:t>
            </a:r>
            <a:r>
              <a:rPr lang="en-US" sz="2800" dirty="0">
                <a:solidFill>
                  <a:srgbClr val="000000"/>
                </a:solidFill>
                <a:latin typeface="Cambria Math"/>
              </a:rPr>
              <a:t>1</a:t>
            </a:r>
            <a:r>
              <a:rPr lang="en-US" sz="2800" dirty="0">
                <a:solidFill>
                  <a:srgbClr val="000000"/>
                </a:solidFill>
              </a:rPr>
              <a:t> to </a:t>
            </a:r>
            <a:r>
              <a:rPr lang="en-US" sz="2800" i="1" dirty="0">
                <a:solidFill>
                  <a:srgbClr val="000000"/>
                </a:solidFill>
              </a:rPr>
              <a:t>n</a:t>
            </a:r>
            <a:r>
              <a:rPr lang="en-US" sz="2800" dirty="0">
                <a:solidFill>
                  <a:srgbClr val="000000"/>
                </a:solidFill>
              </a:rPr>
              <a:t>. That is,.</a:t>
            </a:r>
          </a:p>
        </p:txBody>
      </p:sp>
      <p:pic>
        <p:nvPicPr>
          <p:cNvPr id="6" name="Picture 5" descr="n factorial equals n times n minus 1 times n minus 2 times and so on times 2 times 1.">
            <a:extLst>
              <a:ext uri="{FF2B5EF4-FFF2-40B4-BE49-F238E27FC236}">
                <a16:creationId xmlns:a16="http://schemas.microsoft.com/office/drawing/2014/main" id="{E148A409-417C-8B15-765A-BBDF680B2E57}"/>
              </a:ext>
            </a:extLst>
          </p:cNvPr>
          <p:cNvPicPr>
            <a:picLocks noChangeAspect="1"/>
          </p:cNvPicPr>
          <p:nvPr/>
        </p:nvPicPr>
        <p:blipFill>
          <a:blip r:embed="rId3"/>
          <a:stretch>
            <a:fillRect/>
          </a:stretch>
        </p:blipFill>
        <p:spPr>
          <a:xfrm>
            <a:off x="1752600" y="2547534"/>
            <a:ext cx="4848225" cy="523875"/>
          </a:xfrm>
          <a:prstGeom prst="rect">
            <a:avLst/>
          </a:prstGeom>
        </p:spPr>
      </p:pic>
      <p:sp>
        <p:nvSpPr>
          <p:cNvPr id="4" name="TextBox 3">
            <a:extLst>
              <a:ext uri="{FF2B5EF4-FFF2-40B4-BE49-F238E27FC236}">
                <a16:creationId xmlns:a16="http://schemas.microsoft.com/office/drawing/2014/main" id="{7E2411D6-D336-007F-4292-51F4AD579356}"/>
              </a:ext>
            </a:extLst>
          </p:cNvPr>
          <p:cNvSpPr txBox="1"/>
          <p:nvPr/>
        </p:nvSpPr>
        <p:spPr>
          <a:xfrm>
            <a:off x="457200" y="3124200"/>
            <a:ext cx="3352800" cy="954107"/>
          </a:xfrm>
          <a:prstGeom prst="rect">
            <a:avLst/>
          </a:prstGeom>
          <a:noFill/>
        </p:spPr>
        <p:txBody>
          <a:bodyPr wrap="square" rtlCol="0">
            <a:spAutoFit/>
          </a:bodyPr>
          <a:lstStyle/>
          <a:p>
            <a:r>
              <a:rPr lang="en-US" sz="2800" dirty="0">
                <a:solidFill>
                  <a:srgbClr val="000000"/>
                </a:solidFill>
              </a:rPr>
              <a:t>In addition, we define</a:t>
            </a:r>
          </a:p>
          <a:p>
            <a:endParaRPr lang="en-IN" sz="2800" dirty="0">
              <a:solidFill>
                <a:srgbClr val="000000"/>
              </a:solidFill>
            </a:endParaRPr>
          </a:p>
        </p:txBody>
      </p:sp>
      <p:pic>
        <p:nvPicPr>
          <p:cNvPr id="5" name="Picture 4" descr="zero factorial equals 1">
            <a:extLst>
              <a:ext uri="{FF2B5EF4-FFF2-40B4-BE49-F238E27FC236}">
                <a16:creationId xmlns:a16="http://schemas.microsoft.com/office/drawing/2014/main" id="{060DEA19-5C4C-EB55-86A3-B508B443C1D7}"/>
              </a:ext>
            </a:extLst>
          </p:cNvPr>
          <p:cNvPicPr>
            <a:picLocks noChangeAspect="1"/>
          </p:cNvPicPr>
          <p:nvPr/>
        </p:nvPicPr>
        <p:blipFill>
          <a:blip r:embed="rId4"/>
          <a:stretch>
            <a:fillRect/>
          </a:stretch>
        </p:blipFill>
        <p:spPr>
          <a:xfrm>
            <a:off x="3790950" y="3211592"/>
            <a:ext cx="933450" cy="33337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CAUTION</a:t>
            </a:r>
            <a:r>
              <a:rPr lang="en-US" dirty="0"/>
              <a:t>!</a:t>
            </a:r>
            <a:endParaRPr dirty="0"/>
          </a:p>
        </p:txBody>
      </p:sp>
      <p:sp>
        <p:nvSpPr>
          <p:cNvPr id="3" name="Text Placeholder 2"/>
          <p:cNvSpPr>
            <a:spLocks noGrp="1"/>
          </p:cNvSpPr>
          <p:nvPr>
            <p:ph type="body" sz="quarter" idx="10"/>
          </p:nvPr>
        </p:nvSpPr>
        <p:spPr/>
        <p:txBody>
          <a:bodyPr>
            <a:normAutofit/>
          </a:bodyPr>
          <a:lstStyle/>
          <a:p>
            <a:r>
              <a:rPr sz="2800"/>
              <a:t>Note that the factorial operation is defined only for positive integers and, as a special case, </a:t>
            </a:r>
            <a:r>
              <a:rPr sz="2800">
                <a:latin typeface="Cambria Math"/>
              </a:rPr>
              <a:t>0</a:t>
            </a:r>
            <a:r>
              <a:rPr sz="2800"/>
              <a:t>. You may encounter, in a later math class, a related function called the gamma function that extends the factorial idea to all positive real numbers.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Permutations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How many different five-letter combination codes are possible if every letter of the alphabet can be used, but no letter may be repeated?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Counting Phone Numbers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In the United States, telephone numbers consist of a </a:t>
            </a:r>
            <a:br>
              <a:rPr lang="en-US" sz="2800" dirty="0"/>
            </a:br>
            <a:r>
              <a:rPr sz="2800" dirty="0"/>
              <a:t>3-digit area code followed by a 7-digit local number. Neither the first digit of the area code nor the first digit of the local number can be </a:t>
            </a:r>
            <a:r>
              <a:rPr sz="2800" dirty="0">
                <a:latin typeface="Cambria Math"/>
              </a:rPr>
              <a:t>0</a:t>
            </a:r>
            <a:r>
              <a:rPr sz="2800" dirty="0"/>
              <a:t> or </a:t>
            </a:r>
            <a:r>
              <a:rPr sz="2800" dirty="0">
                <a:latin typeface="Cambria Math"/>
              </a:rPr>
              <a:t>1</a:t>
            </a:r>
            <a:r>
              <a:rPr sz="2800" dirty="0"/>
              <a:t>. How many such phone numbers are there if</a:t>
            </a:r>
          </a:p>
          <a:p>
            <a:pPr marL="514350" indent="-514350">
              <a:buFont typeface="+mj-lt"/>
              <a:buAutoNum type="alphaLcPeriod"/>
              <a:defRPr sz="2800"/>
            </a:pPr>
            <a:r>
              <a:rPr dirty="0"/>
              <a:t>​</a:t>
            </a:r>
            <a:r>
              <a:rPr lang="en-US" dirty="0"/>
              <a:t>t</a:t>
            </a:r>
            <a:r>
              <a:rPr sz="2800" dirty="0"/>
              <a:t>here is a further restriction that the middle digit of the area code must be 0 or 1?</a:t>
            </a:r>
          </a:p>
          <a:p>
            <a:pPr marL="514350" indent="-514350">
              <a:buFont typeface="+mj-lt"/>
              <a:buAutoNum type="alphaLcPeriod" startAt="2"/>
              <a:defRPr sz="2800"/>
            </a:pPr>
            <a:r>
              <a:rPr dirty="0"/>
              <a:t>​</a:t>
            </a:r>
            <a:r>
              <a:rPr lang="en-US" dirty="0"/>
              <a:t>t</a:t>
            </a:r>
            <a:r>
              <a:rPr sz="2800" dirty="0"/>
              <a:t>here are no further restrictions?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Permutations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difference between this problem and the one in Example 3 is that there are now </a:t>
            </a:r>
            <a:r>
              <a:rPr sz="2800" dirty="0">
                <a:latin typeface="Cambria Math"/>
              </a:rPr>
              <a:t>26</a:t>
            </a:r>
            <a:r>
              <a:rPr sz="2800" dirty="0"/>
              <a:t> choices for the first letter, </a:t>
            </a:r>
            <a:r>
              <a:rPr sz="2800" dirty="0">
                <a:latin typeface="Cambria Math"/>
              </a:rPr>
              <a:t>25</a:t>
            </a:r>
            <a:r>
              <a:rPr sz="2800" dirty="0"/>
              <a:t> choices for the second, and so on. The corresponding "slot diagram" describing the number of ways each slot can be fi</a:t>
            </a:r>
            <a:r>
              <a:rPr lang="en-US" sz="2800" dirty="0"/>
              <a:t>lled appears in Figure 3.</a:t>
            </a:r>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Permutations</a:t>
            </a:r>
            <a:r>
              <a:rPr lang="en-US" baseline="-25000" dirty="0"/>
              <a:t>3</a:t>
            </a:r>
            <a:endParaRPr dirty="0"/>
          </a:p>
        </p:txBody>
      </p:sp>
      <mc:AlternateContent xmlns:mc="http://schemas.openxmlformats.org/markup-compatibility/2006" xmlns:a14="http://schemas.microsoft.com/office/drawing/2010/main">
        <mc:Choice Requires="a14">
          <p:graphicFrame>
            <p:nvGraphicFramePr>
              <p:cNvPr id="6" name="Table 6" descr="26 choices, times 25 choices, times 24 choices, times 23 choices, times 22 choices.">
                <a:extLst>
                  <a:ext uri="{FF2B5EF4-FFF2-40B4-BE49-F238E27FC236}">
                    <a16:creationId xmlns:a16="http://schemas.microsoft.com/office/drawing/2014/main" id="{67EA8B2B-E1CD-4456-8665-CEC052227330}"/>
                  </a:ext>
                </a:extLst>
              </p:cNvPr>
              <p:cNvGraphicFramePr>
                <a:graphicFrameLocks noGrp="1"/>
              </p:cNvGraphicFramePr>
              <p:nvPr>
                <p:extLst>
                  <p:ext uri="{D42A27DB-BD31-4B8C-83A1-F6EECF244321}">
                    <p14:modId xmlns:p14="http://schemas.microsoft.com/office/powerpoint/2010/main" val="772027251"/>
                  </p:ext>
                </p:extLst>
              </p:nvPr>
            </p:nvGraphicFramePr>
            <p:xfrm>
              <a:off x="457200" y="1312799"/>
              <a:ext cx="8229600" cy="516001"/>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1155400419"/>
                        </a:ext>
                      </a:extLst>
                    </a:gridCol>
                    <a:gridCol w="1645920">
                      <a:extLst>
                        <a:ext uri="{9D8B030D-6E8A-4147-A177-3AD203B41FA5}">
                          <a16:colId xmlns:a16="http://schemas.microsoft.com/office/drawing/2014/main" val="1959989530"/>
                        </a:ext>
                      </a:extLst>
                    </a:gridCol>
                    <a:gridCol w="1645920">
                      <a:extLst>
                        <a:ext uri="{9D8B030D-6E8A-4147-A177-3AD203B41FA5}">
                          <a16:colId xmlns:a16="http://schemas.microsoft.com/office/drawing/2014/main" val="1951858041"/>
                        </a:ext>
                      </a:extLst>
                    </a:gridCol>
                    <a:gridCol w="1645920">
                      <a:extLst>
                        <a:ext uri="{9D8B030D-6E8A-4147-A177-3AD203B41FA5}">
                          <a16:colId xmlns:a16="http://schemas.microsoft.com/office/drawing/2014/main" val="177033140"/>
                        </a:ext>
                      </a:extLst>
                    </a:gridCol>
                    <a:gridCol w="1645920">
                      <a:extLst>
                        <a:ext uri="{9D8B030D-6E8A-4147-A177-3AD203B41FA5}">
                          <a16:colId xmlns:a16="http://schemas.microsoft.com/office/drawing/2014/main" val="3894896671"/>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26</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25</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24</m:t>
                                      </m:r>
                                      <m:r>
                                        <a:rPr lang="en-US" sz="2000" i="1" kern="1200">
                                          <a:solidFill>
                                            <a:schemeClr val="tx1"/>
                                          </a:solidFill>
                                          <a:effectLst/>
                                          <a:latin typeface="Cambria Math" panose="02040503050406030204" pitchFamily="18" charset="0"/>
                                          <a:ea typeface="+mn-ea"/>
                                          <a:cs typeface="+mn-cs"/>
                                        </a:rPr>
                                        <m:t> </m:t>
                                      </m:r>
                                      <m:r>
                                        <m:rPr>
                                          <m:sty m:val="p"/>
                                        </m:rPr>
                                        <a:rPr lang="en-US" sz="2000" b="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i="1" kern="1200">
                                          <a:solidFill>
                                            <a:schemeClr val="tx1"/>
                                          </a:solidFill>
                                          <a:effectLst/>
                                          <a:latin typeface="Cambria Math" panose="02040503050406030204" pitchFamily="18" charset="0"/>
                                          <a:ea typeface="+mn-ea"/>
                                          <a:cs typeface="+mn-cs"/>
                                        </a:rPr>
                                        <m:t>2</m:t>
                                      </m:r>
                                      <m:r>
                                        <a:rPr lang="en-US" sz="2000" b="0" i="1" kern="1200" smtClean="0">
                                          <a:solidFill>
                                            <a:schemeClr val="tx1"/>
                                          </a:solidFill>
                                          <a:effectLst/>
                                          <a:latin typeface="Cambria Math" panose="02040503050406030204" pitchFamily="18" charset="0"/>
                                          <a:ea typeface="+mn-ea"/>
                                          <a:cs typeface="+mn-cs"/>
                                        </a:rPr>
                                        <m:t>3</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m>
                                  <m:mPr>
                                    <m:mcs>
                                      <m:mc>
                                        <m:mcPr>
                                          <m:count m:val="1"/>
                                          <m:mcJc m:val="center"/>
                                        </m:mcPr>
                                      </m:mc>
                                    </m:mcs>
                                    <m:ctrlPr>
                                      <a:rPr lang="en-US" sz="2000" i="1" kern="1200" smtClean="0">
                                        <a:solidFill>
                                          <a:schemeClr val="tx1"/>
                                        </a:solidFill>
                                        <a:effectLst/>
                                        <a:latin typeface="Cambria Math" panose="02040503050406030204" pitchFamily="18" charset="0"/>
                                        <a:ea typeface="+mn-ea"/>
                                        <a:cs typeface="+mn-cs"/>
                                      </a:rPr>
                                    </m:ctrlPr>
                                  </m:mPr>
                                  <m:mr>
                                    <m:e>
                                      <m:groupChr>
                                        <m:groupChrPr>
                                          <m:chr m:val="⏟"/>
                                          <m:ctrlPr>
                                            <a:rPr lang="en-US" sz="2000" i="1" kern="1200">
                                              <a:solidFill>
                                                <a:schemeClr val="tx1"/>
                                              </a:solidFill>
                                              <a:effectLst/>
                                              <a:latin typeface="Cambria Math" panose="02040503050406030204" pitchFamily="18" charset="0"/>
                                              <a:ea typeface="+mn-ea"/>
                                              <a:cs typeface="+mn-cs"/>
                                            </a:rPr>
                                          </m:ctrlPr>
                                        </m:groupChrPr>
                                        <m:e>
                                          <m:r>
                                            <a:rPr lang="en-US" sz="2000" i="1" kern="1200">
                                              <a:solidFill>
                                                <a:schemeClr val="tx1"/>
                                              </a:solidFill>
                                              <a:effectLst/>
                                              <a:latin typeface="Cambria Math" panose="02040503050406030204" pitchFamily="18" charset="0"/>
                                              <a:ea typeface="+mn-ea"/>
                                              <a:cs typeface="+mn-cs"/>
                                            </a:rPr>
                                            <m:t>____________</m:t>
                                          </m:r>
                                        </m:e>
                                      </m:groupChr>
                                    </m:e>
                                  </m:mr>
                                  <m:mr>
                                    <m:e>
                                      <m:r>
                                        <a:rPr lang="en-US" sz="2000" b="0" i="1" kern="1200" smtClean="0">
                                          <a:solidFill>
                                            <a:schemeClr val="tx1"/>
                                          </a:solidFill>
                                          <a:effectLst/>
                                          <a:latin typeface="Cambria Math" panose="02040503050406030204" pitchFamily="18" charset="0"/>
                                          <a:ea typeface="+mn-ea"/>
                                          <a:cs typeface="+mn-cs"/>
                                        </a:rPr>
                                        <m:t>22</m:t>
                                      </m:r>
                                      <m:r>
                                        <a:rPr lang="en-US" sz="2000" i="1" kern="1200">
                                          <a:solidFill>
                                            <a:schemeClr val="tx1"/>
                                          </a:solidFill>
                                          <a:effectLst/>
                                          <a:latin typeface="Cambria Math" panose="02040503050406030204" pitchFamily="18" charset="0"/>
                                          <a:ea typeface="+mn-ea"/>
                                          <a:cs typeface="+mn-cs"/>
                                        </a:rPr>
                                        <m:t> </m:t>
                                      </m:r>
                                      <m:r>
                                        <m:rPr>
                                          <m:sty m:val="p"/>
                                        </m:rPr>
                                        <a:rPr lang="en-US" sz="2000" i="0" kern="1200">
                                          <a:solidFill>
                                            <a:schemeClr val="tx1"/>
                                          </a:solidFill>
                                          <a:effectLst/>
                                          <a:latin typeface="Cambria Math" panose="02040503050406030204" pitchFamily="18" charset="0"/>
                                          <a:ea typeface="+mn-ea"/>
                                          <a:cs typeface="+mn-cs"/>
                                        </a:rPr>
                                        <m:t>choices</m:t>
                                      </m:r>
                                    </m:e>
                                  </m:mr>
                                </m:m>
                              </m:oMath>
                            </m:oMathPara>
                          </a14:m>
                          <a:endParaRPr lang="en-US" sz="2000" kern="1200" dirty="0">
                            <a:solidFill>
                              <a:schemeClr val="tx1"/>
                            </a:solidFill>
                            <a:effectLst/>
                            <a:latin typeface="+mn-lt"/>
                            <a:ea typeface="+mn-ea"/>
                            <a:cs typeface="+mn-cs"/>
                          </a:endParaRPr>
                        </a:p>
                      </a:txBody>
                      <a:tcPr/>
                    </a:tc>
                    <a:extLst>
                      <a:ext uri="{0D108BD9-81ED-4DB2-BD59-A6C34878D82A}">
                        <a16:rowId xmlns:a16="http://schemas.microsoft.com/office/drawing/2014/main" val="1153025094"/>
                      </a:ext>
                    </a:extLst>
                  </a:tr>
                </a:tbl>
              </a:graphicData>
            </a:graphic>
          </p:graphicFrame>
        </mc:Choice>
        <mc:Fallback xmlns="">
          <p:graphicFrame>
            <p:nvGraphicFramePr>
              <p:cNvPr id="6" name="Table 6" descr="26 choices, times 25 choices, times 24 choices, times 23 choices, times 22 choices.">
                <a:extLst>
                  <a:ext uri="{FF2B5EF4-FFF2-40B4-BE49-F238E27FC236}">
                    <a16:creationId xmlns:a16="http://schemas.microsoft.com/office/drawing/2014/main" id="{67EA8B2B-E1CD-4456-8665-CEC052227330}"/>
                  </a:ext>
                </a:extLst>
              </p:cNvPr>
              <p:cNvGraphicFramePr>
                <a:graphicFrameLocks noGrp="1"/>
              </p:cNvGraphicFramePr>
              <p:nvPr>
                <p:extLst>
                  <p:ext uri="{D42A27DB-BD31-4B8C-83A1-F6EECF244321}">
                    <p14:modId xmlns:p14="http://schemas.microsoft.com/office/powerpoint/2010/main" val="772027251"/>
                  </p:ext>
                </p:extLst>
              </p:nvPr>
            </p:nvGraphicFramePr>
            <p:xfrm>
              <a:off x="457200" y="1312799"/>
              <a:ext cx="8229600" cy="516001"/>
            </p:xfrm>
            <a:graphic>
              <a:graphicData uri="http://schemas.openxmlformats.org/drawingml/2006/table">
                <a:tbl>
                  <a:tblPr firstRow="1" bandRow="1">
                    <a:tableStyleId>{2D5ABB26-0587-4C30-8999-92F81FD0307C}</a:tableStyleId>
                  </a:tblPr>
                  <a:tblGrid>
                    <a:gridCol w="1645920">
                      <a:extLst>
                        <a:ext uri="{9D8B030D-6E8A-4147-A177-3AD203B41FA5}">
                          <a16:colId xmlns:a16="http://schemas.microsoft.com/office/drawing/2014/main" val="1155400419"/>
                        </a:ext>
                      </a:extLst>
                    </a:gridCol>
                    <a:gridCol w="1645920">
                      <a:extLst>
                        <a:ext uri="{9D8B030D-6E8A-4147-A177-3AD203B41FA5}">
                          <a16:colId xmlns:a16="http://schemas.microsoft.com/office/drawing/2014/main" val="1959989530"/>
                        </a:ext>
                      </a:extLst>
                    </a:gridCol>
                    <a:gridCol w="1645920">
                      <a:extLst>
                        <a:ext uri="{9D8B030D-6E8A-4147-A177-3AD203B41FA5}">
                          <a16:colId xmlns:a16="http://schemas.microsoft.com/office/drawing/2014/main" val="1951858041"/>
                        </a:ext>
                      </a:extLst>
                    </a:gridCol>
                    <a:gridCol w="1645920">
                      <a:extLst>
                        <a:ext uri="{9D8B030D-6E8A-4147-A177-3AD203B41FA5}">
                          <a16:colId xmlns:a16="http://schemas.microsoft.com/office/drawing/2014/main" val="177033140"/>
                        </a:ext>
                      </a:extLst>
                    </a:gridCol>
                    <a:gridCol w="1645920">
                      <a:extLst>
                        <a:ext uri="{9D8B030D-6E8A-4147-A177-3AD203B41FA5}">
                          <a16:colId xmlns:a16="http://schemas.microsoft.com/office/drawing/2014/main" val="3894896671"/>
                        </a:ext>
                      </a:extLst>
                    </a:gridCol>
                  </a:tblGrid>
                  <a:tr h="516001">
                    <a:tc>
                      <a:txBody>
                        <a:bodyPr/>
                        <a:lstStyle/>
                        <a:p>
                          <a:endParaRPr lang="en-US"/>
                        </a:p>
                      </a:txBody>
                      <a:tcPr>
                        <a:blipFill>
                          <a:blip r:embed="rId2"/>
                          <a:stretch>
                            <a:fillRect r="-400000" b="-9412"/>
                          </a:stretch>
                        </a:blipFill>
                      </a:tcPr>
                    </a:tc>
                    <a:tc>
                      <a:txBody>
                        <a:bodyPr/>
                        <a:lstStyle/>
                        <a:p>
                          <a:endParaRPr lang="en-US"/>
                        </a:p>
                      </a:txBody>
                      <a:tcPr>
                        <a:blipFill>
                          <a:blip r:embed="rId2"/>
                          <a:stretch>
                            <a:fillRect l="-100000" r="-300000" b="-9412"/>
                          </a:stretch>
                        </a:blipFill>
                      </a:tcPr>
                    </a:tc>
                    <a:tc>
                      <a:txBody>
                        <a:bodyPr/>
                        <a:lstStyle/>
                        <a:p>
                          <a:endParaRPr lang="en-US"/>
                        </a:p>
                      </a:txBody>
                      <a:tcPr>
                        <a:blipFill>
                          <a:blip r:embed="rId2"/>
                          <a:stretch>
                            <a:fillRect l="-200000" r="-200000" b="-9412"/>
                          </a:stretch>
                        </a:blipFill>
                      </a:tcPr>
                    </a:tc>
                    <a:tc>
                      <a:txBody>
                        <a:bodyPr/>
                        <a:lstStyle/>
                        <a:p>
                          <a:endParaRPr lang="en-US"/>
                        </a:p>
                      </a:txBody>
                      <a:tcPr>
                        <a:blipFill>
                          <a:blip r:embed="rId2"/>
                          <a:stretch>
                            <a:fillRect l="-300000" r="-100000" b="-9412"/>
                          </a:stretch>
                        </a:blipFill>
                      </a:tcPr>
                    </a:tc>
                    <a:tc>
                      <a:txBody>
                        <a:bodyPr/>
                        <a:lstStyle/>
                        <a:p>
                          <a:endParaRPr lang="en-US"/>
                        </a:p>
                      </a:txBody>
                      <a:tcPr>
                        <a:blipFill>
                          <a:blip r:embed="rId2"/>
                          <a:stretch>
                            <a:fillRect l="-400000" b="-9412"/>
                          </a:stretch>
                        </a:blipFill>
                      </a:tcPr>
                    </a:tc>
                    <a:extLst>
                      <a:ext uri="{0D108BD9-81ED-4DB2-BD59-A6C34878D82A}">
                        <a16:rowId xmlns:a16="http://schemas.microsoft.com/office/drawing/2014/main" val="1153025094"/>
                      </a:ext>
                    </a:extLst>
                  </a:tr>
                </a:tbl>
              </a:graphicData>
            </a:graphic>
          </p:graphicFrame>
        </mc:Fallback>
      </mc:AlternateContent>
      <p:sp>
        <p:nvSpPr>
          <p:cNvPr id="5" name="TextBox 4">
            <a:extLst>
              <a:ext uri="{FF2B5EF4-FFF2-40B4-BE49-F238E27FC236}">
                <a16:creationId xmlns:a16="http://schemas.microsoft.com/office/drawing/2014/main" id="{345A52A3-FD6E-8DB2-BA9E-8DB7B581868D}"/>
              </a:ext>
            </a:extLst>
          </p:cNvPr>
          <p:cNvSpPr txBox="1"/>
          <p:nvPr/>
        </p:nvSpPr>
        <p:spPr>
          <a:xfrm>
            <a:off x="533400" y="1943687"/>
            <a:ext cx="7888857" cy="461665"/>
          </a:xfrm>
          <a:prstGeom prst="rect">
            <a:avLst/>
          </a:prstGeom>
          <a:noFill/>
        </p:spPr>
        <p:txBody>
          <a:bodyPr wrap="square">
            <a:spAutoFit/>
          </a:bodyPr>
          <a:lstStyle/>
          <a:p>
            <a:r>
              <a:rPr lang="en-US" sz="2400" dirty="0"/>
              <a:t> Figure: 3 Five-Letter Permutations Chosen from 26 Characters</a:t>
            </a:r>
            <a:endParaRPr lang="en-IN" sz="2400" dirty="0"/>
          </a:p>
        </p:txBody>
      </p:sp>
      <p:sp>
        <p:nvSpPr>
          <p:cNvPr id="11" name="TextBox 10">
            <a:extLst>
              <a:ext uri="{FF2B5EF4-FFF2-40B4-BE49-F238E27FC236}">
                <a16:creationId xmlns:a16="http://schemas.microsoft.com/office/drawing/2014/main" id="{C8127375-19E2-5F50-9563-83E05C9F166D}"/>
              </a:ext>
            </a:extLst>
          </p:cNvPr>
          <p:cNvSpPr txBox="1"/>
          <p:nvPr/>
        </p:nvSpPr>
        <p:spPr>
          <a:xfrm>
            <a:off x="609600" y="2534993"/>
            <a:ext cx="8001000" cy="2246769"/>
          </a:xfrm>
          <a:prstGeom prst="rect">
            <a:avLst/>
          </a:prstGeom>
          <a:noFill/>
        </p:spPr>
        <p:txBody>
          <a:bodyPr wrap="square">
            <a:spAutoFit/>
          </a:bodyPr>
          <a:lstStyle/>
          <a:p>
            <a:pPr>
              <a:defRPr sz="2800"/>
            </a:pPr>
            <a:r>
              <a:rPr lang="en-US" sz="2800" dirty="0"/>
              <a:t>The total number of such combination codes is thus </a:t>
            </a:r>
            <a:br>
              <a:rPr lang="en-US" sz="2800" dirty="0"/>
            </a:br>
            <a:endParaRPr lang="en-US" sz="2800" dirty="0"/>
          </a:p>
          <a:p>
            <a:pPr>
              <a:defRPr sz="2800"/>
            </a:pPr>
            <a:r>
              <a:rPr lang="en-US" sz="2800" dirty="0">
                <a:latin typeface="Cambria Math" panose="02040503050406030204" pitchFamily="18" charset="0"/>
                <a:ea typeface="Cambria Math" panose="02040503050406030204" pitchFamily="18" charset="0"/>
              </a:rPr>
              <a:t>	26 × 25 × 24 × 23 × 22 = 7,893,600.</a:t>
            </a:r>
            <a:br>
              <a:rPr lang="en-US" sz="2800" dirty="0"/>
            </a:br>
            <a:br>
              <a:rPr lang="en-US" sz="2800" dirty="0"/>
            </a:br>
            <a:endParaRPr lang="en-US" sz="2800" dirty="0"/>
          </a:p>
        </p:txBody>
      </p:sp>
    </p:spTree>
    <p:extLst>
      <p:ext uri="{BB962C8B-B14F-4D97-AF65-F5344CB8AC3E}">
        <p14:creationId xmlns:p14="http://schemas.microsoft.com/office/powerpoint/2010/main" val="36155078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Permutation Formula</a:t>
            </a:r>
          </a:p>
        </p:txBody>
      </p:sp>
      <p:sp>
        <p:nvSpPr>
          <p:cNvPr id="3" name="Text Placeholder 2"/>
          <p:cNvSpPr>
            <a:spLocks noGrp="1"/>
          </p:cNvSpPr>
          <p:nvPr>
            <p:ph type="body" sz="quarter" idx="10"/>
          </p:nvPr>
        </p:nvSpPr>
        <p:spPr/>
        <p:txBody>
          <a:bodyPr>
            <a:normAutofit/>
          </a:bodyPr>
          <a:lstStyle/>
          <a:p>
            <a:pPr>
              <a:defRPr sz="2800"/>
            </a:pPr>
            <a:r>
              <a:rPr sz="2800" dirty="0"/>
              <a:t>The </a:t>
            </a:r>
            <a:r>
              <a:rPr dirty="0"/>
              <a:t>number of permutations of</a:t>
            </a:r>
            <a:r>
              <a:rPr sz="2800" dirty="0"/>
              <a:t> </a:t>
            </a:r>
            <a:r>
              <a:rPr lang="en-US" sz="2800" i="1" dirty="0"/>
              <a:t>n</a:t>
            </a:r>
            <a:r>
              <a:rPr sz="2800" dirty="0"/>
              <a:t> </a:t>
            </a:r>
            <a:r>
              <a:rPr dirty="0"/>
              <a:t>objects taken</a:t>
            </a:r>
            <a:r>
              <a:rPr sz="2800" dirty="0"/>
              <a:t> </a:t>
            </a:r>
            <a:r>
              <a:rPr lang="en-US" sz="2800" i="1" dirty="0"/>
              <a:t>k</a:t>
            </a:r>
            <a:r>
              <a:rPr sz="2800" dirty="0"/>
              <a:t> </a:t>
            </a:r>
            <a:r>
              <a:rPr dirty="0"/>
              <a:t>at a time</a:t>
            </a:r>
            <a:r>
              <a:rPr sz="2800" dirty="0"/>
              <a:t> is</a:t>
            </a:r>
          </a:p>
          <a:p>
            <a:endParaRPr lang="en-US" sz="2800" dirty="0"/>
          </a:p>
          <a:p>
            <a:endParaRPr lang="en-IN" dirty="0"/>
          </a:p>
          <a:p>
            <a:pPr algn="ctr">
              <a:defRPr sz="2800"/>
            </a:pPr>
            <a:r>
              <a:rPr sz="2800" dirty="0"/>
              <a:t> </a:t>
            </a:r>
          </a:p>
        </p:txBody>
      </p:sp>
      <p:pic>
        <p:nvPicPr>
          <p:cNvPr id="6" name="Picture 5" descr="n permutation k equals n factorial divided by the open parentheses n minus k close parentheses factorial.">
            <a:extLst>
              <a:ext uri="{FF2B5EF4-FFF2-40B4-BE49-F238E27FC236}">
                <a16:creationId xmlns:a16="http://schemas.microsoft.com/office/drawing/2014/main" id="{5C8AE05D-CE68-EB3C-B12D-4F9AC189925E}"/>
              </a:ext>
            </a:extLst>
          </p:cNvPr>
          <p:cNvPicPr>
            <a:picLocks noChangeAspect="1"/>
          </p:cNvPicPr>
          <p:nvPr/>
        </p:nvPicPr>
        <p:blipFill>
          <a:blip r:embed="rId2"/>
          <a:stretch>
            <a:fillRect/>
          </a:stretch>
        </p:blipFill>
        <p:spPr>
          <a:xfrm>
            <a:off x="3124200" y="1905000"/>
            <a:ext cx="2066925" cy="1028700"/>
          </a:xfrm>
          <a:prstGeom prst="rect">
            <a:avLst/>
          </a:prstGeom>
        </p:spPr>
      </p:pic>
      <p:sp>
        <p:nvSpPr>
          <p:cNvPr id="11" name="TextBox 10">
            <a:extLst>
              <a:ext uri="{FF2B5EF4-FFF2-40B4-BE49-F238E27FC236}">
                <a16:creationId xmlns:a16="http://schemas.microsoft.com/office/drawing/2014/main" id="{D1F8B796-02CF-3085-90D7-9C1778C34D1F}"/>
              </a:ext>
            </a:extLst>
          </p:cNvPr>
          <p:cNvSpPr txBox="1"/>
          <p:nvPr/>
        </p:nvSpPr>
        <p:spPr>
          <a:xfrm>
            <a:off x="457200" y="3124200"/>
            <a:ext cx="8153400" cy="954107"/>
          </a:xfrm>
          <a:prstGeom prst="rect">
            <a:avLst/>
          </a:prstGeom>
          <a:noFill/>
        </p:spPr>
        <p:txBody>
          <a:bodyPr wrap="square">
            <a:spAutoFit/>
          </a:bodyPr>
          <a:lstStyle/>
          <a:p>
            <a:r>
              <a:rPr lang="en-US" sz="2800" dirty="0">
                <a:solidFill>
                  <a:srgbClr val="000000"/>
                </a:solidFill>
              </a:rPr>
              <a:t>This is a conveniently short way of expressing the product</a:t>
            </a:r>
          </a:p>
        </p:txBody>
      </p:sp>
      <p:pic>
        <p:nvPicPr>
          <p:cNvPr id="9" name="Picture 8" descr="n permutation k equals n times n minus 1 times and so on up to  open parentheses n minus k plus 1 close parentheses.">
            <a:extLst>
              <a:ext uri="{FF2B5EF4-FFF2-40B4-BE49-F238E27FC236}">
                <a16:creationId xmlns:a16="http://schemas.microsoft.com/office/drawing/2014/main" id="{8EB47A86-0D05-9D97-9E26-B7A598A2EAE8}"/>
              </a:ext>
            </a:extLst>
          </p:cNvPr>
          <p:cNvPicPr>
            <a:picLocks noChangeAspect="1"/>
          </p:cNvPicPr>
          <p:nvPr/>
        </p:nvPicPr>
        <p:blipFill>
          <a:blip r:embed="rId3"/>
          <a:stretch>
            <a:fillRect/>
          </a:stretch>
        </p:blipFill>
        <p:spPr>
          <a:xfrm>
            <a:off x="2133600" y="4114800"/>
            <a:ext cx="4695825" cy="5238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Using the Permutation Formula</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A magician is preparing to demonstrate a card trick that involves </a:t>
            </a:r>
            <a:r>
              <a:rPr sz="2800">
                <a:latin typeface="Cambria Math"/>
              </a:rPr>
              <a:t>20</a:t>
            </a:r>
            <a:r>
              <a:rPr sz="2800"/>
              <a:t> cards chosen at random from a standard deck of cards. Once chosen, the </a:t>
            </a:r>
            <a:r>
              <a:rPr sz="2800">
                <a:latin typeface="Cambria Math"/>
              </a:rPr>
              <a:t>20</a:t>
            </a:r>
            <a:r>
              <a:rPr sz="2800"/>
              <a:t> cards are arranged in a row, and the order of the cards plays a role in the trick. How many such orderings are possible?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Using the Permutation Formula</a:t>
            </a:r>
            <a:r>
              <a:rPr lang="en-US" baseline="-25000" dirty="0"/>
              <a:t>2</a:t>
            </a:r>
            <a:endParaRPr dirty="0"/>
          </a:p>
        </p:txBody>
      </p:sp>
      <p:sp>
        <p:nvSpPr>
          <p:cNvPr id="3" name="Text Placeholder 2"/>
          <p:cNvSpPr>
            <a:spLocks noGrp="1"/>
          </p:cNvSpPr>
          <p:nvPr>
            <p:ph type="body" sz="quarter" idx="10"/>
          </p:nvPr>
        </p:nvSpPr>
        <p:spPr/>
        <p:txBody>
          <a:bodyPr>
            <a:noAutofit/>
          </a:bodyPr>
          <a:lstStyle/>
          <a:p>
            <a:r>
              <a:rPr sz="2400" b="1" dirty="0"/>
              <a:t>Solution</a:t>
            </a:r>
          </a:p>
          <a:p>
            <a:pPr>
              <a:defRPr sz="2800"/>
            </a:pPr>
            <a:r>
              <a:rPr sz="2400" dirty="0"/>
              <a:t>A standard deck of cards contains </a:t>
            </a:r>
            <a:r>
              <a:rPr sz="2400" dirty="0">
                <a:latin typeface="Cambria Math"/>
              </a:rPr>
              <a:t>52</a:t>
            </a:r>
            <a:r>
              <a:rPr sz="2400" dirty="0"/>
              <a:t> distinct cards</a:t>
            </a:r>
            <a:r>
              <a:rPr lang="en-US" sz="2400" dirty="0"/>
              <a:t> (13 cards in each of 4 suits)</a:t>
            </a:r>
            <a:r>
              <a:rPr sz="2400" dirty="0"/>
              <a:t>, and this problem asks for the number of permutations of </a:t>
            </a:r>
            <a:r>
              <a:rPr sz="2400" dirty="0">
                <a:latin typeface="Cambria Math"/>
              </a:rPr>
              <a:t>52</a:t>
            </a:r>
            <a:r>
              <a:rPr sz="2400" dirty="0"/>
              <a:t> cards taken </a:t>
            </a:r>
            <a:r>
              <a:rPr sz="2400" dirty="0">
                <a:latin typeface="Cambria Math"/>
              </a:rPr>
              <a:t>20</a:t>
            </a:r>
            <a:r>
              <a:rPr sz="2400" dirty="0"/>
              <a:t> at a time. One way to determine this would be to evaluate </a:t>
            </a:r>
            <a:br>
              <a:rPr lang="en-US" sz="2400" dirty="0"/>
            </a:br>
            <a:r>
              <a:rPr lang="en-US" sz="2400" dirty="0"/>
              <a:t>		</a:t>
            </a:r>
          </a:p>
          <a:p>
            <a:pPr>
              <a:defRPr sz="2800"/>
            </a:pPr>
            <a:endParaRPr sz="2400" dirty="0"/>
          </a:p>
          <a:p>
            <a:pPr algn="ctr">
              <a:defRPr sz="2800"/>
            </a:pPr>
            <a:r>
              <a:rPr lang="en-US" sz="2400" dirty="0"/>
              <a:t>	</a:t>
            </a:r>
          </a:p>
          <a:p>
            <a:pPr algn="ctr">
              <a:defRPr sz="2800"/>
            </a:pPr>
            <a:endParaRPr lang="en-US" sz="2400" dirty="0"/>
          </a:p>
          <a:p>
            <a:pPr algn="ctr">
              <a:defRPr sz="2800"/>
            </a:pPr>
            <a:endParaRPr sz="2400" dirty="0"/>
          </a:p>
        </p:txBody>
      </p:sp>
      <p:pic>
        <p:nvPicPr>
          <p:cNvPr id="13" name="Picture 12" descr="52 times 51 times and so on up to 33.">
            <a:extLst>
              <a:ext uri="{FF2B5EF4-FFF2-40B4-BE49-F238E27FC236}">
                <a16:creationId xmlns:a16="http://schemas.microsoft.com/office/drawing/2014/main" id="{34FACDDB-3871-765E-BA5B-9F51A5FB5F7A}"/>
              </a:ext>
            </a:extLst>
          </p:cNvPr>
          <p:cNvPicPr>
            <a:picLocks noChangeAspect="1"/>
          </p:cNvPicPr>
          <p:nvPr/>
        </p:nvPicPr>
        <p:blipFill>
          <a:blip r:embed="rId2"/>
          <a:stretch>
            <a:fillRect/>
          </a:stretch>
        </p:blipFill>
        <p:spPr>
          <a:xfrm>
            <a:off x="5105400" y="2681288"/>
            <a:ext cx="1828800" cy="276225"/>
          </a:xfrm>
          <a:prstGeom prst="rect">
            <a:avLst/>
          </a:prstGeom>
        </p:spPr>
      </p:pic>
      <p:sp>
        <p:nvSpPr>
          <p:cNvPr id="17" name="TextBox 16">
            <a:extLst>
              <a:ext uri="{FF2B5EF4-FFF2-40B4-BE49-F238E27FC236}">
                <a16:creationId xmlns:a16="http://schemas.microsoft.com/office/drawing/2014/main" id="{F630FDFE-41C6-E8FB-D24E-E61553342AEA}"/>
              </a:ext>
            </a:extLst>
          </p:cNvPr>
          <p:cNvSpPr txBox="1"/>
          <p:nvPr/>
        </p:nvSpPr>
        <p:spPr>
          <a:xfrm>
            <a:off x="457200" y="2895600"/>
            <a:ext cx="8229600" cy="830997"/>
          </a:xfrm>
          <a:prstGeom prst="rect">
            <a:avLst/>
          </a:prstGeom>
          <a:noFill/>
        </p:spPr>
        <p:txBody>
          <a:bodyPr wrap="square">
            <a:spAutoFit/>
          </a:bodyPr>
          <a:lstStyle/>
          <a:p>
            <a:r>
              <a:rPr lang="en-US" sz="2400" dirty="0"/>
              <a:t>(note that this is a product of </a:t>
            </a:r>
            <a:r>
              <a:rPr lang="en-US" sz="2400" dirty="0">
                <a:latin typeface="Cambria Math"/>
              </a:rPr>
              <a:t>20</a:t>
            </a:r>
            <a:r>
              <a:rPr lang="en-US" sz="2400" dirty="0"/>
              <a:t> numbers), but a far faster way is to use the permutation formula:</a:t>
            </a:r>
            <a:endParaRPr lang="en-IN" sz="2400" dirty="0"/>
          </a:p>
        </p:txBody>
      </p:sp>
      <p:pic>
        <p:nvPicPr>
          <p:cNvPr id="5" name="Picture 4" descr="52 permutation 20 equals 52 factorial divided by the open parentheses 52 minus 20 close parentheses factorial, which equals 52 factorial divided by 32 factorial approximately equal to open parentheses 8.07 times 10 to the power of 67 close parentheses divided by open parentheses 2.63 times 10 to the power of 35 close parentheses which is approximately equal to 3.07 times 10 to the power of 32.">
            <a:extLst>
              <a:ext uri="{FF2B5EF4-FFF2-40B4-BE49-F238E27FC236}">
                <a16:creationId xmlns:a16="http://schemas.microsoft.com/office/drawing/2014/main" id="{9FE1CBCC-E0E2-87F9-1297-D3A53F9B493D}"/>
              </a:ext>
            </a:extLst>
          </p:cNvPr>
          <p:cNvPicPr>
            <a:picLocks noChangeAspect="1"/>
          </p:cNvPicPr>
          <p:nvPr/>
        </p:nvPicPr>
        <p:blipFill>
          <a:blip r:embed="rId3"/>
          <a:stretch>
            <a:fillRect/>
          </a:stretch>
        </p:blipFill>
        <p:spPr>
          <a:xfrm>
            <a:off x="1600200" y="3650361"/>
            <a:ext cx="6012000" cy="901800"/>
          </a:xfrm>
          <a:prstGeom prst="rect">
            <a:avLst/>
          </a:prstGeom>
        </p:spPr>
      </p:pic>
      <p:sp>
        <p:nvSpPr>
          <p:cNvPr id="19" name="TextBox 18">
            <a:extLst>
              <a:ext uri="{FF2B5EF4-FFF2-40B4-BE49-F238E27FC236}">
                <a16:creationId xmlns:a16="http://schemas.microsoft.com/office/drawing/2014/main" id="{7A0EB4A7-E340-D86E-41C4-9FB4A5D91CBE}"/>
              </a:ext>
            </a:extLst>
          </p:cNvPr>
          <p:cNvSpPr txBox="1"/>
          <p:nvPr/>
        </p:nvSpPr>
        <p:spPr>
          <a:xfrm>
            <a:off x="457200" y="4469817"/>
            <a:ext cx="8229600" cy="830997"/>
          </a:xfrm>
          <a:prstGeom prst="rect">
            <a:avLst/>
          </a:prstGeom>
          <a:noFill/>
        </p:spPr>
        <p:txBody>
          <a:bodyPr wrap="square">
            <a:spAutoFit/>
          </a:bodyPr>
          <a:lstStyle/>
          <a:p>
            <a:pPr>
              <a:defRPr sz="2800"/>
            </a:pPr>
            <a:r>
              <a:rPr lang="en-US" sz="2400" dirty="0"/>
              <a:t>The two factorials that appear in the formula above have been determined by a calculator. Note that</a:t>
            </a:r>
          </a:p>
        </p:txBody>
      </p:sp>
      <p:pic>
        <p:nvPicPr>
          <p:cNvPr id="8" name="Picture 7" descr="52 factorial comma 32 factorial">
            <a:extLst>
              <a:ext uri="{FF2B5EF4-FFF2-40B4-BE49-F238E27FC236}">
                <a16:creationId xmlns:a16="http://schemas.microsoft.com/office/drawing/2014/main" id="{6BE758F5-34E8-F8EC-59A9-923A51533574}"/>
              </a:ext>
            </a:extLst>
          </p:cNvPr>
          <p:cNvPicPr>
            <a:picLocks noChangeAspect="1"/>
          </p:cNvPicPr>
          <p:nvPr/>
        </p:nvPicPr>
        <p:blipFill>
          <a:blip r:embed="rId4"/>
          <a:stretch>
            <a:fillRect/>
          </a:stretch>
        </p:blipFill>
        <p:spPr>
          <a:xfrm>
            <a:off x="5257800" y="4923973"/>
            <a:ext cx="952500" cy="314325"/>
          </a:xfrm>
          <a:prstGeom prst="rect">
            <a:avLst/>
          </a:prstGeom>
        </p:spPr>
      </p:pic>
      <p:sp>
        <p:nvSpPr>
          <p:cNvPr id="6" name="TextBox 5">
            <a:extLst>
              <a:ext uri="{FF2B5EF4-FFF2-40B4-BE49-F238E27FC236}">
                <a16:creationId xmlns:a16="http://schemas.microsoft.com/office/drawing/2014/main" id="{F262C040-B2DE-69E8-C71A-78E7DDF5573F}"/>
              </a:ext>
            </a:extLst>
          </p:cNvPr>
          <p:cNvSpPr txBox="1"/>
          <p:nvPr/>
        </p:nvSpPr>
        <p:spPr>
          <a:xfrm>
            <a:off x="454511" y="5213704"/>
            <a:ext cx="7162800" cy="830997"/>
          </a:xfrm>
          <a:prstGeom prst="rect">
            <a:avLst/>
          </a:prstGeom>
          <a:noFill/>
        </p:spPr>
        <p:txBody>
          <a:bodyPr wrap="square" rtlCol="0">
            <a:spAutoFit/>
          </a:bodyPr>
          <a:lstStyle/>
          <a:p>
            <a:r>
              <a:rPr lang="en-US" sz="2400" dirty="0"/>
              <a:t>and the final answer are all very large numbers, so it is convenient to use scientific notation.</a:t>
            </a:r>
            <a:endParaRPr lang="en-IN" sz="24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Permutations and Combinations</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Let</a:t>
            </a:r>
            <a:r>
              <a:rPr lang="en-US" sz="2800" dirty="0"/>
              <a:t> </a:t>
            </a:r>
            <a:endParaRPr sz="2800" dirty="0"/>
          </a:p>
        </p:txBody>
      </p:sp>
      <p:graphicFrame>
        <p:nvGraphicFramePr>
          <p:cNvPr id="4" name="Object 3" descr="S equals the set contains,  a, b, c, and d.">
            <a:extLst>
              <a:ext uri="{FF2B5EF4-FFF2-40B4-BE49-F238E27FC236}">
                <a16:creationId xmlns:a16="http://schemas.microsoft.com/office/drawing/2014/main" id="{52392EB1-BA43-304D-FF98-DFDCEBD17BCA}"/>
              </a:ext>
            </a:extLst>
          </p:cNvPr>
          <p:cNvGraphicFramePr>
            <a:graphicFrameLocks noChangeAspect="1"/>
          </p:cNvGraphicFramePr>
          <p:nvPr>
            <p:extLst>
              <p:ext uri="{D42A27DB-BD31-4B8C-83A1-F6EECF244321}">
                <p14:modId xmlns:p14="http://schemas.microsoft.com/office/powerpoint/2010/main" val="1624565124"/>
              </p:ext>
            </p:extLst>
          </p:nvPr>
        </p:nvGraphicFramePr>
        <p:xfrm>
          <a:off x="1066800" y="1066800"/>
          <a:ext cx="2019300" cy="514350"/>
        </p:xfrm>
        <a:graphic>
          <a:graphicData uri="http://schemas.openxmlformats.org/presentationml/2006/ole">
            <mc:AlternateContent xmlns:mc="http://schemas.openxmlformats.org/markup-compatibility/2006">
              <mc:Choice xmlns:v="urn:schemas-microsoft-com:vml" Requires="v">
                <p:oleObj name="Equation" r:id="rId2" imgW="2019364" imgH="514350" progId="Equation.DSMT4">
                  <p:embed/>
                </p:oleObj>
              </mc:Choice>
              <mc:Fallback>
                <p:oleObj name="Equation" r:id="rId2" imgW="2019364" imgH="514350" progId="Equation.DSMT4">
                  <p:embed/>
                  <p:pic>
                    <p:nvPicPr>
                      <p:cNvPr id="4" name="Object 3" descr="S equals the set containing a, b, c, and d.">
                        <a:extLst>
                          <a:ext uri="{FF2B5EF4-FFF2-40B4-BE49-F238E27FC236}">
                            <a16:creationId xmlns:a16="http://schemas.microsoft.com/office/drawing/2014/main" id="{52392EB1-BA43-304D-FF98-DFDCEBD17BCA}"/>
                          </a:ext>
                        </a:extLst>
                      </p:cNvPr>
                      <p:cNvPicPr/>
                      <p:nvPr/>
                    </p:nvPicPr>
                    <p:blipFill>
                      <a:blip r:embed="rId3"/>
                      <a:stretch>
                        <a:fillRect/>
                      </a:stretch>
                    </p:blipFill>
                    <p:spPr>
                      <a:xfrm>
                        <a:off x="1066800" y="1066800"/>
                        <a:ext cx="2019300" cy="514350"/>
                      </a:xfrm>
                      <a:prstGeom prst="rect">
                        <a:avLst/>
                      </a:prstGeom>
                    </p:spPr>
                  </p:pic>
                </p:oleObj>
              </mc:Fallback>
            </mc:AlternateContent>
          </a:graphicData>
        </a:graphic>
      </p:graphicFrame>
      <p:sp>
        <p:nvSpPr>
          <p:cNvPr id="6" name="TextBox 5">
            <a:extLst>
              <a:ext uri="{FF2B5EF4-FFF2-40B4-BE49-F238E27FC236}">
                <a16:creationId xmlns:a16="http://schemas.microsoft.com/office/drawing/2014/main" id="{219595DC-92B2-53F4-E132-225BD35B6BA2}"/>
              </a:ext>
            </a:extLst>
          </p:cNvPr>
          <p:cNvSpPr txBox="1"/>
          <p:nvPr/>
        </p:nvSpPr>
        <p:spPr>
          <a:xfrm>
            <a:off x="464388" y="1519405"/>
            <a:ext cx="8229599" cy="1815882"/>
          </a:xfrm>
          <a:prstGeom prst="rect">
            <a:avLst/>
          </a:prstGeom>
          <a:noFill/>
        </p:spPr>
        <p:txBody>
          <a:bodyPr wrap="square">
            <a:spAutoFit/>
          </a:bodyPr>
          <a:lstStyle/>
          <a:p>
            <a:pPr marL="514350" indent="-514350">
              <a:buFont typeface="+mj-lt"/>
              <a:buAutoNum type="alphaLcPeriod"/>
              <a:defRPr sz="2800"/>
            </a:pPr>
            <a:r>
              <a:rPr lang="en-US" sz="2800" dirty="0"/>
              <a:t>​How many permutations of size </a:t>
            </a:r>
            <a:r>
              <a:rPr lang="en-US" sz="2800" dirty="0">
                <a:latin typeface="Cambria Math"/>
              </a:rPr>
              <a:t>3</a:t>
            </a:r>
            <a:r>
              <a:rPr lang="en-US" sz="2800" dirty="0"/>
              <a:t> can be formed from the set </a:t>
            </a:r>
            <a:r>
              <a:rPr lang="en-US" sz="2800" i="1" dirty="0"/>
              <a:t>S</a:t>
            </a:r>
            <a:r>
              <a:rPr lang="en-US" sz="2800" dirty="0"/>
              <a:t>?</a:t>
            </a:r>
          </a:p>
          <a:p>
            <a:pPr marL="514350" indent="-514350">
              <a:buFont typeface="+mj-lt"/>
              <a:buAutoNum type="alphaLcPeriod" startAt="2"/>
              <a:defRPr sz="2800"/>
            </a:pPr>
            <a:r>
              <a:rPr lang="en-US" sz="2800" dirty="0"/>
              <a:t>​How many combinations of size </a:t>
            </a:r>
            <a:r>
              <a:rPr lang="en-US" sz="2800" dirty="0">
                <a:latin typeface="Cambria Math"/>
              </a:rPr>
              <a:t>3</a:t>
            </a:r>
            <a:r>
              <a:rPr lang="en-US" sz="2800" dirty="0"/>
              <a:t> can be formed from the set </a:t>
            </a:r>
            <a:r>
              <a:rPr lang="en-US" sz="2800" i="1" dirty="0"/>
              <a:t>S</a:t>
            </a:r>
            <a:r>
              <a:rPr lang="en-US" sz="28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Permutations and Combinations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The number of permutations of </a:t>
            </a:r>
            <a:r>
              <a:rPr sz="2800" dirty="0">
                <a:latin typeface="Cambria Math"/>
              </a:rPr>
              <a:t>4</a:t>
            </a:r>
            <a:r>
              <a:rPr sz="2800" dirty="0"/>
              <a:t> objects taken </a:t>
            </a:r>
            <a:r>
              <a:rPr sz="2800" dirty="0">
                <a:latin typeface="Cambria Math"/>
              </a:rPr>
              <a:t>3</a:t>
            </a:r>
            <a:r>
              <a:rPr sz="2800" dirty="0"/>
              <a:t> at a time is </a:t>
            </a:r>
            <a:endParaRPr lang="en-US" sz="2800" dirty="0"/>
          </a:p>
        </p:txBody>
      </p:sp>
      <p:pic>
        <p:nvPicPr>
          <p:cNvPr id="6" name="Picture 5" descr="4 Permutation 3 equals four factorial divided by the open parentheses four minus three close parentheses factorial, which equals four factorial over one factorial, and that equals twenty four.">
            <a:extLst>
              <a:ext uri="{FF2B5EF4-FFF2-40B4-BE49-F238E27FC236}">
                <a16:creationId xmlns:a16="http://schemas.microsoft.com/office/drawing/2014/main" id="{E80574CA-5A4A-7A45-92D1-845B8E749CF5}"/>
              </a:ext>
            </a:extLst>
          </p:cNvPr>
          <p:cNvPicPr>
            <a:picLocks noChangeAspect="1"/>
          </p:cNvPicPr>
          <p:nvPr/>
        </p:nvPicPr>
        <p:blipFill>
          <a:blip r:embed="rId2"/>
          <a:stretch>
            <a:fillRect/>
          </a:stretch>
        </p:blipFill>
        <p:spPr>
          <a:xfrm>
            <a:off x="2514600" y="2743200"/>
            <a:ext cx="3467100" cy="10287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Permutations and Combinations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dirty="0"/>
              <a:t>​</a:t>
            </a:r>
            <a:r>
              <a:rPr sz="2800" dirty="0"/>
              <a:t>We have already determined there are </a:t>
            </a:r>
            <a:r>
              <a:rPr sz="2800" dirty="0">
                <a:latin typeface="Cambria Math"/>
              </a:rPr>
              <a:t>24</a:t>
            </a:r>
            <a:r>
              <a:rPr sz="2800" dirty="0"/>
              <a:t> permutations of size </a:t>
            </a:r>
            <a:r>
              <a:rPr sz="2800" dirty="0">
                <a:latin typeface="Cambria Math"/>
              </a:rPr>
              <a:t>3</a:t>
            </a:r>
            <a:r>
              <a:rPr sz="2800" dirty="0"/>
              <a:t> that can be formed. For the purpose of determining the corresponding number of combinations, it </a:t>
            </a:r>
            <a:r>
              <a:rPr lang="en-US" dirty="0"/>
              <a:t>might be</a:t>
            </a:r>
            <a:r>
              <a:rPr sz="2800" dirty="0"/>
              <a:t> useful to actually list out the permutations:</a:t>
            </a:r>
          </a:p>
          <a:p>
            <a:pPr algn="ctr"/>
            <a:r>
              <a:rPr dirty="0"/>
              <a:t>​</a:t>
            </a:r>
          </a:p>
          <a:p>
            <a:pPr algn="l">
              <a:defRPr sz="2800"/>
            </a:pPr>
            <a:r>
              <a:rPr dirty="0"/>
              <a:t>​</a:t>
            </a:r>
            <a:endParaRPr sz="2800" dirty="0"/>
          </a:p>
        </p:txBody>
      </p:sp>
      <mc:AlternateContent xmlns:mc="http://schemas.openxmlformats.org/markup-compatibility/2006" xmlns:a14="http://schemas.microsoft.com/office/drawing/2010/main">
        <mc:Choice Requires="a14">
          <p:graphicFrame>
            <p:nvGraphicFramePr>
              <p:cNvPr id="4" name="Table 3" descr="The image shows all 24 permutations of 3-letter arrangements from the set containing a, b, c, and d.&#10;The permutations are:&#10;&#10;a b c, a c b, b a c, b c a, c a b, c b a&#10;a b d, a d b, b a d, b d a, d a b, d b a&#10;a c d, a d c, c a d, c d a, d a c, d c a&#10;b c d, b d c, c b d, c d b, d b c, d c b"/>
              <p:cNvGraphicFramePr>
                <a:graphicFrameLocks noGrp="1"/>
              </p:cNvGraphicFramePr>
              <p:nvPr>
                <p:extLst>
                  <p:ext uri="{D42A27DB-BD31-4B8C-83A1-F6EECF244321}">
                    <p14:modId xmlns:p14="http://schemas.microsoft.com/office/powerpoint/2010/main" val="4078452703"/>
                  </p:ext>
                </p:extLst>
              </p:nvPr>
            </p:nvGraphicFramePr>
            <p:xfrm>
              <a:off x="2552700" y="3352800"/>
              <a:ext cx="4038600" cy="2286001"/>
            </p:xfrm>
            <a:graphic>
              <a:graphicData uri="http://schemas.openxmlformats.org/drawingml/2006/table">
                <a:tbl>
                  <a:tblPr firstRow="1" bandRow="1">
                    <a:tableStyleId>{2D5ABB26-0587-4C30-8999-92F81FD0307C}</a:tableStyleId>
                  </a:tblPr>
                  <a:tblGrid>
                    <a:gridCol w="673100">
                      <a:extLst>
                        <a:ext uri="{9D8B030D-6E8A-4147-A177-3AD203B41FA5}">
                          <a16:colId xmlns:a16="http://schemas.microsoft.com/office/drawing/2014/main" val="20000"/>
                        </a:ext>
                      </a:extLst>
                    </a:gridCol>
                    <a:gridCol w="673100">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73100">
                      <a:extLst>
                        <a:ext uri="{9D8B030D-6E8A-4147-A177-3AD203B41FA5}">
                          <a16:colId xmlns:a16="http://schemas.microsoft.com/office/drawing/2014/main" val="20004"/>
                        </a:ext>
                      </a:extLst>
                    </a:gridCol>
                    <a:gridCol w="673100">
                      <a:extLst>
                        <a:ext uri="{9D8B030D-6E8A-4147-A177-3AD203B41FA5}">
                          <a16:colId xmlns:a16="http://schemas.microsoft.com/office/drawing/2014/main" val="20005"/>
                        </a:ext>
                      </a:extLst>
                    </a:gridCol>
                  </a:tblGrid>
                  <a:tr h="548278">
                    <a:tc>
                      <a:txBody>
                        <a:bodyPr/>
                        <a:lstStyle/>
                        <a:p>
                          <a:pPr algn="l">
                            <a:defRPr sz="1600"/>
                          </a:pPr>
                          <a:r>
                            <a:rPr sz="2400" b="0" i="0" dirty="0"/>
                            <a:t>​</a:t>
                          </a:r>
                          <a14:m>
                            <m:oMath xmlns:m="http://schemas.openxmlformats.org/officeDocument/2006/math">
                              <m:r>
                                <m:rPr>
                                  <m:sty m:val="p"/>
                                </m:rPr>
                                <a:rPr sz="2400" b="0" i="0">
                                  <a:latin typeface="Cambria Math"/>
                                </a:rPr>
                                <m:t>abc</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acb</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bac</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bca</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cab</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cba</m:t>
                              </m:r>
                            </m:oMath>
                          </a14:m>
                          <a:endParaRPr sz="2400" b="0" i="0" dirty="0"/>
                        </a:p>
                      </a:txBody>
                      <a:tcPr marL="36576" marR="36576" marT="36576" marB="36576" anchor="ctr"/>
                    </a:tc>
                    <a:extLst>
                      <a:ext uri="{0D108BD9-81ED-4DB2-BD59-A6C34878D82A}">
                        <a16:rowId xmlns:a16="http://schemas.microsoft.com/office/drawing/2014/main" val="10000"/>
                      </a:ext>
                    </a:extLst>
                  </a:tr>
                  <a:tr h="641167">
                    <a:tc>
                      <a:txBody>
                        <a:bodyPr/>
                        <a:lstStyle/>
                        <a:p>
                          <a:pPr algn="l">
                            <a:defRPr sz="1600"/>
                          </a:pPr>
                          <a:r>
                            <a:rPr sz="2400" b="0" i="0"/>
                            <a:t>​</a:t>
                          </a:r>
                          <a14:m>
                            <m:oMath xmlns:m="http://schemas.openxmlformats.org/officeDocument/2006/math">
                              <m:r>
                                <m:rPr>
                                  <m:sty m:val="p"/>
                                </m:rPr>
                                <a:rPr sz="2400" b="0" i="0">
                                  <a:latin typeface="Cambria Math"/>
                                </a:rPr>
                                <m:t>abd</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adb</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bad</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bda</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dab</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dba</m:t>
                              </m:r>
                            </m:oMath>
                          </a14:m>
                          <a:endParaRPr sz="2400" b="0" i="0"/>
                        </a:p>
                      </a:txBody>
                      <a:tcPr marL="36576" marR="36576" marT="36576" marB="36576" anchor="ctr"/>
                    </a:tc>
                    <a:extLst>
                      <a:ext uri="{0D108BD9-81ED-4DB2-BD59-A6C34878D82A}">
                        <a16:rowId xmlns:a16="http://schemas.microsoft.com/office/drawing/2014/main" val="10001"/>
                      </a:ext>
                    </a:extLst>
                  </a:tr>
                  <a:tr h="548278">
                    <a:tc>
                      <a:txBody>
                        <a:bodyPr/>
                        <a:lstStyle/>
                        <a:p>
                          <a:pPr algn="l">
                            <a:defRPr sz="1600"/>
                          </a:pPr>
                          <a:r>
                            <a:rPr sz="2400" b="0" i="0"/>
                            <a:t>​</a:t>
                          </a:r>
                          <a14:m>
                            <m:oMath xmlns:m="http://schemas.openxmlformats.org/officeDocument/2006/math">
                              <m:r>
                                <m:rPr>
                                  <m:sty m:val="p"/>
                                </m:rPr>
                                <a:rPr sz="2400" b="0" i="0">
                                  <a:latin typeface="Cambria Math"/>
                                </a:rPr>
                                <m:t>acd</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adc</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cad</m:t>
                              </m:r>
                            </m:oMath>
                          </a14:m>
                          <a:endParaRPr sz="2400" b="0" i="0" dirty="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cda</m:t>
                              </m:r>
                            </m:oMath>
                          </a14:m>
                          <a:endParaRPr sz="2400" b="0" i="0" dirty="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dac</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dca</m:t>
                              </m:r>
                            </m:oMath>
                          </a14:m>
                          <a:endParaRPr sz="2400" b="0" i="0"/>
                        </a:p>
                      </a:txBody>
                      <a:tcPr marL="36576" marR="36576" marT="36576" marB="36576" anchor="ctr"/>
                    </a:tc>
                    <a:extLst>
                      <a:ext uri="{0D108BD9-81ED-4DB2-BD59-A6C34878D82A}">
                        <a16:rowId xmlns:a16="http://schemas.microsoft.com/office/drawing/2014/main" val="10002"/>
                      </a:ext>
                    </a:extLst>
                  </a:tr>
                  <a:tr h="548278">
                    <a:tc>
                      <a:txBody>
                        <a:bodyPr/>
                        <a:lstStyle/>
                        <a:p>
                          <a:pPr algn="l">
                            <a:defRPr sz="1600"/>
                          </a:pPr>
                          <a:r>
                            <a:rPr sz="2400" b="0" i="0"/>
                            <a:t>​</a:t>
                          </a:r>
                          <a14:m>
                            <m:oMath xmlns:m="http://schemas.openxmlformats.org/officeDocument/2006/math">
                              <m:r>
                                <m:rPr>
                                  <m:sty m:val="p"/>
                                </m:rPr>
                                <a:rPr sz="2400" b="0" i="0">
                                  <a:latin typeface="Cambria Math"/>
                                </a:rPr>
                                <m:t>bcd</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bdc</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cbd</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cdb</m:t>
                              </m:r>
                            </m:oMath>
                          </a14:m>
                          <a:endParaRPr sz="2400" b="0" i="0"/>
                        </a:p>
                      </a:txBody>
                      <a:tcPr marL="36576" marR="36576" marT="36576" marB="36576" anchor="ctr"/>
                    </a:tc>
                    <a:tc>
                      <a:txBody>
                        <a:bodyPr/>
                        <a:lstStyle/>
                        <a:p>
                          <a:pPr algn="l">
                            <a:defRPr sz="1600"/>
                          </a:pPr>
                          <a:r>
                            <a:rPr sz="2400" b="0" i="0"/>
                            <a:t>​</a:t>
                          </a:r>
                          <a14:m>
                            <m:oMath xmlns:m="http://schemas.openxmlformats.org/officeDocument/2006/math">
                              <m:r>
                                <m:rPr>
                                  <m:sty m:val="p"/>
                                </m:rPr>
                                <a:rPr sz="2400" b="0" i="0">
                                  <a:latin typeface="Cambria Math"/>
                                </a:rPr>
                                <m:t>dbc</m:t>
                              </m:r>
                            </m:oMath>
                          </a14:m>
                          <a:endParaRPr sz="2400" b="0" i="0"/>
                        </a:p>
                      </a:txBody>
                      <a:tcPr marL="36576" marR="36576" marT="36576" marB="36576" anchor="ctr"/>
                    </a:tc>
                    <a:tc>
                      <a:txBody>
                        <a:bodyPr/>
                        <a:lstStyle/>
                        <a:p>
                          <a:pPr algn="l">
                            <a:defRPr sz="1600"/>
                          </a:pPr>
                          <a:r>
                            <a:rPr sz="2400" b="0" i="0" dirty="0"/>
                            <a:t>​</a:t>
                          </a:r>
                          <a14:m>
                            <m:oMath xmlns:m="http://schemas.openxmlformats.org/officeDocument/2006/math">
                              <m:r>
                                <m:rPr>
                                  <m:sty m:val="p"/>
                                </m:rPr>
                                <a:rPr sz="2400" b="0" i="0">
                                  <a:latin typeface="Cambria Math"/>
                                </a:rPr>
                                <m:t>dcb</m:t>
                              </m:r>
                            </m:oMath>
                          </a14:m>
                          <a:endParaRPr sz="2400" b="0" i="0" dirty="0"/>
                        </a:p>
                      </a:txBody>
                      <a:tcPr marL="36576" marR="36576" marT="36576" marB="36576" anchor="ctr"/>
                    </a:tc>
                    <a:extLst>
                      <a:ext uri="{0D108BD9-81ED-4DB2-BD59-A6C34878D82A}">
                        <a16:rowId xmlns:a16="http://schemas.microsoft.com/office/drawing/2014/main" val="10003"/>
                      </a:ext>
                    </a:extLst>
                  </a:tr>
                </a:tbl>
              </a:graphicData>
            </a:graphic>
          </p:graphicFrame>
        </mc:Choice>
        <mc:Fallback xmlns="">
          <p:graphicFrame>
            <p:nvGraphicFramePr>
              <p:cNvPr id="4" name="Table 3" descr="The image shows all 24 permutations of 3-letter arrangements from the set containing a, b, c, and d.&#10;The permutations are:&#10;&#10;a b c, a c b, b a c, b c a, c a b, c b a&#10;a b d, a d b, b a d, b d a, d a b, d b a&#10;a c d, a d c, c a d, c d a, d a c, d c a&#10;b c d, b d c, c b d, c d b, d b c, d c b"/>
              <p:cNvGraphicFramePr>
                <a:graphicFrameLocks noGrp="1"/>
              </p:cNvGraphicFramePr>
              <p:nvPr>
                <p:extLst>
                  <p:ext uri="{D42A27DB-BD31-4B8C-83A1-F6EECF244321}">
                    <p14:modId xmlns:p14="http://schemas.microsoft.com/office/powerpoint/2010/main" val="4078452703"/>
                  </p:ext>
                </p:extLst>
              </p:nvPr>
            </p:nvGraphicFramePr>
            <p:xfrm>
              <a:off x="2552700" y="3352800"/>
              <a:ext cx="4038600" cy="2286001"/>
            </p:xfrm>
            <a:graphic>
              <a:graphicData uri="http://schemas.openxmlformats.org/drawingml/2006/table">
                <a:tbl>
                  <a:tblPr firstRow="1" bandRow="1">
                    <a:tableStyleId>{2D5ABB26-0587-4C30-8999-92F81FD0307C}</a:tableStyleId>
                  </a:tblPr>
                  <a:tblGrid>
                    <a:gridCol w="673100">
                      <a:extLst>
                        <a:ext uri="{9D8B030D-6E8A-4147-A177-3AD203B41FA5}">
                          <a16:colId xmlns:a16="http://schemas.microsoft.com/office/drawing/2014/main" val="20000"/>
                        </a:ext>
                      </a:extLst>
                    </a:gridCol>
                    <a:gridCol w="673100">
                      <a:extLst>
                        <a:ext uri="{9D8B030D-6E8A-4147-A177-3AD203B41FA5}">
                          <a16:colId xmlns:a16="http://schemas.microsoft.com/office/drawing/2014/main" val="20001"/>
                        </a:ext>
                      </a:extLst>
                    </a:gridCol>
                    <a:gridCol w="673100">
                      <a:extLst>
                        <a:ext uri="{9D8B030D-6E8A-4147-A177-3AD203B41FA5}">
                          <a16:colId xmlns:a16="http://schemas.microsoft.com/office/drawing/2014/main" val="20002"/>
                        </a:ext>
                      </a:extLst>
                    </a:gridCol>
                    <a:gridCol w="673100">
                      <a:extLst>
                        <a:ext uri="{9D8B030D-6E8A-4147-A177-3AD203B41FA5}">
                          <a16:colId xmlns:a16="http://schemas.microsoft.com/office/drawing/2014/main" val="20003"/>
                        </a:ext>
                      </a:extLst>
                    </a:gridCol>
                    <a:gridCol w="673100">
                      <a:extLst>
                        <a:ext uri="{9D8B030D-6E8A-4147-A177-3AD203B41FA5}">
                          <a16:colId xmlns:a16="http://schemas.microsoft.com/office/drawing/2014/main" val="20004"/>
                        </a:ext>
                      </a:extLst>
                    </a:gridCol>
                    <a:gridCol w="673100">
                      <a:extLst>
                        <a:ext uri="{9D8B030D-6E8A-4147-A177-3AD203B41FA5}">
                          <a16:colId xmlns:a16="http://schemas.microsoft.com/office/drawing/2014/main" val="20005"/>
                        </a:ext>
                      </a:extLst>
                    </a:gridCol>
                  </a:tblGrid>
                  <a:tr h="548278">
                    <a:tc>
                      <a:txBody>
                        <a:bodyPr/>
                        <a:lstStyle/>
                        <a:p>
                          <a:endParaRPr lang="en-US"/>
                        </a:p>
                      </a:txBody>
                      <a:tcPr marL="36576" marR="36576" marT="36576" marB="36576" anchor="ctr">
                        <a:blipFill>
                          <a:blip r:embed="rId2"/>
                          <a:stretch>
                            <a:fillRect t="-1111" r="-498198" b="-334444"/>
                          </a:stretch>
                        </a:blipFill>
                      </a:tcPr>
                    </a:tc>
                    <a:tc>
                      <a:txBody>
                        <a:bodyPr/>
                        <a:lstStyle/>
                        <a:p>
                          <a:endParaRPr lang="en-US"/>
                        </a:p>
                      </a:txBody>
                      <a:tcPr marL="36576" marR="36576" marT="36576" marB="36576" anchor="ctr">
                        <a:blipFill>
                          <a:blip r:embed="rId2"/>
                          <a:stretch>
                            <a:fillRect l="-100909" t="-1111" r="-402727" b="-334444"/>
                          </a:stretch>
                        </a:blipFill>
                      </a:tcPr>
                    </a:tc>
                    <a:tc>
                      <a:txBody>
                        <a:bodyPr/>
                        <a:lstStyle/>
                        <a:p>
                          <a:endParaRPr lang="en-US"/>
                        </a:p>
                      </a:txBody>
                      <a:tcPr marL="36576" marR="36576" marT="36576" marB="36576" anchor="ctr">
                        <a:blipFill>
                          <a:blip r:embed="rId2"/>
                          <a:stretch>
                            <a:fillRect l="-199099" t="-1111" r="-299099" b="-334444"/>
                          </a:stretch>
                        </a:blipFill>
                      </a:tcPr>
                    </a:tc>
                    <a:tc>
                      <a:txBody>
                        <a:bodyPr/>
                        <a:lstStyle/>
                        <a:p>
                          <a:endParaRPr lang="en-US"/>
                        </a:p>
                      </a:txBody>
                      <a:tcPr marL="36576" marR="36576" marT="36576" marB="36576" anchor="ctr">
                        <a:blipFill>
                          <a:blip r:embed="rId2"/>
                          <a:stretch>
                            <a:fillRect l="-299099" t="-1111" r="-199099" b="-334444"/>
                          </a:stretch>
                        </a:blipFill>
                      </a:tcPr>
                    </a:tc>
                    <a:tc>
                      <a:txBody>
                        <a:bodyPr/>
                        <a:lstStyle/>
                        <a:p>
                          <a:endParaRPr lang="en-US"/>
                        </a:p>
                      </a:txBody>
                      <a:tcPr marL="36576" marR="36576" marT="36576" marB="36576" anchor="ctr">
                        <a:blipFill>
                          <a:blip r:embed="rId2"/>
                          <a:stretch>
                            <a:fillRect l="-402727" t="-1111" r="-100909" b="-334444"/>
                          </a:stretch>
                        </a:blipFill>
                      </a:tcPr>
                    </a:tc>
                    <a:tc>
                      <a:txBody>
                        <a:bodyPr/>
                        <a:lstStyle/>
                        <a:p>
                          <a:endParaRPr lang="en-US"/>
                        </a:p>
                      </a:txBody>
                      <a:tcPr marL="36576" marR="36576" marT="36576" marB="36576" anchor="ctr">
                        <a:blipFill>
                          <a:blip r:embed="rId2"/>
                          <a:stretch>
                            <a:fillRect l="-498198" t="-1111" b="-334444"/>
                          </a:stretch>
                        </a:blipFill>
                      </a:tcPr>
                    </a:tc>
                    <a:extLst>
                      <a:ext uri="{0D108BD9-81ED-4DB2-BD59-A6C34878D82A}">
                        <a16:rowId xmlns:a16="http://schemas.microsoft.com/office/drawing/2014/main" val="10000"/>
                      </a:ext>
                    </a:extLst>
                  </a:tr>
                  <a:tr h="641167">
                    <a:tc>
                      <a:txBody>
                        <a:bodyPr/>
                        <a:lstStyle/>
                        <a:p>
                          <a:endParaRPr lang="en-US"/>
                        </a:p>
                      </a:txBody>
                      <a:tcPr marL="36576" marR="36576" marT="36576" marB="36576" anchor="ctr">
                        <a:blipFill>
                          <a:blip r:embed="rId2"/>
                          <a:stretch>
                            <a:fillRect t="-85849" r="-498198" b="-183962"/>
                          </a:stretch>
                        </a:blipFill>
                      </a:tcPr>
                    </a:tc>
                    <a:tc>
                      <a:txBody>
                        <a:bodyPr/>
                        <a:lstStyle/>
                        <a:p>
                          <a:endParaRPr lang="en-US"/>
                        </a:p>
                      </a:txBody>
                      <a:tcPr marL="36576" marR="36576" marT="36576" marB="36576" anchor="ctr">
                        <a:blipFill>
                          <a:blip r:embed="rId2"/>
                          <a:stretch>
                            <a:fillRect l="-100909" t="-85849" r="-402727" b="-183962"/>
                          </a:stretch>
                        </a:blipFill>
                      </a:tcPr>
                    </a:tc>
                    <a:tc>
                      <a:txBody>
                        <a:bodyPr/>
                        <a:lstStyle/>
                        <a:p>
                          <a:endParaRPr lang="en-US"/>
                        </a:p>
                      </a:txBody>
                      <a:tcPr marL="36576" marR="36576" marT="36576" marB="36576" anchor="ctr">
                        <a:blipFill>
                          <a:blip r:embed="rId2"/>
                          <a:stretch>
                            <a:fillRect l="-199099" t="-85849" r="-299099" b="-183962"/>
                          </a:stretch>
                        </a:blipFill>
                      </a:tcPr>
                    </a:tc>
                    <a:tc>
                      <a:txBody>
                        <a:bodyPr/>
                        <a:lstStyle/>
                        <a:p>
                          <a:endParaRPr lang="en-US"/>
                        </a:p>
                      </a:txBody>
                      <a:tcPr marL="36576" marR="36576" marT="36576" marB="36576" anchor="ctr">
                        <a:blipFill>
                          <a:blip r:embed="rId2"/>
                          <a:stretch>
                            <a:fillRect l="-299099" t="-85849" r="-199099" b="-183962"/>
                          </a:stretch>
                        </a:blipFill>
                      </a:tcPr>
                    </a:tc>
                    <a:tc>
                      <a:txBody>
                        <a:bodyPr/>
                        <a:lstStyle/>
                        <a:p>
                          <a:endParaRPr lang="en-US"/>
                        </a:p>
                      </a:txBody>
                      <a:tcPr marL="36576" marR="36576" marT="36576" marB="36576" anchor="ctr">
                        <a:blipFill>
                          <a:blip r:embed="rId2"/>
                          <a:stretch>
                            <a:fillRect l="-402727" t="-85849" r="-100909" b="-183962"/>
                          </a:stretch>
                        </a:blipFill>
                      </a:tcPr>
                    </a:tc>
                    <a:tc>
                      <a:txBody>
                        <a:bodyPr/>
                        <a:lstStyle/>
                        <a:p>
                          <a:endParaRPr lang="en-US"/>
                        </a:p>
                      </a:txBody>
                      <a:tcPr marL="36576" marR="36576" marT="36576" marB="36576" anchor="ctr">
                        <a:blipFill>
                          <a:blip r:embed="rId2"/>
                          <a:stretch>
                            <a:fillRect l="-498198" t="-85849" b="-183962"/>
                          </a:stretch>
                        </a:blipFill>
                      </a:tcPr>
                    </a:tc>
                    <a:extLst>
                      <a:ext uri="{0D108BD9-81ED-4DB2-BD59-A6C34878D82A}">
                        <a16:rowId xmlns:a16="http://schemas.microsoft.com/office/drawing/2014/main" val="10001"/>
                      </a:ext>
                    </a:extLst>
                  </a:tr>
                  <a:tr h="548278">
                    <a:tc>
                      <a:txBody>
                        <a:bodyPr/>
                        <a:lstStyle/>
                        <a:p>
                          <a:endParaRPr lang="en-US"/>
                        </a:p>
                      </a:txBody>
                      <a:tcPr marL="36576" marR="36576" marT="36576" marB="36576" anchor="ctr">
                        <a:blipFill>
                          <a:blip r:embed="rId2"/>
                          <a:stretch>
                            <a:fillRect t="-218889" r="-498198" b="-116667"/>
                          </a:stretch>
                        </a:blipFill>
                      </a:tcPr>
                    </a:tc>
                    <a:tc>
                      <a:txBody>
                        <a:bodyPr/>
                        <a:lstStyle/>
                        <a:p>
                          <a:endParaRPr lang="en-US"/>
                        </a:p>
                      </a:txBody>
                      <a:tcPr marL="36576" marR="36576" marT="36576" marB="36576" anchor="ctr">
                        <a:blipFill>
                          <a:blip r:embed="rId2"/>
                          <a:stretch>
                            <a:fillRect l="-100909" t="-218889" r="-402727" b="-116667"/>
                          </a:stretch>
                        </a:blipFill>
                      </a:tcPr>
                    </a:tc>
                    <a:tc>
                      <a:txBody>
                        <a:bodyPr/>
                        <a:lstStyle/>
                        <a:p>
                          <a:endParaRPr lang="en-US"/>
                        </a:p>
                      </a:txBody>
                      <a:tcPr marL="36576" marR="36576" marT="36576" marB="36576" anchor="ctr">
                        <a:blipFill>
                          <a:blip r:embed="rId2"/>
                          <a:stretch>
                            <a:fillRect l="-199099" t="-218889" r="-299099" b="-116667"/>
                          </a:stretch>
                        </a:blipFill>
                      </a:tcPr>
                    </a:tc>
                    <a:tc>
                      <a:txBody>
                        <a:bodyPr/>
                        <a:lstStyle/>
                        <a:p>
                          <a:endParaRPr lang="en-US"/>
                        </a:p>
                      </a:txBody>
                      <a:tcPr marL="36576" marR="36576" marT="36576" marB="36576" anchor="ctr">
                        <a:blipFill>
                          <a:blip r:embed="rId2"/>
                          <a:stretch>
                            <a:fillRect l="-299099" t="-218889" r="-199099" b="-116667"/>
                          </a:stretch>
                        </a:blipFill>
                      </a:tcPr>
                    </a:tc>
                    <a:tc>
                      <a:txBody>
                        <a:bodyPr/>
                        <a:lstStyle/>
                        <a:p>
                          <a:endParaRPr lang="en-US"/>
                        </a:p>
                      </a:txBody>
                      <a:tcPr marL="36576" marR="36576" marT="36576" marB="36576" anchor="ctr">
                        <a:blipFill>
                          <a:blip r:embed="rId2"/>
                          <a:stretch>
                            <a:fillRect l="-402727" t="-218889" r="-100909" b="-116667"/>
                          </a:stretch>
                        </a:blipFill>
                      </a:tcPr>
                    </a:tc>
                    <a:tc>
                      <a:txBody>
                        <a:bodyPr/>
                        <a:lstStyle/>
                        <a:p>
                          <a:endParaRPr lang="en-US"/>
                        </a:p>
                      </a:txBody>
                      <a:tcPr marL="36576" marR="36576" marT="36576" marB="36576" anchor="ctr">
                        <a:blipFill>
                          <a:blip r:embed="rId2"/>
                          <a:stretch>
                            <a:fillRect l="-498198" t="-218889" b="-116667"/>
                          </a:stretch>
                        </a:blipFill>
                      </a:tcPr>
                    </a:tc>
                    <a:extLst>
                      <a:ext uri="{0D108BD9-81ED-4DB2-BD59-A6C34878D82A}">
                        <a16:rowId xmlns:a16="http://schemas.microsoft.com/office/drawing/2014/main" val="10002"/>
                      </a:ext>
                    </a:extLst>
                  </a:tr>
                  <a:tr h="548278">
                    <a:tc>
                      <a:txBody>
                        <a:bodyPr/>
                        <a:lstStyle/>
                        <a:p>
                          <a:endParaRPr lang="en-US"/>
                        </a:p>
                      </a:txBody>
                      <a:tcPr marL="36576" marR="36576" marT="36576" marB="36576" anchor="ctr">
                        <a:blipFill>
                          <a:blip r:embed="rId2"/>
                          <a:stretch>
                            <a:fillRect t="-318889" r="-498198" b="-16667"/>
                          </a:stretch>
                        </a:blipFill>
                      </a:tcPr>
                    </a:tc>
                    <a:tc>
                      <a:txBody>
                        <a:bodyPr/>
                        <a:lstStyle/>
                        <a:p>
                          <a:endParaRPr lang="en-US"/>
                        </a:p>
                      </a:txBody>
                      <a:tcPr marL="36576" marR="36576" marT="36576" marB="36576" anchor="ctr">
                        <a:blipFill>
                          <a:blip r:embed="rId2"/>
                          <a:stretch>
                            <a:fillRect l="-100909" t="-318889" r="-402727" b="-16667"/>
                          </a:stretch>
                        </a:blipFill>
                      </a:tcPr>
                    </a:tc>
                    <a:tc>
                      <a:txBody>
                        <a:bodyPr/>
                        <a:lstStyle/>
                        <a:p>
                          <a:endParaRPr lang="en-US"/>
                        </a:p>
                      </a:txBody>
                      <a:tcPr marL="36576" marR="36576" marT="36576" marB="36576" anchor="ctr">
                        <a:blipFill>
                          <a:blip r:embed="rId2"/>
                          <a:stretch>
                            <a:fillRect l="-199099" t="-318889" r="-299099" b="-16667"/>
                          </a:stretch>
                        </a:blipFill>
                      </a:tcPr>
                    </a:tc>
                    <a:tc>
                      <a:txBody>
                        <a:bodyPr/>
                        <a:lstStyle/>
                        <a:p>
                          <a:endParaRPr lang="en-US"/>
                        </a:p>
                      </a:txBody>
                      <a:tcPr marL="36576" marR="36576" marT="36576" marB="36576" anchor="ctr">
                        <a:blipFill>
                          <a:blip r:embed="rId2"/>
                          <a:stretch>
                            <a:fillRect l="-299099" t="-318889" r="-199099" b="-16667"/>
                          </a:stretch>
                        </a:blipFill>
                      </a:tcPr>
                    </a:tc>
                    <a:tc>
                      <a:txBody>
                        <a:bodyPr/>
                        <a:lstStyle/>
                        <a:p>
                          <a:endParaRPr lang="en-US"/>
                        </a:p>
                      </a:txBody>
                      <a:tcPr marL="36576" marR="36576" marT="36576" marB="36576" anchor="ctr">
                        <a:blipFill>
                          <a:blip r:embed="rId2"/>
                          <a:stretch>
                            <a:fillRect l="-402727" t="-318889" r="-100909" b="-16667"/>
                          </a:stretch>
                        </a:blipFill>
                      </a:tcPr>
                    </a:tc>
                    <a:tc>
                      <a:txBody>
                        <a:bodyPr/>
                        <a:lstStyle/>
                        <a:p>
                          <a:endParaRPr lang="en-US"/>
                        </a:p>
                      </a:txBody>
                      <a:tcPr marL="36576" marR="36576" marT="36576" marB="36576" anchor="ctr">
                        <a:blipFill>
                          <a:blip r:embed="rId2"/>
                          <a:stretch>
                            <a:fillRect l="-498198" t="-318889" b="-16667"/>
                          </a:stretch>
                        </a:blipFill>
                      </a:tcPr>
                    </a:tc>
                    <a:extLst>
                      <a:ext uri="{0D108BD9-81ED-4DB2-BD59-A6C34878D82A}">
                        <a16:rowId xmlns:a16="http://schemas.microsoft.com/office/drawing/2014/main" val="10003"/>
                      </a:ext>
                    </a:extLst>
                  </a:tr>
                </a:tbl>
              </a:graphicData>
            </a:graphic>
          </p:graphicFrame>
        </mc:Fallback>
      </mc:AlternateContent>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Permutations and Combinations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lang="en-US" dirty="0"/>
              <a:t>​</a:t>
            </a:r>
            <a:r>
              <a:rPr lang="en-US" sz="2800" dirty="0"/>
              <a:t>If we now view these collections of objects as sets, all six permutations in the first row describe the single set {a, b, c}. Similarly, the six permutations in the second row are simply six different ways of describing the set {a, b, d}. The third row describes the set {a, c, d} and the fourth row describes the set {b, c, d}. In all, there are only four combinations of </a:t>
            </a:r>
            <a:r>
              <a:rPr lang="en-US" sz="2800" dirty="0">
                <a:latin typeface="Cambria Math"/>
              </a:rPr>
              <a:t>4</a:t>
            </a:r>
            <a:r>
              <a:rPr lang="en-US" sz="2800" dirty="0"/>
              <a:t> objects taken </a:t>
            </a:r>
            <a:r>
              <a:rPr lang="en-US" sz="2800" dirty="0">
                <a:latin typeface="Cambria Math"/>
              </a:rPr>
              <a:t>3</a:t>
            </a:r>
            <a:r>
              <a:rPr lang="en-US" sz="2800" dirty="0"/>
              <a:t> at a time.</a:t>
            </a:r>
            <a:endParaRPr sz="2800" dirty="0"/>
          </a:p>
        </p:txBody>
      </p:sp>
    </p:spTree>
    <p:extLst>
      <p:ext uri="{BB962C8B-B14F-4D97-AF65-F5344CB8AC3E}">
        <p14:creationId xmlns:p14="http://schemas.microsoft.com/office/powerpoint/2010/main" val="5540953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Combination Formula</a:t>
            </a:r>
          </a:p>
        </p:txBody>
      </p:sp>
      <p:sp>
        <p:nvSpPr>
          <p:cNvPr id="8" name="Text Placeholder 7">
            <a:extLst>
              <a:ext uri="{FF2B5EF4-FFF2-40B4-BE49-F238E27FC236}">
                <a16:creationId xmlns:a16="http://schemas.microsoft.com/office/drawing/2014/main" id="{9BA08F17-9153-B608-4320-E41D42E9DB4F}"/>
              </a:ext>
            </a:extLst>
          </p:cNvPr>
          <p:cNvSpPr>
            <a:spLocks noGrp="1"/>
          </p:cNvSpPr>
          <p:nvPr>
            <p:ph type="body" sz="quarter" idx="10"/>
          </p:nvPr>
        </p:nvSpPr>
        <p:spPr>
          <a:xfrm>
            <a:off x="457200" y="1105524"/>
            <a:ext cx="8229600" cy="4914276"/>
          </a:xfrm>
        </p:spPr>
        <p:txBody>
          <a:bodyPr/>
          <a:lstStyle/>
          <a:p>
            <a:r>
              <a:rPr lang="en-US" sz="2800" dirty="0"/>
              <a:t>The </a:t>
            </a:r>
            <a:r>
              <a:rPr lang="en-US" dirty="0"/>
              <a:t>number of combinations of</a:t>
            </a:r>
            <a:r>
              <a:rPr lang="en-US" sz="2800" dirty="0"/>
              <a:t> </a:t>
            </a:r>
            <a:r>
              <a:rPr lang="en-US" sz="2800" i="1" dirty="0"/>
              <a:t>n</a:t>
            </a:r>
            <a:r>
              <a:rPr lang="en-US" sz="2800" dirty="0"/>
              <a:t> </a:t>
            </a:r>
            <a:r>
              <a:rPr lang="en-US" dirty="0"/>
              <a:t>objects taken</a:t>
            </a:r>
            <a:r>
              <a:rPr lang="en-US" sz="2800" dirty="0"/>
              <a:t> </a:t>
            </a:r>
            <a:r>
              <a:rPr lang="en-US" sz="2800" i="1" dirty="0"/>
              <a:t>k</a:t>
            </a:r>
            <a:r>
              <a:rPr lang="en-US" sz="2800" dirty="0"/>
              <a:t> </a:t>
            </a:r>
            <a:r>
              <a:rPr lang="en-US" dirty="0"/>
              <a:t>at a time</a:t>
            </a:r>
            <a:r>
              <a:rPr lang="en-US" sz="2800" dirty="0"/>
              <a:t> is</a:t>
            </a:r>
          </a:p>
        </p:txBody>
      </p:sp>
      <p:pic>
        <p:nvPicPr>
          <p:cNvPr id="9" name="Picture 8" descr="n choose k equals n factorial divided by open parentheses the product of k factorial and the open parentheses n minus k close parentheses factorial close parentheses.">
            <a:extLst>
              <a:ext uri="{FF2B5EF4-FFF2-40B4-BE49-F238E27FC236}">
                <a16:creationId xmlns:a16="http://schemas.microsoft.com/office/drawing/2014/main" id="{E908CE45-C451-547C-7B5F-63B7DAE86B0B}"/>
              </a:ext>
            </a:extLst>
          </p:cNvPr>
          <p:cNvPicPr>
            <a:picLocks noChangeAspect="1"/>
          </p:cNvPicPr>
          <p:nvPr/>
        </p:nvPicPr>
        <p:blipFill>
          <a:blip r:embed="rId2"/>
          <a:stretch>
            <a:fillRect/>
          </a:stretch>
        </p:blipFill>
        <p:spPr>
          <a:xfrm>
            <a:off x="2895600" y="2057400"/>
            <a:ext cx="2733675" cy="1028700"/>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Notice that this problem, in mathematical terms, concerns finding the cardinality of the set of all phone numbers of a certain form, but the words “set” and “cardinality” don't appear in the statement of the problem. This is very typical. Most of the combinatorics problems we will see use informal language to define a set, and then ask us, with equally informal language, to determine its size.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The Combination Formula and Forming Committees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Suppose a Senate committee consists of </a:t>
            </a:r>
            <a:r>
              <a:rPr sz="2800" dirty="0">
                <a:latin typeface="Cambria Math"/>
              </a:rPr>
              <a:t>11</a:t>
            </a:r>
            <a:r>
              <a:rPr sz="2800" dirty="0"/>
              <a:t> Democrats, </a:t>
            </a:r>
            <a:r>
              <a:rPr sz="2800" dirty="0">
                <a:latin typeface="Cambria Math"/>
              </a:rPr>
              <a:t>10</a:t>
            </a:r>
            <a:r>
              <a:rPr sz="2800" dirty="0"/>
              <a:t> Republicans, and </a:t>
            </a:r>
            <a:r>
              <a:rPr sz="2800" dirty="0">
                <a:latin typeface="Cambria Math"/>
              </a:rPr>
              <a:t>1</a:t>
            </a:r>
            <a:r>
              <a:rPr sz="2800" dirty="0"/>
              <a:t> Independent. The chair of the committee wants to form a subcommittee to be charged with researching a particular issue, and decides to appoint </a:t>
            </a:r>
            <a:r>
              <a:rPr sz="2800" dirty="0">
                <a:latin typeface="Cambria Math"/>
              </a:rPr>
              <a:t>3</a:t>
            </a:r>
            <a:r>
              <a:rPr sz="2800" dirty="0"/>
              <a:t> Democrats, </a:t>
            </a:r>
            <a:r>
              <a:rPr sz="2800" dirty="0">
                <a:latin typeface="Cambria Math"/>
              </a:rPr>
              <a:t>2</a:t>
            </a:r>
            <a:r>
              <a:rPr sz="2800" dirty="0"/>
              <a:t> Republicans, and the </a:t>
            </a:r>
            <a:r>
              <a:rPr sz="2800" dirty="0">
                <a:latin typeface="Cambria Math"/>
              </a:rPr>
              <a:t>1</a:t>
            </a:r>
            <a:r>
              <a:rPr sz="2800" dirty="0"/>
              <a:t> Independent to the subcommittee. How many different subcommittees are possible?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Combination Formula and Forming Committees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This is in large part a combination problem, as the chair needs to form a subset of size </a:t>
            </a:r>
            <a:r>
              <a:rPr sz="2800" dirty="0">
                <a:latin typeface="Cambria Math"/>
              </a:rPr>
              <a:t>3</a:t>
            </a:r>
            <a:r>
              <a:rPr sz="2800" dirty="0"/>
              <a:t> from the </a:t>
            </a:r>
            <a:r>
              <a:rPr sz="2800" dirty="0">
                <a:latin typeface="Cambria Math"/>
              </a:rPr>
              <a:t>11</a:t>
            </a:r>
            <a:r>
              <a:rPr sz="2800" dirty="0"/>
              <a:t> Democrats, a subset of size </a:t>
            </a:r>
            <a:r>
              <a:rPr sz="2800" dirty="0">
                <a:latin typeface="Cambria Math"/>
              </a:rPr>
              <a:t>2</a:t>
            </a:r>
            <a:r>
              <a:rPr sz="2800" dirty="0"/>
              <a:t> from the </a:t>
            </a:r>
            <a:r>
              <a:rPr sz="2800" dirty="0">
                <a:latin typeface="Cambria Math"/>
              </a:rPr>
              <a:t>10</a:t>
            </a:r>
            <a:r>
              <a:rPr sz="2800" dirty="0"/>
              <a:t> Republicans, and a subset of size </a:t>
            </a:r>
            <a:r>
              <a:rPr sz="2800" dirty="0">
                <a:latin typeface="Cambria Math"/>
              </a:rPr>
              <a:t>1</a:t>
            </a:r>
            <a:r>
              <a:rPr sz="2800" dirty="0"/>
              <a:t> from the </a:t>
            </a:r>
            <a:r>
              <a:rPr sz="2800" dirty="0">
                <a:latin typeface="Cambria Math"/>
              </a:rPr>
              <a:t>1</a:t>
            </a:r>
            <a:r>
              <a:rPr sz="2800" dirty="0"/>
              <a:t> Independent. (Note that the order of those chosen is irrelevant, which is why this is a combination problem and not a permutation problem.) The combination formula tells us these tasks can be done in, respectively,</a:t>
            </a:r>
            <a:r>
              <a:rPr lang="en-US" baseline="-25000" dirty="0"/>
              <a:t> </a:t>
            </a:r>
            <a:endParaRPr sz="2800" dirty="0"/>
          </a:p>
        </p:txBody>
      </p:sp>
      <p:pic>
        <p:nvPicPr>
          <p:cNvPr id="5" name="Picture 4" descr="11 choose 3 comma 10 choose 2 comma and 1 choose 1">
            <a:extLst>
              <a:ext uri="{FF2B5EF4-FFF2-40B4-BE49-F238E27FC236}">
                <a16:creationId xmlns:a16="http://schemas.microsoft.com/office/drawing/2014/main" id="{8710005E-A871-0633-CE3F-000B6B08A072}"/>
              </a:ext>
            </a:extLst>
          </p:cNvPr>
          <p:cNvPicPr>
            <a:picLocks noChangeAspect="1"/>
          </p:cNvPicPr>
          <p:nvPr/>
        </p:nvPicPr>
        <p:blipFill>
          <a:blip r:embed="rId2"/>
          <a:stretch>
            <a:fillRect/>
          </a:stretch>
        </p:blipFill>
        <p:spPr>
          <a:xfrm>
            <a:off x="549926" y="5044547"/>
            <a:ext cx="2492307" cy="432000"/>
          </a:xfrm>
          <a:prstGeom prst="rect">
            <a:avLst/>
          </a:prstGeom>
        </p:spPr>
      </p:pic>
      <p:sp>
        <p:nvSpPr>
          <p:cNvPr id="6" name="TextBox 5">
            <a:extLst>
              <a:ext uri="{FF2B5EF4-FFF2-40B4-BE49-F238E27FC236}">
                <a16:creationId xmlns:a16="http://schemas.microsoft.com/office/drawing/2014/main" id="{684A83C0-B6FF-9BBB-E033-010067FBDE28}"/>
              </a:ext>
            </a:extLst>
          </p:cNvPr>
          <p:cNvSpPr txBox="1"/>
          <p:nvPr/>
        </p:nvSpPr>
        <p:spPr>
          <a:xfrm>
            <a:off x="3029681" y="4973484"/>
            <a:ext cx="5562600" cy="523220"/>
          </a:xfrm>
          <a:prstGeom prst="rect">
            <a:avLst/>
          </a:prstGeom>
          <a:noFill/>
        </p:spPr>
        <p:txBody>
          <a:bodyPr wrap="square" rtlCol="0">
            <a:spAutoFit/>
          </a:bodyPr>
          <a:lstStyle/>
          <a:p>
            <a:r>
              <a:rPr lang="en-US" sz="2800" dirty="0"/>
              <a:t>ways (there is only </a:t>
            </a:r>
            <a:r>
              <a:rPr lang="en-US" sz="2800" dirty="0">
                <a:latin typeface="Cambria Math"/>
              </a:rPr>
              <a:t>1</a:t>
            </a:r>
            <a:r>
              <a:rPr lang="en-US" sz="2800" dirty="0"/>
              <a:t> way to choose</a:t>
            </a:r>
            <a:endParaRPr lang="en-IN" sz="2800" dirty="0"/>
          </a:p>
        </p:txBody>
      </p:sp>
      <p:sp>
        <p:nvSpPr>
          <p:cNvPr id="8" name="TextBox 7">
            <a:extLst>
              <a:ext uri="{FF2B5EF4-FFF2-40B4-BE49-F238E27FC236}">
                <a16:creationId xmlns:a16="http://schemas.microsoft.com/office/drawing/2014/main" id="{C81F301D-ACB6-D7EA-4660-37A590CAE67D}"/>
              </a:ext>
            </a:extLst>
          </p:cNvPr>
          <p:cNvSpPr txBox="1"/>
          <p:nvPr/>
        </p:nvSpPr>
        <p:spPr>
          <a:xfrm>
            <a:off x="457200" y="5400675"/>
            <a:ext cx="7772400" cy="523220"/>
          </a:xfrm>
          <a:prstGeom prst="rect">
            <a:avLst/>
          </a:prstGeom>
          <a:noFill/>
        </p:spPr>
        <p:txBody>
          <a:bodyPr wrap="square" rtlCol="0">
            <a:spAutoFit/>
          </a:bodyPr>
          <a:lstStyle/>
          <a:p>
            <a:r>
              <a:rPr lang="en-US" sz="2800" dirty="0">
                <a:latin typeface="Cambria Math"/>
              </a:rPr>
              <a:t>1</a:t>
            </a:r>
            <a:r>
              <a:rPr lang="en-US" sz="2800" dirty="0"/>
              <a:t> member from a set of </a:t>
            </a:r>
            <a:r>
              <a:rPr lang="en-US" sz="2800" dirty="0">
                <a:latin typeface="Cambria Math"/>
              </a:rPr>
              <a:t>1</a:t>
            </a:r>
            <a:r>
              <a:rPr lang="en-US" sz="2800" dirty="0"/>
              <a:t>). These numbers are</a:t>
            </a:r>
            <a:endParaRPr lang="en-IN" sz="2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Combination Formula and Forming Committees</a:t>
            </a:r>
            <a:r>
              <a:rPr lang="en-US" baseline="-25000" dirty="0"/>
              <a:t>3</a:t>
            </a:r>
            <a:endParaRPr dirty="0"/>
          </a:p>
        </p:txBody>
      </p:sp>
      <p:pic>
        <p:nvPicPr>
          <p:cNvPr id="8" name="Picture 7" descr="11 choose 3 equals 11 factorial divided by the product of 3 factorial and 8 factorial, which equals 11 times 10 times 9 times 8 factorial divided by the product of 3 factorial and 8 factorial. The 8 factorials cancel, leaving 990 divided by 6, which equals 165.">
            <a:extLst>
              <a:ext uri="{FF2B5EF4-FFF2-40B4-BE49-F238E27FC236}">
                <a16:creationId xmlns:a16="http://schemas.microsoft.com/office/drawing/2014/main" id="{4D13C478-57AE-6775-13B1-C4D5CF16D940}"/>
              </a:ext>
            </a:extLst>
          </p:cNvPr>
          <p:cNvPicPr>
            <a:picLocks noChangeAspect="1"/>
          </p:cNvPicPr>
          <p:nvPr/>
        </p:nvPicPr>
        <p:blipFill>
          <a:blip r:embed="rId2"/>
          <a:stretch>
            <a:fillRect/>
          </a:stretch>
        </p:blipFill>
        <p:spPr>
          <a:xfrm>
            <a:off x="838200" y="1329772"/>
            <a:ext cx="6057900" cy="1038225"/>
          </a:xfrm>
          <a:prstGeom prst="rect">
            <a:avLst/>
          </a:prstGeom>
        </p:spPr>
      </p:pic>
      <p:pic>
        <p:nvPicPr>
          <p:cNvPr id="11" name="Picture 10" descr="10 choose 2 equals 10 factorial divided by the product of 2 factorial and 8 factorial,&#10;which equals 10 times 9 times 8 factorial divided by the product of 2 factorial and 8 factorial.&#10;The 8 factorials cancel, leaving 90 divided by 2, which equals 45.">
            <a:extLst>
              <a:ext uri="{FF2B5EF4-FFF2-40B4-BE49-F238E27FC236}">
                <a16:creationId xmlns:a16="http://schemas.microsoft.com/office/drawing/2014/main" id="{CBE1C287-09AD-1566-D940-2938361F5CF4}"/>
              </a:ext>
            </a:extLst>
          </p:cNvPr>
          <p:cNvPicPr>
            <a:picLocks noChangeAspect="1"/>
          </p:cNvPicPr>
          <p:nvPr/>
        </p:nvPicPr>
        <p:blipFill>
          <a:blip r:embed="rId3"/>
          <a:stretch>
            <a:fillRect/>
          </a:stretch>
        </p:blipFill>
        <p:spPr>
          <a:xfrm>
            <a:off x="1447800" y="2756976"/>
            <a:ext cx="5067300" cy="1038225"/>
          </a:xfrm>
          <a:prstGeom prst="rect">
            <a:avLst/>
          </a:prstGeom>
        </p:spPr>
      </p:pic>
      <p:pic>
        <p:nvPicPr>
          <p:cNvPr id="14" name="Picture 13" descr="1 choose 1 equals 1 factorial divided by the product of 1 factorial and 0 factorial, which equals 1 divided by 1, which equals 1.">
            <a:extLst>
              <a:ext uri="{FF2B5EF4-FFF2-40B4-BE49-F238E27FC236}">
                <a16:creationId xmlns:a16="http://schemas.microsoft.com/office/drawing/2014/main" id="{AE30BE87-C957-5A59-EE16-8009CD1EF893}"/>
              </a:ext>
            </a:extLst>
          </p:cNvPr>
          <p:cNvPicPr>
            <a:picLocks noChangeAspect="1"/>
          </p:cNvPicPr>
          <p:nvPr/>
        </p:nvPicPr>
        <p:blipFill>
          <a:blip r:embed="rId4"/>
          <a:stretch>
            <a:fillRect/>
          </a:stretch>
        </p:blipFill>
        <p:spPr>
          <a:xfrm>
            <a:off x="1600200" y="4184180"/>
            <a:ext cx="2581275" cy="904875"/>
          </a:xfrm>
          <a:prstGeom prst="rect">
            <a:avLst/>
          </a:prstGeom>
        </p:spPr>
      </p:pic>
      <p:pic>
        <p:nvPicPr>
          <p:cNvPr id="3" name="Picture 2" descr="remember that zero factorial equals 1">
            <a:extLst>
              <a:ext uri="{FF2B5EF4-FFF2-40B4-BE49-F238E27FC236}">
                <a16:creationId xmlns:a16="http://schemas.microsoft.com/office/drawing/2014/main" id="{631BAEEB-032F-4419-A3BE-650585DCE4EF}"/>
              </a:ext>
            </a:extLst>
          </p:cNvPr>
          <p:cNvPicPr>
            <a:picLocks noChangeAspect="1"/>
          </p:cNvPicPr>
          <p:nvPr/>
        </p:nvPicPr>
        <p:blipFill>
          <a:blip r:embed="rId5"/>
          <a:stretch>
            <a:fillRect/>
          </a:stretch>
        </p:blipFill>
        <p:spPr>
          <a:xfrm>
            <a:off x="4308175" y="4419600"/>
            <a:ext cx="3495675" cy="400050"/>
          </a:xfrm>
          <a:prstGeom prst="rect">
            <a:avLst/>
          </a:prstGeom>
        </p:spPr>
      </p:pic>
    </p:spTree>
    <p:extLst>
      <p:ext uri="{BB962C8B-B14F-4D97-AF65-F5344CB8AC3E}">
        <p14:creationId xmlns:p14="http://schemas.microsoft.com/office/powerpoint/2010/main" val="204387552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The Combination Formula and Forming Committees</a:t>
            </a:r>
            <a:r>
              <a:rPr lang="en-US" baseline="-25000" dirty="0"/>
              <a:t>4</a:t>
            </a:r>
            <a:endParaRPr dirty="0"/>
          </a:p>
        </p:txBody>
      </p:sp>
      <p:sp>
        <p:nvSpPr>
          <p:cNvPr id="3" name="Text Placeholder 2"/>
          <p:cNvSpPr>
            <a:spLocks noGrp="1"/>
          </p:cNvSpPr>
          <p:nvPr>
            <p:ph type="body" sz="quarter" idx="10"/>
          </p:nvPr>
        </p:nvSpPr>
        <p:spPr/>
        <p:txBody>
          <a:bodyPr>
            <a:normAutofit fontScale="92500"/>
          </a:bodyPr>
          <a:lstStyle/>
          <a:p>
            <a:pPr>
              <a:defRPr sz="2800"/>
            </a:pPr>
            <a:r>
              <a:rPr sz="2800" dirty="0"/>
              <a:t>Once the appropriate number of people from each party have been chosen, any of the </a:t>
            </a:r>
            <a:r>
              <a:rPr sz="2800" dirty="0">
                <a:latin typeface="Cambria Math"/>
              </a:rPr>
              <a:t>165</a:t>
            </a:r>
            <a:r>
              <a:rPr sz="2800" dirty="0"/>
              <a:t> possible groups of </a:t>
            </a:r>
            <a:r>
              <a:rPr sz="2800" dirty="0">
                <a:latin typeface="Cambria Math"/>
              </a:rPr>
              <a:t>3</a:t>
            </a:r>
            <a:r>
              <a:rPr sz="2800" dirty="0"/>
              <a:t> Democrats can be matched up with any of the </a:t>
            </a:r>
            <a:r>
              <a:rPr sz="2800" dirty="0">
                <a:latin typeface="Cambria Math"/>
              </a:rPr>
              <a:t>45</a:t>
            </a:r>
            <a:r>
              <a:rPr sz="2800" dirty="0"/>
              <a:t> possible groups of </a:t>
            </a:r>
            <a:r>
              <a:rPr sz="2800" dirty="0">
                <a:latin typeface="Cambria Math"/>
              </a:rPr>
              <a:t>2</a:t>
            </a:r>
            <a:r>
              <a:rPr sz="2800" dirty="0"/>
              <a:t> Republicans, and then further matched up with the </a:t>
            </a:r>
            <a:r>
              <a:rPr sz="2800" dirty="0">
                <a:latin typeface="Cambria Math"/>
              </a:rPr>
              <a:t>1</a:t>
            </a:r>
            <a:r>
              <a:rPr sz="2800" dirty="0"/>
              <a:t> Independent. The Multiplication Principle of Counting thus tells us there are</a:t>
            </a:r>
            <a:r>
              <a:rPr lang="en-US" sz="2800" dirty="0"/>
              <a:t> </a:t>
            </a:r>
            <a:r>
              <a:rPr lang="en-US" sz="2800" dirty="0">
                <a:latin typeface="Cambria Math" panose="02040503050406030204" pitchFamily="18" charset="0"/>
                <a:ea typeface="Cambria Math" panose="02040503050406030204" pitchFamily="18" charset="0"/>
              </a:rPr>
              <a:t>165 × 45 × 1 = 7425</a:t>
            </a:r>
            <a:br>
              <a:rPr lang="en-US" sz="2800" dirty="0"/>
            </a:br>
            <a:r>
              <a:rPr lang="en-US" sz="2800" dirty="0"/>
              <a:t>ways of forming the desired subcommittee (any one of which, inevitably, is bound to offend one party or another).</a:t>
            </a:r>
            <a:endParaRPr lang="en-IN" sz="2800" dirty="0"/>
          </a:p>
          <a:p>
            <a:pPr>
              <a:defRPr sz="2800"/>
            </a:pPr>
            <a:r>
              <a:rPr sz="2800" dirty="0"/>
              <a:t> </a:t>
            </a:r>
            <a:endParaRPr lang="en-US" sz="2800" dirty="0"/>
          </a:p>
          <a:p>
            <a:pPr>
              <a:defRPr sz="2800"/>
            </a:pPr>
            <a:endParaRPr lang="en-US" sz="2800" dirty="0"/>
          </a:p>
          <a:p>
            <a:pPr>
              <a:defRPr sz="2800"/>
            </a:pPr>
            <a:r>
              <a:rPr lang="en-US" sz="2800" dirty="0"/>
              <a:t>			</a:t>
            </a:r>
            <a:endParaRPr sz="2800" dirty="0"/>
          </a:p>
        </p:txBody>
      </p:sp>
    </p:spTree>
    <p:extLst>
      <p:ext uri="{BB962C8B-B14F-4D97-AF65-F5344CB8AC3E}">
        <p14:creationId xmlns:p14="http://schemas.microsoft.com/office/powerpoint/2010/main" val="42723391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Counting Rules and Forming "Words"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How many different arrangements are there of the letters in the following words?</a:t>
            </a:r>
          </a:p>
        </p:txBody>
      </p:sp>
      <p:pic>
        <p:nvPicPr>
          <p:cNvPr id="4" name="Picture 3" descr="Example a. STIPEND &#10;Example b. SALAAM &#10;Example c. MISSISSIPPI">
            <a:extLst>
              <a:ext uri="{FF2B5EF4-FFF2-40B4-BE49-F238E27FC236}">
                <a16:creationId xmlns:a16="http://schemas.microsoft.com/office/drawing/2014/main" id="{77765EEF-3689-8FDE-09C2-61773379BA7C}"/>
              </a:ext>
            </a:extLst>
          </p:cNvPr>
          <p:cNvPicPr>
            <a:picLocks noChangeAspect="1"/>
          </p:cNvPicPr>
          <p:nvPr/>
        </p:nvPicPr>
        <p:blipFill>
          <a:blip r:embed="rId2"/>
          <a:stretch>
            <a:fillRect/>
          </a:stretch>
        </p:blipFill>
        <p:spPr>
          <a:xfrm>
            <a:off x="533400" y="2209800"/>
            <a:ext cx="2219325" cy="1457325"/>
          </a:xfrm>
          <a:prstGeom prst="rect">
            <a:avLst/>
          </a:prstGeom>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14350" indent="-514350">
              <a:buFont typeface="+mj-lt"/>
              <a:buAutoNum type="alphaLcPeriod"/>
              <a:defRPr sz="2800"/>
            </a:pPr>
            <a:r>
              <a:rPr dirty="0"/>
              <a:t>​</a:t>
            </a:r>
            <a:r>
              <a:rPr sz="2800" dirty="0"/>
              <a:t>The goal is to count the total number of "words" that can be formed from the letters in the word STIPEND, using each letter once and only once (most of the arrangements will not actually be legitimate English words). Since the order of the letters is important, and since STIPEND contains </a:t>
            </a:r>
            <a:r>
              <a:rPr sz="2800" dirty="0">
                <a:latin typeface="Cambria Math"/>
              </a:rPr>
              <a:t>7</a:t>
            </a:r>
            <a:r>
              <a:rPr sz="2800" dirty="0"/>
              <a:t> distinct letters, the answer is</a:t>
            </a:r>
          </a:p>
        </p:txBody>
      </p:sp>
      <p:pic>
        <p:nvPicPr>
          <p:cNvPr id="8" name="Picture 7" descr="Seven P seven equals seven factorial divided by zero factorial, which equals seven factorial, which equals five thousand forty.">
            <a:extLst>
              <a:ext uri="{FF2B5EF4-FFF2-40B4-BE49-F238E27FC236}">
                <a16:creationId xmlns:a16="http://schemas.microsoft.com/office/drawing/2014/main" id="{4730E4A5-E910-72DD-E52C-7FDD10163610}"/>
              </a:ext>
            </a:extLst>
          </p:cNvPr>
          <p:cNvPicPr>
            <a:picLocks noChangeAspect="1"/>
          </p:cNvPicPr>
          <p:nvPr/>
        </p:nvPicPr>
        <p:blipFill>
          <a:blip r:embed="rId2"/>
          <a:stretch>
            <a:fillRect/>
          </a:stretch>
        </p:blipFill>
        <p:spPr>
          <a:xfrm>
            <a:off x="3257550" y="4800600"/>
            <a:ext cx="2990850" cy="904875"/>
          </a:xfrm>
          <a:prstGeom prst="rect">
            <a:avLst/>
          </a:prstGeom>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3</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sz="2400" dirty="0"/>
              <a:t>​The word SALAAM contains </a:t>
            </a:r>
            <a:r>
              <a:rPr sz="2400" dirty="0">
                <a:latin typeface="Cambria Math"/>
              </a:rPr>
              <a:t>6</a:t>
            </a:r>
            <a:r>
              <a:rPr sz="2400" dirty="0"/>
              <a:t> letters, but only </a:t>
            </a:r>
            <a:r>
              <a:rPr sz="2400" dirty="0">
                <a:latin typeface="Cambria Math"/>
              </a:rPr>
              <a:t>4</a:t>
            </a:r>
            <a:r>
              <a:rPr sz="2400" dirty="0"/>
              <a:t> distinct letters. That is, the </a:t>
            </a:r>
            <a:r>
              <a:rPr sz="2400" dirty="0">
                <a:latin typeface="Cambria Math"/>
              </a:rPr>
              <a:t>3</a:t>
            </a:r>
            <a:r>
              <a:rPr sz="2400" dirty="0"/>
              <a:t> A's are indistinguishable, so the answer is not simply </a:t>
            </a:r>
            <a:r>
              <a:rPr lang="en-US" sz="2400" baseline="-25000" dirty="0"/>
              <a:t>6</a:t>
            </a:r>
            <a:r>
              <a:rPr lang="en-US" sz="1050" baseline="-25000" dirty="0"/>
              <a:t> </a:t>
            </a:r>
            <a:r>
              <a:rPr lang="en-US" sz="2400" i="1" dirty="0"/>
              <a:t>P</a:t>
            </a:r>
            <a:r>
              <a:rPr lang="en-US" sz="1050" i="1" dirty="0"/>
              <a:t> </a:t>
            </a:r>
            <a:r>
              <a:rPr lang="en-US" sz="2400" baseline="-25000" dirty="0"/>
              <a:t>6</a:t>
            </a:r>
            <a:r>
              <a:rPr sz="2400" dirty="0"/>
              <a:t>. In fact, </a:t>
            </a:r>
            <a:r>
              <a:rPr lang="en-US" sz="2400" dirty="0"/>
              <a:t>6 factorial</a:t>
            </a:r>
            <a:r>
              <a:rPr sz="2400" dirty="0"/>
              <a:t> overcounts the total number of arrangements by a factor of </a:t>
            </a:r>
            <a:r>
              <a:rPr lang="en-US" sz="2400" dirty="0"/>
              <a:t>3 factorial</a:t>
            </a:r>
            <a:r>
              <a:rPr sz="2400" dirty="0"/>
              <a:t>, because any one arrangement of the </a:t>
            </a:r>
            <a:r>
              <a:rPr sz="2400" dirty="0">
                <a:latin typeface="Cambria Math"/>
              </a:rPr>
              <a:t>6</a:t>
            </a:r>
            <a:r>
              <a:rPr sz="2400" dirty="0"/>
              <a:t> letters in SALAAM is equivalent to </a:t>
            </a:r>
            <a:r>
              <a:rPr sz="2400" dirty="0">
                <a:latin typeface="Cambria Math"/>
              </a:rPr>
              <a:t>5</a:t>
            </a:r>
            <a:r>
              <a:rPr sz="2400" dirty="0"/>
              <a:t> more arrangements. This is because the </a:t>
            </a:r>
            <a:r>
              <a:rPr sz="2400" dirty="0">
                <a:latin typeface="Cambria Math"/>
              </a:rPr>
              <a:t>3</a:t>
            </a:r>
            <a:r>
              <a:rPr sz="2400" dirty="0"/>
              <a:t> A's can be permuted in</a:t>
            </a:r>
            <a:endParaRPr lang="en-US" sz="2400" dirty="0"/>
          </a:p>
          <a:p>
            <a:pPr>
              <a:defRPr sz="2800"/>
            </a:pPr>
            <a:endParaRPr lang="en-US" sz="2400" dirty="0"/>
          </a:p>
          <a:p>
            <a:pPr>
              <a:defRPr sz="2800"/>
            </a:pPr>
            <a:r>
              <a:rPr lang="en-US" b="0" i="0" u="none" strike="noStrike" baseline="30000" dirty="0">
                <a:solidFill>
                  <a:srgbClr val="000000"/>
                </a:solidFill>
                <a:latin typeface="Times New Roman" panose="02020603050405020304" pitchFamily="18" charset="0"/>
              </a:rPr>
              <a:t>	</a:t>
            </a:r>
            <a:endParaRPr lang="en-US" b="0" i="0" u="none" strike="noStrike" baseline="30000" dirty="0">
              <a:solidFill>
                <a:srgbClr val="AF2A30"/>
              </a:solidFill>
              <a:latin typeface="Times New Roman" panose="02020603050405020304" pitchFamily="18" charset="0"/>
            </a:endParaRPr>
          </a:p>
          <a:p>
            <a:pPr>
              <a:defRPr sz="2800"/>
            </a:pPr>
            <a:endParaRPr sz="2400" dirty="0"/>
          </a:p>
          <a:p>
            <a:r>
              <a:rPr dirty="0"/>
              <a:t>​</a:t>
            </a:r>
          </a:p>
        </p:txBody>
      </p:sp>
      <p:pic>
        <p:nvPicPr>
          <p:cNvPr id="7" name="Picture 6" descr="3 factorial equals 6 ways">
            <a:extLst>
              <a:ext uri="{FF2B5EF4-FFF2-40B4-BE49-F238E27FC236}">
                <a16:creationId xmlns:a16="http://schemas.microsoft.com/office/drawing/2014/main" id="{533A3D4D-D135-91B2-66BA-321FD27B5FB4}"/>
              </a:ext>
            </a:extLst>
          </p:cNvPr>
          <p:cNvPicPr>
            <a:picLocks noChangeAspect="1"/>
          </p:cNvPicPr>
          <p:nvPr/>
        </p:nvPicPr>
        <p:blipFill>
          <a:blip r:embed="rId2"/>
          <a:stretch>
            <a:fillRect/>
          </a:stretch>
        </p:blipFill>
        <p:spPr>
          <a:xfrm>
            <a:off x="3505200" y="3276600"/>
            <a:ext cx="1524000" cy="390525"/>
          </a:xfrm>
          <a:prstGeom prst="rect">
            <a:avLst/>
          </a:prstGeom>
        </p:spPr>
      </p:pic>
      <p:sp>
        <p:nvSpPr>
          <p:cNvPr id="5" name="TextBox 4">
            <a:extLst>
              <a:ext uri="{FF2B5EF4-FFF2-40B4-BE49-F238E27FC236}">
                <a16:creationId xmlns:a16="http://schemas.microsoft.com/office/drawing/2014/main" id="{698AFFB0-3426-453D-F4C1-2013456AD311}"/>
              </a:ext>
            </a:extLst>
          </p:cNvPr>
          <p:cNvSpPr txBox="1"/>
          <p:nvPr/>
        </p:nvSpPr>
        <p:spPr>
          <a:xfrm>
            <a:off x="970558" y="3664803"/>
            <a:ext cx="7944842" cy="1200329"/>
          </a:xfrm>
          <a:prstGeom prst="rect">
            <a:avLst/>
          </a:prstGeom>
          <a:noFill/>
        </p:spPr>
        <p:txBody>
          <a:bodyPr wrap="square">
            <a:spAutoFit/>
          </a:bodyPr>
          <a:lstStyle/>
          <a:p>
            <a:pPr>
              <a:defRPr sz="2800"/>
            </a:pPr>
            <a:r>
              <a:rPr lang="en-US" sz="2400" dirty="0"/>
              <a:t>Consider the arrangement MAALSA rewritten as M</a:t>
            </a:r>
            <a:r>
              <a:rPr lang="en-US" sz="2400" dirty="0">
                <a:solidFill>
                  <a:srgbClr val="FF0000"/>
                </a:solidFill>
              </a:rPr>
              <a:t>A</a:t>
            </a:r>
            <a:r>
              <a:rPr lang="en-US" sz="2400" dirty="0">
                <a:solidFill>
                  <a:srgbClr val="00B050"/>
                </a:solidFill>
              </a:rPr>
              <a:t>A</a:t>
            </a:r>
            <a:r>
              <a:rPr lang="en-US" sz="2400" dirty="0"/>
              <a:t>LS</a:t>
            </a:r>
            <a:r>
              <a:rPr lang="en-US" sz="2400" dirty="0">
                <a:solidFill>
                  <a:srgbClr val="00B0F0"/>
                </a:solidFill>
              </a:rPr>
              <a:t>A</a:t>
            </a:r>
            <a:r>
              <a:rPr lang="en-US" sz="2400" dirty="0"/>
              <a:t> so that the six different arrangements are more readily distinguishable:</a:t>
            </a:r>
          </a:p>
        </p:txBody>
      </p:sp>
      <p:pic>
        <p:nvPicPr>
          <p:cNvPr id="9" name="Picture 8" descr="The image shows the word MAALSA repeated several times, with emphasis on the three A's in different color combinations. In each repetition, two of the three A's are highlighted using red, green, or blue to distinguish their positions.&#10;The three A's appear in the second, third, and sixth positions of the word MAALSA. The color patterns in the image illustrate all possible combinations of selecting and highlighting 2 out of the 3 A's using distinct colors.">
            <a:extLst>
              <a:ext uri="{FF2B5EF4-FFF2-40B4-BE49-F238E27FC236}">
                <a16:creationId xmlns:a16="http://schemas.microsoft.com/office/drawing/2014/main" id="{51E4BE96-B02F-7A5A-5BD2-B819A018E53E}"/>
              </a:ext>
            </a:extLst>
          </p:cNvPr>
          <p:cNvPicPr>
            <a:picLocks noChangeAspect="1"/>
          </p:cNvPicPr>
          <p:nvPr/>
        </p:nvPicPr>
        <p:blipFill>
          <a:blip r:embed="rId3"/>
          <a:stretch>
            <a:fillRect/>
          </a:stretch>
        </p:blipFill>
        <p:spPr>
          <a:xfrm>
            <a:off x="1066800" y="5045473"/>
            <a:ext cx="7162800" cy="404000"/>
          </a:xfrm>
          <a:prstGeom prst="rect">
            <a:avLst/>
          </a:prstGeom>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This means the total number of arrangements is actually</a:t>
            </a:r>
          </a:p>
          <a:p>
            <a:pPr algn="ctr">
              <a:defRPr sz="2800"/>
            </a:pPr>
            <a:r>
              <a:rPr dirty="0"/>
              <a:t>​</a:t>
            </a:r>
            <a:endParaRPr sz="2800" dirty="0"/>
          </a:p>
        </p:txBody>
      </p:sp>
      <p:pic>
        <p:nvPicPr>
          <p:cNvPr id="6" name="Picture 5" descr="Six factorial divided by three factorial equals seven hundred twenty divided by six, which equals one hundred twenty.">
            <a:extLst>
              <a:ext uri="{FF2B5EF4-FFF2-40B4-BE49-F238E27FC236}">
                <a16:creationId xmlns:a16="http://schemas.microsoft.com/office/drawing/2014/main" id="{3A63BC8F-863C-1ADE-2C61-F0FAC53B5663}"/>
              </a:ext>
            </a:extLst>
          </p:cNvPr>
          <p:cNvPicPr>
            <a:picLocks noChangeAspect="1"/>
          </p:cNvPicPr>
          <p:nvPr/>
        </p:nvPicPr>
        <p:blipFill>
          <a:blip r:embed="rId2"/>
          <a:stretch>
            <a:fillRect/>
          </a:stretch>
        </p:blipFill>
        <p:spPr>
          <a:xfrm>
            <a:off x="3352800" y="2057400"/>
            <a:ext cx="2343150" cy="904875"/>
          </a:xfrm>
          <a:prstGeom prst="rect">
            <a:avLst/>
          </a:prstGeom>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Counting Rules and Forming "Words"</a:t>
            </a:r>
            <a:r>
              <a:rPr lang="en-US" baseline="-25000" dirty="0"/>
              <a:t>5</a:t>
            </a:r>
            <a:endParaRPr dirty="0"/>
          </a:p>
        </p:txBody>
      </p:sp>
      <p:sp>
        <p:nvSpPr>
          <p:cNvPr id="3" name="Text Placeholder 2"/>
          <p:cNvSpPr>
            <a:spLocks noGrp="1"/>
          </p:cNvSpPr>
          <p:nvPr>
            <p:ph type="body" sz="quarter" idx="10"/>
          </p:nvPr>
        </p:nvSpPr>
        <p:spPr>
          <a:xfrm>
            <a:off x="457200" y="1029287"/>
            <a:ext cx="8382000" cy="4967067"/>
          </a:xfrm>
        </p:spPr>
        <p:txBody>
          <a:bodyPr>
            <a:normAutofit/>
          </a:bodyPr>
          <a:lstStyle/>
          <a:p>
            <a:pPr marL="514350" indent="-514350">
              <a:buFont typeface="+mj-lt"/>
              <a:buAutoNum type="alphaLcPeriod" startAt="3"/>
              <a:defRPr sz="2800"/>
            </a:pPr>
            <a:r>
              <a:rPr dirty="0"/>
              <a:t>​</a:t>
            </a:r>
            <a:r>
              <a:rPr sz="2800" dirty="0"/>
              <a:t>MISSISSIPPI contains </a:t>
            </a:r>
            <a:r>
              <a:rPr sz="2800" dirty="0">
                <a:latin typeface="Cambria Math"/>
              </a:rPr>
              <a:t>11</a:t>
            </a:r>
            <a:r>
              <a:rPr sz="2800" dirty="0"/>
              <a:t> characters, but </a:t>
            </a:r>
            <a:r>
              <a:rPr sz="2800" dirty="0">
                <a:latin typeface="Cambria Math"/>
              </a:rPr>
              <a:t>4</a:t>
            </a:r>
            <a:r>
              <a:rPr sz="2800" dirty="0"/>
              <a:t> of them are S's, </a:t>
            </a:r>
            <a:r>
              <a:rPr sz="2800" dirty="0">
                <a:latin typeface="Cambria Math"/>
              </a:rPr>
              <a:t>4</a:t>
            </a:r>
            <a:r>
              <a:rPr sz="2800" dirty="0"/>
              <a:t> of them are I's, </a:t>
            </a:r>
            <a:r>
              <a:rPr sz="2800" dirty="0">
                <a:latin typeface="Cambria Math"/>
              </a:rPr>
              <a:t>2</a:t>
            </a:r>
            <a:r>
              <a:rPr sz="2800" dirty="0"/>
              <a:t> of them are P's, and the remaining </a:t>
            </a:r>
            <a:r>
              <a:rPr sz="2800" dirty="0">
                <a:latin typeface="Cambria Math"/>
              </a:rPr>
              <a:t>1</a:t>
            </a:r>
            <a:r>
              <a:rPr sz="2800" dirty="0"/>
              <a:t> character is M. If the </a:t>
            </a:r>
            <a:r>
              <a:rPr sz="2800" dirty="0">
                <a:latin typeface="Cambria Math"/>
              </a:rPr>
              <a:t>11</a:t>
            </a:r>
            <a:r>
              <a:rPr sz="2800" dirty="0"/>
              <a:t> characters were all distinct, the total number of arrangements of the letters would be </a:t>
            </a:r>
            <a:r>
              <a:rPr lang="en-US" sz="2800" dirty="0"/>
              <a:t>11</a:t>
            </a:r>
            <a:r>
              <a:rPr lang="en-US" dirty="0"/>
              <a:t> factorial</a:t>
            </a:r>
            <a:r>
              <a:rPr sz="2800" dirty="0"/>
              <a:t>, but we need to divide this number by </a:t>
            </a:r>
            <a:r>
              <a:rPr lang="en-US" sz="2800" dirty="0"/>
              <a:t>4 factorial</a:t>
            </a:r>
            <a:r>
              <a:rPr sz="2800" dirty="0"/>
              <a:t> to account for th</a:t>
            </a:r>
            <a:r>
              <a:rPr lang="en-US" sz="2800" dirty="0"/>
              <a:t>e </a:t>
            </a:r>
            <a:r>
              <a:rPr sz="2800" dirty="0"/>
              <a:t>indistinguishable S's, and then divide again by </a:t>
            </a:r>
            <a:r>
              <a:rPr lang="en-US" sz="2800" dirty="0"/>
              <a:t>4 factorial </a:t>
            </a:r>
            <a:r>
              <a:rPr sz="2800" dirty="0"/>
              <a:t>to account for the I's, and then again by </a:t>
            </a:r>
            <a:r>
              <a:rPr lang="en-US" sz="2800" dirty="0"/>
              <a:t>2 factorial</a:t>
            </a:r>
            <a:r>
              <a:rPr sz="2800" dirty="0"/>
              <a:t> to account for the P's. This gives us a total of</a:t>
            </a:r>
          </a:p>
          <a:p>
            <a:pPr algn="ctr">
              <a:defRPr sz="2800"/>
            </a:pPr>
            <a:r>
              <a:rPr dirty="0"/>
              <a:t>​</a:t>
            </a:r>
            <a:r>
              <a:rPr lang="en-US" sz="2800" dirty="0"/>
              <a:t> </a:t>
            </a:r>
            <a:endParaRPr sz="2800" dirty="0"/>
          </a:p>
        </p:txBody>
      </p:sp>
      <p:pic>
        <p:nvPicPr>
          <p:cNvPr id="7" name="Picture 6" descr="Eleven factorial divided by the product of four factorial, four factorial, and two factorial equals thirty nine million, nine hundred sixteen thousand, eight hundred divided by open paranthesis twenty four times twenty four times two close parenthesis, which equals thirty four thousand, six hundred fifty.">
            <a:extLst>
              <a:ext uri="{FF2B5EF4-FFF2-40B4-BE49-F238E27FC236}">
                <a16:creationId xmlns:a16="http://schemas.microsoft.com/office/drawing/2014/main" id="{43CA60EE-935A-C16D-EB11-4261FA03D220}"/>
              </a:ext>
            </a:extLst>
          </p:cNvPr>
          <p:cNvPicPr>
            <a:picLocks noChangeAspect="1"/>
          </p:cNvPicPr>
          <p:nvPr/>
        </p:nvPicPr>
        <p:blipFill>
          <a:blip r:embed="rId2"/>
          <a:stretch>
            <a:fillRect/>
          </a:stretch>
        </p:blipFill>
        <p:spPr>
          <a:xfrm>
            <a:off x="2819400" y="4999331"/>
            <a:ext cx="4284000" cy="944269"/>
          </a:xfrm>
          <a:prstGeom prst="rect">
            <a:avLst/>
          </a:prstGeo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Binomial Coefficients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Given nonnegative integers </a:t>
                </a:r>
                <a:r>
                  <a:rPr lang="en-IN" sz="2800" i="1" dirty="0"/>
                  <a:t>n</a:t>
                </a:r>
                <a:r>
                  <a:rPr lang="en-IN" sz="2800" dirty="0"/>
                  <a:t> and </a:t>
                </a:r>
                <a:r>
                  <a:rPr lang="en-IN" sz="2800" i="1" dirty="0"/>
                  <a:t>k</a:t>
                </a:r>
                <a14:m>
                  <m:oMath xmlns:m="http://schemas.openxmlformats.org/officeDocument/2006/math">
                    <m:r>
                      <a:rPr lang="en-IN">
                        <a:latin typeface="Cambria Math" panose="02040503050406030204" pitchFamily="18" charset="0"/>
                      </a:rPr>
                      <m:t>,</m:t>
                    </m:r>
                  </m:oMath>
                </a14:m>
                <a:r>
                  <a:rPr lang="en-IN" sz="2800" dirty="0"/>
                  <a:t> with </a:t>
                </a:r>
                <a:r>
                  <a:rPr lang="en-IN" sz="2800" i="1" dirty="0"/>
                  <a:t>k</a:t>
                </a:r>
                <a14:m>
                  <m:oMath xmlns:m="http://schemas.openxmlformats.org/officeDocument/2006/math">
                    <m:r>
                      <a:rPr lang="en-IN" b="0" i="1" smtClean="0">
                        <a:latin typeface="Cambria Math" panose="02040503050406030204" pitchFamily="18" charset="0"/>
                      </a:rPr>
                      <m:t> </m:t>
                    </m:r>
                    <m:r>
                      <a:rPr lang="en-IN">
                        <a:latin typeface="Cambria Math" panose="02040503050406030204" pitchFamily="18" charset="0"/>
                      </a:rPr>
                      <m:t>≤</m:t>
                    </m:r>
                    <m:r>
                      <a:rPr lang="en-US" b="0" i="0" smtClean="0">
                        <a:latin typeface="Cambria Math" panose="02040503050406030204" pitchFamily="18" charset="0"/>
                      </a:rPr>
                      <m:t> </m:t>
                    </m:r>
                  </m:oMath>
                </a14:m>
                <a:r>
                  <a:rPr lang="en-IN" sz="2800" i="1" dirty="0"/>
                  <a:t>n</a:t>
                </a:r>
                <a:r>
                  <a:rPr lang="en-IN" sz="2800" dirty="0"/>
                  <a:t>, we define</a:t>
                </a:r>
              </a:p>
              <a:p>
                <a:pPr algn="ctr">
                  <a:defRPr sz="2800"/>
                </a:pPr>
                <a:endParaRPr lang="en-US" sz="2800" dirty="0"/>
              </a:p>
              <a:p>
                <a:pPr algn="ctr">
                  <a:defRPr sz="2800"/>
                </a:pPr>
                <a:endParaRPr lang="ar-AE" sz="2800" dirty="0"/>
              </a:p>
              <a:p>
                <a:pPr>
                  <a:defRPr sz="2800"/>
                </a:pPr>
                <a:r>
                  <a:rPr lang="en-IN" sz="2800" dirty="0"/>
                  <a:t>			 											</a:t>
                </a:r>
                <a:endParaRPr lang="ar-AE" sz="2800"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28" t="-986"/>
                </a:stretch>
              </a:blipFill>
            </p:spPr>
            <p:txBody>
              <a:bodyPr/>
              <a:lstStyle/>
              <a:p>
                <a:r>
                  <a:rPr lang="en-IN">
                    <a:noFill/>
                  </a:rPr>
                  <a:t> </a:t>
                </a:r>
              </a:p>
            </p:txBody>
          </p:sp>
        </mc:Fallback>
      </mc:AlternateContent>
      <p:pic>
        <p:nvPicPr>
          <p:cNvPr id="6" name="Picture 5" descr="n choose k equals n factorial divided by open parenthesis  k factorial times open parenthesis n minus k close parenthesis factorial close parenthesis">
            <a:extLst>
              <a:ext uri="{FF2B5EF4-FFF2-40B4-BE49-F238E27FC236}">
                <a16:creationId xmlns:a16="http://schemas.microsoft.com/office/drawing/2014/main" id="{778956B5-21A4-0233-D963-D878E718A10A}"/>
              </a:ext>
            </a:extLst>
          </p:cNvPr>
          <p:cNvPicPr>
            <a:picLocks noChangeAspect="1"/>
          </p:cNvPicPr>
          <p:nvPr/>
        </p:nvPicPr>
        <p:blipFill>
          <a:blip r:embed="rId3"/>
          <a:stretch>
            <a:fillRect/>
          </a:stretch>
        </p:blipFill>
        <p:spPr>
          <a:xfrm>
            <a:off x="3305175" y="1797438"/>
            <a:ext cx="2324100" cy="1038225"/>
          </a:xfrm>
          <a:prstGeom prst="rect">
            <a:avLst/>
          </a:prstGeom>
        </p:spPr>
      </p:pic>
      <p:sp>
        <p:nvSpPr>
          <p:cNvPr id="17" name="TextBox 16">
            <a:extLst>
              <a:ext uri="{FF2B5EF4-FFF2-40B4-BE49-F238E27FC236}">
                <a16:creationId xmlns:a16="http://schemas.microsoft.com/office/drawing/2014/main" id="{898D216D-FE54-5565-2E63-39A209F5A5B1}"/>
              </a:ext>
            </a:extLst>
          </p:cNvPr>
          <p:cNvSpPr txBox="1"/>
          <p:nvPr/>
        </p:nvSpPr>
        <p:spPr>
          <a:xfrm>
            <a:off x="457200" y="3009900"/>
            <a:ext cx="2438400" cy="523220"/>
          </a:xfrm>
          <a:prstGeom prst="rect">
            <a:avLst/>
          </a:prstGeom>
          <a:noFill/>
        </p:spPr>
        <p:txBody>
          <a:bodyPr wrap="square">
            <a:spAutoFit/>
          </a:bodyPr>
          <a:lstStyle/>
          <a:p>
            <a:r>
              <a:rPr lang="en-IN" sz="2800" dirty="0">
                <a:solidFill>
                  <a:srgbClr val="000000"/>
                </a:solidFill>
              </a:rPr>
              <a:t>The expression</a:t>
            </a:r>
          </a:p>
        </p:txBody>
      </p:sp>
      <p:pic>
        <p:nvPicPr>
          <p:cNvPr id="9" name="Picture 8" descr="n choose k">
            <a:extLst>
              <a:ext uri="{FF2B5EF4-FFF2-40B4-BE49-F238E27FC236}">
                <a16:creationId xmlns:a16="http://schemas.microsoft.com/office/drawing/2014/main" id="{D00A9A95-8DCF-BCFE-C215-38DF47B03666}"/>
              </a:ext>
            </a:extLst>
          </p:cNvPr>
          <p:cNvPicPr>
            <a:picLocks noChangeAspect="1"/>
          </p:cNvPicPr>
          <p:nvPr/>
        </p:nvPicPr>
        <p:blipFill>
          <a:blip r:embed="rId4"/>
          <a:stretch>
            <a:fillRect/>
          </a:stretch>
        </p:blipFill>
        <p:spPr>
          <a:xfrm>
            <a:off x="2743200" y="2819400"/>
            <a:ext cx="561975" cy="1028700"/>
          </a:xfrm>
          <a:prstGeom prst="rect">
            <a:avLst/>
          </a:prstGeom>
        </p:spPr>
      </p:pic>
      <p:sp>
        <p:nvSpPr>
          <p:cNvPr id="19" name="TextBox 18">
            <a:extLst>
              <a:ext uri="{FF2B5EF4-FFF2-40B4-BE49-F238E27FC236}">
                <a16:creationId xmlns:a16="http://schemas.microsoft.com/office/drawing/2014/main" id="{2674AE4C-BF65-64BE-92D9-53B15A72309F}"/>
              </a:ext>
            </a:extLst>
          </p:cNvPr>
          <p:cNvSpPr txBox="1"/>
          <p:nvPr/>
        </p:nvSpPr>
        <p:spPr>
          <a:xfrm>
            <a:off x="3273094" y="3019463"/>
            <a:ext cx="5413705" cy="523220"/>
          </a:xfrm>
          <a:prstGeom prst="rect">
            <a:avLst/>
          </a:prstGeom>
          <a:noFill/>
        </p:spPr>
        <p:txBody>
          <a:bodyPr wrap="square">
            <a:spAutoFit/>
          </a:bodyPr>
          <a:lstStyle/>
          <a:p>
            <a:r>
              <a:rPr lang="en-IN" sz="2800" dirty="0">
                <a:solidFill>
                  <a:srgbClr val="000000"/>
                </a:solidFill>
              </a:rPr>
              <a:t>is called a </a:t>
            </a:r>
            <a:r>
              <a:rPr lang="en-IN" sz="2800" b="1" dirty="0">
                <a:solidFill>
                  <a:srgbClr val="000000"/>
                </a:solidFill>
              </a:rPr>
              <a:t>binomial coefficient</a:t>
            </a:r>
            <a:r>
              <a:rPr lang="en-IN" sz="2800" dirty="0">
                <a:solidFill>
                  <a:srgbClr val="000000"/>
                </a:solidFill>
              </a:rPr>
              <a:t>, as it</a:t>
            </a:r>
          </a:p>
        </p:txBody>
      </p:sp>
      <p:sp>
        <p:nvSpPr>
          <p:cNvPr id="21" name="TextBox 20">
            <a:extLst>
              <a:ext uri="{FF2B5EF4-FFF2-40B4-BE49-F238E27FC236}">
                <a16:creationId xmlns:a16="http://schemas.microsoft.com/office/drawing/2014/main" id="{C08A1953-B836-6A4E-8DED-EC6B62660249}"/>
              </a:ext>
            </a:extLst>
          </p:cNvPr>
          <p:cNvSpPr txBox="1"/>
          <p:nvPr/>
        </p:nvSpPr>
        <p:spPr>
          <a:xfrm>
            <a:off x="457200" y="3704324"/>
            <a:ext cx="5029200" cy="523220"/>
          </a:xfrm>
          <a:prstGeom prst="rect">
            <a:avLst/>
          </a:prstGeom>
          <a:noFill/>
        </p:spPr>
        <p:txBody>
          <a:bodyPr wrap="square">
            <a:spAutoFit/>
          </a:bodyPr>
          <a:lstStyle/>
          <a:p>
            <a:r>
              <a:rPr lang="en-IN" sz="2800" dirty="0">
                <a:solidFill>
                  <a:srgbClr val="000000"/>
                </a:solidFill>
              </a:rPr>
              <a:t>corresponds to the coefficient of</a:t>
            </a:r>
          </a:p>
        </p:txBody>
      </p:sp>
      <p:pic>
        <p:nvPicPr>
          <p:cNvPr id="12" name="Picture 11" descr="x to the power of k times y to the power of open parenthesis n minus k close parenthesis.">
            <a:extLst>
              <a:ext uri="{FF2B5EF4-FFF2-40B4-BE49-F238E27FC236}">
                <a16:creationId xmlns:a16="http://schemas.microsoft.com/office/drawing/2014/main" id="{D9B71F98-FCB6-01A4-5D64-E36F85F8223C}"/>
              </a:ext>
            </a:extLst>
          </p:cNvPr>
          <p:cNvPicPr>
            <a:picLocks noChangeAspect="1"/>
          </p:cNvPicPr>
          <p:nvPr/>
        </p:nvPicPr>
        <p:blipFill>
          <a:blip r:embed="rId5"/>
          <a:stretch>
            <a:fillRect/>
          </a:stretch>
        </p:blipFill>
        <p:spPr>
          <a:xfrm>
            <a:off x="5276850" y="3704324"/>
            <a:ext cx="866775" cy="457200"/>
          </a:xfrm>
          <a:prstGeom prst="rect">
            <a:avLst/>
          </a:prstGeom>
        </p:spPr>
      </p:pic>
      <p:sp>
        <p:nvSpPr>
          <p:cNvPr id="23" name="TextBox 22">
            <a:extLst>
              <a:ext uri="{FF2B5EF4-FFF2-40B4-BE49-F238E27FC236}">
                <a16:creationId xmlns:a16="http://schemas.microsoft.com/office/drawing/2014/main" id="{2D39DE00-BEF3-F9FE-391A-35DC6BA4F5BC}"/>
              </a:ext>
            </a:extLst>
          </p:cNvPr>
          <p:cNvSpPr txBox="1"/>
          <p:nvPr/>
        </p:nvSpPr>
        <p:spPr>
          <a:xfrm>
            <a:off x="490268" y="4165997"/>
            <a:ext cx="3073879" cy="523220"/>
          </a:xfrm>
          <a:prstGeom prst="rect">
            <a:avLst/>
          </a:prstGeom>
          <a:noFill/>
        </p:spPr>
        <p:txBody>
          <a:bodyPr wrap="square">
            <a:spAutoFit/>
          </a:bodyPr>
          <a:lstStyle/>
          <a:p>
            <a:r>
              <a:rPr lang="en-IN" sz="2800" dirty="0">
                <a:solidFill>
                  <a:srgbClr val="000000"/>
                </a:solidFill>
              </a:rPr>
              <a:t>in the expansion of </a:t>
            </a:r>
          </a:p>
        </p:txBody>
      </p:sp>
      <p:pic>
        <p:nvPicPr>
          <p:cNvPr id="15" name="Picture 14" descr="open parenthesis x plus y close parenthesis raised to the power of n.">
            <a:extLst>
              <a:ext uri="{FF2B5EF4-FFF2-40B4-BE49-F238E27FC236}">
                <a16:creationId xmlns:a16="http://schemas.microsoft.com/office/drawing/2014/main" id="{7F82FE6E-AEBE-FF96-F256-BFAD80D32034}"/>
              </a:ext>
            </a:extLst>
          </p:cNvPr>
          <p:cNvPicPr>
            <a:picLocks noChangeAspect="1"/>
          </p:cNvPicPr>
          <p:nvPr/>
        </p:nvPicPr>
        <p:blipFill>
          <a:blip r:embed="rId6"/>
          <a:stretch>
            <a:fillRect/>
          </a:stretch>
        </p:blipFill>
        <p:spPr>
          <a:xfrm>
            <a:off x="3400425" y="4136575"/>
            <a:ext cx="1219200" cy="58102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3</a:t>
            </a:r>
            <a:endParaRPr dirty="0"/>
          </a:p>
        </p:txBody>
      </p:sp>
      <p:sp>
        <p:nvSpPr>
          <p:cNvPr id="3" name="Text Placeholder 2"/>
          <p:cNvSpPr>
            <a:spLocks noGrp="1"/>
          </p:cNvSpPr>
          <p:nvPr>
            <p:ph type="body" sz="quarter" idx="10"/>
          </p:nvPr>
        </p:nvSpPr>
        <p:spPr/>
        <p:txBody>
          <a:bodyPr>
            <a:normAutofit/>
          </a:bodyPr>
          <a:lstStyle/>
          <a:p>
            <a:r>
              <a:rPr dirty="0"/>
              <a:t>​</a:t>
            </a:r>
            <a:r>
              <a:rPr sz="2800" dirty="0"/>
              <a:t>The method we will use to solve this problem is also very typical. We will count all the possible phone numbers by considering how we could go about constructing them. Every such phone number consists of a string of ten digits, with the restrictions that the first and fourth digits (reading from left to right) can't be either 0 or 1, but the second digit must be either 0 or 1. </a:t>
            </a:r>
            <a:r>
              <a:rPr dirty="0"/>
              <a:t>​</a:t>
            </a:r>
          </a:p>
        </p:txBody>
      </p:sp>
    </p:spTree>
    <p:extLst>
      <p:ext uri="{BB962C8B-B14F-4D97-AF65-F5344CB8AC3E}">
        <p14:creationId xmlns:p14="http://schemas.microsoft.com/office/powerpoint/2010/main" val="167314687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9: Constructing a Binomial Expansion</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Expand the expression</a:t>
            </a:r>
            <a:r>
              <a:rPr lang="en-US" sz="2800" dirty="0"/>
              <a:t> </a:t>
            </a:r>
            <a:endParaRPr sz="2800" dirty="0"/>
          </a:p>
        </p:txBody>
      </p:sp>
      <p:pic>
        <p:nvPicPr>
          <p:cNvPr id="6" name="Picture 5" descr="open parentheses x plus y close parentheses, raised to the power of 7.">
            <a:extLst>
              <a:ext uri="{FF2B5EF4-FFF2-40B4-BE49-F238E27FC236}">
                <a16:creationId xmlns:a16="http://schemas.microsoft.com/office/drawing/2014/main" id="{09223ADE-806D-AA70-8919-5718B056379B}"/>
              </a:ext>
            </a:extLst>
          </p:cNvPr>
          <p:cNvPicPr>
            <a:picLocks noChangeAspect="1"/>
          </p:cNvPicPr>
          <p:nvPr/>
        </p:nvPicPr>
        <p:blipFill>
          <a:blip r:embed="rId2"/>
          <a:stretch>
            <a:fillRect/>
          </a:stretch>
        </p:blipFill>
        <p:spPr>
          <a:xfrm>
            <a:off x="3810000" y="1029287"/>
            <a:ext cx="1200150" cy="581025"/>
          </a:xfrm>
          <a:prstGeom prst="rect">
            <a:avLst/>
          </a:prstGeom>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9: Constructing a Binomial Expansion</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800" b="1" dirty="0"/>
              <a:t>Solution</a:t>
            </a:r>
          </a:p>
          <a:p>
            <a:pPr algn="ct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5" descr="open parentheses x plus y close parentheses raised to the power of 7  equals &#10;&#10;7 choose 0 times x to the power of 0 times y to the power of 7 &#10;plus 7 choose 1 times x to the power of 1 times y to the power of 6 &#10;plus 7 choose 2 times x squared times y to the power of 5 &#10;plus 7 choose 3 times x cubed times y to the power of 4 &#10;plus 7 choose 4 times x to the power of 4 times y cubed &#10;plus 7 choose 5 times x to the power of 5 times y squared &#10;plus 7 choose 6 times x to the power of 6 times y to the power of 1 &#10;plus 7 choose 7 times x to the power of 7 times y to the power of 0.&#10;&#10;Which simplifies to:&#10;y to the power of 7 plus 7 x times y to the  power of 6 plus 21 x squared times y to the  power of 5&#10;plus 35 x cubed times y to the  power of 4 plus 35 x to the  power of 4 times y cubed&#10;plus 21 x to the power of 5 times y squared plus 7 x to the  power of 6 times y plus x to the  power of 7.&#10;">
            <a:extLst>
              <a:ext uri="{FF2B5EF4-FFF2-40B4-BE49-F238E27FC236}">
                <a16:creationId xmlns:a16="http://schemas.microsoft.com/office/drawing/2014/main" id="{85581D5C-94AE-67D1-94AC-B6529C5A25A8}"/>
              </a:ext>
            </a:extLst>
          </p:cNvPr>
          <p:cNvPicPr>
            <a:picLocks noChangeAspect="1"/>
          </p:cNvPicPr>
          <p:nvPr/>
        </p:nvPicPr>
        <p:blipFill>
          <a:blip r:embed="rId2"/>
          <a:stretch>
            <a:fillRect/>
          </a:stretch>
        </p:blipFill>
        <p:spPr>
          <a:xfrm>
            <a:off x="457200" y="1752600"/>
            <a:ext cx="8639175" cy="2543175"/>
          </a:xfrm>
          <a:prstGeom prst="rect">
            <a:avLst/>
          </a:prstGeom>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Binomial Theorem</a:t>
            </a:r>
          </a:p>
        </p:txBody>
      </p:sp>
      <p:sp>
        <p:nvSpPr>
          <p:cNvPr id="3" name="Text Placeholder 2"/>
          <p:cNvSpPr>
            <a:spLocks noGrp="1"/>
          </p:cNvSpPr>
          <p:nvPr>
            <p:ph type="body" sz="quarter" idx="10"/>
          </p:nvPr>
        </p:nvSpPr>
        <p:spPr/>
        <p:txBody>
          <a:bodyPr>
            <a:normAutofit/>
          </a:bodyPr>
          <a:lstStyle/>
          <a:p>
            <a:pPr>
              <a:defRPr sz="2800"/>
            </a:pPr>
            <a:r>
              <a:rPr lang="en-US" sz="2800" dirty="0"/>
              <a:t>Given the positive integer </a:t>
            </a:r>
            <a:r>
              <a:rPr lang="en-US" sz="2800" i="1" dirty="0"/>
              <a:t>n</a:t>
            </a:r>
            <a:r>
              <a:rPr lang="en-US" sz="2800" dirty="0"/>
              <a:t>, and any two expressions </a:t>
            </a:r>
            <a:r>
              <a:rPr lang="en-US" sz="2800" i="1" dirty="0"/>
              <a:t>A</a:t>
            </a:r>
            <a:r>
              <a:rPr lang="en-US" sz="2800" dirty="0"/>
              <a:t> and </a:t>
            </a:r>
            <a:r>
              <a:rPr lang="en-US" sz="2800" i="1" dirty="0"/>
              <a:t>B</a:t>
            </a:r>
            <a:r>
              <a:rPr lang="en-US" sz="2800" dirty="0"/>
              <a:t>,</a:t>
            </a:r>
          </a:p>
          <a:p>
            <a:endParaRPr sz="2800" dirty="0"/>
          </a:p>
        </p:txBody>
      </p:sp>
      <p:pic>
        <p:nvPicPr>
          <p:cNvPr id="6" name="Picture 5" descr="open parentheses A plus B close parentheses raised to the power n equals the summation from k equals 0 to n of, &#10;n choose k times A to the power of k times B to the power of open parenthesis n minus k close parenthesis.&#10;&#10;This expands as:&#10;&#10;n choose 0 times A to the power of 0 times B to the power of n &#10;plus n choose 1 times A to the power of 1 times B to the  power of open parenthesis n minus 1 close parenthesis &#10;plus n choose 2 times A squared times B to the  power of open parenthesis n minus 2 close parenthesis&#10;plus so on plus n choose n minus 1 times A to the  power of open parenthesis n minus 1 close parenthesis times B to the  power of 1 plus n choose n times A to the  power of n times B to the  power of 0.&#10;">
            <a:extLst>
              <a:ext uri="{FF2B5EF4-FFF2-40B4-BE49-F238E27FC236}">
                <a16:creationId xmlns:a16="http://schemas.microsoft.com/office/drawing/2014/main" id="{1C1E1FA1-F38C-7256-A3C0-E8DC2B2222C4}"/>
              </a:ext>
            </a:extLst>
          </p:cNvPr>
          <p:cNvPicPr>
            <a:picLocks noChangeAspect="1"/>
          </p:cNvPicPr>
          <p:nvPr/>
        </p:nvPicPr>
        <p:blipFill>
          <a:blip r:embed="rId2"/>
          <a:stretch>
            <a:fillRect/>
          </a:stretch>
        </p:blipFill>
        <p:spPr>
          <a:xfrm>
            <a:off x="1447800" y="2286000"/>
            <a:ext cx="5705475" cy="3019425"/>
          </a:xfrm>
          <a:prstGeom prst="rect">
            <a:avLst/>
          </a:prstGeom>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10: Using the Binomial Theorem</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Expand the expression</a:t>
            </a:r>
            <a:r>
              <a:rPr lang="en-US" sz="2800" dirty="0"/>
              <a:t> </a:t>
            </a:r>
            <a:endParaRPr sz="2800" dirty="0"/>
          </a:p>
        </p:txBody>
      </p:sp>
      <p:pic>
        <p:nvPicPr>
          <p:cNvPr id="6" name="Picture 5" descr="Open parenthesis 2x minus y close parenthesis to the power of 4.">
            <a:extLst>
              <a:ext uri="{FF2B5EF4-FFF2-40B4-BE49-F238E27FC236}">
                <a16:creationId xmlns:a16="http://schemas.microsoft.com/office/drawing/2014/main" id="{B697DA1B-8CBD-F5E1-2FB0-F489B8DCB3CD}"/>
              </a:ext>
            </a:extLst>
          </p:cNvPr>
          <p:cNvPicPr>
            <a:picLocks noChangeAspect="1"/>
          </p:cNvPicPr>
          <p:nvPr/>
        </p:nvPicPr>
        <p:blipFill>
          <a:blip r:embed="rId2"/>
          <a:stretch>
            <a:fillRect/>
          </a:stretch>
        </p:blipFill>
        <p:spPr>
          <a:xfrm>
            <a:off x="3810000" y="1029287"/>
            <a:ext cx="1285875" cy="533400"/>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10: Using the Binomial Theorem</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sz="2600" b="1" dirty="0"/>
              <a:t>Solution</a:t>
            </a:r>
          </a:p>
          <a:p>
            <a:pPr>
              <a:defRPr sz="2800"/>
            </a:pPr>
            <a:r>
              <a:rPr lang="en-US" sz="2600" dirty="0"/>
              <a:t>To use the Binomial Theorem, note that </a:t>
            </a:r>
            <a:r>
              <a:rPr lang="en-US" sz="2600" i="1" dirty="0"/>
              <a:t>A</a:t>
            </a:r>
            <a:r>
              <a:rPr lang="en-US" sz="2600" dirty="0"/>
              <a:t> = 2</a:t>
            </a:r>
            <a:r>
              <a:rPr lang="en-US" sz="2600" i="1" dirty="0"/>
              <a:t>x</a:t>
            </a:r>
            <a:r>
              <a:rPr lang="en-US" sz="2600" dirty="0"/>
              <a:t> and </a:t>
            </a:r>
            <a:br>
              <a:rPr lang="en-US" sz="2600" dirty="0">
                <a:latin typeface="Cambria Math" panose="02040503050406030204" pitchFamily="18" charset="0"/>
              </a:rPr>
            </a:br>
            <a:r>
              <a:rPr lang="en-US" sz="2600" i="1" dirty="0">
                <a:latin typeface="Cambria Math" panose="02040503050406030204" pitchFamily="18" charset="0"/>
              </a:rPr>
              <a:t>B</a:t>
            </a:r>
            <a:r>
              <a:rPr lang="en-US" sz="2600" dirty="0">
                <a:latin typeface="Cambria Math" panose="02040503050406030204" pitchFamily="18" charset="0"/>
              </a:rPr>
              <a:t> = </a:t>
            </a:r>
            <a:r>
              <a:rPr lang="en-US" sz="2600" dirty="0">
                <a:latin typeface="Calibri" panose="020F0502020204030204" pitchFamily="34" charset="0"/>
                <a:ea typeface="Calibri" panose="020F0502020204030204" pitchFamily="34" charset="0"/>
                <a:cs typeface="Calibri" panose="020F0502020204030204" pitchFamily="34" charset="0"/>
              </a:rPr>
              <a:t>−</a:t>
            </a:r>
            <a:r>
              <a:rPr lang="en-US" sz="2600" i="1" dirty="0">
                <a:latin typeface="Calibri" panose="020F0502020204030204" pitchFamily="34" charset="0"/>
                <a:ea typeface="Calibri" panose="020F0502020204030204" pitchFamily="34" charset="0"/>
                <a:cs typeface="Calibri" panose="020F0502020204030204" pitchFamily="34" charset="0"/>
              </a:rPr>
              <a:t>y</a:t>
            </a:r>
            <a:r>
              <a:rPr lang="en-US" sz="2600" dirty="0"/>
              <a:t>. The theorem thus tells us the following.</a:t>
            </a:r>
          </a:p>
          <a:p>
            <a:endParaRPr lang="ar-AE" sz="2600" dirty="0"/>
          </a:p>
          <a:p>
            <a:endParaRPr sz="2800" dirty="0"/>
          </a:p>
        </p:txBody>
      </p:sp>
      <p:pic>
        <p:nvPicPr>
          <p:cNvPr id="6" name="Picture 5" descr="open parentheses 2x minus y close parentheses raised to the power of 4 equals&#10;&#10;open parenthesis 4 choose 0 times open parentheses 2x close parentheses to the power of 0 times open parentheses negative y close parentheses raised to the power of 4 &#10;plus open parenthesis 4 choose 1 times open parentheses 2x close parentheses raised to the power of 1 times open parentheses negative y close parentheses raised to the power of 3 plus open parenthesis 4 choose 2 times open parentheses 2x close parentheses squared times open parentheses negative y close parentheses squared&#10;&#10;plus open parenthesis 4 choose 3 times open parentheses 2x close parentheses cubed times open parentheses negative y close parentheses raised to the power of 1 &#10;plus open parenthesis 4 choose 4 times open parentheses 2x close parentheses raised to the power of 4 times open parentheses negative y close open parentheses raised to the power of 0&#10;&#10;That simplifies to:&#10;open parenthesis negative y close parenthesis raised to the power of 4&#10;plus 4 times 2x times open parenthesis negative y close parenthesis cubed &#10;plus open parenthesis 6 times open parentheses 2x close parentheses squared times open parentheses negative y close parentheses squared &#10;plus open parenthesis 4 times open parentheses 2x close parentheses cubed times negative y &#10;plus open parentheses 2x close parentheses raised to the power of 4.&#10;&#10;Which equals to &#10;y raised to the power of 4&#10;minus 8 times x times y cubed&#10;plus 24 times x squared times y squared&#10;minus 32 times x cubed y&#10;plus 16 times x raised to the power of 4.">
            <a:extLst>
              <a:ext uri="{FF2B5EF4-FFF2-40B4-BE49-F238E27FC236}">
                <a16:creationId xmlns:a16="http://schemas.microsoft.com/office/drawing/2014/main" id="{C2FD2305-3C3A-5C6B-1CCF-5B815BE7B599}"/>
              </a:ext>
            </a:extLst>
          </p:cNvPr>
          <p:cNvPicPr>
            <a:picLocks noChangeAspect="1"/>
          </p:cNvPicPr>
          <p:nvPr/>
        </p:nvPicPr>
        <p:blipFill>
          <a:blip r:embed="rId2"/>
          <a:stretch>
            <a:fillRect/>
          </a:stretch>
        </p:blipFill>
        <p:spPr>
          <a:xfrm>
            <a:off x="304800" y="2438400"/>
            <a:ext cx="8734425" cy="3181350"/>
          </a:xfrm>
          <a:prstGeom prst="rect">
            <a:avLst/>
          </a:prstGeom>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Multinomial Coefficients</a:t>
            </a:r>
          </a:p>
        </p:txBody>
      </p:sp>
      <p:sp>
        <p:nvSpPr>
          <p:cNvPr id="3" name="Text Placeholder 2"/>
          <p:cNvSpPr>
            <a:spLocks noGrp="1"/>
          </p:cNvSpPr>
          <p:nvPr>
            <p:ph type="body" sz="quarter" idx="10"/>
          </p:nvPr>
        </p:nvSpPr>
        <p:spPr/>
        <p:txBody>
          <a:bodyPr>
            <a:normAutofit/>
          </a:bodyPr>
          <a:lstStyle/>
          <a:p>
            <a:pPr>
              <a:defRPr sz="2800"/>
            </a:pPr>
            <a:r>
              <a:rPr sz="2800" dirty="0"/>
              <a:t>Let </a:t>
            </a:r>
            <a:r>
              <a:rPr lang="en-US" sz="2800" i="1" dirty="0"/>
              <a:t>n</a:t>
            </a:r>
            <a:r>
              <a:rPr sz="2800" dirty="0"/>
              <a:t> be a positive integer, and let </a:t>
            </a:r>
            <a:r>
              <a:rPr lang="en-US" sz="2800" dirty="0"/>
              <a:t>		   									</a:t>
            </a:r>
            <a:r>
              <a:rPr sz="2800" dirty="0"/>
              <a:t> </a:t>
            </a:r>
            <a:r>
              <a:rPr lang="en-US" sz="2800" dirty="0"/>
              <a:t>	</a:t>
            </a:r>
            <a:endParaRPr sz="2800" dirty="0"/>
          </a:p>
          <a:p>
            <a:pPr>
              <a:defRPr sz="2800"/>
            </a:pPr>
            <a:endParaRPr lang="en-US" sz="2800" dirty="0"/>
          </a:p>
          <a:p>
            <a:pPr>
              <a:defRPr sz="2800"/>
            </a:pPr>
            <a:r>
              <a:rPr lang="en-US" dirty="0"/>
              <a:t>	</a:t>
            </a:r>
          </a:p>
          <a:p>
            <a:pPr>
              <a:defRPr sz="2800"/>
            </a:pPr>
            <a:endParaRPr lang="en-US" sz="2800" dirty="0"/>
          </a:p>
          <a:p>
            <a:pPr>
              <a:defRPr sz="2800"/>
            </a:pPr>
            <a:r>
              <a:rPr lang="en-US" sz="2800" dirty="0"/>
              <a:t>															</a:t>
            </a:r>
            <a:endParaRPr sz="2800" dirty="0"/>
          </a:p>
          <a:p>
            <a:endParaRPr sz="2800" dirty="0"/>
          </a:p>
        </p:txBody>
      </p:sp>
      <p:pic>
        <p:nvPicPr>
          <p:cNvPr id="6" name="Picture 5" descr="k sub 1 comma k sub 2 comma  and so on up to k sub r.">
            <a:extLst>
              <a:ext uri="{FF2B5EF4-FFF2-40B4-BE49-F238E27FC236}">
                <a16:creationId xmlns:a16="http://schemas.microsoft.com/office/drawing/2014/main" id="{8567EDA1-7D74-7137-1D42-00365579274A}"/>
              </a:ext>
            </a:extLst>
          </p:cNvPr>
          <p:cNvPicPr>
            <a:picLocks noChangeAspect="1"/>
          </p:cNvPicPr>
          <p:nvPr/>
        </p:nvPicPr>
        <p:blipFill>
          <a:blip r:embed="rId2"/>
          <a:stretch>
            <a:fillRect/>
          </a:stretch>
        </p:blipFill>
        <p:spPr>
          <a:xfrm>
            <a:off x="5474353" y="1141024"/>
            <a:ext cx="1524000" cy="428625"/>
          </a:xfrm>
          <a:prstGeom prst="rect">
            <a:avLst/>
          </a:prstGeom>
        </p:spPr>
      </p:pic>
      <p:sp>
        <p:nvSpPr>
          <p:cNvPr id="22" name="TextBox 21">
            <a:extLst>
              <a:ext uri="{FF2B5EF4-FFF2-40B4-BE49-F238E27FC236}">
                <a16:creationId xmlns:a16="http://schemas.microsoft.com/office/drawing/2014/main" id="{76E50E3B-A438-598E-8151-3B5D3D32D079}"/>
              </a:ext>
            </a:extLst>
          </p:cNvPr>
          <p:cNvSpPr txBox="1"/>
          <p:nvPr/>
        </p:nvSpPr>
        <p:spPr>
          <a:xfrm>
            <a:off x="457200" y="1520307"/>
            <a:ext cx="5257800" cy="523220"/>
          </a:xfrm>
          <a:prstGeom prst="rect">
            <a:avLst/>
          </a:prstGeom>
          <a:noFill/>
        </p:spPr>
        <p:txBody>
          <a:bodyPr wrap="square">
            <a:spAutoFit/>
          </a:bodyPr>
          <a:lstStyle/>
          <a:p>
            <a:r>
              <a:rPr lang="en-US" sz="2800" dirty="0">
                <a:solidFill>
                  <a:srgbClr val="000000"/>
                </a:solidFill>
              </a:rPr>
              <a:t>be nonnegative integers such that</a:t>
            </a:r>
            <a:endParaRPr lang="en-IN" sz="2800" dirty="0">
              <a:solidFill>
                <a:srgbClr val="000000"/>
              </a:solidFill>
            </a:endParaRPr>
          </a:p>
        </p:txBody>
      </p:sp>
      <p:sp>
        <p:nvSpPr>
          <p:cNvPr id="24" name="TextBox 23">
            <a:extLst>
              <a:ext uri="{FF2B5EF4-FFF2-40B4-BE49-F238E27FC236}">
                <a16:creationId xmlns:a16="http://schemas.microsoft.com/office/drawing/2014/main" id="{82BAF7DA-5A56-0A6F-94B0-F1B624F73EB0}"/>
              </a:ext>
            </a:extLst>
          </p:cNvPr>
          <p:cNvSpPr txBox="1"/>
          <p:nvPr/>
        </p:nvSpPr>
        <p:spPr>
          <a:xfrm>
            <a:off x="461513" y="1947720"/>
            <a:ext cx="1752600" cy="523220"/>
          </a:xfrm>
          <a:prstGeom prst="rect">
            <a:avLst/>
          </a:prstGeom>
          <a:noFill/>
        </p:spPr>
        <p:txBody>
          <a:bodyPr wrap="square">
            <a:spAutoFit/>
          </a:bodyPr>
          <a:lstStyle/>
          <a:p>
            <a:r>
              <a:rPr lang="en-IN" sz="2800" dirty="0">
                <a:solidFill>
                  <a:srgbClr val="000000"/>
                </a:solidFill>
              </a:rPr>
              <a:t>We define</a:t>
            </a:r>
          </a:p>
        </p:txBody>
      </p:sp>
      <p:pic>
        <p:nvPicPr>
          <p:cNvPr id="15" name="Picture 14" descr="n choose open parenthesis k sub 1, k sub 2,  and so on through  k sub r close parenthesis equals n factorial divided by open parenthesis  the product of k sub 1 factorial, k sub 2 factorial, and so on through k sub r factorial close parenthesis ">
            <a:extLst>
              <a:ext uri="{FF2B5EF4-FFF2-40B4-BE49-F238E27FC236}">
                <a16:creationId xmlns:a16="http://schemas.microsoft.com/office/drawing/2014/main" id="{B7C323F5-43A2-02D6-5470-9E6CD9253788}"/>
              </a:ext>
            </a:extLst>
          </p:cNvPr>
          <p:cNvPicPr>
            <a:picLocks noChangeAspect="1"/>
          </p:cNvPicPr>
          <p:nvPr/>
        </p:nvPicPr>
        <p:blipFill>
          <a:blip r:embed="rId3"/>
          <a:stretch>
            <a:fillRect/>
          </a:stretch>
        </p:blipFill>
        <p:spPr>
          <a:xfrm>
            <a:off x="2647950" y="2609865"/>
            <a:ext cx="3848100" cy="1028700"/>
          </a:xfrm>
          <a:prstGeom prst="rect">
            <a:avLst/>
          </a:prstGeom>
        </p:spPr>
      </p:pic>
      <p:sp>
        <p:nvSpPr>
          <p:cNvPr id="26" name="TextBox 25">
            <a:extLst>
              <a:ext uri="{FF2B5EF4-FFF2-40B4-BE49-F238E27FC236}">
                <a16:creationId xmlns:a16="http://schemas.microsoft.com/office/drawing/2014/main" id="{46D509B8-9C4B-5F5E-3679-09C557964EF2}"/>
              </a:ext>
            </a:extLst>
          </p:cNvPr>
          <p:cNvSpPr txBox="1"/>
          <p:nvPr/>
        </p:nvSpPr>
        <p:spPr>
          <a:xfrm>
            <a:off x="457200" y="3962400"/>
            <a:ext cx="8153400" cy="954107"/>
          </a:xfrm>
          <a:prstGeom prst="rect">
            <a:avLst/>
          </a:prstGeom>
          <a:noFill/>
        </p:spPr>
        <p:txBody>
          <a:bodyPr wrap="square">
            <a:spAutoFit/>
          </a:bodyPr>
          <a:lstStyle/>
          <a:p>
            <a:r>
              <a:rPr lang="en-US" sz="2800" dirty="0">
                <a:solidFill>
                  <a:srgbClr val="000000"/>
                </a:solidFill>
              </a:rPr>
              <a:t>Such an expression is called a </a:t>
            </a:r>
            <a:r>
              <a:rPr lang="en-US" sz="2800" b="1" dirty="0">
                <a:solidFill>
                  <a:srgbClr val="000000"/>
                </a:solidFill>
              </a:rPr>
              <a:t>multinomial coefficient</a:t>
            </a:r>
            <a:r>
              <a:rPr lang="en-US" sz="2800" dirty="0">
                <a:solidFill>
                  <a:srgbClr val="000000"/>
                </a:solidFill>
              </a:rPr>
              <a:t>. It is the coefficient of the term</a:t>
            </a:r>
            <a:endParaRPr lang="en-IN" sz="2800" dirty="0">
              <a:solidFill>
                <a:srgbClr val="000000"/>
              </a:solidFill>
            </a:endParaRPr>
          </a:p>
        </p:txBody>
      </p:sp>
      <p:pic>
        <p:nvPicPr>
          <p:cNvPr id="19" name="Picture 18" descr="A sub one to the power of k sub one times A sub two to the power of k sub two and so on up to A sub r to the power of k sub r.">
            <a:extLst>
              <a:ext uri="{FF2B5EF4-FFF2-40B4-BE49-F238E27FC236}">
                <a16:creationId xmlns:a16="http://schemas.microsoft.com/office/drawing/2014/main" id="{C68F408C-5925-F704-3341-4F0AACB61D75}"/>
              </a:ext>
            </a:extLst>
          </p:cNvPr>
          <p:cNvPicPr>
            <a:picLocks noChangeAspect="1"/>
          </p:cNvPicPr>
          <p:nvPr/>
        </p:nvPicPr>
        <p:blipFill>
          <a:blip r:embed="rId4"/>
          <a:stretch>
            <a:fillRect/>
          </a:stretch>
        </p:blipFill>
        <p:spPr>
          <a:xfrm>
            <a:off x="5026678" y="4435898"/>
            <a:ext cx="1971675" cy="533400"/>
          </a:xfrm>
          <a:prstGeom prst="rect">
            <a:avLst/>
          </a:prstGeom>
        </p:spPr>
      </p:pic>
      <p:sp>
        <p:nvSpPr>
          <p:cNvPr id="28" name="TextBox 27">
            <a:extLst>
              <a:ext uri="{FF2B5EF4-FFF2-40B4-BE49-F238E27FC236}">
                <a16:creationId xmlns:a16="http://schemas.microsoft.com/office/drawing/2014/main" id="{11B19268-3096-3B90-9E34-87045CAA2F1D}"/>
              </a:ext>
            </a:extLst>
          </p:cNvPr>
          <p:cNvSpPr txBox="1"/>
          <p:nvPr/>
        </p:nvSpPr>
        <p:spPr>
          <a:xfrm>
            <a:off x="452887" y="4929180"/>
            <a:ext cx="3200400" cy="523220"/>
          </a:xfrm>
          <a:prstGeom prst="rect">
            <a:avLst/>
          </a:prstGeom>
          <a:noFill/>
        </p:spPr>
        <p:txBody>
          <a:bodyPr wrap="square">
            <a:spAutoFit/>
          </a:bodyPr>
          <a:lstStyle/>
          <a:p>
            <a:r>
              <a:rPr lang="en-IN" sz="2800" dirty="0">
                <a:solidFill>
                  <a:srgbClr val="000000"/>
                </a:solidFill>
              </a:rPr>
              <a:t>in the expansion of</a:t>
            </a:r>
          </a:p>
        </p:txBody>
      </p:sp>
      <p:pic>
        <p:nvPicPr>
          <p:cNvPr id="11" name="Picture 10" descr="k sub 1 plus k sub 2 plus and so on up to plus k sub r equals n.">
            <a:extLst>
              <a:ext uri="{FF2B5EF4-FFF2-40B4-BE49-F238E27FC236}">
                <a16:creationId xmlns:a16="http://schemas.microsoft.com/office/drawing/2014/main" id="{01A35E7C-90C2-2A4C-A7EE-1B34224C76CA}"/>
              </a:ext>
            </a:extLst>
          </p:cNvPr>
          <p:cNvPicPr>
            <a:picLocks noChangeAspect="1"/>
          </p:cNvPicPr>
          <p:nvPr/>
        </p:nvPicPr>
        <p:blipFill>
          <a:blip r:embed="rId5"/>
          <a:stretch>
            <a:fillRect/>
          </a:stretch>
        </p:blipFill>
        <p:spPr>
          <a:xfrm>
            <a:off x="5491162" y="1591485"/>
            <a:ext cx="2638425" cy="428625"/>
          </a:xfrm>
          <a:prstGeom prst="rect">
            <a:avLst/>
          </a:prstGeom>
        </p:spPr>
      </p:pic>
      <p:pic>
        <p:nvPicPr>
          <p:cNvPr id="25" name="Picture 24" descr="Open parenthesis A sub one plus A sub two plus and so on up to A sub r close parenthesis raised to the power of n.">
            <a:extLst>
              <a:ext uri="{FF2B5EF4-FFF2-40B4-BE49-F238E27FC236}">
                <a16:creationId xmlns:a16="http://schemas.microsoft.com/office/drawing/2014/main" id="{03BFEB50-4A73-AC59-CF62-38D38736511B}"/>
              </a:ext>
            </a:extLst>
          </p:cNvPr>
          <p:cNvPicPr>
            <a:picLocks noChangeAspect="1"/>
          </p:cNvPicPr>
          <p:nvPr/>
        </p:nvPicPr>
        <p:blipFill>
          <a:blip r:embed="rId6"/>
          <a:stretch>
            <a:fillRect/>
          </a:stretch>
        </p:blipFill>
        <p:spPr>
          <a:xfrm>
            <a:off x="3338231" y="4884671"/>
            <a:ext cx="2724150" cy="581025"/>
          </a:xfrm>
          <a:prstGeom prst="rect">
            <a:avLst/>
          </a:prstGeom>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Theorem: </a:t>
            </a:r>
            <a:r>
              <a:rPr dirty="0"/>
              <a:t>The Multinomial Theorem</a:t>
            </a:r>
          </a:p>
        </p:txBody>
      </p:sp>
      <p:sp>
        <p:nvSpPr>
          <p:cNvPr id="3" name="Text Placeholder 2"/>
          <p:cNvSpPr>
            <a:spLocks noGrp="1"/>
          </p:cNvSpPr>
          <p:nvPr>
            <p:ph type="body" sz="quarter" idx="10"/>
          </p:nvPr>
        </p:nvSpPr>
        <p:spPr/>
        <p:txBody>
          <a:bodyPr>
            <a:normAutofit/>
          </a:bodyPr>
          <a:lstStyle/>
          <a:p>
            <a:pPr>
              <a:defRPr sz="2800"/>
            </a:pPr>
            <a:r>
              <a:rPr lang="en-US" sz="2800" dirty="0"/>
              <a:t>Given the positive integer </a:t>
            </a:r>
            <a:r>
              <a:rPr lang="en-US" sz="2800" i="1" dirty="0"/>
              <a:t>n</a:t>
            </a:r>
            <a:r>
              <a:rPr lang="en-US" sz="2800" dirty="0"/>
              <a:t> and expressions</a:t>
            </a:r>
          </a:p>
          <a:p>
            <a:pPr>
              <a:defRPr sz="2800"/>
            </a:pPr>
            <a:r>
              <a:rPr lang="en-US" sz="2800" dirty="0"/>
              <a:t>	</a:t>
            </a:r>
          </a:p>
          <a:p>
            <a:pPr>
              <a:defRPr sz="2800"/>
            </a:pPr>
            <a:endParaRPr lang="ar-AE" sz="2800" dirty="0"/>
          </a:p>
          <a:p>
            <a:pPr>
              <a:defRPr sz="2800"/>
            </a:pPr>
            <a:r>
              <a:rPr lang="ar-AE" sz="2800" dirty="0"/>
              <a:t> </a:t>
            </a:r>
            <a:r>
              <a:rPr lang="en-US" sz="2800" dirty="0"/>
              <a:t>	</a:t>
            </a:r>
            <a:endParaRPr sz="2800" dirty="0"/>
          </a:p>
        </p:txBody>
      </p:sp>
      <p:pic>
        <p:nvPicPr>
          <p:cNvPr id="7" name="Picture 6" descr="A sub one comma A sub two comma and so on up to A sub r.">
            <a:extLst>
              <a:ext uri="{FF2B5EF4-FFF2-40B4-BE49-F238E27FC236}">
                <a16:creationId xmlns:a16="http://schemas.microsoft.com/office/drawing/2014/main" id="{2AC0655A-4E1A-E9FB-E774-48FA8605DF6B}"/>
              </a:ext>
            </a:extLst>
          </p:cNvPr>
          <p:cNvPicPr>
            <a:picLocks noChangeAspect="1"/>
          </p:cNvPicPr>
          <p:nvPr/>
        </p:nvPicPr>
        <p:blipFill>
          <a:blip r:embed="rId2"/>
          <a:stretch>
            <a:fillRect/>
          </a:stretch>
        </p:blipFill>
        <p:spPr>
          <a:xfrm>
            <a:off x="533400" y="1587091"/>
            <a:ext cx="1781175" cy="428625"/>
          </a:xfrm>
          <a:prstGeom prst="rect">
            <a:avLst/>
          </a:prstGeom>
        </p:spPr>
      </p:pic>
      <p:pic>
        <p:nvPicPr>
          <p:cNvPr id="10" name="Picture 9" descr="open parentheses A sub 1 plus A sub 2 plus and so on up to A sub r close parentheses raised to the power n equals the summation over all k sub 1 plus k sub 2 plus and so on up to k sub r equals n of the multinomial coefficient with n choose  open parentheses k sub 1 comma k sub 2 comma and so on k sub r close parentheses times A sub 1 to the power of k sub 1, A sub 2 to the power of k sub 2, and so on up to A sub r to the power of k sub r.">
            <a:extLst>
              <a:ext uri="{FF2B5EF4-FFF2-40B4-BE49-F238E27FC236}">
                <a16:creationId xmlns:a16="http://schemas.microsoft.com/office/drawing/2014/main" id="{D44F843F-ACF7-947B-D37F-C62D7D7D85A0}"/>
              </a:ext>
            </a:extLst>
          </p:cNvPr>
          <p:cNvPicPr>
            <a:picLocks noChangeAspect="1"/>
          </p:cNvPicPr>
          <p:nvPr/>
        </p:nvPicPr>
        <p:blipFill>
          <a:blip r:embed="rId3"/>
          <a:stretch>
            <a:fillRect/>
          </a:stretch>
        </p:blipFill>
        <p:spPr>
          <a:xfrm>
            <a:off x="2057400" y="2493835"/>
            <a:ext cx="5429250" cy="1676400"/>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11: Using the Multinomial Theorem</a:t>
            </a:r>
            <a:r>
              <a:rPr lang="en-US" baseline="-25000" dirty="0"/>
              <a:t>1</a:t>
            </a:r>
            <a:endParaRPr dirty="0"/>
          </a:p>
        </p:txBody>
      </p:sp>
      <p:sp>
        <p:nvSpPr>
          <p:cNvPr id="3" name="Text Placeholder 2"/>
          <p:cNvSpPr>
            <a:spLocks noGrp="1"/>
          </p:cNvSpPr>
          <p:nvPr>
            <p:ph type="body" sz="quarter" idx="10"/>
          </p:nvPr>
        </p:nvSpPr>
        <p:spPr/>
        <p:txBody>
          <a:bodyPr>
            <a:normAutofit/>
          </a:bodyPr>
          <a:lstStyle/>
          <a:p>
            <a:pPr>
              <a:defRPr sz="2800"/>
            </a:pPr>
            <a:r>
              <a:rPr sz="2800" dirty="0"/>
              <a:t>Expand the expression</a:t>
            </a:r>
            <a:r>
              <a:rPr lang="en-US" sz="2800" dirty="0"/>
              <a:t> </a:t>
            </a:r>
            <a:endParaRPr sz="2800" dirty="0"/>
          </a:p>
        </p:txBody>
      </p:sp>
      <p:pic>
        <p:nvPicPr>
          <p:cNvPr id="7" name="Picture 6" descr="Open parenthesis a plus b plus c close parenthesis cubed">
            <a:extLst>
              <a:ext uri="{FF2B5EF4-FFF2-40B4-BE49-F238E27FC236}">
                <a16:creationId xmlns:a16="http://schemas.microsoft.com/office/drawing/2014/main" id="{76CAEEC1-40CD-614B-066B-7C7754151BF1}"/>
              </a:ext>
            </a:extLst>
          </p:cNvPr>
          <p:cNvPicPr>
            <a:picLocks noChangeAspect="1"/>
          </p:cNvPicPr>
          <p:nvPr/>
        </p:nvPicPr>
        <p:blipFill>
          <a:blip r:embed="rId2"/>
          <a:stretch>
            <a:fillRect/>
          </a:stretch>
        </p:blipFill>
        <p:spPr>
          <a:xfrm>
            <a:off x="3810000" y="990600"/>
            <a:ext cx="1771650" cy="609600"/>
          </a:xfrm>
          <a:prstGeom prst="rect">
            <a:avLst/>
          </a:prstGeom>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11: Using the Multinomial Theorem</a:t>
            </a:r>
            <a:r>
              <a:rPr lang="en-US" baseline="-25000" dirty="0"/>
              <a:t>2</a:t>
            </a:r>
            <a:endParaRPr dirty="0"/>
          </a:p>
        </p:txBody>
      </p:sp>
      <p:sp>
        <p:nvSpPr>
          <p:cNvPr id="3" name="Text Placeholder 2"/>
          <p:cNvSpPr>
            <a:spLocks noGrp="1"/>
          </p:cNvSpPr>
          <p:nvPr>
            <p:ph type="body" sz="quarter" idx="10"/>
          </p:nvPr>
        </p:nvSpPr>
        <p:spPr/>
        <p:txBody>
          <a:bodyPr>
            <a:normAutofit/>
          </a:bodyPr>
          <a:lstStyle/>
          <a:p>
            <a:r>
              <a:rPr lang="en-US" b="1" dirty="0"/>
              <a:t>Solution</a:t>
            </a:r>
          </a:p>
          <a:p>
            <a:pPr>
              <a:defRPr sz="2800"/>
            </a:pPr>
            <a:r>
              <a:rPr lang="en-US" sz="2400" dirty="0"/>
              <a:t>We will start by noting that the expansion will have terms containing</a:t>
            </a:r>
          </a:p>
          <a:p>
            <a:pPr algn="ctr">
              <a:defRPr sz="2800"/>
            </a:pPr>
            <a:endParaRPr lang="en-US" sz="2000" dirty="0"/>
          </a:p>
          <a:p>
            <a:pPr algn="ctr">
              <a:defRPr sz="2800"/>
            </a:pPr>
            <a:endParaRPr lang="en-US" sz="2000" dirty="0"/>
          </a:p>
          <a:p>
            <a:pPr algn="ctr">
              <a:defRPr sz="2800"/>
            </a:pPr>
            <a:endParaRPr lang="ar-AE" sz="2000" dirty="0"/>
          </a:p>
          <a:p>
            <a:endParaRPr lang="en-US" sz="2000" dirty="0"/>
          </a:p>
        </p:txBody>
      </p:sp>
      <p:pic>
        <p:nvPicPr>
          <p:cNvPr id="4" name="Picture 3" descr="a cubed comma&#10;a squared times b comma&#10;a squared times c comma&#10;a times b squared comma&#10;a times c squared comma&#10;a times b times c comma&#10;b cubed comma&#10;b squared times c comma&#10;b times c squared comma&#10;and c cubed&#10;">
            <a:extLst>
              <a:ext uri="{FF2B5EF4-FFF2-40B4-BE49-F238E27FC236}">
                <a16:creationId xmlns:a16="http://schemas.microsoft.com/office/drawing/2014/main" id="{E579AF38-6DE9-F217-2F01-EED25678A51C}"/>
              </a:ext>
            </a:extLst>
          </p:cNvPr>
          <p:cNvPicPr>
            <a:picLocks noChangeAspect="1"/>
          </p:cNvPicPr>
          <p:nvPr/>
        </p:nvPicPr>
        <p:blipFill>
          <a:blip r:embed="rId2"/>
          <a:stretch>
            <a:fillRect/>
          </a:stretch>
        </p:blipFill>
        <p:spPr>
          <a:xfrm>
            <a:off x="1945957" y="1886243"/>
            <a:ext cx="5553075" cy="457200"/>
          </a:xfrm>
          <a:prstGeom prst="rect">
            <a:avLst/>
          </a:prstGeom>
        </p:spPr>
      </p:pic>
      <p:sp>
        <p:nvSpPr>
          <p:cNvPr id="5" name="TextBox 4">
            <a:extLst>
              <a:ext uri="{FF2B5EF4-FFF2-40B4-BE49-F238E27FC236}">
                <a16:creationId xmlns:a16="http://schemas.microsoft.com/office/drawing/2014/main" id="{F170C4C2-7DDD-07CB-C4FB-4E56F5D71F39}"/>
              </a:ext>
            </a:extLst>
          </p:cNvPr>
          <p:cNvSpPr txBox="1"/>
          <p:nvPr/>
        </p:nvSpPr>
        <p:spPr>
          <a:xfrm>
            <a:off x="457200" y="2286000"/>
            <a:ext cx="8153400" cy="1569660"/>
          </a:xfrm>
          <a:prstGeom prst="rect">
            <a:avLst/>
          </a:prstGeom>
          <a:noFill/>
        </p:spPr>
        <p:txBody>
          <a:bodyPr wrap="square">
            <a:spAutoFit/>
          </a:bodyPr>
          <a:lstStyle/>
          <a:p>
            <a:pPr>
              <a:defRPr sz="2800"/>
            </a:pPr>
            <a:r>
              <a:rPr lang="en-US" sz="2400" dirty="0"/>
              <a:t>(Note that these are all the ways that the three nonnegative integer exponents can add up to 3.) Each of these terms must be multiplied by its corresponding multinomial coefficient. For instance, the coefficient of </a:t>
            </a:r>
            <a:r>
              <a:rPr lang="en-US" sz="2400" i="1" dirty="0"/>
              <a:t>a</a:t>
            </a:r>
            <a:r>
              <a:rPr lang="en-US" sz="2400" dirty="0"/>
              <a:t>²c is</a:t>
            </a:r>
          </a:p>
        </p:txBody>
      </p:sp>
      <p:pic>
        <p:nvPicPr>
          <p:cNvPr id="7" name="Picture 6" descr="Three choose open parenthesis two comma zero comma one close parenthesis equals three factorial divided by the product of two factorial, zero factorial, and one factorial, which equals six divided by two, equals three.">
            <a:extLst>
              <a:ext uri="{FF2B5EF4-FFF2-40B4-BE49-F238E27FC236}">
                <a16:creationId xmlns:a16="http://schemas.microsoft.com/office/drawing/2014/main" id="{5C384839-DDE8-D89D-C76A-D7837F2078C9}"/>
              </a:ext>
            </a:extLst>
          </p:cNvPr>
          <p:cNvPicPr>
            <a:picLocks noChangeAspect="1"/>
          </p:cNvPicPr>
          <p:nvPr/>
        </p:nvPicPr>
        <p:blipFill>
          <a:blip r:embed="rId3"/>
          <a:stretch>
            <a:fillRect/>
          </a:stretch>
        </p:blipFill>
        <p:spPr>
          <a:xfrm>
            <a:off x="3352800" y="4076700"/>
            <a:ext cx="3171825" cy="952500"/>
          </a:xfrm>
          <a:prstGeom prst="rect">
            <a:avLst/>
          </a:prstGeom>
        </p:spPr>
      </p:pic>
    </p:spTree>
    <p:extLst>
      <p:ext uri="{BB962C8B-B14F-4D97-AF65-F5344CB8AC3E}">
        <p14:creationId xmlns:p14="http://schemas.microsoft.com/office/powerpoint/2010/main" val="10046132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4A7FA-0A08-B72C-BEA7-B6E8657341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DE73B5-86E6-E15F-A784-7CFD45B5FCBA}"/>
              </a:ext>
            </a:extLst>
          </p:cNvPr>
          <p:cNvSpPr>
            <a:spLocks noGrp="1"/>
          </p:cNvSpPr>
          <p:nvPr>
            <p:ph type="title"/>
          </p:nvPr>
        </p:nvSpPr>
        <p:spPr/>
        <p:txBody>
          <a:bodyPr>
            <a:normAutofit/>
          </a:bodyPr>
          <a:lstStyle/>
          <a:p>
            <a:pPr>
              <a:defRPr sz="3200"/>
            </a:pPr>
            <a:r>
              <a:rPr dirty="0"/>
              <a:t>Example 11: Using the Multinomial Theorem</a:t>
            </a:r>
            <a:r>
              <a:rPr lang="en-US" baseline="-25000" dirty="0"/>
              <a:t>3</a:t>
            </a:r>
            <a:endParaRPr dirty="0"/>
          </a:p>
        </p:txBody>
      </p:sp>
      <p:sp>
        <p:nvSpPr>
          <p:cNvPr id="3" name="Text Placeholder 2">
            <a:extLst>
              <a:ext uri="{FF2B5EF4-FFF2-40B4-BE49-F238E27FC236}">
                <a16:creationId xmlns:a16="http://schemas.microsoft.com/office/drawing/2014/main" id="{A3A848D9-B1BD-EC2B-A894-E8F36DBC77F4}"/>
              </a:ext>
            </a:extLst>
          </p:cNvPr>
          <p:cNvSpPr>
            <a:spLocks noGrp="1"/>
          </p:cNvSpPr>
          <p:nvPr>
            <p:ph type="body" sz="quarter" idx="10"/>
          </p:nvPr>
        </p:nvSpPr>
        <p:spPr/>
        <p:txBody>
          <a:bodyPr>
            <a:normAutofit/>
          </a:bodyPr>
          <a:lstStyle/>
          <a:p>
            <a:r>
              <a:rPr lang="en-US" sz="2400" dirty="0"/>
              <a:t>Similarly, the coefficient of </a:t>
            </a:r>
            <a:r>
              <a:rPr lang="en-US" sz="2400" i="1" dirty="0"/>
              <a:t>b</a:t>
            </a:r>
            <a:r>
              <a:rPr lang="en-US" sz="2400" dirty="0"/>
              <a:t>³ is</a:t>
            </a:r>
            <a:endParaRPr lang="en-IN" sz="2400" dirty="0"/>
          </a:p>
        </p:txBody>
      </p:sp>
      <p:pic>
        <p:nvPicPr>
          <p:cNvPr id="4" name="Picture 3" descr="Three choose open parenthesis zero comma three comma zero close parenthesis equals three factorial divided by the product of zero factorial, three factorial, and zero factorial, which equals six divided by six, equals one.">
            <a:extLst>
              <a:ext uri="{FF2B5EF4-FFF2-40B4-BE49-F238E27FC236}">
                <a16:creationId xmlns:a16="http://schemas.microsoft.com/office/drawing/2014/main" id="{F231DE33-C641-8D45-EBE8-24304A514E72}"/>
              </a:ext>
            </a:extLst>
          </p:cNvPr>
          <p:cNvPicPr>
            <a:picLocks noChangeAspect="1"/>
          </p:cNvPicPr>
          <p:nvPr/>
        </p:nvPicPr>
        <p:blipFill>
          <a:blip r:embed="rId2"/>
          <a:stretch>
            <a:fillRect/>
          </a:stretch>
        </p:blipFill>
        <p:spPr>
          <a:xfrm>
            <a:off x="3276599" y="1788467"/>
            <a:ext cx="3209925" cy="952500"/>
          </a:xfrm>
          <a:prstGeom prst="rect">
            <a:avLst/>
          </a:prstGeom>
        </p:spPr>
      </p:pic>
      <p:sp>
        <p:nvSpPr>
          <p:cNvPr id="31" name="TextBox 30">
            <a:extLst>
              <a:ext uri="{FF2B5EF4-FFF2-40B4-BE49-F238E27FC236}">
                <a16:creationId xmlns:a16="http://schemas.microsoft.com/office/drawing/2014/main" id="{6CB158DA-D2DE-9221-6274-7896635D2D3E}"/>
              </a:ext>
            </a:extLst>
          </p:cNvPr>
          <p:cNvSpPr txBox="1"/>
          <p:nvPr/>
        </p:nvSpPr>
        <p:spPr>
          <a:xfrm>
            <a:off x="533400" y="2971800"/>
            <a:ext cx="4653950" cy="461665"/>
          </a:xfrm>
          <a:prstGeom prst="rect">
            <a:avLst/>
          </a:prstGeom>
          <a:noFill/>
        </p:spPr>
        <p:txBody>
          <a:bodyPr wrap="square">
            <a:spAutoFit/>
          </a:bodyPr>
          <a:lstStyle/>
          <a:p>
            <a:r>
              <a:rPr lang="en-US" sz="2400" dirty="0"/>
              <a:t>Altogether, we obtain</a:t>
            </a:r>
          </a:p>
        </p:txBody>
      </p:sp>
      <p:pic>
        <p:nvPicPr>
          <p:cNvPr id="6" name="Picture 5" descr="Open parenthesis a plus b plus c close parenthesis cubed&#10;equals&#10;a cubed&#10;plus 3 a squared b&#10;plus 3 a squared c&#10;plus 3 a b squared&#10;plus 3 a c squared&#10;plus 6 a b c&#10;plus b cubed&#10;plus 3 b squared c&#10;plus 3 b c squared&#10;plus c cubed.">
            <a:extLst>
              <a:ext uri="{FF2B5EF4-FFF2-40B4-BE49-F238E27FC236}">
                <a16:creationId xmlns:a16="http://schemas.microsoft.com/office/drawing/2014/main" id="{2A2B9EDD-DA5D-5D2C-1544-BD1BBDA7A2E5}"/>
              </a:ext>
            </a:extLst>
          </p:cNvPr>
          <p:cNvPicPr>
            <a:picLocks noChangeAspect="1"/>
          </p:cNvPicPr>
          <p:nvPr/>
        </p:nvPicPr>
        <p:blipFill>
          <a:blip r:embed="rId3"/>
          <a:stretch>
            <a:fillRect/>
          </a:stretch>
        </p:blipFill>
        <p:spPr>
          <a:xfrm>
            <a:off x="1690686" y="3671487"/>
            <a:ext cx="6381750" cy="1066800"/>
          </a:xfrm>
          <a:prstGeom prst="rect">
            <a:avLst/>
          </a:prstGeom>
        </p:spPr>
      </p:pic>
    </p:spTree>
    <p:extLst>
      <p:ext uri="{BB962C8B-B14F-4D97-AF65-F5344CB8AC3E}">
        <p14:creationId xmlns:p14="http://schemas.microsoft.com/office/powerpoint/2010/main" val="2318231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4</a:t>
            </a:r>
            <a:endParaRPr dirty="0"/>
          </a:p>
        </p:txBody>
      </p:sp>
      <p:sp>
        <p:nvSpPr>
          <p:cNvPr id="3" name="Text Placeholder 2"/>
          <p:cNvSpPr>
            <a:spLocks noGrp="1"/>
          </p:cNvSpPr>
          <p:nvPr>
            <p:ph type="body" sz="quarter" idx="10"/>
          </p:nvPr>
        </p:nvSpPr>
        <p:spPr/>
        <p:txBody>
          <a:bodyPr>
            <a:normAutofit/>
          </a:bodyPr>
          <a:lstStyle/>
          <a:p>
            <a:r>
              <a:rPr dirty="0"/>
              <a:t>​</a:t>
            </a:r>
            <a:r>
              <a:rPr sz="2800" dirty="0"/>
              <a:t>Since there are ten digits in all (0 through 9), this means there are eight possible ways to choose a digit for the first and fourth “slots”, only two possible ways to choose a digit for the second slot, and ten possible ways to choose digits for all the remaining slots. This is illustrated in Figure 1.</a:t>
            </a:r>
          </a:p>
          <a:p>
            <a:r>
              <a:rPr dirty="0"/>
              <a:t>​</a:t>
            </a:r>
          </a:p>
        </p:txBody>
      </p:sp>
    </p:spTree>
    <p:extLst>
      <p:ext uri="{BB962C8B-B14F-4D97-AF65-F5344CB8AC3E}">
        <p14:creationId xmlns:p14="http://schemas.microsoft.com/office/powerpoint/2010/main" val="2806034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5</a:t>
            </a:r>
            <a:endParaRPr dirty="0"/>
          </a:p>
        </p:txBody>
      </p:sp>
      <p:pic>
        <p:nvPicPr>
          <p:cNvPr id="8" name="Content Placeholder 7" descr="Illustration of the possible digits in a US phone number. There are 10 blanks, with the possible number of digits for each blank listed below them. The first blank has 8 possible digits, the second has 2, the third has 10, the fourth has 8, and the remaining blanks have 10 each.">
            <a:extLst>
              <a:ext uri="{FF2B5EF4-FFF2-40B4-BE49-F238E27FC236}">
                <a16:creationId xmlns:a16="http://schemas.microsoft.com/office/drawing/2014/main" id="{D159D1A4-70CE-41B9-B99B-84C9A8747554}"/>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3000" y="2188369"/>
            <a:ext cx="6705599" cy="1164431"/>
          </a:xfrm>
        </p:spPr>
      </p:pic>
      <p:sp>
        <p:nvSpPr>
          <p:cNvPr id="3" name="TextBox 2">
            <a:extLst>
              <a:ext uri="{FF2B5EF4-FFF2-40B4-BE49-F238E27FC236}">
                <a16:creationId xmlns:a16="http://schemas.microsoft.com/office/drawing/2014/main" id="{AB18A441-63F0-499E-8E17-C14E05D4AD9A}"/>
              </a:ext>
            </a:extLst>
          </p:cNvPr>
          <p:cNvSpPr txBox="1"/>
          <p:nvPr/>
        </p:nvSpPr>
        <p:spPr>
          <a:xfrm>
            <a:off x="457200" y="3733800"/>
            <a:ext cx="8229600" cy="461665"/>
          </a:xfrm>
          <a:prstGeom prst="rect">
            <a:avLst/>
          </a:prstGeom>
          <a:noFill/>
        </p:spPr>
        <p:txBody>
          <a:bodyPr wrap="square" rtlCol="0">
            <a:spAutoFit/>
          </a:bodyPr>
          <a:lstStyle/>
          <a:p>
            <a:pPr algn="ctr"/>
            <a:r>
              <a:rPr lang="en-US" sz="2400" dirty="0"/>
              <a:t>Figure 1: Constructing Allowable Phone Numbers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6</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US" dirty="0"/>
                  <a:t>​</a:t>
                </a:r>
                <a:r>
                  <a:rPr lang="en-US" sz="2800" dirty="0"/>
                  <a:t>For the moment, consider how just the first two slots can be filled. Any of the eight allowable digits for the first slot can be paired up with either of the two allowable digits for the second slot, meaning that there are 8</a:t>
                </a:r>
                <a14:m>
                  <m:oMath xmlns:m="http://schemas.openxmlformats.org/officeDocument/2006/math">
                    <m:r>
                      <a:rPr lang="en-US" b="0" i="0" smtClean="0">
                        <a:latin typeface="Cambria Math" panose="02040503050406030204" pitchFamily="18" charset="0"/>
                        <a:ea typeface="Cambria Math" panose="02040503050406030204" pitchFamily="18" charset="0"/>
                      </a:rPr>
                      <m:t> </m:t>
                    </m:r>
                    <m:r>
                      <a:rPr lang="en-US" i="1" smtClean="0">
                        <a:latin typeface="Cambria Math" panose="02040503050406030204" pitchFamily="18" charset="0"/>
                        <a:ea typeface="Cambria Math" panose="02040503050406030204" pitchFamily="18" charset="0"/>
                      </a:rPr>
                      <m:t>×</m:t>
                    </m:r>
                    <m:r>
                      <a:rPr lang="en-US" b="0" i="0" smtClean="0">
                        <a:latin typeface="Cambria Math" panose="02040503050406030204" pitchFamily="18" charset="0"/>
                        <a:ea typeface="Cambria Math" panose="02040503050406030204" pitchFamily="18" charset="0"/>
                      </a:rPr>
                      <m:t> </m:t>
                    </m:r>
                  </m:oMath>
                </a14:m>
                <a:r>
                  <a:rPr lang="en-US" sz="2800" dirty="0"/>
                  <a:t>2 ways of filling the first two slots altogether. In fact, all of the sixteen possible choices for the first two slots can be easily listed:</a:t>
                </a:r>
              </a:p>
              <a:p>
                <a:r>
                  <a:rPr lang="en-US"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481"/>
                </a:stretch>
              </a:blipFill>
            </p:spPr>
            <p:txBody>
              <a:bodyPr/>
              <a:lstStyle/>
              <a:p>
                <a:r>
                  <a:rPr lang="en-IN">
                    <a:noFill/>
                  </a:rPr>
                  <a:t> </a:t>
                </a:r>
              </a:p>
            </p:txBody>
          </p:sp>
        </mc:Fallback>
      </mc:AlternateContent>
      <p:pic>
        <p:nvPicPr>
          <p:cNvPr id="4" name="Content Placeholder 4" descr="Illustration of the possible first two digits of a phone number with the given restrictions. The size of the set consisting of 20, 30, 40, up to 90 is described as 8 ending in 0, and the size of the set consisting of 21, 31, 41, up to 91 is described as 8 ending in 1.">
            <a:extLst>
              <a:ext uri="{FF2B5EF4-FFF2-40B4-BE49-F238E27FC236}">
                <a16:creationId xmlns:a16="http://schemas.microsoft.com/office/drawing/2014/main" id="{80641047-451B-4964-8C28-55858B4ABCE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30300" y="3951422"/>
            <a:ext cx="6883400" cy="1877291"/>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7</a:t>
            </a:r>
            <a:endParaRPr dirty="0"/>
          </a:p>
        </p:txBody>
      </p:sp>
      <p:sp>
        <p:nvSpPr>
          <p:cNvPr id="3" name="Text Placeholder 2"/>
          <p:cNvSpPr>
            <a:spLocks noGrp="1"/>
          </p:cNvSpPr>
          <p:nvPr>
            <p:ph type="body" sz="quarter" idx="10"/>
          </p:nvPr>
        </p:nvSpPr>
        <p:spPr/>
        <p:txBody>
          <a:bodyPr>
            <a:normAutofit lnSpcReduction="10000"/>
          </a:bodyPr>
          <a:lstStyle/>
          <a:p>
            <a:r>
              <a:rPr dirty="0"/>
              <a:t>​</a:t>
            </a:r>
            <a:r>
              <a:rPr sz="2800" dirty="0"/>
              <a:t>Now, any of these sixteen possible choices for the first two slots can be matched with any of the ten possible digits for the third slot, giving us a total of </a:t>
            </a:r>
            <a:r>
              <a:rPr sz="2800" dirty="0">
                <a:latin typeface="Cambria Math"/>
              </a:rPr>
              <a:t>160</a:t>
            </a:r>
            <a:r>
              <a:rPr sz="2800" dirty="0"/>
              <a:t> ways of filling the first three slots. This pattern continues, so that the total number of phone numbers of the required form is</a:t>
            </a:r>
            <a:endParaRPr lang="en-US" sz="2800" dirty="0"/>
          </a:p>
          <a:p>
            <a:endParaRPr lang="en-US" dirty="0">
              <a:ea typeface="Cambria Math" panose="02040503050406030204" pitchFamily="18" charset="0"/>
            </a:endParaRPr>
          </a:p>
          <a:p>
            <a:pPr algn="ctr"/>
            <a:r>
              <a:rPr lang="en-US" dirty="0">
                <a:ea typeface="Cambria Math" panose="02040503050406030204" pitchFamily="18" charset="0"/>
              </a:rPr>
              <a:t>8 × 2 × 10 × 8 × 10 × 10 × 10 × 10 × 10 × 10 </a:t>
            </a:r>
          </a:p>
          <a:p>
            <a:pPr algn="ctr"/>
            <a:r>
              <a:rPr lang="en-US" dirty="0">
                <a:ea typeface="Cambria Math" panose="02040503050406030204" pitchFamily="18" charset="0"/>
              </a:rPr>
              <a:t>= 1,280,000,000.</a:t>
            </a:r>
            <a:endParaRPr lang="en-US" sz="2600" dirty="0">
              <a:ea typeface="Cambria Math" panose="02040503050406030204" pitchFamily="18" charset="0"/>
            </a:endParaRPr>
          </a:p>
          <a:p>
            <a:endParaRPr sz="2800" dirty="0"/>
          </a:p>
          <a:p>
            <a:pPr algn="ctr">
              <a:lnSpc>
                <a:spcPct val="150000"/>
              </a:lnSpc>
              <a:defRPr sz="2800"/>
            </a:pPr>
            <a:r>
              <a:rPr dirty="0"/>
              <a:t>​</a:t>
            </a:r>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1: Counting Phone Numbers</a:t>
            </a:r>
            <a:r>
              <a:rPr lang="en-US" baseline="-25000" dirty="0"/>
              <a:t>8</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startAt="2"/>
              <a:defRPr sz="2800"/>
            </a:pPr>
            <a:r>
              <a:rPr lang="en-US" dirty="0"/>
              <a:t>​</a:t>
            </a:r>
            <a:r>
              <a:rPr lang="en-US" sz="2800" dirty="0"/>
              <a:t>The same sort of argument applies if there is no restriction on the middle digit of the area code. In this case, the total number of allowable phone numbers is</a:t>
            </a:r>
          </a:p>
          <a:p>
            <a:pPr algn="ctr">
              <a:defRPr sz="2800"/>
            </a:pPr>
            <a:r>
              <a:rPr lang="en-US" dirty="0">
                <a:ea typeface="Cambria Math" panose="02040503050406030204" pitchFamily="18" charset="0"/>
              </a:rPr>
              <a:t>8 × 10 × 10 × 8 × 10 × 10 × 10 × 10 × 10 × 10 </a:t>
            </a:r>
          </a:p>
          <a:p>
            <a:pPr algn="ctr">
              <a:defRPr sz="2800"/>
            </a:pPr>
            <a:r>
              <a:rPr lang="en-US" dirty="0">
                <a:ea typeface="Cambria Math" panose="02040503050406030204" pitchFamily="18" charset="0"/>
              </a:rPr>
              <a:t>= 6,400,000,000</a:t>
            </a:r>
            <a:r>
              <a:rPr lang="en-US" sz="2600" dirty="0">
                <a:ea typeface="Cambria Math" panose="02040503050406030204" pitchFamily="18" charset="0"/>
              </a:rPr>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2160</TotalTime>
  <Words>2728</Words>
  <Application>Microsoft Office PowerPoint</Application>
  <PresentationFormat>On-screen Show (4:3)</PresentationFormat>
  <Paragraphs>204</Paragraphs>
  <Slides>49</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49</vt:i4>
      </vt:variant>
    </vt:vector>
  </HeadingPairs>
  <TitlesOfParts>
    <vt:vector size="56" baseType="lpstr">
      <vt:lpstr>Cambria Math</vt:lpstr>
      <vt:lpstr>Times New Roman</vt:lpstr>
      <vt:lpstr>Calibri</vt:lpstr>
      <vt:lpstr>Courier New</vt:lpstr>
      <vt:lpstr>Arial</vt:lpstr>
      <vt:lpstr>Office Theme</vt:lpstr>
      <vt:lpstr>Equation</vt:lpstr>
      <vt:lpstr>Section 10.5</vt:lpstr>
      <vt:lpstr>Example 1: Counting Phone Numbers1</vt:lpstr>
      <vt:lpstr>Example 1: Counting Phone Numbers2</vt:lpstr>
      <vt:lpstr>Example 1: Counting Phone Numbers3</vt:lpstr>
      <vt:lpstr>Example 1: Counting Phone Numbers4</vt:lpstr>
      <vt:lpstr>Example 1: Counting Phone Numbers5</vt:lpstr>
      <vt:lpstr>Example 1: Counting Phone Numbers6</vt:lpstr>
      <vt:lpstr>Example 1: Counting Phone Numbers7</vt:lpstr>
      <vt:lpstr>Example 1: Counting Phone Numbers8</vt:lpstr>
      <vt:lpstr>Theorem: The Multiplication Principle of Counting</vt:lpstr>
      <vt:lpstr>Example 2: Using the Multiplication Principle of Counting1</vt:lpstr>
      <vt:lpstr>Example 2: Using the Multiplication Principle of Counting2</vt:lpstr>
      <vt:lpstr>Example 3: Calculating Permutations1</vt:lpstr>
      <vt:lpstr>Example 3: Calculating Permutations2</vt:lpstr>
      <vt:lpstr>Example 3: Calculating Permutations3</vt:lpstr>
      <vt:lpstr>Example 3: Calculating Permutations4</vt:lpstr>
      <vt:lpstr>Definition: Factorial Notation</vt:lpstr>
      <vt:lpstr>CAUTION!</vt:lpstr>
      <vt:lpstr>Example 4: Calculating Permutations1</vt:lpstr>
      <vt:lpstr>Example 4: Calculating Permutations2</vt:lpstr>
      <vt:lpstr>Example 4: Calculating Permutations3</vt:lpstr>
      <vt:lpstr>Formula: Permutation Formula</vt:lpstr>
      <vt:lpstr>Example 5: Using the Permutation Formula1</vt:lpstr>
      <vt:lpstr>Example 5: Using the Permutation Formula2</vt:lpstr>
      <vt:lpstr>Example 6: Calculating Permutations and Combinations1</vt:lpstr>
      <vt:lpstr>Example 6: Calculating Permutations and Combinations2</vt:lpstr>
      <vt:lpstr>Example 6: Calculating Permutations and Combinations3</vt:lpstr>
      <vt:lpstr>Example 6: Calculating Permutations and Combinations4</vt:lpstr>
      <vt:lpstr>Formula: Combination Formula</vt:lpstr>
      <vt:lpstr>Example 7: The Combination Formula and Forming Committees1</vt:lpstr>
      <vt:lpstr>Example 7: The Combination Formula and Forming Committees2</vt:lpstr>
      <vt:lpstr>Example 7: The Combination Formula and Forming Committees3</vt:lpstr>
      <vt:lpstr>Example 7: The Combination Formula and Forming Committees4</vt:lpstr>
      <vt:lpstr>Example 8: Counting Rules and Forming "Words"1</vt:lpstr>
      <vt:lpstr>Example 8: Counting Rules and Forming "Words"2</vt:lpstr>
      <vt:lpstr>Example 8: Counting Rules and Forming "Words"3</vt:lpstr>
      <vt:lpstr>Example 8: Counting Rules and Forming "Words"4</vt:lpstr>
      <vt:lpstr>Example 8: Counting Rules and Forming "Words"5</vt:lpstr>
      <vt:lpstr>Definition: Binomial Coefficients</vt:lpstr>
      <vt:lpstr>Example 9: Constructing a Binomial Expansion1</vt:lpstr>
      <vt:lpstr>Example 9: Constructing a Binomial Expansion2</vt:lpstr>
      <vt:lpstr>Theorem: The Binomial Theorem</vt:lpstr>
      <vt:lpstr>Example 10: Using the Binomial Theorem1</vt:lpstr>
      <vt:lpstr>Example 10: Using the Binomial Theorem2</vt:lpstr>
      <vt:lpstr>Definition: Multinomial Coefficients</vt:lpstr>
      <vt:lpstr>Theorem: The Multinomial Theorem</vt:lpstr>
      <vt:lpstr>Example 11: Using the Multinomial Theorem1</vt:lpstr>
      <vt:lpstr>Example 11: Using the Multinomial Theorem2</vt:lpstr>
      <vt:lpstr>Example 11: Using the Multinomial Theorem3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dc:title>
  <dc:creator>Hawkes Learning</dc:creator>
  <cp:lastModifiedBy>jeevan</cp:lastModifiedBy>
  <cp:revision>190</cp:revision>
  <dcterms:created xsi:type="dcterms:W3CDTF">2013-04-26T14:43:13Z</dcterms:created>
  <dcterms:modified xsi:type="dcterms:W3CDTF">2025-08-21T11:59:46Z</dcterms:modified>
</cp:coreProperties>
</file>