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4" r:id="rId15"/>
    <p:sldId id="272" r:id="rId16"/>
    <p:sldId id="273" r:id="rId17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Allison Conger" initials="AC" lastIdx="1" clrIdx="1">
    <p:extLst>
      <p:ext uri="{19B8F6BF-5375-455C-9EA6-DF929625EA0E}">
        <p15:presenceInfo xmlns:p15="http://schemas.microsoft.com/office/powerpoint/2012/main" userId="S::aconger@hawkeslearning.com::ade6c5c3-e633-4050-96d1-34f11caf605e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07" d="100"/>
          <a:sy n="107" d="100"/>
        </p:scale>
        <p:origin x="1056" y="1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6/18/2025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FCDC75ED-AB7E-4E7F-BC5E-A252D6044ADB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A2C83-F758-497D-9ED7-F511E4334CA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402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861484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9BD3E83F-5038-477C-AF54-68062F1599E0}"/>
              </a:ext>
            </a:extLst>
          </p:cNvPr>
          <p:cNvSpPr/>
          <p:nvPr userDrawn="1"/>
        </p:nvSpPr>
        <p:spPr>
          <a:xfrm>
            <a:off x="457201" y="1092969"/>
            <a:ext cx="8229599" cy="485059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A0EA87-BE08-4809-8855-91948461D982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57200" y="1092200"/>
            <a:ext cx="8229600" cy="48625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0E547-E237-4E17-8363-3FC8F7FE0291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081890"/>
            <a:ext cx="8229600" cy="48505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82078"/>
            <a:ext cx="8229600" cy="4914276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angle 3">
            <a:extLst>
              <a:ext uri="{FF2B5EF4-FFF2-40B4-BE49-F238E27FC236}">
                <a16:creationId xmlns:a16="http://schemas.microsoft.com/office/drawing/2014/main" id="{949F836F-7518-4E43-8BE5-A4862374099F}"/>
              </a:ext>
            </a:extLst>
          </p:cNvPr>
          <p:cNvSpPr/>
          <p:nvPr userDrawn="1"/>
        </p:nvSpPr>
        <p:spPr>
          <a:xfrm>
            <a:off x="457200" y="1092966"/>
            <a:ext cx="8229599" cy="4850594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BF354-AAD7-4AAE-8F83-04212DA95FEB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457200" y="1127482"/>
            <a:ext cx="8229600" cy="48269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e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7" Type="http://schemas.openxmlformats.org/officeDocument/2006/relationships/image" Target="../media/image26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5.emf"/><Relationship Id="rId5" Type="http://schemas.openxmlformats.org/officeDocument/2006/relationships/image" Target="../media/image24.emf"/><Relationship Id="rId4" Type="http://schemas.openxmlformats.org/officeDocument/2006/relationships/image" Target="../media/image5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Section 1</a:t>
            </a:r>
            <a:r>
              <a:rPr lang="en-US"/>
              <a:t>0</a:t>
            </a:r>
            <a:r>
              <a:t>.4</a:t>
            </a:r>
            <a:endParaRPr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t>Mathematical Induction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Proof by Mathematical Induction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Placeholder 2" descr="First line, Eight to the power of open parentheses k plus 1 close parentheses minus three to the power of open parentheses k plus 1 close parentheses equals 8 to the power of k times 8 minus 3 to the power of k times 3.&#10;With a side note: Rewrite using properties of exponents.&#10;Second line, equals eight to the power of k times open parentheses 5 plus 3 close parentheses minus three to the power of k times 3,&#10;with a side note: Rewrite 8 as 5 plus 3.&#10;third line, equals 5 times eight to the power of k plus, 3 times eight to the power of k, minus 3 times three to the power of k,&#10;with a side note: Apply the distributive property.&#10;Fourth line, equals 5 times eight to the power of k, plus 3 times open parentheses eight to the power of k, minus three to the power of k close parentheses,&#10;With a side note: Factor the last two terms.&#10;Fifth line, equals 5 times eight to the power of k, plus 3 times 5 p,&#10;With a side note: Apply the inductive assumption.&#10;Sixth line, equals 5 times the open parentheses eight to the power of k, plus 3 p close parentheses.&#10;With a side note: Factor once more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834359026"/>
                  </p:ext>
                </p:extLst>
              </p:nvPr>
            </p:nvGraphicFramePr>
            <p:xfrm>
              <a:off x="457200" y="1143000"/>
              <a:ext cx="8355806" cy="422452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51021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4559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0408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600" dirty="0"/>
                            <a:t>​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sz="2600">
                                      <a:latin typeface="Cambria Math"/>
                                    </a:rPr>
                                    <m:t>+1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sz="2600">
                                      <a:latin typeface="Cambria Math"/>
                                    </a:rPr>
                                    <m:t>+1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⋅8−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⋅3</m:t>
                              </m:r>
                            </m:oMath>
                          </a14:m>
                          <a:endParaRPr sz="2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Rewrite using properties of exponents.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6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600">
                                          <a:latin typeface="Cambria Math"/>
                                        </a:rPr>
                                        <m:t>+1</m:t>
                                      </m:r>
                                    </m:sup>
                                  </m:sSup>
                                  <m:r>
                                    <a:rPr sz="26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600">
                                          <a:latin typeface="Cambria Math"/>
                                        </a:rPr>
                                        <m:t>+1</m:t>
                                      </m:r>
                                    </m:sup>
                                  </m:sSup>
                                </m:e>
                              </m:phant>
                              <m:r>
                                <a:rPr sz="26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⋅</m:t>
                              </m:r>
                              <m:d>
                                <m:d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5+3</m:t>
                                  </m:r>
                                </m:e>
                              </m:d>
                              <m:r>
                                <a:rPr sz="2600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⋅3</m:t>
                              </m:r>
                            </m:oMath>
                          </a14:m>
                          <a:endParaRPr sz="2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100" b="1"/>
                          </a:pPr>
                          <a:r>
                            <a:rPr sz="2000" b="0" dirty="0"/>
                            <a:t>Rewrite </a:t>
                          </a:r>
                          <a:r>
                            <a:rPr sz="2000" b="0" dirty="0">
                              <a:latin typeface="Cambria Math"/>
                            </a:rPr>
                            <a:t>8</a:t>
                          </a:r>
                          <a:r>
                            <a:rPr sz="2000" b="0" dirty="0"/>
                            <a:t> as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smtClean="0">
                                  <a:latin typeface="Cambria Math"/>
                                </a:rPr>
                                <m:t>5+3</m:t>
                              </m:r>
                            </m:oMath>
                          </a14:m>
                          <a:r>
                            <a:rPr sz="2000" b="0" dirty="0"/>
                            <a:t>.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6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600">
                                          <a:latin typeface="Cambria Math"/>
                                        </a:rPr>
                                        <m:t>+1</m:t>
                                      </m:r>
                                    </m:sup>
                                  </m:sSup>
                                  <m:r>
                                    <a:rPr sz="26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600">
                                          <a:latin typeface="Cambria Math"/>
                                        </a:rPr>
                                        <m:t>+1</m:t>
                                      </m:r>
                                    </m:sup>
                                  </m:sSup>
                                </m:e>
                              </m:phant>
                              <m:r>
                                <a:rPr sz="2600">
                                  <a:latin typeface="Cambria Math"/>
                                </a:rPr>
                                <m:t>=5⋅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+3⋅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−3⋅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3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</m:oMath>
                          </a14:m>
                          <a:endParaRPr sz="2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distributive property.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6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600">
                                          <a:latin typeface="Cambria Math"/>
                                        </a:rPr>
                                        <m:t>+1</m:t>
                                      </m:r>
                                    </m:sup>
                                  </m:sSup>
                                  <m:r>
                                    <a:rPr sz="26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600">
                                          <a:latin typeface="Cambria Math"/>
                                        </a:rPr>
                                        <m:t>+1</m:t>
                                      </m:r>
                                    </m:sup>
                                  </m:sSup>
                                </m:e>
                              </m:phant>
                              <m:r>
                                <a:rPr sz="2600">
                                  <a:latin typeface="Cambria Math"/>
                                </a:rPr>
                                <m:t>=5⋅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+3⋅</m:t>
                              </m:r>
                              <m:d>
                                <m:d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</m:sup>
                                  </m:sSup>
                                  <m:r>
                                    <a:rPr sz="26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Factor the last two terms.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6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8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600">
                                          <a:latin typeface="Cambria Math"/>
                                        </a:rPr>
                                        <m:t>+1</m:t>
                                      </m:r>
                                    </m:sup>
                                  </m:sSup>
                                  <m:r>
                                    <a:rPr sz="2600">
                                      <a:latin typeface="Cambria Math"/>
                                    </a:rPr>
                                    <m:t>−</m:t>
                                  </m:r>
                                  <m:sSup>
                                    <m:sSupPr>
                                      <m:ctrlPr>
                                        <a:rPr sz="26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6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  <m:sup>
                                      <m:r>
                                        <a:rPr sz="26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600">
                                          <a:latin typeface="Cambria Math"/>
                                        </a:rPr>
                                        <m:t>+1</m:t>
                                      </m:r>
                                    </m:sup>
                                  </m:sSup>
                                </m:e>
                              </m:phant>
                              <m:r>
                                <a:rPr sz="2600">
                                  <a:latin typeface="Cambria Math"/>
                                </a:rPr>
                                <m:t>=5⋅</m:t>
                              </m:r>
                              <m:sSup>
                                <m:sSupPr>
                                  <m:ctrlPr>
                                    <a:rPr sz="26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600">
                                      <a:latin typeface="Cambria Math"/>
                                    </a:rPr>
                                    <m:t>8</m:t>
                                  </m:r>
                                </m:e>
                                <m:sup>
                                  <m:r>
                                    <a:rPr sz="26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600">
                                  <a:latin typeface="Cambria Math"/>
                                </a:rPr>
                                <m:t>+3⋅5</m:t>
                              </m:r>
                              <m:r>
                                <a:rPr sz="2600">
                                  <a:latin typeface="Cambria Math"/>
                                </a:rPr>
                                <m:t>𝑝</m:t>
                              </m:r>
                            </m:oMath>
                          </a14:m>
                          <a:endParaRPr sz="2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inductive assumption.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phant>
                                  <m:phantPr>
                                    <m:show m:val="off"/>
                                    <m:ctrlPr>
                                      <a:rPr lang="ar-AE" sz="26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phantPr>
                                  <m:e>
                                    <m:sSup>
                                      <m:sSupPr>
                                        <m:ctrlPr>
                                          <a:rPr lang="ar-AE" sz="2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8</m:t>
                                        </m:r>
                                      </m:e>
                                      <m:sup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𝑘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1</m:t>
                                        </m:r>
                                      </m:sup>
                                    </m:sSup>
                                    <m:r>
                                      <a:rPr lang="ar-AE" sz="2600">
                                        <a:latin typeface="Cambria Math"/>
                                      </a:rPr>
                                      <m:t>−</m:t>
                                    </m:r>
                                    <m:sSup>
                                      <m:sSupPr>
                                        <m:ctrlPr>
                                          <a:rPr lang="ar-AE" sz="2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3</m:t>
                                        </m:r>
                                      </m:e>
                                      <m:sup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𝑘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ar-AE" sz="2600">
                                            <a:latin typeface="Cambria Math"/>
                                          </a:rPr>
                                          <m:t>1</m:t>
                                        </m:r>
                                      </m:sup>
                                    </m:sSup>
                                  </m:e>
                                </m:phant>
                                <m:r>
                                  <a:rPr sz="2600"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sz="2600">
                                    <a:latin typeface="Cambria Math"/>
                                  </a:rPr>
                                  <m:t>5</m:t>
                                </m:r>
                                <m:d>
                                  <m:dPr>
                                    <m:ctrlPr>
                                      <a:rPr sz="26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p>
                                      <m:sSupPr>
                                        <m:ctrlPr>
                                          <a:rPr sz="26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8</m:t>
                                        </m:r>
                                      </m:e>
                                      <m:sup>
                                        <m:r>
                                          <a:rPr sz="2600">
                                            <a:latin typeface="Cambria Math"/>
                                          </a:rPr>
                                          <m:t>𝑘</m:t>
                                        </m:r>
                                      </m:sup>
                                    </m:sSup>
                                    <m:r>
                                      <a:rPr sz="2600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3</m:t>
                                    </m:r>
                                    <m:r>
                                      <a:rPr sz="2600">
                                        <a:latin typeface="Cambria Math"/>
                                      </a:rPr>
                                      <m:t>𝑝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6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Factor once more.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Placeholder 2" descr="First line, Eight to the power of open parentheses k plus 1 close parentheses minus three to the power of open parentheses k plus 1 close parentheses equals 8 to the power of k times 8 minus 3 to the power of k times 3.&#10;With a side note: Rewrite using properties of exponents.&#10;Second line, equals eight to the power of k times open parentheses 5 plus 3 close parentheses minus three to the power of k times 3,&#10;with a side note: Rewrite 8 as 5 plus 3.&#10;third line, equals 5 times eight to the power of k plus, 3 times eight to the power of k, minus 3 times three to the power of k,&#10;with a side note: Apply the distributive property.&#10;Fourth line, equals 5 times eight to the power of k, plus 3 times open parentheses eight to the power of k, minus three to the power of k close parentheses,&#10;With a side note: Factor the last two terms.&#10;Fifth line, equals 5 times eight to the power of k, plus 3 times 5 p,&#10;With a side note: Apply the inductive assumption.&#10;Sixth line, equals 5 times the open parentheses eight to the power of k, plus 3 p close parentheses.&#10;With a side note: Factor once more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1834359026"/>
                  </p:ext>
                </p:extLst>
              </p:nvPr>
            </p:nvGraphicFramePr>
            <p:xfrm>
              <a:off x="457200" y="1143000"/>
              <a:ext cx="8355806" cy="4224528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5510213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84559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040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310" r="-51659" b="-49827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Rewrite using properties of exponents.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105217" r="-51659" b="-40260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193576" t="-105217" b="-40260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03448" r="-51659" b="-299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distributive property.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03448" r="-51659" b="-19913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Factor the last two terms.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06957" r="-51659" b="-10087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Apply the inductive assumption.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70408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502586" r="-516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sz="2000" b="0" dirty="0"/>
                            <a:t>Factor once more.</a:t>
                          </a:r>
                          <a:endParaRPr sz="2000"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Proof by Mathematical Induction</a:t>
            </a:r>
            <a:r>
              <a:rPr lang="en-US" baseline="-25000" dirty="0"/>
              <a:t>4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This shows that </a:t>
            </a:r>
            <a:r>
              <a:rPr lang="en-US" sz="2800" dirty="0"/>
              <a:t>		 </a:t>
            </a:r>
          </a:p>
          <a:p>
            <a:pPr>
              <a:defRPr sz="2800"/>
            </a:pPr>
            <a:r>
              <a:rPr lang="en-US" dirty="0"/>
              <a:t>	</a:t>
            </a:r>
            <a:r>
              <a:rPr lang="en-US" sz="2800" dirty="0"/>
              <a:t>	 					</a:t>
            </a:r>
            <a:endParaRPr sz="2800" dirty="0"/>
          </a:p>
        </p:txBody>
      </p:sp>
      <p:pic>
        <p:nvPicPr>
          <p:cNvPr id="6" name="Picture 5" descr="Eight to the power of open parentheses k plus one close parentheses minus three to the power of open parentheses k plus one close parentheses.">
            <a:extLst>
              <a:ext uri="{FF2B5EF4-FFF2-40B4-BE49-F238E27FC236}">
                <a16:creationId xmlns:a16="http://schemas.microsoft.com/office/drawing/2014/main" id="{DA993E6D-CC3C-A537-4527-9AE894C8AB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95600" y="1066800"/>
            <a:ext cx="1447800" cy="4191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38F92A4-FE3C-4D5E-EC83-FF96B695A226}"/>
              </a:ext>
            </a:extLst>
          </p:cNvPr>
          <p:cNvSpPr txBox="1"/>
          <p:nvPr/>
        </p:nvSpPr>
        <p:spPr>
          <a:xfrm>
            <a:off x="4267200" y="1066800"/>
            <a:ext cx="3810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is a product of </a:t>
            </a:r>
            <a:r>
              <a:rPr lang="en-US" sz="2800" dirty="0">
                <a:latin typeface="Cambria Math"/>
              </a:rPr>
              <a:t>5</a:t>
            </a:r>
            <a:r>
              <a:rPr lang="en-US" sz="2800" dirty="0"/>
              <a:t> and the</a:t>
            </a:r>
            <a:endParaRPr lang="en-IN" sz="28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269063-B66A-427F-D4B6-9FB007B68491}"/>
              </a:ext>
            </a:extLst>
          </p:cNvPr>
          <p:cNvSpPr txBox="1"/>
          <p:nvPr/>
        </p:nvSpPr>
        <p:spPr>
          <a:xfrm>
            <a:off x="457200" y="1459957"/>
            <a:ext cx="1371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integer</a:t>
            </a:r>
            <a:endParaRPr lang="en-IN" sz="2800" dirty="0"/>
          </a:p>
        </p:txBody>
      </p:sp>
      <p:pic>
        <p:nvPicPr>
          <p:cNvPr id="9" name="Picture 8" descr="Eight to the power of k plus three p.">
            <a:extLst>
              <a:ext uri="{FF2B5EF4-FFF2-40B4-BE49-F238E27FC236}">
                <a16:creationId xmlns:a16="http://schemas.microsoft.com/office/drawing/2014/main" id="{AA3F98D2-64F0-352B-8048-AC51F614CD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0200" y="1497402"/>
            <a:ext cx="1190625" cy="485775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60BE037-F77A-7E3D-F75C-E6FDFC7B5D09}"/>
              </a:ext>
            </a:extLst>
          </p:cNvPr>
          <p:cNvSpPr txBox="1"/>
          <p:nvPr/>
        </p:nvSpPr>
        <p:spPr>
          <a:xfrm>
            <a:off x="2781300" y="1497402"/>
            <a:ext cx="35814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so we have shown that</a:t>
            </a:r>
            <a:endParaRPr lang="en-IN" sz="2800" dirty="0"/>
          </a:p>
        </p:txBody>
      </p:sp>
      <p:pic>
        <p:nvPicPr>
          <p:cNvPr id="12" name="Picture 11" descr="Eight to the power of open parentheses k plus one close parentheses minus three to the power of open parentheses k plus one close parentheses.">
            <a:extLst>
              <a:ext uri="{FF2B5EF4-FFF2-40B4-BE49-F238E27FC236}">
                <a16:creationId xmlns:a16="http://schemas.microsoft.com/office/drawing/2014/main" id="{6DCA833D-BB42-791A-C180-1AF9D0C43A2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8400" y="1497402"/>
            <a:ext cx="1447800" cy="41910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3CFC6ABD-3D84-72CC-66E2-963202A2BAE2}"/>
              </a:ext>
            </a:extLst>
          </p:cNvPr>
          <p:cNvSpPr txBox="1"/>
          <p:nvPr/>
        </p:nvSpPr>
        <p:spPr>
          <a:xfrm>
            <a:off x="457200" y="1979630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is divisible by </a:t>
            </a:r>
            <a:r>
              <a:rPr lang="en-US" sz="2800" dirty="0">
                <a:latin typeface="Cambria Math"/>
              </a:rPr>
              <a:t>5</a:t>
            </a:r>
            <a:r>
              <a:rPr lang="en-US" sz="2800" dirty="0"/>
              <a:t>, completing the inductive step, and thus the proof.</a:t>
            </a:r>
            <a:endParaRPr lang="en-IN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4: Proof by Mathematical Induction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sz="2800" dirty="0"/>
              <a:t>Prove that for each natural number </a:t>
            </a:r>
            <a:r>
              <a:rPr lang="en-US" sz="2800" i="1" dirty="0"/>
              <a:t>n</a:t>
            </a:r>
            <a:r>
              <a:rPr lang="en-US" sz="2800" dirty="0"/>
              <a:t>, </a:t>
            </a:r>
            <a:br>
              <a:rPr lang="en-US" sz="2800" dirty="0"/>
            </a:br>
            <a:endParaRPr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 descr="The summation from i equals 1 to n of i squared equals open parentheses n times open parentheses n plus 1 close parentheses times open parentheses 2 n plus 1 close parentheses close parentheses divided by 6.">
            <a:extLst>
              <a:ext uri="{FF2B5EF4-FFF2-40B4-BE49-F238E27FC236}">
                <a16:creationId xmlns:a16="http://schemas.microsoft.com/office/drawing/2014/main" id="{0FDC0A5D-7096-16AA-CFFC-A1DADA9F6E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1676400"/>
            <a:ext cx="3600450" cy="10287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Proof by Mathematical Induction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b="1" dirty="0"/>
              <a:t>Basic Step:</a:t>
            </a:r>
            <a:r>
              <a:rPr sz="2800" dirty="0"/>
              <a:t> Note that </a:t>
            </a:r>
            <a:r>
              <a:rPr lang="en-US" sz="2800" i="1" dirty="0"/>
              <a:t>P</a:t>
            </a:r>
            <a:r>
              <a:rPr lang="en-US" sz="2800" dirty="0"/>
              <a:t>(1)</a:t>
            </a:r>
            <a:r>
              <a:rPr sz="2800" dirty="0"/>
              <a:t> is the statement </a:t>
            </a:r>
            <a:endParaRPr lang="en-US" sz="2800" dirty="0"/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r>
              <a:rPr lang="en-US" sz="2800" dirty="0"/>
              <a:t>			</a:t>
            </a:r>
            <a:endParaRPr sz="2800" dirty="0"/>
          </a:p>
          <a:p>
            <a:pPr>
              <a:defRPr sz="2800"/>
            </a:pPr>
            <a:endParaRPr lang="en-US" sz="2800" b="1" dirty="0"/>
          </a:p>
        </p:txBody>
      </p:sp>
      <p:pic>
        <p:nvPicPr>
          <p:cNvPr id="6" name="Picture 5" descr="One squared equals the open parentheses one close parentheses times open parentheses one plus one close parentheses times open parentheses two plus one close parentheses, all divided by six.">
            <a:extLst>
              <a:ext uri="{FF2B5EF4-FFF2-40B4-BE49-F238E27FC236}">
                <a16:creationId xmlns:a16="http://schemas.microsoft.com/office/drawing/2014/main" id="{63AAC882-85AA-E93C-A740-32A1DBFB02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2362200"/>
            <a:ext cx="3276600" cy="9715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709F6C7-565E-4489-C7FE-7859E587675F}"/>
              </a:ext>
            </a:extLst>
          </p:cNvPr>
          <p:cNvSpPr txBox="1"/>
          <p:nvPr/>
        </p:nvSpPr>
        <p:spPr>
          <a:xfrm>
            <a:off x="3887638" y="2586365"/>
            <a:ext cx="2514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which is true.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944F736-AAC3-09D7-41C0-4C35175932E3}"/>
              </a:ext>
            </a:extLst>
          </p:cNvPr>
          <p:cNvSpPr txBox="1"/>
          <p:nvPr/>
        </p:nvSpPr>
        <p:spPr>
          <a:xfrm>
            <a:off x="533400" y="3598862"/>
            <a:ext cx="7239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/>
            </a:pPr>
            <a:r>
              <a:rPr lang="en-US" sz="2800" b="1" dirty="0"/>
              <a:t>Induction Step:</a:t>
            </a:r>
            <a:r>
              <a:rPr lang="en-US" sz="2800" dirty="0"/>
              <a:t> The inductive assumption is</a:t>
            </a:r>
          </a:p>
        </p:txBody>
      </p:sp>
      <p:pic>
        <p:nvPicPr>
          <p:cNvPr id="9" name="Picture 8" descr="One squared plus two squared plus so on up to k squared equals the product of k, open parentheses k plus one close parentheses, times open parentheses two k plus one close parentheses, all divided by six.">
            <a:extLst>
              <a:ext uri="{FF2B5EF4-FFF2-40B4-BE49-F238E27FC236}">
                <a16:creationId xmlns:a16="http://schemas.microsoft.com/office/drawing/2014/main" id="{8BD000E1-35C4-727D-E7D3-5B29BDBC91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4114800"/>
            <a:ext cx="5114925" cy="97155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Proof by Mathematical Induction</a:t>
            </a:r>
            <a:r>
              <a:rPr lang="en-US" baseline="-25000" dirty="0"/>
              <a:t>3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lang="en-US" dirty="0"/>
              <a:t>Consider the left-hand side of</a:t>
            </a:r>
            <a:endParaRPr lang="ar-AE" dirty="0"/>
          </a:p>
          <a:p>
            <a:pPr algn="ctr">
              <a:defRPr sz="2800"/>
            </a:pPr>
            <a:r>
              <a:rPr lang="en-US" sz="2800" dirty="0"/>
              <a:t>	</a:t>
            </a:r>
          </a:p>
          <a:p>
            <a:pPr>
              <a:defRPr sz="2800"/>
            </a:pPr>
            <a:endParaRPr lang="en-US" sz="2800" dirty="0"/>
          </a:p>
          <a:p>
            <a:pPr>
              <a:defRPr sz="2800"/>
            </a:pPr>
            <a:endParaRPr lang="en-US" dirty="0"/>
          </a:p>
          <a:p>
            <a:pPr>
              <a:defRPr sz="2800"/>
            </a:pPr>
            <a:r>
              <a:rPr lang="en-US" sz="2800" dirty="0"/>
              <a:t>	</a:t>
            </a:r>
          </a:p>
          <a:p>
            <a:pPr>
              <a:defRPr sz="2800"/>
            </a:pPr>
            <a:r>
              <a:rPr lang="en-US" sz="2800" dirty="0"/>
              <a:t>	</a:t>
            </a:r>
            <a:endParaRPr sz="2800" dirty="0"/>
          </a:p>
        </p:txBody>
      </p:sp>
      <p:pic>
        <p:nvPicPr>
          <p:cNvPr id="7" name="Picture 6" descr="p of  open parentheses k plus 1 close parentheses">
            <a:extLst>
              <a:ext uri="{FF2B5EF4-FFF2-40B4-BE49-F238E27FC236}">
                <a16:creationId xmlns:a16="http://schemas.microsoft.com/office/drawing/2014/main" id="{AC07676E-6515-BBF4-263B-9853D49D3D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3067" y="1066800"/>
            <a:ext cx="1188000" cy="484001"/>
          </a:xfrm>
          <a:prstGeom prst="rect">
            <a:avLst/>
          </a:prstGeom>
        </p:spPr>
      </p:pic>
      <p:pic>
        <p:nvPicPr>
          <p:cNvPr id="6" name="Picture 5" descr="One squared plus two squared plus and so on  up to k squared plus open parentheses k plus one close parentheses squared.">
            <a:extLst>
              <a:ext uri="{FF2B5EF4-FFF2-40B4-BE49-F238E27FC236}">
                <a16:creationId xmlns:a16="http://schemas.microsoft.com/office/drawing/2014/main" id="{33E81BAC-C5C2-CFED-8A11-4042BEF665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0" y="1447800"/>
            <a:ext cx="3667125" cy="60960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6786052D-6BC0-FA0A-BF09-80ED39445735}"/>
              </a:ext>
            </a:extLst>
          </p:cNvPr>
          <p:cNvSpPr txBox="1"/>
          <p:nvPr/>
        </p:nvSpPr>
        <p:spPr>
          <a:xfrm>
            <a:off x="459601" y="1989073"/>
            <a:ext cx="2088000" cy="54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To show that</a:t>
            </a:r>
            <a:endParaRPr lang="en-IN" sz="2800" dirty="0"/>
          </a:p>
          <a:p>
            <a:endParaRPr lang="en-IN" sz="2800" dirty="0"/>
          </a:p>
        </p:txBody>
      </p:sp>
      <p:pic>
        <p:nvPicPr>
          <p:cNvPr id="11" name="Picture 10" descr="p of  open parentheses k plus 1 close parentheses">
            <a:extLst>
              <a:ext uri="{FF2B5EF4-FFF2-40B4-BE49-F238E27FC236}">
                <a16:creationId xmlns:a16="http://schemas.microsoft.com/office/drawing/2014/main" id="{664F7DD0-5137-E28C-4A32-20F2DAF179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6182" y="2034500"/>
            <a:ext cx="1063636" cy="468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7B471A-9CB5-5FC8-6376-C2FBF1F6C4AE}"/>
              </a:ext>
            </a:extLst>
          </p:cNvPr>
          <p:cNvSpPr txBox="1"/>
          <p:nvPr/>
        </p:nvSpPr>
        <p:spPr>
          <a:xfrm>
            <a:off x="3551537" y="1978751"/>
            <a:ext cx="48304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 true we need to demonstrate</a:t>
            </a:r>
            <a:endParaRPr lang="en-IN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0F680A0-F144-EEAD-E011-E44A446093D6}"/>
              </a:ext>
            </a:extLst>
          </p:cNvPr>
          <p:cNvSpPr txBox="1"/>
          <p:nvPr/>
        </p:nvSpPr>
        <p:spPr>
          <a:xfrm>
            <a:off x="457200" y="2438400"/>
            <a:ext cx="701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That this sum is equal to the right-hand side of</a:t>
            </a:r>
            <a:endParaRPr lang="en-IN" sz="2800" dirty="0"/>
          </a:p>
        </p:txBody>
      </p:sp>
      <p:pic>
        <p:nvPicPr>
          <p:cNvPr id="14" name="Picture 13" descr="p of  open parentheses k plus 1 close parentheses">
            <a:extLst>
              <a:ext uri="{FF2B5EF4-FFF2-40B4-BE49-F238E27FC236}">
                <a16:creationId xmlns:a16="http://schemas.microsoft.com/office/drawing/2014/main" id="{7AC10534-14FC-6912-34FA-6FEBE0F40EC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836" y="3034282"/>
            <a:ext cx="1188000" cy="470918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9F853C59-B425-DDD5-5115-29AF80556AA6}"/>
              </a:ext>
            </a:extLst>
          </p:cNvPr>
          <p:cNvSpPr txBox="1"/>
          <p:nvPr/>
        </p:nvSpPr>
        <p:spPr>
          <a:xfrm>
            <a:off x="1706886" y="2981980"/>
            <a:ext cx="1253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namely</a:t>
            </a:r>
            <a:endParaRPr lang="en-IN" sz="2800" dirty="0"/>
          </a:p>
        </p:txBody>
      </p:sp>
      <p:pic>
        <p:nvPicPr>
          <p:cNvPr id="10" name="Picture 9" descr="Open parentheses k plus one close parentheses times open parentheses open parenthesis k plus one close parentheses plus one close parentheses times open parentheses two times open parentheses k plus one close parentheses plus one close parentheses all divided by 6.">
            <a:extLst>
              <a:ext uri="{FF2B5EF4-FFF2-40B4-BE49-F238E27FC236}">
                <a16:creationId xmlns:a16="http://schemas.microsoft.com/office/drawing/2014/main" id="{C57E51B1-5C4B-56C4-FD81-8C26D8FC0A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2275" y="2914650"/>
            <a:ext cx="3895725" cy="81915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6A8275F-F550-BCE6-5A0B-46E836E928A0}"/>
              </a:ext>
            </a:extLst>
          </p:cNvPr>
          <p:cNvSpPr txBox="1"/>
          <p:nvPr/>
        </p:nvSpPr>
        <p:spPr>
          <a:xfrm>
            <a:off x="457200" y="3820180"/>
            <a:ext cx="2743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better written as</a:t>
            </a:r>
          </a:p>
        </p:txBody>
      </p:sp>
      <p:pic>
        <p:nvPicPr>
          <p:cNvPr id="13" name="Picture 12" descr="Open parentheses k plus 1 close parentheses times open parentheses k plus 2 close parentheses times open parentheses 2 k plus 3 close parentheses all divided by 6.">
            <a:extLst>
              <a:ext uri="{FF2B5EF4-FFF2-40B4-BE49-F238E27FC236}">
                <a16:creationId xmlns:a16="http://schemas.microsoft.com/office/drawing/2014/main" id="{7CD98A04-5B6B-886F-8323-D9DAF95314F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048000" y="3714750"/>
            <a:ext cx="2647950" cy="781050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DDFBB4A-5BE7-EBD9-1725-F74000178403}"/>
              </a:ext>
            </a:extLst>
          </p:cNvPr>
          <p:cNvSpPr txBox="1"/>
          <p:nvPr/>
        </p:nvSpPr>
        <p:spPr>
          <a:xfrm>
            <a:off x="457200" y="4482405"/>
            <a:ext cx="8229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We use the inductive assumption to rewrite all but the last term of the left-hand side; some algebraic manipulation then leads to the desired result.</a:t>
            </a:r>
          </a:p>
        </p:txBody>
      </p:sp>
    </p:spTree>
    <p:extLst>
      <p:ext uri="{BB962C8B-B14F-4D97-AF65-F5344CB8AC3E}">
        <p14:creationId xmlns:p14="http://schemas.microsoft.com/office/powerpoint/2010/main" val="1831267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Proof by Mathematical Induction</a:t>
            </a:r>
            <a:r>
              <a:rPr lang="en-US" baseline="-25000" dirty="0"/>
              <a:t>4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" name="Table Placeholder 2" descr="First line, One squared plus two squared plus so on up to plus open parentheses k plus 1 close parentheses squared. equals one squared plus two squared plus so on up to k squared plus open parentheses k plus 1 close parentheses squared.&#10;With a side note: Use the inductive assumption to rewrite all but the last term.&#10;Second line, k times open parentheses k plus 1 close parentheses times open parentheses 2 k plus 1 close parentheses all divided by 6, plus open parentheses k plus 1 close parentheses squared.&#10;Third line, k times open parentheses k plus 1 close parentheses times open parentheses 2 k plus 1 close parentheses all divided by 6, plus 6 times open parentheses k plus 1 close parentheses squared divided by 6.&#10;With a side note: Rewrite the second term using the LCD.&#10;Fourth line, open parentheses k plus 1 close parentheses divided by  6 times open bracket k times open parentheses 2 k plus 1 close parentheses plus 6 times open parentheses k plus 1 close parentheses close bracket.&#10;With a side note: Factor out k plus 1  divided by 6.&#10;Fifth line, open parentheses k plus 1 close parentheses divided by 6 times open bracket 2 k squared plus k plus 6 k plus 6 close bracket.&#10;With a side note: Expand the remaining terms.&#10;Sixth line, open parentheses k plus 1 close parentheses divided by 6 times open bracket 2k squared plus 7k plus 6 close bracket.&#10;With a side note: Combine like terms.&#10;Seventh line, open parentheses k plus 1 close parentheses divided by 6 times open bracket open parentheses k plus 2 close parentheses times open parentheses 2 k plus 3 close parentheses close bracket.&#10;With a side note: Factor the resulting quadratic.&#10;Eight line, open parentheses k plus 1 close parentheses times open parentheses k plus 2 close parentheses times open parentheses 2 k plus 3 close parentheses all divided by 6.&#10;With a side note: Rewrite in the desired form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347478367"/>
                  </p:ext>
                </p:extLst>
              </p:nvPr>
            </p:nvGraphicFramePr>
            <p:xfrm>
              <a:off x="381000" y="990600"/>
              <a:ext cx="8534400" cy="49403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26656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267835">
                      <a:extLst>
                        <a:ext uri="{9D8B030D-6E8A-4147-A177-3AD203B41FA5}">
                          <a16:colId xmlns:a16="http://schemas.microsoft.com/office/drawing/2014/main" val="136982279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ar-AE" sz="20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00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sup>
                                    <m:r>
                                      <a:rPr lang="ar-AE" sz="200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ar-AE" sz="2000">
                                    <a:latin typeface="Cambria Math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00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ar-AE" sz="200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ar-AE" sz="2000">
                                    <a:latin typeface="Cambria Math"/>
                                  </a:rPr>
                                  <m:t>+…+</m:t>
                                </m:r>
                                <m:sSup>
                                  <m:sSup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ar-AE" sz="2000">
                                            <a:latin typeface="Cambria Math"/>
                                          </a:rPr>
                                          <m:t>𝑘</m:t>
                                        </m:r>
                                        <m:r>
                                          <a:rPr lang="ar-AE" sz="2000">
                                            <a:latin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ar-AE" sz="20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ar-AE" sz="200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23967789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ar-AE" sz="2000" b="0" i="0" smtClean="0"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0" smtClean="0">
                                    <a:latin typeface="Cambria Math" panose="02040503050406030204" pitchFamily="18" charset="0"/>
                                  </a:rPr>
                                  <m:t>    </m:t>
                                </m:r>
                                <m:r>
                                  <a:rPr lang="ar-AE" sz="2000">
                                    <a:latin typeface="Cambria Math"/>
                                  </a:rPr>
                                  <m:t>=</m:t>
                                </m:r>
                                <m:sSup>
                                  <m:sSup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000">
                                        <a:latin typeface="Cambria Math"/>
                                      </a:rPr>
                                      <m:t>1</m:t>
                                    </m:r>
                                  </m:e>
                                  <m:sup>
                                    <m:r>
                                      <a:rPr lang="ar-AE" sz="200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ar-AE" sz="2000">
                                    <a:latin typeface="Cambria Math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000">
                                        <a:latin typeface="Cambria Math"/>
                                      </a:rPr>
                                      <m:t>2</m:t>
                                    </m:r>
                                  </m:e>
                                  <m:sup>
                                    <m:r>
                                      <a:rPr lang="ar-AE" sz="200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ar-AE" sz="2000">
                                    <a:latin typeface="Cambria Math"/>
                                  </a:rPr>
                                  <m:t>+…+</m:t>
                                </m:r>
                                <m:sSup>
                                  <m:sSup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ar-AE" sz="2000">
                                        <a:latin typeface="Cambria Math"/>
                                      </a:rPr>
                                      <m:t>𝑘</m:t>
                                    </m:r>
                                  </m:e>
                                  <m:sup>
                                    <m:r>
                                      <a:rPr lang="ar-AE" sz="200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ar-AE" sz="2000">
                                    <a:latin typeface="Cambria Math"/>
                                  </a:rPr>
                                  <m:t>+</m:t>
                                </m:r>
                                <m:sSup>
                                  <m:sSupPr>
                                    <m:ctrlPr>
                                      <a:rPr lang="ar-AE" sz="20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d>
                                      <m:dPr>
                                        <m:ctrlPr>
                                          <a:rPr lang="ar-AE" sz="20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ar-AE" sz="2000">
                                            <a:latin typeface="Cambria Math"/>
                                          </a:rPr>
                                          <m:t>𝑘</m:t>
                                        </m:r>
                                        <m:r>
                                          <a:rPr lang="ar-AE" sz="2000">
                                            <a:latin typeface="Cambria Math"/>
                                          </a:rPr>
                                          <m:t>+</m:t>
                                        </m:r>
                                        <m:r>
                                          <a:rPr lang="ar-AE" sz="2000">
                                            <a:latin typeface="Cambria Math"/>
                                          </a:rPr>
                                          <m:t>1</m:t>
                                        </m:r>
                                      </m:e>
                                    </m:d>
                                  </m:e>
                                  <m:sup>
                                    <m:r>
                                      <a:rPr lang="ar-AE" sz="200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b="0" dirty="0"/>
                            <a:t>Use the inductive assumption to rewrite all but the last term.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09048">
                    <a:tc>
                      <a:txBody>
                        <a:bodyPr/>
                        <a:lstStyle/>
                        <a:p>
                          <a:r>
                            <a:rPr lang="ar-AE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ar-AE"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000">
                                      <a:latin typeface="Cambria Math"/>
                                    </a:rPr>
                                    <m:t>𝑘</m:t>
                                  </m:r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ar-AE" sz="20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AE" sz="200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IN"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1399825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ar-AE"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000">
                                      <a:latin typeface="Cambria Math"/>
                                    </a:rPr>
                                    <m:t>𝑘</m:t>
                                  </m:r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r>
                                <a:rPr lang="ar-AE" sz="2000">
                                  <a:latin typeface="Cambria Math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  <m:sSup>
                                    <m:sSup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ar-AE" sz="2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ar-AE" sz="2000">
                                              <a:latin typeface="Cambria Math"/>
                                            </a:rPr>
                                            <m:t>𝑘</m:t>
                                          </m:r>
                                          <m:r>
                                            <a:rPr lang="ar-AE" sz="2000"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r>
                                            <a:rPr lang="ar-AE" sz="2000">
                                              <a:latin typeface="Cambria Math"/>
                                            </a:rPr>
                                            <m:t>1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Rewrite the second term using the LCD.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ar-AE"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000">
                                      <a:latin typeface="Cambria Math"/>
                                    </a:rPr>
                                    <m:t>𝑘</m:t>
                                  </m:r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  <m:r>
                                    <a:rPr lang="ar-AE" sz="20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Factor out </a:t>
                          </a:r>
                          <a14:m>
                            <m:oMath xmlns:m="http://schemas.openxmlformats.org/officeDocument/2006/math">
                              <m:f>
                                <m:fPr>
                                  <m:ctrlPr>
                                    <a:rPr lang="en-US" sz="20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000" b="0" i="1" smtClean="0"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r>
                            <a:rPr lang="en-US" sz="2000" dirty="0"/>
                            <a:t>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ar-AE"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0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</m:e>
                                    <m:sup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ar-AE" sz="20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Expand the remaining terms.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ar-AE"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000">
                                      <a:latin typeface="Cambria Math"/>
                                    </a:rPr>
                                    <m:t>2</m:t>
                                  </m:r>
                                  <m:sSup>
                                    <m:sSup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</m:e>
                                    <m:sup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ar-AE" sz="20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7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Combine like terms.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ar-AE"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e>
                              </m:d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Factor the resulting quadratic.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ar-AE" sz="20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lang="ar-AE" sz="2000" b="0" i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0" smtClean="0">
                                  <a:latin typeface="Cambria Math" panose="02040503050406030204" pitchFamily="18" charset="0"/>
                                </a:rPr>
                                <m:t>    </m:t>
                              </m:r>
                              <m:r>
                                <a:rPr lang="ar-AE" sz="2000">
                                  <a:latin typeface="Cambria Math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ar-AE" sz="20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</m:d>
                                  <m:d>
                                    <m:dPr>
                                      <m:ctrlPr>
                                        <a:rPr lang="ar-AE" sz="2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2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000">
                                          <a:latin typeface="Cambria Math"/>
                                        </a:rPr>
                                        <m:t>3</m:t>
                                      </m:r>
                                    </m:e>
                                  </m:d>
                                </m:num>
                                <m:den>
                                  <m:r>
                                    <a:rPr lang="ar-AE" sz="2000">
                                      <a:latin typeface="Cambria Math"/>
                                    </a:rPr>
                                    <m:t>6</m:t>
                                  </m:r>
                                </m:den>
                              </m:f>
                            </m:oMath>
                          </a14:m>
                          <a:endParaRPr sz="20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Rewrite in the desired form.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3" name="Table Placeholder 2" descr="First line, One squared plus two squared plus so on up to plus open parentheses k plus 1 close parentheses squared. equals one squared plus two squared plus so on up to k squared plus open parentheses k plus 1 close parentheses squared.&#10;With a side note: Use the inductive assumption to rewrite all but the last term.&#10;Second line, k times open parentheses k plus 1 close parentheses times open parentheses 2 k plus 1 close parentheses all divided by 6, plus open parentheses k plus 1 close parentheses squared.&#10;Third line, k times open parentheses k plus 1 close parentheses times open parentheses 2 k plus 1 close parentheses all divided by 6, plus 6 times open parentheses k plus 1 close parentheses squared divided by 6.&#10;With a side note: Rewrite the second term using the LCD.&#10;Fourth line, open parentheses k plus 1 close parentheses divided by  6 times open bracket k times open parentheses 2 k plus 1 close parentheses plus 6 times open parentheses k plus 1 close parentheses close bracket.&#10;With a side note: Factor out k plus 1  divided by 6.&#10;Fifth line, open parentheses k plus 1 close parentheses divided by 6 times open bracket 2 k squared plus k plus 6 k plus 6 close bracket.&#10;With a side note: Expand the remaining terms.&#10;Sixth line, open parentheses k plus 1 close parentheses divided by 6 times open bracket 2k squared plus 7k plus 6 close bracket.&#10;With a side note: Combine like terms.&#10;Seventh line, open parentheses k plus 1 close parentheses divided by 6 times open bracket open parentheses k plus 2 close parentheses times open parentheses 2 k plus 3 close parentheses close bracket.&#10;With a side note: Factor the resulting quadratic.&#10;Eight line, open parentheses k plus 1 close parentheses times open parentheses k plus 2 close parentheses times open parentheses 2 k plus 3 close parentheses all divided by 6.&#10;With a side note: Rewrite in the desired form."/>
              <p:cNvGraphicFramePr>
                <a:graphicFrameLocks noGrp="1"/>
              </p:cNvGraphicFramePr>
              <p:nvPr>
                <p:ph type="tbl" sz="quarter" idx="10"/>
                <p:extLst>
                  <p:ext uri="{D42A27DB-BD31-4B8C-83A1-F6EECF244321}">
                    <p14:modId xmlns:p14="http://schemas.microsoft.com/office/powerpoint/2010/main" val="2347478367"/>
                  </p:ext>
                </p:extLst>
              </p:nvPr>
            </p:nvGraphicFramePr>
            <p:xfrm>
              <a:off x="381000" y="990600"/>
              <a:ext cx="8534400" cy="49403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426656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4267835">
                      <a:extLst>
                        <a:ext uri="{9D8B030D-6E8A-4147-A177-3AD203B41FA5}">
                          <a16:colId xmlns:a16="http://schemas.microsoft.com/office/drawing/2014/main" val="1369822796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r="-100143" b="-115692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623967789"/>
                      </a:ext>
                    </a:extLst>
                  </a:tr>
                  <a:tr h="701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6522" r="-100143" b="-5539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b="0" dirty="0"/>
                            <a:t>Use the inductive assumption to rewrite all but the last term.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459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00000" r="-100143" b="-60777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113998252"/>
                      </a:ext>
                    </a:extLst>
                  </a:tr>
                  <a:tr h="567182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290323" r="-100143" b="-4881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Rewrite the second term using the LCD.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459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407865" r="-100143" b="-41011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l="-99857" t="-407865" b="-4101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459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502222" r="-100143" b="-30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Expand the remaining terms.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5459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602222" r="-100143" b="-205556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Combine like terms.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5459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710112" r="-100143" b="-10786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Factor the resulting quadratic.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54597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01111" r="-100143" b="-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000" dirty="0"/>
                            <a:t>Rewrite in the desired form.</a:t>
                          </a:r>
                          <a:endParaRPr sz="20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4: Proof by Mathematical Induction</a:t>
            </a:r>
            <a:r>
              <a:rPr lang="en-US" baseline="-25000" dirty="0"/>
              <a:t>5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/>
              <a:t>This completes the induction step, and thus the entire proof.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lang="en-US" dirty="0"/>
              <a:t>Theorem: </a:t>
            </a:r>
            <a:r>
              <a:rPr dirty="0"/>
              <a:t>Principle of Mathematical Induction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Assume that </a:t>
            </a:r>
            <a:r>
              <a:rPr lang="en-US" sz="2800" i="1" dirty="0"/>
              <a:t>P</a:t>
            </a:r>
            <a:r>
              <a:rPr lang="en-US" sz="2800" dirty="0"/>
              <a:t>(</a:t>
            </a:r>
            <a:r>
              <a:rPr lang="en-US" sz="2800" i="1" dirty="0"/>
              <a:t>n</a:t>
            </a:r>
            <a:r>
              <a:rPr lang="en-US" sz="2800" dirty="0"/>
              <a:t>)</a:t>
            </a:r>
            <a:r>
              <a:rPr sz="2800" dirty="0"/>
              <a:t> is a statement about each natural number </a:t>
            </a:r>
            <a:r>
              <a:rPr lang="en-US" sz="2800" i="1" dirty="0"/>
              <a:t>n</a:t>
            </a:r>
            <a:r>
              <a:rPr sz="2800" dirty="0"/>
              <a:t>. Suppose that the following two conditions hold:</a:t>
            </a:r>
          </a:p>
          <a:p>
            <a:pPr>
              <a:defRPr sz="2800"/>
            </a:pPr>
            <a:r>
              <a:rPr lang="en-US" dirty="0"/>
              <a:t>1.</a:t>
            </a:r>
            <a:r>
              <a:rPr lang="en-US" i="1" dirty="0"/>
              <a:t>   P</a:t>
            </a:r>
            <a:r>
              <a:rPr lang="en-US" dirty="0"/>
              <a:t>(1)</a:t>
            </a:r>
            <a:r>
              <a:rPr sz="2800" dirty="0"/>
              <a:t> is true.</a:t>
            </a:r>
          </a:p>
          <a:p>
            <a:pPr>
              <a:defRPr sz="2800"/>
            </a:pPr>
            <a:r>
              <a:rPr lang="en-US" dirty="0"/>
              <a:t>2.   </a:t>
            </a:r>
            <a:r>
              <a:rPr dirty="0"/>
              <a:t>​</a:t>
            </a:r>
            <a:r>
              <a:rPr sz="2800" dirty="0"/>
              <a:t>For each natural number </a:t>
            </a:r>
            <a:r>
              <a:rPr lang="en-US" sz="2800" i="1" dirty="0"/>
              <a:t>k</a:t>
            </a:r>
            <a:r>
              <a:rPr sz="2800" dirty="0"/>
              <a:t>, if </a:t>
            </a:r>
            <a:r>
              <a:rPr lang="en-US" sz="2800" i="1" dirty="0"/>
              <a:t>P</a:t>
            </a:r>
            <a:r>
              <a:rPr lang="en-US" sz="2800" dirty="0"/>
              <a:t>(</a:t>
            </a:r>
            <a:r>
              <a:rPr lang="en-US" sz="2800" i="1" dirty="0"/>
              <a:t>k</a:t>
            </a:r>
            <a:r>
              <a:rPr lang="en-US" sz="2800" dirty="0"/>
              <a:t>)</a:t>
            </a:r>
            <a:r>
              <a:rPr sz="2800" dirty="0"/>
              <a:t> is true, then</a:t>
            </a:r>
          </a:p>
        </p:txBody>
      </p:sp>
      <p:pic>
        <p:nvPicPr>
          <p:cNvPr id="5" name="Picture 4" descr="P of open parentheses k plus one close parentheses is true.">
            <a:extLst>
              <a:ext uri="{FF2B5EF4-FFF2-40B4-BE49-F238E27FC236}">
                <a16:creationId xmlns:a16="http://schemas.microsoft.com/office/drawing/2014/main" id="{F465F8A2-6AFF-6AB8-7832-7D501A0BAA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799" y="3452308"/>
            <a:ext cx="2074090" cy="46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57503A9-5B70-C9E8-8CF7-EBEF43126932}"/>
              </a:ext>
            </a:extLst>
          </p:cNvPr>
          <p:cNvSpPr txBox="1"/>
          <p:nvPr/>
        </p:nvSpPr>
        <p:spPr>
          <a:xfrm>
            <a:off x="467958" y="3904827"/>
            <a:ext cx="753304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Then the statement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) is true for every natural number </a:t>
            </a:r>
            <a:r>
              <a:rPr lang="en-US" sz="2800" i="1" dirty="0">
                <a:solidFill>
                  <a:srgbClr val="000000"/>
                </a:solidFill>
              </a:rPr>
              <a:t>n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1: Proof by Mathematical Induction</a:t>
            </a:r>
            <a:r>
              <a:rPr lang="en-US" baseline="-25000" dirty="0"/>
              <a:t>1</a:t>
            </a:r>
            <a:endParaRPr baseline="-25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Prove that for each natural number </a:t>
            </a:r>
            <a:r>
              <a:rPr lang="en-US" sz="2800" i="1" dirty="0"/>
              <a:t>n</a:t>
            </a:r>
            <a:r>
              <a:rPr sz="2800" dirty="0"/>
              <a:t>, </a:t>
            </a:r>
            <a:endParaRPr lang="en-US" sz="2800" dirty="0"/>
          </a:p>
          <a:p>
            <a:pPr algn="ctr">
              <a:defRPr sz="2800"/>
            </a:pPr>
            <a:endParaRPr sz="2800" dirty="0"/>
          </a:p>
        </p:txBody>
      </p:sp>
      <p:pic>
        <p:nvPicPr>
          <p:cNvPr id="6" name="Picture 5" descr="One plus three plus five plus and so on plus the open parentheses two n minus one close parentheses equals n squared.">
            <a:extLst>
              <a:ext uri="{FF2B5EF4-FFF2-40B4-BE49-F238E27FC236}">
                <a16:creationId xmlns:a16="http://schemas.microsoft.com/office/drawing/2014/main" id="{43D27707-FC80-F57A-1945-A197889EAE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676400"/>
            <a:ext cx="4048125" cy="5334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Proof by Mathematical Induction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>
              <a:defRPr sz="2800"/>
            </a:pPr>
            <a:r>
              <a:rPr lang="en-US" sz="2800" b="1" dirty="0"/>
              <a:t>Basic Step:</a:t>
            </a:r>
            <a:r>
              <a:rPr lang="en-US" sz="2800" dirty="0"/>
              <a:t> The statement </a:t>
            </a:r>
            <a:r>
              <a:rPr lang="en-US" sz="2800" i="1" dirty="0"/>
              <a:t>P</a:t>
            </a:r>
            <a:r>
              <a:rPr lang="en-US" sz="2800" dirty="0"/>
              <a:t>(1)</a:t>
            </a:r>
            <a:r>
              <a:rPr lang="ar-AE" sz="2800" dirty="0"/>
              <a:t> </a:t>
            </a:r>
            <a:r>
              <a:rPr lang="en-US" sz="2800" dirty="0"/>
              <a:t>is the equation </a:t>
            </a:r>
            <a:br>
              <a:rPr lang="en-US" sz="2800" dirty="0"/>
            </a:br>
            <a:r>
              <a:rPr lang="en-US" sz="2800" dirty="0"/>
              <a:t>1 = 1²,</a:t>
            </a:r>
            <a:r>
              <a:rPr lang="ar-AE" sz="2800" dirty="0"/>
              <a:t> </a:t>
            </a:r>
            <a:r>
              <a:rPr lang="en-US" sz="2800" dirty="0"/>
              <a:t>which is clearly true.</a:t>
            </a:r>
          </a:p>
          <a:p>
            <a:pPr>
              <a:defRPr sz="2800"/>
            </a:pPr>
            <a:r>
              <a:rPr lang="en-US" sz="2800" b="1" dirty="0"/>
              <a:t>Induction Step:</a:t>
            </a:r>
            <a:r>
              <a:rPr lang="en-US" sz="2800" dirty="0"/>
              <a:t> As always, we begin this step with the assumption that </a:t>
            </a:r>
            <a:r>
              <a:rPr lang="en-US" sz="2800" i="1" dirty="0"/>
              <a:t>P</a:t>
            </a:r>
            <a:r>
              <a:rPr lang="en-US" sz="2800" dirty="0"/>
              <a:t>(</a:t>
            </a:r>
            <a:r>
              <a:rPr lang="en-US" sz="2800" i="1" dirty="0"/>
              <a:t>k</a:t>
            </a:r>
            <a:r>
              <a:rPr lang="en-US" sz="2800" dirty="0"/>
              <a:t>)</a:t>
            </a:r>
            <a:r>
              <a:rPr lang="ar-AE" sz="2800" dirty="0"/>
              <a:t> </a:t>
            </a:r>
            <a:r>
              <a:rPr lang="en-US" sz="2800" dirty="0"/>
              <a:t>is true.</a:t>
            </a:r>
          </a:p>
          <a:p>
            <a:pPr>
              <a:defRPr sz="2800"/>
            </a:pPr>
            <a:r>
              <a:rPr lang="en-US" sz="2800" dirty="0"/>
              <a:t>That is,				</a:t>
            </a:r>
          </a:p>
          <a:p>
            <a:pPr>
              <a:defRPr sz="2800"/>
            </a:pPr>
            <a:br>
              <a:rPr lang="en-US" dirty="0">
                <a:latin typeface="Cambria Math" panose="02040503050406030204" pitchFamily="18" charset="0"/>
              </a:rPr>
            </a:br>
            <a:r>
              <a:rPr lang="en-US" dirty="0">
                <a:latin typeface="Cambria Math" panose="02040503050406030204" pitchFamily="18" charset="0"/>
              </a:rPr>
              <a:t>					</a:t>
            </a:r>
            <a:r>
              <a:rPr lang="en-US" sz="2800" dirty="0"/>
              <a:t> 	</a:t>
            </a:r>
            <a:endParaRPr sz="2800" dirty="0"/>
          </a:p>
        </p:txBody>
      </p:sp>
      <p:pic>
        <p:nvPicPr>
          <p:cNvPr id="6" name="Picture 5" descr="One plus three plus five plus and so on plus the open parentheses two k minus one close parentheses equals k squared.">
            <a:extLst>
              <a:ext uri="{FF2B5EF4-FFF2-40B4-BE49-F238E27FC236}">
                <a16:creationId xmlns:a16="http://schemas.microsoft.com/office/drawing/2014/main" id="{7EA8D681-8E0B-A0E8-054C-A1B7FCBDF1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3429000"/>
            <a:ext cx="4038600" cy="533400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3A722E87-9020-C9F7-482A-84B789093908}"/>
              </a:ext>
            </a:extLst>
          </p:cNvPr>
          <p:cNvSpPr txBox="1"/>
          <p:nvPr/>
        </p:nvSpPr>
        <p:spPr>
          <a:xfrm>
            <a:off x="5676900" y="3423910"/>
            <a:ext cx="27813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We want to prove</a:t>
            </a:r>
            <a:endParaRPr lang="en-IN" sz="28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9D57221-EA62-B47F-D8F2-39DE1F1A679E}"/>
              </a:ext>
            </a:extLst>
          </p:cNvPr>
          <p:cNvSpPr txBox="1"/>
          <p:nvPr/>
        </p:nvSpPr>
        <p:spPr>
          <a:xfrm>
            <a:off x="457200" y="3810000"/>
            <a:ext cx="822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that</a:t>
            </a:r>
            <a:endParaRPr lang="en-IN" sz="2800" dirty="0"/>
          </a:p>
        </p:txBody>
      </p:sp>
      <p:pic>
        <p:nvPicPr>
          <p:cNvPr id="8" name="Picture 7" descr="p of k plus 1">
            <a:extLst>
              <a:ext uri="{FF2B5EF4-FFF2-40B4-BE49-F238E27FC236}">
                <a16:creationId xmlns:a16="http://schemas.microsoft.com/office/drawing/2014/main" id="{E2476A8F-8599-AB14-6FB1-E24A65DE39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5268" y="3888678"/>
            <a:ext cx="1063636" cy="4680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03A20CA-00DC-6DFE-6986-31AE62A09D5C}"/>
              </a:ext>
            </a:extLst>
          </p:cNvPr>
          <p:cNvSpPr txBox="1"/>
          <p:nvPr/>
        </p:nvSpPr>
        <p:spPr>
          <a:xfrm>
            <a:off x="2315065" y="3813374"/>
            <a:ext cx="4838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is true, so we need to show that</a:t>
            </a:r>
            <a:endParaRPr lang="en-IN" sz="2800" dirty="0"/>
          </a:p>
        </p:txBody>
      </p:sp>
      <p:pic>
        <p:nvPicPr>
          <p:cNvPr id="9" name="Picture 8" descr="One plus three plus five plus and so on plus the open parentheses two times the open parentheses k plus one close parentheses minus one close parentheses, equals the open parentheses k plus one close parentheses squared.">
            <a:extLst>
              <a:ext uri="{FF2B5EF4-FFF2-40B4-BE49-F238E27FC236}">
                <a16:creationId xmlns:a16="http://schemas.microsoft.com/office/drawing/2014/main" id="{2B9D9FA7-9323-5CEB-920B-834DE561C9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400" y="4229100"/>
            <a:ext cx="5638800" cy="647700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2734BDB8-53E6-B78B-06C3-7A13E5F0CD8B}"/>
              </a:ext>
            </a:extLst>
          </p:cNvPr>
          <p:cNvSpPr txBox="1"/>
          <p:nvPr/>
        </p:nvSpPr>
        <p:spPr>
          <a:xfrm>
            <a:off x="457200" y="4770566"/>
            <a:ext cx="8229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To do this, we rewrite the left-hand side using the inductive assumption.</a:t>
            </a:r>
            <a:endParaRPr lang="en-IN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1: Proof by Mathematical Induction</a:t>
            </a:r>
            <a:r>
              <a:rPr lang="en-US" baseline="-25000" dirty="0"/>
              <a:t>3</a:t>
            </a:r>
            <a:endParaRPr dirty="0"/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5" name="Table Placeholder 2" descr="First line, One plus three plus five plus and so on plus the open parentheses two times the open parentheses k plus one close parentheses, minus one close parentheses.&#10;equals one plus three plus five plus and so on plus the open parentheses two k minus one close parentheses plus the open parentheses two times the open parentheses k plus one close parentheses, minus one close parentheses.&#10;With a side note: Use the inductive assumption to rewrite all but the last term.&#10;Second line, equals k squared plus the open parentheses two times the open parentheses k plus one close parentheses, minus one close parentheses.&#10;Third line, equals k squared plus two k plus one.&#10;With a side note: Simplify.&#10;Fourth line, equals the open parentheses k plus one close parentheses squared.&#10;With a side note: Factor.">
                <a:extLst>
                  <a:ext uri="{FF2B5EF4-FFF2-40B4-BE49-F238E27FC236}">
                    <a16:creationId xmlns:a16="http://schemas.microsoft.com/office/drawing/2014/main" id="{1FA0E226-7F20-4392-855C-A91909B7D9D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89929168"/>
                  </p:ext>
                </p:extLst>
              </p:nvPr>
            </p:nvGraphicFramePr>
            <p:xfrm>
              <a:off x="158496" y="1143000"/>
              <a:ext cx="8827008" cy="2743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54100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r>
                                  <a:rPr lang="ar-AE" sz="240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ar-AE" sz="240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ar-AE" sz="2400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ar-AE" sz="240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ar-AE" sz="2400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ar-AE" sz="2400" smtClean="0">
                                    <a:latin typeface="Cambria Math" panose="02040503050406030204" pitchFamily="18" charset="0"/>
                                  </a:rPr>
                                  <m:t>+…+</m:t>
                                </m:r>
                                <m:d>
                                  <m:dPr>
                                    <m:ctrlPr>
                                      <a:rPr lang="ar-AE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  <m:d>
                                      <m:dPr>
                                        <m:ctrlPr>
                                          <a:rPr lang="ar-AE" sz="2400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𝑘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+</m:t>
                                        </m:r>
                                        <m:r>
                                          <a:rPr lang="ar-AE" sz="240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e>
                                    </m:d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ar-AE" sz="240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Use the inductive assumption to rewrite all but the last term.</a:t>
                          </a: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90686612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+…+</m:t>
                              </m:r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2400" dirty="0"/>
                            <a:t> </a:t>
                          </a: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d>
                                <m:d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2400" dirty="0"/>
                            <a:t> </a:t>
                          </a: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𝑘</m:t>
                                  </m:r>
                                </m:e>
                                <m:sup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ar-AE" sz="240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2400" dirty="0"/>
                            <a:t> </a:t>
                          </a: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Simplify.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14:m>
                            <m:oMath xmlns:m="http://schemas.openxmlformats.org/officeDocument/2006/math">
                              <m:r>
                                <a:rPr lang="en-US" sz="2400" smtClean="0">
                                  <a:latin typeface="Cambria Math" panose="02040503050406030204" pitchFamily="18" charset="0"/>
                                </a:rPr>
                                <m:t>     </m:t>
                              </m:r>
                              <m:r>
                                <a:rPr lang="ar-AE" sz="2400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ar-AE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ar-AE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𝑘</m:t>
                                      </m:r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>
                                        <a:rPr lang="ar-AE" sz="240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ar-AE" sz="240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400" dirty="0"/>
                            <a:t> </a:t>
                          </a:r>
                          <a:endParaRPr sz="24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Factor.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8488630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5" name="Table Placeholder 2" descr="First line, One plus three plus five plus and so on plus the open parentheses two times the open parentheses k plus one close parentheses, minus one close parentheses.&#10;equals one plus three plus five plus and so on plus the open parentheses two k minus one close parentheses plus the open parentheses two times the open parentheses k plus one close parentheses, minus one close parentheses.&#10;With a side note: Use the inductive assumption to rewrite all but the last term.&#10;Second line, equals k squared plus the open parentheses two times the open parentheses k plus one close parentheses, minus one close parentheses.&#10;Third line, equals k squared plus two k plus one.&#10;With a side note: Simplify.&#10;Fourth line, equals the open parentheses k plus one close parentheses squared.&#10;With a side note: Factor.">
                <a:extLst>
                  <a:ext uri="{FF2B5EF4-FFF2-40B4-BE49-F238E27FC236}">
                    <a16:creationId xmlns:a16="http://schemas.microsoft.com/office/drawing/2014/main" id="{1FA0E226-7F20-4392-855C-A91909B7D9D7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689929168"/>
                  </p:ext>
                </p:extLst>
              </p:nvPr>
            </p:nvGraphicFramePr>
            <p:xfrm>
              <a:off x="158496" y="1143000"/>
              <a:ext cx="8827008" cy="2743200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6541008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286000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333" r="-34949" b="-206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Use the inductive assumption to rewrite all but the last term.</a:t>
                          </a: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90686612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203947" r="-34949" b="-30657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308000" r="-34949" b="-2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endParaRPr b="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408000" r="-34949" b="-1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Simplify.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2"/>
                          <a:stretch>
                            <a:fillRect t="-508000" r="-34949" b="-10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b="1"/>
                          </a:pPr>
                          <a:r>
                            <a:rPr lang="en-US" b="0" dirty="0"/>
                            <a:t>Factor.</a:t>
                          </a:r>
                          <a:endParaRPr b="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88488630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A2B7F6C0-466E-7A3C-DFC8-0A2F36599282}"/>
              </a:ext>
            </a:extLst>
          </p:cNvPr>
          <p:cNvSpPr txBox="1"/>
          <p:nvPr/>
        </p:nvSpPr>
        <p:spPr>
          <a:xfrm>
            <a:off x="457200" y="4075093"/>
            <a:ext cx="81534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Since we’ve completed the basic step and the induction step, the proof is complete.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2: Proof by Mathematical Induction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Prove that for each natural number </a:t>
            </a:r>
            <a:r>
              <a:rPr lang="en-US" sz="2800" i="1" dirty="0"/>
              <a:t>n</a:t>
            </a:r>
            <a:r>
              <a:rPr sz="2800" dirty="0"/>
              <a:t>, </a:t>
            </a:r>
          </a:p>
        </p:txBody>
      </p:sp>
      <p:pic>
        <p:nvPicPr>
          <p:cNvPr id="6" name="Picture 5" descr="Two n is less than or equal to two to the  power of n.">
            <a:extLst>
              <a:ext uri="{FF2B5EF4-FFF2-40B4-BE49-F238E27FC236}">
                <a16:creationId xmlns:a16="http://schemas.microsoft.com/office/drawing/2014/main" id="{B06C01CB-4370-12E6-D406-2C3093EFE8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059479"/>
            <a:ext cx="1133475" cy="4000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2: Proof by Mathematical Induction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b="1" dirty="0"/>
              <a:t>Basic Step:</a:t>
            </a:r>
            <a:r>
              <a:rPr sz="2800" dirty="0"/>
              <a:t> The statement </a:t>
            </a:r>
            <a:r>
              <a:rPr lang="en-US" sz="2800" i="1" dirty="0"/>
              <a:t>P</a:t>
            </a:r>
            <a:r>
              <a:rPr lang="en-US" sz="2800" dirty="0"/>
              <a:t>(1)</a:t>
            </a:r>
            <a:r>
              <a:rPr sz="2800" dirty="0"/>
              <a:t> is the inequality </a:t>
            </a:r>
            <a:r>
              <a:rPr lang="en-US" sz="2800" dirty="0"/>
              <a:t>				</a:t>
            </a:r>
            <a:endParaRPr sz="2800" dirty="0"/>
          </a:p>
          <a:p>
            <a:pPr>
              <a:defRPr sz="2800"/>
            </a:pPr>
            <a:r>
              <a:rPr lang="en-US" sz="2800" dirty="0"/>
              <a:t>					</a:t>
            </a:r>
            <a:endParaRPr sz="2800" dirty="0"/>
          </a:p>
        </p:txBody>
      </p:sp>
      <p:pic>
        <p:nvPicPr>
          <p:cNvPr id="7" name="Picture 6" descr="Two times one is less than or equal to two to the power of one, or two is less than or equal to two.">
            <a:extLst>
              <a:ext uri="{FF2B5EF4-FFF2-40B4-BE49-F238E27FC236}">
                <a16:creationId xmlns:a16="http://schemas.microsoft.com/office/drawing/2014/main" id="{6AD4F1DC-99E8-AA0D-51D5-094C2518FD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1966213"/>
            <a:ext cx="2838450" cy="5334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BDBF224-93C6-C3E5-F40D-FF1A6860A73C}"/>
              </a:ext>
            </a:extLst>
          </p:cNvPr>
          <p:cNvSpPr txBox="1"/>
          <p:nvPr/>
        </p:nvSpPr>
        <p:spPr>
          <a:xfrm>
            <a:off x="3367537" y="1929404"/>
            <a:ext cx="1905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This is true.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857734CF-B65B-5482-085C-8166ADCEA0B1}"/>
              </a:ext>
            </a:extLst>
          </p:cNvPr>
          <p:cNvSpPr txBox="1"/>
          <p:nvPr/>
        </p:nvSpPr>
        <p:spPr>
          <a:xfrm>
            <a:off x="457200" y="2459360"/>
            <a:ext cx="441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b="1" dirty="0"/>
              <a:t>Induction Step:</a:t>
            </a:r>
            <a:r>
              <a:rPr lang="en-IN" sz="2800" dirty="0"/>
              <a:t> Assume that</a:t>
            </a:r>
          </a:p>
        </p:txBody>
      </p:sp>
      <p:pic>
        <p:nvPicPr>
          <p:cNvPr id="10" name="Picture 9" descr="Two k is less than or equal to two to the power of k.">
            <a:extLst>
              <a:ext uri="{FF2B5EF4-FFF2-40B4-BE49-F238E27FC236}">
                <a16:creationId xmlns:a16="http://schemas.microsoft.com/office/drawing/2014/main" id="{DD1862E5-F32D-79F5-3D05-36D6CFBA61C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4400" y="2499613"/>
            <a:ext cx="1123950" cy="400050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5C7B53ED-1CFE-3936-5979-5D8B60CC059D}"/>
              </a:ext>
            </a:extLst>
          </p:cNvPr>
          <p:cNvSpPr txBox="1"/>
          <p:nvPr/>
        </p:nvSpPr>
        <p:spPr>
          <a:xfrm>
            <a:off x="414068" y="2835980"/>
            <a:ext cx="4419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Then we have the following.</a:t>
            </a:r>
            <a:endParaRPr lang="en-IN" sz="2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Placeholder 2" descr="First line, Two times the open parentheses k plus one close parentheses &#10;With a side note: Begin by writing the left hand side of p of k plus 1. &#10;Second line, which is less than or equal to two to the power of k plus two,&#10;With a side note: Use the inductive assumption.&#10;Third line, less than or equal to two to the power of k plus two to the power of k,&#10;With a side note: Use the fact that k greater than or equal to 1 implies 2 less than or equal to 2 to the power of k.&#10;Fourth line, which equals two times the open parentheses two to the power of k close parentheses,&#10;With a side note: Simplify until the right hand side of P of k plus 1 is reached.&#10;Fifth line, which equals two to the power of open parentheses k plus one close parentheses.">
                <a:extLst>
                  <a:ext uri="{FF2B5EF4-FFF2-40B4-BE49-F238E27FC236}">
                    <a16:creationId xmlns:a16="http://schemas.microsoft.com/office/drawing/2014/main" id="{52349775-2A25-49CA-A134-8841F09BE14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825772744"/>
                  </p:ext>
                </p:extLst>
              </p:nvPr>
            </p:nvGraphicFramePr>
            <p:xfrm>
              <a:off x="228600" y="3382630"/>
              <a:ext cx="8723376" cy="265112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15468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568696">
                      <a:extLst>
                        <a:ext uri="{9D8B030D-6E8A-4147-A177-3AD203B41FA5}">
                          <a16:colId xmlns:a16="http://schemas.microsoft.com/office/drawing/2014/main" val="393640911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r>
                                <a:rPr sz="220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sz="2200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  <m:r>
                                <a:rPr sz="2200">
                                  <a:latin typeface="Cambria Math"/>
                                </a:rPr>
                                <m:t>=2</m:t>
                              </m:r>
                              <m:r>
                                <a:rPr sz="2200">
                                  <a:latin typeface="Cambria Math"/>
                                </a:rPr>
                                <m:t>𝑘</m:t>
                              </m:r>
                              <m:r>
                                <a:rPr sz="2200">
                                  <a:latin typeface="Cambria Math"/>
                                </a:rPr>
                                <m:t>+2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200" b="0" dirty="0"/>
                            <a:t>Begin by writing the left-hand side of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b="0" i="1">
                                  <a:latin typeface="Cambria Math"/>
                                </a:rPr>
                                <m:t>𝑃</m:t>
                              </m:r>
                              <m:r>
                                <a:rPr lang="en-US" sz="2200" b="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lang="ar-AE" sz="22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200" b="0" i="1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ar-AE" sz="2200" b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200" b="0" i="1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r>
                            <a:rPr lang="en-US" sz="2200" b="0" dirty="0"/>
                            <a:t>.</a:t>
                          </a:r>
                          <a:endParaRPr sz="2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200">
                                  <a:latin typeface="Cambria Math"/>
                                </a:rPr>
                                <m:t>≤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+</m:t>
                              </m:r>
                              <m:r>
                                <a:rPr sz="2200">
                                  <a:latin typeface="Cambria Math"/>
                                </a:rPr>
                                <m:t>2</m:t>
                              </m:r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200" dirty="0"/>
                            <a:t>Use the inductive assumption.</a:t>
                          </a:r>
                          <a:endParaRPr sz="2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200">
                                  <a:latin typeface="Cambria Math"/>
                                </a:rPr>
                                <m:t>≤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  <m:r>
                                <a:rPr sz="2200">
                                  <a:latin typeface="Cambria Math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sz="2200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200" b="0" dirty="0"/>
                            <a:t>Use the fact that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b="0" i="1">
                                  <a:latin typeface="Cambria Math"/>
                                </a:rPr>
                                <m:t>𝑘</m:t>
                              </m:r>
                              <m:r>
                                <a:rPr lang="en-US" sz="2200" b="0">
                                  <a:latin typeface="Cambria Math"/>
                                </a:rPr>
                                <m:t>≥</m:t>
                              </m:r>
                              <m:r>
                                <a:rPr lang="en-US" sz="2200" b="0" i="1">
                                  <a:latin typeface="Cambria Math"/>
                                </a:rPr>
                                <m:t>1</m:t>
                              </m:r>
                            </m:oMath>
                          </a14:m>
                          <a:r>
                            <a:rPr lang="en-US" sz="2200" b="0" dirty="0"/>
                            <a:t> implies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b="0" i="1">
                                  <a:latin typeface="Cambria Math"/>
                                </a:rPr>
                                <m:t>2</m:t>
                              </m:r>
                              <m:r>
                                <a:rPr lang="en-US" sz="2200" b="0">
                                  <a:latin typeface="Cambria Math"/>
                                </a:rPr>
                                <m:t>≤</m:t>
                              </m:r>
                              <m:sSup>
                                <m:sSupPr>
                                  <m:ctrlPr>
                                    <a:rPr lang="ar-AE" sz="2200" b="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200" b="0" i="1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ar-AE" sz="2200" b="0" i="1">
                                      <a:latin typeface="Cambria Math"/>
                                    </a:rPr>
                                    <m:t>𝑘</m:t>
                                  </m:r>
                                </m:sup>
                              </m:sSup>
                            </m:oMath>
                          </a14:m>
                          <a:r>
                            <a:rPr lang="en-US" sz="2200" b="0" dirty="0"/>
                            <a:t>.</a:t>
                          </a:r>
                          <a:endParaRPr sz="2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549434"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sz="22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sz="2200">
                                      <a:latin typeface="Cambria Math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sz="22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sz="2200">
                                  <a:latin typeface="Cambria Math"/>
                                </a:rPr>
                                <m:t>=</m:t>
                              </m:r>
                              <m:r>
                                <a:rPr sz="2200">
                                  <a:latin typeface="Cambria Math"/>
                                </a:rPr>
                                <m:t>2</m:t>
                              </m:r>
                              <m:d>
                                <m:dPr>
                                  <m:ctrlPr>
                                    <a:rPr sz="22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sz="2200">
                                          <a:latin typeface="Cambria Math"/>
                                        </a:rPr>
                                        <m:t>2</m:t>
                                      </m:r>
                                    </m:e>
                                    <m:sup>
                                      <m:r>
                                        <a:rPr sz="2200">
                                          <a:latin typeface="Cambria Math"/>
                                        </a:rPr>
                                        <m:t>𝑘</m:t>
                                      </m:r>
                                    </m:sup>
                                  </m:sSup>
                                </m:e>
                              </m:d>
                            </m:oMath>
                          </a14:m>
                          <a:endParaRPr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200" b="0" dirty="0"/>
                            <a:t>Simplify until the right-hand side of </a:t>
                          </a:r>
                          <a14:m>
                            <m:oMath xmlns:m="http://schemas.openxmlformats.org/officeDocument/2006/math">
                              <m:r>
                                <a:rPr lang="en-US" sz="2200" b="0" i="1">
                                  <a:latin typeface="Cambria Math"/>
                                </a:rPr>
                                <m:t>𝑃</m:t>
                              </m:r>
                              <m:r>
                                <a:rPr lang="en-US" sz="2200" b="0">
                                  <a:latin typeface="Cambria Math"/>
                                </a:rPr>
                                <m:t>⁡</m:t>
                              </m:r>
                              <m:d>
                                <m:dPr>
                                  <m:ctrlPr>
                                    <a:rPr lang="ar-AE" sz="2200" b="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ar-AE" sz="2200" b="0" i="1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ar-AE" sz="2200" b="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200" b="0" i="1">
                                      <a:latin typeface="Cambria Math"/>
                                    </a:rPr>
                                    <m:t>1</m:t>
                                  </m:r>
                                </m:e>
                              </m:d>
                            </m:oMath>
                          </a14:m>
                          <a:r>
                            <a:rPr lang="ar-AE" sz="2200" b="0" dirty="0"/>
                            <a:t> </a:t>
                          </a:r>
                          <a:r>
                            <a:rPr lang="en-US" sz="2200" b="0" dirty="0"/>
                            <a:t>is reached.</a:t>
                          </a:r>
                          <a:endParaRPr sz="220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96900">
                    <a:tc>
                      <a:txBody>
                        <a:bodyPr/>
                        <a:lstStyle/>
                        <a:p>
                          <a:r>
                            <a:rPr lang="ar-AE" sz="2200" dirty="0"/>
                            <a:t>​</a:t>
                          </a:r>
                          <a14:m>
                            <m:oMath xmlns:m="http://schemas.openxmlformats.org/officeDocument/2006/math">
                              <m:phant>
                                <m:phantPr>
                                  <m:show m:val="off"/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phantPr>
                                <m:e>
                                  <m:r>
                                    <a:rPr lang="ar-AE" sz="2200">
                                      <a:latin typeface="Cambria Math"/>
                                    </a:rPr>
                                    <m:t>2</m:t>
                                  </m:r>
                                  <m:d>
                                    <m:dPr>
                                      <m:ctrlPr>
                                        <a:rPr lang="ar-AE" sz="2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ar-AE" sz="2200">
                                          <a:latin typeface="Cambria Math"/>
                                        </a:rPr>
                                        <m:t>𝑘</m:t>
                                      </m:r>
                                      <m:r>
                                        <a:rPr lang="ar-AE" sz="2200">
                                          <a:latin typeface="Cambria Math"/>
                                        </a:rPr>
                                        <m:t>+</m:t>
                                      </m:r>
                                      <m:r>
                                        <a:rPr lang="ar-AE" sz="2200">
                                          <a:latin typeface="Cambria Math"/>
                                        </a:rPr>
                                        <m:t>1</m:t>
                                      </m:r>
                                    </m:e>
                                  </m:d>
                                </m:e>
                              </m:phant>
                              <m:r>
                                <a:rPr lang="ar-AE" sz="2200">
                                  <a:latin typeface="Cambria Math"/>
                                </a:rPr>
                                <m:t>=</m:t>
                              </m:r>
                              <m:sSup>
                                <m:sSupPr>
                                  <m:ctrlPr>
                                    <a:rPr lang="ar-AE" sz="22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ar-AE" sz="2200">
                                      <a:latin typeface="Cambria Math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ar-AE" sz="2200">
                                      <a:latin typeface="Cambria Math"/>
                                    </a:rPr>
                                    <m:t>𝑘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+</m:t>
                                  </m:r>
                                  <m:r>
                                    <a:rPr lang="ar-AE" sz="2200">
                                      <a:latin typeface="Cambria Math"/>
                                    </a:rPr>
                                    <m:t>1</m:t>
                                  </m:r>
                                </m:sup>
                              </m:sSup>
                            </m:oMath>
                          </a14:m>
                          <a:endParaRPr lang="en-IN" sz="22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20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344057196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Placeholder 2" descr="First line, Two times the open parentheses k plus one close parentheses &#10;With a side note: Begin by writing the left hand side of p of k plus 1. &#10;Second line, which is less than or equal to two to the power of k plus two,&#10;With a side note: Use the inductive assumption.&#10;Third line, less than or equal to two to the power of k plus two to the power of k,&#10;With a side note: Use the fact that k greater than or equal to 1 implies 2 less than or equal to 2 to the power of k.&#10;Fourth line, which equals two times the open parentheses two to the power of k close parentheses,&#10;With a side note: Simplify until the right hand side of P of k plus 1 is reached.&#10;Fifth line, which equals two to the power of open parentheses k plus one close parentheses.">
                <a:extLst>
                  <a:ext uri="{FF2B5EF4-FFF2-40B4-BE49-F238E27FC236}">
                    <a16:creationId xmlns:a16="http://schemas.microsoft.com/office/drawing/2014/main" id="{52349775-2A25-49CA-A134-8841F09BE148}"/>
                  </a:ext>
                </a:extLst>
              </p:cNvPr>
              <p:cNvGraphicFramePr>
                <a:graphicFrameLocks/>
              </p:cNvGraphicFramePr>
              <p:nvPr>
                <p:extLst>
                  <p:ext uri="{D42A27DB-BD31-4B8C-83A1-F6EECF244321}">
                    <p14:modId xmlns:p14="http://schemas.microsoft.com/office/powerpoint/2010/main" val="1825772744"/>
                  </p:ext>
                </p:extLst>
              </p:nvPr>
            </p:nvGraphicFramePr>
            <p:xfrm>
              <a:off x="228600" y="3382630"/>
              <a:ext cx="8723376" cy="2651126"/>
            </p:xfrm>
            <a:graphic>
              <a:graphicData uri="http://schemas.openxmlformats.org/drawingml/2006/table">
                <a:tbl>
                  <a:tblPr firstRow="1" bandRow="1">
                    <a:tableStyleId>{2D5ABB26-0587-4C30-8999-92F81FD0307C}</a:tableStyleId>
                  </a:tblPr>
                  <a:tblGrid>
                    <a:gridCol w="3154680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5568696">
                      <a:extLst>
                        <a:ext uri="{9D8B030D-6E8A-4147-A177-3AD203B41FA5}">
                          <a16:colId xmlns:a16="http://schemas.microsoft.com/office/drawing/2014/main" val="3936409114"/>
                        </a:ext>
                      </a:extLst>
                    </a:gridCol>
                  </a:tblGrid>
                  <a:tr h="42672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8571" r="-176448" b="-52285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6674" t="-8571" b="-522857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43275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107042" r="-176448" b="-4154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r>
                            <a:rPr lang="en-US" sz="2200" dirty="0"/>
                            <a:t>Use the inductive assumption.</a:t>
                          </a:r>
                          <a:endParaRPr sz="2200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43275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204167" r="-176448" b="-3097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6674" t="-204167" b="-30972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7620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175200" r="-176448" b="-784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b">
                        <a:blipFill>
                          <a:blip r:embed="rId4"/>
                          <a:stretch>
                            <a:fillRect l="-56674" t="-175200" b="-784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59690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4"/>
                          <a:stretch>
                            <a:fillRect t="-351020" r="-176448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l">
                            <a:defRPr sz="1800"/>
                          </a:pPr>
                          <a:endParaRPr sz="2200" dirty="0"/>
                        </a:p>
                      </a:txBody>
                      <a:tcPr anchor="b"/>
                    </a:tc>
                    <a:extLst>
                      <a:ext uri="{0D108BD9-81ED-4DB2-BD59-A6C34878D82A}">
                        <a16:rowId xmlns:a16="http://schemas.microsoft.com/office/drawing/2014/main" val="3440571963"/>
                      </a:ext>
                    </a:extLst>
                  </a:tr>
                </a:tbl>
              </a:graphicData>
            </a:graphic>
          </p:graphicFrame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/>
              <a:t>Example 3: Proof by Mathematical Induction</a:t>
            </a:r>
            <a:r>
              <a:rPr lang="en-US" baseline="-25000" dirty="0"/>
              <a:t>1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>
              <a:defRPr sz="2800"/>
            </a:pPr>
            <a:r>
              <a:rPr sz="2800" dirty="0"/>
              <a:t>Prove that for each natural number </a:t>
            </a:r>
            <a:r>
              <a:rPr lang="en-US" sz="2800" i="1" dirty="0"/>
              <a:t>n</a:t>
            </a:r>
            <a:r>
              <a:rPr sz="2800" dirty="0"/>
              <a:t>, </a:t>
            </a:r>
            <a:r>
              <a:rPr lang="en-US" sz="2800" dirty="0"/>
              <a:t>	</a:t>
            </a:r>
            <a:endParaRPr sz="2800" dirty="0"/>
          </a:p>
        </p:txBody>
      </p:sp>
      <p:pic>
        <p:nvPicPr>
          <p:cNvPr id="6" name="Picture 5" descr="Eight to the power of n minus three to the power of n.">
            <a:extLst>
              <a:ext uri="{FF2B5EF4-FFF2-40B4-BE49-F238E27FC236}">
                <a16:creationId xmlns:a16="http://schemas.microsoft.com/office/drawing/2014/main" id="{7494417D-1DE1-1923-D1C0-DF02726C24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9800" y="1068106"/>
            <a:ext cx="1000125" cy="4191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FE69110-BBF3-8CB8-926B-1FC333639857}"/>
              </a:ext>
            </a:extLst>
          </p:cNvPr>
          <p:cNvSpPr txBox="1"/>
          <p:nvPr/>
        </p:nvSpPr>
        <p:spPr>
          <a:xfrm>
            <a:off x="457200" y="1487206"/>
            <a:ext cx="2514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dirty="0"/>
              <a:t>is divisible by </a:t>
            </a:r>
            <a:r>
              <a:rPr lang="en-IN" sz="2800" dirty="0">
                <a:latin typeface="Cambria Math"/>
              </a:rPr>
              <a:t>5</a:t>
            </a:r>
            <a:r>
              <a:rPr lang="en-IN" sz="28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 sz="3200"/>
            </a:pPr>
            <a:r>
              <a:rPr dirty="0"/>
              <a:t>Example 3: Proof by Mathematical Induction</a:t>
            </a:r>
            <a:r>
              <a:rPr lang="en-US" baseline="-25000" dirty="0"/>
              <a:t>2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sz="2800" b="1" dirty="0"/>
              <a:t>Solution</a:t>
            </a:r>
          </a:p>
          <a:p>
            <a:pPr>
              <a:defRPr sz="2800"/>
            </a:pPr>
            <a:r>
              <a:rPr sz="2800" b="1" dirty="0"/>
              <a:t>Basic Step:</a:t>
            </a:r>
            <a:r>
              <a:rPr sz="2800" dirty="0"/>
              <a:t> Since </a:t>
            </a:r>
            <a:r>
              <a:rPr lang="en-US" sz="2800" dirty="0"/>
              <a:t>		</a:t>
            </a:r>
          </a:p>
          <a:p>
            <a:pPr>
              <a:defRPr sz="2800"/>
            </a:pPr>
            <a:endParaRPr sz="2800" dirty="0"/>
          </a:p>
          <a:p>
            <a:pPr>
              <a:defRPr sz="2800"/>
            </a:pPr>
            <a:r>
              <a:rPr lang="en-US" sz="2800" dirty="0"/>
              <a:t>					</a:t>
            </a:r>
            <a:endParaRPr sz="2800" dirty="0"/>
          </a:p>
        </p:txBody>
      </p:sp>
      <p:pic>
        <p:nvPicPr>
          <p:cNvPr id="6" name="Picture 5" descr="Eight to the power of one minus three to the power of one equals five.">
            <a:extLst>
              <a:ext uri="{FF2B5EF4-FFF2-40B4-BE49-F238E27FC236}">
                <a16:creationId xmlns:a16="http://schemas.microsoft.com/office/drawing/2014/main" id="{DBDAF954-E170-3115-E883-992276059E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0" y="1562100"/>
            <a:ext cx="1524000" cy="4191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08E6C240-7A00-5913-A9B8-78C36BC96494}"/>
              </a:ext>
            </a:extLst>
          </p:cNvPr>
          <p:cNvSpPr txBox="1"/>
          <p:nvPr/>
        </p:nvSpPr>
        <p:spPr>
          <a:xfrm>
            <a:off x="4495800" y="1516092"/>
            <a:ext cx="4267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is divisible by </a:t>
            </a:r>
            <a:r>
              <a:rPr lang="en-US" sz="2800" dirty="0">
                <a:latin typeface="Cambria Math"/>
              </a:rPr>
              <a:t>5</a:t>
            </a:r>
            <a:r>
              <a:rPr lang="en-US" sz="2800" dirty="0"/>
              <a:t>, </a:t>
            </a:r>
            <a:r>
              <a:rPr lang="en-US" sz="2800" i="1" dirty="0"/>
              <a:t>P</a:t>
            </a:r>
            <a:r>
              <a:rPr lang="en-US" sz="2800" dirty="0"/>
              <a:t>(1) is true.</a:t>
            </a:r>
            <a:endParaRPr lang="en-IN" sz="28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01828E7-C2F6-7FFD-15BE-0B3E7F7309A4}"/>
              </a:ext>
            </a:extLst>
          </p:cNvPr>
          <p:cNvSpPr txBox="1"/>
          <p:nvPr/>
        </p:nvSpPr>
        <p:spPr>
          <a:xfrm>
            <a:off x="478766" y="2064487"/>
            <a:ext cx="457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2800" b="1" dirty="0"/>
              <a:t>Induction Step:</a:t>
            </a:r>
            <a:r>
              <a:rPr lang="en-IN" sz="2800" dirty="0"/>
              <a:t> Assume that</a:t>
            </a:r>
          </a:p>
        </p:txBody>
      </p:sp>
      <p:pic>
        <p:nvPicPr>
          <p:cNvPr id="10" name="Picture 9" descr="Eight to the power of k minus three to the power of k.">
            <a:extLst>
              <a:ext uri="{FF2B5EF4-FFF2-40B4-BE49-F238E27FC236}">
                <a16:creationId xmlns:a16="http://schemas.microsoft.com/office/drawing/2014/main" id="{1246CA07-8AE2-CB03-B21C-0621A076EE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2081070"/>
            <a:ext cx="1000125" cy="419100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50F0C7B-A0C9-B63C-BD2B-36207BF3F58A}"/>
              </a:ext>
            </a:extLst>
          </p:cNvPr>
          <p:cNvSpPr txBox="1"/>
          <p:nvPr/>
        </p:nvSpPr>
        <p:spPr>
          <a:xfrm>
            <a:off x="5757862" y="2057400"/>
            <a:ext cx="2667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is divisible by </a:t>
            </a:r>
            <a:r>
              <a:rPr lang="en-US" sz="2800" dirty="0">
                <a:latin typeface="Cambria Math"/>
              </a:rPr>
              <a:t>5</a:t>
            </a:r>
            <a:r>
              <a:rPr lang="en-US" sz="2800" dirty="0"/>
              <a:t>. </a:t>
            </a:r>
            <a:endParaRPr lang="en-IN" sz="2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A908F7-66E4-6B6D-1257-1515EBD89959}"/>
              </a:ext>
            </a:extLst>
          </p:cNvPr>
          <p:cNvSpPr txBox="1"/>
          <p:nvPr/>
        </p:nvSpPr>
        <p:spPr>
          <a:xfrm>
            <a:off x="478766" y="2500684"/>
            <a:ext cx="58458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/>
              <a:t>Then there is some integer </a:t>
            </a:r>
            <a:r>
              <a:rPr lang="en-US" sz="2800" i="1" dirty="0"/>
              <a:t>P</a:t>
            </a:r>
            <a:r>
              <a:rPr lang="en-US" sz="2800" dirty="0"/>
              <a:t> for which</a:t>
            </a:r>
            <a:endParaRPr lang="en-IN" sz="2800" dirty="0"/>
          </a:p>
        </p:txBody>
      </p:sp>
      <p:pic>
        <p:nvPicPr>
          <p:cNvPr id="17" name="Picture 16" descr="Eight to the power of k minus three to the power of k equals five times p.">
            <a:extLst>
              <a:ext uri="{FF2B5EF4-FFF2-40B4-BE49-F238E27FC236}">
                <a16:creationId xmlns:a16="http://schemas.microsoft.com/office/drawing/2014/main" id="{94CB95CE-31B8-1329-DF45-EFFA99D340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519407"/>
            <a:ext cx="1838325" cy="4857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1155</TotalTime>
  <Words>839</Words>
  <Application>Microsoft Office PowerPoint</Application>
  <PresentationFormat>On-screen Show (4:3)</PresentationFormat>
  <Paragraphs>120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Courier New</vt:lpstr>
      <vt:lpstr>Cambria Math</vt:lpstr>
      <vt:lpstr>Office Theme</vt:lpstr>
      <vt:lpstr>Section 10.4</vt:lpstr>
      <vt:lpstr>Theorem: Principle of Mathematical Induction</vt:lpstr>
      <vt:lpstr>Example 1: Proof by Mathematical Induction1</vt:lpstr>
      <vt:lpstr>Example 1: Proof by Mathematical Induction2</vt:lpstr>
      <vt:lpstr>Example 1: Proof by Mathematical Induction3</vt:lpstr>
      <vt:lpstr>Example 2: Proof by Mathematical Induction1</vt:lpstr>
      <vt:lpstr>Example 2: Proof by Mathematical Induction2</vt:lpstr>
      <vt:lpstr>Example 3: Proof by Mathematical Induction1</vt:lpstr>
      <vt:lpstr>Example 3: Proof by Mathematical Induction2</vt:lpstr>
      <vt:lpstr>Example 3: Proof by Mathematical Induction3</vt:lpstr>
      <vt:lpstr>Example 3: Proof by Mathematical Induction4</vt:lpstr>
      <vt:lpstr>Example 4: Proof by Mathematical Induction1</vt:lpstr>
      <vt:lpstr>Example 4: Proof by Mathematical Induction2</vt:lpstr>
      <vt:lpstr>Example 4: Proof by Mathematical Induction3</vt:lpstr>
      <vt:lpstr>Example 4: Proof by Mathematical Induction4</vt:lpstr>
      <vt:lpstr>Example 4: Proof by Mathematical Induction5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</dc:title>
  <dc:creator>Hawkes Learning</dc:creator>
  <cp:lastModifiedBy>Sangeetha Pallikala</cp:lastModifiedBy>
  <cp:revision>153</cp:revision>
  <dcterms:created xsi:type="dcterms:W3CDTF">2013-04-26T14:43:13Z</dcterms:created>
  <dcterms:modified xsi:type="dcterms:W3CDTF">2025-06-18T06:16:39Z</dcterms:modified>
</cp:coreProperties>
</file>