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67" r:id="rId11"/>
    <p:sldId id="282" r:id="rId12"/>
    <p:sldId id="268" r:id="rId13"/>
    <p:sldId id="269" r:id="rId14"/>
    <p:sldId id="270" r:id="rId15"/>
    <p:sldId id="284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1" r:id="rId24"/>
    <p:sldId id="287" r:id="rId25"/>
    <p:sldId id="285" r:id="rId26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 autoAdjust="0"/>
    <p:restoredTop sz="94673" autoAdjust="0"/>
  </p:normalViewPr>
  <p:slideViewPr>
    <p:cSldViewPr>
      <p:cViewPr varScale="1">
        <p:scale>
          <a:sx n="101" d="100"/>
          <a:sy n="101" d="100"/>
        </p:scale>
        <p:origin x="123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4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8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2.emf"/><Relationship Id="rId4" Type="http://schemas.openxmlformats.org/officeDocument/2006/relationships/image" Target="../media/image31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1</a:t>
            </a:r>
            <a:r>
              <a:rPr lang="en-US"/>
              <a:t>0</a:t>
            </a:r>
            <a:r>
              <a:t>.3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Geometric Sequences and Series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General Term of a Geometric Sequence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r>
              <a:rPr sz="2800" dirty="0"/>
              <a:t>Given that the sequence is geometric, we know that</a:t>
            </a:r>
          </a:p>
          <a:p>
            <a:pPr algn="ctr">
              <a:defRPr sz="2800"/>
            </a:pPr>
            <a:endParaRPr sz="2800" dirty="0"/>
          </a:p>
          <a:p>
            <a:pPr algn="ctr">
              <a:defRPr sz="2800"/>
            </a:pPr>
            <a:r>
              <a:rPr sz="2800" dirty="0"/>
              <a:t> </a:t>
            </a:r>
          </a:p>
        </p:txBody>
      </p:sp>
      <p:pic>
        <p:nvPicPr>
          <p:cNvPr id="7" name="Picture 6" descr="Negative six equals a sub 1 times r, and one hundred sixty-two equals a sub 1 times r to the power of 4.">
            <a:extLst>
              <a:ext uri="{FF2B5EF4-FFF2-40B4-BE49-F238E27FC236}">
                <a16:creationId xmlns:a16="http://schemas.microsoft.com/office/drawing/2014/main" id="{034EC74E-339B-273C-88E8-F3FC41EF65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2286000"/>
            <a:ext cx="3848100" cy="51435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6AD8A41-7930-A386-C774-A6C05C165F5B}"/>
              </a:ext>
            </a:extLst>
          </p:cNvPr>
          <p:cNvSpPr txBox="1"/>
          <p:nvPr/>
        </p:nvSpPr>
        <p:spPr>
          <a:xfrm>
            <a:off x="457200" y="2916524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/>
              <a:t>We can eliminate </a:t>
            </a:r>
            <a:r>
              <a:rPr lang="en-US" sz="2800" i="1" dirty="0"/>
              <a:t>a </a:t>
            </a:r>
            <a:r>
              <a:rPr lang="en-US" sz="2800" baseline="-25000" dirty="0"/>
              <a:t>1 </a:t>
            </a:r>
            <a:r>
              <a:rPr lang="en-US" sz="2800" dirty="0"/>
              <a:t>from this pair of equations by dividing.</a:t>
            </a:r>
          </a:p>
        </p:txBody>
      </p:sp>
      <p:pic>
        <p:nvPicPr>
          <p:cNvPr id="10" name="Picture 9" descr="One hundred sixty-two divided by negative six equals open parenthesis a sub 1 times r to the power of 4 close parenthesis, divided by open parenthesis a sub 1 times r close parenthesis, so r cubed equals negative 27, and thus r equals negative three.">
            <a:extLst>
              <a:ext uri="{FF2B5EF4-FFF2-40B4-BE49-F238E27FC236}">
                <a16:creationId xmlns:a16="http://schemas.microsoft.com/office/drawing/2014/main" id="{1F64541A-A875-A855-96E0-F348BBE898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9750" y="3971925"/>
            <a:ext cx="5257800" cy="90487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General Term of a Geometric Sequence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Given </a:t>
            </a:r>
            <a:r>
              <a:rPr lang="en-US" sz="2800" i="1" dirty="0"/>
              <a:t>r</a:t>
            </a:r>
            <a:r>
              <a:rPr sz="2800" dirty="0"/>
              <a:t>, we can find </a:t>
            </a:r>
            <a:r>
              <a:rPr lang="en-US" sz="2800" i="1" dirty="0"/>
              <a:t>a</a:t>
            </a:r>
            <a:r>
              <a:rPr lang="en-US" sz="1050" i="1" dirty="0"/>
              <a:t> </a:t>
            </a:r>
            <a:r>
              <a:rPr lang="en-US" sz="2800" baseline="-25000" dirty="0"/>
              <a:t>1</a:t>
            </a:r>
            <a:r>
              <a:rPr sz="2800" dirty="0"/>
              <a:t> using one of the </a:t>
            </a:r>
            <a:r>
              <a:rPr lang="en-US" sz="2800" dirty="0"/>
              <a:t>previous </a:t>
            </a:r>
            <a:r>
              <a:rPr sz="2800" dirty="0"/>
              <a:t>equations.</a:t>
            </a:r>
          </a:p>
          <a:p>
            <a:pPr algn="ctr"/>
            <a:endParaRPr lang="en-US" dirty="0"/>
          </a:p>
          <a:p>
            <a:pPr algn="ctr"/>
            <a:r>
              <a:rPr dirty="0"/>
              <a:t>​</a:t>
            </a:r>
            <a:endParaRPr lang="en-US" dirty="0"/>
          </a:p>
          <a:p>
            <a:pPr algn="ctr"/>
            <a:endParaRPr dirty="0"/>
          </a:p>
          <a:p>
            <a:pPr algn="l">
              <a:defRPr sz="2800"/>
            </a:pPr>
            <a:r>
              <a:rPr lang="en-US" sz="2800" dirty="0"/>
              <a:t>							</a:t>
            </a:r>
            <a:endParaRPr sz="2800" dirty="0"/>
          </a:p>
          <a:p>
            <a:pPr algn="ctr">
              <a:defRPr sz="2800"/>
            </a:pPr>
            <a:r>
              <a:rPr sz="2800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 descr="Negative six equals a sub 1 times r.&#10;which simplifies to&#10;a sub 1 equals negative six divided by negative three, which equals 2.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66757395"/>
                  </p:ext>
                </p:extLst>
              </p:nvPr>
            </p:nvGraphicFramePr>
            <p:xfrm>
              <a:off x="3444177" y="1945640"/>
              <a:ext cx="2255647" cy="137464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1607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63957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87832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−6</m:t>
                              </m:r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sz="2800">
                                  <a:latin typeface="Cambria Math"/>
                                </a:rPr>
                                <m:t>𝑟</m:t>
                              </m:r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26568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80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2800">
                                        <a:latin typeface="Cambria Math"/>
                                      </a:rPr>
                                      <m:t>−6</m:t>
                                    </m:r>
                                  </m:num>
                                  <m:den>
                                    <m:r>
                                      <a:rPr sz="2800">
                                        <a:latin typeface="Cambria Math"/>
                                      </a:rPr>
                                      <m:t>−3</m:t>
                                    </m:r>
                                  </m:den>
                                </m:f>
                                <m:r>
                                  <a:rPr sz="2800">
                                    <a:latin typeface="Cambria Math"/>
                                  </a:rPr>
                                  <m:t>=2</m:t>
                                </m:r>
                              </m:oMath>
                            </m:oMathPara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 descr="Negative six equals a sub 1 times r.&#10;which simplifies to&#10;a sub 1 equals negative six divided by negative three, which equals 2.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66757395"/>
                  </p:ext>
                </p:extLst>
              </p:nvPr>
            </p:nvGraphicFramePr>
            <p:xfrm>
              <a:off x="3444177" y="1945640"/>
              <a:ext cx="2255647" cy="137464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1607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63957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998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t="-13415" r="-264706" b="-1756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37778" t="-13415" b="-1756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87477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t="-64583" r="-2647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37778" t="-6458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9A289C8C-2E11-C3D4-2BF3-E5D490F58A1B}"/>
              </a:ext>
            </a:extLst>
          </p:cNvPr>
          <p:cNvSpPr txBox="1"/>
          <p:nvPr/>
        </p:nvSpPr>
        <p:spPr>
          <a:xfrm>
            <a:off x="457200" y="3512820"/>
            <a:ext cx="495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So the general term is given by</a:t>
            </a:r>
            <a:endParaRPr lang="en-IN" sz="2800" dirty="0"/>
          </a:p>
        </p:txBody>
      </p:sp>
      <p:pic>
        <p:nvPicPr>
          <p:cNvPr id="8" name="Picture 7" descr="a sub n equals 2 times open parenthesis  negative 3 close parenthesis to the power of open parenthesis n minus 1 close parenthesis.">
            <a:extLst>
              <a:ext uri="{FF2B5EF4-FFF2-40B4-BE49-F238E27FC236}">
                <a16:creationId xmlns:a16="http://schemas.microsoft.com/office/drawing/2014/main" id="{1F3AB4DC-DF21-C79F-4EFE-EF940A3FF1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3495987"/>
            <a:ext cx="1962150" cy="58102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CB21FBBD-B02D-2B32-94A6-EBE465645B1C}"/>
              </a:ext>
            </a:extLst>
          </p:cNvPr>
          <p:cNvSpPr txBox="1"/>
          <p:nvPr/>
        </p:nvSpPr>
        <p:spPr>
          <a:xfrm>
            <a:off x="457200" y="3962400"/>
            <a:ext cx="838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and we find the fourth term by plugging in </a:t>
            </a:r>
            <a:r>
              <a:rPr lang="en-US" sz="2800" i="1" dirty="0"/>
              <a:t>n</a:t>
            </a:r>
            <a:r>
              <a:rPr lang="en-US" sz="2800" dirty="0"/>
              <a:t> = 4.</a:t>
            </a:r>
            <a:endParaRPr lang="en-IN" sz="2800" dirty="0"/>
          </a:p>
        </p:txBody>
      </p:sp>
      <p:pic>
        <p:nvPicPr>
          <p:cNvPr id="11" name="Picture 10" descr="a sub 4 equals 2 times open parenthesis negative 3 close parenthesis to the power of  open parenthesis 4 minus 1 close parenthesis, which equals negative 54.">
            <a:extLst>
              <a:ext uri="{FF2B5EF4-FFF2-40B4-BE49-F238E27FC236}">
                <a16:creationId xmlns:a16="http://schemas.microsoft.com/office/drawing/2014/main" id="{59863C6E-CABA-4B09-3A16-4A312906B4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6624" y="4572000"/>
            <a:ext cx="2743200" cy="58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16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Partial Sum of a Geometric Sequence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Let 	</a:t>
            </a:r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sz="2800" dirty="0"/>
          </a:p>
        </p:txBody>
      </p:sp>
      <p:pic>
        <p:nvPicPr>
          <p:cNvPr id="4" name="Picture 3" descr="the set containing  a sub n ">
            <a:extLst>
              <a:ext uri="{FF2B5EF4-FFF2-40B4-BE49-F238E27FC236}">
                <a16:creationId xmlns:a16="http://schemas.microsoft.com/office/drawing/2014/main" id="{9FBB03E5-D569-9C57-3869-E299BCE7A8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076325"/>
            <a:ext cx="676275" cy="52387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7430C61-BEB4-C5D8-73D1-1DAD0957AAEB}"/>
              </a:ext>
            </a:extLst>
          </p:cNvPr>
          <p:cNvSpPr txBox="1"/>
          <p:nvPr/>
        </p:nvSpPr>
        <p:spPr>
          <a:xfrm>
            <a:off x="1600200" y="1062487"/>
            <a:ext cx="7010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be a geometric sequence with common ratio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endParaRPr lang="en-IN" sz="2800" dirty="0">
              <a:solidFill>
                <a:srgbClr val="00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B99E1C0-711A-264C-7E2C-4AF9FA76E47A}"/>
              </a:ext>
            </a:extLst>
          </p:cNvPr>
          <p:cNvSpPr txBox="1"/>
          <p:nvPr/>
        </p:nvSpPr>
        <p:spPr>
          <a:xfrm>
            <a:off x="462950" y="1484293"/>
            <a:ext cx="814764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and assume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is neither </a:t>
            </a:r>
            <a:r>
              <a:rPr lang="en-US" sz="2800" dirty="0">
                <a:solidFill>
                  <a:srgbClr val="000000"/>
                </a:solidFill>
                <a:latin typeface="Cambria Math"/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 nor </a:t>
            </a:r>
            <a:r>
              <a:rPr lang="en-US" sz="2800" dirty="0">
                <a:solidFill>
                  <a:srgbClr val="000000"/>
                </a:solidFill>
                <a:latin typeface="Cambria Math"/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. Then the </a:t>
            </a:r>
            <a:r>
              <a:rPr lang="en-US" sz="2800" b="1" i="1" dirty="0">
                <a:solidFill>
                  <a:srgbClr val="000000"/>
                </a:solidFill>
              </a:rPr>
              <a:t>n</a:t>
            </a:r>
            <a:r>
              <a:rPr lang="en-US" sz="2800" b="1" baseline="30000" dirty="0">
                <a:solidFill>
                  <a:srgbClr val="000000"/>
                </a:solidFill>
              </a:rPr>
              <a:t>th</a:t>
            </a:r>
            <a:r>
              <a:rPr lang="en-US" sz="2800" b="1" dirty="0">
                <a:solidFill>
                  <a:srgbClr val="000000"/>
                </a:solidFill>
              </a:rPr>
              <a:t> partial sum of the sequence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endParaRPr lang="en-IN" sz="2800" dirty="0"/>
          </a:p>
        </p:txBody>
      </p:sp>
      <p:pic>
        <p:nvPicPr>
          <p:cNvPr id="9" name="Picture 8" descr="S sub n equals a sub 1 plus a sub 1 times r plus a sub 1 times r squared plus and so on plus a sub 1 times r to the power of open parenthesis  n minus 1 close parenthesis.">
            <a:extLst>
              <a:ext uri="{FF2B5EF4-FFF2-40B4-BE49-F238E27FC236}">
                <a16:creationId xmlns:a16="http://schemas.microsoft.com/office/drawing/2014/main" id="{6CF5B8D7-A3DD-DE46-D8E5-1B1C821C96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1237" y="2626645"/>
            <a:ext cx="4581525" cy="51435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4F93CFA-4E5C-629C-8AD2-443EF7FF394A}"/>
              </a:ext>
            </a:extLst>
          </p:cNvPr>
          <p:cNvSpPr txBox="1"/>
          <p:nvPr/>
        </p:nvSpPr>
        <p:spPr>
          <a:xfrm>
            <a:off x="428445" y="3167390"/>
            <a:ext cx="1828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is given by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11" name="Picture 10" descr="S sub n equals a sub 1 times the open parentheses 1 minus r to the power of n close parentheses, all divided by open parentheses 1 minus r close parentheses">
            <a:extLst>
              <a:ext uri="{FF2B5EF4-FFF2-40B4-BE49-F238E27FC236}">
                <a16:creationId xmlns:a16="http://schemas.microsoft.com/office/drawing/2014/main" id="{A5463D23-12FB-D657-C0DB-D7DB154D0F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8872" y="3690610"/>
            <a:ext cx="2343150" cy="10477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Comparing Salary Offers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Marilyn has the option of taking a job with Employer </a:t>
            </a:r>
            <a:r>
              <a:rPr lang="en-US" sz="2800" dirty="0"/>
              <a:t>A</a:t>
            </a:r>
            <a:r>
              <a:rPr sz="2800" dirty="0"/>
              <a:t>, who offers a yearly salary increase of </a:t>
            </a:r>
            <a:r>
              <a:rPr lang="en-US" sz="2800" dirty="0"/>
              <a:t>$1250</a:t>
            </a:r>
            <a:r>
              <a:rPr sz="2800" dirty="0"/>
              <a:t>, or Employer B, who offers a yearly salary increase of </a:t>
            </a:r>
            <a:r>
              <a:rPr lang="en-US" sz="2800" dirty="0"/>
              <a:t>3%</a:t>
            </a:r>
            <a:r>
              <a:rPr sz="2800" dirty="0"/>
              <a:t>. Given that the starting salary is </a:t>
            </a:r>
            <a:r>
              <a:rPr lang="en-US" sz="2800" dirty="0"/>
              <a:t>$40,000</a:t>
            </a:r>
            <a:r>
              <a:rPr sz="2800" dirty="0"/>
              <a:t> for both, in what year does the accumulated salary paid by Employer B overtake the accumulated salary paid by Employer A?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Comparing Salary Offers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>
              <a:defRPr sz="2800"/>
            </a:pPr>
            <a:r>
              <a:rPr sz="2800" dirty="0"/>
              <a:t>We</a:t>
            </a:r>
            <a:r>
              <a:rPr lang="en-US" sz="2800" dirty="0"/>
              <a:t> </a:t>
            </a:r>
            <a:r>
              <a:rPr sz="2800" dirty="0"/>
              <a:t>need to compare the partial sums of the salaries paid by the two employers up through year </a:t>
            </a:r>
            <a:r>
              <a:rPr lang="en-US" sz="2800" i="1" dirty="0"/>
              <a:t>n</a:t>
            </a:r>
            <a:r>
              <a:rPr sz="2800" dirty="0"/>
              <a:t> to answer the question. </a:t>
            </a:r>
            <a:r>
              <a:rPr lang="en-US" sz="2800" dirty="0"/>
              <a:t>T</a:t>
            </a:r>
            <a:r>
              <a:rPr sz="2800" dirty="0"/>
              <a:t>he sequence of yearly salaries paid by Employer A is </a:t>
            </a:r>
            <a:r>
              <a:rPr lang="en-US" dirty="0"/>
              <a:t>an arithmetic progression with a common difference of $1250, </a:t>
            </a:r>
            <a:r>
              <a:rPr sz="2800" dirty="0"/>
              <a:t>defined by</a:t>
            </a:r>
          </a:p>
          <a:p>
            <a:pPr algn="ctr">
              <a:defRPr sz="2800"/>
            </a:pPr>
            <a:endParaRPr sz="2800" dirty="0"/>
          </a:p>
          <a:p>
            <a:endParaRPr lang="en-US" sz="2800" dirty="0"/>
          </a:p>
          <a:p>
            <a:endParaRPr lang="en-US" sz="2800" dirty="0"/>
          </a:p>
          <a:p>
            <a:pPr algn="ctr">
              <a:defRPr sz="2800"/>
            </a:pPr>
            <a:endParaRPr lang="ar-AE" sz="2800" dirty="0"/>
          </a:p>
        </p:txBody>
      </p:sp>
      <p:pic>
        <p:nvPicPr>
          <p:cNvPr id="6" name="Picture 5" descr="a sub n equals forty thousand plus the open parentheses n minus one close parentheses times one thousand two hundred fifty.">
            <a:extLst>
              <a:ext uri="{FF2B5EF4-FFF2-40B4-BE49-F238E27FC236}">
                <a16:creationId xmlns:a16="http://schemas.microsoft.com/office/drawing/2014/main" id="{DB73E3ED-263A-A141-1BB3-19EB987735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9850" y="3810000"/>
            <a:ext cx="3924300" cy="5238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F603E38-C1BE-2F4C-71B4-D1F51AB4EA8D}"/>
              </a:ext>
            </a:extLst>
          </p:cNvPr>
          <p:cNvSpPr txBox="1"/>
          <p:nvPr/>
        </p:nvSpPr>
        <p:spPr>
          <a:xfrm>
            <a:off x="457200" y="4303693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geometric sequence of yearly salaries paid by Employer B is defined by</a:t>
            </a:r>
            <a:endParaRPr lang="en-IN" sz="2800" dirty="0"/>
          </a:p>
        </p:txBody>
      </p:sp>
      <p:pic>
        <p:nvPicPr>
          <p:cNvPr id="9" name="Picture 8" descr="b sub n equals forty thousand times one point zero three to the power of open parenthesis n minus one close parenthesis.">
            <a:extLst>
              <a:ext uri="{FF2B5EF4-FFF2-40B4-BE49-F238E27FC236}">
                <a16:creationId xmlns:a16="http://schemas.microsoft.com/office/drawing/2014/main" id="{43B83A34-75A8-10D7-CF7C-9A58107310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9400" y="5219113"/>
            <a:ext cx="3219450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Comparing Salary Offers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200" dirty="0"/>
              <a:t>Recall that one partial sum formula for an arithmetic sequence is</a:t>
            </a:r>
          </a:p>
          <a:p>
            <a:pPr>
              <a:defRPr sz="2800"/>
            </a:pPr>
            <a:endParaRPr lang="en-US" sz="2200" dirty="0"/>
          </a:p>
          <a:p>
            <a:pPr>
              <a:defRPr sz="2800"/>
            </a:pPr>
            <a:r>
              <a:rPr lang="en-US" sz="2200" dirty="0"/>
              <a:t>	</a:t>
            </a:r>
          </a:p>
          <a:p>
            <a:pPr marL="685800" algn="ctr">
              <a:defRPr sz="2800"/>
            </a:pPr>
            <a:endParaRPr lang="en-US" sz="2200" dirty="0"/>
          </a:p>
          <a:p>
            <a:pPr marL="685800" algn="ctr">
              <a:defRPr sz="2800"/>
            </a:pPr>
            <a:endParaRPr lang="en-US" sz="2200" dirty="0"/>
          </a:p>
          <a:p>
            <a:pPr marL="685800" algn="ctr">
              <a:defRPr sz="2800"/>
            </a:pPr>
            <a:endParaRPr lang="ar-AE" sz="2200" dirty="0"/>
          </a:p>
          <a:p>
            <a:pPr algn="ctr">
              <a:defRPr sz="2800"/>
            </a:pPr>
            <a:endParaRPr lang="en-US" sz="2200" i="1" dirty="0">
              <a:latin typeface="Cambria Math" panose="02040503050406030204" pitchFamily="18" charset="0"/>
            </a:endParaRPr>
          </a:p>
          <a:p>
            <a:pPr algn="ctr">
              <a:defRPr sz="2800"/>
            </a:pPr>
            <a:endParaRPr lang="ar-A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 descr="S sub n equals n times a sub 1 plus d times the open parentheses open parentheses n minus 1 close parentheses times n , divided by 2 close parentheses.">
            <a:extLst>
              <a:ext uri="{FF2B5EF4-FFF2-40B4-BE49-F238E27FC236}">
                <a16:creationId xmlns:a16="http://schemas.microsoft.com/office/drawing/2014/main" id="{97124F77-3A08-D113-BE90-468151E77E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1447800"/>
            <a:ext cx="2343150" cy="75247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DF313A8-9A01-A0A4-0730-9DC3CC951B55}"/>
              </a:ext>
            </a:extLst>
          </p:cNvPr>
          <p:cNvSpPr txBox="1"/>
          <p:nvPr/>
        </p:nvSpPr>
        <p:spPr>
          <a:xfrm>
            <a:off x="457200" y="2108856"/>
            <a:ext cx="8229600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200" dirty="0"/>
              <a:t>where </a:t>
            </a:r>
            <a:r>
              <a:rPr lang="en-US" sz="2200" i="1" dirty="0"/>
              <a:t>d</a:t>
            </a:r>
            <a:r>
              <a:rPr lang="en-US" sz="2200" dirty="0"/>
              <a:t> is the common difference for the sequence.</a:t>
            </a:r>
          </a:p>
          <a:p>
            <a:pPr>
              <a:defRPr sz="2800"/>
            </a:pPr>
            <a:r>
              <a:rPr lang="en-US" sz="2200" dirty="0"/>
              <a:t>In order to keep the partial sums straight, let </a:t>
            </a:r>
            <a:r>
              <a:rPr lang="en-US" sz="2400" i="1" dirty="0"/>
              <a:t>A</a:t>
            </a:r>
            <a:r>
              <a:rPr lang="en-US" sz="1050" i="1" dirty="0"/>
              <a:t> </a:t>
            </a:r>
            <a:r>
              <a:rPr lang="en-US" sz="2400" i="1" baseline="-25000" dirty="0"/>
              <a:t>n </a:t>
            </a:r>
            <a:r>
              <a:rPr lang="en-US" sz="2200" dirty="0"/>
              <a:t>denote the sum of the salaries paid by Employer A through year </a:t>
            </a:r>
            <a:r>
              <a:rPr lang="en-US" sz="2200" i="1" dirty="0"/>
              <a:t>n</a:t>
            </a:r>
            <a:r>
              <a:rPr lang="en-US" sz="2200" dirty="0"/>
              <a:t>, and let </a:t>
            </a:r>
            <a:r>
              <a:rPr lang="en-US" sz="2000" i="1" dirty="0"/>
              <a:t>B</a:t>
            </a:r>
            <a:r>
              <a:rPr lang="en-US" sz="1000" i="1" dirty="0"/>
              <a:t> </a:t>
            </a:r>
            <a:r>
              <a:rPr lang="en-US" sz="2000" i="1" baseline="-25000" dirty="0"/>
              <a:t>n </a:t>
            </a:r>
            <a:r>
              <a:rPr lang="en-US" sz="2200" dirty="0"/>
              <a:t>be the same for Employer B. Then</a:t>
            </a:r>
          </a:p>
        </p:txBody>
      </p:sp>
      <p:pic>
        <p:nvPicPr>
          <p:cNvPr id="5" name="Picture 4" descr="A sub n equals n times 40,000 plus 1250 times the open parentheses open parentheses n minus 1 close parentheses times n divided by 2 close parentheses,&#10;which simplifies to 40,000 n plus 625 times the open parentheses n squared minus n close parentheses,&#10;which further simplifies to 625 n squared plus 39,375 n.">
            <a:extLst>
              <a:ext uri="{FF2B5EF4-FFF2-40B4-BE49-F238E27FC236}">
                <a16:creationId xmlns:a16="http://schemas.microsoft.com/office/drawing/2014/main" id="{CDFB8905-5947-2319-406F-0FAD662DE8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3429000"/>
            <a:ext cx="6267450" cy="12573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60DD1B2-07FE-D84E-6ADB-C7B660611019}"/>
              </a:ext>
            </a:extLst>
          </p:cNvPr>
          <p:cNvSpPr txBox="1"/>
          <p:nvPr/>
        </p:nvSpPr>
        <p:spPr>
          <a:xfrm>
            <a:off x="4038600" y="4598313"/>
            <a:ext cx="762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200" dirty="0"/>
              <a:t>and</a:t>
            </a:r>
          </a:p>
        </p:txBody>
      </p:sp>
      <p:pic>
        <p:nvPicPr>
          <p:cNvPr id="7" name="Picture 6" descr="B sub n equals 40,000 times the open parentheses 1 minus 1.03 to the power of n close parentheses, all divided by 1 minus 1.03,&#10;which equals the open parentheses 40,000 divided by 0.03 close parentheses times the open parentheses 1.03 to the power of n, minus 1 close parentheses.">
            <a:extLst>
              <a:ext uri="{FF2B5EF4-FFF2-40B4-BE49-F238E27FC236}">
                <a16:creationId xmlns:a16="http://schemas.microsoft.com/office/drawing/2014/main" id="{6AC29F4B-B513-2272-4892-02140528F1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5105400"/>
            <a:ext cx="51054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2180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Comparing Salary Offers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We can now use the formulas to compute the accumulated salaries paid by the two employers up through year </a:t>
            </a:r>
            <a:r>
              <a:rPr lang="en-US" sz="2800" i="1" dirty="0"/>
              <a:t>n</a:t>
            </a:r>
            <a:r>
              <a:rPr lang="en-US" sz="2800" dirty="0"/>
              <a:t>, as shown in Table 2.</a:t>
            </a:r>
          </a:p>
          <a:p>
            <a:endParaRPr lang="en-US" dirty="0"/>
          </a:p>
          <a:p>
            <a:endParaRPr lang="en-US" sz="2800" dirty="0"/>
          </a:p>
          <a:p>
            <a:endParaRPr lang="en-US" sz="1800" dirty="0"/>
          </a:p>
          <a:p>
            <a:pPr algn="ctr"/>
            <a:endParaRPr lang="en-US" sz="2800" dirty="0"/>
          </a:p>
          <a:p>
            <a:endParaRPr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This table shows the values of two sequences, A sub n and B sub n, for n from 1 to 8. Each row corresponds to a sequence, and each column corresponds to a value of n. The values are as follows:&#10;When n equal to 1, A sub n equal to 40,000, B sub n equal to 40,000&#10;&#10;When n equal to 2, A sub n equal to 81,250, B sub n equal to 81,200&#10;&#10;When n equal to 3, A sub n equal to 123,750, B sub n equal to 123,636&#10;&#10;When n equal to 4, A sub n equal to 167,500, B sub n equal to 167,345&#10;&#10;When n equal to 5, A sub n equal to 212,500, B sub n equal to 212,365&#10;&#10;When n equal to 6, A sub n equal to 258,750, B sub n equal to 258,736&#10;&#10;When n equal to 7, A sub n equal to 306,250, B sub n equal to 306,498&#10;&#10;When n equal to 8, A sub n equal to 355,000, B sub n equal to 355,693&#10;&#10;The table illustrates how the two sequences grow with increasing values of n, with A sub n  growing linearly and B sub n  growing slightly faster due to exponential growth.">
                <a:extLst>
                  <a:ext uri="{FF2B5EF4-FFF2-40B4-BE49-F238E27FC236}">
                    <a16:creationId xmlns:a16="http://schemas.microsoft.com/office/drawing/2014/main" id="{6AEFA331-709E-4731-9378-A3EC098F107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651009000"/>
                  </p:ext>
                </p:extLst>
              </p:nvPr>
            </p:nvGraphicFramePr>
            <p:xfrm>
              <a:off x="45720" y="2514600"/>
              <a:ext cx="8998204" cy="1188720"/>
            </p:xfrm>
            <a:graphic>
              <a:graphicData uri="http://schemas.openxmlformats.org/drawingml/2006/table">
                <a:tbl>
                  <a:tblPr firstRow="1" firstCol="1">
                    <a:tableStyleId>{5940675A-B579-460E-94D1-54222C63F5DA}</a:tableStyleId>
                  </a:tblPr>
                  <a:tblGrid>
                    <a:gridCol w="457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5123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5123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00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1" baseline="0" smtClean="0">
                                        <a:latin typeface="Cambria Math" panose="02040503050406030204" pitchFamily="18" charset="0"/>
                                      </a:rPr>
                                      <m:t>𝑨</m:t>
                                    </m:r>
                                  </m:e>
                                  <m:sub>
                                    <m:r>
                                      <a:rPr lang="en-US" sz="2000" b="1" baseline="0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sz="2000" i="0" baseline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40,000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81,250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123,750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167,500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212,500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258,750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306,250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355,000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00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1" baseline="0" smtClean="0">
                                        <a:latin typeface="Cambria Math" panose="02040503050406030204" pitchFamily="18" charset="0"/>
                                      </a:rPr>
                                      <m:t>𝑩</m:t>
                                    </m:r>
                                  </m:e>
                                  <m:sub>
                                    <m:r>
                                      <a:rPr lang="en-US" sz="2000" b="1" baseline="0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sz="2000" i="0" baseline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40,000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81,200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123,636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167,345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212,365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258,736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306,498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355,693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This table shows the values of two sequences, A sub n and B sub n, for n from 1 to 8. Each row corresponds to a sequence, and each column corresponds to a value of n. The values are as follows:&#10;When n equal to 1, A sub n equal to 40,000, B sub n equal to 40,000&#10;&#10;When n equal to 2, A sub n equal to 81,250, B sub n equal to 81,200&#10;&#10;When n equal to 3, A sub n equal to 123,750, B sub n equal to 123,636&#10;&#10;When n equal to 4, A sub n equal to 167,500, B sub n equal to 167,345&#10;&#10;When n equal to 5, A sub n equal to 212,500, B sub n equal to 212,365&#10;&#10;When n equal to 6, A sub n equal to 258,750, B sub n equal to 258,736&#10;&#10;When n equal to 7, A sub n equal to 306,250, B sub n equal to 306,498&#10;&#10;When n equal to 8, A sub n equal to 355,000, B sub n equal to 355,693&#10;&#10;The table illustrates how the two sequences grow with increasing values of n, with A sub n  growing linearly and B sub n  growing slightly faster due to exponential growth.">
                <a:extLst>
                  <a:ext uri="{FF2B5EF4-FFF2-40B4-BE49-F238E27FC236}">
                    <a16:creationId xmlns:a16="http://schemas.microsoft.com/office/drawing/2014/main" id="{6AEFA331-709E-4731-9378-A3EC098F107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651009000"/>
                  </p:ext>
                </p:extLst>
              </p:nvPr>
            </p:nvGraphicFramePr>
            <p:xfrm>
              <a:off x="45720" y="2514600"/>
              <a:ext cx="8998204" cy="1188720"/>
            </p:xfrm>
            <a:graphic>
              <a:graphicData uri="http://schemas.openxmlformats.org/drawingml/2006/table">
                <a:tbl>
                  <a:tblPr firstRow="1" firstCol="1">
                    <a:tableStyleId>{5940675A-B579-460E-94D1-54222C63F5DA}</a:tableStyleId>
                  </a:tblPr>
                  <a:tblGrid>
                    <a:gridCol w="457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5123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5123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pPr algn="ctr"/>
                          <a:endParaRPr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333" t="-106061" r="-1872000" b="-1242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40,000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81,250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123,750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167,500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212,500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258,750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306,250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355,000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333" t="-209231" r="-1872000" b="-2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40,000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81,200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123,636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167,345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212,365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258,736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306,498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355,693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41B5D7A2-A5C8-4047-E3BB-17013A5758C0}"/>
              </a:ext>
            </a:extLst>
          </p:cNvPr>
          <p:cNvSpPr txBox="1"/>
          <p:nvPr/>
        </p:nvSpPr>
        <p:spPr>
          <a:xfrm>
            <a:off x="1420622" y="3703320"/>
            <a:ext cx="71137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Table 2: Accumulated Salaries through Year 8</a:t>
            </a:r>
            <a:endParaRPr lang="en-IN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07C7F3-D12E-AFAB-8D5D-11B30D0EDDFC}"/>
              </a:ext>
            </a:extLst>
          </p:cNvPr>
          <p:cNvSpPr txBox="1"/>
          <p:nvPr/>
        </p:nvSpPr>
        <p:spPr>
          <a:xfrm>
            <a:off x="405510" y="4291875"/>
            <a:ext cx="828128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Comparing values in the table indicates that the accumulated salary paid by Employer B overtakes that of Employer A in the seventh year.</a:t>
            </a:r>
            <a:endParaRPr lang="en-IN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4: Partial Sum of a Geometric Sequence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Evaluate </a:t>
            </a:r>
          </a:p>
          <a:p>
            <a:pPr>
              <a:defRPr sz="2800"/>
            </a:pP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 descr="The sum from i equal to  2 to 7 of 5 times the open parentheses negative one-half close parentheses raised to the power of  i.&#10;">
            <a:extLst>
              <a:ext uri="{FF2B5EF4-FFF2-40B4-BE49-F238E27FC236}">
                <a16:creationId xmlns:a16="http://schemas.microsoft.com/office/drawing/2014/main" id="{A6CC907C-9007-3A94-21BA-B1C12C31AE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1447800"/>
            <a:ext cx="1733550" cy="107632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Partial Sum of a Geometric Sequence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sz="2400" b="1" dirty="0"/>
              <a:t>Solution</a:t>
            </a:r>
          </a:p>
          <a:p>
            <a:r>
              <a:rPr sz="2400" dirty="0"/>
              <a:t>This is a partial sum of a geometric sequence, but as it is written the first term and the common ratio of the sequence are not apparent. A good way to begin is to write the sum in expanded form.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sz="2400" dirty="0"/>
          </a:p>
          <a:p>
            <a:pPr>
              <a:lnSpc>
                <a:spcPct val="110000"/>
              </a:lnSpc>
              <a:defRPr sz="2800"/>
            </a:pPr>
            <a:r>
              <a:rPr lang="en-US" sz="2400" dirty="0"/>
              <a:t>			 				</a:t>
            </a:r>
            <a:endParaRPr sz="2400" dirty="0"/>
          </a:p>
        </p:txBody>
      </p:sp>
      <p:pic>
        <p:nvPicPr>
          <p:cNvPr id="7" name="Picture 6" descr="The equation is read as:&#10;The sum from I equal to  2 to 7 of 5 times the open parentheses negative one-half close parentheses to the power i equals&#10;5 times the open parentheses negative one-half close parentheses squared plus 5 times open parentheses negative one-half close parentheses  cubed plus and so on plus 5 times open parentheses negative one-half close parentheses  to the power of 7,&#10;which equals 5 over 4 minus 5 over 8 plus and so on minus 5 over 128.&#10;">
            <a:extLst>
              <a:ext uri="{FF2B5EF4-FFF2-40B4-BE49-F238E27FC236}">
                <a16:creationId xmlns:a16="http://schemas.microsoft.com/office/drawing/2014/main" id="{1193E1F9-874A-B286-0EDC-16C34AC219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7837" y="2655475"/>
            <a:ext cx="6381750" cy="19431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04C86D6-48CA-32F9-A03D-CF9317E65038}"/>
              </a:ext>
            </a:extLst>
          </p:cNvPr>
          <p:cNvSpPr txBox="1"/>
          <p:nvPr/>
        </p:nvSpPr>
        <p:spPr>
          <a:xfrm>
            <a:off x="457200" y="4675405"/>
            <a:ext cx="2209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dirty="0"/>
              <a:t>We can see that</a:t>
            </a:r>
          </a:p>
        </p:txBody>
      </p:sp>
      <p:pic>
        <p:nvPicPr>
          <p:cNvPr id="9" name="Picture 8" descr="a sub one equals five-fourths.">
            <a:extLst>
              <a:ext uri="{FF2B5EF4-FFF2-40B4-BE49-F238E27FC236}">
                <a16:creationId xmlns:a16="http://schemas.microsoft.com/office/drawing/2014/main" id="{E0D87767-1C4E-5913-2669-AF66F3569F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495800"/>
            <a:ext cx="847725" cy="78105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5FC73A4-CB55-2F81-ECF6-C48FB8EC3CED}"/>
              </a:ext>
            </a:extLst>
          </p:cNvPr>
          <p:cNvSpPr txBox="1"/>
          <p:nvPr/>
        </p:nvSpPr>
        <p:spPr>
          <a:xfrm>
            <a:off x="3376254" y="4655492"/>
            <a:ext cx="3810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and that the common ratio is</a:t>
            </a:r>
            <a:endParaRPr lang="en-IN" sz="2400" dirty="0"/>
          </a:p>
        </p:txBody>
      </p:sp>
      <p:pic>
        <p:nvPicPr>
          <p:cNvPr id="12" name="Picture 11" descr="r equals one-half.">
            <a:extLst>
              <a:ext uri="{FF2B5EF4-FFF2-40B4-BE49-F238E27FC236}">
                <a16:creationId xmlns:a16="http://schemas.microsoft.com/office/drawing/2014/main" id="{4A0F0B81-70A1-582F-11F3-569970F9A5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8037" y="4495799"/>
            <a:ext cx="971550" cy="78105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AAF9F5E-8829-E9AD-37B2-299164D8AF79}"/>
              </a:ext>
            </a:extLst>
          </p:cNvPr>
          <p:cNvSpPr txBox="1"/>
          <p:nvPr/>
        </p:nvSpPr>
        <p:spPr>
          <a:xfrm>
            <a:off x="457200" y="5174937"/>
            <a:ext cx="8229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Since there are six terms in the sum, we let </a:t>
            </a:r>
            <a:r>
              <a:rPr lang="en-US" sz="2400" i="1" dirty="0"/>
              <a:t>n</a:t>
            </a:r>
            <a:r>
              <a:rPr lang="en-US" sz="2400" dirty="0"/>
              <a:t> = 6 in the partial sum formula. Putting this all together, we have the following.</a:t>
            </a:r>
            <a:endParaRPr lang="en-IN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Partial Sum of a Geometric Sequence</a:t>
            </a:r>
            <a:r>
              <a:rPr lang="en-US" baseline="-25000" dirty="0"/>
              <a:t>3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Placeholder 2" descr="S sub 6 equals a sub 1 times the open parentheses 1 minus r to the power of 6 close parentheses, all over 1 minus r.&#10;Write the formula for the 6th partial sum.&#10;Equals five fourths times the open parentheses 1 minus the open parentheses negative one-half close parentheses to the power of 6 close parentheses, all over open parentheses 1 minus open parentheses negative one-half close parentheses close parentheses.&#10;&#10;Substitute the known values and Simplify.&#10;&#10;Equals five fourths times the open parentheses 1 minus 1 over 64 close parentheses, all over three halves.&#10;&#10;Equals 5 fourths times 63 over 64 times 2 thirds, which equals 105 over 128.&#10;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1245916438"/>
                  </p:ext>
                </p:extLst>
              </p:nvPr>
            </p:nvGraphicFramePr>
            <p:xfrm>
              <a:off x="762000" y="1105523"/>
              <a:ext cx="7620000" cy="468261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810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810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sz="2400">
                                        <a:latin typeface="Cambria Math"/>
                                      </a:rPr>
                                      <m:t>𝑆</m:t>
                                    </m:r>
                                  </m:e>
                                  <m:sub>
                                    <m:r>
                                      <a:rPr sz="2400">
                                        <a:latin typeface="Cambria Math"/>
                                      </a:rPr>
                                      <m:t>6</m:t>
                                    </m:r>
                                  </m:sub>
                                </m:sSub>
                                <m:r>
                                  <a:rPr sz="240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𝑎</m:t>
                                        </m:r>
                                      </m:e>
                                      <m:sub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d>
                                      <m:d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1−</m:t>
                                        </m:r>
                                        <m:sSup>
                                          <m:sSupPr>
                                            <m:ctrlPr>
                                              <a:rPr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𝑟</m:t>
                                            </m:r>
                                          </m:e>
                                          <m:sup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6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num>
                                  <m:den>
                                    <m:r>
                                      <a:rPr sz="2400">
                                        <a:latin typeface="Cambria Math"/>
                                      </a:rPr>
                                      <m:t>1−</m:t>
                                    </m:r>
                                    <m:r>
                                      <a:rPr sz="2400">
                                        <a:latin typeface="Cambria Math"/>
                                      </a:rPr>
                                      <m:t>𝑟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400" b="0" dirty="0"/>
                            <a:t>Write the formula for the 6</a:t>
                          </a:r>
                          <a:r>
                            <a:rPr lang="en-US" sz="2400" b="0" baseline="30000" dirty="0"/>
                            <a:t>th</a:t>
                          </a:r>
                          <a:r>
                            <a:rPr lang="en-US" sz="2400" b="0" dirty="0"/>
                            <a:t> partial sum.</a:t>
                          </a:r>
                          <a:endParaRPr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phant>
                                  <m:phantPr>
                                    <m:show m:val="off"/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phantPr>
                                  <m:e>
                                    <m:sSub>
                                      <m:sSub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𝑆</m:t>
                                        </m:r>
                                      </m:e>
                                      <m:sub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6</m:t>
                                        </m:r>
                                      </m:sub>
                                    </m:sSub>
                                  </m:e>
                                </m:phant>
                                <m:r>
                                  <a:rPr sz="240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5</m:t>
                                            </m:r>
                                          </m:num>
                                          <m:den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4</m:t>
                                            </m:r>
                                          </m:den>
                                        </m:f>
                                      </m:e>
                                    </m:d>
                                    <m:d>
                                      <m:d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1−</m:t>
                                        </m:r>
                                        <m:sSup>
                                          <m:sSupPr>
                                            <m:ctrlPr>
                                              <a:rPr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d>
                                              <m:dPr>
                                                <m:ctrlPr>
                                                  <a:rPr sz="2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sz="2400">
                                                    <a:latin typeface="Cambria Math"/>
                                                  </a:rPr>
                                                  <m:t>−</m:t>
                                                </m:r>
                                                <m:f>
                                                  <m:fPr>
                                                    <m:ctrlPr>
                                                      <a:rPr sz="24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fPr>
                                                  <m:num>
                                                    <m:r>
                                                      <a:rPr sz="2400">
                                                        <a:latin typeface="Cambria Math"/>
                                                      </a:rPr>
                                                      <m:t>1</m:t>
                                                    </m:r>
                                                  </m:num>
                                                  <m:den>
                                                    <m:r>
                                                      <a:rPr sz="2400">
                                                        <a:latin typeface="Cambria Math"/>
                                                      </a:rPr>
                                                      <m:t>2</m:t>
                                                    </m:r>
                                                  </m:den>
                                                </m:f>
                                              </m:e>
                                            </m:d>
                                          </m:e>
                                          <m:sup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6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num>
                                  <m:den>
                                    <m:r>
                                      <a:rPr sz="2400">
                                        <a:latin typeface="Cambria Math"/>
                                      </a:rPr>
                                      <m:t>1−</m:t>
                                    </m:r>
                                    <m:d>
                                      <m:d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</m:t>
                                        </m:r>
                                        <m:f>
                                          <m:fPr>
                                            <m:ctrlPr>
                                              <a:rPr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1</m:t>
                                            </m:r>
                                          </m:num>
                                          <m:den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2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400" b="0" dirty="0"/>
                            <a:t>Substitute the known values.</a:t>
                          </a:r>
                          <a:endParaRPr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phant>
                                  <m:phantPr>
                                    <m:show m:val="off"/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phantPr>
                                  <m:e>
                                    <m:sSub>
                                      <m:sSub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𝑆</m:t>
                                        </m:r>
                                      </m:e>
                                      <m:sub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6</m:t>
                                        </m:r>
                                      </m:sub>
                                    </m:sSub>
                                  </m:e>
                                </m:phant>
                                <m:r>
                                  <a:rPr sz="240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5</m:t>
                                            </m:r>
                                          </m:num>
                                          <m:den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4</m:t>
                                            </m:r>
                                          </m:den>
                                        </m:f>
                                      </m:e>
                                    </m:d>
                                    <m:d>
                                      <m:d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1−</m:t>
                                        </m:r>
                                        <m:f>
                                          <m:fPr>
                                            <m:ctrlPr>
                                              <a:rPr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1</m:t>
                                            </m:r>
                                          </m:num>
                                          <m:den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64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num>
                                  <m:den>
                                    <m:d>
                                      <m:d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3</m:t>
                                            </m:r>
                                          </m:num>
                                          <m:den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2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400" b="0" dirty="0"/>
                            <a:t>Simplify.</a:t>
                          </a:r>
                          <a:endParaRPr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phant>
                                  <m:phantPr>
                                    <m:show m:val="off"/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phantPr>
                                  <m:e>
                                    <m:sSub>
                                      <m:sSub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𝑆</m:t>
                                        </m:r>
                                      </m:e>
                                      <m:sub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6</m:t>
                                        </m:r>
                                      </m:sub>
                                    </m:sSub>
                                  </m:e>
                                </m:phant>
                                <m:r>
                                  <a:rPr sz="2400">
                                    <a:latin typeface="Cambria Math"/>
                                  </a:rPr>
                                  <m:t>=</m:t>
                                </m:r>
                                <m:d>
                                  <m:d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5</m:t>
                                        </m:r>
                                      </m:num>
                                      <m:den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4</m:t>
                                        </m:r>
                                      </m:den>
                                    </m:f>
                                  </m:e>
                                </m:d>
                                <m:d>
                                  <m:d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63</m:t>
                                        </m:r>
                                      </m:num>
                                      <m:den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64</m:t>
                                        </m:r>
                                      </m:den>
                                    </m:f>
                                  </m:e>
                                </m:d>
                                <m:d>
                                  <m:d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2</m:t>
                                        </m:r>
                                      </m:num>
                                      <m:den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3</m:t>
                                        </m:r>
                                      </m:den>
                                    </m:f>
                                  </m:e>
                                </m:d>
                                <m:r>
                                  <a:rPr sz="240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2400">
                                        <a:latin typeface="Cambria Math"/>
                                      </a:rPr>
                                      <m:t>105</m:t>
                                    </m:r>
                                  </m:num>
                                  <m:den>
                                    <m:r>
                                      <a:rPr sz="2400">
                                        <a:latin typeface="Cambria Math"/>
                                      </a:rPr>
                                      <m:t>128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Placeholder 2" descr="S sub 6 equals a sub 1 times the open parentheses 1 minus r to the power of 6 close parentheses, all over 1 minus r.&#10;Write the formula for the 6th partial sum.&#10;Equals five fourths times the open parentheses 1 minus the open parentheses negative one-half close parentheses to the power of 6 close parentheses, all over open parentheses 1 minus open parentheses negative one-half close parentheses close parentheses.&#10;&#10;Substitute the known values and Simplify.&#10;&#10;Equals five fourths times the open parentheses 1 minus 1 over 64 close parentheses, all over three halves.&#10;&#10;Equals 5 fourths times 63 over 64 times 2 thirds, which equals 105 over 128.&#10;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1245916438"/>
                  </p:ext>
                </p:extLst>
              </p:nvPr>
            </p:nvGraphicFramePr>
            <p:xfrm>
              <a:off x="762000" y="1105523"/>
              <a:ext cx="7620000" cy="468261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810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810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82302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926" r="-100000" b="-4696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400" b="0" dirty="0"/>
                            <a:t>Write the formula for the 6</a:t>
                          </a:r>
                          <a:r>
                            <a:rPr lang="en-US" sz="2400" b="0" baseline="30000" dirty="0"/>
                            <a:t>th</a:t>
                          </a:r>
                          <a:r>
                            <a:rPr lang="en-US" sz="2400" b="0" dirty="0"/>
                            <a:t> partial sum.</a:t>
                          </a:r>
                          <a:endParaRPr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55892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5859" r="-100000" b="-1476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400" b="0" dirty="0"/>
                            <a:t>Substitute the known values.</a:t>
                          </a:r>
                          <a:endParaRPr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38741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75000" r="-100000" b="-657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400" b="0" dirty="0"/>
                            <a:t>Simplify.</a:t>
                          </a:r>
                          <a:endParaRPr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91325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18000" r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Geometric Sequences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A sequence </a:t>
            </a:r>
            <a:r>
              <a:rPr lang="en-US" sz="2800" dirty="0"/>
              <a:t>	 															 		</a:t>
            </a:r>
            <a:endParaRPr sz="2800" dirty="0"/>
          </a:p>
        </p:txBody>
      </p:sp>
      <p:pic>
        <p:nvPicPr>
          <p:cNvPr id="4" name="Picture 3" descr="the set containing  a sub n ">
            <a:extLst>
              <a:ext uri="{FF2B5EF4-FFF2-40B4-BE49-F238E27FC236}">
                <a16:creationId xmlns:a16="http://schemas.microsoft.com/office/drawing/2014/main" id="{2B1AD174-840E-76E3-2393-5A30458AE0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143000"/>
            <a:ext cx="676275" cy="52387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6A30174-6BED-0503-8AD8-E4463DB91FA4}"/>
              </a:ext>
            </a:extLst>
          </p:cNvPr>
          <p:cNvSpPr txBox="1"/>
          <p:nvPr/>
        </p:nvSpPr>
        <p:spPr>
          <a:xfrm>
            <a:off x="2819400" y="1092686"/>
            <a:ext cx="584152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is a </a:t>
            </a:r>
            <a:r>
              <a:rPr lang="en-US" sz="2800" b="1" dirty="0">
                <a:solidFill>
                  <a:srgbClr val="000000"/>
                </a:solidFill>
              </a:rPr>
              <a:t>geometric sequence</a:t>
            </a:r>
            <a:r>
              <a:rPr lang="en-US" sz="2800" dirty="0">
                <a:solidFill>
                  <a:srgbClr val="000000"/>
                </a:solidFill>
              </a:rPr>
              <a:t> (also called a</a:t>
            </a:r>
            <a:endParaRPr lang="en-IN" sz="2800" dirty="0">
              <a:solidFill>
                <a:srgbClr val="00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06495BD-549F-126E-F14F-7D44A2AE9620}"/>
              </a:ext>
            </a:extLst>
          </p:cNvPr>
          <p:cNvSpPr txBox="1"/>
          <p:nvPr/>
        </p:nvSpPr>
        <p:spPr>
          <a:xfrm>
            <a:off x="490268" y="1524000"/>
            <a:ext cx="817784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geometric progression</a:t>
            </a:r>
            <a:r>
              <a:rPr lang="en-US" sz="2800" dirty="0">
                <a:solidFill>
                  <a:srgbClr val="000000"/>
                </a:solidFill>
              </a:rPr>
              <a:t>) if there is a constant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≠ 0 so that</a:t>
            </a:r>
            <a:endParaRPr lang="en-IN" sz="2800" dirty="0"/>
          </a:p>
        </p:txBody>
      </p:sp>
      <p:pic>
        <p:nvPicPr>
          <p:cNvPr id="7" name="Picture 6" descr="a sub open parenthesis n plus 1 close parenthesis divided by a sub n equals r.">
            <a:extLst>
              <a:ext uri="{FF2B5EF4-FFF2-40B4-BE49-F238E27FC236}">
                <a16:creationId xmlns:a16="http://schemas.microsoft.com/office/drawing/2014/main" id="{49B9AE87-065C-A2FF-0BE8-6DD4425EC3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7775" y="1828800"/>
            <a:ext cx="1038225" cy="86677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672F776D-C0B8-B0AD-8DD5-EBCAD10F6F00}"/>
              </a:ext>
            </a:extLst>
          </p:cNvPr>
          <p:cNvSpPr txBox="1"/>
          <p:nvPr/>
        </p:nvSpPr>
        <p:spPr>
          <a:xfrm>
            <a:off x="2250775" y="1948122"/>
            <a:ext cx="1371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for each</a:t>
            </a:r>
          </a:p>
        </p:txBody>
      </p:sp>
      <p:pic>
        <p:nvPicPr>
          <p:cNvPr id="10" name="Picture 9" descr="n equals 1 comma 2 comma 3 comma and so on.">
            <a:extLst>
              <a:ext uri="{FF2B5EF4-FFF2-40B4-BE49-F238E27FC236}">
                <a16:creationId xmlns:a16="http://schemas.microsoft.com/office/drawing/2014/main" id="{ADDC47BD-9DDE-DF71-2FC5-566B06C2DD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1400" y="2057400"/>
            <a:ext cx="1619250" cy="33337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19E74FD-69E6-0451-F916-C5CDE2C75535}"/>
              </a:ext>
            </a:extLst>
          </p:cNvPr>
          <p:cNvSpPr txBox="1"/>
          <p:nvPr/>
        </p:nvSpPr>
        <p:spPr>
          <a:xfrm>
            <a:off x="431321" y="2524133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The constant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is called the </a:t>
            </a:r>
            <a:r>
              <a:rPr lang="en-US" sz="2800" b="1" dirty="0">
                <a:solidFill>
                  <a:srgbClr val="000000"/>
                </a:solidFill>
              </a:rPr>
              <a:t>common ratio</a:t>
            </a:r>
            <a:r>
              <a:rPr lang="en-US" sz="2800" dirty="0">
                <a:solidFill>
                  <a:srgbClr val="000000"/>
                </a:solidFill>
              </a:rPr>
              <a:t> of the sequence.</a:t>
            </a:r>
            <a:endParaRPr lang="en-IN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Sum of an Infinite Geometric Series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If 	</a:t>
            </a:r>
          </a:p>
          <a:p>
            <a:pPr algn="ctr">
              <a:defRPr sz="2800"/>
            </a:pPr>
            <a:endParaRPr lang="en-US" sz="2800" dirty="0"/>
          </a:p>
          <a:p>
            <a:pPr algn="ctr">
              <a:defRPr sz="2800"/>
            </a:pPr>
            <a:endParaRPr lang="ar-AE" sz="2800" dirty="0"/>
          </a:p>
          <a:p>
            <a:pPr>
              <a:defRPr sz="2800"/>
            </a:pP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		</a:t>
            </a:r>
          </a:p>
          <a:p>
            <a:endParaRPr sz="2800" dirty="0"/>
          </a:p>
        </p:txBody>
      </p:sp>
      <p:pic>
        <p:nvPicPr>
          <p:cNvPr id="7" name="Picture 6" descr="The absolute value of r is less than 1.">
            <a:extLst>
              <a:ext uri="{FF2B5EF4-FFF2-40B4-BE49-F238E27FC236}">
                <a16:creationId xmlns:a16="http://schemas.microsoft.com/office/drawing/2014/main" id="{4C8AD6CB-9D76-0E08-8F1C-6A97D90610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575" y="1143000"/>
            <a:ext cx="885825" cy="485775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D652E94-72A9-F7F1-F645-AECF609F02CD}"/>
              </a:ext>
            </a:extLst>
          </p:cNvPr>
          <p:cNvSpPr txBox="1"/>
          <p:nvPr/>
        </p:nvSpPr>
        <p:spPr>
          <a:xfrm>
            <a:off x="1600200" y="1066225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the infinite geometric series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4" name="Picture 3" descr="The summation from n equals 1 to infinity of, a sub 1 times r to the open parenthesis n minus 1 close parenthesis, equals a sub 1 plus a sub 1 times r plus a sub 1 times r squared plus a sub 1 times r cubed plus, and so on.">
            <a:extLst>
              <a:ext uri="{FF2B5EF4-FFF2-40B4-BE49-F238E27FC236}">
                <a16:creationId xmlns:a16="http://schemas.microsoft.com/office/drawing/2014/main" id="{DAE4AE42-62F3-AFEC-005B-D64E1DED67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9750" y="1574083"/>
            <a:ext cx="5172075" cy="98107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4E5F9E41-D5FA-C0F2-5B4D-855572330A11}"/>
              </a:ext>
            </a:extLst>
          </p:cNvPr>
          <p:cNvSpPr txBox="1"/>
          <p:nvPr/>
        </p:nvSpPr>
        <p:spPr>
          <a:xfrm>
            <a:off x="458636" y="2500466"/>
            <a:ext cx="81169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converges, and the sum of the series is given by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13" name="Picture 12" descr="S equals a sub 1 divided by open parenthesis 1 minus r close parenthesis.">
            <a:extLst>
              <a:ext uri="{FF2B5EF4-FFF2-40B4-BE49-F238E27FC236}">
                <a16:creationId xmlns:a16="http://schemas.microsoft.com/office/drawing/2014/main" id="{962B0F24-1980-D5A0-49AA-9B276E68A0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6998" y="3038475"/>
            <a:ext cx="1200150" cy="78105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DF27BDE-C9BA-0E1E-19E0-9BCD1146AA58}"/>
              </a:ext>
            </a:extLst>
          </p:cNvPr>
          <p:cNvSpPr txBox="1"/>
          <p:nvPr/>
        </p:nvSpPr>
        <p:spPr>
          <a:xfrm>
            <a:off x="457199" y="3846493"/>
            <a:ext cx="811836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We can use sigma notation with the index beginning at </a:t>
            </a:r>
            <a:r>
              <a:rPr lang="en-US" sz="2800" dirty="0">
                <a:solidFill>
                  <a:srgbClr val="000000"/>
                </a:solidFill>
                <a:latin typeface="Cambria Math"/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 to write the same series; in this form,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6" name="Picture 5" descr="The summation from n equals 0 to infinity of, a sub 1 times r to the power n equals, a sub 1 plus a sub 1 times r plus a sub 1 times r squared plus a sub 1 times r cubed plus and so on, which equals a sub 1 divided by open parenthesis 1 minus r close parenthesis.">
            <a:extLst>
              <a:ext uri="{FF2B5EF4-FFF2-40B4-BE49-F238E27FC236}">
                <a16:creationId xmlns:a16="http://schemas.microsoft.com/office/drawing/2014/main" id="{E918F258-D702-75E9-3FA9-A6755AAC90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9148" y="4801213"/>
            <a:ext cx="6096000" cy="98107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5: Infinite Geometric Series</a:t>
            </a:r>
            <a:r>
              <a:rPr lang="en-US" baseline="-25000" dirty="0"/>
              <a:t>1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Find the sums of the following series.</a:t>
            </a:r>
            <a:r>
              <a:rPr lang="en-US" sz="2800" dirty="0"/>
              <a:t> </a:t>
            </a:r>
            <a:br>
              <a:rPr lang="en-US" sz="2800" dirty="0"/>
            </a:br>
            <a:endParaRPr lang="en-US" sz="2800" dirty="0"/>
          </a:p>
          <a:p>
            <a:endParaRPr dirty="0"/>
          </a:p>
        </p:txBody>
      </p:sp>
      <p:pic>
        <p:nvPicPr>
          <p:cNvPr id="6" name="Picture 5" descr="Example a. The summation from n equals 1 to infinity of 5 times the open parentheses negative one-half close parentheses to the power of open parenthesis  n minus 1 close parenthesis.">
            <a:extLst>
              <a:ext uri="{FF2B5EF4-FFF2-40B4-BE49-F238E27FC236}">
                <a16:creationId xmlns:a16="http://schemas.microsoft.com/office/drawing/2014/main" id="{079503DA-BCB5-A128-4322-CB5CB69D00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740" y="1743075"/>
            <a:ext cx="2324100" cy="1076325"/>
          </a:xfrm>
          <a:prstGeom prst="rect">
            <a:avLst/>
          </a:prstGeom>
        </p:spPr>
      </p:pic>
      <p:pic>
        <p:nvPicPr>
          <p:cNvPr id="8" name="Picture 7" descr="Example b. The summation from n equals 1 to infinity of 3 times the open parentheses one-tenth close parentheses to the power of n.">
            <a:extLst>
              <a:ext uri="{FF2B5EF4-FFF2-40B4-BE49-F238E27FC236}">
                <a16:creationId xmlns:a16="http://schemas.microsoft.com/office/drawing/2014/main" id="{BEF92912-D810-1B5F-AB2E-B3C11DEC3A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740" y="3195637"/>
            <a:ext cx="2057400" cy="1076325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Infinite Geometric Series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sz="2800" dirty="0"/>
              <a:t>First, we identify the values of </a:t>
            </a:r>
            <a:r>
              <a:rPr lang="en-US" sz="2800" i="1" dirty="0"/>
              <a:t>a</a:t>
            </a:r>
            <a:r>
              <a:rPr lang="en-US" sz="1050" i="1" dirty="0"/>
              <a:t> </a:t>
            </a:r>
            <a:r>
              <a:rPr lang="en-US" sz="2800" baseline="-25000" dirty="0"/>
              <a:t>1</a:t>
            </a:r>
            <a:r>
              <a:rPr sz="2800" dirty="0"/>
              <a:t> and </a:t>
            </a:r>
            <a:r>
              <a:rPr lang="en-US" sz="2800" i="1" dirty="0"/>
              <a:t>r</a:t>
            </a:r>
            <a:r>
              <a:rPr sz="2800" dirty="0"/>
              <a:t>. Plugging in </a:t>
            </a:r>
            <a:r>
              <a:rPr lang="en-US" sz="2800" i="1" dirty="0"/>
              <a:t>n</a:t>
            </a:r>
            <a:r>
              <a:rPr lang="en-US" sz="2800" dirty="0"/>
              <a:t> = 1</a:t>
            </a:r>
            <a:r>
              <a:rPr sz="2800" dirty="0"/>
              <a:t>, we see that </a:t>
            </a:r>
            <a:r>
              <a:rPr lang="en-US" i="1" dirty="0"/>
              <a:t>a</a:t>
            </a:r>
            <a:r>
              <a:rPr lang="en-US" sz="1050" i="1" dirty="0"/>
              <a:t> </a:t>
            </a:r>
            <a:r>
              <a:rPr lang="en-US" baseline="-25000" dirty="0"/>
              <a:t>1</a:t>
            </a:r>
            <a:r>
              <a:rPr lang="en-US" sz="2800" dirty="0"/>
              <a:t> = 5</a:t>
            </a:r>
            <a:r>
              <a:rPr sz="2800" dirty="0"/>
              <a:t>, and from the summation formula, we know</a:t>
            </a:r>
            <a:r>
              <a:rPr lang="en-US" sz="2800" dirty="0"/>
              <a:t> </a:t>
            </a:r>
            <a:endParaRPr sz="2800" dirty="0"/>
          </a:p>
          <a:p>
            <a:pPr marL="512064">
              <a:defRPr sz="2800"/>
            </a:pPr>
            <a:r>
              <a:rPr dirty="0"/>
              <a:t>​​</a:t>
            </a:r>
          </a:p>
        </p:txBody>
      </p:sp>
      <p:pic>
        <p:nvPicPr>
          <p:cNvPr id="7" name="Picture 6" descr="r equals negative one-half.">
            <a:extLst>
              <a:ext uri="{FF2B5EF4-FFF2-40B4-BE49-F238E27FC236}">
                <a16:creationId xmlns:a16="http://schemas.microsoft.com/office/drawing/2014/main" id="{CB87BF6F-2E95-6CCB-EBF4-AF931B77D1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0" y="2286000"/>
            <a:ext cx="971550" cy="7810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FA35953-6B3A-EFA3-6C3B-F506DE580E45}"/>
              </a:ext>
            </a:extLst>
          </p:cNvPr>
          <p:cNvSpPr txBox="1"/>
          <p:nvPr/>
        </p:nvSpPr>
        <p:spPr>
          <a:xfrm>
            <a:off x="990600" y="3011269"/>
            <a:ext cx="7620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Since the common ratio </a:t>
            </a:r>
            <a:r>
              <a:rPr lang="en-US" sz="2800" i="1" dirty="0"/>
              <a:t>r</a:t>
            </a:r>
            <a:r>
              <a:rPr lang="en-US" sz="2800" dirty="0"/>
              <a:t> is less than </a:t>
            </a:r>
            <a:r>
              <a:rPr lang="en-US" sz="2800" dirty="0">
                <a:latin typeface="Cambria Math"/>
              </a:rPr>
              <a:t>1</a:t>
            </a:r>
            <a:r>
              <a:rPr lang="en-US" sz="2800" dirty="0"/>
              <a:t> in magnitude, we can apply the formula.</a:t>
            </a:r>
            <a:endParaRPr lang="en-IN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S equals a sub one divided by the open parenthesis one minus r close parenthesis.&#10;Substitute the known values, then simplify.&#10;Then, S equals 5 divided by the open parentheses one minus negative one-half close parentheses,&#10;which equals 5 divided by three-halves,&#10;which equals 10 divided by 3.&#10;">
                <a:extLst>
                  <a:ext uri="{FF2B5EF4-FFF2-40B4-BE49-F238E27FC236}">
                    <a16:creationId xmlns:a16="http://schemas.microsoft.com/office/drawing/2014/main" id="{10054580-7C7E-43CF-9708-402A1C9B29EF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345298847"/>
                  </p:ext>
                </p:extLst>
              </p:nvPr>
            </p:nvGraphicFramePr>
            <p:xfrm>
              <a:off x="1209675" y="4114800"/>
              <a:ext cx="6724650" cy="1543432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52425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200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𝑆</m:t>
                              </m:r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sz="28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sz="2800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sz="2800">
                                      <a:latin typeface="Cambria Math"/>
                                    </a:rPr>
                                    <m:t>1−</m:t>
                                  </m:r>
                                  <m:r>
                                    <a:rPr sz="2800">
                                      <a:latin typeface="Cambria Math"/>
                                    </a:rPr>
                                    <m:t>𝑟</m:t>
                                  </m:r>
                                </m:den>
                              </m:f>
                            </m:oMath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𝑆</m:t>
                                  </m:r>
                                </m:e>
                              </m:phant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80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sz="2800">
                                      <a:latin typeface="Cambria Math"/>
                                    </a:rPr>
                                    <m:t>1−</m:t>
                                  </m:r>
                                  <m:d>
                                    <m:d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800">
                                          <a:latin typeface="Cambria Math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e>
                                  </m:d>
                                </m:den>
                              </m:f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80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num>
                                        <m:den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e>
                                  </m:d>
                                </m:den>
                              </m:f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800">
                                      <a:latin typeface="Cambria Math"/>
                                    </a:rPr>
                                    <m:t>10</m:t>
                                  </m:r>
                                </m:num>
                                <m:den>
                                  <m:r>
                                    <a:rPr sz="28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200" b="0" dirty="0"/>
                            <a:t>Substitute the known values, then simplify.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S equals a sub one divided by the open parenthesis one minus r close parenthesis.&#10;Substitute the known values, then simplify.&#10;Then, S equals 5 divided by the open parentheses one minus negative one-half close parentheses,&#10;which equals 5 divided by three-halves,&#10;which equals 10 divided by 3.&#10;">
                <a:extLst>
                  <a:ext uri="{FF2B5EF4-FFF2-40B4-BE49-F238E27FC236}">
                    <a16:creationId xmlns:a16="http://schemas.microsoft.com/office/drawing/2014/main" id="{10054580-7C7E-43CF-9708-402A1C9B29EF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345298847"/>
                  </p:ext>
                </p:extLst>
              </p:nvPr>
            </p:nvGraphicFramePr>
            <p:xfrm>
              <a:off x="1209675" y="4114800"/>
              <a:ext cx="6724650" cy="1543432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52425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200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66008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r="-90674" b="-14220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88334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75172" r="-90674" b="-68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200" b="0" dirty="0"/>
                            <a:t>Substitute the known values, then simplify.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Infinite Geometric Series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  <a:r>
              <a:rPr sz="2800" dirty="0"/>
              <a:t>It is important to note exactly how a series is written. The formula </a:t>
            </a:r>
            <a:r>
              <a:rPr lang="en-US" sz="2800" dirty="0"/>
              <a:t>		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 algn="ctr">
              <a:defRPr sz="2800"/>
            </a:pPr>
            <a:endParaRPr sz="2800" dirty="0"/>
          </a:p>
        </p:txBody>
      </p:sp>
      <p:pic>
        <p:nvPicPr>
          <p:cNvPr id="6" name="Picture 5" descr="S equals a sub one divided by open parenthesis one minus r close parenthesis.">
            <a:extLst>
              <a:ext uri="{FF2B5EF4-FFF2-40B4-BE49-F238E27FC236}">
                <a16:creationId xmlns:a16="http://schemas.microsoft.com/office/drawing/2014/main" id="{87E8B28C-EC35-9D16-5AD4-9006A67A19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1371600"/>
            <a:ext cx="1123950" cy="7810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A94D84A-4BEC-1666-0C8B-AE33AB4B5894}"/>
              </a:ext>
            </a:extLst>
          </p:cNvPr>
          <p:cNvSpPr txBox="1"/>
          <p:nvPr/>
        </p:nvSpPr>
        <p:spPr>
          <a:xfrm>
            <a:off x="990600" y="2017693"/>
            <a:ext cx="7696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applies directly to two forms of summation notation:</a:t>
            </a:r>
            <a:endParaRPr lang="en-IN" sz="2800" dirty="0"/>
          </a:p>
        </p:txBody>
      </p:sp>
      <p:pic>
        <p:nvPicPr>
          <p:cNvPr id="5" name="Picture 4" descr="The summation from n equals 1 to infinity of a sub 1 times r to the power of open parenthesis n minus 1 close parenthesis, or the summation from n equals 0 to infinity of a sub 1 times r to the power of n.">
            <a:extLst>
              <a:ext uri="{FF2B5EF4-FFF2-40B4-BE49-F238E27FC236}">
                <a16:creationId xmlns:a16="http://schemas.microsoft.com/office/drawing/2014/main" id="{F37993D8-862E-4B3B-9FEF-EC564D98C3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3048000"/>
            <a:ext cx="3171825" cy="981075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Infinite Geometric Series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dirty="0"/>
              <a:t>​</a:t>
            </a:r>
            <a:r>
              <a:rPr sz="2800" dirty="0"/>
              <a:t>In this case, the form of the series does</a:t>
            </a:r>
            <a:r>
              <a:rPr lang="en-US" sz="2800" dirty="0"/>
              <a:t>n’t</a:t>
            </a:r>
            <a:r>
              <a:rPr sz="2800" dirty="0"/>
              <a:t> quite match either of these forms, so we write out the first few terms to identify the first term of the series and the common ratio.</a:t>
            </a:r>
          </a:p>
          <a:p>
            <a:pPr algn="ctr">
              <a:defRPr sz="2800"/>
            </a:pPr>
            <a:endParaRPr lang="en-US" dirty="0"/>
          </a:p>
          <a:p>
            <a:pPr algn="ctr"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r>
              <a:rPr lang="en-US" sz="2800" dirty="0"/>
              <a:t> </a:t>
            </a:r>
            <a:endParaRPr dirty="0"/>
          </a:p>
        </p:txBody>
      </p:sp>
      <p:pic>
        <p:nvPicPr>
          <p:cNvPr id="4" name="Picture 3" descr="The summation from n equals 1 to infinity of 3 times the open parentheses one tenth close parentheses to the power of n equals three tenths plus three one-hundredths plus three one-thousandths plus and so on.">
            <a:extLst>
              <a:ext uri="{FF2B5EF4-FFF2-40B4-BE49-F238E27FC236}">
                <a16:creationId xmlns:a16="http://schemas.microsoft.com/office/drawing/2014/main" id="{676C8E1E-1699-1710-BA4E-024D06A308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060" y="2886075"/>
            <a:ext cx="5095875" cy="10763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0CC2580-8478-9BA7-4B2D-D2E5154E3278}"/>
              </a:ext>
            </a:extLst>
          </p:cNvPr>
          <p:cNvSpPr txBox="1"/>
          <p:nvPr/>
        </p:nvSpPr>
        <p:spPr>
          <a:xfrm>
            <a:off x="457200" y="4364593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From this, we can see that</a:t>
            </a:r>
            <a:endParaRPr lang="en-IN" sz="2800" dirty="0"/>
          </a:p>
        </p:txBody>
      </p:sp>
      <p:pic>
        <p:nvPicPr>
          <p:cNvPr id="16" name="Picture 15" descr="a sub 1 equals three tenths, and r equals one tenth.">
            <a:extLst>
              <a:ext uri="{FF2B5EF4-FFF2-40B4-BE49-F238E27FC236}">
                <a16:creationId xmlns:a16="http://schemas.microsoft.com/office/drawing/2014/main" id="{EA43D217-1715-B57A-D284-0D591AB62B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4202340"/>
            <a:ext cx="2800350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0579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Infinite Geometric Series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sz="2800" dirty="0"/>
              <a:t>Plugging these values in, we have the following.</a:t>
            </a:r>
          </a:p>
          <a:p>
            <a:endParaRPr sz="2800" dirty="0"/>
          </a:p>
        </p:txBody>
      </p:sp>
      <p:pic>
        <p:nvPicPr>
          <p:cNvPr id="6" name="Picture 5" descr="S equals a sub 1 divided by open parentheses 1 minus r close parentheses.&#10;This equals the open parentheses three over ten close parentheses divided by open parentheses 1 minus one over tenth close parentheses,&#10;which equals the open parentheses three over ten close parentheses divided by nine over ten,&#10;which simplifies to one third.">
            <a:extLst>
              <a:ext uri="{FF2B5EF4-FFF2-40B4-BE49-F238E27FC236}">
                <a16:creationId xmlns:a16="http://schemas.microsoft.com/office/drawing/2014/main" id="{88254A0A-BDD2-03A5-BCB7-97CBCC4AC0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1600200"/>
            <a:ext cx="2886075" cy="258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091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General Term of a Geometric Sequence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The explicit formula for the </a:t>
            </a:r>
            <a:r>
              <a:rPr sz="2800" b="1" dirty="0"/>
              <a:t>general </a:t>
            </a:r>
            <a:r>
              <a:rPr lang="en-US" sz="2800" b="1" i="1" dirty="0"/>
              <a:t>n</a:t>
            </a:r>
            <a:r>
              <a:rPr lang="en-US" sz="2800" b="1" baseline="30000" dirty="0"/>
              <a:t>th</a:t>
            </a:r>
            <a:r>
              <a:rPr sz="2800" b="1" dirty="0"/>
              <a:t> term of a geometric sequence</a:t>
            </a:r>
            <a:r>
              <a:rPr sz="2800" dirty="0"/>
              <a:t> is</a:t>
            </a:r>
          </a:p>
          <a:p>
            <a:pPr algn="ctr">
              <a:defRPr sz="2800"/>
            </a:pPr>
            <a:r>
              <a:rPr sz="2800" dirty="0"/>
              <a:t> </a:t>
            </a:r>
          </a:p>
          <a:p>
            <a:pPr>
              <a:defRPr sz="2800"/>
            </a:pPr>
            <a:endParaRPr lang="en-US" sz="2800" dirty="0"/>
          </a:p>
        </p:txBody>
      </p:sp>
      <p:pic>
        <p:nvPicPr>
          <p:cNvPr id="7" name="Picture 6" descr="a sub n equals a sub 1 times r to the power of open parenthesis n minus 1 close parenthesis.">
            <a:extLst>
              <a:ext uri="{FF2B5EF4-FFF2-40B4-BE49-F238E27FC236}">
                <a16:creationId xmlns:a16="http://schemas.microsoft.com/office/drawing/2014/main" id="{BEF9275E-E38C-B329-41CA-91269AC40E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9512" y="1981200"/>
            <a:ext cx="1704975" cy="5143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01B4AC2-2AAD-0A34-4D12-0125EDEB59B4}"/>
              </a:ext>
            </a:extLst>
          </p:cNvPr>
          <p:cNvSpPr txBox="1"/>
          <p:nvPr/>
        </p:nvSpPr>
        <p:spPr>
          <a:xfrm>
            <a:off x="457200" y="2548341"/>
            <a:ext cx="8153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is the common ratio for the sequence.</a:t>
            </a:r>
            <a:endParaRPr lang="en-IN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General Term of a Geometric Sequence</a:t>
            </a:r>
            <a:r>
              <a:rPr lang="en-US" baseline="-25000" dirty="0"/>
              <a:t>1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Find the formula for the general </a:t>
            </a:r>
            <a:r>
              <a:rPr lang="en-US" sz="2800" i="1" dirty="0"/>
              <a:t>n</a:t>
            </a:r>
            <a:r>
              <a:rPr lang="en-US" sz="2800" baseline="30000" dirty="0"/>
              <a:t>th</a:t>
            </a:r>
            <a:r>
              <a:rPr sz="2800" dirty="0"/>
              <a:t> term of each geometric sequence.</a:t>
            </a:r>
          </a:p>
          <a:p>
            <a:pPr>
              <a:defRPr sz="2800"/>
            </a:pPr>
            <a:endParaRPr sz="2800" dirty="0"/>
          </a:p>
        </p:txBody>
      </p:sp>
      <p:pic>
        <p:nvPicPr>
          <p:cNvPr id="6" name="Picture 5" descr="Example a. 1 over 3 comma 1 over 9 comma 1 over 27 comma and so on.">
            <a:extLst>
              <a:ext uri="{FF2B5EF4-FFF2-40B4-BE49-F238E27FC236}">
                <a16:creationId xmlns:a16="http://schemas.microsoft.com/office/drawing/2014/main" id="{AA1C5042-7317-D588-4140-21E615B299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226" y="1955189"/>
            <a:ext cx="2314575" cy="904875"/>
          </a:xfrm>
          <a:prstGeom prst="rect">
            <a:avLst/>
          </a:prstGeom>
        </p:spPr>
      </p:pic>
      <p:pic>
        <p:nvPicPr>
          <p:cNvPr id="7" name="Picture 6" descr="Example b. Three comma negative six comma twelve comma and so on.">
            <a:extLst>
              <a:ext uri="{FF2B5EF4-FFF2-40B4-BE49-F238E27FC236}">
                <a16:creationId xmlns:a16="http://schemas.microsoft.com/office/drawing/2014/main" id="{466E0CF8-746A-4A03-5A82-E04172DB57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226" y="3141345"/>
            <a:ext cx="2190750" cy="371475"/>
          </a:xfrm>
          <a:prstGeom prst="rect">
            <a:avLst/>
          </a:prstGeom>
        </p:spPr>
      </p:pic>
      <p:pic>
        <p:nvPicPr>
          <p:cNvPr id="12" name="Picture 11" descr="Example c. a sub four equals five sixteenths and r equals one half.">
            <a:extLst>
              <a:ext uri="{FF2B5EF4-FFF2-40B4-BE49-F238E27FC236}">
                <a16:creationId xmlns:a16="http://schemas.microsoft.com/office/drawing/2014/main" id="{1326CAF4-891A-09BE-44F2-3BA9647584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226" y="3667125"/>
            <a:ext cx="3190875" cy="9048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General Term of a Geometric Sequence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6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sz="2600" dirty="0"/>
              <a:t>​First, use any two consecutive terms to determine the common ratio </a:t>
            </a:r>
            <a:r>
              <a:rPr lang="en-US" sz="2600" i="1" dirty="0"/>
              <a:t>r</a:t>
            </a:r>
            <a:r>
              <a:rPr sz="2600" dirty="0"/>
              <a:t>.</a:t>
            </a:r>
          </a:p>
          <a:p>
            <a:pPr marL="512064">
              <a:defRPr sz="2800"/>
            </a:pPr>
            <a:endParaRPr lang="en-US" sz="2600" dirty="0"/>
          </a:p>
          <a:p>
            <a:pPr marL="512064">
              <a:defRPr sz="2800"/>
            </a:pPr>
            <a:endParaRPr lang="en-IN" sz="2600" dirty="0"/>
          </a:p>
          <a:p>
            <a:pPr marL="512064">
              <a:defRPr sz="2800"/>
            </a:pPr>
            <a:endParaRPr lang="en-IN" sz="2600" dirty="0"/>
          </a:p>
          <a:p>
            <a:pPr marL="512064">
              <a:defRPr sz="2800"/>
            </a:pPr>
            <a:r>
              <a:rPr sz="2600" dirty="0"/>
              <a:t>​</a:t>
            </a:r>
            <a:r>
              <a:rPr lang="en-US" sz="2600" dirty="0"/>
              <a:t>				</a:t>
            </a:r>
            <a:endParaRPr sz="2600" dirty="0"/>
          </a:p>
        </p:txBody>
      </p:sp>
      <p:pic>
        <p:nvPicPr>
          <p:cNvPr id="8" name="Picture 7" descr="r equals the open parentheses one ninth close parentheses divided by the open parentheses one third close parentheses, which equals three ninths, and simplifies to one third.">
            <a:extLst>
              <a:ext uri="{FF2B5EF4-FFF2-40B4-BE49-F238E27FC236}">
                <a16:creationId xmlns:a16="http://schemas.microsoft.com/office/drawing/2014/main" id="{97F1A941-4D09-B885-F0FB-F11B8A4C5A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2169795"/>
            <a:ext cx="2085975" cy="17430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0EA26E2-3327-59B9-9316-AE9D06443C2F}"/>
              </a:ext>
            </a:extLst>
          </p:cNvPr>
          <p:cNvSpPr txBox="1"/>
          <p:nvPr/>
        </p:nvSpPr>
        <p:spPr>
          <a:xfrm>
            <a:off x="990600" y="4035265"/>
            <a:ext cx="28194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600" dirty="0"/>
              <a:t>Since we know that </a:t>
            </a:r>
          </a:p>
        </p:txBody>
      </p:sp>
      <p:pic>
        <p:nvPicPr>
          <p:cNvPr id="11" name="Picture 10" descr="a sub 1 equals one third.">
            <a:extLst>
              <a:ext uri="{FF2B5EF4-FFF2-40B4-BE49-F238E27FC236}">
                <a16:creationId xmlns:a16="http://schemas.microsoft.com/office/drawing/2014/main" id="{03660BE6-3C31-BDEF-005A-49BFF773A6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3800" y="3886200"/>
            <a:ext cx="933450" cy="79057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16E7AD3-1423-4551-F945-6E23300059F2}"/>
              </a:ext>
            </a:extLst>
          </p:cNvPr>
          <p:cNvSpPr txBox="1"/>
          <p:nvPr/>
        </p:nvSpPr>
        <p:spPr>
          <a:xfrm>
            <a:off x="4572000" y="4003357"/>
            <a:ext cx="4572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/>
              <a:t>the explicit formula is as follows.</a:t>
            </a:r>
            <a:endParaRPr lang="en-IN" sz="2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a sub n equals a sub 1 times r to the power of open parenthesis n minus 1 close parenthesis,&#10;equals one third times the open parentheses one third close parentheses to the power of open parenthesis n minus 1 close parenthesis,&#10;equals the open parentheses one third close parentheses to the power of n.&#10;Substitute the known values and simplify.">
                <a:extLst>
                  <a:ext uri="{FF2B5EF4-FFF2-40B4-BE49-F238E27FC236}">
                    <a16:creationId xmlns:a16="http://schemas.microsoft.com/office/drawing/2014/main" id="{68DC04EC-7E40-4002-9EB7-53728D8F79CF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759589246"/>
                  </p:ext>
                </p:extLst>
              </p:nvPr>
            </p:nvGraphicFramePr>
            <p:xfrm>
              <a:off x="1600200" y="4612005"/>
              <a:ext cx="5943600" cy="133159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49872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44487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sz="2800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sz="28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sup>
                              </m:sSup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b>
                                    <m:sSub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sz="28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sz="2800">
                                          <a:latin typeface="Cambria Math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phant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8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sz="2800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sz="28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sup>
                              </m:sSup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sz="280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Substitute the known values and simplify.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a sub n equals a sub 1 times r to the power of open parenthesis n minus 1 close parenthesis,&#10;equals one third times the open parentheses one third close parentheses to the power of open parenthesis n minus 1 close parenthesis,&#10;equals the open parentheses one third close parentheses to the power of n.&#10;Substitute the known values and simplify.">
                <a:extLst>
                  <a:ext uri="{FF2B5EF4-FFF2-40B4-BE49-F238E27FC236}">
                    <a16:creationId xmlns:a16="http://schemas.microsoft.com/office/drawing/2014/main" id="{68DC04EC-7E40-4002-9EB7-53728D8F79CF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759589246"/>
                  </p:ext>
                </p:extLst>
              </p:nvPr>
            </p:nvGraphicFramePr>
            <p:xfrm>
              <a:off x="1600200" y="4612005"/>
              <a:ext cx="5943600" cy="133159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49872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44487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t="-10588" r="-69739" b="-172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81343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t="-70149" r="-69739" b="-97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Substitute the known values and simplify.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General Term of a Geometric Sequence</a:t>
            </a:r>
            <a:r>
              <a:rPr lang="en-US" baseline="-25000" dirty="0"/>
              <a:t>3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IN" dirty="0"/>
                  <a:t>​</a:t>
                </a:r>
                <a:r>
                  <a:rPr lang="en-IN" sz="2800" dirty="0"/>
                  <a:t>Using the same process as before, we know </a:t>
                </a:r>
                <a:r>
                  <a:rPr lang="en-IN" sz="2800" i="1" dirty="0"/>
                  <a:t>a</a:t>
                </a:r>
                <a:r>
                  <a:rPr lang="en-IN" sz="1050" i="1" dirty="0"/>
                  <a:t> </a:t>
                </a:r>
                <a:r>
                  <a:rPr lang="en-IN" sz="2800" baseline="-25000" dirty="0"/>
                  <a:t>1</a:t>
                </a:r>
                <a14:m>
                  <m:oMath xmlns:m="http://schemas.openxmlformats.org/officeDocument/2006/math">
                    <m:r>
                      <a:rPr lang="en-IN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IN" sz="2800" dirty="0"/>
                  <a:t> and can calculate </a:t>
                </a:r>
                <a:r>
                  <a:rPr lang="en-IN" sz="2800" i="1" dirty="0"/>
                  <a:t>r</a:t>
                </a:r>
                <a:r>
                  <a:rPr lang="en-IN" sz="2800" dirty="0"/>
                  <a:t>.</a:t>
                </a:r>
              </a:p>
              <a:p>
                <a:pPr marL="512064" algn="ctr">
                  <a:defRPr sz="2800"/>
                </a:pPr>
                <a:r>
                  <a:rPr lang="en-IN" dirty="0"/>
                  <a:t>​</a:t>
                </a:r>
              </a:p>
              <a:p>
                <a:pPr marL="512064" algn="ctr">
                  <a:defRPr sz="2800"/>
                </a:pPr>
                <a:endParaRPr lang="ar-AE" dirty="0"/>
              </a:p>
              <a:p>
                <a:pPr marL="512064" algn="ctr">
                  <a:defRPr sz="2800"/>
                </a:pPr>
                <a:r>
                  <a:rPr lang="en-IN" dirty="0"/>
                  <a:t>​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 descr="r equals negative six divided by three, which equals negative two.">
            <a:extLst>
              <a:ext uri="{FF2B5EF4-FFF2-40B4-BE49-F238E27FC236}">
                <a16:creationId xmlns:a16="http://schemas.microsoft.com/office/drawing/2014/main" id="{E36AC10D-28AB-5673-32D1-E38075633F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2133600"/>
            <a:ext cx="1647825" cy="8477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295937F-B87F-A5E9-0745-C975A6627D20}"/>
              </a:ext>
            </a:extLst>
          </p:cNvPr>
          <p:cNvSpPr txBox="1"/>
          <p:nvPr/>
        </p:nvSpPr>
        <p:spPr>
          <a:xfrm>
            <a:off x="533400" y="3058180"/>
            <a:ext cx="822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2064"/>
            <a:r>
              <a:rPr lang="ar-AE" sz="2800" dirty="0"/>
              <a:t>​</a:t>
            </a:r>
            <a:r>
              <a:rPr lang="en-IN" sz="2800" dirty="0"/>
              <a:t>Applying the formula, we have the following.</a:t>
            </a:r>
          </a:p>
        </p:txBody>
      </p:sp>
      <p:pic>
        <p:nvPicPr>
          <p:cNvPr id="10" name="Picture 9" descr="a sub n equals 3 times open parenthesis negative 2 close parenthesis to the power of open parenthesis n minus 1 close parenthesis.">
            <a:extLst>
              <a:ext uri="{FF2B5EF4-FFF2-40B4-BE49-F238E27FC236}">
                <a16:creationId xmlns:a16="http://schemas.microsoft.com/office/drawing/2014/main" id="{18713578-1E10-E01E-FA42-4550D73A05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1400" y="3586163"/>
            <a:ext cx="1828800" cy="5810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General Term of a Geometric Sequence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rPr dirty="0"/>
              <a:t>​</a:t>
            </a:r>
            <a:r>
              <a:rPr sz="2800" dirty="0"/>
              <a:t>Here we are given </a:t>
            </a:r>
            <a:r>
              <a:rPr lang="en-US" sz="2800" i="1" dirty="0"/>
              <a:t>r</a:t>
            </a:r>
            <a:r>
              <a:rPr sz="2800" dirty="0"/>
              <a:t> and another term. We can use the formula to find </a:t>
            </a:r>
            <a:r>
              <a:rPr lang="en-US" sz="2800" i="1" dirty="0"/>
              <a:t>a</a:t>
            </a:r>
            <a:r>
              <a:rPr lang="en-US" sz="1050" i="1" dirty="0"/>
              <a:t> </a:t>
            </a:r>
            <a:r>
              <a:rPr lang="en-US" sz="2800" baseline="-25000" dirty="0"/>
              <a:t>1</a:t>
            </a:r>
            <a:r>
              <a:rPr sz="2800" dirty="0"/>
              <a:t>.</a:t>
            </a:r>
          </a:p>
          <a:p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a sub 4 equals a sub 1 times r to the power of open parenthesis 4 minus 1 close parenthesis.&#10;Write out the explicit formula for n equal to 4.&#10;Five sixteenths equals a sub 1 times one-half cubed.&#10;Substitute the known values.&#10;Five sixteenths equals a sub 1 times one-eighth.&#10;Simplify and solve for 𝑎 sub 1.&#10;a sub 1 equals five-halves.">
                <a:extLst>
                  <a:ext uri="{FF2B5EF4-FFF2-40B4-BE49-F238E27FC236}">
                    <a16:creationId xmlns:a16="http://schemas.microsoft.com/office/drawing/2014/main" id="{26358028-E40A-4530-9259-A0A1E7CE1DC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215656046"/>
                  </p:ext>
                </p:extLst>
              </p:nvPr>
            </p:nvGraphicFramePr>
            <p:xfrm>
              <a:off x="1032184" y="1981200"/>
              <a:ext cx="7502216" cy="360184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4421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6076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79723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sz="2800"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sz="2800">
                                        <a:latin typeface="Cambria Math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800">
                                    <a:latin typeface="Cambria Math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sz="2800"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sz="28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sSup>
                                  <m:sSup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sz="2800">
                                            <a:latin typeface="Cambria Math"/>
                                          </a:rPr>
                                          <m:t>𝑟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sz="2800">
                                        <a:latin typeface="Cambria Math"/>
                                      </a:rPr>
                                      <m:t>4−1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2200" b="0" dirty="0"/>
                            <a:t>Write out the explicit formula for </a:t>
                          </a:r>
                          <a14:m>
                            <m:oMath xmlns:m="http://schemas.openxmlformats.org/officeDocument/2006/math">
                              <m:r>
                                <a:rPr lang="en-US" sz="2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2200" b="0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200" b="0" i="1" smtClean="0">
                                  <a:latin typeface="Cambria Math"/>
                                </a:rPr>
                                <m:t>4</m:t>
                              </m:r>
                            </m:oMath>
                          </a14:m>
                          <a:r>
                            <a:rPr sz="2200" b="0" dirty="0"/>
                            <a:t>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2800">
                                        <a:latin typeface="Cambria Math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sz="2800">
                                        <a:latin typeface="Cambria Math"/>
                                      </a:rPr>
                                      <m:t>16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800">
                                    <a:latin typeface="Cambria Math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sz="2800"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sz="28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sSup>
                                  <m:sSup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sz="2800">
                                                <a:latin typeface="Cambria Math"/>
                                              </a:rPr>
                                              <m:t>1</m:t>
                                            </m:r>
                                          </m:num>
                                          <m:den>
                                            <m:r>
                                              <a:rPr sz="2800">
                                                <a:latin typeface="Cambria Math"/>
                                              </a:rPr>
                                              <m:t>2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e>
                                  <m:sup>
                                    <m:r>
                                      <a:rPr sz="280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200" b="0" dirty="0"/>
                            <a:t>Substitute the known values.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2800">
                                        <a:latin typeface="Cambria Math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sz="2800">
                                        <a:latin typeface="Cambria Math"/>
                                      </a:rPr>
                                      <m:t>16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800">
                                    <a:latin typeface="Cambria Math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sz="2800"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sz="28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sz="2800">
                                            <a:latin typeface="Cambria Math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sz="2800">
                                            <a:latin typeface="Cambria Math"/>
                                          </a:rPr>
                                          <m:t>8</m:t>
                                        </m:r>
                                      </m:den>
                                    </m:f>
                                  </m:e>
                                </m:d>
                              </m:oMath>
                            </m:oMathPara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2200" b="0" dirty="0"/>
                            <a:t>Simplify and solve for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200" b="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0" i="1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sz="2200" b="0" dirty="0"/>
                            <a:t>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sz="2800"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sz="28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80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2800">
                                        <a:latin typeface="Cambria Math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sz="280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a sub 4 equals a sub 1 times r to the power of open parenthesis 4 minus 1 close parenthesis.&#10;Write out the explicit formula for n equal to 4.&#10;Five sixteenths equals a sub 1 times one-half cubed.&#10;Substitute the known values.&#10;Five sixteenths equals a sub 1 times one-eighth.&#10;Simplify and solve for 𝑎 sub 1.&#10;a sub 1 equals five-halves.">
                <a:extLst>
                  <a:ext uri="{FF2B5EF4-FFF2-40B4-BE49-F238E27FC236}">
                    <a16:creationId xmlns:a16="http://schemas.microsoft.com/office/drawing/2014/main" id="{26358028-E40A-4530-9259-A0A1E7CE1DC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215656046"/>
                  </p:ext>
                </p:extLst>
              </p:nvPr>
            </p:nvGraphicFramePr>
            <p:xfrm>
              <a:off x="1032184" y="1981200"/>
              <a:ext cx="7502216" cy="360184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4421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6076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79723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r="-1061321" b="-5952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1361" r="-232840" b="-5952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6417" b="-5952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13449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45699" r="-1061321" b="-1720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1361" t="-45699" r="-232840" b="-1720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200" b="0" dirty="0"/>
                            <a:t>Substitute the known values.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05022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157558" r="-1061321" b="-860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1361" t="-157558" r="-232840" b="-860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6417" t="-157558" b="-860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89897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299324" r="-10613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1361" t="-299324" r="-2328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General Term of a Geometric Sequence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sz="2800" dirty="0"/>
              <a:t>We then substitute </a:t>
            </a:r>
            <a:r>
              <a:rPr lang="en-US" sz="2800" i="1" dirty="0"/>
              <a:t>a</a:t>
            </a:r>
            <a:r>
              <a:rPr lang="en-US" sz="1050" i="1" dirty="0"/>
              <a:t> </a:t>
            </a:r>
            <a:r>
              <a:rPr lang="en-US" sz="2800" baseline="-25000" dirty="0"/>
              <a:t>1</a:t>
            </a:r>
            <a:r>
              <a:rPr sz="2800" dirty="0"/>
              <a:t> and </a:t>
            </a:r>
            <a:r>
              <a:rPr lang="en-US" sz="2800" i="1" dirty="0"/>
              <a:t>r</a:t>
            </a:r>
            <a:r>
              <a:rPr sz="2800" dirty="0"/>
              <a:t> to find the explicit formula.</a:t>
            </a:r>
          </a:p>
          <a:p>
            <a:pPr algn="ctr">
              <a:defRPr sz="2800"/>
            </a:pPr>
            <a:endParaRPr dirty="0"/>
          </a:p>
        </p:txBody>
      </p:sp>
      <p:pic>
        <p:nvPicPr>
          <p:cNvPr id="6" name="Picture 5" descr="a sub n equals five-halves times one-half to the power of open parenthesis n minus one close parenthesis.">
            <a:extLst>
              <a:ext uri="{FF2B5EF4-FFF2-40B4-BE49-F238E27FC236}">
                <a16:creationId xmlns:a16="http://schemas.microsoft.com/office/drawing/2014/main" id="{E4643DA8-7261-C0D8-A5B1-C516797602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1752600"/>
            <a:ext cx="1943100" cy="10763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2: General Term of a Geometric Sequence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Given that the second term of a geometric sequence is </a:t>
            </a:r>
            <a:r>
              <a:rPr lang="en-I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−6</a:t>
            </a:r>
            <a:r>
              <a:rPr sz="2800" dirty="0"/>
              <a:t> and the fifth term is </a:t>
            </a:r>
            <a:r>
              <a:rPr sz="2800" dirty="0">
                <a:latin typeface="Cambria Math"/>
              </a:rPr>
              <a:t>162</a:t>
            </a:r>
            <a:r>
              <a:rPr sz="2800" dirty="0"/>
              <a:t>, what is the fourth term?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1437</TotalTime>
  <Words>1205</Words>
  <Application>Microsoft Office PowerPoint</Application>
  <PresentationFormat>On-screen Show (4:3)</PresentationFormat>
  <Paragraphs>177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Cambria Math</vt:lpstr>
      <vt:lpstr>Calibri</vt:lpstr>
      <vt:lpstr>Courier New</vt:lpstr>
      <vt:lpstr>Arial</vt:lpstr>
      <vt:lpstr>Office Theme</vt:lpstr>
      <vt:lpstr>Section 10.3</vt:lpstr>
      <vt:lpstr>Definition: Geometric Sequences</vt:lpstr>
      <vt:lpstr>Formula: General Term of a Geometric Sequence</vt:lpstr>
      <vt:lpstr>Example 1: General Term of a Geometric Sequence1</vt:lpstr>
      <vt:lpstr>Example 1: General Term of a Geometric Sequence2</vt:lpstr>
      <vt:lpstr>Example 1: General Term of a Geometric Sequence3</vt:lpstr>
      <vt:lpstr>Example 1: General Term of a Geometric Sequence4</vt:lpstr>
      <vt:lpstr>Example 1: General Term of a Geometric Sequence5</vt:lpstr>
      <vt:lpstr>Example 2: General Term of a Geometric Sequence1</vt:lpstr>
      <vt:lpstr>Example 2: General Term of a Geometric Sequence2</vt:lpstr>
      <vt:lpstr>Example 2: General Term of a Geometric Sequence3</vt:lpstr>
      <vt:lpstr>Formula: Partial Sum of a Geometric Sequence</vt:lpstr>
      <vt:lpstr>Example 3: Comparing Salary Offers1</vt:lpstr>
      <vt:lpstr>Example 3: Comparing Salary Offers2</vt:lpstr>
      <vt:lpstr>Example 3: Comparing Salary Offers3</vt:lpstr>
      <vt:lpstr>Example 3: Comparing Salary Offers4</vt:lpstr>
      <vt:lpstr>Example 4: Partial Sum of a Geometric Sequence1</vt:lpstr>
      <vt:lpstr>Example 4: Partial Sum of a Geometric Sequence2</vt:lpstr>
      <vt:lpstr>Example 4: Partial Sum of a Geometric Sequence3</vt:lpstr>
      <vt:lpstr>Formula: Sum of an Infinite Geometric Series</vt:lpstr>
      <vt:lpstr>Example 5: Infinite Geometric Series1</vt:lpstr>
      <vt:lpstr>Example 5: Infinite Geometric Series2</vt:lpstr>
      <vt:lpstr>Example 5: Infinite Geometric Series3</vt:lpstr>
      <vt:lpstr>Example 5: Infinite Geometric Series4</vt:lpstr>
      <vt:lpstr>Example 5: Infinite Geometric Series5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</dc:title>
  <dc:creator>Hawkes Learning</dc:creator>
  <cp:lastModifiedBy>jeevan</cp:lastModifiedBy>
  <cp:revision>166</cp:revision>
  <dcterms:created xsi:type="dcterms:W3CDTF">2013-04-26T14:43:13Z</dcterms:created>
  <dcterms:modified xsi:type="dcterms:W3CDTF">2025-08-21T11:46:57Z</dcterms:modified>
</cp:coreProperties>
</file>