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7" r:id="rId3"/>
    <p:sldId id="258" r:id="rId4"/>
    <p:sldId id="259" r:id="rId5"/>
    <p:sldId id="271" r:id="rId6"/>
    <p:sldId id="260" r:id="rId7"/>
    <p:sldId id="263" r:id="rId8"/>
    <p:sldId id="265" r:id="rId9"/>
    <p:sldId id="268" r:id="rId10"/>
    <p:sldId id="270" r:id="rId11"/>
    <p:sldId id="272" r:id="rId12"/>
    <p:sldId id="273" r:id="rId13"/>
    <p:sldId id="275" r:id="rId14"/>
    <p:sldId id="283" r:id="rId15"/>
    <p:sldId id="284" r:id="rId16"/>
    <p:sldId id="276" r:id="rId17"/>
    <p:sldId id="277" r:id="rId18"/>
    <p:sldId id="285" r:id="rId19"/>
    <p:sldId id="286" r:id="rId20"/>
    <p:sldId id="278" r:id="rId21"/>
    <p:sldId id="279" r:id="rId22"/>
    <p:sldId id="280" r:id="rId23"/>
    <p:sldId id="287" r:id="rId24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2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hiteesha" initials="h" lastIdx="1" clrIdx="1">
    <p:extLst>
      <p:ext uri="{19B8F6BF-5375-455C-9EA6-DF929625EA0E}">
        <p15:presenceInfo xmlns:p15="http://schemas.microsoft.com/office/powerpoint/2012/main" userId="S-1-5-21-1666015839-3846122634-945917319-147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53" autoAdjust="0"/>
    <p:restoredTop sz="94660"/>
  </p:normalViewPr>
  <p:slideViewPr>
    <p:cSldViewPr>
      <p:cViewPr varScale="1">
        <p:scale>
          <a:sx n="111" d="100"/>
          <a:sy n="111" d="100"/>
        </p:scale>
        <p:origin x="990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1.fntdata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6/17/2025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FCDC75ED-AB7E-4E7F-BC5E-A252D6044ADB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A2C83-F758-497D-9ED7-F511E4334CA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402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4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9BD3E83F-5038-477C-AF54-68062F1599E0}"/>
              </a:ext>
            </a:extLst>
          </p:cNvPr>
          <p:cNvSpPr/>
          <p:nvPr userDrawn="1"/>
        </p:nvSpPr>
        <p:spPr>
          <a:xfrm>
            <a:off x="457201" y="1092969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0EA87-BE08-4809-8855-91948461D98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625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0E547-E237-4E17-8363-3FC8F7FE029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081890"/>
            <a:ext cx="8229600" cy="48505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949F836F-7518-4E43-8BE5-A4862374099F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BF354-AAD7-4AAE-8F83-04212DA95FE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127482"/>
            <a:ext cx="8229600" cy="48269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5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e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emf"/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0.e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3.e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emf"/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Section 1</a:t>
            </a:r>
            <a:r>
              <a:rPr lang="en-US"/>
              <a:t>0</a:t>
            </a:r>
            <a:r>
              <a:t>.2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t>Arithmetic Sequences and Series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1: General Term of an Arithmetic Sequence</a:t>
            </a:r>
            <a:r>
              <a:rPr lang="en-US" baseline="-25000" dirty="0"/>
              <a:t>6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dirty="0"/>
              <a:t>​</a:t>
            </a:r>
            <a:r>
              <a:rPr sz="2800" dirty="0"/>
              <a:t>Substitute back in to the formula to find </a:t>
            </a:r>
            <a:r>
              <a:rPr lang="en-US" sz="2800" i="1" dirty="0"/>
              <a:t>a</a:t>
            </a:r>
            <a:r>
              <a:rPr lang="en-US" sz="1050" i="1" dirty="0"/>
              <a:t> </a:t>
            </a:r>
            <a:r>
              <a:rPr lang="en-US" sz="2800" i="1" baseline="-25000" dirty="0"/>
              <a:t>n</a:t>
            </a:r>
            <a:r>
              <a:rPr sz="2800" dirty="0"/>
              <a:t>.</a:t>
            </a:r>
          </a:p>
          <a:p>
            <a:endParaRPr sz="2800" dirty="0"/>
          </a:p>
        </p:txBody>
      </p:sp>
      <p:pic>
        <p:nvPicPr>
          <p:cNvPr id="6" name="Picture 5" descr="a sub n equals 10 plus the open parentheses n minus 1 close parentheses times negative 3,&#10;which simplifies to negative 3n plus 13.">
            <a:extLst>
              <a:ext uri="{FF2B5EF4-FFF2-40B4-BE49-F238E27FC236}">
                <a16:creationId xmlns:a16="http://schemas.microsoft.com/office/drawing/2014/main" id="{EBA286B9-F0E9-2774-CF59-9AEF4796BF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4600" y="1676400"/>
            <a:ext cx="3086100" cy="100965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2: Modeling Population Growth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/>
              <a:t>A demographer models the population growth of a small town as an arithmetic progression. He knows that the population in 2012 was </a:t>
            </a:r>
            <a:r>
              <a:rPr sz="2800">
                <a:latin typeface="Cambria Math"/>
              </a:rPr>
              <a:t>12,790</a:t>
            </a:r>
            <a:r>
              <a:rPr sz="2800"/>
              <a:t> and that in 2015 the population was </a:t>
            </a:r>
            <a:r>
              <a:rPr sz="2800">
                <a:latin typeface="Cambria Math"/>
              </a:rPr>
              <a:t>13,150</a:t>
            </a:r>
            <a:r>
              <a:rPr sz="2800"/>
              <a:t>. He wants to treat the population in 2010 as the first term of the arithmetic progression. What is the sought-after formula?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2: Modeling Population Growth</a:t>
            </a:r>
            <a:r>
              <a:rPr lang="en-US" baseline="-25000" dirty="0"/>
              <a:t>2</a:t>
            </a:r>
            <a:endParaRPr dirty="0"/>
          </a:p>
        </p:txBody>
      </p:sp>
      <p:pic>
        <p:nvPicPr>
          <p:cNvPr id="5" name="Content Placeholder 4" descr="Vertical axis labeled from 0 to 13,510&#10;Horizontal axis labeled with the years 2010, 2012, and 2015&#10;The bar graph shows the population in two years: 2012 and 2015.&#10;In 2012, the population was twelve thousand seven hundred ninety.&#10;By 2015, the population increased to thirteen thousand one hundred fifty.&#10;">
            <a:extLst>
              <a:ext uri="{FF2B5EF4-FFF2-40B4-BE49-F238E27FC236}">
                <a16:creationId xmlns:a16="http://schemas.microsoft.com/office/drawing/2014/main" id="{D5CF659F-CF25-448D-9004-6CE7E0182D27}"/>
              </a:ext>
            </a:extLst>
          </p:cNvPr>
          <p:cNvPicPr>
            <a:picLocks noGrp="1" noChangeAspect="1"/>
          </p:cNvPicPr>
          <p:nvPr>
            <p:ph sz="quarter" idx="1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428875" y="1969296"/>
            <a:ext cx="4286250" cy="2762250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1AFB697-AF64-43D9-B5A5-5128FE2E5054}"/>
              </a:ext>
            </a:extLst>
          </p:cNvPr>
          <p:cNvSpPr txBox="1"/>
          <p:nvPr/>
        </p:nvSpPr>
        <p:spPr>
          <a:xfrm>
            <a:off x="457200" y="4888706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Figure 1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2: Modeling Population Growth</a:t>
            </a:r>
            <a:r>
              <a:rPr lang="en-US" baseline="-25000" dirty="0"/>
              <a:t>3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sz="2800" b="1" dirty="0"/>
                  <a:t>Solution</a:t>
                </a:r>
              </a:p>
              <a:p>
                <a:pPr>
                  <a:defRPr sz="2800"/>
                </a:pPr>
                <a:r>
                  <a:rPr sz="2800" dirty="0"/>
                  <a:t>We know that</a:t>
                </a:r>
                <a:r>
                  <a:rPr lang="en-US" sz="2800" dirty="0"/>
                  <a:t> </a:t>
                </a:r>
                <a:r>
                  <a:rPr lang="en-US" i="1" dirty="0"/>
                  <a:t>a</a:t>
                </a:r>
                <a:r>
                  <a:rPr lang="en-US" sz="1050" i="1" dirty="0"/>
                  <a:t> </a:t>
                </a:r>
                <a:r>
                  <a:rPr lang="en-US" baseline="-25000" dirty="0"/>
                  <a:t>1 </a:t>
                </a:r>
                <a:r>
                  <a:rPr sz="2800" dirty="0"/>
                  <a:t>represents the population in 2010. Similarly, </a:t>
                </a:r>
                <a:r>
                  <a:rPr lang="en-US" i="1" dirty="0"/>
                  <a:t>a</a:t>
                </a:r>
                <a:r>
                  <a:rPr lang="en-US" sz="1050" i="1" dirty="0"/>
                  <a:t> </a:t>
                </a:r>
                <a:r>
                  <a:rPr lang="en-US" baseline="-25000" dirty="0"/>
                  <a:t>2 </a:t>
                </a:r>
                <a:r>
                  <a:rPr sz="2800" dirty="0"/>
                  <a:t>represents the population in 2011 and </a:t>
                </a:r>
                <a:r>
                  <a:rPr lang="en-US" sz="2800" i="1" dirty="0"/>
                  <a:t>a</a:t>
                </a:r>
                <a:r>
                  <a:rPr lang="en-US" sz="1050" i="1" dirty="0"/>
                  <a:t> </a:t>
                </a:r>
                <a:r>
                  <a:rPr lang="en-US" sz="2800" baseline="-25000" dirty="0"/>
                  <a:t>3 </a:t>
                </a:r>
                <a:r>
                  <a:rPr sz="2800" dirty="0"/>
                  <a:t>represents the population in 2012.</a:t>
                </a:r>
              </a:p>
              <a:p>
                <a:pPr>
                  <a:defRPr sz="2800"/>
                </a:pPr>
                <a:r>
                  <a:rPr sz="2800" dirty="0"/>
                  <a:t>The known information gives us </a:t>
                </a:r>
                <a:r>
                  <a:rPr lang="en-US" i="1" dirty="0"/>
                  <a:t>a</a:t>
                </a:r>
                <a:r>
                  <a:rPr lang="en-US" sz="1050" i="1" dirty="0"/>
                  <a:t> </a:t>
                </a:r>
                <a:r>
                  <a:rPr lang="en-US" baseline="-25000" dirty="0"/>
                  <a:t>3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=12,790</m:t>
                    </m:r>
                  </m:oMath>
                </a14:m>
                <a:r>
                  <a:rPr sz="2800" dirty="0"/>
                  <a:t> and </a:t>
                </a:r>
                <a:br>
                  <a:rPr lang="en-US" i="1" dirty="0">
                    <a:latin typeface="Cambria Math" panose="02040503050406030204" pitchFamily="18" charset="0"/>
                  </a:rPr>
                </a:br>
                <a:r>
                  <a:rPr lang="en-US" i="1" dirty="0"/>
                  <a:t>a</a:t>
                </a:r>
                <a:r>
                  <a:rPr lang="en-US" sz="1050" i="1" dirty="0"/>
                  <a:t> </a:t>
                </a:r>
                <a:r>
                  <a:rPr lang="en-US" baseline="-25000" dirty="0"/>
                  <a:t>6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=13,150</m:t>
                    </m:r>
                  </m:oMath>
                </a14:m>
                <a:r>
                  <a:rPr sz="2800" dirty="0"/>
                  <a:t> (since the population in 2015 is </a:t>
                </a:r>
                <a:r>
                  <a:rPr sz="2800" dirty="0">
                    <a:latin typeface="Cambria Math"/>
                  </a:rPr>
                  <a:t>13,150</a:t>
                </a:r>
                <a:r>
                  <a:rPr sz="2800" dirty="0"/>
                  <a:t>). If we let </a:t>
                </a:r>
                <a:r>
                  <a:rPr lang="en-US" sz="2800" i="1" dirty="0"/>
                  <a:t>d</a:t>
                </a:r>
                <a:r>
                  <a:rPr lang="en-US" sz="2800" dirty="0"/>
                  <a:t> </a:t>
                </a:r>
                <a:r>
                  <a:rPr sz="2800" dirty="0"/>
                  <a:t>represent the common difference, the population increases by </a:t>
                </a:r>
                <a:r>
                  <a:rPr lang="en-US" sz="2800" dirty="0"/>
                  <a:t>3</a:t>
                </a:r>
                <a:r>
                  <a:rPr lang="en-US" sz="2800" i="1" dirty="0"/>
                  <a:t>d</a:t>
                </a:r>
                <a:r>
                  <a:rPr sz="2800" dirty="0"/>
                  <a:t> between 2012 and 2015:</a:t>
                </a: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phant>
                        <m:phantPr>
                          <m:show m:val="off"/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phantPr>
                        <m:e>
                          <m:r>
                            <m:rPr>
                              <m:nor/>
                            </m:rPr>
                            <a:rPr/>
                            <m:t>so</m:t>
                          </m:r>
                        </m:e>
                      </m:phant>
                    </m:oMath>
                  </m:oMathPara>
                </a14:m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214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 descr="Three d equals thirteen thousand one hundred fifty minus twelve thousand seven hundred ninety equals three hundred sixty,&#10;so d equals one hundred twenty.">
            <a:extLst>
              <a:ext uri="{FF2B5EF4-FFF2-40B4-BE49-F238E27FC236}">
                <a16:creationId xmlns:a16="http://schemas.microsoft.com/office/drawing/2014/main" id="{7F1DD2D2-E776-BE35-D858-D8B3AADEBB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2675" y="4923838"/>
            <a:ext cx="4438650" cy="904875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2: Modeling Population Growth</a:t>
            </a:r>
            <a:r>
              <a:rPr lang="en-US" baseline="-25000" dirty="0"/>
              <a:t>4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sz="2800" dirty="0"/>
                  <a:t>Now, we can use the fact that </a:t>
                </a:r>
                <a:r>
                  <a:rPr lang="en-IN" sz="2800" i="1" dirty="0"/>
                  <a:t>a</a:t>
                </a:r>
                <a:r>
                  <a:rPr lang="en-IN" sz="1050" i="1" dirty="0"/>
                  <a:t> </a:t>
                </a:r>
                <a:r>
                  <a:rPr lang="en-IN" sz="2800" baseline="-25000" dirty="0"/>
                  <a:t>3</a:t>
                </a:r>
                <a14:m>
                  <m:oMath xmlns:m="http://schemas.openxmlformats.org/officeDocument/2006/math">
                    <m:r>
                      <a:rPr lang="en-IN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IN">
                        <a:latin typeface="Cambria Math" panose="02040503050406030204" pitchFamily="18" charset="0"/>
                      </a:rPr>
                      <m:t>=12,790</m:t>
                    </m:r>
                  </m:oMath>
                </a14:m>
                <a:r>
                  <a:rPr lang="en-IN" sz="2800" dirty="0"/>
                  <a:t> to determine </a:t>
                </a:r>
                <a:r>
                  <a:rPr lang="en-IN" i="1" dirty="0"/>
                  <a:t>a</a:t>
                </a:r>
                <a:r>
                  <a:rPr lang="en-IN" sz="1050" i="1" dirty="0"/>
                  <a:t> </a:t>
                </a:r>
                <a:r>
                  <a:rPr lang="en-IN" baseline="-25000" dirty="0"/>
                  <a:t>1</a:t>
                </a:r>
                <a:r>
                  <a:rPr lang="ar-AE" sz="2800" dirty="0"/>
                  <a:t>.</a:t>
                </a:r>
              </a:p>
              <a:p>
                <a:pPr algn="ctr"/>
                <a:endParaRPr lang="ar-AE" dirty="0"/>
              </a:p>
              <a:p>
                <a:pPr algn="ctr"/>
                <a:endParaRPr lang="ar-AE" dirty="0"/>
              </a:p>
              <a:p>
                <a:pPr algn="ctr"/>
                <a:r>
                  <a:rPr lang="ar-AE" dirty="0"/>
                  <a:t>​</a:t>
                </a:r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3" descr="a sub 3 equals a sub 1 plus 2d&#10;which becomes&#10;twelve thousand seven hundred ninety equals a sub 1 plus 2 times one hundred twenty&#10;which simplifies to&#10;twelve thousand seven hundred ninety minus two hundred forty equals a sub 1&#10;therefore, a sub 1 equals twelve thousand five hundred fifty.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33710818"/>
                  </p:ext>
                </p:extLst>
              </p:nvPr>
            </p:nvGraphicFramePr>
            <p:xfrm>
              <a:off x="1295400" y="2133600"/>
              <a:ext cx="5791200" cy="1999488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8956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8956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pPr algn="r">
                            <a:defRPr sz="1600"/>
                          </a:pPr>
                          <a:r>
                            <a:rPr sz="2800" dirty="0"/>
                            <a:t>​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sz="280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sz="2800">
                                      <a:latin typeface="Cambria Math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endParaRPr sz="2800" dirty="0"/>
                        </a:p>
                      </a:txBody>
                      <a:tcPr marL="36576" marR="36576" marT="36576" marB="36576"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600"/>
                          </a:pPr>
                          <a:r>
                            <a:rPr sz="28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800">
                                  <a:latin typeface="Cambria Math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sz="280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sz="280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sz="2800">
                                  <a:latin typeface="Cambria Math"/>
                                </a:rPr>
                                <m:t>+2</m:t>
                              </m:r>
                              <m:r>
                                <a:rPr sz="2800">
                                  <a:latin typeface="Cambria Math"/>
                                </a:rPr>
                                <m:t>𝑑</m:t>
                              </m:r>
                            </m:oMath>
                          </a14:m>
                          <a:endParaRPr sz="2800" dirty="0"/>
                        </a:p>
                      </a:txBody>
                      <a:tcPr marL="36576" marR="36576" marT="36576" marB="36576"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r">
                            <a:defRPr sz="1600"/>
                          </a:pPr>
                          <a:r>
                            <a:rPr sz="28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800">
                                  <a:latin typeface="Cambria Math"/>
                                </a:rPr>
                                <m:t>12,790</m:t>
                              </m:r>
                            </m:oMath>
                          </a14:m>
                          <a:endParaRPr sz="2800"/>
                        </a:p>
                      </a:txBody>
                      <a:tcPr marL="36576" marR="36576" marT="36576" marB="36576"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600"/>
                          </a:pPr>
                          <a:r>
                            <a:rPr sz="28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800">
                                  <a:latin typeface="Cambria Math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sz="280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sz="280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sz="2800">
                                  <a:latin typeface="Cambria Math"/>
                                </a:rPr>
                                <m:t>+2</m:t>
                              </m:r>
                              <m:d>
                                <m:d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800">
                                      <a:latin typeface="Cambria Math"/>
                                    </a:rPr>
                                    <m:t>120</m:t>
                                  </m:r>
                                </m:e>
                              </m:d>
                            </m:oMath>
                          </a14:m>
                          <a:endParaRPr sz="2800" dirty="0"/>
                        </a:p>
                      </a:txBody>
                      <a:tcPr marL="36576" marR="36576" marT="36576" marB="36576"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r">
                            <a:defRPr sz="1600"/>
                          </a:pPr>
                          <a:r>
                            <a:rPr sz="28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800">
                                  <a:latin typeface="Cambria Math"/>
                                </a:rPr>
                                <m:t>12,790−240</m:t>
                              </m:r>
                            </m:oMath>
                          </a14:m>
                          <a:endParaRPr sz="2800"/>
                        </a:p>
                      </a:txBody>
                      <a:tcPr marL="36576" marR="36576" marT="36576" marB="36576"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600"/>
                          </a:pPr>
                          <a:r>
                            <a:rPr sz="28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800">
                                  <a:latin typeface="Cambria Math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sz="280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sz="280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endParaRPr sz="2800" dirty="0"/>
                        </a:p>
                      </a:txBody>
                      <a:tcPr marL="36576" marR="36576" marT="36576" marB="36576"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r">
                            <a:defRPr sz="1600"/>
                          </a:pPr>
                          <a:r>
                            <a:rPr sz="2800"/>
                            <a:t>​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sz="280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sz="280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endParaRPr sz="2800"/>
                        </a:p>
                      </a:txBody>
                      <a:tcPr marL="36576" marR="36576" marT="36576" marB="36576"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600"/>
                          </a:pPr>
                          <a:r>
                            <a:rPr sz="28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800">
                                  <a:latin typeface="Cambria Math"/>
                                </a:rPr>
                                <m:t>=12,550</m:t>
                              </m:r>
                            </m:oMath>
                          </a14:m>
                          <a:endParaRPr sz="2800" dirty="0"/>
                        </a:p>
                      </a:txBody>
                      <a:tcPr marL="36576" marR="36576" marT="36576" marB="36576"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3" descr="a sub 3 equals a sub 1 plus 2d&#10;which becomes&#10;twelve thousand seven hundred ninety equals a sub 1 plus 2 times one hundred twenty&#10;which simplifies to&#10;twelve thousand seven hundred ninety minus two hundred forty equals a sub 1&#10;therefore, a sub 1 equals twelve thousand five hundred fifty.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33710818"/>
                  </p:ext>
                </p:extLst>
              </p:nvPr>
            </p:nvGraphicFramePr>
            <p:xfrm>
              <a:off x="1295400" y="2133600"/>
              <a:ext cx="5791200" cy="1999488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8956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8956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49987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3"/>
                          <a:stretch>
                            <a:fillRect t="-13415" r="-99790" b="-3365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3"/>
                          <a:stretch>
                            <a:fillRect l="-100211" t="-13415" b="-33658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9987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3"/>
                          <a:stretch>
                            <a:fillRect t="-113415" r="-99790" b="-2365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3"/>
                          <a:stretch>
                            <a:fillRect l="-100211" t="-113415" b="-23658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9987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3"/>
                          <a:stretch>
                            <a:fillRect t="-213415" r="-99790" b="-1365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3"/>
                          <a:stretch>
                            <a:fillRect l="-100211" t="-213415" b="-13658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9987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3"/>
                          <a:stretch>
                            <a:fillRect t="-313415" r="-99790" b="-365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3"/>
                          <a:stretch>
                            <a:fillRect l="-100211" t="-313415" b="-3658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7621757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2: Modeling Population Growth</a:t>
            </a:r>
            <a:r>
              <a:rPr lang="en-US" baseline="-25000" dirty="0"/>
              <a:t>5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Putting this information together, we have the desired</a:t>
            </a:r>
            <a:r>
              <a:rPr lang="en-US" sz="2800" dirty="0"/>
              <a:t> formula:</a:t>
            </a:r>
            <a:endParaRPr sz="2800" dirty="0"/>
          </a:p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endParaRPr lang="en-IN" dirty="0"/>
          </a:p>
        </p:txBody>
      </p:sp>
      <p:pic>
        <p:nvPicPr>
          <p:cNvPr id="6" name="Picture 5" descr="a sub n equals twelve thousand five hundred fifty plus one hundred twenty times the open parentheses n minus one close parentheses,&#10;which simplifies to twelve thousand four hundred thirty plus one hundred twenty n.">
            <a:extLst>
              <a:ext uri="{FF2B5EF4-FFF2-40B4-BE49-F238E27FC236}">
                <a16:creationId xmlns:a16="http://schemas.microsoft.com/office/drawing/2014/main" id="{2949C6EC-AA10-70B4-252E-44E8E37AE9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2725" y="1898243"/>
            <a:ext cx="3638550" cy="10668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528EB63-1D0A-D230-4A25-74EF3D7D8386}"/>
              </a:ext>
            </a:extLst>
          </p:cNvPr>
          <p:cNvSpPr txBox="1"/>
          <p:nvPr/>
        </p:nvSpPr>
        <p:spPr>
          <a:xfrm>
            <a:off x="466724" y="3101886"/>
            <a:ext cx="82200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US" sz="2800" dirty="0"/>
              <a:t>Note that to apply the formula, we need to remember </a:t>
            </a:r>
            <a:r>
              <a:rPr lang="en-US" sz="2800" i="1" dirty="0"/>
              <a:t>n</a:t>
            </a:r>
            <a:r>
              <a:rPr lang="en-US" sz="2800" dirty="0"/>
              <a:t> = 1 corresponds to 2010, </a:t>
            </a:r>
            <a:r>
              <a:rPr lang="en-US" sz="2800" i="1" dirty="0"/>
              <a:t>n</a:t>
            </a:r>
            <a:r>
              <a:rPr lang="en-US" sz="2800" dirty="0"/>
              <a:t> = 2 corresponds to 2011, and so on.</a:t>
            </a:r>
          </a:p>
        </p:txBody>
      </p:sp>
    </p:spTree>
    <p:extLst>
      <p:ext uri="{BB962C8B-B14F-4D97-AF65-F5344CB8AC3E}">
        <p14:creationId xmlns:p14="http://schemas.microsoft.com/office/powerpoint/2010/main" val="8770471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3: Partial Sums of Arithmetic Sequences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Melinda, the ten-year-old, knows that her parents plan to increase her weekly allowance b</a:t>
            </a:r>
            <a:r>
              <a:rPr lang="en-IN" sz="2800" dirty="0"/>
              <a:t>y</a:t>
            </a:r>
          </a:p>
        </p:txBody>
      </p:sp>
      <p:pic>
        <p:nvPicPr>
          <p:cNvPr id="4" name="Picture 3" descr="Fifty cents per week">
            <a:extLst>
              <a:ext uri="{FF2B5EF4-FFF2-40B4-BE49-F238E27FC236}">
                <a16:creationId xmlns:a16="http://schemas.microsoft.com/office/drawing/2014/main" id="{8F0A383F-AE9F-2B84-1638-50EAE1FEAC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7875" y="1543637"/>
            <a:ext cx="1990725" cy="40005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6D36618-956F-B4D2-E9B9-983B96F216F7}"/>
              </a:ext>
            </a:extLst>
          </p:cNvPr>
          <p:cNvSpPr txBox="1"/>
          <p:nvPr/>
        </p:nvSpPr>
        <p:spPr>
          <a:xfrm>
            <a:off x="477777" y="1885585"/>
            <a:ext cx="822007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US" sz="2800" dirty="0"/>
              <a:t>with the start of each new year, and she currently receives</a:t>
            </a:r>
          </a:p>
        </p:txBody>
      </p:sp>
      <p:pic>
        <p:nvPicPr>
          <p:cNvPr id="8" name="Picture 7" descr="One dollar per week">
            <a:extLst>
              <a:ext uri="{FF2B5EF4-FFF2-40B4-BE49-F238E27FC236}">
                <a16:creationId xmlns:a16="http://schemas.microsoft.com/office/drawing/2014/main" id="{047739F4-E34D-61CE-858B-0CFC66CF16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00" y="2407593"/>
            <a:ext cx="2066925" cy="4000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9E2B2DE-4589-7F61-7607-4FDE9B4971FD}"/>
              </a:ext>
            </a:extLst>
          </p:cNvPr>
          <p:cNvSpPr txBox="1"/>
          <p:nvPr/>
        </p:nvSpPr>
        <p:spPr>
          <a:xfrm>
            <a:off x="3886200" y="2334867"/>
            <a:ext cx="4953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US" sz="2800" dirty="0"/>
              <a:t>Assuming that Melinda receives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A9070AA-ADEF-D1DD-DFE0-12C00191FC38}"/>
              </a:ext>
            </a:extLst>
          </p:cNvPr>
          <p:cNvSpPr txBox="1"/>
          <p:nvPr/>
        </p:nvSpPr>
        <p:spPr>
          <a:xfrm>
            <a:off x="468162" y="2772213"/>
            <a:ext cx="822007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US" sz="2800" dirty="0"/>
              <a:t>an allowance every week from the current year up through the year she turns 18, what is her total take?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3: Partial Sums of Arithmetic Sequences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600" b="1" dirty="0"/>
              <a:t>Solution</a:t>
            </a:r>
          </a:p>
          <a:p>
            <a:r>
              <a:rPr sz="2600" dirty="0"/>
              <a:t>In the current year, Melinda will receive</a:t>
            </a:r>
          </a:p>
          <a:p>
            <a:endParaRPr lang="en-US" sz="2600" dirty="0"/>
          </a:p>
          <a:p>
            <a:endParaRPr sz="2600" dirty="0"/>
          </a:p>
          <a:p>
            <a:pPr>
              <a:defRPr sz="2800"/>
            </a:pPr>
            <a:endParaRPr lang="en-US" sz="2600" dirty="0"/>
          </a:p>
          <a:p>
            <a:pPr algn="ctr">
              <a:defRPr sz="2800"/>
            </a:pPr>
            <a:endParaRPr sz="2600" dirty="0"/>
          </a:p>
        </p:txBody>
      </p:sp>
      <p:pic>
        <p:nvPicPr>
          <p:cNvPr id="23" name="Picture 22" descr="Fifty two times one dollar equals fifty two dollars.">
            <a:extLst>
              <a:ext uri="{FF2B5EF4-FFF2-40B4-BE49-F238E27FC236}">
                <a16:creationId xmlns:a16="http://schemas.microsoft.com/office/drawing/2014/main" id="{34DFB84F-F0BD-85E6-FEA4-F5149FB004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5600" y="2016784"/>
            <a:ext cx="2886075" cy="466725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F994C84F-6096-78B9-B8A3-DAC650C1090F}"/>
              </a:ext>
            </a:extLst>
          </p:cNvPr>
          <p:cNvSpPr txBox="1"/>
          <p:nvPr/>
        </p:nvSpPr>
        <p:spPr>
          <a:xfrm>
            <a:off x="495300" y="2483509"/>
            <a:ext cx="819150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dirty="0"/>
              <a:t>The next year, when Melinda is </a:t>
            </a:r>
            <a:r>
              <a:rPr lang="en-US" sz="2600" dirty="0">
                <a:latin typeface="Cambria Math"/>
              </a:rPr>
              <a:t>11</a:t>
            </a:r>
            <a:r>
              <a:rPr lang="en-US" sz="2600" dirty="0"/>
              <a:t>, she will receive</a:t>
            </a:r>
            <a:endParaRPr lang="en-IN" sz="2600" dirty="0"/>
          </a:p>
        </p:txBody>
      </p:sp>
      <p:pic>
        <p:nvPicPr>
          <p:cNvPr id="20" name="Picture 19" descr="52  times one dollar and fifty cents equals seventy eight dollars.">
            <a:extLst>
              <a:ext uri="{FF2B5EF4-FFF2-40B4-BE49-F238E27FC236}">
                <a16:creationId xmlns:a16="http://schemas.microsoft.com/office/drawing/2014/main" id="{152491B2-6606-2EFD-EB14-83CD397A14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81300" y="2971800"/>
            <a:ext cx="2886075" cy="466725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0DC48CC5-D2DC-59EA-A81F-83464289C10A}"/>
              </a:ext>
            </a:extLst>
          </p:cNvPr>
          <p:cNvSpPr txBox="1"/>
          <p:nvPr/>
        </p:nvSpPr>
        <p:spPr>
          <a:xfrm>
            <a:off x="458638" y="3413185"/>
            <a:ext cx="8228162" cy="1692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US" sz="2600" dirty="0"/>
              <a:t>The sum of these two amounts, $130.00, is her total allowance during her 10</a:t>
            </a:r>
            <a:r>
              <a:rPr lang="en-US" sz="2600" baseline="30000" dirty="0"/>
              <a:t>th</a:t>
            </a:r>
            <a:r>
              <a:rPr lang="en-US" sz="2600" dirty="0"/>
              <a:t> and 11</a:t>
            </a:r>
            <a:r>
              <a:rPr lang="en-US" sz="2600" baseline="30000" dirty="0"/>
              <a:t>th</a:t>
            </a:r>
            <a:r>
              <a:rPr lang="en-US" sz="2600" dirty="0"/>
              <a:t> years. Extending this reasoning through Melinda’s 18</a:t>
            </a:r>
            <a:r>
              <a:rPr lang="en-US" sz="2600" baseline="30000" dirty="0"/>
              <a:t>th</a:t>
            </a:r>
            <a:r>
              <a:rPr lang="en-US" sz="2600" dirty="0"/>
              <a:t> year, we make use of the partial sum formula we already derived:</a:t>
            </a:r>
          </a:p>
        </p:txBody>
      </p:sp>
      <p:pic>
        <p:nvPicPr>
          <p:cNvPr id="16" name="Picture 15" descr="S sub n equals n times a sub 1 plus d times the open parentheses n minus 1 close parentheses times n divided by 2.">
            <a:extLst>
              <a:ext uri="{FF2B5EF4-FFF2-40B4-BE49-F238E27FC236}">
                <a16:creationId xmlns:a16="http://schemas.microsoft.com/office/drawing/2014/main" id="{87DEAC98-B920-C644-08B6-56D1F3F001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67000" y="5038725"/>
            <a:ext cx="3000375" cy="981075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3: Partial Sums of Arithmetic Sequences</a:t>
            </a:r>
            <a:r>
              <a:rPr lang="en-US" baseline="-25000" dirty="0"/>
              <a:t>3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sz="2800" dirty="0"/>
                  <a:t>We know that </a:t>
                </a:r>
                <a:r>
                  <a:rPr lang="en-IN" i="1" dirty="0"/>
                  <a:t>a</a:t>
                </a:r>
                <a:r>
                  <a:rPr lang="en-IN" sz="1050" i="1" dirty="0"/>
                  <a:t> </a:t>
                </a:r>
                <a:r>
                  <a:rPr lang="en-IN" baseline="-25000" dirty="0"/>
                  <a:t>1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IN">
                        <a:latin typeface="Cambria Math" panose="02040503050406030204" pitchFamily="18" charset="0"/>
                      </a:rPr>
                      <m:t>=52</m:t>
                    </m:r>
                  </m:oMath>
                </a14:m>
                <a:r>
                  <a:rPr lang="en-IN" sz="2800" dirty="0"/>
                  <a:t> since her total allowance during the first year is $52.00. Since her weekly allowance increases $0.50 every year, Melinda's yearly allowance increases by 			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133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 descr="Fifty-two times fifty cents equals twenty-six dollars.">
            <a:extLst>
              <a:ext uri="{FF2B5EF4-FFF2-40B4-BE49-F238E27FC236}">
                <a16:creationId xmlns:a16="http://schemas.microsoft.com/office/drawing/2014/main" id="{992EC273-E21D-3D71-EE36-96C5F2E2F9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2200" y="2362200"/>
            <a:ext cx="2981325" cy="52387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79B5615-9C54-E560-A8E0-4A60C225B7F3}"/>
              </a:ext>
            </a:extLst>
          </p:cNvPr>
          <p:cNvSpPr txBox="1"/>
          <p:nvPr/>
        </p:nvSpPr>
        <p:spPr>
          <a:xfrm>
            <a:off x="5329238" y="2322816"/>
            <a:ext cx="3352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/>
              <a:t>each year, so </a:t>
            </a:r>
            <a:r>
              <a:rPr lang="en-IN" sz="2800" i="1" dirty="0"/>
              <a:t>d</a:t>
            </a:r>
            <a:r>
              <a:rPr lang="en-IN" sz="2800" dirty="0"/>
              <a:t> =</a:t>
            </a:r>
            <a:r>
              <a:rPr lang="en-IN" sz="2800" dirty="0">
                <a:latin typeface="Cambria Math" panose="02040503050406030204" pitchFamily="18" charset="0"/>
              </a:rPr>
              <a:t> </a:t>
            </a:r>
            <a:r>
              <a:rPr lang="en-IN" sz="2800" dirty="0">
                <a:ea typeface="Cambria Math" panose="02040503050406030204" pitchFamily="18" charset="0"/>
              </a:rPr>
              <a:t>26</a:t>
            </a:r>
            <a:r>
              <a:rPr lang="en-IN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043581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3: Partial Sums of Arithmetic Sequences</a:t>
            </a:r>
            <a:r>
              <a:rPr lang="en-US" baseline="-25000" dirty="0"/>
              <a:t>4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We then use the formula to calculate </a:t>
            </a:r>
            <a:r>
              <a:rPr lang="en-US" sz="2800" i="1" dirty="0"/>
              <a:t>S</a:t>
            </a:r>
            <a:r>
              <a:rPr lang="en-US" sz="2800" baseline="-25000" dirty="0"/>
              <a:t>9</a:t>
            </a:r>
            <a:r>
              <a:rPr sz="2800" dirty="0"/>
              <a:t>, since Melinda's 18</a:t>
            </a:r>
            <a:r>
              <a:rPr lang="en-US" sz="2800" baseline="30000" dirty="0"/>
              <a:t>th</a:t>
            </a:r>
            <a:r>
              <a:rPr sz="2800" dirty="0"/>
              <a:t> year will be her </a:t>
            </a:r>
            <a:r>
              <a:rPr lang="en-IN" sz="2800" dirty="0"/>
              <a:t>9</a:t>
            </a:r>
            <a:r>
              <a:rPr lang="en-IN" sz="2800" baseline="30000" dirty="0"/>
              <a:t>th</a:t>
            </a:r>
            <a:r>
              <a:rPr sz="2800" dirty="0"/>
              <a:t> year of receiving allowance.</a:t>
            </a:r>
          </a:p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endParaRPr lang="en-IN" dirty="0"/>
          </a:p>
        </p:txBody>
      </p:sp>
      <p:pic>
        <p:nvPicPr>
          <p:cNvPr id="7" name="Picture 6" descr="S sub 9 equals 9 times 52 plus 26 times the open parentheses open parentheses 9 minus 1 close parentheses times 9 divided by 2 close  parentheses , equals 468 plus 936, equals 1404.">
            <a:extLst>
              <a:ext uri="{FF2B5EF4-FFF2-40B4-BE49-F238E27FC236}">
                <a16:creationId xmlns:a16="http://schemas.microsoft.com/office/drawing/2014/main" id="{29D9DD7E-D6F8-9494-F6E0-D251B922A5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2388870"/>
            <a:ext cx="7096125" cy="112395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2934AA4-0436-4C22-1226-0D1CDB73E175}"/>
              </a:ext>
            </a:extLst>
          </p:cNvPr>
          <p:cNvSpPr txBox="1"/>
          <p:nvPr/>
        </p:nvSpPr>
        <p:spPr>
          <a:xfrm>
            <a:off x="457200" y="3617893"/>
            <a:ext cx="82296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US" sz="2800" dirty="0"/>
              <a:t>Melinda will thus receive a total of $1404 in allowance money from age 10 through age 18.</a:t>
            </a:r>
          </a:p>
        </p:txBody>
      </p:sp>
    </p:spTree>
    <p:extLst>
      <p:ext uri="{BB962C8B-B14F-4D97-AF65-F5344CB8AC3E}">
        <p14:creationId xmlns:p14="http://schemas.microsoft.com/office/powerpoint/2010/main" val="1633349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Arithmetic Sequences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A sequence </a:t>
            </a:r>
            <a:r>
              <a:rPr lang="en-US" sz="2800" dirty="0"/>
              <a:t>	 </a:t>
            </a:r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r>
              <a:rPr lang="en-US" sz="2800" dirty="0"/>
              <a:t>		</a:t>
            </a:r>
            <a:endParaRPr sz="2800" dirty="0"/>
          </a:p>
        </p:txBody>
      </p:sp>
      <p:pic>
        <p:nvPicPr>
          <p:cNvPr id="9" name="Picture 8" descr="the set containing  a sub n ">
            <a:extLst>
              <a:ext uri="{FF2B5EF4-FFF2-40B4-BE49-F238E27FC236}">
                <a16:creationId xmlns:a16="http://schemas.microsoft.com/office/drawing/2014/main" id="{BF9A2CDC-AA40-55F5-740F-91A92D4FB1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1089267"/>
            <a:ext cx="676275" cy="523875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314D23FB-5286-BEB2-FEDF-B5C5C65D70A7}"/>
              </a:ext>
            </a:extLst>
          </p:cNvPr>
          <p:cNvSpPr txBox="1"/>
          <p:nvPr/>
        </p:nvSpPr>
        <p:spPr>
          <a:xfrm>
            <a:off x="2895600" y="1072988"/>
            <a:ext cx="4114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is an </a:t>
            </a:r>
            <a:r>
              <a:rPr lang="en-US" sz="2800" b="1" dirty="0">
                <a:solidFill>
                  <a:srgbClr val="000000"/>
                </a:solidFill>
              </a:rPr>
              <a:t>arithmetic sequence</a:t>
            </a:r>
            <a:endParaRPr lang="en-IN" sz="28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CEABF7D-218E-6994-02D1-5146A4E1ECF6}"/>
              </a:ext>
            </a:extLst>
          </p:cNvPr>
          <p:cNvSpPr txBox="1"/>
          <p:nvPr/>
        </p:nvSpPr>
        <p:spPr>
          <a:xfrm>
            <a:off x="432758" y="1455312"/>
            <a:ext cx="81534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(also called an </a:t>
            </a:r>
            <a:r>
              <a:rPr lang="en-US" sz="2800" b="1" dirty="0">
                <a:solidFill>
                  <a:srgbClr val="000000"/>
                </a:solidFill>
              </a:rPr>
              <a:t>arithmetic progression</a:t>
            </a:r>
            <a:r>
              <a:rPr lang="en-US" sz="2800" dirty="0">
                <a:solidFill>
                  <a:srgbClr val="000000"/>
                </a:solidFill>
              </a:rPr>
              <a:t>) if there is a constant </a:t>
            </a:r>
            <a:r>
              <a:rPr lang="en-US" sz="2800" i="1" dirty="0">
                <a:solidFill>
                  <a:srgbClr val="000000"/>
                </a:solidFill>
              </a:rPr>
              <a:t>d</a:t>
            </a:r>
            <a:r>
              <a:rPr lang="en-US" sz="2800" dirty="0">
                <a:solidFill>
                  <a:srgbClr val="000000"/>
                </a:solidFill>
              </a:rPr>
              <a:t> such that</a:t>
            </a:r>
            <a:endParaRPr lang="en-IN" sz="2800" dirty="0">
              <a:solidFill>
                <a:srgbClr val="000000"/>
              </a:solidFill>
            </a:endParaRPr>
          </a:p>
        </p:txBody>
      </p:sp>
      <p:pic>
        <p:nvPicPr>
          <p:cNvPr id="12" name="Picture 11" descr="a sub open parenthesis n plus 1 close parenthesis  minus a sub n equals d.">
            <a:extLst>
              <a:ext uri="{FF2B5EF4-FFF2-40B4-BE49-F238E27FC236}">
                <a16:creationId xmlns:a16="http://schemas.microsoft.com/office/drawing/2014/main" id="{14AAF9A6-AA58-AE39-ED67-4A14BF6579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5200" y="1951784"/>
            <a:ext cx="1800225" cy="466725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2637AA60-BFB4-1626-ADEF-4E62A9501A87}"/>
              </a:ext>
            </a:extLst>
          </p:cNvPr>
          <p:cNvSpPr txBox="1"/>
          <p:nvPr/>
        </p:nvSpPr>
        <p:spPr>
          <a:xfrm>
            <a:off x="5229225" y="1895289"/>
            <a:ext cx="1447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for each </a:t>
            </a:r>
            <a:endParaRPr lang="en-IN" sz="2800" dirty="0">
              <a:solidFill>
                <a:srgbClr val="000000"/>
              </a:solidFill>
            </a:endParaRPr>
          </a:p>
        </p:txBody>
      </p:sp>
      <p:pic>
        <p:nvPicPr>
          <p:cNvPr id="15" name="Picture 14" descr="n equals 1, 2, 3, and so on.&#10;&#10;&#10;">
            <a:extLst>
              <a:ext uri="{FF2B5EF4-FFF2-40B4-BE49-F238E27FC236}">
                <a16:creationId xmlns:a16="http://schemas.microsoft.com/office/drawing/2014/main" id="{A5DC5F09-865E-D7D7-B25D-360AECE3640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24625" y="2017752"/>
            <a:ext cx="1876425" cy="419100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A8B0F078-E21D-C81D-16F6-8BD1FCBC0ED2}"/>
              </a:ext>
            </a:extLst>
          </p:cNvPr>
          <p:cNvSpPr txBox="1"/>
          <p:nvPr/>
        </p:nvSpPr>
        <p:spPr>
          <a:xfrm>
            <a:off x="457200" y="2305599"/>
            <a:ext cx="805275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US" sz="2800" dirty="0">
                <a:solidFill>
                  <a:srgbClr val="000000"/>
                </a:solidFill>
              </a:rPr>
              <a:t>The constant </a:t>
            </a:r>
            <a:r>
              <a:rPr lang="en-US" sz="2800" i="1" dirty="0">
                <a:solidFill>
                  <a:srgbClr val="000000"/>
                </a:solidFill>
              </a:rPr>
              <a:t>d</a:t>
            </a:r>
            <a:r>
              <a:rPr lang="en-US" sz="2800" dirty="0">
                <a:solidFill>
                  <a:srgbClr val="000000"/>
                </a:solidFill>
              </a:rPr>
              <a:t> is called the </a:t>
            </a:r>
            <a:r>
              <a:rPr lang="en-US" sz="2800" b="1" dirty="0">
                <a:solidFill>
                  <a:srgbClr val="000000"/>
                </a:solidFill>
              </a:rPr>
              <a:t>common difference</a:t>
            </a:r>
            <a:r>
              <a:rPr lang="en-US" sz="2800" dirty="0">
                <a:solidFill>
                  <a:srgbClr val="000000"/>
                </a:solidFill>
              </a:rPr>
              <a:t> of the sequence.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Formula: Partial Sums of Arithmetic Sequences</a:t>
            </a:r>
            <a:endParaRPr dirty="0">
              <a:solidFill>
                <a:srgbClr val="00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Let </a:t>
            </a:r>
            <a:r>
              <a:rPr lang="en-US" sz="2800" dirty="0"/>
              <a:t>	</a:t>
            </a:r>
            <a:endParaRPr sz="2800" dirty="0"/>
          </a:p>
          <a:p>
            <a:pPr algn="ctr">
              <a:defRPr sz="2800"/>
            </a:pPr>
            <a:endParaRPr lang="en-US" sz="2800" dirty="0"/>
          </a:p>
          <a:p>
            <a:pPr algn="ctr">
              <a:defRPr sz="2800"/>
            </a:pPr>
            <a:endParaRPr sz="2800" dirty="0"/>
          </a:p>
          <a:p>
            <a:pPr algn="ctr">
              <a:defRPr sz="2800"/>
            </a:pPr>
            <a:r>
              <a:rPr sz="2800" dirty="0"/>
              <a:t> </a:t>
            </a:r>
          </a:p>
        </p:txBody>
      </p:sp>
      <p:pic>
        <p:nvPicPr>
          <p:cNvPr id="6" name="Picture 5" descr="the set containing  a sub n ">
            <a:extLst>
              <a:ext uri="{FF2B5EF4-FFF2-40B4-BE49-F238E27FC236}">
                <a16:creationId xmlns:a16="http://schemas.microsoft.com/office/drawing/2014/main" id="{D9121176-A5B7-7488-A7D5-1A544DF9D8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6325" y="1117576"/>
            <a:ext cx="676275" cy="52387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064977C6-D61C-0A60-777C-D5DF304C1762}"/>
              </a:ext>
            </a:extLst>
          </p:cNvPr>
          <p:cNvSpPr txBox="1"/>
          <p:nvPr/>
        </p:nvSpPr>
        <p:spPr>
          <a:xfrm>
            <a:off x="1772548" y="1066800"/>
            <a:ext cx="69904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be an arithmetic sequence with common</a:t>
            </a:r>
            <a:endParaRPr lang="en-IN" sz="2800" dirty="0">
              <a:solidFill>
                <a:srgbClr val="000000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29D02C6-744A-0FE8-3C8F-9BB24159037B}"/>
              </a:ext>
            </a:extLst>
          </p:cNvPr>
          <p:cNvSpPr txBox="1"/>
          <p:nvPr/>
        </p:nvSpPr>
        <p:spPr>
          <a:xfrm>
            <a:off x="457200" y="1524000"/>
            <a:ext cx="804700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difference </a:t>
            </a:r>
            <a:r>
              <a:rPr lang="en-US" sz="2800" i="1" dirty="0">
                <a:solidFill>
                  <a:srgbClr val="000000"/>
                </a:solidFill>
              </a:rPr>
              <a:t>d</a:t>
            </a:r>
            <a:r>
              <a:rPr lang="en-US" sz="2800" dirty="0">
                <a:solidFill>
                  <a:srgbClr val="000000"/>
                </a:solidFill>
              </a:rPr>
              <a:t>. The </a:t>
            </a:r>
            <a:r>
              <a:rPr lang="en-US" sz="2800" b="1" dirty="0">
                <a:solidFill>
                  <a:srgbClr val="000000"/>
                </a:solidFill>
              </a:rPr>
              <a:t>sum of the first </a:t>
            </a:r>
            <a:r>
              <a:rPr lang="en-US" sz="2800" b="1" i="1" dirty="0">
                <a:solidFill>
                  <a:srgbClr val="000000"/>
                </a:solidFill>
              </a:rPr>
              <a:t>n</a:t>
            </a:r>
            <a:r>
              <a:rPr lang="en-US" sz="2800" b="1" dirty="0">
                <a:solidFill>
                  <a:srgbClr val="000000"/>
                </a:solidFill>
              </a:rPr>
              <a:t> terms </a:t>
            </a:r>
            <a:r>
              <a:rPr lang="en-US" sz="2800" dirty="0">
                <a:solidFill>
                  <a:srgbClr val="000000"/>
                </a:solidFill>
              </a:rPr>
              <a:t>(the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baseline="30000" dirty="0">
                <a:solidFill>
                  <a:srgbClr val="000000"/>
                </a:solidFill>
              </a:rPr>
              <a:t>th</a:t>
            </a:r>
            <a:r>
              <a:rPr lang="en-US" sz="2800" dirty="0">
                <a:solidFill>
                  <a:srgbClr val="000000"/>
                </a:solidFill>
              </a:rPr>
              <a:t> partial sum) is given by both</a:t>
            </a:r>
            <a:endParaRPr lang="en-IN" sz="2800" dirty="0"/>
          </a:p>
        </p:txBody>
      </p:sp>
      <p:pic>
        <p:nvPicPr>
          <p:cNvPr id="9" name="Picture 8" descr="S sub n equals n times a sub 1 plus d times the open parentheses n minus 1 close parentheses times n divided by 2.">
            <a:extLst>
              <a:ext uri="{FF2B5EF4-FFF2-40B4-BE49-F238E27FC236}">
                <a16:creationId xmlns:a16="http://schemas.microsoft.com/office/drawing/2014/main" id="{17853A8E-A3E1-1A52-F591-EE7F589DFA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3248" y="2514600"/>
            <a:ext cx="3409950" cy="112395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805D01C8-4511-1FCF-E766-BAFAEEDAB2EB}"/>
              </a:ext>
            </a:extLst>
          </p:cNvPr>
          <p:cNvSpPr txBox="1"/>
          <p:nvPr/>
        </p:nvSpPr>
        <p:spPr>
          <a:xfrm>
            <a:off x="457199" y="3674609"/>
            <a:ext cx="838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>
                <a:solidFill>
                  <a:srgbClr val="000000"/>
                </a:solidFill>
              </a:rPr>
              <a:t>and</a:t>
            </a:r>
          </a:p>
        </p:txBody>
      </p:sp>
      <p:pic>
        <p:nvPicPr>
          <p:cNvPr id="12" name="Picture 11" descr="S sub n equals n divided by 2 times the open parentheses  a sub 1 plus a sub n close parentheses">
            <a:extLst>
              <a:ext uri="{FF2B5EF4-FFF2-40B4-BE49-F238E27FC236}">
                <a16:creationId xmlns:a16="http://schemas.microsoft.com/office/drawing/2014/main" id="{3920E61E-1A5D-26D6-54FC-67C8E98A95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5162" y="4191000"/>
            <a:ext cx="2733675" cy="100965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4: Partial Sums of Arithmetic Sequences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Determine the sum of the first </a:t>
            </a:r>
            <a:r>
              <a:rPr sz="2800" dirty="0">
                <a:latin typeface="Cambria Math"/>
              </a:rPr>
              <a:t>100</a:t>
            </a:r>
            <a:r>
              <a:rPr sz="2800" dirty="0"/>
              <a:t> positive odd integers.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4: Partial Sums of Arithmetic Sequences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Solution</a:t>
            </a:r>
          </a:p>
          <a:p>
            <a:pPr>
              <a:defRPr sz="2800"/>
            </a:pPr>
            <a:r>
              <a:rPr lang="en-US" sz="2800" dirty="0"/>
              <a:t>Listing the first few positive odd integers, 		</a:t>
            </a:r>
            <a:br>
              <a:rPr lang="en-US" i="1" dirty="0">
                <a:latin typeface="Cambria Math" panose="02040503050406030204" pitchFamily="18" charset="0"/>
              </a:rPr>
            </a:br>
            <a:endParaRPr lang="en-US" sz="2800" dirty="0"/>
          </a:p>
        </p:txBody>
      </p:sp>
      <p:pic>
        <p:nvPicPr>
          <p:cNvPr id="6" name="Picture 5" descr="One comma three comma five comma  seven comma  and so on">
            <a:extLst>
              <a:ext uri="{FF2B5EF4-FFF2-40B4-BE49-F238E27FC236}">
                <a16:creationId xmlns:a16="http://schemas.microsoft.com/office/drawing/2014/main" id="{94D57D32-2165-72DD-E828-BFBC8FFABC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05575" y="1638300"/>
            <a:ext cx="1647825" cy="41910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BCFF6D7F-6494-8E5F-BD85-979E8BDA8D0E}"/>
                  </a:ext>
                </a:extLst>
              </p:cNvPr>
              <p:cNvSpPr txBox="1"/>
              <p:nvPr/>
            </p:nvSpPr>
            <p:spPr>
              <a:xfrm>
                <a:off x="460074" y="1981200"/>
                <a:ext cx="8226725" cy="95410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defRPr sz="2800"/>
                </a:pPr>
                <a:r>
                  <a:rPr lang="en-US" sz="2800" dirty="0"/>
                  <a:t>we can see that the </a:t>
                </a:r>
                <a:r>
                  <a:rPr lang="en-US" sz="2800" i="1" dirty="0"/>
                  <a:t>n</a:t>
                </a:r>
                <a:r>
                  <a:rPr lang="en-US" sz="2800" baseline="30000" dirty="0"/>
                  <a:t>th</a:t>
                </a:r>
                <a:r>
                  <a:rPr lang="en-US" sz="2800" dirty="0"/>
                  <a:t> odd is equal to 2</a:t>
                </a:r>
                <a:r>
                  <a:rPr lang="en-US" sz="2800" i="1" dirty="0"/>
                  <a:t>n</a:t>
                </a:r>
                <a:r>
                  <a:rPr lang="en-US" sz="2800" dirty="0"/>
                  <a:t> </a:t>
                </a:r>
                <a:r>
                  <a:rPr lang="en-US" sz="28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− 1</a:t>
                </a:r>
                <a:r>
                  <a:rPr lang="en-US" sz="2800" dirty="0"/>
                  <a:t>.</a:t>
                </a:r>
              </a:p>
              <a:p>
                <a:pPr>
                  <a:defRPr sz="2800"/>
                </a:pPr>
                <a:r>
                  <a:rPr lang="en-US" sz="2800" dirty="0"/>
                  <a:t>Thus, we have </a:t>
                </a:r>
                <a:r>
                  <a:rPr lang="en-US" sz="2800" i="1" dirty="0"/>
                  <a:t>a</a:t>
                </a:r>
                <a:r>
                  <a:rPr lang="en-US" sz="150" i="1" dirty="0"/>
                  <a:t> </a:t>
                </a:r>
                <a:r>
                  <a:rPr lang="en-US" sz="2800" baseline="-25000" dirty="0"/>
                  <a:t>1</a:t>
                </a:r>
                <a:r>
                  <a:rPr lang="en-US" sz="2800" dirty="0"/>
                  <a:t> = 1,</a:t>
                </a:r>
                <a:r>
                  <a:rPr lang="ar-AE" sz="2800" dirty="0"/>
                  <a:t> </a:t>
                </a:r>
                <a:r>
                  <a:rPr lang="en-US" sz="2800" i="1" dirty="0"/>
                  <a:t>d</a:t>
                </a:r>
                <a:r>
                  <a:rPr lang="en-US" sz="2800" dirty="0"/>
                  <a:t> = 2,</a:t>
                </a:r>
                <a:r>
                  <a:rPr lang="ar-AE" sz="2800" dirty="0"/>
                  <a:t> </a:t>
                </a:r>
                <a:r>
                  <a:rPr lang="en-US" sz="2800" i="1" dirty="0"/>
                  <a:t>n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ar-AE" sz="2800"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 sz="2800">
                        <a:latin typeface="Cambria Math" panose="02040503050406030204" pitchFamily="18" charset="0"/>
                      </a:rPr>
                      <m:t>100</m:t>
                    </m:r>
                  </m:oMath>
                </a14:m>
                <a:r>
                  <a:rPr lang="en-US" sz="2800" dirty="0"/>
                  <a:t>,</a:t>
                </a:r>
                <a:r>
                  <a:rPr lang="ar-AE" sz="2800" dirty="0"/>
                  <a:t> </a:t>
                </a:r>
                <a:r>
                  <a:rPr lang="en-US" sz="2800" dirty="0"/>
                  <a:t>and</a:t>
                </a:r>
                <a:endParaRPr lang="en-IN" sz="2800" dirty="0"/>
              </a:p>
            </p:txBody>
          </p:sp>
        </mc:Choice>
        <mc:Fallback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BCFF6D7F-6494-8E5F-BD85-979E8BDA8D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074" y="1981200"/>
                <a:ext cx="8226725" cy="954107"/>
              </a:xfrm>
              <a:prstGeom prst="rect">
                <a:avLst/>
              </a:prstGeom>
              <a:blipFill>
                <a:blip r:embed="rId3"/>
                <a:stretch>
                  <a:fillRect l="-1481" t="-5732" b="-1719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Picture 8" descr="a sub n equals a sub one hundred equals two times one hundred minus one equals one hundred ninety-nine.">
            <a:extLst>
              <a:ext uri="{FF2B5EF4-FFF2-40B4-BE49-F238E27FC236}">
                <a16:creationId xmlns:a16="http://schemas.microsoft.com/office/drawing/2014/main" id="{D60DF6E8-30EC-A7ED-3014-B628B52526E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400" y="2986070"/>
            <a:ext cx="4114800" cy="52387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7A325F73-D0C1-BA03-D7BD-CEFA96B51C72}"/>
              </a:ext>
            </a:extLst>
          </p:cNvPr>
          <p:cNvSpPr txBox="1"/>
          <p:nvPr/>
        </p:nvSpPr>
        <p:spPr>
          <a:xfrm>
            <a:off x="457200" y="3505200"/>
            <a:ext cx="82296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US" sz="2800" dirty="0"/>
              <a:t>Given this information, we can use either partial sum formula to find the answer.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4: Partial Sums of Arithmetic Sequences</a:t>
            </a:r>
            <a:r>
              <a:rPr lang="en-US" baseline="-25000" dirty="0"/>
              <a:t>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US" sz="2800" dirty="0"/>
              <a:t>Using the first formula, </a:t>
            </a:r>
            <a:endParaRPr lang="en-US" i="1" dirty="0">
              <a:latin typeface="Cambria Math" panose="02040503050406030204" pitchFamily="18" charset="0"/>
            </a:endParaRPr>
          </a:p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r>
              <a:rPr lang="en-US" sz="2800" dirty="0"/>
              <a:t> </a:t>
            </a:r>
          </a:p>
          <a:p>
            <a:pPr algn="ctr">
              <a:defRPr sz="2800"/>
            </a:pPr>
            <a:endParaRPr sz="2800" dirty="0"/>
          </a:p>
        </p:txBody>
      </p:sp>
      <p:pic>
        <p:nvPicPr>
          <p:cNvPr id="6" name="Picture 5" descr="S sub 100 equals 100 times 1 plus 2 times the open parentheses open parentheses 100 minus 1 close parentheses times 100 divided by 2  close parentheses.&#10;Equals 100 plus 2 times the open parentheses 99 times 100 divided by 2 close parentheses, which equals 10,000.">
            <a:extLst>
              <a:ext uri="{FF2B5EF4-FFF2-40B4-BE49-F238E27FC236}">
                <a16:creationId xmlns:a16="http://schemas.microsoft.com/office/drawing/2014/main" id="{67FD0367-9188-F662-48ED-52C6128754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1828800"/>
            <a:ext cx="4400550" cy="193357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94ED0EC3-8F4A-43B4-92B7-D8D78B07EF33}"/>
              </a:ext>
            </a:extLst>
          </p:cNvPr>
          <p:cNvSpPr txBox="1"/>
          <p:nvPr/>
        </p:nvSpPr>
        <p:spPr>
          <a:xfrm>
            <a:off x="457200" y="4134921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Using the second formula,</a:t>
            </a:r>
            <a:endParaRPr lang="en-IN" sz="2800" dirty="0"/>
          </a:p>
        </p:txBody>
      </p:sp>
      <p:pic>
        <p:nvPicPr>
          <p:cNvPr id="9" name="Picture 8" descr="S sub 100 equals the open parentheses 100 divided by 2 close parentheses times the open parentheses 1 plus 199 close parentheses,&#10;which equals 50 times 200,&#10;which equals 10,000.">
            <a:extLst>
              <a:ext uri="{FF2B5EF4-FFF2-40B4-BE49-F238E27FC236}">
                <a16:creationId xmlns:a16="http://schemas.microsoft.com/office/drawing/2014/main" id="{D188F638-B5B8-5C18-2DBF-8145367B1A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00" y="4876800"/>
            <a:ext cx="5362575" cy="87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993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Formula: </a:t>
            </a:r>
            <a:r>
              <a:rPr dirty="0"/>
              <a:t>General Term of an Arithmetic Sequence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US" sz="2800" dirty="0"/>
              <a:t>The explicit formula for the </a:t>
            </a:r>
            <a:r>
              <a:rPr lang="en-US" b="1" dirty="0"/>
              <a:t>general</a:t>
            </a:r>
            <a:r>
              <a:rPr lang="en-US" sz="2800" b="1" dirty="0"/>
              <a:t> </a:t>
            </a:r>
            <a:r>
              <a:rPr lang="en-US" sz="2800" b="1" i="1" dirty="0"/>
              <a:t>n</a:t>
            </a:r>
            <a:r>
              <a:rPr lang="en-US" sz="2800" b="1" baseline="30000" dirty="0"/>
              <a:t>th</a:t>
            </a:r>
            <a:r>
              <a:rPr lang="en-US" b="1" dirty="0"/>
              <a:t> term of an arithmetic sequence</a:t>
            </a:r>
            <a:r>
              <a:rPr lang="en-US" sz="2800" dirty="0"/>
              <a:t> is</a:t>
            </a:r>
          </a:p>
          <a:p>
            <a:pPr>
              <a:defRPr sz="2800"/>
            </a:pPr>
            <a:endParaRPr lang="en-US" sz="2800" dirty="0"/>
          </a:p>
          <a:p>
            <a:endParaRPr sz="2800" dirty="0"/>
          </a:p>
        </p:txBody>
      </p:sp>
      <p:pic>
        <p:nvPicPr>
          <p:cNvPr id="6" name="Picture 5" descr="a sub n equals a sub 1 plus the open parentheses n minus 1 close parentheses times d.">
            <a:extLst>
              <a:ext uri="{FF2B5EF4-FFF2-40B4-BE49-F238E27FC236}">
                <a16:creationId xmlns:a16="http://schemas.microsoft.com/office/drawing/2014/main" id="{69B3873F-242F-6841-907F-CDA952E96D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5600" y="1981200"/>
            <a:ext cx="2647950" cy="52387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E6D6580-F16C-0734-4296-BE0229396457}"/>
              </a:ext>
            </a:extLst>
          </p:cNvPr>
          <p:cNvSpPr txBox="1"/>
          <p:nvPr/>
        </p:nvSpPr>
        <p:spPr>
          <a:xfrm>
            <a:off x="484517" y="2540284"/>
            <a:ext cx="8001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US" sz="2800" dirty="0">
                <a:solidFill>
                  <a:srgbClr val="000000"/>
                </a:solidFill>
              </a:rPr>
              <a:t>where </a:t>
            </a:r>
            <a:r>
              <a:rPr lang="en-US" sz="2800" i="1" dirty="0">
                <a:solidFill>
                  <a:srgbClr val="000000"/>
                </a:solidFill>
              </a:rPr>
              <a:t>d</a:t>
            </a:r>
            <a:r>
              <a:rPr lang="en-US" sz="2800" dirty="0">
                <a:solidFill>
                  <a:srgbClr val="000000"/>
                </a:solidFill>
              </a:rPr>
              <a:t> is the common difference for the sequence.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1: General Term of an Arithmetic Sequence</a:t>
            </a:r>
            <a:r>
              <a:rPr lang="en-US" baseline="-25000" dirty="0"/>
              <a:t>1</a:t>
            </a:r>
            <a:endParaRPr baseline="-25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US" sz="2800" dirty="0"/>
              <a:t>Find the formula for the general </a:t>
            </a:r>
            <a:r>
              <a:rPr lang="en-US" sz="2800" i="1" dirty="0"/>
              <a:t>n</a:t>
            </a:r>
            <a:r>
              <a:rPr lang="en-US" sz="2800" baseline="30000" dirty="0"/>
              <a:t>th</a:t>
            </a:r>
            <a:r>
              <a:rPr lang="en-US" sz="2800" dirty="0"/>
              <a:t> term of each arithmetic sequence.</a:t>
            </a:r>
          </a:p>
          <a:p>
            <a:pPr>
              <a:defRPr sz="2800"/>
            </a:pPr>
            <a:endParaRPr lang="en-US" sz="2800" dirty="0"/>
          </a:p>
        </p:txBody>
      </p:sp>
      <p:pic>
        <p:nvPicPr>
          <p:cNvPr id="6" name="Picture 5" descr="Example a. is Negative 3 comma 2 comma 7 comma 12 comma and so on.">
            <a:extLst>
              <a:ext uri="{FF2B5EF4-FFF2-40B4-BE49-F238E27FC236}">
                <a16:creationId xmlns:a16="http://schemas.microsoft.com/office/drawing/2014/main" id="{1C9E6B3C-FFA1-A88A-6EA1-255C3668E9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223" y="2001729"/>
            <a:ext cx="2476500" cy="419100"/>
          </a:xfrm>
          <a:prstGeom prst="rect">
            <a:avLst/>
          </a:prstGeom>
        </p:spPr>
      </p:pic>
      <p:pic>
        <p:nvPicPr>
          <p:cNvPr id="9" name="Picture 8" descr="Example b. is, a sub 1 equals one-third, and a sub 4 equals eleven-sixths.">
            <a:extLst>
              <a:ext uri="{FF2B5EF4-FFF2-40B4-BE49-F238E27FC236}">
                <a16:creationId xmlns:a16="http://schemas.microsoft.com/office/drawing/2014/main" id="{06873334-D8DC-3CE7-AFDA-82DC57EB87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2468454"/>
            <a:ext cx="3400425" cy="904875"/>
          </a:xfrm>
          <a:prstGeom prst="rect">
            <a:avLst/>
          </a:prstGeom>
        </p:spPr>
      </p:pic>
      <p:pic>
        <p:nvPicPr>
          <p:cNvPr id="12" name="Picture 11" descr="Example c. is, a sub 7 equals negative 8 and d equals negative 3.">
            <a:extLst>
              <a:ext uri="{FF2B5EF4-FFF2-40B4-BE49-F238E27FC236}">
                <a16:creationId xmlns:a16="http://schemas.microsoft.com/office/drawing/2014/main" id="{11716B42-6A47-605D-5418-F5A42EAE2C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208" y="3495675"/>
            <a:ext cx="3438525" cy="46672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Note</a:t>
            </a:r>
            <a:r>
              <a:rPr lang="en-US" dirty="0"/>
              <a:t>: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/>
              <a:t>An arithmetic sequence can be defined by two terms, or by one term and the common difference.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1: General Term of an Arithmetic Sequence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 dirty="0"/>
              <a:t>Solution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rPr dirty="0"/>
              <a:t>​</a:t>
            </a:r>
            <a:r>
              <a:rPr sz="2800" dirty="0"/>
              <a:t>First, find </a:t>
            </a:r>
            <a:r>
              <a:rPr lang="en-US" sz="2800" i="1" dirty="0"/>
              <a:t>d</a:t>
            </a:r>
            <a:r>
              <a:rPr sz="2800" dirty="0"/>
              <a:t>, the difference, by calculating the difference between any two consecutive terms.</a:t>
            </a:r>
            <a:endParaRPr dirty="0"/>
          </a:p>
          <a:p>
            <a:r>
              <a:rPr dirty="0"/>
              <a:t>​</a:t>
            </a:r>
          </a:p>
        </p:txBody>
      </p:sp>
      <p:pic>
        <p:nvPicPr>
          <p:cNvPr id="7" name="Picture 6" descr="d equals 2 minus open parenthesis negative 3 close parenthesis, which equals 5.">
            <a:extLst>
              <a:ext uri="{FF2B5EF4-FFF2-40B4-BE49-F238E27FC236}">
                <a16:creationId xmlns:a16="http://schemas.microsoft.com/office/drawing/2014/main" id="{99A23F4B-A34E-CE97-C491-9EEAD3C0CD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0400" y="2514600"/>
            <a:ext cx="2295525" cy="52387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D6AF363-C813-FB94-238D-3532D149B1EA}"/>
              </a:ext>
            </a:extLst>
          </p:cNvPr>
          <p:cNvSpPr txBox="1"/>
          <p:nvPr/>
        </p:nvSpPr>
        <p:spPr>
          <a:xfrm>
            <a:off x="990600" y="3134380"/>
            <a:ext cx="76962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Since </a:t>
            </a:r>
            <a:r>
              <a:rPr lang="en-US" sz="2800" i="1" dirty="0"/>
              <a:t>a</a:t>
            </a:r>
            <a:r>
              <a:rPr lang="en-US" sz="1050" i="1" dirty="0"/>
              <a:t> </a:t>
            </a:r>
            <a:r>
              <a:rPr lang="en-US" sz="2800" baseline="-25000" dirty="0"/>
              <a:t>1</a:t>
            </a:r>
            <a:r>
              <a:rPr lang="en-US" sz="2800" dirty="0"/>
              <a:t> is listed in the sequence (</a:t>
            </a:r>
            <a:r>
              <a:rPr lang="en-US" sz="2800" i="1" dirty="0"/>
              <a:t>a</a:t>
            </a:r>
            <a:r>
              <a:rPr lang="en-US" sz="1050" i="1" dirty="0"/>
              <a:t> </a:t>
            </a:r>
            <a:r>
              <a:rPr lang="en-US" sz="2800" baseline="-25000" dirty="0"/>
              <a:t>1</a:t>
            </a:r>
            <a:r>
              <a:rPr lang="en-US" sz="2800" dirty="0"/>
              <a:t>=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−3</a:t>
            </a:r>
            <a:r>
              <a:rPr lang="en-US" sz="2800" dirty="0"/>
              <a:t>), we have all the information we need.</a:t>
            </a:r>
            <a:endParaRPr lang="en-IN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 descr="a sub n equals a sub 1 plus the open parentheses n minus 1 close parentheses times d.&#10;Equals negative 3 plus the open parentheses n minus 1 close parentheses times 5.&#10;Substitute the known values.&#10;Equals 5n minus 8.&#10;Simplify.">
                <a:extLst>
                  <a:ext uri="{FF2B5EF4-FFF2-40B4-BE49-F238E27FC236}">
                    <a16:creationId xmlns:a16="http://schemas.microsoft.com/office/drawing/2014/main" id="{E6C3FE89-8A60-48C9-BC87-47C649F34C5F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732682052"/>
                  </p:ext>
                </p:extLst>
              </p:nvPr>
            </p:nvGraphicFramePr>
            <p:xfrm>
              <a:off x="1524000" y="4114800"/>
              <a:ext cx="7162800" cy="155448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5814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5814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800" dirty="0"/>
                            <a:t>​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sz="280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sz="2800">
                                      <a:latin typeface="Cambria Math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sz="2800">
                                  <a:latin typeface="Cambria Math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sz="280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sz="280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sz="2800">
                                  <a:latin typeface="Cambria Math"/>
                                </a:rPr>
                                <m:t>+</m:t>
                              </m:r>
                              <m:d>
                                <m:d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800">
                                      <a:latin typeface="Cambria Math"/>
                                    </a:rPr>
                                    <m:t>𝑛</m:t>
                                  </m:r>
                                  <m:r>
                                    <a:rPr sz="280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sz="2800">
                                      <a:latin typeface="Cambria Math"/>
                                    </a:rPr>
                                    <m:t>1</m:t>
                                  </m:r>
                                </m:e>
                              </m:d>
                              <m:r>
                                <a:rPr sz="2800">
                                  <a:latin typeface="Cambria Math"/>
                                </a:rPr>
                                <m:t>𝑑</m:t>
                              </m:r>
                            </m:oMath>
                          </a14:m>
                          <a:endParaRPr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0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8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sSub>
                                    <m:sSubPr>
                                      <m:ctrlPr>
                                        <a:rPr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sz="2800">
                                          <a:latin typeface="Cambria Math"/>
                                        </a:rPr>
                                        <m:t>𝑎</m:t>
                                      </m:r>
                                    </m:e>
                                    <m:sub>
                                      <m:r>
                                        <a:rPr sz="2800">
                                          <a:latin typeface="Cambria Math"/>
                                        </a:rPr>
                                        <m:t>𝑛</m:t>
                                      </m:r>
                                    </m:sub>
                                  </m:sSub>
                                </m:e>
                              </m:phant>
                              <m:r>
                                <a:rPr sz="2800">
                                  <a:latin typeface="Cambria Math"/>
                                </a:rPr>
                                <m:t>=−</m:t>
                              </m:r>
                              <m:r>
                                <a:rPr sz="2800">
                                  <a:latin typeface="Cambria Math"/>
                                </a:rPr>
                                <m:t>3</m:t>
                              </m:r>
                              <m:r>
                                <a:rPr sz="2800">
                                  <a:latin typeface="Cambria Math"/>
                                </a:rPr>
                                <m:t>+</m:t>
                              </m:r>
                              <m:d>
                                <m:d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800">
                                      <a:latin typeface="Cambria Math"/>
                                    </a:rPr>
                                    <m:t>𝑛</m:t>
                                  </m:r>
                                  <m:r>
                                    <a:rPr sz="280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sz="2800">
                                      <a:latin typeface="Cambria Math"/>
                                    </a:rPr>
                                    <m:t>1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800">
                                      <a:latin typeface="Cambria Math"/>
                                    </a:rPr>
                                    <m:t>5</m:t>
                                  </m:r>
                                </m:e>
                              </m:d>
                            </m:oMath>
                          </a14:m>
                          <a:endParaRPr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200" b="0" dirty="0"/>
                            <a:t>Substitute the known values.</a:t>
                          </a:r>
                          <a:endParaRPr sz="22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8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sSub>
                                    <m:sSubPr>
                                      <m:ctrlPr>
                                        <a:rPr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sz="2800">
                                          <a:latin typeface="Cambria Math"/>
                                        </a:rPr>
                                        <m:t>𝑎</m:t>
                                      </m:r>
                                    </m:e>
                                    <m:sub>
                                      <m:r>
                                        <a:rPr sz="2800">
                                          <a:latin typeface="Cambria Math"/>
                                        </a:rPr>
                                        <m:t>𝑛</m:t>
                                      </m:r>
                                    </m:sub>
                                  </m:sSub>
                                </m:e>
                              </m:phant>
                              <m:r>
                                <a:rPr sz="2800">
                                  <a:latin typeface="Cambria Math"/>
                                </a:rPr>
                                <m:t>=</m:t>
                              </m:r>
                              <m:r>
                                <a:rPr sz="2800">
                                  <a:latin typeface="Cambria Math"/>
                                </a:rPr>
                                <m:t>5</m:t>
                              </m:r>
                              <m:r>
                                <a:rPr sz="2800">
                                  <a:latin typeface="Cambria Math"/>
                                </a:rPr>
                                <m:t>𝑛</m:t>
                              </m:r>
                              <m:r>
                                <a:rPr sz="2800">
                                  <a:latin typeface="Cambria Math"/>
                                </a:rPr>
                                <m:t>−</m:t>
                              </m:r>
                              <m:r>
                                <a:rPr sz="2800">
                                  <a:latin typeface="Cambria Math"/>
                                </a:rPr>
                                <m:t>8</m:t>
                              </m:r>
                            </m:oMath>
                          </a14:m>
                          <a:endParaRPr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200" b="0" dirty="0"/>
                            <a:t>Simplify.</a:t>
                          </a:r>
                          <a:endParaRPr sz="22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 descr="a sub n equals a sub 1 plus the open parentheses n minus 1 close parentheses times d.&#10;Equals negative 3 plus the open parentheses n minus 1 close parentheses times 5.&#10;Substitute the known values.&#10;Equals 5n minus 8.&#10;Simplify.">
                <a:extLst>
                  <a:ext uri="{FF2B5EF4-FFF2-40B4-BE49-F238E27FC236}">
                    <a16:creationId xmlns:a16="http://schemas.microsoft.com/office/drawing/2014/main" id="{E6C3FE89-8A60-48C9-BC87-47C649F34C5F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732682052"/>
                  </p:ext>
                </p:extLst>
              </p:nvPr>
            </p:nvGraphicFramePr>
            <p:xfrm>
              <a:off x="1524000" y="4114800"/>
              <a:ext cx="7162800" cy="155448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5814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5814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5181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t="-10588" r="-99830" b="-23411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0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181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t="-110588" r="-99830" b="-13411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200" b="0" dirty="0"/>
                            <a:t>Substitute the known values.</a:t>
                          </a:r>
                          <a:endParaRPr sz="22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5181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t="-210588" r="-99830" b="-3411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200" b="0" dirty="0"/>
                            <a:t>Simplify.</a:t>
                          </a:r>
                          <a:endParaRPr sz="22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1: General Term of an Arithmetic Sequence</a:t>
            </a:r>
            <a:r>
              <a:rPr lang="en-US" baseline="-25000" dirty="0"/>
              <a:t>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2"/>
              <a:defRPr sz="2800"/>
            </a:pPr>
            <a:r>
              <a:rPr dirty="0"/>
              <a:t>​</a:t>
            </a:r>
            <a:r>
              <a:rPr sz="2800" dirty="0"/>
              <a:t>Here, two nonconsecutive terms are given. Since </a:t>
            </a:r>
            <a:br>
              <a:rPr lang="en-US" sz="2800" dirty="0"/>
            </a:br>
            <a:r>
              <a:rPr lang="en-US" sz="2800" dirty="0"/>
              <a:t>		</a:t>
            </a:r>
            <a:endParaRPr sz="2800" dirty="0"/>
          </a:p>
          <a:p>
            <a:r>
              <a:rPr dirty="0"/>
              <a:t>​</a:t>
            </a:r>
          </a:p>
        </p:txBody>
      </p:sp>
      <p:pic>
        <p:nvPicPr>
          <p:cNvPr id="7" name="Picture 6" descr="a sub 1 equals one-third.">
            <a:extLst>
              <a:ext uri="{FF2B5EF4-FFF2-40B4-BE49-F238E27FC236}">
                <a16:creationId xmlns:a16="http://schemas.microsoft.com/office/drawing/2014/main" id="{27202CF5-0D52-7259-305F-6C67EEB675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1491249"/>
            <a:ext cx="1066800" cy="90487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DE952EE-E4C1-4C38-CE55-610AE51F3E61}"/>
              </a:ext>
            </a:extLst>
          </p:cNvPr>
          <p:cNvSpPr txBox="1"/>
          <p:nvPr/>
        </p:nvSpPr>
        <p:spPr>
          <a:xfrm>
            <a:off x="2133600" y="1682076"/>
            <a:ext cx="6553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we can use the formula for the </a:t>
            </a:r>
            <a:r>
              <a:rPr lang="en-US" sz="2800" i="1" dirty="0"/>
              <a:t>n</a:t>
            </a:r>
            <a:r>
              <a:rPr lang="en-US" sz="2800" baseline="30000" dirty="0"/>
              <a:t>th</a:t>
            </a:r>
            <a:r>
              <a:rPr lang="en-US" sz="2800" dirty="0"/>
              <a:t> term to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BBCBA2E-1317-CE32-D3C3-9CD074FD2AF0}"/>
              </a:ext>
            </a:extLst>
          </p:cNvPr>
          <p:cNvSpPr txBox="1"/>
          <p:nvPr/>
        </p:nvSpPr>
        <p:spPr>
          <a:xfrm>
            <a:off x="990600" y="2342345"/>
            <a:ext cx="2133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find </a:t>
            </a:r>
            <a:r>
              <a:rPr lang="en-US" sz="2800" i="1" dirty="0"/>
              <a:t>d</a:t>
            </a:r>
            <a:r>
              <a:rPr lang="en-US" sz="2800" dirty="0"/>
              <a:t>.</a:t>
            </a:r>
            <a:endParaRPr lang="en-IN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Placeholder 2" descr="a sub 4 equals a sub 1 plus the open parentheses 4 minus 1 close parentheses times d.&#10;Write the formula for n equal to 4.&#10;Eleven sixths equals one third plus 3d.&#10;Substitute known values.&#10;Three halves equals 3d.&#10;Simplify.&#10;d equals one half.">
                <a:extLst>
                  <a:ext uri="{FF2B5EF4-FFF2-40B4-BE49-F238E27FC236}">
                    <a16:creationId xmlns:a16="http://schemas.microsoft.com/office/drawing/2014/main" id="{F87C08FA-876A-44C7-958C-F451AB9AF273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351360542"/>
                  </p:ext>
                </p:extLst>
              </p:nvPr>
            </p:nvGraphicFramePr>
            <p:xfrm>
              <a:off x="1524000" y="3124200"/>
              <a:ext cx="7239000" cy="26035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60325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13055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5052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800"/>
                            <a:t>​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sz="280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sz="2800">
                                      <a:latin typeface="Cambria Math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endParaRPr sz="280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8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800">
                                  <a:latin typeface="Cambria Math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sz="280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sz="280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sz="2800">
                                  <a:latin typeface="Cambria Math"/>
                                </a:rPr>
                                <m:t>+</m:t>
                              </m:r>
                              <m:d>
                                <m:d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800">
                                      <a:latin typeface="Cambria Math"/>
                                    </a:rPr>
                                    <m:t>4−1</m:t>
                                  </m:r>
                                </m:e>
                              </m:d>
                              <m:r>
                                <a:rPr sz="2800">
                                  <a:latin typeface="Cambria Math"/>
                                </a:rPr>
                                <m:t>𝑑</m:t>
                              </m:r>
                            </m:oMath>
                          </a14:m>
                          <a:endParaRPr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lang="en-US" sz="2200" b="0" dirty="0"/>
                            <a:t>Write the formula for </a:t>
                          </a:r>
                          <a14:m>
                            <m:oMath xmlns:m="http://schemas.openxmlformats.org/officeDocument/2006/math"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=4</m:t>
                              </m:r>
                            </m:oMath>
                          </a14:m>
                          <a:r>
                            <a:rPr lang="en-US" sz="2200" b="0" dirty="0"/>
                            <a:t>.</a:t>
                          </a:r>
                          <a:endParaRPr sz="22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800" dirty="0"/>
                            <a:t>​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800">
                                      <a:latin typeface="Cambria Math"/>
                                    </a:rPr>
                                    <m:t>11</m:t>
                                  </m:r>
                                </m:num>
                                <m:den>
                                  <m:r>
                                    <a:rPr sz="2800">
                                      <a:latin typeface="Cambria Math"/>
                                    </a:rPr>
                                    <m:t>6</m:t>
                                  </m:r>
                                </m:den>
                              </m:f>
                            </m:oMath>
                          </a14:m>
                          <a:endParaRPr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8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8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80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sz="280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sz="2800">
                                  <a:latin typeface="Cambria Math"/>
                                </a:rPr>
                                <m:t>+3</m:t>
                              </m:r>
                              <m:r>
                                <a:rPr sz="2800">
                                  <a:latin typeface="Cambria Math"/>
                                </a:rPr>
                                <m:t>𝑑</m:t>
                              </m:r>
                            </m:oMath>
                          </a14:m>
                          <a:endParaRPr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lang="en-US" sz="2200" b="0" dirty="0"/>
                            <a:t>Substitute known values.</a:t>
                          </a:r>
                          <a:endParaRPr sz="22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800"/>
                            <a:t>​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800">
                                      <a:latin typeface="Cambria Math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sz="280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sz="280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8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800">
                                  <a:latin typeface="Cambria Math"/>
                                </a:rPr>
                                <m:t>=3</m:t>
                              </m:r>
                              <m:r>
                                <a:rPr sz="2800">
                                  <a:latin typeface="Cambria Math"/>
                                </a:rPr>
                                <m:t>𝑑</m:t>
                              </m:r>
                            </m:oMath>
                          </a14:m>
                          <a:endParaRPr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200" b="0" dirty="0"/>
                            <a:t>Simplify.</a:t>
                          </a:r>
                          <a:endParaRPr sz="22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lang="en-US" sz="28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sz="2800">
                                  <a:latin typeface="Cambria Math"/>
                                </a:rPr>
                                <m:t>𝑑</m:t>
                              </m:r>
                            </m:oMath>
                          </a14:m>
                          <a:endParaRPr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8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8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80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sz="280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Placeholder 2" descr="a sub 4 equals a sub 1 plus the open parentheses 4 minus 1 close parentheses times d.&#10;Write the formula for n equal to 4.&#10;Eleven sixths equals one third plus 3d.&#10;Substitute known values.&#10;Three halves equals 3d.&#10;Simplify.&#10;d equals one half.">
                <a:extLst>
                  <a:ext uri="{FF2B5EF4-FFF2-40B4-BE49-F238E27FC236}">
                    <a16:creationId xmlns:a16="http://schemas.microsoft.com/office/drawing/2014/main" id="{F87C08FA-876A-44C7-958C-F451AB9AF273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351360542"/>
                  </p:ext>
                </p:extLst>
              </p:nvPr>
            </p:nvGraphicFramePr>
            <p:xfrm>
              <a:off x="1524000" y="3124200"/>
              <a:ext cx="7239000" cy="26035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60325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13055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5052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5181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t="-10588" r="-1100000" b="-421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9261" t="-10588" r="-111868" b="-421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06609" t="-10588" b="-42117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69659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t="-81739" r="-1100000" b="-2113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9261" t="-81739" r="-111868" b="-2113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lang="en-US" sz="2200" b="0" dirty="0"/>
                            <a:t>Substitute known values.</a:t>
                          </a:r>
                          <a:endParaRPr sz="22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69481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t="-183333" r="-1100000" b="-1131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9261" t="-183333" r="-111868" b="-1131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200" b="0" dirty="0"/>
                            <a:t>Simplify.</a:t>
                          </a:r>
                          <a:endParaRPr sz="22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69392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t="-283333" r="-1100000" b="-131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9261" t="-283333" r="-111868" b="-131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1: General Term of an Arithmetic Sequence</a:t>
            </a:r>
            <a:r>
              <a:rPr lang="en-US" baseline="-25000" dirty="0"/>
              <a:t>4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dirty="0"/>
              <a:t>​</a:t>
            </a:r>
            <a:r>
              <a:rPr sz="2800" dirty="0"/>
              <a:t>Now, substitute back in to the formula to find the general </a:t>
            </a:r>
            <a:r>
              <a:rPr lang="en-US" i="1" dirty="0"/>
              <a:t>n</a:t>
            </a:r>
            <a:r>
              <a:rPr lang="en-US" baseline="30000" dirty="0"/>
              <a:t>th</a:t>
            </a:r>
            <a:r>
              <a:rPr sz="2800" dirty="0"/>
              <a:t> term.</a:t>
            </a:r>
          </a:p>
          <a:p>
            <a:r>
              <a:rPr dirty="0"/>
              <a:t>​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Placeholder 2" descr="a sub n equals one third plus the open parentheses n minus 1 close parentheses times one half.&#10;Substitute the known values.&#10;That simplifies to one half times n minus one sixth.&#10;Simplify.">
                <a:extLst>
                  <a:ext uri="{FF2B5EF4-FFF2-40B4-BE49-F238E27FC236}">
                    <a16:creationId xmlns:a16="http://schemas.microsoft.com/office/drawing/2014/main" id="{FF4FE5A5-3F6B-4300-8ED7-594AAD9EB98B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729252620"/>
                  </p:ext>
                </p:extLst>
              </p:nvPr>
            </p:nvGraphicFramePr>
            <p:xfrm>
              <a:off x="1219200" y="2362200"/>
              <a:ext cx="7620000" cy="16764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40386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5814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857862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800" dirty="0"/>
                            <a:t>​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sz="280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sz="2800">
                                      <a:latin typeface="Cambria Math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sz="28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80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sz="280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sz="2800">
                                  <a:latin typeface="Cambria Math"/>
                                </a:rPr>
                                <m:t>+</m:t>
                              </m:r>
                              <m:d>
                                <m:d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800">
                                      <a:latin typeface="Cambria Math"/>
                                    </a:rPr>
                                    <m:t>𝑛</m:t>
                                  </m:r>
                                  <m:r>
                                    <a:rPr sz="280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sz="2800">
                                      <a:latin typeface="Cambria Math"/>
                                    </a:rPr>
                                    <m:t>1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800"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sz="2800">
                                          <a:latin typeface="Cambria Math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d>
                            </m:oMath>
                          </a14:m>
                          <a:endParaRPr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200" b="0" dirty="0"/>
                            <a:t>Substitute the known values.</a:t>
                          </a:r>
                          <a:endParaRPr sz="22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818538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lang="ar-AE" sz="28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lang="ar-AE" sz="28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sSub>
                                    <m:sSubPr>
                                      <m:ctrlPr>
                                        <a:rPr lang="ar-AE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ar-AE" sz="2800">
                                          <a:latin typeface="Cambria Math"/>
                                        </a:rPr>
                                        <m:t>𝑎</m:t>
                                      </m:r>
                                    </m:e>
                                    <m:sub>
                                      <m:r>
                                        <a:rPr lang="ar-AE" sz="2800">
                                          <a:latin typeface="Cambria Math"/>
                                        </a:rPr>
                                        <m:t>𝑛</m:t>
                                      </m:r>
                                    </m:sub>
                                  </m:sSub>
                                </m:e>
                              </m:phant>
                              <m:r>
                                <a:rPr lang="ar-AE" sz="28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ar-AE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ar-AE" sz="280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ar-AE" sz="280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ar-AE" sz="280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ar-AE" sz="280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ar-AE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ar-AE" sz="280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ar-AE" sz="2800" b="0" i="0" smtClean="0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oMath>
                          </a14:m>
                          <a:endParaRPr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200" b="0" dirty="0"/>
                            <a:t>Simplify.</a:t>
                          </a:r>
                          <a:endParaRPr sz="22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Placeholder 2" descr="a sub n equals one third plus the open parentheses n minus 1 close parentheses times one half.&#10;Substitute the known values.&#10;That simplifies to one half times n minus one sixth.&#10;Simplify.">
                <a:extLst>
                  <a:ext uri="{FF2B5EF4-FFF2-40B4-BE49-F238E27FC236}">
                    <a16:creationId xmlns:a16="http://schemas.microsoft.com/office/drawing/2014/main" id="{FF4FE5A5-3F6B-4300-8ED7-594AAD9EB98B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729252620"/>
                  </p:ext>
                </p:extLst>
              </p:nvPr>
            </p:nvGraphicFramePr>
            <p:xfrm>
              <a:off x="1219200" y="2362200"/>
              <a:ext cx="7620000" cy="16764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40386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5814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85786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r="-88537" b="-957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200" b="0" dirty="0"/>
                            <a:t>Substitute the known values.</a:t>
                          </a:r>
                          <a:endParaRPr sz="22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81853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04444" r="-8853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200" b="0" dirty="0"/>
                            <a:t>Simplify.</a:t>
                          </a:r>
                          <a:endParaRPr sz="22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1: General Term of an Arithmetic Sequence</a:t>
            </a:r>
            <a:r>
              <a:rPr lang="en-US" baseline="-25000" dirty="0"/>
              <a:t>5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3"/>
              <a:defRPr sz="2800"/>
            </a:pPr>
            <a:r>
              <a:rPr dirty="0"/>
              <a:t>​</a:t>
            </a:r>
            <a:r>
              <a:rPr sz="2800" dirty="0"/>
              <a:t>Similarly, we have enough information to use the formula to find </a:t>
            </a:r>
            <a:r>
              <a:rPr lang="en-US" sz="2800" i="1" dirty="0"/>
              <a:t>a</a:t>
            </a:r>
            <a:r>
              <a:rPr lang="en-US" sz="2800" baseline="-25000" dirty="0"/>
              <a:t>1</a:t>
            </a:r>
            <a:r>
              <a:rPr sz="2800" dirty="0"/>
              <a:t>.</a:t>
            </a:r>
          </a:p>
          <a:p>
            <a:r>
              <a:rPr dirty="0"/>
              <a:t>​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Placeholder 2" descr="a sub 7 equals a sub 1 plus the open parentheses 7 minus 1 close parentheses times d.&#10;Which simplifies&#10;Negative 8 equals a sub 1 plus 6 times negative 3.&#10;Substitute the known values.&#10;Negative 8 equals a sub 1 minus 18.&#10;Simplify.&#10;Therefore, a sub 1 equals 10.">
                <a:extLst>
                  <a:ext uri="{FF2B5EF4-FFF2-40B4-BE49-F238E27FC236}">
                    <a16:creationId xmlns:a16="http://schemas.microsoft.com/office/drawing/2014/main" id="{C81BE705-2090-481D-BBAF-526EBB8A3587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392243981"/>
                  </p:ext>
                </p:extLst>
              </p:nvPr>
            </p:nvGraphicFramePr>
            <p:xfrm>
              <a:off x="1295400" y="2209800"/>
              <a:ext cx="7467600" cy="25146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691444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116379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659777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62865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800"/>
                            <a:t>​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sz="280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sz="2800">
                                      <a:latin typeface="Cambria Math"/>
                                    </a:rPr>
                                    <m:t>7</m:t>
                                  </m:r>
                                </m:sub>
                              </m:sSub>
                            </m:oMath>
                          </a14:m>
                          <a:endParaRPr sz="280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8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800">
                                  <a:latin typeface="Cambria Math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sz="280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sz="280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sz="2800">
                                  <a:latin typeface="Cambria Math"/>
                                </a:rPr>
                                <m:t>+</m:t>
                              </m:r>
                              <m:d>
                                <m:d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800">
                                      <a:latin typeface="Cambria Math"/>
                                    </a:rPr>
                                    <m:t>7−1</m:t>
                                  </m:r>
                                </m:e>
                              </m:d>
                              <m:r>
                                <a:rPr sz="2800">
                                  <a:latin typeface="Cambria Math"/>
                                </a:rPr>
                                <m:t>𝑑</m:t>
                              </m:r>
                            </m:oMath>
                          </a14:m>
                          <a:endParaRPr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0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62865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8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800">
                                  <a:latin typeface="Cambria Math"/>
                                </a:rPr>
                                <m:t>−8</m:t>
                              </m:r>
                            </m:oMath>
                          </a14:m>
                          <a:endParaRPr sz="280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8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800">
                                  <a:latin typeface="Cambria Math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sz="280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sz="280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sz="2800">
                                  <a:latin typeface="Cambria Math"/>
                                </a:rPr>
                                <m:t>+6</m:t>
                              </m:r>
                              <m:d>
                                <m:d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800">
                                      <a:latin typeface="Cambria Math"/>
                                    </a:rPr>
                                    <m:t>−3</m:t>
                                  </m:r>
                                </m:e>
                              </m:d>
                            </m:oMath>
                          </a14:m>
                          <a:endParaRPr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200" b="0" dirty="0"/>
                            <a:t>Substitute the known values.</a:t>
                          </a:r>
                          <a:r>
                            <a:rPr sz="2200" b="0" dirty="0"/>
                            <a:t> 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62865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8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800">
                                  <a:latin typeface="Cambria Math"/>
                                </a:rPr>
                                <m:t>−8</m:t>
                              </m:r>
                            </m:oMath>
                          </a14:m>
                          <a:endParaRPr sz="280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8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800">
                                  <a:latin typeface="Cambria Math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sz="280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sz="280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sz="2800">
                                  <a:latin typeface="Cambria Math"/>
                                </a:rPr>
                                <m:t>−18</m:t>
                              </m:r>
                            </m:oMath>
                          </a14:m>
                          <a:endParaRPr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200" b="0" dirty="0"/>
                            <a:t>Simplify.</a:t>
                          </a:r>
                          <a:endParaRPr sz="22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62865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800" dirty="0"/>
                            <a:t>​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sz="280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sz="280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endParaRPr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8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800">
                                  <a:latin typeface="Cambria Math"/>
                                </a:rPr>
                                <m:t>=10</m:t>
                              </m:r>
                            </m:oMath>
                          </a14:m>
                          <a:endParaRPr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0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Placeholder 2" descr="a sub 7 equals a sub 1 plus the open parentheses 7 minus 1 close parentheses times d.&#10;Which simplifies&#10;Negative 8 equals a sub 1 plus 6 times negative 3.&#10;Substitute the known values.&#10;Negative 8 equals a sub 1 minus 18.&#10;Simplify.&#10;Therefore, a sub 1 equals 10.">
                <a:extLst>
                  <a:ext uri="{FF2B5EF4-FFF2-40B4-BE49-F238E27FC236}">
                    <a16:creationId xmlns:a16="http://schemas.microsoft.com/office/drawing/2014/main" id="{C81BE705-2090-481D-BBAF-526EBB8A3587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392243981"/>
                  </p:ext>
                </p:extLst>
              </p:nvPr>
            </p:nvGraphicFramePr>
            <p:xfrm>
              <a:off x="1295400" y="2209800"/>
              <a:ext cx="7467600" cy="25146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691444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116379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659777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62865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r="-975439" b="-32038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2309" r="-117613" b="-32038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0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62865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99038" r="-975439" b="-21730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2309" t="-99038" r="-117613" b="-21730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200" b="0" dirty="0"/>
                            <a:t>Substitute the known values.</a:t>
                          </a:r>
                          <a:r>
                            <a:rPr sz="2200" b="0" dirty="0"/>
                            <a:t> 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62865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200971" r="-975439" b="-1194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2309" t="-200971" r="-117613" b="-1194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200" b="0" dirty="0"/>
                            <a:t>Simplify.</a:t>
                          </a:r>
                          <a:endParaRPr sz="22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62865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300971" r="-975439" b="-194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2309" t="-300971" r="-117613" b="-194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0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1280</TotalTime>
  <Words>1057</Words>
  <Application>Microsoft Office PowerPoint</Application>
  <PresentationFormat>On-screen Show (4:3)</PresentationFormat>
  <Paragraphs>133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Courier New</vt:lpstr>
      <vt:lpstr>Cambria Math</vt:lpstr>
      <vt:lpstr>Arial</vt:lpstr>
      <vt:lpstr>Calibri</vt:lpstr>
      <vt:lpstr>Office Theme</vt:lpstr>
      <vt:lpstr>Section 10.2</vt:lpstr>
      <vt:lpstr>Definition: Arithmetic Sequences</vt:lpstr>
      <vt:lpstr>Formula: General Term of an Arithmetic Sequence</vt:lpstr>
      <vt:lpstr>Example 1: General Term of an Arithmetic Sequence1</vt:lpstr>
      <vt:lpstr>Note:</vt:lpstr>
      <vt:lpstr>Example 1: General Term of an Arithmetic Sequence2</vt:lpstr>
      <vt:lpstr>Example 1: General Term of an Arithmetic Sequence3</vt:lpstr>
      <vt:lpstr>Example 1: General Term of an Arithmetic Sequence4</vt:lpstr>
      <vt:lpstr>Example 1: General Term of an Arithmetic Sequence5</vt:lpstr>
      <vt:lpstr>Example 1: General Term of an Arithmetic Sequence6</vt:lpstr>
      <vt:lpstr>Example 2: Modeling Population Growth1</vt:lpstr>
      <vt:lpstr>Example 2: Modeling Population Growth2</vt:lpstr>
      <vt:lpstr>Example 2: Modeling Population Growth3</vt:lpstr>
      <vt:lpstr>Example 2: Modeling Population Growth4</vt:lpstr>
      <vt:lpstr>Example 2: Modeling Population Growth5</vt:lpstr>
      <vt:lpstr>Example 3: Partial Sums of Arithmetic Sequences1</vt:lpstr>
      <vt:lpstr>Example 3: Partial Sums of Arithmetic Sequences2</vt:lpstr>
      <vt:lpstr>Example 3: Partial Sums of Arithmetic Sequences3</vt:lpstr>
      <vt:lpstr>Example 3: Partial Sums of Arithmetic Sequences4</vt:lpstr>
      <vt:lpstr>Formula: Partial Sums of Arithmetic Sequences</vt:lpstr>
      <vt:lpstr>Example 4: Partial Sums of Arithmetic Sequences1</vt:lpstr>
      <vt:lpstr>Example 4: Partial Sums of Arithmetic Sequences2</vt:lpstr>
      <vt:lpstr>Example 4: Partial Sums of Arithmetic Sequences3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Algebra 3rd Edition</dc:title>
  <dc:creator>Hawkes Learning</dc:creator>
  <cp:lastModifiedBy>Appaji</cp:lastModifiedBy>
  <cp:revision>147</cp:revision>
  <dcterms:created xsi:type="dcterms:W3CDTF">2013-04-26T14:43:13Z</dcterms:created>
  <dcterms:modified xsi:type="dcterms:W3CDTF">2025-06-17T12:02:58Z</dcterms:modified>
</cp:coreProperties>
</file>