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303" r:id="rId10"/>
    <p:sldId id="266" r:id="rId11"/>
    <p:sldId id="280" r:id="rId12"/>
    <p:sldId id="267" r:id="rId13"/>
    <p:sldId id="273" r:id="rId14"/>
    <p:sldId id="276" r:id="rId15"/>
    <p:sldId id="278" r:id="rId16"/>
    <p:sldId id="281" r:id="rId17"/>
    <p:sldId id="282" r:id="rId18"/>
    <p:sldId id="295" r:id="rId19"/>
    <p:sldId id="283" r:id="rId20"/>
    <p:sldId id="290" r:id="rId21"/>
    <p:sldId id="293" r:id="rId22"/>
    <p:sldId id="297" r:id="rId23"/>
    <p:sldId id="298" r:id="rId24"/>
    <p:sldId id="299" r:id="rId25"/>
    <p:sldId id="301"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F4FC35-A102-576D-448A-7CE4255DF9D3}" name="Appaji" initials="AY" userId="S::appaji@hawkeslearning.com::112912f9-bd31-4ce6-9a95-b126b739e04e" providerId="AD"/>
  <p188:author id="{99ED2FB3-8BA9-EADD-BC8C-6CA1C2ADE6B0}" name="Kodanda Ram Bade" initials="kB" userId="S::kodandaram@hawkeslearning.com::62525ff3-172c-4657-8def-55f02242a34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 id="2" name="hiteesha" initials="h" lastIdx="2"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2" autoAdjust="0"/>
    <p:restoredTop sz="94673" autoAdjust="0"/>
  </p:normalViewPr>
  <p:slideViewPr>
    <p:cSldViewPr>
      <p:cViewPr varScale="1">
        <p:scale>
          <a:sx n="101" d="100"/>
          <a:sy n="101" d="100"/>
        </p:scale>
        <p:origin x="115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1.8</a:t>
            </a:r>
            <a:endParaRPr dirty="0"/>
          </a:p>
        </p:txBody>
      </p:sp>
      <p:sp>
        <p:nvSpPr>
          <p:cNvPr id="2" name="Text Placeholder 1"/>
          <p:cNvSpPr>
            <a:spLocks noGrp="1"/>
          </p:cNvSpPr>
          <p:nvPr>
            <p:ph type="body" sz="quarter" idx="10"/>
          </p:nvPr>
        </p:nvSpPr>
        <p:spPr/>
        <p:txBody>
          <a:bodyPr/>
          <a:lstStyle/>
          <a:p>
            <a:pPr algn="ctr"/>
            <a:r>
              <a:rPr dirty="0"/>
              <a:t>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Simplifying Complex Expressions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complex expressions.</a:t>
            </a:r>
          </a:p>
        </p:txBody>
      </p:sp>
      <p:pic>
        <p:nvPicPr>
          <p:cNvPr id="5" name="Picture 4" descr="a: Open parenthesis four plus three i close parenthesis plus open parenthesis negative five plus seven i close parenthesis.&#10;&#10;b: Open parenthesis negative two plus three i close parenthesis minus open parenthesis negative five plus three i close parenthesis.&#10;&#10;c: Open parenthesis three plus two i close parenthesis times open parenthesis negative two plus three i close parenthesis.&#10;&#10;d: Open parenthesis two minus three i close parenthesis squared.">
            <a:extLst>
              <a:ext uri="{FF2B5EF4-FFF2-40B4-BE49-F238E27FC236}">
                <a16:creationId xmlns:a16="http://schemas.microsoft.com/office/drawing/2014/main" id="{3BE0FEEE-34AB-115A-08C8-3626325BE15B}"/>
              </a:ext>
            </a:extLst>
          </p:cNvPr>
          <p:cNvPicPr>
            <a:picLocks noChangeAspect="1"/>
          </p:cNvPicPr>
          <p:nvPr/>
        </p:nvPicPr>
        <p:blipFill>
          <a:blip r:embed="rId2"/>
          <a:stretch>
            <a:fillRect/>
          </a:stretch>
        </p:blipFill>
        <p:spPr>
          <a:xfrm>
            <a:off x="609600" y="1600200"/>
            <a:ext cx="2988000" cy="22238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Remember that a complex number is not simplified until it has the form</a:t>
            </a:r>
            <a:r>
              <a:rPr lang="en-US" sz="2800" dirty="0"/>
              <a:t> </a:t>
            </a:r>
            <a:endParaRPr sz="2800" dirty="0"/>
          </a:p>
        </p:txBody>
      </p:sp>
      <p:pic>
        <p:nvPicPr>
          <p:cNvPr id="5" name="Picture 4" descr="a plus b times i.">
            <a:extLst>
              <a:ext uri="{FF2B5EF4-FFF2-40B4-BE49-F238E27FC236}">
                <a16:creationId xmlns:a16="http://schemas.microsoft.com/office/drawing/2014/main" id="{1B26E08D-A2E0-0ED0-5679-1A22D01EE020}"/>
              </a:ext>
            </a:extLst>
          </p:cNvPr>
          <p:cNvPicPr>
            <a:picLocks noChangeAspect="1"/>
          </p:cNvPicPr>
          <p:nvPr/>
        </p:nvPicPr>
        <p:blipFill>
          <a:blip r:embed="rId2"/>
          <a:stretch>
            <a:fillRect/>
          </a:stretch>
        </p:blipFill>
        <p:spPr>
          <a:xfrm>
            <a:off x="3447288" y="1609344"/>
            <a:ext cx="933450" cy="3333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Simplifying Complex Expressions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lang="en-US" dirty="0"/>
              <a:t>As if adding polynomials, we combine the real parts, then the imaginary parts.</a:t>
            </a:r>
            <a:endParaRPr dirty="0"/>
          </a:p>
        </p:txBody>
      </p:sp>
      <p:pic>
        <p:nvPicPr>
          <p:cNvPr id="6" name="Picture 5" descr="Open parenthesis four plus three times  i close parenthesis plus open parenthesis negative five plus seven times i close parenthesis equals open parenthesis four minus five close parenthesis plus open parenthesis three plus seven close parenthesis times i equals negative one plus ten times  i.">
            <a:extLst>
              <a:ext uri="{FF2B5EF4-FFF2-40B4-BE49-F238E27FC236}">
                <a16:creationId xmlns:a16="http://schemas.microsoft.com/office/drawing/2014/main" id="{3C93D771-58BD-23B4-C5E3-4AAAE547AFE7}"/>
              </a:ext>
            </a:extLst>
          </p:cNvPr>
          <p:cNvPicPr>
            <a:picLocks noChangeAspect="1"/>
          </p:cNvPicPr>
          <p:nvPr/>
        </p:nvPicPr>
        <p:blipFill>
          <a:blip r:embed="rId2"/>
          <a:stretch>
            <a:fillRect/>
          </a:stretch>
        </p:blipFill>
        <p:spPr>
          <a:xfrm>
            <a:off x="1541285" y="2536723"/>
            <a:ext cx="4968000" cy="89441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Simplifying Complex Expressions</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lang="en-US" dirty="0"/>
              <a:t>Begin by distributing the minus sign over the second complex number.</a:t>
            </a:r>
            <a:endParaRPr dirty="0"/>
          </a:p>
        </p:txBody>
      </p:sp>
      <p:pic>
        <p:nvPicPr>
          <p:cNvPr id="5" name="Picture 4" descr="Open parenthesis negative two plus three times i close parenthesis minus open parenthesis negative five plus three  times i close parenthesis equals open parenthesis negative two plus three times i close parenthesis plus open parenthesis negative open parenthesis negative five close parenthesis minus three times i close parenthesis.&#10;equals open parenthesis negative two plus five close parenthesis plus open parenthesis three minus three close parenthesis times i.&#10;equals three plus zero times i.&#10;equals three.">
            <a:extLst>
              <a:ext uri="{FF2B5EF4-FFF2-40B4-BE49-F238E27FC236}">
                <a16:creationId xmlns:a16="http://schemas.microsoft.com/office/drawing/2014/main" id="{A48F17B5-6A8B-4A6B-780B-4286EBDD7C7D}"/>
              </a:ext>
            </a:extLst>
          </p:cNvPr>
          <p:cNvPicPr>
            <a:picLocks noChangeAspect="1"/>
          </p:cNvPicPr>
          <p:nvPr/>
        </p:nvPicPr>
        <p:blipFill>
          <a:blip r:embed="rId2"/>
          <a:stretch>
            <a:fillRect/>
          </a:stretch>
        </p:blipFill>
        <p:spPr>
          <a:xfrm>
            <a:off x="1519760" y="2051115"/>
            <a:ext cx="6192000" cy="202994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Simplifying Complex Expressions</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hree plus two i close parenthesis times open parenthesis negative two plus three i close parenthesis equals negative six plus nine i minus four i plus six i squared.&#10;&#10;Equals negative six plus open parenthesis nine minus four close parenthesis times i plus six times negative one.&#10;&#10;Equals negative six plus five i minus six.&#10;Combining the like terms.&#10;Equals negative twelve plus five i.">
                <a:extLst>
                  <a:ext uri="{FF2B5EF4-FFF2-40B4-BE49-F238E27FC236}">
                    <a16:creationId xmlns:a16="http://schemas.microsoft.com/office/drawing/2014/main" id="{286E793F-CC6E-45F7-988A-77001F82FCE8}"/>
                  </a:ext>
                </a:extLst>
              </p:cNvPr>
              <p:cNvGraphicFramePr>
                <a:graphicFrameLocks/>
              </p:cNvGraphicFramePr>
              <p:nvPr>
                <p:extLst>
                  <p:ext uri="{D42A27DB-BD31-4B8C-83A1-F6EECF244321}">
                    <p14:modId xmlns:p14="http://schemas.microsoft.com/office/powerpoint/2010/main" val="70478054"/>
                  </p:ext>
                </p:extLst>
              </p:nvPr>
            </p:nvGraphicFramePr>
            <p:xfrm>
              <a:off x="786384" y="1085088"/>
              <a:ext cx="8229600" cy="1706880"/>
            </p:xfrm>
            <a:graphic>
              <a:graphicData uri="http://schemas.openxmlformats.org/drawingml/2006/table">
                <a:tbl>
                  <a:tblPr firstRow="1" bandRow="1">
                    <a:tableStyleId>{2D5ABB26-0587-4C30-8999-92F81FD0307C}</a:tableStyleId>
                  </a:tblPr>
                  <a:tblGrid>
                    <a:gridCol w="5466712">
                      <a:extLst>
                        <a:ext uri="{9D8B030D-6E8A-4147-A177-3AD203B41FA5}">
                          <a16:colId xmlns:a16="http://schemas.microsoft.com/office/drawing/2014/main" val="20000"/>
                        </a:ext>
                      </a:extLst>
                    </a:gridCol>
                    <a:gridCol w="2762888">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r>
                                <a:rPr sz="2200">
                                  <a:latin typeface="Cambria Math"/>
                                </a:rPr>
                                <m:t>=−6+9</m:t>
                              </m:r>
                              <m:r>
                                <a:rPr sz="2200">
                                  <a:latin typeface="Cambria Math"/>
                                </a:rPr>
                                <m:t>𝑖</m:t>
                              </m:r>
                              <m:r>
                                <a:rPr sz="2200">
                                  <a:latin typeface="Cambria Math"/>
                                </a:rPr>
                                <m:t>−4</m:t>
                              </m:r>
                              <m:r>
                                <a:rPr sz="2200">
                                  <a:latin typeface="Cambria Math"/>
                                </a:rPr>
                                <m:t>𝑖</m:t>
                              </m:r>
                              <m:r>
                                <a:rPr sz="2200">
                                  <a:latin typeface="Cambria Math"/>
                                </a:rPr>
                                <m:t>+6</m:t>
                              </m:r>
                              <m:sSup>
                                <m:sSupPr>
                                  <m:ctrlPr>
                                    <a:rPr sz="2200" i="1">
                                      <a:latin typeface="Cambria Math" panose="02040503050406030204" pitchFamily="18" charset="0"/>
                                    </a:rPr>
                                  </m:ctrlPr>
                                </m:sSupPr>
                                <m:e>
                                  <m:r>
                                    <a:rPr sz="2200">
                                      <a:latin typeface="Cambria Math"/>
                                    </a:rPr>
                                    <m:t>𝑖</m:t>
                                  </m:r>
                                </m:e>
                                <m:sup>
                                  <m:r>
                                    <a:rPr sz="2200">
                                      <a:latin typeface="Cambria Math"/>
                                    </a:rPr>
                                    <m:t>2</m:t>
                                  </m:r>
                                </m:sup>
                              </m:sSup>
                            </m:oMath>
                          </a14:m>
                          <a:endParaRPr sz="2200" dirty="0"/>
                        </a:p>
                      </a:txBody>
                      <a:tcPr/>
                    </a:tc>
                    <a:tc>
                      <a:txBody>
                        <a:bodyPr/>
                        <a:lstStyle/>
                        <a:p>
                          <a:pPr algn="l">
                            <a:defRPr sz="1100" b="1"/>
                          </a:pPr>
                          <a:r>
                            <a:rPr sz="1800" b="0" dirty="0"/>
                            <a:t>After multiplying, combine</a:t>
                          </a: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e>
                              </m:phant>
                              <m:r>
                                <a:rPr sz="2200">
                                  <a:latin typeface="Cambria Math"/>
                                </a:rPr>
                                <m:t>=−6+</m:t>
                              </m:r>
                              <m:d>
                                <m:dPr>
                                  <m:ctrlPr>
                                    <a:rPr sz="2200" i="1">
                                      <a:latin typeface="Cambria Math" panose="02040503050406030204" pitchFamily="18" charset="0"/>
                                    </a:rPr>
                                  </m:ctrlPr>
                                </m:dPr>
                                <m:e>
                                  <m:r>
                                    <a:rPr sz="2200">
                                      <a:latin typeface="Cambria Math"/>
                                    </a:rPr>
                                    <m:t>9−4</m:t>
                                  </m:r>
                                </m:e>
                              </m:d>
                              <m:r>
                                <a:rPr sz="2200">
                                  <a:latin typeface="Cambria Math"/>
                                </a:rPr>
                                <m:t>𝑖</m:t>
                              </m:r>
                              <m:r>
                                <a:rPr sz="2200">
                                  <a:latin typeface="Cambria Math"/>
                                </a:rPr>
                                <m:t>+6</m:t>
                              </m:r>
                              <m:d>
                                <m:dPr>
                                  <m:ctrlPr>
                                    <a:rPr sz="2200" i="1">
                                      <a:latin typeface="Cambria Math" panose="02040503050406030204" pitchFamily="18" charset="0"/>
                                    </a:rPr>
                                  </m:ctrlPr>
                                </m:dPr>
                                <m:e>
                                  <m:r>
                                    <a:rPr sz="2200">
                                      <a:latin typeface="Cambria Math"/>
                                    </a:rPr>
                                    <m:t>−1</m:t>
                                  </m:r>
                                </m:e>
                              </m:d>
                            </m:oMath>
                          </a14:m>
                          <a:endParaRPr sz="2200" dirty="0"/>
                        </a:p>
                      </a:txBody>
                      <a:tcPr/>
                    </a:tc>
                    <a:tc>
                      <a:txBody>
                        <a:bodyPr/>
                        <a:lstStyle/>
                        <a:p>
                          <a:pPr algn="l">
                            <a:defRPr sz="1100" b="1"/>
                          </a:pPr>
                          <a:r>
                            <a:rPr lang="en-IN" sz="1800" b="0" dirty="0"/>
                            <a:t>the two terms containing </a:t>
                          </a:r>
                          <a14:m>
                            <m:oMath xmlns:m="http://schemas.openxmlformats.org/officeDocument/2006/math">
                              <m:r>
                                <a:rPr lang="en-IN" sz="1800" b="0" i="1">
                                  <a:latin typeface="Cambria Math"/>
                                </a:rPr>
                                <m:t>𝑖</m:t>
                              </m:r>
                            </m:oMath>
                          </a14:m>
                          <a:endParaRPr sz="1800" b="0" dirty="0"/>
                        </a:p>
                      </a:txBody>
                      <a:tcP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e>
                              </m:phant>
                              <m:r>
                                <a:rPr sz="2200">
                                  <a:latin typeface="Cambria Math"/>
                                </a:rPr>
                                <m:t>=−6+5</m:t>
                              </m:r>
                              <m:r>
                                <a:rPr sz="2200">
                                  <a:latin typeface="Cambria Math"/>
                                </a:rPr>
                                <m:t>𝑖</m:t>
                              </m:r>
                              <m:r>
                                <a:rPr sz="2200">
                                  <a:latin typeface="Cambria Math"/>
                                </a:rPr>
                                <m:t>−6</m:t>
                              </m:r>
                            </m:oMath>
                          </a14:m>
                          <a:endParaRPr sz="2200" dirty="0"/>
                        </a:p>
                      </a:txBody>
                      <a:tcPr/>
                    </a:tc>
                    <a:tc>
                      <a:txBody>
                        <a:bodyPr/>
                        <a:lstStyle/>
                        <a:p>
                          <a:pPr algn="l">
                            <a:defRPr sz="1100" b="1"/>
                          </a:pPr>
                          <a:r>
                            <a:rPr lang="en-IN" sz="1800" b="0" dirty="0"/>
                            <a:t>and rewrite </a:t>
                          </a:r>
                          <a14:m>
                            <m:oMath xmlns:m="http://schemas.openxmlformats.org/officeDocument/2006/math">
                              <m:sSup>
                                <m:sSupPr>
                                  <m:ctrlPr>
                                    <a:rPr lang="ar-AE" sz="1800" b="0" i="1">
                                      <a:latin typeface="Cambria Math" panose="02040503050406030204" pitchFamily="18" charset="0"/>
                                    </a:rPr>
                                  </m:ctrlPr>
                                </m:sSupPr>
                                <m:e>
                                  <m:r>
                                    <a:rPr lang="ar-AE" sz="1800" b="0" i="1">
                                      <a:latin typeface="Cambria Math"/>
                                    </a:rPr>
                                    <m:t>𝑖</m:t>
                                  </m:r>
                                </m:e>
                                <m:sup>
                                  <m:r>
                                    <a:rPr lang="ar-AE" sz="1800" b="0">
                                      <a:latin typeface="Cambria Math"/>
                                    </a:rPr>
                                    <m:t>2</m:t>
                                  </m:r>
                                </m:sup>
                              </m:sSup>
                            </m:oMath>
                          </a14:m>
                          <a:r>
                            <a:rPr lang="ar-AE" sz="1800" b="0" dirty="0"/>
                            <a:t> </a:t>
                          </a:r>
                          <a:r>
                            <a:rPr lang="en-IN" sz="1800" b="0" dirty="0"/>
                            <a:t>as </a:t>
                          </a:r>
                          <a14:m>
                            <m:oMath xmlns:m="http://schemas.openxmlformats.org/officeDocument/2006/math">
                              <m:r>
                                <a:rPr lang="en-IN" sz="1800" b="0">
                                  <a:latin typeface="Cambria Math"/>
                                </a:rPr>
                                <m:t>−</m:t>
                              </m:r>
                              <m:r>
                                <a:rPr lang="en-IN" sz="1800" b="0">
                                  <a:latin typeface="Cambria Math"/>
                                </a:rPr>
                                <m:t>1</m:t>
                              </m:r>
                            </m:oMath>
                          </a14:m>
                          <a:r>
                            <a:rPr lang="en-IN" sz="1800" b="0" dirty="0"/>
                            <a:t>.</a:t>
                          </a:r>
                          <a:endParaRPr sz="1800" b="0" dirty="0"/>
                        </a:p>
                      </a:txBody>
                      <a:tcP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m:t>
                                      </m:r>
                                      <m:r>
                                        <a:rPr sz="2200">
                                          <a:latin typeface="Cambria Math"/>
                                        </a:rPr>
                                        <m:t>+</m:t>
                                      </m:r>
                                      <m:r>
                                        <a:rPr sz="2200">
                                          <a:latin typeface="Cambria Math"/>
                                        </a:rPr>
                                        <m:t>2</m:t>
                                      </m:r>
                                      <m:r>
                                        <a:rPr sz="2200">
                                          <a:latin typeface="Cambria Math"/>
                                        </a:rPr>
                                        <m:t>𝑖</m:t>
                                      </m:r>
                                    </m:e>
                                  </m:d>
                                  <m:d>
                                    <m:dPr>
                                      <m:ctrlPr>
                                        <a:rPr sz="2200" i="1">
                                          <a:latin typeface="Cambria Math" panose="02040503050406030204" pitchFamily="18" charset="0"/>
                                        </a:rPr>
                                      </m:ctrlPr>
                                    </m:dPr>
                                    <m:e>
                                      <m:r>
                                        <a:rPr sz="2200">
                                          <a:latin typeface="Cambria Math"/>
                                        </a:rPr>
                                        <m:t>−</m:t>
                                      </m:r>
                                      <m:r>
                                        <a:rPr sz="2200">
                                          <a:latin typeface="Cambria Math"/>
                                        </a:rPr>
                                        <m:t>2</m:t>
                                      </m:r>
                                      <m:r>
                                        <a:rPr sz="2200">
                                          <a:latin typeface="Cambria Math"/>
                                        </a:rPr>
                                        <m:t>+</m:t>
                                      </m:r>
                                      <m:r>
                                        <a:rPr sz="2200">
                                          <a:latin typeface="Cambria Math"/>
                                        </a:rPr>
                                        <m:t>3</m:t>
                                      </m:r>
                                      <m:r>
                                        <a:rPr sz="2200">
                                          <a:latin typeface="Cambria Math"/>
                                        </a:rPr>
                                        <m:t>𝑖</m:t>
                                      </m:r>
                                    </m:e>
                                  </m:d>
                                </m:e>
                              </m:phant>
                              <m:r>
                                <a:rPr sz="2200">
                                  <a:latin typeface="Cambria Math"/>
                                </a:rPr>
                                <m:t>=−</m:t>
                              </m:r>
                              <m:r>
                                <a:rPr sz="2200">
                                  <a:latin typeface="Cambria Math"/>
                                </a:rPr>
                                <m:t>12</m:t>
                              </m:r>
                              <m:r>
                                <a:rPr sz="2200">
                                  <a:latin typeface="Cambria Math"/>
                                </a:rPr>
                                <m:t>+</m:t>
                              </m:r>
                              <m:r>
                                <a:rPr sz="2200">
                                  <a:latin typeface="Cambria Math"/>
                                </a:rPr>
                                <m:t>5</m:t>
                              </m:r>
                              <m:r>
                                <a:rPr sz="2200">
                                  <a:latin typeface="Cambria Math"/>
                                </a:rPr>
                                <m:t>𝑖</m:t>
                              </m:r>
                            </m:oMath>
                          </a14:m>
                          <a:endParaRPr sz="2200" dirty="0"/>
                        </a:p>
                      </a:txBody>
                      <a:tcPr/>
                    </a:tc>
                    <a:tc>
                      <a:txBody>
                        <a:bodyPr/>
                        <a:lstStyle/>
                        <a:p>
                          <a:pPr algn="l">
                            <a:defRPr sz="1100" b="1"/>
                          </a:pPr>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hree plus two i close parenthesis times open parenthesis negative two plus three i close parenthesis equals negative six plus nine i minus four i plus six i squared.&#10;&#10;Equals negative six plus open parenthesis nine minus four close parenthesis times i plus six times negative one.&#10;&#10;Equals negative six plus five i minus six.&#10;Combining the like terms.&#10;Equals negative twelve plus five i.">
                <a:extLst>
                  <a:ext uri="{FF2B5EF4-FFF2-40B4-BE49-F238E27FC236}">
                    <a16:creationId xmlns:a16="http://schemas.microsoft.com/office/drawing/2014/main" id="{286E793F-CC6E-45F7-988A-77001F82FCE8}"/>
                  </a:ext>
                </a:extLst>
              </p:cNvPr>
              <p:cNvGraphicFramePr>
                <a:graphicFrameLocks/>
              </p:cNvGraphicFramePr>
              <p:nvPr>
                <p:extLst>
                  <p:ext uri="{D42A27DB-BD31-4B8C-83A1-F6EECF244321}">
                    <p14:modId xmlns:p14="http://schemas.microsoft.com/office/powerpoint/2010/main" val="70478054"/>
                  </p:ext>
                </p:extLst>
              </p:nvPr>
            </p:nvGraphicFramePr>
            <p:xfrm>
              <a:off x="786384" y="1085088"/>
              <a:ext cx="8229600" cy="1706880"/>
            </p:xfrm>
            <a:graphic>
              <a:graphicData uri="http://schemas.openxmlformats.org/drawingml/2006/table">
                <a:tbl>
                  <a:tblPr firstRow="1" bandRow="1">
                    <a:tableStyleId>{2D5ABB26-0587-4C30-8999-92F81FD0307C}</a:tableStyleId>
                  </a:tblPr>
                  <a:tblGrid>
                    <a:gridCol w="5466712">
                      <a:extLst>
                        <a:ext uri="{9D8B030D-6E8A-4147-A177-3AD203B41FA5}">
                          <a16:colId xmlns:a16="http://schemas.microsoft.com/office/drawing/2014/main" val="20000"/>
                        </a:ext>
                      </a:extLst>
                    </a:gridCol>
                    <a:gridCol w="2762888">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10000" r="-50502" b="-328571"/>
                          </a:stretch>
                        </a:blipFill>
                      </a:tcPr>
                    </a:tc>
                    <a:tc>
                      <a:txBody>
                        <a:bodyPr/>
                        <a:lstStyle/>
                        <a:p>
                          <a:pPr algn="l">
                            <a:defRPr sz="1100" b="1"/>
                          </a:pPr>
                          <a:r>
                            <a:rPr sz="1800" b="0" dirty="0"/>
                            <a:t>After multiplying, combine</a:t>
                          </a:r>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10000" r="-50502" b="-228571"/>
                          </a:stretch>
                        </a:blipFill>
                      </a:tcPr>
                    </a:tc>
                    <a:tc>
                      <a:txBody>
                        <a:bodyPr/>
                        <a:lstStyle/>
                        <a:p>
                          <a:endParaRPr lang="en-US"/>
                        </a:p>
                      </a:txBody>
                      <a:tcPr>
                        <a:blipFill>
                          <a:blip r:embed="rId2"/>
                          <a:stretch>
                            <a:fillRect l="-198013" t="-110000" b="-228571"/>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50502" b="-128571"/>
                          </a:stretch>
                        </a:blipFill>
                      </a:tcPr>
                    </a:tc>
                    <a:tc>
                      <a:txBody>
                        <a:bodyPr/>
                        <a:lstStyle/>
                        <a:p>
                          <a:endParaRPr lang="en-US"/>
                        </a:p>
                      </a:txBody>
                      <a:tcPr>
                        <a:blipFill>
                          <a:blip r:embed="rId2"/>
                          <a:stretch>
                            <a:fillRect l="-198013" t="-210000" b="-128571"/>
                          </a:stretch>
                        </a:blipFill>
                      </a:tcPr>
                    </a:tc>
                    <a:extLst>
                      <a:ext uri="{0D108BD9-81ED-4DB2-BD59-A6C34878D82A}">
                        <a16:rowId xmlns:a16="http://schemas.microsoft.com/office/drawing/2014/main" val="10002"/>
                      </a:ext>
                    </a:extLst>
                  </a:tr>
                  <a:tr h="426720">
                    <a:tc>
                      <a:txBody>
                        <a:bodyPr/>
                        <a:lstStyle/>
                        <a:p>
                          <a:endParaRPr lang="en-US"/>
                        </a:p>
                      </a:txBody>
                      <a:tcPr>
                        <a:blipFill>
                          <a:blip r:embed="rId2"/>
                          <a:stretch>
                            <a:fillRect t="-310000" r="-50502" b="-28571"/>
                          </a:stretch>
                        </a:blipFill>
                      </a:tcPr>
                    </a:tc>
                    <a:tc>
                      <a:txBody>
                        <a:bodyPr/>
                        <a:lstStyle/>
                        <a:p>
                          <a:pPr algn="l">
                            <a:defRPr sz="1100" b="1"/>
                          </a:pPr>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Simplifying Complex Expressions</a:t>
            </a:r>
            <a:r>
              <a:rPr lang="en-US" baseline="-25000" dirty="0"/>
              <a:t>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minus three i close parenthesis squared equals open parenthesis two minus three i close parenthesis times open parenthesis two minus three i close parenthesis.&#10;&#10;Equals four minus six i minus six i plus nine i squared.&#10;&#10;Equals four minus twelve i plus nine times negative one.&#10;&#10;Equals negative five minus twelve i.">
                <a:extLst>
                  <a:ext uri="{FF2B5EF4-FFF2-40B4-BE49-F238E27FC236}">
                    <a16:creationId xmlns:a16="http://schemas.microsoft.com/office/drawing/2014/main" id="{928E2537-A6FA-45E8-9F38-25E03719EE0C}"/>
                  </a:ext>
                </a:extLst>
              </p:cNvPr>
              <p:cNvGraphicFramePr>
                <a:graphicFrameLocks/>
              </p:cNvGraphicFramePr>
              <p:nvPr>
                <p:extLst>
                  <p:ext uri="{D42A27DB-BD31-4B8C-83A1-F6EECF244321}">
                    <p14:modId xmlns:p14="http://schemas.microsoft.com/office/powerpoint/2010/main" val="3133229380"/>
                  </p:ext>
                </p:extLst>
              </p:nvPr>
            </p:nvGraphicFramePr>
            <p:xfrm>
              <a:off x="838200" y="1056719"/>
              <a:ext cx="7711250" cy="1828800"/>
            </p:xfrm>
            <a:graphic>
              <a:graphicData uri="http://schemas.openxmlformats.org/drawingml/2006/table">
                <a:tbl>
                  <a:tblPr firstRow="1" bandRow="1">
                    <a:tableStyleId>{2D5ABB26-0587-4C30-8999-92F81FD0307C}</a:tableStyleId>
                  </a:tblPr>
                  <a:tblGrid>
                    <a:gridCol w="4191000">
                      <a:extLst>
                        <a:ext uri="{9D8B030D-6E8A-4147-A177-3AD203B41FA5}">
                          <a16:colId xmlns:a16="http://schemas.microsoft.com/office/drawing/2014/main" val="20000"/>
                        </a:ext>
                      </a:extLst>
                    </a:gridCol>
                    <a:gridCol w="3520250">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e>
                                <m:sup>
                                  <m:r>
                                    <a:rPr sz="2400">
                                      <a:latin typeface="Cambria Math"/>
                                    </a:rPr>
                                    <m:t>2</m:t>
                                  </m:r>
                                </m:sup>
                              </m:sSup>
                              <m:r>
                                <a:rPr sz="2400">
                                  <a:latin typeface="Cambria Math"/>
                                </a:rPr>
                                <m:t>=</m:t>
                              </m:r>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oMath>
                          </a14:m>
                          <a:endParaRPr sz="2400" dirty="0"/>
                        </a:p>
                      </a:txBody>
                      <a:tcPr/>
                    </a:tc>
                    <a:tc>
                      <a:txBody>
                        <a:bodyPr/>
                        <a:lstStyle/>
                        <a:p>
                          <a:pPr algn="l">
                            <a:defRPr b="1"/>
                          </a:pPr>
                          <a:r>
                            <a:rPr lang="en-US" sz="2000" b="0" dirty="0"/>
                            <a:t>Squaring this complex number</a:t>
                          </a:r>
                          <a:endParaRPr sz="2000" b="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e>
                                    <m:sup>
                                      <m:r>
                                        <a:rPr sz="2400">
                                          <a:latin typeface="Cambria Math"/>
                                        </a:rPr>
                                        <m:t>2</m:t>
                                      </m:r>
                                    </m:sup>
                                  </m:sSup>
                                </m:e>
                              </m:phant>
                              <m:r>
                                <a:rPr sz="2400">
                                  <a:latin typeface="Cambria Math"/>
                                </a:rPr>
                                <m:t>=</m:t>
                              </m:r>
                              <m:r>
                                <a:rPr sz="2400">
                                  <a:latin typeface="Cambria Math"/>
                                </a:rPr>
                                <m:t>4</m:t>
                              </m:r>
                              <m:r>
                                <a:rPr sz="2400">
                                  <a:latin typeface="Cambria Math"/>
                                </a:rPr>
                                <m:t>−</m:t>
                              </m:r>
                              <m:r>
                                <a:rPr sz="2400">
                                  <a:latin typeface="Cambria Math"/>
                                </a:rPr>
                                <m:t>6</m:t>
                              </m:r>
                              <m:r>
                                <a:rPr sz="2400">
                                  <a:latin typeface="Cambria Math"/>
                                </a:rPr>
                                <m:t>𝑖</m:t>
                              </m:r>
                              <m:r>
                                <a:rPr sz="2400">
                                  <a:latin typeface="Cambria Math"/>
                                </a:rPr>
                                <m:t>−</m:t>
                              </m:r>
                              <m:r>
                                <a:rPr sz="2400">
                                  <a:latin typeface="Cambria Math"/>
                                </a:rPr>
                                <m:t>6</m:t>
                              </m:r>
                              <m:r>
                                <a:rPr sz="2400">
                                  <a:latin typeface="Cambria Math"/>
                                </a:rPr>
                                <m:t>𝑖</m:t>
                              </m:r>
                              <m:r>
                                <a:rPr sz="2400">
                                  <a:latin typeface="Cambria Math"/>
                                </a:rPr>
                                <m:t>+</m:t>
                              </m:r>
                              <m:r>
                                <a:rPr sz="2400">
                                  <a:latin typeface="Cambria Math"/>
                                </a:rPr>
                                <m:t>9</m:t>
                              </m:r>
                              <m:sSup>
                                <m:sSupPr>
                                  <m:ctrlPr>
                                    <a:rPr sz="2400" i="1">
                                      <a:latin typeface="Cambria Math" panose="02040503050406030204" pitchFamily="18" charset="0"/>
                                    </a:rPr>
                                  </m:ctrlPr>
                                </m:sSupPr>
                                <m:e>
                                  <m:r>
                                    <a:rPr sz="2400">
                                      <a:latin typeface="Cambria Math"/>
                                    </a:rPr>
                                    <m:t>𝑖</m:t>
                                  </m:r>
                                </m:e>
                                <m:sup>
                                  <m:r>
                                    <a:rPr sz="2400">
                                      <a:latin typeface="Cambria Math"/>
                                    </a:rPr>
                                    <m:t>2</m:t>
                                  </m:r>
                                </m:sup>
                              </m:sSup>
                            </m:oMath>
                          </a14:m>
                          <a:endParaRPr sz="2400" dirty="0"/>
                        </a:p>
                      </a:txBody>
                      <a:tcPr/>
                    </a:tc>
                    <a:tc>
                      <a:txBody>
                        <a:bodyPr/>
                        <a:lstStyle/>
                        <a:p>
                          <a:pPr algn="l">
                            <a:defRPr b="1"/>
                          </a:pPr>
                          <a:r>
                            <a:rPr lang="en-US" sz="2000" b="0" dirty="0"/>
                            <a:t>also leads to four terms, which </a:t>
                          </a:r>
                          <a:endParaRPr sz="2000" b="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e>
                                    <m:sup>
                                      <m:r>
                                        <a:rPr sz="2400">
                                          <a:latin typeface="Cambria Math"/>
                                        </a:rPr>
                                        <m:t>2</m:t>
                                      </m:r>
                                    </m:sup>
                                  </m:sSup>
                                </m:e>
                              </m:phant>
                              <m:r>
                                <a:rPr sz="2400">
                                  <a:latin typeface="Cambria Math"/>
                                </a:rPr>
                                <m:t>=</m:t>
                              </m:r>
                              <m:r>
                                <a:rPr sz="2400">
                                  <a:latin typeface="Cambria Math"/>
                                </a:rPr>
                                <m:t>4</m:t>
                              </m:r>
                              <m:r>
                                <a:rPr sz="2400">
                                  <a:latin typeface="Cambria Math"/>
                                </a:rPr>
                                <m:t>−</m:t>
                              </m:r>
                              <m:r>
                                <a:rPr sz="2400">
                                  <a:latin typeface="Cambria Math"/>
                                </a:rPr>
                                <m:t>12</m:t>
                              </m:r>
                              <m:r>
                                <a:rPr sz="2400">
                                  <a:latin typeface="Cambria Math"/>
                                </a:rPr>
                                <m:t>𝑖</m:t>
                              </m:r>
                              <m:r>
                                <a:rPr sz="2400">
                                  <a:latin typeface="Cambria Math"/>
                                </a:rPr>
                                <m:t>+</m:t>
                              </m:r>
                              <m:r>
                                <a:rPr sz="2400">
                                  <a:latin typeface="Cambria Math"/>
                                </a:rPr>
                                <m:t>9</m:t>
                              </m:r>
                              <m:d>
                                <m:dPr>
                                  <m:ctrlPr>
                                    <a:rPr sz="2400" i="1">
                                      <a:latin typeface="Cambria Math" panose="02040503050406030204" pitchFamily="18" charset="0"/>
                                    </a:rPr>
                                  </m:ctrlPr>
                                </m:dPr>
                                <m:e>
                                  <m:r>
                                    <a:rPr sz="2400">
                                      <a:latin typeface="Cambria Math"/>
                                    </a:rPr>
                                    <m:t>−</m:t>
                                  </m:r>
                                  <m:r>
                                    <a:rPr sz="2400">
                                      <a:latin typeface="Cambria Math"/>
                                    </a:rPr>
                                    <m:t>1</m:t>
                                  </m:r>
                                </m:e>
                              </m:d>
                            </m:oMath>
                          </a14:m>
                          <a:endParaRPr sz="2400" dirty="0"/>
                        </a:p>
                      </a:txBody>
                      <a:tcPr/>
                    </a:tc>
                    <a:tc>
                      <a:txBody>
                        <a:bodyPr/>
                        <a:lstStyle/>
                        <a:p>
                          <a:pPr algn="l">
                            <a:defRPr b="1"/>
                          </a:pPr>
                          <a:r>
                            <a:rPr lang="en-US" sz="2000" b="0" dirty="0"/>
                            <a:t>we simplify as in part c.</a:t>
                          </a:r>
                          <a:endParaRPr sz="2000" b="0"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m:t>
                                          </m:r>
                                          <m:r>
                                            <a:rPr sz="2400">
                                              <a:latin typeface="Cambria Math"/>
                                            </a:rPr>
                                            <m:t>3</m:t>
                                          </m:r>
                                          <m:r>
                                            <a:rPr sz="2400">
                                              <a:latin typeface="Cambria Math"/>
                                            </a:rPr>
                                            <m:t>𝑖</m:t>
                                          </m:r>
                                        </m:e>
                                      </m:d>
                                    </m:e>
                                    <m:sup>
                                      <m:r>
                                        <a:rPr sz="2400">
                                          <a:latin typeface="Cambria Math"/>
                                        </a:rPr>
                                        <m:t>2</m:t>
                                      </m:r>
                                    </m:sup>
                                  </m:sSup>
                                </m:e>
                              </m:phant>
                              <m:r>
                                <a:rPr sz="2400">
                                  <a:latin typeface="Cambria Math"/>
                                </a:rPr>
                                <m:t>=−</m:t>
                              </m:r>
                              <m:r>
                                <a:rPr sz="2400">
                                  <a:latin typeface="Cambria Math"/>
                                </a:rPr>
                                <m:t>5</m:t>
                              </m:r>
                              <m:r>
                                <a:rPr sz="2400">
                                  <a:latin typeface="Cambria Math"/>
                                </a:rPr>
                                <m:t>−</m:t>
                              </m:r>
                              <m:r>
                                <a:rPr sz="2400">
                                  <a:latin typeface="Cambria Math"/>
                                </a:rPr>
                                <m:t>12</m:t>
                              </m:r>
                              <m:r>
                                <a:rPr sz="2400">
                                  <a:latin typeface="Cambria Math"/>
                                </a:rPr>
                                <m:t>𝑖</m:t>
                              </m:r>
                            </m:oMath>
                          </a14:m>
                          <a:endParaRPr sz="2400" dirty="0"/>
                        </a:p>
                      </a:txBody>
                      <a:tcPr/>
                    </a:tc>
                    <a:tc>
                      <a:txBody>
                        <a:bodyPr/>
                        <a:lstStyle/>
                        <a:p>
                          <a:pPr algn="l">
                            <a:defRPr b="1"/>
                          </a:pPr>
                          <a:endParaRPr sz="20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wo minus three i close parenthesis squared equals open parenthesis two minus three i close parenthesis times open parenthesis two minus three i close parenthesis.&#10;&#10;Equals four minus six i minus six i plus nine i squared.&#10;&#10;Equals four minus twelve i plus nine times negative one.&#10;&#10;Equals negative five minus twelve i.">
                <a:extLst>
                  <a:ext uri="{FF2B5EF4-FFF2-40B4-BE49-F238E27FC236}">
                    <a16:creationId xmlns:a16="http://schemas.microsoft.com/office/drawing/2014/main" id="{928E2537-A6FA-45E8-9F38-25E03719EE0C}"/>
                  </a:ext>
                </a:extLst>
              </p:cNvPr>
              <p:cNvGraphicFramePr>
                <a:graphicFrameLocks/>
              </p:cNvGraphicFramePr>
              <p:nvPr>
                <p:extLst>
                  <p:ext uri="{D42A27DB-BD31-4B8C-83A1-F6EECF244321}">
                    <p14:modId xmlns:p14="http://schemas.microsoft.com/office/powerpoint/2010/main" val="3133229380"/>
                  </p:ext>
                </p:extLst>
              </p:nvPr>
            </p:nvGraphicFramePr>
            <p:xfrm>
              <a:off x="838200" y="1056719"/>
              <a:ext cx="7711250" cy="1828800"/>
            </p:xfrm>
            <a:graphic>
              <a:graphicData uri="http://schemas.openxmlformats.org/drawingml/2006/table">
                <a:tbl>
                  <a:tblPr firstRow="1" bandRow="1">
                    <a:tableStyleId>{2D5ABB26-0587-4C30-8999-92F81FD0307C}</a:tableStyleId>
                  </a:tblPr>
                  <a:tblGrid>
                    <a:gridCol w="4191000">
                      <a:extLst>
                        <a:ext uri="{9D8B030D-6E8A-4147-A177-3AD203B41FA5}">
                          <a16:colId xmlns:a16="http://schemas.microsoft.com/office/drawing/2014/main" val="20000"/>
                        </a:ext>
                      </a:extLst>
                    </a:gridCol>
                    <a:gridCol w="3520250">
                      <a:extLst>
                        <a:ext uri="{9D8B030D-6E8A-4147-A177-3AD203B41FA5}">
                          <a16:colId xmlns:a16="http://schemas.microsoft.com/office/drawing/2014/main" val="20001"/>
                        </a:ext>
                      </a:extLst>
                    </a:gridCol>
                  </a:tblGrid>
                  <a:tr h="457200">
                    <a:tc>
                      <a:txBody>
                        <a:bodyPr/>
                        <a:lstStyle/>
                        <a:p>
                          <a:endParaRPr lang="en-US"/>
                        </a:p>
                      </a:txBody>
                      <a:tcPr>
                        <a:blipFill>
                          <a:blip r:embed="rId3"/>
                          <a:stretch>
                            <a:fillRect t="-10667" r="-84012" b="-330667"/>
                          </a:stretch>
                        </a:blipFill>
                      </a:tcPr>
                    </a:tc>
                    <a:tc>
                      <a:txBody>
                        <a:bodyPr/>
                        <a:lstStyle/>
                        <a:p>
                          <a:pPr algn="l">
                            <a:defRPr b="1"/>
                          </a:pPr>
                          <a:r>
                            <a:rPr lang="en-US" sz="2000" b="0" dirty="0"/>
                            <a:t>Squaring this complex number</a:t>
                          </a:r>
                          <a:endParaRPr sz="2000" b="0" dirty="0"/>
                        </a:p>
                      </a:txBody>
                      <a:tcPr/>
                    </a:tc>
                    <a:extLst>
                      <a:ext uri="{0D108BD9-81ED-4DB2-BD59-A6C34878D82A}">
                        <a16:rowId xmlns:a16="http://schemas.microsoft.com/office/drawing/2014/main" val="10000"/>
                      </a:ext>
                    </a:extLst>
                  </a:tr>
                  <a:tr h="457200">
                    <a:tc>
                      <a:txBody>
                        <a:bodyPr/>
                        <a:lstStyle/>
                        <a:p>
                          <a:endParaRPr lang="en-US"/>
                        </a:p>
                      </a:txBody>
                      <a:tcPr>
                        <a:blipFill>
                          <a:blip r:embed="rId3"/>
                          <a:stretch>
                            <a:fillRect t="-109211" r="-84012" b="-226316"/>
                          </a:stretch>
                        </a:blipFill>
                      </a:tcPr>
                    </a:tc>
                    <a:tc>
                      <a:txBody>
                        <a:bodyPr/>
                        <a:lstStyle/>
                        <a:p>
                          <a:pPr algn="l">
                            <a:defRPr b="1"/>
                          </a:pPr>
                          <a:r>
                            <a:rPr lang="en-US" sz="2000" b="0" dirty="0"/>
                            <a:t>also leads to four terms, which </a:t>
                          </a:r>
                          <a:endParaRPr sz="2000" b="0" dirty="0"/>
                        </a:p>
                      </a:txBody>
                      <a:tcPr/>
                    </a:tc>
                    <a:extLst>
                      <a:ext uri="{0D108BD9-81ED-4DB2-BD59-A6C34878D82A}">
                        <a16:rowId xmlns:a16="http://schemas.microsoft.com/office/drawing/2014/main" val="10001"/>
                      </a:ext>
                    </a:extLst>
                  </a:tr>
                  <a:tr h="457200">
                    <a:tc>
                      <a:txBody>
                        <a:bodyPr/>
                        <a:lstStyle/>
                        <a:p>
                          <a:endParaRPr lang="en-US"/>
                        </a:p>
                      </a:txBody>
                      <a:tcPr>
                        <a:blipFill>
                          <a:blip r:embed="rId3"/>
                          <a:stretch>
                            <a:fillRect t="-212000" r="-84012" b="-129333"/>
                          </a:stretch>
                        </a:blipFill>
                      </a:tcPr>
                    </a:tc>
                    <a:tc>
                      <a:txBody>
                        <a:bodyPr/>
                        <a:lstStyle/>
                        <a:p>
                          <a:pPr algn="l">
                            <a:defRPr b="1"/>
                          </a:pPr>
                          <a:r>
                            <a:rPr lang="en-US" sz="2000" b="0" dirty="0"/>
                            <a:t>we simplify as in part c.</a:t>
                          </a:r>
                          <a:endParaRPr sz="2000" b="0" dirty="0"/>
                        </a:p>
                      </a:txBody>
                      <a:tcPr/>
                    </a:tc>
                    <a:extLst>
                      <a:ext uri="{0D108BD9-81ED-4DB2-BD59-A6C34878D82A}">
                        <a16:rowId xmlns:a16="http://schemas.microsoft.com/office/drawing/2014/main" val="10002"/>
                      </a:ext>
                    </a:extLst>
                  </a:tr>
                  <a:tr h="457200">
                    <a:tc>
                      <a:txBody>
                        <a:bodyPr/>
                        <a:lstStyle/>
                        <a:p>
                          <a:endParaRPr lang="en-US"/>
                        </a:p>
                      </a:txBody>
                      <a:tcPr>
                        <a:blipFill>
                          <a:blip r:embed="rId3"/>
                          <a:stretch>
                            <a:fillRect t="-312000" r="-84012" b="-29333"/>
                          </a:stretch>
                        </a:blipFill>
                      </a:tcPr>
                    </a:tc>
                    <a:tc>
                      <a:txBody>
                        <a:bodyPr/>
                        <a:lstStyle/>
                        <a:p>
                          <a:pPr algn="l">
                            <a:defRPr b="1"/>
                          </a:pPr>
                          <a:endParaRPr sz="20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Complex Conjugates</a:t>
            </a:r>
          </a:p>
        </p:txBody>
      </p:sp>
      <p:sp>
        <p:nvSpPr>
          <p:cNvPr id="3" name="Text Placeholder 2"/>
          <p:cNvSpPr>
            <a:spLocks noGrp="1"/>
          </p:cNvSpPr>
          <p:nvPr>
            <p:ph type="body" sz="quarter" idx="10"/>
          </p:nvPr>
        </p:nvSpPr>
        <p:spPr/>
        <p:txBody>
          <a:bodyPr>
            <a:normAutofit/>
          </a:bodyPr>
          <a:lstStyle/>
          <a:p>
            <a:pPr>
              <a:defRPr sz="2800"/>
            </a:pPr>
            <a:r>
              <a:rPr sz="2800" dirty="0"/>
              <a:t>Given any complex number</a:t>
            </a:r>
            <a:r>
              <a:rPr lang="en-US" i="1" dirty="0"/>
              <a:t> 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sz="2800" dirty="0"/>
              <a:t>, the complex number</a:t>
            </a:r>
            <a:r>
              <a:rPr lang="en-US" i="1" dirty="0"/>
              <a:t> a</a:t>
            </a:r>
            <a:r>
              <a:rPr lang="en-US" dirty="0"/>
              <a:t> </a:t>
            </a:r>
            <a:r>
              <a:rPr lang="en-US" dirty="0">
                <a:ea typeface="Cambria Math" panose="02040503050406030204" pitchFamily="18"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sz="2800" dirty="0"/>
              <a:t> is called its </a:t>
            </a:r>
            <a:r>
              <a:rPr sz="2800" b="1" dirty="0"/>
              <a:t>complex conjugate</a:t>
            </a:r>
            <a:r>
              <a:rPr sz="2800" dirty="0"/>
              <a:t>.</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Dividing Complex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a:t>
            </a:r>
          </a:p>
        </p:txBody>
      </p:sp>
      <p:pic>
        <p:nvPicPr>
          <p:cNvPr id="8" name="Picture 7" descr="a: open parenthesis Two plus three times i close  parenthesis divided by open parenthesis three minus i close parenthesis.&#10;b: open parenthesis 4 minus 3i close parenthesis to the power of negative one.&#10;c: one divided by i.&#10;">
            <a:extLst>
              <a:ext uri="{FF2B5EF4-FFF2-40B4-BE49-F238E27FC236}">
                <a16:creationId xmlns:a16="http://schemas.microsoft.com/office/drawing/2014/main" id="{4304016E-F1D9-C761-F9B9-B5983E8F105A}"/>
              </a:ext>
            </a:extLst>
          </p:cNvPr>
          <p:cNvPicPr>
            <a:picLocks noChangeAspect="1"/>
          </p:cNvPicPr>
          <p:nvPr/>
        </p:nvPicPr>
        <p:blipFill>
          <a:blip r:embed="rId2"/>
          <a:stretch>
            <a:fillRect/>
          </a:stretch>
        </p:blipFill>
        <p:spPr>
          <a:xfrm>
            <a:off x="609600" y="1524000"/>
            <a:ext cx="1552575" cy="22574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dirty="0"/>
              <a:t>Always begin by finding the complex conjugate of the denominator, then multiply the numerator and denominator by this conjugate.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Dividing Complex Numbers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plus three i close parenthesis over open parenthesis three minus i close parenthesis equals open parenthesis open parenthesis two plus three i close parenthesis over open parenthesis three minus i close parenthesis close parenthesis times open parenthesis open parenthesis three plus i close parenthesis over open parenthesis three plus i close parenthesis close parenthesis.&#10;&#10;3 plus 𝑖 is the complex conjugate of the denominator. Multiply the numerator and the denominator by the complex conjugate.&#10;&#10;&#10;Equals open parenthesis open parenthesis two plus three i close parenthesis times open parenthesis three plus i close parenthesis close parenthesis over open parenthesis open parenthesis three minus i close parenthesis times open parenthesis three plus i close parenthesis close parenthesis.&#10;&#10;Equals open parenthesis six plus two i plus nine i plus three i squared close parenthesis over open parenthesis nine plus three i minus three i minus i squared close parenthesis.&#10;&#10;Equals open parenthesis three plus eleven i close parenthesis over ten.&#10;&#10;Equals three over ten plus eleven over ten times i.">
                <a:extLst>
                  <a:ext uri="{FF2B5EF4-FFF2-40B4-BE49-F238E27FC236}">
                    <a16:creationId xmlns:a16="http://schemas.microsoft.com/office/drawing/2014/main" id="{D98FAD33-772E-45ED-A02F-E2D36620E566}"/>
                  </a:ext>
                </a:extLst>
              </p:cNvPr>
              <p:cNvGraphicFramePr>
                <a:graphicFrameLocks/>
              </p:cNvGraphicFramePr>
              <p:nvPr>
                <p:extLst>
                  <p:ext uri="{D42A27DB-BD31-4B8C-83A1-F6EECF244321}">
                    <p14:modId xmlns:p14="http://schemas.microsoft.com/office/powerpoint/2010/main" val="2011326391"/>
                  </p:ext>
                </p:extLst>
              </p:nvPr>
            </p:nvGraphicFramePr>
            <p:xfrm>
              <a:off x="838200" y="1484376"/>
              <a:ext cx="7848600" cy="3102525"/>
            </p:xfrm>
            <a:graphic>
              <a:graphicData uri="http://schemas.openxmlformats.org/drawingml/2006/table">
                <a:tbl>
                  <a:tblPr firstRow="1" bandRow="1">
                    <a:tableStyleId>{2D5ABB26-0587-4C30-8999-92F81FD0307C}</a:tableStyleId>
                  </a:tblPr>
                  <a:tblGrid>
                    <a:gridCol w="3415594">
                      <a:extLst>
                        <a:ext uri="{9D8B030D-6E8A-4147-A177-3AD203B41FA5}">
                          <a16:colId xmlns:a16="http://schemas.microsoft.com/office/drawing/2014/main" val="20000"/>
                        </a:ext>
                      </a:extLst>
                    </a:gridCol>
                    <a:gridCol w="4433006">
                      <a:extLst>
                        <a:ext uri="{9D8B030D-6E8A-4147-A177-3AD203B41FA5}">
                          <a16:colId xmlns:a16="http://schemas.microsoft.com/office/drawing/2014/main" val="20001"/>
                        </a:ext>
                      </a:extLst>
                    </a:gridCol>
                  </a:tblGrid>
                  <a:tr h="709930">
                    <a:tc>
                      <a:txBody>
                        <a:bodyPr/>
                        <a:lstStyle/>
                        <a:p>
                          <a:pPr algn="l">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2+3</m:t>
                                  </m:r>
                                  <m:r>
                                    <a:rPr sz="2400">
                                      <a:latin typeface="Cambria Math"/>
                                    </a:rPr>
                                    <m:t>𝑖</m:t>
                                  </m:r>
                                </m:num>
                                <m:den>
                                  <m:r>
                                    <a:rPr sz="2400">
                                      <a:latin typeface="Cambria Math"/>
                                    </a:rPr>
                                    <m:t>3−</m:t>
                                  </m:r>
                                  <m:r>
                                    <a:rPr sz="2400">
                                      <a:latin typeface="Cambria Math"/>
                                    </a:rPr>
                                    <m:t>𝑖</m:t>
                                  </m:r>
                                </m:den>
                              </m:f>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2+3</m:t>
                                      </m:r>
                                      <m:r>
                                        <a:rPr sz="2400">
                                          <a:latin typeface="Cambria Math"/>
                                        </a:rPr>
                                        <m:t>𝑖</m:t>
                                      </m:r>
                                    </m:num>
                                    <m:den>
                                      <m:r>
                                        <a:rPr sz="2400">
                                          <a:latin typeface="Cambria Math"/>
                                        </a:rPr>
                                        <m:t>3−</m:t>
                                      </m:r>
                                      <m:r>
                                        <a:rPr sz="2400">
                                          <a:latin typeface="Cambria Math"/>
                                        </a:rPr>
                                        <m:t>𝑖</m:t>
                                      </m:r>
                                    </m:den>
                                  </m:f>
                                </m:e>
                              </m:d>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3+</m:t>
                                      </m:r>
                                      <m:r>
                                        <a:rPr sz="2400">
                                          <a:latin typeface="Cambria Math"/>
                                        </a:rPr>
                                        <m:t>𝑖</m:t>
                                      </m:r>
                                    </m:num>
                                    <m:den>
                                      <m:r>
                                        <a:rPr sz="2400">
                                          <a:latin typeface="Cambria Math"/>
                                        </a:rPr>
                                        <m:t>3+</m:t>
                                      </m:r>
                                      <m:r>
                                        <a:rPr sz="2400">
                                          <a:latin typeface="Cambria Math"/>
                                        </a:rPr>
                                        <m:t>𝑖</m:t>
                                      </m:r>
                                    </m:den>
                                  </m:f>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14:m>
                            <m:oMath xmlns:m="http://schemas.openxmlformats.org/officeDocument/2006/math">
                              <m:r>
                                <a:rPr sz="1800" b="0">
                                  <a:latin typeface="Cambria Math"/>
                                </a:rPr>
                                <m:t>3+</m:t>
                              </m:r>
                              <m:r>
                                <a:rPr sz="1800" b="0" i="1">
                                  <a:latin typeface="Cambria Math"/>
                                </a:rPr>
                                <m:t>𝑖</m:t>
                              </m:r>
                            </m:oMath>
                          </a14:m>
                          <a:r>
                            <a:rPr sz="1800" b="0" i="1" dirty="0"/>
                            <a:t> </a:t>
                          </a:r>
                          <a:r>
                            <a:rPr sz="1800" b="0" dirty="0"/>
                            <a:t>is the complex conjugate of the denominator.</a:t>
                          </a:r>
                          <a:endParaRPr lang="en-US"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77494">
                    <a:tc>
                      <a:txBody>
                        <a:bodyPr/>
                        <a:lstStyle/>
                        <a:p>
                          <a:r>
                            <a:rPr lang="ar-AE" sz="2400" dirty="0"/>
                            <a:t>​</a:t>
                          </a:r>
                          <a14:m>
                            <m:oMath xmlns:m="http://schemas.openxmlformats.org/officeDocument/2006/math">
                              <m:phant>
                                <m:phantPr>
                                  <m:show m:val="off"/>
                                  <m:ctrlPr>
                                    <a:rPr lang="ar-AE" sz="2400" i="1">
                                      <a:latin typeface="Cambria Math" panose="02040503050406030204" pitchFamily="18" charset="0"/>
                                    </a:rPr>
                                  </m:ctrlPr>
                                </m:phantPr>
                                <m:e>
                                  <m:f>
                                    <m:fPr>
                                      <m:ctrlPr>
                                        <a:rPr lang="ar-AE" sz="2400" i="1">
                                          <a:latin typeface="Cambria Math" panose="02040503050406030204" pitchFamily="18" charset="0"/>
                                        </a:rPr>
                                      </m:ctrlPr>
                                    </m:fPr>
                                    <m:num>
                                      <m:r>
                                        <a:rPr lang="ar-AE" sz="2400">
                                          <a:latin typeface="Cambria Math"/>
                                        </a:rPr>
                                        <m:t>2</m:t>
                                      </m:r>
                                      <m:r>
                                        <a:rPr lang="ar-AE" sz="2400">
                                          <a:latin typeface="Cambria Math"/>
                                        </a:rPr>
                                        <m:t>+</m:t>
                                      </m:r>
                                      <m:r>
                                        <a:rPr lang="ar-AE" sz="2400">
                                          <a:latin typeface="Cambria Math"/>
                                        </a:rPr>
                                        <m:t>3</m:t>
                                      </m:r>
                                      <m:r>
                                        <a:rPr lang="ar-AE" sz="2400">
                                          <a:latin typeface="Cambria Math"/>
                                        </a:rPr>
                                        <m:t>𝑖</m:t>
                                      </m:r>
                                    </m:num>
                                    <m:den>
                                      <m:r>
                                        <a:rPr lang="ar-AE" sz="2400">
                                          <a:latin typeface="Cambria Math"/>
                                        </a:rPr>
                                        <m:t>3</m:t>
                                      </m:r>
                                      <m:r>
                                        <a:rPr lang="ar-AE" sz="2400">
                                          <a:latin typeface="Cambria Math"/>
                                        </a:rPr>
                                        <m:t>−</m:t>
                                      </m:r>
                                      <m:r>
                                        <a:rPr lang="ar-AE" sz="2400">
                                          <a:latin typeface="Cambria Math"/>
                                        </a:rPr>
                                        <m:t>𝑖</m:t>
                                      </m:r>
                                    </m:den>
                                  </m:f>
                                </m:e>
                              </m:phant>
                              <m:r>
                                <a:rPr lang="ar-AE" sz="2400">
                                  <a:latin typeface="Cambria Math"/>
                                </a:rPr>
                                <m:t>=</m:t>
                              </m:r>
                              <m:f>
                                <m:fPr>
                                  <m:ctrlPr>
                                    <a:rPr lang="ar-AE" sz="2400" i="1">
                                      <a:latin typeface="Cambria Math" panose="02040503050406030204" pitchFamily="18" charset="0"/>
                                    </a:rPr>
                                  </m:ctrlPr>
                                </m:fPr>
                                <m:num>
                                  <m:d>
                                    <m:dPr>
                                      <m:ctrlPr>
                                        <a:rPr lang="ar-AE" sz="2400" i="1">
                                          <a:latin typeface="Cambria Math" panose="02040503050406030204" pitchFamily="18" charset="0"/>
                                        </a:rPr>
                                      </m:ctrlPr>
                                    </m:dPr>
                                    <m:e>
                                      <m:r>
                                        <a:rPr lang="ar-AE" sz="2400">
                                          <a:latin typeface="Cambria Math"/>
                                        </a:rPr>
                                        <m:t>2</m:t>
                                      </m:r>
                                      <m:r>
                                        <a:rPr lang="ar-AE" sz="2400">
                                          <a:latin typeface="Cambria Math"/>
                                        </a:rPr>
                                        <m:t>+</m:t>
                                      </m:r>
                                      <m:r>
                                        <a:rPr lang="ar-AE" sz="2400">
                                          <a:latin typeface="Cambria Math"/>
                                        </a:rPr>
                                        <m:t>3</m:t>
                                      </m:r>
                                      <m:r>
                                        <a:rPr lang="ar-AE" sz="2400">
                                          <a:latin typeface="Cambria Math"/>
                                        </a:rPr>
                                        <m:t>𝑖</m:t>
                                      </m:r>
                                    </m:e>
                                  </m:d>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num>
                                <m:den>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Multiply the numerator and the denominator by the complex conjugate.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945641"/>
                      </a:ext>
                    </a:extLst>
                  </a:tr>
                  <a:tr h="850053">
                    <a:tc>
                      <a:txBody>
                        <a:bodyPr/>
                        <a:lstStyle/>
                        <a:p>
                          <a:r>
                            <a:rPr lang="ar-AE" sz="2400" dirty="0"/>
                            <a:t>​</a:t>
                          </a:r>
                          <a14:m>
                            <m:oMath xmlns:m="http://schemas.openxmlformats.org/officeDocument/2006/math">
                              <m:phant>
                                <m:phantPr>
                                  <m:show m:val="off"/>
                                  <m:ctrlPr>
                                    <a:rPr lang="ar-AE" sz="2400" i="1">
                                      <a:latin typeface="Cambria Math" panose="02040503050406030204" pitchFamily="18" charset="0"/>
                                    </a:rPr>
                                  </m:ctrlPr>
                                </m:phantPr>
                                <m:e>
                                  <m:f>
                                    <m:fPr>
                                      <m:ctrlPr>
                                        <a:rPr lang="ar-AE" sz="2400" i="1">
                                          <a:latin typeface="Cambria Math" panose="02040503050406030204" pitchFamily="18" charset="0"/>
                                        </a:rPr>
                                      </m:ctrlPr>
                                    </m:fPr>
                                    <m:num>
                                      <m:r>
                                        <a:rPr lang="ar-AE" sz="2400">
                                          <a:latin typeface="Cambria Math"/>
                                        </a:rPr>
                                        <m:t>2</m:t>
                                      </m:r>
                                      <m:r>
                                        <a:rPr lang="ar-AE" sz="2400">
                                          <a:latin typeface="Cambria Math"/>
                                        </a:rPr>
                                        <m:t>+</m:t>
                                      </m:r>
                                      <m:r>
                                        <a:rPr lang="ar-AE" sz="2400">
                                          <a:latin typeface="Cambria Math"/>
                                        </a:rPr>
                                        <m:t>3</m:t>
                                      </m:r>
                                      <m:r>
                                        <a:rPr lang="ar-AE" sz="2400">
                                          <a:latin typeface="Cambria Math"/>
                                        </a:rPr>
                                        <m:t>𝑖</m:t>
                                      </m:r>
                                    </m:num>
                                    <m:den>
                                      <m:r>
                                        <a:rPr lang="ar-AE" sz="2400">
                                          <a:latin typeface="Cambria Math"/>
                                        </a:rPr>
                                        <m:t>3</m:t>
                                      </m:r>
                                      <m:r>
                                        <a:rPr lang="ar-AE" sz="2400">
                                          <a:latin typeface="Cambria Math"/>
                                        </a:rPr>
                                        <m:t>−</m:t>
                                      </m:r>
                                      <m:r>
                                        <a:rPr lang="ar-AE" sz="2400">
                                          <a:latin typeface="Cambria Math"/>
                                        </a:rPr>
                                        <m:t>𝑖</m:t>
                                      </m:r>
                                    </m:den>
                                  </m:f>
                                </m:e>
                              </m:phant>
                              <m:r>
                                <a:rPr lang="ar-AE" sz="2400">
                                  <a:latin typeface="Cambria Math"/>
                                </a:rPr>
                                <m:t>=</m:t>
                              </m:r>
                              <m:f>
                                <m:fPr>
                                  <m:ctrlPr>
                                    <a:rPr lang="ar-AE" sz="2400" i="1">
                                      <a:latin typeface="Cambria Math" panose="02040503050406030204" pitchFamily="18" charset="0"/>
                                    </a:rPr>
                                  </m:ctrlPr>
                                </m:fPr>
                                <m:num>
                                  <m:r>
                                    <a:rPr lang="ar-AE" sz="2400">
                                      <a:latin typeface="Cambria Math"/>
                                    </a:rPr>
                                    <m:t>6</m:t>
                                  </m:r>
                                  <m:r>
                                    <a:rPr lang="ar-AE" sz="2400">
                                      <a:latin typeface="Cambria Math"/>
                                    </a:rPr>
                                    <m:t>+</m:t>
                                  </m:r>
                                  <m:r>
                                    <a:rPr lang="ar-AE" sz="2400">
                                      <a:latin typeface="Cambria Math"/>
                                    </a:rPr>
                                    <m:t>2</m:t>
                                  </m:r>
                                  <m:r>
                                    <a:rPr lang="ar-AE" sz="2400">
                                      <a:latin typeface="Cambria Math"/>
                                    </a:rPr>
                                    <m:t>𝑖</m:t>
                                  </m:r>
                                  <m:r>
                                    <a:rPr lang="ar-AE" sz="2400">
                                      <a:latin typeface="Cambria Math"/>
                                    </a:rPr>
                                    <m:t>+</m:t>
                                  </m:r>
                                  <m:r>
                                    <a:rPr lang="ar-AE" sz="2400">
                                      <a:latin typeface="Cambria Math"/>
                                    </a:rPr>
                                    <m:t>9</m:t>
                                  </m:r>
                                  <m:r>
                                    <a:rPr lang="ar-AE" sz="2400">
                                      <a:latin typeface="Cambria Math"/>
                                    </a:rPr>
                                    <m:t>𝑖</m:t>
                                  </m:r>
                                  <m:r>
                                    <a:rPr lang="ar-AE" sz="2400">
                                      <a:latin typeface="Cambria Math"/>
                                    </a:rPr>
                                    <m:t>+</m:t>
                                  </m:r>
                                  <m:r>
                                    <a:rPr lang="ar-AE" sz="2400">
                                      <a:latin typeface="Cambria Math"/>
                                    </a:rPr>
                                    <m:t>3</m:t>
                                  </m:r>
                                  <m:sSup>
                                    <m:sSupPr>
                                      <m:ctrlPr>
                                        <a:rPr lang="ar-AE" sz="2400" i="1">
                                          <a:latin typeface="Cambria Math" panose="02040503050406030204" pitchFamily="18" charset="0"/>
                                        </a:rPr>
                                      </m:ctrlPr>
                                    </m:sSupPr>
                                    <m:e>
                                      <m:r>
                                        <a:rPr lang="ar-AE" sz="2400">
                                          <a:latin typeface="Cambria Math"/>
                                        </a:rPr>
                                        <m:t>𝑖</m:t>
                                      </m:r>
                                    </m:e>
                                    <m:sup>
                                      <m:r>
                                        <a:rPr lang="ar-AE" sz="2400">
                                          <a:latin typeface="Cambria Math"/>
                                        </a:rPr>
                                        <m:t>2</m:t>
                                      </m:r>
                                    </m:sup>
                                  </m:sSup>
                                </m:num>
                                <m:den>
                                  <m:r>
                                    <a:rPr lang="ar-AE" sz="2400">
                                      <a:latin typeface="Cambria Math"/>
                                    </a:rPr>
                                    <m:t>9</m:t>
                                  </m:r>
                                  <m:r>
                                    <a:rPr lang="ar-AE" sz="2400">
                                      <a:latin typeface="Cambria Math"/>
                                    </a:rPr>
                                    <m:t>+</m:t>
                                  </m:r>
                                  <m:r>
                                    <a:rPr lang="ar-AE" sz="2400">
                                      <a:latin typeface="Cambria Math"/>
                                    </a:rPr>
                                    <m:t>3</m:t>
                                  </m:r>
                                  <m:r>
                                    <a:rPr lang="ar-AE" sz="2400">
                                      <a:latin typeface="Cambria Math"/>
                                    </a:rPr>
                                    <m:t>𝑖</m:t>
                                  </m:r>
                                  <m:r>
                                    <a:rPr lang="ar-AE" sz="2400">
                                      <a:latin typeface="Cambria Math"/>
                                    </a:rPr>
                                    <m:t>−</m:t>
                                  </m:r>
                                  <m:r>
                                    <a:rPr lang="ar-AE" sz="2400">
                                      <a:latin typeface="Cambria Math"/>
                                    </a:rPr>
                                    <m:t>3</m:t>
                                  </m:r>
                                  <m:r>
                                    <a:rPr lang="ar-AE" sz="2400">
                                      <a:latin typeface="Cambria Math"/>
                                    </a:rPr>
                                    <m:t>𝑖</m:t>
                                  </m:r>
                                  <m:r>
                                    <a:rPr lang="ar-AE" sz="2400">
                                      <a:latin typeface="Cambria Math"/>
                                    </a:rPr>
                                    <m:t>−</m:t>
                                  </m:r>
                                  <m:sSup>
                                    <m:sSupPr>
                                      <m:ctrlPr>
                                        <a:rPr lang="ar-AE" sz="2400" i="1">
                                          <a:latin typeface="Cambria Math" panose="02040503050406030204" pitchFamily="18" charset="0"/>
                                        </a:rPr>
                                      </m:ctrlPr>
                                    </m:sSupPr>
                                    <m:e>
                                      <m:r>
                                        <a:rPr lang="ar-AE" sz="2400">
                                          <a:latin typeface="Cambria Math"/>
                                        </a:rPr>
                                        <m:t>𝑖</m:t>
                                      </m:r>
                                    </m:e>
                                    <m:sup>
                                      <m:r>
                                        <a:rPr lang="ar-AE" sz="2400">
                                          <a:latin typeface="Cambria Math"/>
                                        </a:rPr>
                                        <m:t>2</m:t>
                                      </m:r>
                                    </m:sup>
                                  </m:sSup>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1436898"/>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r>
                                        <a:rPr sz="2400">
                                          <a:latin typeface="Cambria Math"/>
                                        </a:rPr>
                                        <m:t>2</m:t>
                                      </m:r>
                                      <m:r>
                                        <a:rPr sz="2400">
                                          <a:latin typeface="Cambria Math"/>
                                        </a:rPr>
                                        <m:t>+</m:t>
                                      </m:r>
                                      <m:r>
                                        <a:rPr sz="2400">
                                          <a:latin typeface="Cambria Math"/>
                                        </a:rPr>
                                        <m:t>3</m:t>
                                      </m:r>
                                      <m:r>
                                        <a:rPr sz="2400">
                                          <a:latin typeface="Cambria Math"/>
                                        </a:rPr>
                                        <m:t>𝑖</m:t>
                                      </m:r>
                                    </m:num>
                                    <m:den>
                                      <m:r>
                                        <a:rPr sz="2400">
                                          <a:latin typeface="Cambria Math"/>
                                        </a:rPr>
                                        <m:t>3</m:t>
                                      </m:r>
                                      <m:r>
                                        <a:rPr sz="2400">
                                          <a:latin typeface="Cambria Math"/>
                                        </a:rPr>
                                        <m:t>−</m:t>
                                      </m:r>
                                      <m:r>
                                        <a:rPr sz="2400">
                                          <a:latin typeface="Cambria Math"/>
                                        </a:rPr>
                                        <m:t>𝑖</m:t>
                                      </m:r>
                                    </m:den>
                                  </m:f>
                                </m:e>
                              </m:phant>
                              <m:r>
                                <a:rPr sz="2400">
                                  <a:latin typeface="Cambria Math"/>
                                </a:rPr>
                                <m:t>=</m:t>
                              </m:r>
                              <m:f>
                                <m:fPr>
                                  <m:ctrlPr>
                                    <a:rPr sz="2400" i="1">
                                      <a:latin typeface="Cambria Math" panose="02040503050406030204" pitchFamily="18" charset="0"/>
                                    </a:rPr>
                                  </m:ctrlPr>
                                </m:fPr>
                                <m:num>
                                  <m:r>
                                    <a:rPr sz="2400">
                                      <a:latin typeface="Cambria Math"/>
                                    </a:rPr>
                                    <m:t>3</m:t>
                                  </m:r>
                                  <m:r>
                                    <a:rPr sz="2400">
                                      <a:latin typeface="Cambria Math"/>
                                    </a:rPr>
                                    <m:t>+</m:t>
                                  </m:r>
                                  <m:r>
                                    <a:rPr sz="2400">
                                      <a:latin typeface="Cambria Math"/>
                                    </a:rPr>
                                    <m:t>11</m:t>
                                  </m:r>
                                  <m:r>
                                    <a:rPr sz="2400">
                                      <a:latin typeface="Cambria Math"/>
                                    </a:rPr>
                                    <m:t>𝑖</m:t>
                                  </m:r>
                                </m:num>
                                <m:den>
                                  <m:r>
                                    <a:rPr sz="2400">
                                      <a:latin typeface="Cambria Math"/>
                                    </a:rPr>
                                    <m:t>10</m:t>
                                  </m:r>
                                </m:den>
                              </m:f>
                              <m:r>
                                <a:rPr sz="2400">
                                  <a:latin typeface="Cambria Math"/>
                                </a:rPr>
                                <m:t>=</m:t>
                              </m:r>
                              <m:f>
                                <m:fPr>
                                  <m:ctrlPr>
                                    <a:rPr sz="2400" i="1">
                                      <a:latin typeface="Cambria Math" panose="02040503050406030204" pitchFamily="18" charset="0"/>
                                    </a:rPr>
                                  </m:ctrlPr>
                                </m:fPr>
                                <m:num>
                                  <m:r>
                                    <a:rPr sz="2400">
                                      <a:latin typeface="Cambria Math"/>
                                    </a:rPr>
                                    <m:t>3</m:t>
                                  </m:r>
                                </m:num>
                                <m:den>
                                  <m:r>
                                    <a:rPr sz="2400">
                                      <a:latin typeface="Cambria Math"/>
                                    </a:rPr>
                                    <m:t>10</m:t>
                                  </m:r>
                                </m:den>
                              </m:f>
                              <m:r>
                                <a:rPr sz="2400">
                                  <a:latin typeface="Cambria Math"/>
                                </a:rPr>
                                <m:t>+</m:t>
                              </m:r>
                              <m:f>
                                <m:fPr>
                                  <m:ctrlPr>
                                    <a:rPr sz="2400" i="1">
                                      <a:latin typeface="Cambria Math" panose="02040503050406030204" pitchFamily="18" charset="0"/>
                                    </a:rPr>
                                  </m:ctrlPr>
                                </m:fPr>
                                <m:num>
                                  <m:r>
                                    <a:rPr sz="2400">
                                      <a:latin typeface="Cambria Math"/>
                                    </a:rPr>
                                    <m:t>11</m:t>
                                  </m:r>
                                </m:num>
                                <m:den>
                                  <m:r>
                                    <a:rPr sz="2400">
                                      <a:latin typeface="Cambria Math"/>
                                    </a:rPr>
                                    <m:t>10</m:t>
                                  </m:r>
                                </m:den>
                              </m:f>
                              <m:r>
                                <a:rPr sz="2400">
                                  <a:latin typeface="Cambria Math"/>
                                </a:rPr>
                                <m:t>𝑖</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We can often leave the answer in the form </a:t>
                          </a:r>
                          <a14:m>
                            <m:oMath xmlns:m="http://schemas.openxmlformats.org/officeDocument/2006/math">
                              <m:f>
                                <m:fPr>
                                  <m:ctrlPr>
                                    <a:rPr sz="1800" b="0" i="1">
                                      <a:latin typeface="Cambria Math" panose="02040503050406030204" pitchFamily="18" charset="0"/>
                                    </a:rPr>
                                  </m:ctrlPr>
                                </m:fPr>
                                <m:num>
                                  <m:r>
                                    <a:rPr sz="1800" b="0" i="1">
                                      <a:latin typeface="Cambria Math"/>
                                    </a:rPr>
                                    <m:t>3</m:t>
                                  </m:r>
                                  <m:r>
                                    <a:rPr sz="1800" b="0" i="1">
                                      <a:latin typeface="Cambria Math"/>
                                    </a:rPr>
                                    <m:t>+</m:t>
                                  </m:r>
                                  <m:r>
                                    <a:rPr sz="1800" b="0" i="1">
                                      <a:latin typeface="Cambria Math"/>
                                    </a:rPr>
                                    <m:t>11</m:t>
                                  </m:r>
                                  <m:r>
                                    <a:rPr sz="1800" b="0" i="1">
                                      <a:latin typeface="Cambria Math"/>
                                    </a:rPr>
                                    <m:t>𝑖</m:t>
                                  </m:r>
                                </m:num>
                                <m:den>
                                  <m:r>
                                    <a:rPr sz="1800" b="0">
                                      <a:latin typeface="Cambria Math"/>
                                    </a:rPr>
                                    <m:t>10</m:t>
                                  </m:r>
                                </m:den>
                              </m:f>
                            </m:oMath>
                          </a14:m>
                          <a:r>
                            <a:rPr sz="18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wo plus three i close parenthesis over open parenthesis three minus i close parenthesis equals open parenthesis open parenthesis two plus three i close parenthesis over open parenthesis three minus i close parenthesis close parenthesis times open parenthesis open parenthesis three plus i close parenthesis over open parenthesis three plus i close parenthesis close parenthesis.&#10;&#10;3 plus 𝑖 is the complex conjugate of the denominator. Multiply the numerator and the denominator by the complex conjugate.&#10;&#10;&#10;Equals open parenthesis open parenthesis two plus three i close parenthesis times open parenthesis three plus i close parenthesis close parenthesis over open parenthesis open parenthesis three minus i close parenthesis times open parenthesis three plus i close parenthesis close parenthesis.&#10;&#10;Equals open parenthesis six plus two i plus nine i plus three i squared close parenthesis over open parenthesis nine plus three i minus three i minus i squared close parenthesis.&#10;&#10;Equals open parenthesis three plus eleven i close parenthesis over ten.&#10;&#10;Equals three over ten plus eleven over ten times i.">
                <a:extLst>
                  <a:ext uri="{FF2B5EF4-FFF2-40B4-BE49-F238E27FC236}">
                    <a16:creationId xmlns:a16="http://schemas.microsoft.com/office/drawing/2014/main" id="{D98FAD33-772E-45ED-A02F-E2D36620E566}"/>
                  </a:ext>
                </a:extLst>
              </p:cNvPr>
              <p:cNvGraphicFramePr>
                <a:graphicFrameLocks/>
              </p:cNvGraphicFramePr>
              <p:nvPr>
                <p:extLst>
                  <p:ext uri="{D42A27DB-BD31-4B8C-83A1-F6EECF244321}">
                    <p14:modId xmlns:p14="http://schemas.microsoft.com/office/powerpoint/2010/main" val="2011326391"/>
                  </p:ext>
                </p:extLst>
              </p:nvPr>
            </p:nvGraphicFramePr>
            <p:xfrm>
              <a:off x="838200" y="1484376"/>
              <a:ext cx="7848600" cy="3102525"/>
            </p:xfrm>
            <a:graphic>
              <a:graphicData uri="http://schemas.openxmlformats.org/drawingml/2006/table">
                <a:tbl>
                  <a:tblPr firstRow="1" bandRow="1">
                    <a:tableStyleId>{2D5ABB26-0587-4C30-8999-92F81FD0307C}</a:tableStyleId>
                  </a:tblPr>
                  <a:tblGrid>
                    <a:gridCol w="3415594">
                      <a:extLst>
                        <a:ext uri="{9D8B030D-6E8A-4147-A177-3AD203B41FA5}">
                          <a16:colId xmlns:a16="http://schemas.microsoft.com/office/drawing/2014/main" val="20000"/>
                        </a:ext>
                      </a:extLst>
                    </a:gridCol>
                    <a:gridCol w="4433006">
                      <a:extLst>
                        <a:ext uri="{9D8B030D-6E8A-4147-A177-3AD203B41FA5}">
                          <a16:colId xmlns:a16="http://schemas.microsoft.com/office/drawing/2014/main" val="20001"/>
                        </a:ext>
                      </a:extLst>
                    </a:gridCol>
                  </a:tblGrid>
                  <a:tr h="70993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4274" r="-129590" b="-34102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l="-77166" t="-4274" b="-341026"/>
                          </a:stretch>
                        </a:blipFill>
                      </a:tcPr>
                    </a:tc>
                    <a:extLst>
                      <a:ext uri="{0D108BD9-81ED-4DB2-BD59-A6C34878D82A}">
                        <a16:rowId xmlns:a16="http://schemas.microsoft.com/office/drawing/2014/main" val="10000"/>
                      </a:ext>
                    </a:extLst>
                  </a:tr>
                  <a:tr h="777494">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95313" r="-129590" b="-211719"/>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Multiply the numerator and the denominator by the complex conjugate.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945641"/>
                      </a:ext>
                    </a:extLst>
                  </a:tr>
                  <a:tr h="85005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179856" r="-129590" b="-94964"/>
                          </a:stretch>
                        </a:blipFill>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1436898"/>
                      </a:ext>
                    </a:extLst>
                  </a:tr>
                  <a:tr h="765048">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308730" r="-129590" b="-476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l="-77166" t="-308730" b="-4762"/>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IN" dirty="0"/>
              <a:t>Definition: </a:t>
            </a:r>
            <a:r>
              <a:rPr dirty="0"/>
              <a:t>The Imaginary Unit</a:t>
            </a:r>
            <a:r>
              <a:rPr lang="en-US" sz="2400" i="1" dirty="0"/>
              <a:t> </a:t>
            </a:r>
            <a:r>
              <a:rPr lang="en-US" i="1" dirty="0"/>
              <a:t>i</a:t>
            </a:r>
            <a:endParaRPr dirty="0"/>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imaginary unit</a:t>
            </a:r>
            <a:r>
              <a:rPr sz="2800" dirty="0"/>
              <a:t> </a:t>
            </a:r>
            <a:r>
              <a:rPr lang="en-US" i="1" dirty="0"/>
              <a:t>i</a:t>
            </a:r>
            <a:r>
              <a:rPr lang="en-US" sz="2800" dirty="0"/>
              <a:t> </a:t>
            </a:r>
            <a:r>
              <a:rPr sz="2800" dirty="0"/>
              <a:t>is defined as</a:t>
            </a:r>
            <a:r>
              <a:rPr lang="en-US" sz="2800" dirty="0"/>
              <a:t> </a:t>
            </a:r>
          </a:p>
          <a:p>
            <a:pPr>
              <a:defRPr sz="2800"/>
            </a:pPr>
            <a:endParaRPr lang="en-US" i="1" dirty="0"/>
          </a:p>
          <a:p>
            <a:endParaRPr sz="2800" dirty="0"/>
          </a:p>
        </p:txBody>
      </p:sp>
      <p:pic>
        <p:nvPicPr>
          <p:cNvPr id="7" name="Picture 6" descr="i equals square root of negative one.">
            <a:extLst>
              <a:ext uri="{FF2B5EF4-FFF2-40B4-BE49-F238E27FC236}">
                <a16:creationId xmlns:a16="http://schemas.microsoft.com/office/drawing/2014/main" id="{FEFA327D-4A1F-1BFD-BCB4-60753F344CE3}"/>
              </a:ext>
            </a:extLst>
          </p:cNvPr>
          <p:cNvPicPr>
            <a:picLocks noChangeAspect="1"/>
          </p:cNvPicPr>
          <p:nvPr/>
        </p:nvPicPr>
        <p:blipFill>
          <a:blip r:embed="rId2"/>
          <a:stretch>
            <a:fillRect/>
          </a:stretch>
        </p:blipFill>
        <p:spPr>
          <a:xfrm>
            <a:off x="5391150" y="1084151"/>
            <a:ext cx="1390650" cy="583730"/>
          </a:xfrm>
          <a:prstGeom prst="rect">
            <a:avLst/>
          </a:prstGeom>
        </p:spPr>
      </p:pic>
      <p:sp>
        <p:nvSpPr>
          <p:cNvPr id="8" name="TextBox 7">
            <a:extLst>
              <a:ext uri="{FF2B5EF4-FFF2-40B4-BE49-F238E27FC236}">
                <a16:creationId xmlns:a16="http://schemas.microsoft.com/office/drawing/2014/main" id="{CB09233A-45B6-84B6-40EC-43144209A8DA}"/>
              </a:ext>
            </a:extLst>
          </p:cNvPr>
          <p:cNvSpPr txBox="1"/>
          <p:nvPr/>
        </p:nvSpPr>
        <p:spPr>
          <a:xfrm>
            <a:off x="533400" y="1720672"/>
            <a:ext cx="8229600" cy="523220"/>
          </a:xfrm>
          <a:prstGeom prst="rect">
            <a:avLst/>
          </a:prstGeom>
          <a:noFill/>
        </p:spPr>
        <p:txBody>
          <a:bodyPr wrap="square" rtlCol="0">
            <a:spAutoFit/>
          </a:bodyPr>
          <a:lstStyle/>
          <a:p>
            <a:r>
              <a:rPr lang="en-US" sz="2800" dirty="0">
                <a:solidFill>
                  <a:srgbClr val="000000"/>
                </a:solidFill>
              </a:rPr>
              <a:t>In other words, i has the property that its square is −1:</a:t>
            </a:r>
            <a:endParaRPr lang="en-IN" sz="2800" dirty="0">
              <a:solidFill>
                <a:srgbClr val="000000"/>
              </a:solidFill>
            </a:endParaRPr>
          </a:p>
        </p:txBody>
      </p:sp>
      <p:pic>
        <p:nvPicPr>
          <p:cNvPr id="10" name="Picture 9" descr="i squared equals negative one.">
            <a:extLst>
              <a:ext uri="{FF2B5EF4-FFF2-40B4-BE49-F238E27FC236}">
                <a16:creationId xmlns:a16="http://schemas.microsoft.com/office/drawing/2014/main" id="{A4E742F7-662D-671A-98F9-7C69DB30E675}"/>
              </a:ext>
            </a:extLst>
          </p:cNvPr>
          <p:cNvPicPr>
            <a:picLocks noChangeAspect="1"/>
          </p:cNvPicPr>
          <p:nvPr/>
        </p:nvPicPr>
        <p:blipFill>
          <a:blip r:embed="rId3"/>
          <a:stretch>
            <a:fillRect/>
          </a:stretch>
        </p:blipFill>
        <p:spPr>
          <a:xfrm>
            <a:off x="609600" y="2135345"/>
            <a:ext cx="1123950" cy="40005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Dividing Complex Numbers</a:t>
            </a:r>
            <a:r>
              <a:rPr lang="en-US" sz="3200" baseline="-25000" dirty="0"/>
              <a:t>3</a:t>
            </a:r>
            <a:endParaRPr dirty="0"/>
          </a:p>
        </p:txBody>
      </p:sp>
      <p:sp>
        <p:nvSpPr>
          <p:cNvPr id="3" name="Text Placeholder 2"/>
          <p:cNvSpPr>
            <a:spLocks noGrp="1"/>
          </p:cNvSpPr>
          <p:nvPr>
            <p:ph type="body" sz="quarter" idx="10"/>
          </p:nvPr>
        </p:nvSpPr>
        <p:spPr>
          <a:xfrm>
            <a:off x="457200" y="1066800"/>
            <a:ext cx="8229600" cy="49295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Open parenthesis four minus three i close parenthesis raised to the power of negative one equals one over open parenthesis four minus three i close parenthesis.&#10;&#10;Equals open parenthesis one over open parenthesis four minus three i close parenthesis close parenthesis times open parenthesis open parenthesis four plus three i close parenthesis over open parenthesis four plus three i close parenthesis close parenthesis.&#10;&#10;Equals open parenthesis four plus three i close parenthesis over open parenthesis four minus three i close parenthesis times open parenthesis four plus three i close parenthesis close parenthesis.&#10;&#10;Equals open parenthesis four plus three i close parenthesis over open parenthesis sixteen minus nine i squared close parenthesis.&#10;&#10;Equals open parenthesis four plus three i close parenthesis over twenty-five.&#10;&#10;Equals four over twenty-five plus three over twenty-five times i.">
                <a:extLst>
                  <a:ext uri="{FF2B5EF4-FFF2-40B4-BE49-F238E27FC236}">
                    <a16:creationId xmlns:a16="http://schemas.microsoft.com/office/drawing/2014/main" id="{7D379F9F-C517-4006-BFDA-C5E1AB3DF0BE}"/>
                  </a:ext>
                </a:extLst>
              </p:cNvPr>
              <p:cNvGraphicFramePr>
                <a:graphicFrameLocks/>
              </p:cNvGraphicFramePr>
              <p:nvPr>
                <p:extLst>
                  <p:ext uri="{D42A27DB-BD31-4B8C-83A1-F6EECF244321}">
                    <p14:modId xmlns:p14="http://schemas.microsoft.com/office/powerpoint/2010/main" val="698922094"/>
                  </p:ext>
                </p:extLst>
              </p:nvPr>
            </p:nvGraphicFramePr>
            <p:xfrm>
              <a:off x="838200" y="1021143"/>
              <a:ext cx="7848600" cy="3249042"/>
            </p:xfrm>
            <a:graphic>
              <a:graphicData uri="http://schemas.openxmlformats.org/drawingml/2006/table">
                <a:tbl>
                  <a:tblPr firstRow="1" bandRow="1">
                    <a:tableStyleId>{2D5ABB26-0587-4C30-8999-92F81FD0307C}</a:tableStyleId>
                  </a:tblPr>
                  <a:tblGrid>
                    <a:gridCol w="3944112">
                      <a:extLst>
                        <a:ext uri="{9D8B030D-6E8A-4147-A177-3AD203B41FA5}">
                          <a16:colId xmlns:a16="http://schemas.microsoft.com/office/drawing/2014/main" val="20000"/>
                        </a:ext>
                      </a:extLst>
                    </a:gridCol>
                    <a:gridCol w="3904488">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4−3</m:t>
                                  </m:r>
                                  <m:r>
                                    <a:rPr sz="2400">
                                      <a:latin typeface="Cambria Math"/>
                                    </a:rPr>
                                    <m:t>𝑖</m:t>
                                  </m:r>
                                </m:den>
                              </m:f>
                            </m:oMath>
                          </a14:m>
                          <a:endParaRPr sz="2400" dirty="0"/>
                        </a:p>
                      </a:txBody>
                      <a:tcPr/>
                    </a:tc>
                    <a:tc>
                      <a:txBody>
                        <a:bodyPr/>
                        <a:lstStyle/>
                        <a:p>
                          <a:pPr algn="l">
                            <a:defRPr b="1"/>
                          </a:pPr>
                          <a:r>
                            <a:rPr lang="en-US" b="0" dirty="0"/>
                            <a:t>Rewrite the original expression as a fraction.</a:t>
                          </a:r>
                          <a:endParaRPr b="0" dirty="0"/>
                        </a:p>
                      </a:txBody>
                      <a:tcPr/>
                    </a:tc>
                    <a:extLst>
                      <a:ext uri="{0D108BD9-81ED-4DB2-BD59-A6C34878D82A}">
                        <a16:rowId xmlns:a16="http://schemas.microsoft.com/office/drawing/2014/main" val="10000"/>
                      </a:ext>
                    </a:extLst>
                  </a:tr>
                  <a:tr h="376873">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m:t>
                                      </m:r>
                                    </m:num>
                                    <m:den>
                                      <m:r>
                                        <a:rPr sz="2400">
                                          <a:latin typeface="Cambria Math"/>
                                        </a:rPr>
                                        <m:t>4−3</m:t>
                                      </m:r>
                                      <m:r>
                                        <a:rPr sz="2400">
                                          <a:latin typeface="Cambria Math"/>
                                        </a:rPr>
                                        <m:t>𝑖</m:t>
                                      </m:r>
                                    </m:den>
                                  </m:f>
                                </m:e>
                              </m:d>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4+3</m:t>
                                      </m:r>
                                      <m:r>
                                        <a:rPr sz="2400">
                                          <a:latin typeface="Cambria Math"/>
                                        </a:rPr>
                                        <m:t>𝑖</m:t>
                                      </m:r>
                                    </m:den>
                                  </m:f>
                                </m:e>
                              </m:d>
                            </m:oMath>
                          </a14:m>
                          <a:endParaRPr sz="2400" dirty="0"/>
                        </a:p>
                      </a:txBody>
                      <a:tcPr/>
                    </a:tc>
                    <a:tc>
                      <a:txBody>
                        <a:bodyPr/>
                        <a:lstStyle/>
                        <a:p>
                          <a:pPr algn="l">
                            <a:defRPr b="1"/>
                          </a:pPr>
                          <a:r>
                            <a:rPr lang="en-US" b="0" dirty="0"/>
                            <a:t>Then multiply the top and bottom by the complex conjugate of the</a:t>
                          </a:r>
                          <a:endParaRPr b="0" dirty="0"/>
                        </a:p>
                      </a:txBody>
                      <a:tcPr/>
                    </a:tc>
                    <a:extLst>
                      <a:ext uri="{0D108BD9-81ED-4DB2-BD59-A6C34878D82A}">
                        <a16:rowId xmlns:a16="http://schemas.microsoft.com/office/drawing/2014/main" val="10001"/>
                      </a:ext>
                    </a:extLst>
                  </a:tr>
                  <a:tr h="721106">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d>
                                    <m:dPr>
                                      <m:ctrlPr>
                                        <a:rPr sz="2400" i="1">
                                          <a:latin typeface="Cambria Math" panose="02040503050406030204" pitchFamily="18" charset="0"/>
                                        </a:rPr>
                                      </m:ctrlPr>
                                    </m:dPr>
                                    <m:e>
                                      <m:r>
                                        <a:rPr sz="2400">
                                          <a:latin typeface="Cambria Math"/>
                                        </a:rPr>
                                        <m:t>4−3</m:t>
                                      </m:r>
                                      <m:r>
                                        <a:rPr sz="2400">
                                          <a:latin typeface="Cambria Math"/>
                                        </a:rPr>
                                        <m:t>𝑖</m:t>
                                      </m:r>
                                    </m:e>
                                  </m:d>
                                  <m:d>
                                    <m:dPr>
                                      <m:ctrlPr>
                                        <a:rPr sz="2400" i="1">
                                          <a:latin typeface="Cambria Math" panose="02040503050406030204" pitchFamily="18" charset="0"/>
                                        </a:rPr>
                                      </m:ctrlPr>
                                    </m:dPr>
                                    <m:e>
                                      <m:r>
                                        <a:rPr sz="2400">
                                          <a:latin typeface="Cambria Math"/>
                                        </a:rPr>
                                        <m:t>4+3</m:t>
                                      </m:r>
                                      <m:r>
                                        <a:rPr sz="2400">
                                          <a:latin typeface="Cambria Math"/>
                                        </a:rPr>
                                        <m:t>𝑖</m:t>
                                      </m:r>
                                    </m:e>
                                  </m:d>
                                </m:den>
                              </m:f>
                            </m:oMath>
                          </a14:m>
                          <a:endParaRPr sz="2400" dirty="0"/>
                        </a:p>
                      </a:txBody>
                      <a:tcPr/>
                    </a:tc>
                    <a:tc>
                      <a:txBody>
                        <a:bodyPr/>
                        <a:lstStyle/>
                        <a:p>
                          <a:pPr algn="l"/>
                          <a:r>
                            <a:rPr lang="en-US" b="0" dirty="0"/>
                            <a:t>denominator and proceed as in part a</a:t>
                          </a:r>
                          <a:endParaRPr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16−9</m:t>
                                  </m:r>
                                  <m:sSup>
                                    <m:sSupPr>
                                      <m:ctrlPr>
                                        <a:rPr sz="2400" i="1">
                                          <a:latin typeface="Cambria Math" panose="02040503050406030204" pitchFamily="18" charset="0"/>
                                        </a:rPr>
                                      </m:ctrlPr>
                                    </m:sSupPr>
                                    <m:e>
                                      <m:r>
                                        <a:rPr sz="2400">
                                          <a:latin typeface="Cambria Math"/>
                                        </a:rPr>
                                        <m:t>𝑖</m:t>
                                      </m:r>
                                    </m:e>
                                    <m:sup>
                                      <m:r>
                                        <a:rPr sz="2400">
                                          <a:latin typeface="Cambria Math"/>
                                        </a:rPr>
                                        <m:t>2</m:t>
                                      </m:r>
                                    </m:sup>
                                  </m:sSup>
                                </m:den>
                              </m:f>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25</m:t>
                                  </m:r>
                                </m:den>
                              </m:f>
                              <m:r>
                                <a:rPr sz="2400">
                                  <a:latin typeface="Cambria Math"/>
                                </a:rPr>
                                <m:t>=</m:t>
                              </m:r>
                              <m:f>
                                <m:fPr>
                                  <m:ctrlPr>
                                    <a:rPr sz="2400" i="1">
                                      <a:latin typeface="Cambria Math" panose="02040503050406030204" pitchFamily="18" charset="0"/>
                                    </a:rPr>
                                  </m:ctrlPr>
                                </m:fPr>
                                <m:num>
                                  <m:r>
                                    <a:rPr sz="2400">
                                      <a:latin typeface="Cambria Math"/>
                                    </a:rPr>
                                    <m:t>4</m:t>
                                  </m:r>
                                </m:num>
                                <m:den>
                                  <m:r>
                                    <a:rPr sz="2400">
                                      <a:latin typeface="Cambria Math"/>
                                    </a:rPr>
                                    <m:t>25</m:t>
                                  </m:r>
                                </m:den>
                              </m:f>
                              <m:r>
                                <a:rPr sz="2400">
                                  <a:latin typeface="Cambria Math"/>
                                </a:rPr>
                                <m:t>+</m:t>
                              </m:r>
                              <m:f>
                                <m:fPr>
                                  <m:ctrlPr>
                                    <a:rPr sz="2400" i="1">
                                      <a:latin typeface="Cambria Math" panose="02040503050406030204" pitchFamily="18" charset="0"/>
                                    </a:rPr>
                                  </m:ctrlPr>
                                </m:fPr>
                                <m:num>
                                  <m:r>
                                    <a:rPr sz="2400">
                                      <a:latin typeface="Cambria Math"/>
                                    </a:rPr>
                                    <m:t>3</m:t>
                                  </m:r>
                                </m:num>
                                <m:den>
                                  <m:r>
                                    <a:rPr sz="2400">
                                      <a:latin typeface="Cambria Math"/>
                                    </a:rPr>
                                    <m:t>25</m:t>
                                  </m:r>
                                </m:den>
                              </m:f>
                              <m:r>
                                <a:rPr sz="2400">
                                  <a:latin typeface="Cambria Math"/>
                                </a:rPr>
                                <m:t>𝑖</m:t>
                              </m:r>
                            </m:oMath>
                          </a14:m>
                          <a:endParaRPr sz="24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Open parenthesis four minus three i close parenthesis raised to the power of negative one equals one over open parenthesis four minus three i close parenthesis.&#10;&#10;Equals open parenthesis one over open parenthesis four minus three i close parenthesis close parenthesis times open parenthesis open parenthesis four plus three i close parenthesis over open parenthesis four plus three i close parenthesis close parenthesis.&#10;&#10;Equals open parenthesis four plus three i close parenthesis over open parenthesis four minus three i close parenthesis times open parenthesis four plus three i close parenthesis close parenthesis.&#10;&#10;Equals open parenthesis four plus three i close parenthesis over open parenthesis sixteen minus nine i squared close parenthesis.&#10;&#10;Equals open parenthesis four plus three i close parenthesis over twenty-five.&#10;&#10;Equals four over twenty-five plus three over twenty-five times i.">
                <a:extLst>
                  <a:ext uri="{FF2B5EF4-FFF2-40B4-BE49-F238E27FC236}">
                    <a16:creationId xmlns:a16="http://schemas.microsoft.com/office/drawing/2014/main" id="{7D379F9F-C517-4006-BFDA-C5E1AB3DF0BE}"/>
                  </a:ext>
                </a:extLst>
              </p:cNvPr>
              <p:cNvGraphicFramePr>
                <a:graphicFrameLocks/>
              </p:cNvGraphicFramePr>
              <p:nvPr>
                <p:extLst>
                  <p:ext uri="{D42A27DB-BD31-4B8C-83A1-F6EECF244321}">
                    <p14:modId xmlns:p14="http://schemas.microsoft.com/office/powerpoint/2010/main" val="698922094"/>
                  </p:ext>
                </p:extLst>
              </p:nvPr>
            </p:nvGraphicFramePr>
            <p:xfrm>
              <a:off x="838200" y="1021143"/>
              <a:ext cx="7848600" cy="3249042"/>
            </p:xfrm>
            <a:graphic>
              <a:graphicData uri="http://schemas.openxmlformats.org/drawingml/2006/table">
                <a:tbl>
                  <a:tblPr firstRow="1" bandRow="1">
                    <a:tableStyleId>{2D5ABB26-0587-4C30-8999-92F81FD0307C}</a:tableStyleId>
                  </a:tblPr>
                  <a:tblGrid>
                    <a:gridCol w="3944112">
                      <a:extLst>
                        <a:ext uri="{9D8B030D-6E8A-4147-A177-3AD203B41FA5}">
                          <a16:colId xmlns:a16="http://schemas.microsoft.com/office/drawing/2014/main" val="20000"/>
                        </a:ext>
                      </a:extLst>
                    </a:gridCol>
                    <a:gridCol w="3904488">
                      <a:extLst>
                        <a:ext uri="{9D8B030D-6E8A-4147-A177-3AD203B41FA5}">
                          <a16:colId xmlns:a16="http://schemas.microsoft.com/office/drawing/2014/main" val="20001"/>
                        </a:ext>
                      </a:extLst>
                    </a:gridCol>
                  </a:tblGrid>
                  <a:tr h="640080">
                    <a:tc>
                      <a:txBody>
                        <a:bodyPr/>
                        <a:lstStyle/>
                        <a:p>
                          <a:endParaRPr lang="en-US"/>
                        </a:p>
                      </a:txBody>
                      <a:tcPr>
                        <a:blipFill>
                          <a:blip r:embed="rId2"/>
                          <a:stretch>
                            <a:fillRect t="-4762" r="-99073" b="-418095"/>
                          </a:stretch>
                        </a:blipFill>
                      </a:tcPr>
                    </a:tc>
                    <a:tc>
                      <a:txBody>
                        <a:bodyPr/>
                        <a:lstStyle/>
                        <a:p>
                          <a:pPr algn="l">
                            <a:defRPr b="1"/>
                          </a:pPr>
                          <a:r>
                            <a:rPr lang="en-US" b="0" dirty="0"/>
                            <a:t>Rewrite the original expression as a fraction.</a:t>
                          </a:r>
                          <a:endParaRPr b="0" dirty="0"/>
                        </a:p>
                      </a:txBody>
                      <a:tcPr/>
                    </a:tc>
                    <a:extLst>
                      <a:ext uri="{0D108BD9-81ED-4DB2-BD59-A6C34878D82A}">
                        <a16:rowId xmlns:a16="http://schemas.microsoft.com/office/drawing/2014/main" val="10000"/>
                      </a:ext>
                    </a:extLst>
                  </a:tr>
                  <a:tr h="640080">
                    <a:tc>
                      <a:txBody>
                        <a:bodyPr/>
                        <a:lstStyle/>
                        <a:p>
                          <a:endParaRPr lang="en-US"/>
                        </a:p>
                      </a:txBody>
                      <a:tcPr>
                        <a:blipFill>
                          <a:blip r:embed="rId2"/>
                          <a:stretch>
                            <a:fillRect t="-104762" r="-99073" b="-318095"/>
                          </a:stretch>
                        </a:blipFill>
                      </a:tcPr>
                    </a:tc>
                    <a:tc>
                      <a:txBody>
                        <a:bodyPr/>
                        <a:lstStyle/>
                        <a:p>
                          <a:pPr algn="l">
                            <a:defRPr b="1"/>
                          </a:pPr>
                          <a:r>
                            <a:rPr lang="en-US" b="0" dirty="0"/>
                            <a:t>Then multiply the top and bottom by the complex conjugate of the</a:t>
                          </a:r>
                          <a:endParaRPr b="0" dirty="0"/>
                        </a:p>
                      </a:txBody>
                      <a:tcPr/>
                    </a:tc>
                    <a:extLst>
                      <a:ext uri="{0D108BD9-81ED-4DB2-BD59-A6C34878D82A}">
                        <a16:rowId xmlns:a16="http://schemas.microsoft.com/office/drawing/2014/main" val="10001"/>
                      </a:ext>
                    </a:extLst>
                  </a:tr>
                  <a:tr h="721106">
                    <a:tc>
                      <a:txBody>
                        <a:bodyPr/>
                        <a:lstStyle/>
                        <a:p>
                          <a:endParaRPr lang="en-US"/>
                        </a:p>
                      </a:txBody>
                      <a:tcPr>
                        <a:blipFill>
                          <a:blip r:embed="rId2"/>
                          <a:stretch>
                            <a:fillRect t="-180672" r="-99073" b="-180672"/>
                          </a:stretch>
                        </a:blipFill>
                      </a:tcPr>
                    </a:tc>
                    <a:tc>
                      <a:txBody>
                        <a:bodyPr/>
                        <a:lstStyle/>
                        <a:p>
                          <a:pPr algn="l"/>
                          <a:r>
                            <a:rPr lang="en-US" b="0" dirty="0"/>
                            <a:t>denominator and proceed as in part a</a:t>
                          </a:r>
                          <a:endParaRPr dirty="0"/>
                        </a:p>
                      </a:txBody>
                      <a:tcPr/>
                    </a:tc>
                    <a:extLst>
                      <a:ext uri="{0D108BD9-81ED-4DB2-BD59-A6C34878D82A}">
                        <a16:rowId xmlns:a16="http://schemas.microsoft.com/office/drawing/2014/main" val="10002"/>
                      </a:ext>
                    </a:extLst>
                  </a:tr>
                  <a:tr h="623888">
                    <a:tc>
                      <a:txBody>
                        <a:bodyPr/>
                        <a:lstStyle/>
                        <a:p>
                          <a:endParaRPr lang="en-US"/>
                        </a:p>
                      </a:txBody>
                      <a:tcPr>
                        <a:blipFill>
                          <a:blip r:embed="rId2"/>
                          <a:stretch>
                            <a:fillRect t="-327451" r="-99073" b="-110784"/>
                          </a:stretch>
                        </a:blipFill>
                      </a:tcPr>
                    </a:tc>
                    <a:tc>
                      <a:txBody>
                        <a:bodyPr/>
                        <a:lstStyle/>
                        <a:p>
                          <a:pPr algn="l"/>
                          <a:endParaRPr dirty="0"/>
                        </a:p>
                      </a:txBody>
                      <a:tcPr/>
                    </a:tc>
                    <a:extLst>
                      <a:ext uri="{0D108BD9-81ED-4DB2-BD59-A6C34878D82A}">
                        <a16:rowId xmlns:a16="http://schemas.microsoft.com/office/drawing/2014/main" val="10003"/>
                      </a:ext>
                    </a:extLst>
                  </a:tr>
                  <a:tr h="623888">
                    <a:tc>
                      <a:txBody>
                        <a:bodyPr/>
                        <a:lstStyle/>
                        <a:p>
                          <a:endParaRPr lang="en-US"/>
                        </a:p>
                      </a:txBody>
                      <a:tcPr>
                        <a:blipFill>
                          <a:blip r:embed="rId2"/>
                          <a:stretch>
                            <a:fillRect t="-423301" r="-99073" b="-9709"/>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Dividing Complex Numbers</a:t>
            </a:r>
            <a:r>
              <a:rPr lang="en-US" baseline="-25000" dirty="0"/>
              <a:t>4</a:t>
            </a:r>
            <a:endParaRPr dirty="0"/>
          </a:p>
        </p:txBody>
      </p:sp>
      <p:pic>
        <p:nvPicPr>
          <p:cNvPr id="11" name="Picture 10" descr="One over i equals open parenthesis one over i close parenthesis times open parenthesis negative i over negative i close parenthesis.&#10;&#10;Equals negative i over negative i squared.&#10;&#10;Equals negative i over one.&#10;&#10;Equals negative i.">
            <a:extLst>
              <a:ext uri="{FF2B5EF4-FFF2-40B4-BE49-F238E27FC236}">
                <a16:creationId xmlns:a16="http://schemas.microsoft.com/office/drawing/2014/main" id="{FEF3FEAC-B544-B668-9EFC-3BF57B3DDAEF}"/>
              </a:ext>
            </a:extLst>
          </p:cNvPr>
          <p:cNvPicPr>
            <a:picLocks noChangeAspect="1"/>
          </p:cNvPicPr>
          <p:nvPr/>
        </p:nvPicPr>
        <p:blipFill>
          <a:blip r:embed="rId2"/>
          <a:stretch>
            <a:fillRect/>
          </a:stretch>
        </p:blipFill>
        <p:spPr>
          <a:xfrm>
            <a:off x="538200" y="1143000"/>
            <a:ext cx="2095500" cy="2381250"/>
          </a:xfrm>
          <a:prstGeom prst="rect">
            <a:avLst/>
          </a:prstGeom>
        </p:spPr>
      </p:pic>
      <p:sp>
        <p:nvSpPr>
          <p:cNvPr id="6" name="TextBox 5">
            <a:extLst>
              <a:ext uri="{FF2B5EF4-FFF2-40B4-BE49-F238E27FC236}">
                <a16:creationId xmlns:a16="http://schemas.microsoft.com/office/drawing/2014/main" id="{1745C9A8-0473-0740-22B9-54CA378F9B67}"/>
              </a:ext>
            </a:extLst>
          </p:cNvPr>
          <p:cNvSpPr txBox="1"/>
          <p:nvPr/>
        </p:nvSpPr>
        <p:spPr>
          <a:xfrm>
            <a:off x="3810000" y="1295400"/>
            <a:ext cx="4572000" cy="923330"/>
          </a:xfrm>
          <a:prstGeom prst="rect">
            <a:avLst/>
          </a:prstGeom>
          <a:noFill/>
        </p:spPr>
        <p:txBody>
          <a:bodyPr wrap="square">
            <a:spAutoFit/>
          </a:bodyPr>
          <a:lstStyle/>
          <a:p>
            <a:pPr algn="l">
              <a:defRPr sz="1100" b="1"/>
            </a:pPr>
            <a:r>
              <a:rPr lang="en-IN" sz="1800" b="0" dirty="0"/>
              <a:t>Here we write the reciprocal of the imaginary unit as a complex number. With this as a starting point, we could now calculate</a:t>
            </a:r>
            <a:endParaRPr lang="ar-AE" sz="1800" b="0" dirty="0"/>
          </a:p>
        </p:txBody>
      </p:sp>
      <p:pic>
        <p:nvPicPr>
          <p:cNvPr id="7" name="Picture 6" descr="i raised to the power of negative two, comma, i raised to the power of negative three, comma, and so on.">
            <a:extLst>
              <a:ext uri="{FF2B5EF4-FFF2-40B4-BE49-F238E27FC236}">
                <a16:creationId xmlns:a16="http://schemas.microsoft.com/office/drawing/2014/main" id="{593F73D9-5CCC-4892-720C-086028043635}"/>
              </a:ext>
            </a:extLst>
          </p:cNvPr>
          <p:cNvPicPr>
            <a:picLocks noChangeAspect="1"/>
          </p:cNvPicPr>
          <p:nvPr/>
        </p:nvPicPr>
        <p:blipFill>
          <a:blip r:embed="rId3"/>
          <a:stretch>
            <a:fillRect/>
          </a:stretch>
        </p:blipFill>
        <p:spPr>
          <a:xfrm>
            <a:off x="3886200" y="2181636"/>
            <a:ext cx="1238250" cy="39052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CAUTION!</a:t>
            </a:r>
          </a:p>
        </p:txBody>
      </p:sp>
      <p:sp>
        <p:nvSpPr>
          <p:cNvPr id="3" name="Text Placeholder 2"/>
          <p:cNvSpPr>
            <a:spLocks noGrp="1"/>
          </p:cNvSpPr>
          <p:nvPr>
            <p:ph type="body" sz="quarter" idx="10"/>
          </p:nvPr>
        </p:nvSpPr>
        <p:spPr/>
        <p:txBody>
          <a:bodyPr>
            <a:normAutofit/>
          </a:bodyPr>
          <a:lstStyle/>
          <a:p>
            <a:pPr>
              <a:defRPr sz="2800"/>
            </a:pPr>
            <a:r>
              <a:rPr lang="en-IN" sz="2200" dirty="0"/>
              <a:t>In simplifying radical expressions, we have made frequent use of the </a:t>
            </a:r>
          </a:p>
          <a:p>
            <a:pPr>
              <a:defRPr sz="2800"/>
            </a:pPr>
            <a:r>
              <a:rPr lang="en-IN" sz="2200" dirty="0"/>
              <a:t>properties that if </a:t>
            </a:r>
            <a:r>
              <a:rPr lang="en-IN" sz="2200" dirty="0">
                <a:latin typeface="Cambria Math" panose="02040503050406030204" pitchFamily="18" charset="0"/>
                <a:ea typeface="Cambria Math" panose="02040503050406030204" pitchFamily="18" charset="0"/>
              </a:rPr>
              <a:t>√</a:t>
            </a:r>
            <a:r>
              <a:rPr lang="en-IN" sz="2200" i="1" dirty="0">
                <a:latin typeface="Cambria Math" panose="02040503050406030204" pitchFamily="18" charset="0"/>
                <a:ea typeface="Cambria Math" panose="02040503050406030204" pitchFamily="18" charset="0"/>
              </a:rPr>
              <a:t>a </a:t>
            </a:r>
            <a:r>
              <a:rPr lang="en-IN" sz="2200" dirty="0"/>
              <a:t>and </a:t>
            </a:r>
            <a:r>
              <a:rPr lang="en-IN" sz="2200" dirty="0">
                <a:latin typeface="Cambria Math" panose="02040503050406030204" pitchFamily="18" charset="0"/>
                <a:ea typeface="Cambria Math" panose="02040503050406030204" pitchFamily="18" charset="0"/>
              </a:rPr>
              <a:t>√</a:t>
            </a:r>
            <a:r>
              <a:rPr lang="en-IN" sz="2200" i="1" dirty="0">
                <a:latin typeface="Cambria Math" panose="02040503050406030204" pitchFamily="18" charset="0"/>
                <a:ea typeface="Cambria Math" panose="02040503050406030204" pitchFamily="18" charset="0"/>
              </a:rPr>
              <a:t>b </a:t>
            </a:r>
            <a:r>
              <a:rPr lang="en-IN" sz="2200" dirty="0"/>
              <a:t>are real numbers, then</a:t>
            </a:r>
            <a:endParaRPr sz="2200" dirty="0"/>
          </a:p>
        </p:txBody>
      </p:sp>
      <p:pic>
        <p:nvPicPr>
          <p:cNvPr id="4" name="Picture 3" descr="Square root of a times square root of b equals square root of a b, and square root of a divided by square root of b equals square root of a divided by b.">
            <a:extLst>
              <a:ext uri="{FF2B5EF4-FFF2-40B4-BE49-F238E27FC236}">
                <a16:creationId xmlns:a16="http://schemas.microsoft.com/office/drawing/2014/main" id="{219C93E5-9F59-CAE2-0254-2CE3138FCC84}"/>
              </a:ext>
            </a:extLst>
          </p:cNvPr>
          <p:cNvPicPr>
            <a:picLocks noChangeAspect="1"/>
          </p:cNvPicPr>
          <p:nvPr/>
        </p:nvPicPr>
        <p:blipFill>
          <a:blip r:embed="rId2"/>
          <a:stretch>
            <a:fillRect/>
          </a:stretch>
        </p:blipFill>
        <p:spPr>
          <a:xfrm>
            <a:off x="2971800" y="1839726"/>
            <a:ext cx="3417984" cy="864000"/>
          </a:xfrm>
          <a:prstGeom prst="rect">
            <a:avLst/>
          </a:prstGeom>
        </p:spPr>
      </p:pic>
      <p:sp>
        <p:nvSpPr>
          <p:cNvPr id="5" name="TextBox 4">
            <a:extLst>
              <a:ext uri="{FF2B5EF4-FFF2-40B4-BE49-F238E27FC236}">
                <a16:creationId xmlns:a16="http://schemas.microsoft.com/office/drawing/2014/main" id="{E084447F-B783-4729-9D22-981DC3333B79}"/>
              </a:ext>
            </a:extLst>
          </p:cNvPr>
          <p:cNvSpPr txBox="1"/>
          <p:nvPr/>
        </p:nvSpPr>
        <p:spPr>
          <a:xfrm>
            <a:off x="457200" y="2709225"/>
            <a:ext cx="8229600" cy="1107996"/>
          </a:xfrm>
          <a:prstGeom prst="rect">
            <a:avLst/>
          </a:prstGeom>
          <a:noFill/>
        </p:spPr>
        <p:txBody>
          <a:bodyPr wrap="square" rtlCol="0">
            <a:spAutoFit/>
          </a:bodyPr>
          <a:lstStyle/>
          <a:p>
            <a:pPr>
              <a:defRPr sz="2800"/>
            </a:pPr>
            <a:r>
              <a:rPr lang="en-US" sz="2200" dirty="0"/>
              <a:t>There is a subtle but important condition in the above statement:</a:t>
            </a:r>
            <a:r>
              <a:rPr lang="en-US" sz="2200" dirty="0">
                <a:latin typeface="Cambria Math" panose="02040503050406030204" pitchFamily="18" charset="0"/>
                <a:ea typeface="Cambria Math" panose="02040503050406030204" pitchFamily="18" charset="0"/>
              </a:rPr>
              <a:t>√</a:t>
            </a:r>
            <a:r>
              <a:rPr lang="en-US" sz="2200" i="1" dirty="0">
                <a:latin typeface="Cambria Math" panose="02040503050406030204" pitchFamily="18" charset="0"/>
                <a:ea typeface="Cambria Math" panose="02040503050406030204" pitchFamily="18" charset="0"/>
              </a:rPr>
              <a:t>a</a:t>
            </a:r>
            <a:r>
              <a:rPr lang="en-US" sz="2200" dirty="0"/>
              <a:t> and</a:t>
            </a:r>
            <a:r>
              <a:rPr lang="en-US" sz="2200" dirty="0">
                <a:latin typeface="Cambria Math" panose="02040503050406030204" pitchFamily="18" charset="0"/>
                <a:ea typeface="Cambria Math" panose="02040503050406030204" pitchFamily="18" charset="0"/>
              </a:rPr>
              <a:t> √</a:t>
            </a:r>
            <a:r>
              <a:rPr lang="en-US" sz="2200" i="1" dirty="0">
                <a:latin typeface="Cambria Math" panose="02040503050406030204" pitchFamily="18" charset="0"/>
                <a:ea typeface="Cambria Math" panose="02040503050406030204" pitchFamily="18" charset="0"/>
              </a:rPr>
              <a:t>b</a:t>
            </a:r>
            <a:r>
              <a:rPr lang="en-US" sz="2200" dirty="0"/>
              <a:t> must both be </a:t>
            </a:r>
            <a:r>
              <a:rPr lang="en-US" sz="2200" i="1" dirty="0"/>
              <a:t>real</a:t>
            </a:r>
            <a:r>
              <a:rPr lang="en-US" sz="2200" dirty="0"/>
              <a:t> numbers. If this condition is not met, these properties of radicals do not necessarily hold. For instance, </a:t>
            </a:r>
          </a:p>
        </p:txBody>
      </p:sp>
      <p:pic>
        <p:nvPicPr>
          <p:cNvPr id="7" name="Picture 6" descr="square root of open parentheses open parentheses negative nine close parentheses times open parentheses negative four close parentheses close parentheses equals square root of thirty six that equals six, but square root of negative nine times square root of negative four that equals open parentheses 3 i close parentheses times open parentheses 2 i close parentheses equals 6 times i squared which equals negative 6.">
            <a:extLst>
              <a:ext uri="{FF2B5EF4-FFF2-40B4-BE49-F238E27FC236}">
                <a16:creationId xmlns:a16="http://schemas.microsoft.com/office/drawing/2014/main" id="{28AC911E-D250-FA07-DBA8-77AC84FC858B}"/>
              </a:ext>
            </a:extLst>
          </p:cNvPr>
          <p:cNvPicPr>
            <a:picLocks noChangeAspect="1"/>
          </p:cNvPicPr>
          <p:nvPr/>
        </p:nvPicPr>
        <p:blipFill>
          <a:blip r:embed="rId3"/>
          <a:stretch>
            <a:fillRect/>
          </a:stretch>
        </p:blipFill>
        <p:spPr>
          <a:xfrm>
            <a:off x="457200" y="3886201"/>
            <a:ext cx="8001000" cy="566738"/>
          </a:xfrm>
          <a:prstGeom prst="rect">
            <a:avLst/>
          </a:prstGeom>
        </p:spPr>
      </p:pic>
      <p:sp>
        <p:nvSpPr>
          <p:cNvPr id="8" name="TextBox 7">
            <a:extLst>
              <a:ext uri="{FF2B5EF4-FFF2-40B4-BE49-F238E27FC236}">
                <a16:creationId xmlns:a16="http://schemas.microsoft.com/office/drawing/2014/main" id="{9C4229A4-8C08-0429-56CA-BDF947FDFB0D}"/>
              </a:ext>
            </a:extLst>
          </p:cNvPr>
          <p:cNvSpPr txBox="1"/>
          <p:nvPr/>
        </p:nvSpPr>
        <p:spPr>
          <a:xfrm>
            <a:off x="457200" y="4480371"/>
            <a:ext cx="8153400" cy="1384995"/>
          </a:xfrm>
          <a:prstGeom prst="rect">
            <a:avLst/>
          </a:prstGeom>
          <a:noFill/>
        </p:spPr>
        <p:txBody>
          <a:bodyPr wrap="square" rtlCol="0">
            <a:spAutoFit/>
          </a:bodyPr>
          <a:lstStyle/>
          <a:p>
            <a:r>
              <a:rPr lang="en-US" sz="2800" dirty="0"/>
              <a:t>In order to apply either of these two properties, then, first simplify any square roots of negative numbers by rewriting them as pure imaginary numbers.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Roots and Complex Numbers</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a:t>
            </a:r>
          </a:p>
        </p:txBody>
      </p:sp>
      <p:pic>
        <p:nvPicPr>
          <p:cNvPr id="7" name="Picture 6" descr="a. Open parenthesis two minus square root of negative three close parenthesis squared.&#10;&#10;b. Square root of four divided by square root of negative four.">
            <a:extLst>
              <a:ext uri="{FF2B5EF4-FFF2-40B4-BE49-F238E27FC236}">
                <a16:creationId xmlns:a16="http://schemas.microsoft.com/office/drawing/2014/main" id="{64A765B6-E341-A3B2-260F-A411F7723BD7}"/>
              </a:ext>
            </a:extLst>
          </p:cNvPr>
          <p:cNvPicPr>
            <a:picLocks noChangeAspect="1"/>
          </p:cNvPicPr>
          <p:nvPr/>
        </p:nvPicPr>
        <p:blipFill>
          <a:blip r:embed="rId2"/>
          <a:stretch>
            <a:fillRect/>
          </a:stretch>
        </p:blipFill>
        <p:spPr>
          <a:xfrm>
            <a:off x="609600" y="1600200"/>
            <a:ext cx="1771650" cy="16573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Roots and Complex Numbers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minus square root of negative three close parenthesis squared equals open parenthesis two minus square root of negative three close parenthesis open parenthesis two minus square root of negative three close parenthesis.&#10;&#10;Equals four minus four times square root of negative three plus square root of negative three times square root of negative three.&#10;&#10;Each square root of negative three is converted to i times square root of three, before multiplying.&#10;&#10;Equals four minus four i times square root of three plus open parenthesis i times square root of three close parenthesis squared.&#10;&#10;Equals four minus four i times square root of three minus three.&#10;&#10;Equals one minus four i times square root of three.">
                <a:extLst>
                  <a:ext uri="{FF2B5EF4-FFF2-40B4-BE49-F238E27FC236}">
                    <a16:creationId xmlns:a16="http://schemas.microsoft.com/office/drawing/2014/main" id="{59D9DC48-8A30-4C95-B7C1-9CE281995364}"/>
                  </a:ext>
                </a:extLst>
              </p:cNvPr>
              <p:cNvGraphicFramePr>
                <a:graphicFrameLocks/>
              </p:cNvGraphicFramePr>
              <p:nvPr>
                <p:extLst>
                  <p:ext uri="{D42A27DB-BD31-4B8C-83A1-F6EECF244321}">
                    <p14:modId xmlns:p14="http://schemas.microsoft.com/office/powerpoint/2010/main" val="2655626648"/>
                  </p:ext>
                </p:extLst>
              </p:nvPr>
            </p:nvGraphicFramePr>
            <p:xfrm>
              <a:off x="903083" y="1500566"/>
              <a:ext cx="7772400" cy="2964436"/>
            </p:xfrm>
            <a:graphic>
              <a:graphicData uri="http://schemas.openxmlformats.org/drawingml/2006/table">
                <a:tbl>
                  <a:tblPr firstRow="1" bandRow="1">
                    <a:tableStyleId>{2D5ABB26-0587-4C30-8999-92F81FD0307C}</a:tableStyleId>
                  </a:tblPr>
                  <a:tblGrid>
                    <a:gridCol w="4659517">
                      <a:extLst>
                        <a:ext uri="{9D8B030D-6E8A-4147-A177-3AD203B41FA5}">
                          <a16:colId xmlns:a16="http://schemas.microsoft.com/office/drawing/2014/main" val="20000"/>
                        </a:ext>
                      </a:extLst>
                    </a:gridCol>
                    <a:gridCol w="3112883">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r>
                                <a:rPr sz="2200">
                                  <a:latin typeface="Cambria Math"/>
                                </a:rPr>
                                <m:t>=</m:t>
                              </m:r>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oMath>
                          </a14:m>
                          <a:endParaRPr sz="2200" dirty="0"/>
                        </a:p>
                      </a:txBody>
                      <a:tcPr/>
                    </a:tc>
                    <a:tc>
                      <a:txBody>
                        <a:bodyPr/>
                        <a:lstStyle/>
                        <a:p>
                          <a:pPr algn="l"/>
                          <a:endParaRP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ad>
                                <m:radPr>
                                  <m:degHide m:val="on"/>
                                  <m:ctrlPr>
                                    <a:rPr sz="2200" i="1">
                                      <a:latin typeface="Cambria Math" panose="02040503050406030204" pitchFamily="18" charset="0"/>
                                    </a:rPr>
                                  </m:ctrlPr>
                                </m:radPr>
                                <m:deg/>
                                <m:e>
                                  <m:r>
                                    <a:rPr sz="2200">
                                      <a:latin typeface="Cambria Math"/>
                                    </a:rPr>
                                    <m:t>−3</m:t>
                                  </m:r>
                                </m:e>
                              </m:rad>
                              <m:r>
                                <a:rPr sz="2200">
                                  <a:latin typeface="Cambria Math"/>
                                </a:rPr>
                                <m:t>+</m:t>
                              </m:r>
                              <m:rad>
                                <m:radPr>
                                  <m:degHide m:val="on"/>
                                  <m:ctrlPr>
                                    <a:rPr sz="2200" i="1">
                                      <a:latin typeface="Cambria Math" panose="02040503050406030204" pitchFamily="18" charset="0"/>
                                    </a:rPr>
                                  </m:ctrlPr>
                                </m:radPr>
                                <m:deg/>
                                <m:e>
                                  <m:r>
                                    <a:rPr sz="2200">
                                      <a:latin typeface="Cambria Math"/>
                                    </a:rPr>
                                    <m:t>−3</m:t>
                                  </m:r>
                                </m:e>
                              </m:rad>
                              <m:rad>
                                <m:radPr>
                                  <m:degHide m:val="on"/>
                                  <m:ctrlPr>
                                    <a:rPr sz="2200" i="1">
                                      <a:latin typeface="Cambria Math" panose="02040503050406030204" pitchFamily="18" charset="0"/>
                                    </a:rPr>
                                  </m:ctrlPr>
                                </m:radPr>
                                <m:deg/>
                                <m:e>
                                  <m:r>
                                    <a:rPr sz="2200">
                                      <a:latin typeface="Cambria Math"/>
                                    </a:rPr>
                                    <m:t>−3</m:t>
                                  </m:r>
                                </m:e>
                              </m:rad>
                            </m:oMath>
                          </a14:m>
                          <a:endParaRPr sz="2200" dirty="0"/>
                        </a:p>
                      </a:txBody>
                      <a:tcPr/>
                    </a:tc>
                    <a:tc>
                      <a:txBody>
                        <a:bodyPr/>
                        <a:lstStyle/>
                        <a:p>
                          <a:pPr algn="l"/>
                          <a:endParaRPr dirty="0"/>
                        </a:p>
                      </a:txBody>
                      <a:tcP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oMath>
                          </a14:m>
                          <a:endParaRPr sz="2200" dirty="0"/>
                        </a:p>
                      </a:txBody>
                      <a:tcPr/>
                    </a:tc>
                    <a:tc>
                      <a:txBody>
                        <a:bodyPr/>
                        <a:lstStyle/>
                        <a:p>
                          <a:pPr algn="l">
                            <a:defRPr sz="1100" b="1"/>
                          </a:pPr>
                          <a:r>
                            <a:rPr sz="2000" b="0" dirty="0"/>
                            <a:t>Each </a:t>
                          </a:r>
                          <a14:m>
                            <m:oMath xmlns:m="http://schemas.openxmlformats.org/officeDocument/2006/math">
                              <m:rad>
                                <m:radPr>
                                  <m:degHide m:val="on"/>
                                  <m:ctrlPr>
                                    <a:rPr sz="2000" b="0" i="1">
                                      <a:latin typeface="Cambria Math" panose="02040503050406030204" pitchFamily="18" charset="0"/>
                                    </a:rPr>
                                  </m:ctrlPr>
                                </m:radPr>
                                <m:deg/>
                                <m:e>
                                  <m:r>
                                    <a:rPr sz="2000" b="0">
                                      <a:latin typeface="Cambria Math"/>
                                    </a:rPr>
                                    <m:t>−3</m:t>
                                  </m:r>
                                </m:e>
                              </m:rad>
                            </m:oMath>
                          </a14:m>
                          <a:r>
                            <a:rPr sz="2000" b="0" dirty="0"/>
                            <a:t> is converted to </a:t>
                          </a:r>
                          <a14:m>
                            <m:oMath xmlns:m="http://schemas.openxmlformats.org/officeDocument/2006/math">
                              <m:r>
                                <a:rPr sz="2000" b="0" i="1">
                                  <a:latin typeface="Cambria Math"/>
                                </a:rPr>
                                <m:t>𝑖</m:t>
                              </m:r>
                              <m:rad>
                                <m:radPr>
                                  <m:degHide m:val="on"/>
                                  <m:ctrlPr>
                                    <a:rPr sz="2000" b="0" i="1">
                                      <a:latin typeface="Cambria Math" panose="02040503050406030204" pitchFamily="18" charset="0"/>
                                    </a:rPr>
                                  </m:ctrlPr>
                                </m:radPr>
                                <m:deg/>
                                <m:e>
                                  <m:r>
                                    <a:rPr sz="2000" b="0" i="0">
                                      <a:latin typeface="Cambria Math"/>
                                    </a:rPr>
                                    <m:t>3</m:t>
                                  </m:r>
                                </m:e>
                              </m:rad>
                            </m:oMath>
                          </a14:m>
                          <a:r>
                            <a:rPr sz="2000" b="0" i="0" dirty="0"/>
                            <a:t> </a:t>
                          </a:r>
                          <a:r>
                            <a:rPr sz="2000" b="0" dirty="0"/>
                            <a:t>before multiplying.</a:t>
                          </a:r>
                        </a:p>
                      </a:txBody>
                      <a:tcP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r>
                                <a:rPr sz="2200">
                                  <a:latin typeface="Cambria Math"/>
                                </a:rPr>
                                <m:t>−3</m:t>
                              </m:r>
                            </m:oMath>
                          </a14:m>
                          <a:endParaRPr sz="2200" dirty="0"/>
                        </a:p>
                      </a:txBody>
                      <a:tcPr/>
                    </a:tc>
                    <a:tc>
                      <a:txBody>
                        <a:bodyPr/>
                        <a:lstStyle/>
                        <a:p>
                          <a:pPr algn="l">
                            <a:defRPr sz="1100" b="1"/>
                          </a:pPr>
                          <a:endParaRPr sz="2000" b="0" dirty="0"/>
                        </a:p>
                      </a:txBody>
                      <a:tcPr/>
                    </a:tc>
                    <a:extLst>
                      <a:ext uri="{0D108BD9-81ED-4DB2-BD59-A6C34878D82A}">
                        <a16:rowId xmlns:a16="http://schemas.microsoft.com/office/drawing/2014/main" val="10003"/>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=1−4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oMath>
                          </a14:m>
                          <a:endParaRPr sz="22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Open parenthesis two minus square root of negative three close parenthesis squared equals open parenthesis two minus square root of negative three close parenthesis open parenthesis two minus square root of negative three close parenthesis.&#10;&#10;Equals four minus four times square root of negative three plus square root of negative three times square root of negative three.&#10;&#10;Each square root of negative three is converted to i times square root of three, before multiplying.&#10;&#10;Equals four minus four i times square root of three plus open parenthesis i times square root of three close parenthesis squared.&#10;&#10;Equals four minus four i times square root of three minus three.&#10;&#10;Equals one minus four i times square root of three.">
                <a:extLst>
                  <a:ext uri="{FF2B5EF4-FFF2-40B4-BE49-F238E27FC236}">
                    <a16:creationId xmlns:a16="http://schemas.microsoft.com/office/drawing/2014/main" id="{59D9DC48-8A30-4C95-B7C1-9CE281995364}"/>
                  </a:ext>
                </a:extLst>
              </p:cNvPr>
              <p:cNvGraphicFramePr>
                <a:graphicFrameLocks/>
              </p:cNvGraphicFramePr>
              <p:nvPr>
                <p:extLst>
                  <p:ext uri="{D42A27DB-BD31-4B8C-83A1-F6EECF244321}">
                    <p14:modId xmlns:p14="http://schemas.microsoft.com/office/powerpoint/2010/main" val="2655626648"/>
                  </p:ext>
                </p:extLst>
              </p:nvPr>
            </p:nvGraphicFramePr>
            <p:xfrm>
              <a:off x="903083" y="1500566"/>
              <a:ext cx="7772400" cy="2964436"/>
            </p:xfrm>
            <a:graphic>
              <a:graphicData uri="http://schemas.openxmlformats.org/drawingml/2006/table">
                <a:tbl>
                  <a:tblPr firstRow="1" bandRow="1">
                    <a:tableStyleId>{2D5ABB26-0587-4C30-8999-92F81FD0307C}</a:tableStyleId>
                  </a:tblPr>
                  <a:tblGrid>
                    <a:gridCol w="4659517">
                      <a:extLst>
                        <a:ext uri="{9D8B030D-6E8A-4147-A177-3AD203B41FA5}">
                          <a16:colId xmlns:a16="http://schemas.microsoft.com/office/drawing/2014/main" val="20000"/>
                        </a:ext>
                      </a:extLst>
                    </a:gridCol>
                    <a:gridCol w="3112883">
                      <a:extLst>
                        <a:ext uri="{9D8B030D-6E8A-4147-A177-3AD203B41FA5}">
                          <a16:colId xmlns:a16="http://schemas.microsoft.com/office/drawing/2014/main" val="20001"/>
                        </a:ext>
                      </a:extLst>
                    </a:gridCol>
                  </a:tblGrid>
                  <a:tr h="551498">
                    <a:tc>
                      <a:txBody>
                        <a:bodyPr/>
                        <a:lstStyle/>
                        <a:p>
                          <a:endParaRPr lang="en-US"/>
                        </a:p>
                      </a:txBody>
                      <a:tcPr>
                        <a:blipFill>
                          <a:blip r:embed="rId2"/>
                          <a:stretch>
                            <a:fillRect r="-66797" b="-453846"/>
                          </a:stretch>
                        </a:blipFill>
                      </a:tcPr>
                    </a:tc>
                    <a:tc>
                      <a:txBody>
                        <a:bodyPr/>
                        <a:lstStyle/>
                        <a:p>
                          <a:pPr algn="l"/>
                          <a:endParaRPr/>
                        </a:p>
                      </a:txBody>
                      <a:tcPr/>
                    </a:tc>
                    <a:extLst>
                      <a:ext uri="{0D108BD9-81ED-4DB2-BD59-A6C34878D82A}">
                        <a16:rowId xmlns:a16="http://schemas.microsoft.com/office/drawing/2014/main" val="10000"/>
                      </a:ext>
                    </a:extLst>
                  </a:tr>
                  <a:tr h="551498">
                    <a:tc>
                      <a:txBody>
                        <a:bodyPr/>
                        <a:lstStyle/>
                        <a:p>
                          <a:endParaRPr lang="en-US"/>
                        </a:p>
                      </a:txBody>
                      <a:tcPr>
                        <a:blipFill>
                          <a:blip r:embed="rId2"/>
                          <a:stretch>
                            <a:fillRect t="-101111" r="-66797" b="-358889"/>
                          </a:stretch>
                        </a:blipFill>
                      </a:tcPr>
                    </a:tc>
                    <a:tc>
                      <a:txBody>
                        <a:bodyPr/>
                        <a:lstStyle/>
                        <a:p>
                          <a:pPr algn="l"/>
                          <a:endParaRPr dirty="0"/>
                        </a:p>
                      </a:txBody>
                      <a:tcPr/>
                    </a:tc>
                    <a:extLst>
                      <a:ext uri="{0D108BD9-81ED-4DB2-BD59-A6C34878D82A}">
                        <a16:rowId xmlns:a16="http://schemas.microsoft.com/office/drawing/2014/main" val="10001"/>
                      </a:ext>
                    </a:extLst>
                  </a:tr>
                  <a:tr h="758444">
                    <a:tc>
                      <a:txBody>
                        <a:bodyPr/>
                        <a:lstStyle/>
                        <a:p>
                          <a:endParaRPr lang="en-US"/>
                        </a:p>
                      </a:txBody>
                      <a:tcPr>
                        <a:blipFill>
                          <a:blip r:embed="rId2"/>
                          <a:stretch>
                            <a:fillRect t="-144800" r="-66797" b="-158400"/>
                          </a:stretch>
                        </a:blipFill>
                      </a:tcPr>
                    </a:tc>
                    <a:tc>
                      <a:txBody>
                        <a:bodyPr/>
                        <a:lstStyle/>
                        <a:p>
                          <a:endParaRPr lang="en-US"/>
                        </a:p>
                      </a:txBody>
                      <a:tcPr>
                        <a:blipFill>
                          <a:blip r:embed="rId2"/>
                          <a:stretch>
                            <a:fillRect l="-149706" t="-144800" b="-158400"/>
                          </a:stretch>
                        </a:blipFill>
                      </a:tcPr>
                    </a:tc>
                    <a:extLst>
                      <a:ext uri="{0D108BD9-81ED-4DB2-BD59-A6C34878D82A}">
                        <a16:rowId xmlns:a16="http://schemas.microsoft.com/office/drawing/2014/main" val="10002"/>
                      </a:ext>
                    </a:extLst>
                  </a:tr>
                  <a:tr h="551498">
                    <a:tc>
                      <a:txBody>
                        <a:bodyPr/>
                        <a:lstStyle/>
                        <a:p>
                          <a:endParaRPr lang="en-US"/>
                        </a:p>
                      </a:txBody>
                      <a:tcPr>
                        <a:blipFill>
                          <a:blip r:embed="rId2"/>
                          <a:stretch>
                            <a:fillRect t="-340000" r="-66797" b="-120000"/>
                          </a:stretch>
                        </a:blipFill>
                      </a:tcPr>
                    </a:tc>
                    <a:tc>
                      <a:txBody>
                        <a:bodyPr/>
                        <a:lstStyle/>
                        <a:p>
                          <a:pPr algn="l">
                            <a:defRPr sz="1100" b="1"/>
                          </a:pPr>
                          <a:endParaRPr sz="2000" b="0" dirty="0"/>
                        </a:p>
                      </a:txBody>
                      <a:tcPr/>
                    </a:tc>
                    <a:extLst>
                      <a:ext uri="{0D108BD9-81ED-4DB2-BD59-A6C34878D82A}">
                        <a16:rowId xmlns:a16="http://schemas.microsoft.com/office/drawing/2014/main" val="10003"/>
                      </a:ext>
                    </a:extLst>
                  </a:tr>
                  <a:tr h="551498">
                    <a:tc>
                      <a:txBody>
                        <a:bodyPr/>
                        <a:lstStyle/>
                        <a:p>
                          <a:endParaRPr lang="en-US"/>
                        </a:p>
                      </a:txBody>
                      <a:tcPr>
                        <a:blipFill>
                          <a:blip r:embed="rId2"/>
                          <a:stretch>
                            <a:fillRect t="-435165" r="-66797" b="-18681"/>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Roots and Complex Numbers</a:t>
            </a:r>
            <a:r>
              <a:rPr lang="en-US" baseline="-25000" dirty="0"/>
              <a:t>3</a:t>
            </a:r>
            <a:endParaRPr dirty="0"/>
          </a:p>
        </p:txBody>
      </p:sp>
      <p:sp>
        <p:nvSpPr>
          <p:cNvPr id="3" name="Text Placeholder 2"/>
          <p:cNvSpPr>
            <a:spLocks noGrp="1"/>
          </p:cNvSpPr>
          <p:nvPr>
            <p:ph type="body" sz="quarter" idx="10"/>
          </p:nvPr>
        </p:nvSpPr>
        <p:spPr>
          <a:xfrm>
            <a:off x="457200" y="1219200"/>
            <a:ext cx="8229600" cy="47771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Square root of four divided by square root of negative four equals two divided by two i.&#10;Two divided by two i simplifies to one divided by i.&#10;One divided by i simplifies further to negative i.">
                <a:extLst>
                  <a:ext uri="{FF2B5EF4-FFF2-40B4-BE49-F238E27FC236}">
                    <a16:creationId xmlns:a16="http://schemas.microsoft.com/office/drawing/2014/main" id="{31D5C44D-0B29-46E3-A10C-32F11BDBA3E1}"/>
                  </a:ext>
                </a:extLst>
              </p:cNvPr>
              <p:cNvGraphicFramePr>
                <a:graphicFrameLocks/>
              </p:cNvGraphicFramePr>
              <p:nvPr>
                <p:extLst>
                  <p:ext uri="{D42A27DB-BD31-4B8C-83A1-F6EECF244321}">
                    <p14:modId xmlns:p14="http://schemas.microsoft.com/office/powerpoint/2010/main" val="3731838776"/>
                  </p:ext>
                </p:extLst>
              </p:nvPr>
            </p:nvGraphicFramePr>
            <p:xfrm>
              <a:off x="990600" y="1040423"/>
              <a:ext cx="7696200" cy="2570290"/>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m:t>
                                      </m:r>
                                      <m:r>
                                        <a:rPr sz="2800">
                                          <a:latin typeface="Cambria Math"/>
                                        </a:rPr>
                                        <m:t>4</m:t>
                                      </m:r>
                                    </m:e>
                                  </m:rad>
                                </m:den>
                              </m:f>
                              <m:r>
                                <a:rPr sz="2800">
                                  <a:latin typeface="Cambria Math"/>
                                </a:rPr>
                                <m:t>=</m:t>
                              </m:r>
                              <m:f>
                                <m:fPr>
                                  <m:ctrlPr>
                                    <a:rPr sz="2800" i="1">
                                      <a:latin typeface="Cambria Math" panose="02040503050406030204" pitchFamily="18" charset="0"/>
                                    </a:rPr>
                                  </m:ctrlPr>
                                </m:fPr>
                                <m:num>
                                  <m:r>
                                    <a:rPr sz="2800">
                                      <a:latin typeface="Cambria Math"/>
                                    </a:rPr>
                                    <m:t>2</m:t>
                                  </m:r>
                                </m:num>
                                <m:den>
                                  <m:r>
                                    <a:rPr sz="2800">
                                      <a:latin typeface="Cambria Math"/>
                                    </a:rPr>
                                    <m:t>2</m:t>
                                  </m:r>
                                  <m:r>
                                    <a:rPr sz="2800">
                                      <a:latin typeface="Cambria Math"/>
                                    </a:rPr>
                                    <m:t>𝑖</m:t>
                                  </m:r>
                                </m:den>
                              </m:f>
                            </m:oMath>
                          </a14:m>
                          <a:endParaRPr sz="2800" dirty="0"/>
                        </a:p>
                      </a:txBody>
                      <a:tcPr/>
                    </a:tc>
                    <a:tc>
                      <a:txBody>
                        <a:bodyPr/>
                        <a:lstStyle/>
                        <a:p>
                          <a:pPr algn="l">
                            <a:defRPr b="1"/>
                          </a:pPr>
                          <a:r>
                            <a:rPr lang="en-US" sz="2400" b="0" dirty="0"/>
                            <a:t>We simplify each radical before dividing.</a:t>
                          </a:r>
                          <a:endParaRPr sz="2400" b="0" dirty="0"/>
                        </a:p>
                      </a:txBody>
                      <a:tcPr anchor="ct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m:t>
                                          </m:r>
                                          <m:r>
                                            <a:rPr sz="2800">
                                              <a:latin typeface="Cambria Math"/>
                                            </a:rPr>
                                            <m:t>4</m:t>
                                          </m:r>
                                        </m:e>
                                      </m:rad>
                                    </m:den>
                                  </m:f>
                                </m:e>
                              </m:phant>
                              <m:r>
                                <a:rPr sz="2800">
                                  <a:latin typeface="Cambria Math"/>
                                </a:rPr>
                                <m:t>=</m:t>
                              </m:r>
                              <m:f>
                                <m:fPr>
                                  <m:ctrlPr>
                                    <a:rPr sz="2800" i="1">
                                      <a:latin typeface="Cambria Math" panose="02040503050406030204" pitchFamily="18" charset="0"/>
                                    </a:rPr>
                                  </m:ctrlPr>
                                </m:fPr>
                                <m:num>
                                  <m:r>
                                    <a:rPr sz="2800">
                                      <a:latin typeface="Cambria Math"/>
                                    </a:rPr>
                                    <m:t>1</m:t>
                                  </m:r>
                                </m:num>
                                <m:den>
                                  <m:r>
                                    <a:rPr sz="2800">
                                      <a:latin typeface="Cambria Math"/>
                                    </a:rPr>
                                    <m:t>𝑖</m:t>
                                  </m:r>
                                </m:den>
                              </m:f>
                            </m:oMath>
                          </a14:m>
                          <a:endParaRPr sz="2800" dirty="0"/>
                        </a:p>
                      </a:txBody>
                      <a:tcPr/>
                    </a:tc>
                    <a:tc>
                      <a:txBody>
                        <a:bodyPr/>
                        <a:lstStyle/>
                        <a:p>
                          <a:pPr algn="l">
                            <a:defRPr sz="1100" b="1"/>
                          </a:pPr>
                          <a:r>
                            <a:rPr sz="2400" b="0" dirty="0"/>
                            <a:t>We already simplified </a:t>
                          </a:r>
                          <a14:m>
                            <m:oMath xmlns:m="http://schemas.openxmlformats.org/officeDocument/2006/math">
                              <m:f>
                                <m:fPr>
                                  <m:ctrlPr>
                                    <a:rPr sz="2400" b="0" i="1">
                                      <a:latin typeface="Cambria Math" panose="02040503050406030204" pitchFamily="18" charset="0"/>
                                    </a:rPr>
                                  </m:ctrlPr>
                                </m:fPr>
                                <m:num>
                                  <m:r>
                                    <a:rPr sz="2400" b="0" i="1">
                                      <a:latin typeface="Cambria Math"/>
                                    </a:rPr>
                                    <m:t>1</m:t>
                                  </m:r>
                                </m:num>
                                <m:den>
                                  <m:r>
                                    <a:rPr sz="2400" b="0" i="1">
                                      <a:latin typeface="Cambria Math"/>
                                    </a:rPr>
                                    <m:t>𝑖</m:t>
                                  </m:r>
                                </m:den>
                              </m:f>
                            </m:oMath>
                          </a14:m>
                          <a:r>
                            <a:rPr sz="2400" b="0" i="1" dirty="0"/>
                            <a:t> </a:t>
                          </a:r>
                          <a:r>
                            <a:rPr sz="2400" b="0" dirty="0"/>
                            <a:t>in Example 4c, so we quickly obtain the correct answer of </a:t>
                          </a:r>
                          <a14:m>
                            <m:oMath xmlns:m="http://schemas.openxmlformats.org/officeDocument/2006/math">
                              <m:r>
                                <a:rPr sz="2400" b="0">
                                  <a:latin typeface="Cambria Math"/>
                                </a:rPr>
                                <m:t>−</m:t>
                              </m:r>
                              <m:r>
                                <a:rPr sz="2400" b="0" i="1">
                                  <a:latin typeface="Cambria Math"/>
                                </a:rPr>
                                <m:t>𝑖</m:t>
                              </m:r>
                            </m:oMath>
                          </a14:m>
                          <a:r>
                            <a:rPr sz="2400" b="0" dirty="0"/>
                            <a:t>.</a:t>
                          </a:r>
                        </a:p>
                      </a:txBody>
                      <a:tcPr/>
                    </a:tc>
                    <a:extLst>
                      <a:ext uri="{0D108BD9-81ED-4DB2-BD59-A6C34878D82A}">
                        <a16:rowId xmlns:a16="http://schemas.microsoft.com/office/drawing/2014/main" val="10001"/>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m:t>
                                          </m:r>
                                          <m:r>
                                            <a:rPr sz="2800">
                                              <a:latin typeface="Cambria Math"/>
                                            </a:rPr>
                                            <m:t>4</m:t>
                                          </m:r>
                                        </m:e>
                                      </m:rad>
                                    </m:den>
                                  </m:f>
                                </m:e>
                              </m:phant>
                              <m:r>
                                <a:rPr sz="2800">
                                  <a:latin typeface="Cambria Math"/>
                                </a:rPr>
                                <m:t>=−</m:t>
                              </m:r>
                              <m:r>
                                <a:rPr sz="2800">
                                  <a:latin typeface="Cambria Math"/>
                                </a:rPr>
                                <m:t>𝑖</m:t>
                              </m:r>
                            </m:oMath>
                          </a14:m>
                          <a:endParaRPr sz="2800" dirty="0"/>
                        </a:p>
                      </a:txBody>
                      <a:tcPr/>
                    </a:tc>
                    <a:tc>
                      <a:txBody>
                        <a:bodyPr/>
                        <a:lstStyle/>
                        <a:p>
                          <a:pPr algn="l">
                            <a:defRPr sz="1100" b="1"/>
                          </a:pPr>
                          <a:endParaRPr sz="24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Square root of four divided by square root of negative four equals two divided by two i.&#10;Two divided by two i simplifies to one divided by i.&#10;One divided by i simplifies further to negative i.">
                <a:extLst>
                  <a:ext uri="{FF2B5EF4-FFF2-40B4-BE49-F238E27FC236}">
                    <a16:creationId xmlns:a16="http://schemas.microsoft.com/office/drawing/2014/main" id="{31D5C44D-0B29-46E3-A10C-32F11BDBA3E1}"/>
                  </a:ext>
                </a:extLst>
              </p:cNvPr>
              <p:cNvGraphicFramePr>
                <a:graphicFrameLocks/>
              </p:cNvGraphicFramePr>
              <p:nvPr>
                <p:extLst>
                  <p:ext uri="{D42A27DB-BD31-4B8C-83A1-F6EECF244321}">
                    <p14:modId xmlns:p14="http://schemas.microsoft.com/office/powerpoint/2010/main" val="3731838776"/>
                  </p:ext>
                </p:extLst>
              </p:nvPr>
            </p:nvGraphicFramePr>
            <p:xfrm>
              <a:off x="990600" y="1040423"/>
              <a:ext cx="7696200" cy="2570290"/>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797306">
                    <a:tc>
                      <a:txBody>
                        <a:bodyPr/>
                        <a:lstStyle/>
                        <a:p>
                          <a:endParaRPr lang="en-US"/>
                        </a:p>
                      </a:txBody>
                      <a:tcPr>
                        <a:blipFill>
                          <a:blip r:embed="rId2"/>
                          <a:stretch>
                            <a:fillRect r="-260857" b="-230534"/>
                          </a:stretch>
                        </a:blipFill>
                      </a:tcPr>
                    </a:tc>
                    <a:tc>
                      <a:txBody>
                        <a:bodyPr/>
                        <a:lstStyle/>
                        <a:p>
                          <a:pPr algn="l">
                            <a:defRPr b="1"/>
                          </a:pPr>
                          <a:r>
                            <a:rPr lang="en-US" sz="2400" b="0" dirty="0"/>
                            <a:t>We simplify each radical before dividing.</a:t>
                          </a:r>
                          <a:endParaRPr sz="2400" b="0" dirty="0"/>
                        </a:p>
                      </a:txBody>
                      <a:tcPr anchor="ctr"/>
                    </a:tc>
                    <a:extLst>
                      <a:ext uri="{0D108BD9-81ED-4DB2-BD59-A6C34878D82A}">
                        <a16:rowId xmlns:a16="http://schemas.microsoft.com/office/drawing/2014/main" val="10000"/>
                      </a:ext>
                    </a:extLst>
                  </a:tr>
                  <a:tr h="975678">
                    <a:tc>
                      <a:txBody>
                        <a:bodyPr/>
                        <a:lstStyle/>
                        <a:p>
                          <a:endParaRPr lang="en-US"/>
                        </a:p>
                      </a:txBody>
                      <a:tcPr>
                        <a:blipFill>
                          <a:blip r:embed="rId2"/>
                          <a:stretch>
                            <a:fillRect t="-81366" r="-260857" b="-87578"/>
                          </a:stretch>
                        </a:blipFill>
                      </a:tcPr>
                    </a:tc>
                    <a:tc>
                      <a:txBody>
                        <a:bodyPr/>
                        <a:lstStyle/>
                        <a:p>
                          <a:endParaRPr lang="en-US"/>
                        </a:p>
                      </a:txBody>
                      <a:tcPr>
                        <a:blipFill>
                          <a:blip r:embed="rId2"/>
                          <a:stretch>
                            <a:fillRect l="-38335" t="-81366" b="-87578"/>
                          </a:stretch>
                        </a:blipFill>
                      </a:tcPr>
                    </a:tc>
                    <a:extLst>
                      <a:ext uri="{0D108BD9-81ED-4DB2-BD59-A6C34878D82A}">
                        <a16:rowId xmlns:a16="http://schemas.microsoft.com/office/drawing/2014/main" val="10001"/>
                      </a:ext>
                    </a:extLst>
                  </a:tr>
                  <a:tr h="797306">
                    <a:tc>
                      <a:txBody>
                        <a:bodyPr/>
                        <a:lstStyle/>
                        <a:p>
                          <a:endParaRPr lang="en-US"/>
                        </a:p>
                      </a:txBody>
                      <a:tcPr>
                        <a:blipFill>
                          <a:blip r:embed="rId2"/>
                          <a:stretch>
                            <a:fillRect t="-222901" r="-260857" b="-7634"/>
                          </a:stretch>
                        </a:blipFill>
                      </a:tcPr>
                    </a:tc>
                    <a:tc>
                      <a:txBody>
                        <a:bodyPr/>
                        <a:lstStyle/>
                        <a:p>
                          <a:pPr algn="l">
                            <a:defRPr sz="1100" b="1"/>
                          </a:pPr>
                          <a:endParaRPr sz="24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Square Roots of Negative Numbers</a:t>
            </a:r>
          </a:p>
        </p:txBody>
      </p:sp>
      <p:sp>
        <p:nvSpPr>
          <p:cNvPr id="3" name="Text Placeholder 2"/>
          <p:cNvSpPr>
            <a:spLocks noGrp="1"/>
          </p:cNvSpPr>
          <p:nvPr>
            <p:ph type="body" sz="quarter" idx="10"/>
          </p:nvPr>
        </p:nvSpPr>
        <p:spPr/>
        <p:txBody>
          <a:bodyPr>
            <a:normAutofit/>
          </a:bodyPr>
          <a:lstStyle/>
          <a:p>
            <a:pPr>
              <a:defRPr sz="2800"/>
            </a:pPr>
            <a:r>
              <a:rPr lang="en-US" sz="2600" dirty="0"/>
              <a:t>If</a:t>
            </a:r>
            <a:r>
              <a:rPr lang="en-US" sz="2600" i="1" dirty="0"/>
              <a:t> a </a:t>
            </a:r>
            <a:r>
              <a:rPr lang="en-US" sz="2600" dirty="0"/>
              <a:t>is a positive real number, </a:t>
            </a:r>
            <a:r>
              <a:rPr lang="en-US" sz="2600" dirty="0">
                <a:latin typeface="Cambria Math" panose="02040503050406030204" pitchFamily="18" charset="0"/>
                <a:ea typeface="Cambria Math" panose="02040503050406030204" pitchFamily="18" charset="0"/>
              </a:rPr>
              <a:t>√−</a:t>
            </a:r>
            <a:r>
              <a:rPr lang="en-US" sz="2600" i="1" dirty="0"/>
              <a:t>a</a:t>
            </a:r>
            <a:r>
              <a:rPr lang="en-US" sz="2600" i="1" dirty="0">
                <a:latin typeface="Cambria Math" panose="02040503050406030204" pitchFamily="18" charset="0"/>
                <a:ea typeface="Cambria Math" panose="02040503050406030204" pitchFamily="18" charset="0"/>
              </a:rPr>
              <a:t> </a:t>
            </a:r>
            <a:r>
              <a:rPr lang="en-US" sz="2600" dirty="0">
                <a:latin typeface="Cambria Math" panose="02040503050406030204" pitchFamily="18" charset="0"/>
                <a:ea typeface="Cambria Math" panose="02040503050406030204" pitchFamily="18" charset="0"/>
              </a:rPr>
              <a:t>=</a:t>
            </a:r>
            <a:r>
              <a:rPr lang="en-US" sz="2600" dirty="0"/>
              <a:t> </a:t>
            </a:r>
            <a:r>
              <a:rPr lang="en-US" sz="2600" i="1" dirty="0">
                <a:latin typeface="Cambria Math" panose="02040503050406030204" pitchFamily="18" charset="0"/>
                <a:ea typeface="Cambria Math" panose="02040503050406030204" pitchFamily="18" charset="0"/>
              </a:rPr>
              <a:t>i</a:t>
            </a:r>
            <a:r>
              <a:rPr lang="en-US" sz="2600" dirty="0"/>
              <a:t> </a:t>
            </a:r>
            <a:r>
              <a:rPr lang="en-US" sz="2600" dirty="0">
                <a:latin typeface="Cambria Math" panose="02040503050406030204" pitchFamily="18" charset="0"/>
                <a:ea typeface="Cambria Math" panose="02040503050406030204" pitchFamily="18" charset="0"/>
              </a:rPr>
              <a:t>√</a:t>
            </a:r>
            <a:r>
              <a:rPr lang="en-US" sz="2600" i="1" dirty="0"/>
              <a:t>a</a:t>
            </a:r>
            <a:r>
              <a:rPr lang="en-US" sz="2600" dirty="0"/>
              <a:t>. Note that by this definition, and by a logical extension of exponentiation, </a:t>
            </a:r>
            <a:endParaRPr lang="ar-AE" sz="2600" dirty="0"/>
          </a:p>
        </p:txBody>
      </p:sp>
      <p:pic>
        <p:nvPicPr>
          <p:cNvPr id="9" name="Picture 8" descr="Open parenthesis i times the square root of a close parenthesis squared equals i squared times open parenthesis the square root of a close parenthesis squared, which equals negative a.">
            <a:extLst>
              <a:ext uri="{FF2B5EF4-FFF2-40B4-BE49-F238E27FC236}">
                <a16:creationId xmlns:a16="http://schemas.microsoft.com/office/drawing/2014/main" id="{54881276-A177-57C3-CB65-B5CDF4FA207E}"/>
              </a:ext>
            </a:extLst>
          </p:cNvPr>
          <p:cNvPicPr>
            <a:picLocks noChangeAspect="1"/>
          </p:cNvPicPr>
          <p:nvPr/>
        </p:nvPicPr>
        <p:blipFill>
          <a:blip r:embed="rId2"/>
          <a:stretch>
            <a:fillRect/>
          </a:stretch>
        </p:blipFill>
        <p:spPr>
          <a:xfrm>
            <a:off x="533400" y="2057400"/>
            <a:ext cx="2720000" cy="612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The Number</a:t>
            </a:r>
            <a:r>
              <a:rPr lang="en-US" sz="2400" i="1" dirty="0"/>
              <a:t> </a:t>
            </a:r>
            <a:r>
              <a:rPr lang="en-US" i="1" dirty="0"/>
              <a:t>i</a:t>
            </a:r>
            <a:r>
              <a:rPr lang="en-US" baseline="-25000" dirty="0"/>
              <a:t>1</a:t>
            </a:r>
            <a:endParaRPr dirty="0"/>
          </a:p>
        </p:txBody>
      </p:sp>
      <p:pic>
        <p:nvPicPr>
          <p:cNvPr id="6" name="Picture 5" descr="a: square root of negative 16 equals i times square root of 16 that equal i times open parentheses 4 close parentheses equals 4 times i.">
            <a:extLst>
              <a:ext uri="{FF2B5EF4-FFF2-40B4-BE49-F238E27FC236}">
                <a16:creationId xmlns:a16="http://schemas.microsoft.com/office/drawing/2014/main" id="{6B492550-7116-4D65-3F90-4D13B02F7D77}"/>
              </a:ext>
            </a:extLst>
          </p:cNvPr>
          <p:cNvPicPr>
            <a:picLocks noChangeAspect="1"/>
          </p:cNvPicPr>
          <p:nvPr/>
        </p:nvPicPr>
        <p:blipFill>
          <a:blip r:embed="rId2"/>
          <a:stretch>
            <a:fillRect/>
          </a:stretch>
        </p:blipFill>
        <p:spPr>
          <a:xfrm>
            <a:off x="914400" y="1088136"/>
            <a:ext cx="6743700" cy="581025"/>
          </a:xfrm>
          <a:prstGeom prst="rect">
            <a:avLst/>
          </a:prstGeom>
        </p:spPr>
      </p:pic>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endParaRPr lang="en-US" dirty="0"/>
          </a:p>
          <a:p>
            <a:pPr>
              <a:defRPr sz="2800"/>
            </a:pPr>
            <a:r>
              <a:rPr sz="2800" dirty="0"/>
              <a:t> write a constant such as </a:t>
            </a:r>
            <a:r>
              <a:rPr sz="2800" dirty="0">
                <a:latin typeface="Cambria Math"/>
              </a:rPr>
              <a:t>4</a:t>
            </a:r>
            <a:r>
              <a:rPr sz="2800" dirty="0"/>
              <a:t> before letters in algebraic expressions, even if, as in this case, the letter is not a variable. Remember that</a:t>
            </a:r>
            <a:r>
              <a:rPr lang="en-US" sz="2800" dirty="0"/>
              <a:t> </a:t>
            </a:r>
            <a:r>
              <a:rPr lang="en-US" i="1" dirty="0">
                <a:latin typeface="Cambria Math" panose="02040503050406030204" pitchFamily="18" charset="0"/>
                <a:ea typeface="Cambria Math" panose="02040503050406030204" pitchFamily="18" charset="0"/>
              </a:rPr>
              <a:t>i</a:t>
            </a:r>
            <a:r>
              <a:rPr lang="en-IN" dirty="0"/>
              <a:t> </a:t>
            </a:r>
            <a:r>
              <a:rPr sz="2800" dirty="0"/>
              <a:t>has a fixed meaning:</a:t>
            </a:r>
            <a:r>
              <a:rPr lang="en-IN" dirty="0"/>
              <a:t> </a:t>
            </a:r>
            <a:r>
              <a:rPr lang="en-US" i="1" dirty="0">
                <a:latin typeface="Cambria Math" panose="02040503050406030204" pitchFamily="18" charset="0"/>
                <a:ea typeface="Cambria Math" panose="02040503050406030204" pitchFamily="18" charset="0"/>
              </a:rPr>
              <a:t>i</a:t>
            </a:r>
            <a:r>
              <a:rPr lang="en-IN" dirty="0"/>
              <a:t> </a:t>
            </a:r>
            <a:r>
              <a:rPr sz="2800" dirty="0"/>
              <a:t>is the square root of</a:t>
            </a:r>
            <a:r>
              <a:rPr lang="en-US" sz="2800" dirty="0"/>
              <a:t> </a:t>
            </a:r>
            <a:r>
              <a:rPr lang="en-US" dirty="0">
                <a:latin typeface="Cambria Math" panose="02040503050406030204" pitchFamily="18" charset="0"/>
                <a:ea typeface="Cambria Math" panose="02040503050406030204" pitchFamily="18" charset="0"/>
              </a:rPr>
              <a:t>−1</a:t>
            </a:r>
            <a:r>
              <a:rPr sz="2800" dirty="0"/>
              <a:t>.</a:t>
            </a:r>
          </a:p>
          <a:p>
            <a:pPr>
              <a:defRPr sz="2800"/>
            </a:pPr>
            <a:r>
              <a:rPr lang="en-US" dirty="0"/>
              <a:t>b.</a:t>
            </a:r>
          </a:p>
          <a:p>
            <a:pPr>
              <a:defRPr sz="2800"/>
            </a:pPr>
            <a:endParaRPr sz="2800" dirty="0"/>
          </a:p>
        </p:txBody>
      </p:sp>
      <p:pic>
        <p:nvPicPr>
          <p:cNvPr id="8" name="Picture 7" descr="a: square root of negative 8 equals i times square root of 8 that equal i times open parentheses 2 times square root of 2 close parentheses equals  2 times i times square root of 2.">
            <a:extLst>
              <a:ext uri="{FF2B5EF4-FFF2-40B4-BE49-F238E27FC236}">
                <a16:creationId xmlns:a16="http://schemas.microsoft.com/office/drawing/2014/main" id="{10616A5D-C862-A05B-4674-339B59532094}"/>
              </a:ext>
            </a:extLst>
          </p:cNvPr>
          <p:cNvPicPr>
            <a:picLocks noChangeAspect="1"/>
          </p:cNvPicPr>
          <p:nvPr/>
        </p:nvPicPr>
        <p:blipFill>
          <a:blip r:embed="rId3"/>
          <a:stretch>
            <a:fillRect/>
          </a:stretch>
        </p:blipFill>
        <p:spPr>
          <a:xfrm>
            <a:off x="856108" y="3329369"/>
            <a:ext cx="7277100" cy="714375"/>
          </a:xfrm>
          <a:prstGeom prst="rect">
            <a:avLst/>
          </a:prstGeom>
        </p:spPr>
      </p:pic>
      <p:sp>
        <p:nvSpPr>
          <p:cNvPr id="4" name="TextBox 3">
            <a:extLst>
              <a:ext uri="{FF2B5EF4-FFF2-40B4-BE49-F238E27FC236}">
                <a16:creationId xmlns:a16="http://schemas.microsoft.com/office/drawing/2014/main" id="{1149AF88-803D-B5B7-3794-B04AC6A2AEEC}"/>
              </a:ext>
            </a:extLst>
          </p:cNvPr>
          <p:cNvSpPr txBox="1"/>
          <p:nvPr/>
        </p:nvSpPr>
        <p:spPr>
          <a:xfrm>
            <a:off x="560832" y="3886122"/>
            <a:ext cx="7572376" cy="523220"/>
          </a:xfrm>
          <a:prstGeom prst="rect">
            <a:avLst/>
          </a:prstGeom>
          <a:noFill/>
        </p:spPr>
        <p:txBody>
          <a:bodyPr wrap="square" rtlCol="0">
            <a:spAutoFit/>
          </a:bodyPr>
          <a:lstStyle/>
          <a:p>
            <a:r>
              <a:rPr lang="en-US" sz="2800" dirty="0"/>
              <a:t>again, we write the radical factor last. You should</a:t>
            </a:r>
            <a:endParaRPr lang="en-IN" sz="2800" dirty="0"/>
          </a:p>
        </p:txBody>
      </p:sp>
      <p:pic>
        <p:nvPicPr>
          <p:cNvPr id="5" name="Picture 4" descr="verify that open parenthesis 2i times the square root of 2 close parenthesis squared is indeed negative 8.">
            <a:extLst>
              <a:ext uri="{FF2B5EF4-FFF2-40B4-BE49-F238E27FC236}">
                <a16:creationId xmlns:a16="http://schemas.microsoft.com/office/drawing/2014/main" id="{4A12D6CD-6884-9780-0A41-CB9252F7FB97}"/>
              </a:ext>
            </a:extLst>
          </p:cNvPr>
          <p:cNvPicPr>
            <a:picLocks noChangeAspect="1"/>
          </p:cNvPicPr>
          <p:nvPr/>
        </p:nvPicPr>
        <p:blipFill>
          <a:blip r:embed="rId4"/>
          <a:stretch>
            <a:fillRect/>
          </a:stretch>
        </p:blipFill>
        <p:spPr>
          <a:xfrm>
            <a:off x="609600" y="4355592"/>
            <a:ext cx="4505715" cy="68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The Number</a:t>
            </a:r>
            <a:r>
              <a:rPr lang="en-IN" dirty="0"/>
              <a:t> </a:t>
            </a:r>
            <a:r>
              <a:rPr lang="en-IN" i="1" dirty="0"/>
              <a:t>i</a:t>
            </a:r>
            <a:r>
              <a:rPr lang="en-US" sz="3200" baseline="-25000" dirty="0"/>
              <a:t>2</a:t>
            </a:r>
            <a:endParaRPr i="1"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lang="en-IN" i="1" dirty="0"/>
              <a:t>i</a:t>
            </a:r>
            <a:r>
              <a:rPr lang="en-IN" sz="1050" i="1" dirty="0"/>
              <a:t> </a:t>
            </a:r>
            <a:r>
              <a:rPr lang="en-IN" dirty="0"/>
              <a:t>³</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a:t>
            </a:r>
            <a:r>
              <a:rPr lang="en-US" i="1" dirty="0"/>
              <a:t> i</a:t>
            </a:r>
            <a:r>
              <a:rPr lang="en-US" sz="1050" i="1" dirty="0"/>
              <a:t> </a:t>
            </a:r>
            <a:r>
              <a:rPr lang="en-US" dirty="0">
                <a:latin typeface="Calibri" panose="020F0502020204030204" pitchFamily="34" charset="0"/>
                <a:ea typeface="Calibri" panose="020F0502020204030204" pitchFamily="34" charset="0"/>
                <a:cs typeface="Calibri" panose="020F0502020204030204" pitchFamily="34" charset="0"/>
              </a:rPr>
              <a:t>² </a:t>
            </a:r>
            <a:r>
              <a:rPr lang="en-US" i="1" dirty="0"/>
              <a:t>i</a:t>
            </a:r>
            <a:r>
              <a:rPr lang="en-US" i="1"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−1)(</a:t>
            </a:r>
            <a:r>
              <a:rPr lang="en-US" i="1" dirty="0"/>
              <a:t>i</a:t>
            </a:r>
            <a:r>
              <a:rPr lang="en-US" dirty="0">
                <a:latin typeface="Cambria Math" panose="02040503050406030204" pitchFamily="18" charset="0"/>
                <a:ea typeface="Cambria Math" panose="02040503050406030204" pitchFamily="18" charset="0"/>
              </a:rPr>
              <a:t>) = −</a:t>
            </a:r>
            <a:r>
              <a:rPr lang="en-US" i="1" dirty="0">
                <a:latin typeface="Cambria Math" panose="02040503050406030204" pitchFamily="18" charset="0"/>
                <a:ea typeface="Cambria Math" panose="02040503050406030204" pitchFamily="18" charset="0"/>
              </a:rPr>
              <a:t> </a:t>
            </a:r>
            <a:r>
              <a:rPr lang="en-US" i="1" dirty="0"/>
              <a:t>i</a:t>
            </a:r>
            <a:r>
              <a:rPr dirty="0"/>
              <a:t>, and</a:t>
            </a:r>
            <a:endParaRPr lang="en-US" dirty="0"/>
          </a:p>
        </p:txBody>
      </p:sp>
      <p:pic>
        <p:nvPicPr>
          <p:cNvPr id="11" name="Picture 10" descr="i raised to the power of 4 equals i squared times i squared, which equals negative 1 times negative 1, which equals 1.">
            <a:extLst>
              <a:ext uri="{FF2B5EF4-FFF2-40B4-BE49-F238E27FC236}">
                <a16:creationId xmlns:a16="http://schemas.microsoft.com/office/drawing/2014/main" id="{15831FE3-68BC-4656-3F74-F569BB916276}"/>
              </a:ext>
            </a:extLst>
          </p:cNvPr>
          <p:cNvPicPr>
            <a:picLocks noChangeAspect="1"/>
          </p:cNvPicPr>
          <p:nvPr/>
        </p:nvPicPr>
        <p:blipFill>
          <a:blip r:embed="rId2"/>
          <a:stretch>
            <a:fillRect/>
          </a:stretch>
        </p:blipFill>
        <p:spPr>
          <a:xfrm>
            <a:off x="1066800" y="1491890"/>
            <a:ext cx="5982257" cy="504000"/>
          </a:xfrm>
          <a:prstGeom prst="rect">
            <a:avLst/>
          </a:prstGeom>
        </p:spPr>
      </p:pic>
      <p:sp>
        <p:nvSpPr>
          <p:cNvPr id="19" name="TextBox 18">
            <a:extLst>
              <a:ext uri="{FF2B5EF4-FFF2-40B4-BE49-F238E27FC236}">
                <a16:creationId xmlns:a16="http://schemas.microsoft.com/office/drawing/2014/main" id="{2A4479BB-4C8D-F11C-2C3A-F127D6E8A4F2}"/>
              </a:ext>
            </a:extLst>
          </p:cNvPr>
          <p:cNvSpPr txBox="1"/>
          <p:nvPr/>
        </p:nvSpPr>
        <p:spPr>
          <a:xfrm>
            <a:off x="942680" y="1905336"/>
            <a:ext cx="5867400" cy="523220"/>
          </a:xfrm>
          <a:prstGeom prst="rect">
            <a:avLst/>
          </a:prstGeom>
          <a:noFill/>
        </p:spPr>
        <p:txBody>
          <a:bodyPr wrap="square" rtlCol="0">
            <a:spAutoFit/>
          </a:bodyPr>
          <a:lstStyle/>
          <a:p>
            <a:r>
              <a:rPr lang="en-US" sz="2800" i="1" dirty="0"/>
              <a:t>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 −1</a:t>
            </a:r>
            <a:r>
              <a:rPr lang="en-US" sz="2800" i="1" dirty="0"/>
              <a:t> </a:t>
            </a:r>
            <a:r>
              <a:rPr lang="en-US" sz="2800" dirty="0"/>
              <a:t>allows us, by our extension of</a:t>
            </a:r>
            <a:endParaRPr lang="en-IN" sz="2800" dirty="0"/>
          </a:p>
        </p:txBody>
      </p:sp>
      <p:pic>
        <p:nvPicPr>
          <p:cNvPr id="18" name="Picture 17" descr="exponentiation, to determine i raised to the power of n for any natural number.">
            <a:extLst>
              <a:ext uri="{FF2B5EF4-FFF2-40B4-BE49-F238E27FC236}">
                <a16:creationId xmlns:a16="http://schemas.microsoft.com/office/drawing/2014/main" id="{87BE25B6-6D81-1588-C487-D2F1BCA5EBA7}"/>
              </a:ext>
            </a:extLst>
          </p:cNvPr>
          <p:cNvPicPr>
            <a:picLocks noChangeAspect="1"/>
          </p:cNvPicPr>
          <p:nvPr/>
        </p:nvPicPr>
        <p:blipFill>
          <a:blip r:embed="rId3"/>
          <a:stretch>
            <a:fillRect/>
          </a:stretch>
        </p:blipFill>
        <p:spPr>
          <a:xfrm>
            <a:off x="1028208" y="2392650"/>
            <a:ext cx="7053428" cy="468000"/>
          </a:xfrm>
          <a:prstGeom prst="rect">
            <a:avLst/>
          </a:prstGeom>
        </p:spPr>
      </p:pic>
      <p:sp>
        <p:nvSpPr>
          <p:cNvPr id="16" name="TextBox 15">
            <a:extLst>
              <a:ext uri="{FF2B5EF4-FFF2-40B4-BE49-F238E27FC236}">
                <a16:creationId xmlns:a16="http://schemas.microsoft.com/office/drawing/2014/main" id="{1BC26BA6-B309-C710-3BA8-7F27D1DD6A16}"/>
              </a:ext>
            </a:extLst>
          </p:cNvPr>
          <p:cNvSpPr txBox="1"/>
          <p:nvPr/>
        </p:nvSpPr>
        <p:spPr>
          <a:xfrm>
            <a:off x="962361" y="2797560"/>
            <a:ext cx="2133600" cy="523220"/>
          </a:xfrm>
          <a:prstGeom prst="rect">
            <a:avLst/>
          </a:prstGeom>
          <a:noFill/>
        </p:spPr>
        <p:txBody>
          <a:bodyPr wrap="square" rtlCol="0">
            <a:spAutoFit/>
          </a:bodyPr>
          <a:lstStyle/>
          <a:p>
            <a:r>
              <a:rPr lang="en-US" sz="2800" dirty="0"/>
              <a:t>number </a:t>
            </a:r>
            <a:r>
              <a:rPr lang="en-US" sz="2800" i="1" dirty="0"/>
              <a:t>n</a:t>
            </a:r>
            <a:r>
              <a:rPr lang="en-US" sz="2800" dirty="0"/>
              <a:t>.</a:t>
            </a:r>
            <a:endParaRPr lang="en-IN" sz="2800" dirty="0"/>
          </a:p>
        </p:txBody>
      </p:sp>
      <p:sp>
        <p:nvSpPr>
          <p:cNvPr id="5" name="TextBox 4">
            <a:extLst>
              <a:ext uri="{FF2B5EF4-FFF2-40B4-BE49-F238E27FC236}">
                <a16:creationId xmlns:a16="http://schemas.microsoft.com/office/drawing/2014/main" id="{63CE3E2A-E673-61CC-6170-91508DA89B84}"/>
              </a:ext>
            </a:extLst>
          </p:cNvPr>
          <p:cNvSpPr txBox="1"/>
          <p:nvPr/>
        </p:nvSpPr>
        <p:spPr>
          <a:xfrm>
            <a:off x="457200" y="3257484"/>
            <a:ext cx="8229600" cy="523220"/>
          </a:xfrm>
          <a:prstGeom prst="rect">
            <a:avLst/>
          </a:prstGeom>
          <a:noFill/>
        </p:spPr>
        <p:txBody>
          <a:bodyPr wrap="square" rtlCol="0">
            <a:sp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d.   (</a:t>
            </a:r>
            <a:r>
              <a:rPr lang="en-US" sz="2800" dirty="0">
                <a:latin typeface="Cambria Math" panose="02040503050406030204" pitchFamily="18" charset="0"/>
                <a:ea typeface="Cambria Math" panose="02040503050406030204" pitchFamily="18" charset="0"/>
              </a:rPr>
              <a:t>−</a:t>
            </a:r>
            <a:r>
              <a:rPr lang="en-US" sz="2800" i="1" dirty="0"/>
              <a:t> i </a:t>
            </a:r>
            <a:r>
              <a:rPr lang="en-US" sz="2800" dirty="0">
                <a:latin typeface="Cambria Math" panose="02040503050406030204" pitchFamily="18" charset="0"/>
                <a:ea typeface="Cambria Math" panose="02040503050406030204" pitchFamily="18" charset="0"/>
              </a:rPr>
              <a:t>)</a:t>
            </a:r>
            <a:r>
              <a:rPr lang="en-US" sz="2800" i="1" dirty="0"/>
              <a:t>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a:latin typeface="Cambria Math" panose="02040503050406030204" pitchFamily="18" charset="0"/>
                <a:ea typeface="Cambria Math" panose="02040503050406030204" pitchFamily="18" charset="0"/>
              </a:rPr>
              <a:t>−</a:t>
            </a:r>
            <a:r>
              <a:rPr lang="en-US" sz="2800" i="1" dirty="0"/>
              <a:t> </a:t>
            </a:r>
            <a:r>
              <a:rPr lang="en-US" sz="2800" dirty="0"/>
              <a:t>1</a:t>
            </a:r>
            <a:r>
              <a:rPr lang="en-US" sz="2800" i="1" dirty="0"/>
              <a:t> </a:t>
            </a:r>
            <a:r>
              <a:rPr lang="en-US" sz="2800" dirty="0">
                <a:latin typeface="Cambria Math" panose="02040503050406030204" pitchFamily="18" charset="0"/>
                <a:ea typeface="Cambria Math" panose="02040503050406030204" pitchFamily="18" charset="0"/>
              </a:rPr>
              <a:t>)</a:t>
            </a:r>
            <a:r>
              <a:rPr lang="en-US" sz="2800" i="1" dirty="0"/>
              <a:t>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i="1" dirty="0"/>
              <a:t>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a:t>
            </a:r>
            <a:r>
              <a:rPr lang="en-US" sz="2800" i="1" dirty="0"/>
              <a:t> 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 −1</a:t>
            </a:r>
            <a:r>
              <a:rPr lang="en-US" sz="2800" dirty="0"/>
              <a:t>. This shows that </a:t>
            </a:r>
            <a:r>
              <a:rPr lang="en-US" sz="2800" dirty="0">
                <a:latin typeface="Cambria Math" panose="02040503050406030204" pitchFamily="18" charset="0"/>
                <a:ea typeface="Cambria Math" panose="02040503050406030204" pitchFamily="18" charset="0"/>
              </a:rPr>
              <a:t>−</a:t>
            </a:r>
            <a:r>
              <a:rPr lang="en-US" sz="2800" i="1" dirty="0">
                <a:latin typeface="Cambria Math" panose="02040503050406030204" pitchFamily="18" charset="0"/>
                <a:ea typeface="Cambria Math" panose="02040503050406030204" pitchFamily="18" charset="0"/>
              </a:rPr>
              <a:t> </a:t>
            </a:r>
            <a:r>
              <a:rPr lang="en-US" sz="2800" i="1" dirty="0"/>
              <a:t>i</a:t>
            </a:r>
            <a:endParaRPr lang="en-IN" sz="2800" dirty="0"/>
          </a:p>
        </p:txBody>
      </p:sp>
      <p:sp>
        <p:nvSpPr>
          <p:cNvPr id="9" name="TextBox 8">
            <a:extLst>
              <a:ext uri="{FF2B5EF4-FFF2-40B4-BE49-F238E27FC236}">
                <a16:creationId xmlns:a16="http://schemas.microsoft.com/office/drawing/2014/main" id="{918112F7-06A5-0FB0-9966-96368585B549}"/>
              </a:ext>
            </a:extLst>
          </p:cNvPr>
          <p:cNvSpPr txBox="1"/>
          <p:nvPr/>
        </p:nvSpPr>
        <p:spPr>
          <a:xfrm>
            <a:off x="962361" y="3734511"/>
            <a:ext cx="6373458" cy="523220"/>
          </a:xfrm>
          <a:prstGeom prst="rect">
            <a:avLst/>
          </a:prstGeom>
          <a:noFill/>
        </p:spPr>
        <p:txBody>
          <a:bodyPr wrap="square" rtlCol="0">
            <a:spAutoFit/>
          </a:bodyPr>
          <a:lstStyle/>
          <a:p>
            <a:r>
              <a:rPr lang="en-US" sz="2800" dirty="0"/>
              <a:t>also has the property that its square is</a:t>
            </a:r>
            <a:r>
              <a:rPr lang="en-US" sz="2800" dirty="0">
                <a:latin typeface="Cambria Math" panose="02040503050406030204" pitchFamily="18" charset="0"/>
                <a:ea typeface="Cambria Math" panose="02040503050406030204" pitchFamily="18" charset="0"/>
              </a:rPr>
              <a:t> −1</a:t>
            </a:r>
            <a:r>
              <a:rPr lang="en-US" sz="2800" dirty="0"/>
              <a:t>.</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Powers of</a:t>
            </a:r>
            <a:r>
              <a:rPr lang="en-IN" sz="2400" i="1" dirty="0"/>
              <a:t> </a:t>
            </a:r>
            <a:r>
              <a:rPr lang="en-IN" i="1" dirty="0"/>
              <a:t>i</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dirty="0"/>
              <a:t>Compute the following powers of</a:t>
            </a:r>
            <a:r>
              <a:rPr lang="en-IN" i="1" dirty="0"/>
              <a:t> i</a:t>
            </a:r>
            <a:r>
              <a:rPr dirty="0"/>
              <a:t>.</a:t>
            </a:r>
          </a:p>
        </p:txBody>
      </p:sp>
      <p:pic>
        <p:nvPicPr>
          <p:cNvPr id="5" name="Picture 4" descr="a: i to the power of 9.&#10;b: i to the power of 28.&#10;c: i to the power of 102.">
            <a:extLst>
              <a:ext uri="{FF2B5EF4-FFF2-40B4-BE49-F238E27FC236}">
                <a16:creationId xmlns:a16="http://schemas.microsoft.com/office/drawing/2014/main" id="{B56A2DAC-791E-AA40-AF94-E58971A75583}"/>
              </a:ext>
            </a:extLst>
          </p:cNvPr>
          <p:cNvPicPr>
            <a:picLocks noChangeAspect="1"/>
          </p:cNvPicPr>
          <p:nvPr/>
        </p:nvPicPr>
        <p:blipFill>
          <a:blip r:embed="rId2"/>
          <a:stretch>
            <a:fillRect/>
          </a:stretch>
        </p:blipFill>
        <p:spPr>
          <a:xfrm>
            <a:off x="609600" y="1524000"/>
            <a:ext cx="864000" cy="158048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Powers of</a:t>
            </a:r>
            <a:r>
              <a:rPr lang="en-IN" dirty="0"/>
              <a:t> </a:t>
            </a:r>
            <a:r>
              <a:rPr lang="en-IN" i="1" dirty="0"/>
              <a:t>i</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sz="2400" dirty="0"/>
              <a:t>​When we divide </a:t>
            </a:r>
            <a:r>
              <a:rPr sz="2400" dirty="0">
                <a:latin typeface="Cambria Math"/>
              </a:rPr>
              <a:t>9</a:t>
            </a:r>
            <a:r>
              <a:rPr sz="2400" dirty="0"/>
              <a:t> by </a:t>
            </a:r>
            <a:r>
              <a:rPr sz="2400" dirty="0">
                <a:latin typeface="Cambria Math"/>
              </a:rPr>
              <a:t>4</a:t>
            </a:r>
            <a:r>
              <a:rPr sz="2400" dirty="0"/>
              <a:t>, we have a remainder of </a:t>
            </a:r>
            <a:r>
              <a:rPr sz="2400" dirty="0">
                <a:latin typeface="Cambria Math"/>
              </a:rPr>
              <a:t>1</a:t>
            </a:r>
            <a:r>
              <a:rPr sz="2400" dirty="0"/>
              <a:t>. This means this power of </a:t>
            </a:r>
            <a:r>
              <a:rPr lang="en-US" sz="2400" i="1" dirty="0">
                <a:latin typeface="Cambria Math" panose="02040503050406030204" pitchFamily="18" charset="0"/>
                <a:ea typeface="Cambria Math" panose="02040503050406030204" pitchFamily="18" charset="0"/>
              </a:rPr>
              <a:t>i </a:t>
            </a:r>
            <a:r>
              <a:rPr sz="2400" dirty="0"/>
              <a:t>takes the form</a:t>
            </a:r>
          </a:p>
        </p:txBody>
      </p:sp>
      <p:pic>
        <p:nvPicPr>
          <p:cNvPr id="7" name="Picture 6" descr="i raised to the power of  open parenthesis 4n plus 1 close parenthesis, so, i raised to the power of 9 equals i.">
            <a:extLst>
              <a:ext uri="{FF2B5EF4-FFF2-40B4-BE49-F238E27FC236}">
                <a16:creationId xmlns:a16="http://schemas.microsoft.com/office/drawing/2014/main" id="{C3CB0769-0968-EBD3-96A5-8CF97094633C}"/>
              </a:ext>
            </a:extLst>
          </p:cNvPr>
          <p:cNvPicPr>
            <a:picLocks noChangeAspect="1"/>
          </p:cNvPicPr>
          <p:nvPr/>
        </p:nvPicPr>
        <p:blipFill>
          <a:blip r:embed="rId2"/>
          <a:stretch>
            <a:fillRect/>
          </a:stretch>
        </p:blipFill>
        <p:spPr>
          <a:xfrm>
            <a:off x="5638800" y="1975264"/>
            <a:ext cx="1752600" cy="371475"/>
          </a:xfrm>
          <a:prstGeom prst="rect">
            <a:avLst/>
          </a:prstGeom>
        </p:spPr>
      </p:pic>
      <p:sp>
        <p:nvSpPr>
          <p:cNvPr id="12" name="TextBox 11">
            <a:extLst>
              <a:ext uri="{FF2B5EF4-FFF2-40B4-BE49-F238E27FC236}">
                <a16:creationId xmlns:a16="http://schemas.microsoft.com/office/drawing/2014/main" id="{3C8E95DA-A0F4-1357-F950-7CCCD55DE713}"/>
              </a:ext>
            </a:extLst>
          </p:cNvPr>
          <p:cNvSpPr txBox="1"/>
          <p:nvPr/>
        </p:nvSpPr>
        <p:spPr>
          <a:xfrm>
            <a:off x="457200" y="2465706"/>
            <a:ext cx="8327316" cy="461665"/>
          </a:xfrm>
          <a:prstGeom prst="rect">
            <a:avLst/>
          </a:prstGeom>
          <a:noFill/>
        </p:spPr>
        <p:txBody>
          <a:bodyPr wrap="square" rtlCol="0">
            <a:spAutoFit/>
          </a:bodyPr>
          <a:lstStyle/>
          <a:p>
            <a:r>
              <a:rPr lang="en-US" sz="2400" dirty="0"/>
              <a:t>b.    When we divide </a:t>
            </a:r>
            <a:r>
              <a:rPr lang="en-US" sz="2400" dirty="0">
                <a:latin typeface="Cambria Math"/>
              </a:rPr>
              <a:t>28</a:t>
            </a:r>
            <a:r>
              <a:rPr lang="en-US" sz="2400" dirty="0"/>
              <a:t> by </a:t>
            </a:r>
            <a:r>
              <a:rPr lang="en-US" sz="2400" dirty="0">
                <a:latin typeface="Cambria Math"/>
              </a:rPr>
              <a:t>4</a:t>
            </a:r>
            <a:r>
              <a:rPr lang="en-US" sz="2400" dirty="0"/>
              <a:t>, the remainder is </a:t>
            </a:r>
            <a:r>
              <a:rPr lang="en-US" sz="2400" dirty="0">
                <a:latin typeface="Cambria Math"/>
              </a:rPr>
              <a:t>0</a:t>
            </a:r>
            <a:r>
              <a:rPr lang="en-US" sz="2400" dirty="0"/>
              <a:t>. This means this</a:t>
            </a:r>
            <a:endParaRPr lang="en-IN" sz="2400" dirty="0"/>
          </a:p>
        </p:txBody>
      </p:sp>
      <p:pic>
        <p:nvPicPr>
          <p:cNvPr id="9" name="Picture 8" descr="power of i is of the form, i raised to the power of 4n. So, i raised to the power of 28 equals 1.">
            <a:extLst>
              <a:ext uri="{FF2B5EF4-FFF2-40B4-BE49-F238E27FC236}">
                <a16:creationId xmlns:a16="http://schemas.microsoft.com/office/drawing/2014/main" id="{4292AEA8-F1FE-BA33-E448-DE88C0C21441}"/>
              </a:ext>
            </a:extLst>
          </p:cNvPr>
          <p:cNvPicPr>
            <a:picLocks noChangeAspect="1"/>
          </p:cNvPicPr>
          <p:nvPr/>
        </p:nvPicPr>
        <p:blipFill>
          <a:blip r:embed="rId3"/>
          <a:stretch>
            <a:fillRect/>
          </a:stretch>
        </p:blipFill>
        <p:spPr>
          <a:xfrm>
            <a:off x="1081088" y="2996303"/>
            <a:ext cx="4876800" cy="390525"/>
          </a:xfrm>
          <a:prstGeom prst="rect">
            <a:avLst/>
          </a:prstGeom>
        </p:spPr>
      </p:pic>
      <p:sp>
        <p:nvSpPr>
          <p:cNvPr id="13" name="TextBox 12">
            <a:extLst>
              <a:ext uri="{FF2B5EF4-FFF2-40B4-BE49-F238E27FC236}">
                <a16:creationId xmlns:a16="http://schemas.microsoft.com/office/drawing/2014/main" id="{A6D98213-DB5D-72F5-72A3-CB77A408EF49}"/>
              </a:ext>
            </a:extLst>
          </p:cNvPr>
          <p:cNvSpPr txBox="1"/>
          <p:nvPr/>
        </p:nvSpPr>
        <p:spPr>
          <a:xfrm>
            <a:off x="457200" y="3576935"/>
            <a:ext cx="8153400" cy="461665"/>
          </a:xfrm>
          <a:prstGeom prst="rect">
            <a:avLst/>
          </a:prstGeom>
          <a:noFill/>
        </p:spPr>
        <p:txBody>
          <a:bodyPr wrap="square" rtlCol="0">
            <a:spAutoFit/>
          </a:bodyPr>
          <a:lstStyle/>
          <a:p>
            <a:r>
              <a:rPr lang="en-US" sz="2400" dirty="0"/>
              <a:t>c.   When we divide </a:t>
            </a:r>
            <a:r>
              <a:rPr lang="en-US" sz="2400" dirty="0">
                <a:latin typeface="Cambria Math"/>
              </a:rPr>
              <a:t>102</a:t>
            </a:r>
            <a:r>
              <a:rPr lang="en-US" sz="2400" dirty="0"/>
              <a:t> by </a:t>
            </a:r>
            <a:r>
              <a:rPr lang="en-US" sz="2400" dirty="0">
                <a:latin typeface="Cambria Math"/>
              </a:rPr>
              <a:t>4</a:t>
            </a:r>
            <a:r>
              <a:rPr lang="en-US" sz="2400" dirty="0"/>
              <a:t>, the remainder is </a:t>
            </a:r>
            <a:r>
              <a:rPr lang="en-US" sz="2400" dirty="0">
                <a:latin typeface="Cambria Math"/>
              </a:rPr>
              <a:t>2</a:t>
            </a:r>
            <a:r>
              <a:rPr lang="en-US" sz="2400" dirty="0"/>
              <a:t>. This means</a:t>
            </a:r>
            <a:endParaRPr lang="en-IN" sz="2400" dirty="0"/>
          </a:p>
        </p:txBody>
      </p:sp>
      <p:pic>
        <p:nvPicPr>
          <p:cNvPr id="11" name="Picture 10" descr="that this power of i fits the form, i raised to the power of  open parenthesis 4n plus 2 close paranthesis. So, i raised to the power of 102 equals negative 1.">
            <a:extLst>
              <a:ext uri="{FF2B5EF4-FFF2-40B4-BE49-F238E27FC236}">
                <a16:creationId xmlns:a16="http://schemas.microsoft.com/office/drawing/2014/main" id="{4F76AE73-DF27-AF88-0E65-9E3FBE54A513}"/>
              </a:ext>
            </a:extLst>
          </p:cNvPr>
          <p:cNvPicPr>
            <a:picLocks noChangeAspect="1"/>
          </p:cNvPicPr>
          <p:nvPr/>
        </p:nvPicPr>
        <p:blipFill>
          <a:blip r:embed="rId4"/>
          <a:stretch>
            <a:fillRect/>
          </a:stretch>
        </p:blipFill>
        <p:spPr>
          <a:xfrm>
            <a:off x="952500" y="4105965"/>
            <a:ext cx="6438900" cy="3905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Complex Numbers</a:t>
            </a:r>
          </a:p>
        </p:txBody>
      </p:sp>
      <p:sp>
        <p:nvSpPr>
          <p:cNvPr id="3" name="Text Placeholder 2"/>
          <p:cNvSpPr>
            <a:spLocks noGrp="1"/>
          </p:cNvSpPr>
          <p:nvPr>
            <p:ph type="body" sz="quarter" idx="10"/>
          </p:nvPr>
        </p:nvSpPr>
        <p:spPr>
          <a:xfrm>
            <a:off x="457200" y="1008888"/>
            <a:ext cx="8229600" cy="4914276"/>
          </a:xfrm>
        </p:spPr>
        <p:txBody>
          <a:bodyPr>
            <a:normAutofit/>
          </a:bodyPr>
          <a:lstStyle/>
          <a:p>
            <a:pPr>
              <a:defRPr sz="2800"/>
            </a:pPr>
            <a:r>
              <a:rPr sz="2800" dirty="0"/>
              <a:t>For any two real numbers </a:t>
            </a:r>
            <a:r>
              <a:rPr lang="en-US" sz="2800" i="1" dirty="0"/>
              <a:t>a</a:t>
            </a:r>
            <a:r>
              <a:rPr lang="en-US" sz="2800" dirty="0"/>
              <a:t> </a:t>
            </a:r>
            <a:r>
              <a:rPr sz="2800" dirty="0"/>
              <a:t>and</a:t>
            </a:r>
            <a:r>
              <a:rPr lang="en-US" sz="2800" dirty="0"/>
              <a:t> </a:t>
            </a:r>
            <a:r>
              <a:rPr lang="en-US" sz="2800" i="1" dirty="0"/>
              <a:t>b</a:t>
            </a:r>
            <a:r>
              <a:rPr sz="2800" dirty="0"/>
              <a:t>, the sum</a:t>
            </a:r>
            <a:r>
              <a:rPr lang="en-US" sz="2800" dirty="0"/>
              <a:t> </a:t>
            </a:r>
          </a:p>
          <a:p>
            <a:pPr>
              <a:defRPr sz="2800"/>
            </a:pPr>
            <a:endParaRPr sz="2800" dirty="0"/>
          </a:p>
        </p:txBody>
      </p:sp>
      <p:pic>
        <p:nvPicPr>
          <p:cNvPr id="6" name="Picture 5" descr="a plus b times i, is a">
            <a:extLst>
              <a:ext uri="{FF2B5EF4-FFF2-40B4-BE49-F238E27FC236}">
                <a16:creationId xmlns:a16="http://schemas.microsoft.com/office/drawing/2014/main" id="{0E4E1F37-B26E-52B3-53F6-1A92E75036EB}"/>
              </a:ext>
            </a:extLst>
          </p:cNvPr>
          <p:cNvPicPr>
            <a:picLocks noChangeAspect="1"/>
          </p:cNvPicPr>
          <p:nvPr/>
        </p:nvPicPr>
        <p:blipFill>
          <a:blip r:embed="rId2"/>
          <a:stretch>
            <a:fillRect/>
          </a:stretch>
        </p:blipFill>
        <p:spPr>
          <a:xfrm>
            <a:off x="6781800" y="1097813"/>
            <a:ext cx="1381125" cy="428625"/>
          </a:xfrm>
          <a:prstGeom prst="rect">
            <a:avLst/>
          </a:prstGeom>
        </p:spPr>
      </p:pic>
      <p:sp>
        <p:nvSpPr>
          <p:cNvPr id="7" name="TextBox 6">
            <a:extLst>
              <a:ext uri="{FF2B5EF4-FFF2-40B4-BE49-F238E27FC236}">
                <a16:creationId xmlns:a16="http://schemas.microsoft.com/office/drawing/2014/main" id="{3907A659-BCC7-7834-486B-E0667AF5DC50}"/>
              </a:ext>
            </a:extLst>
          </p:cNvPr>
          <p:cNvSpPr txBox="1"/>
          <p:nvPr/>
        </p:nvSpPr>
        <p:spPr>
          <a:xfrm>
            <a:off x="457200" y="1590132"/>
            <a:ext cx="7705725" cy="523220"/>
          </a:xfrm>
          <a:prstGeom prst="rect">
            <a:avLst/>
          </a:prstGeom>
          <a:noFill/>
        </p:spPr>
        <p:txBody>
          <a:bodyPr wrap="square" rtlCol="0">
            <a:spAutoFit/>
          </a:bodyPr>
          <a:lstStyle/>
          <a:p>
            <a:r>
              <a:rPr lang="en-IN" sz="2800" b="1" dirty="0">
                <a:solidFill>
                  <a:srgbClr val="000000"/>
                </a:solidFill>
              </a:rPr>
              <a:t>complex number</a:t>
            </a:r>
            <a:r>
              <a:rPr lang="en-IN" sz="2800" dirty="0">
                <a:solidFill>
                  <a:srgbClr val="000000"/>
                </a:solidFill>
              </a:rPr>
              <a:t>. The collection</a:t>
            </a:r>
          </a:p>
        </p:txBody>
      </p:sp>
      <p:pic>
        <p:nvPicPr>
          <p:cNvPr id="4" name="Picture 3" descr="Complex numbers, C equals the set of all a plus b times i such that a and b are both real.">
            <a:extLst>
              <a:ext uri="{FF2B5EF4-FFF2-40B4-BE49-F238E27FC236}">
                <a16:creationId xmlns:a16="http://schemas.microsoft.com/office/drawing/2014/main" id="{1F177650-FEDD-7221-98A7-AC3946D72EF8}"/>
              </a:ext>
            </a:extLst>
          </p:cNvPr>
          <p:cNvPicPr>
            <a:picLocks noChangeAspect="1"/>
          </p:cNvPicPr>
          <p:nvPr/>
        </p:nvPicPr>
        <p:blipFill>
          <a:blip r:embed="rId3"/>
          <a:stretch>
            <a:fillRect/>
          </a:stretch>
        </p:blipFill>
        <p:spPr>
          <a:xfrm>
            <a:off x="2378234" y="2125842"/>
            <a:ext cx="4429523" cy="468000"/>
          </a:xfrm>
          <a:prstGeom prst="rect">
            <a:avLst/>
          </a:prstGeom>
        </p:spPr>
      </p:pic>
      <p:sp>
        <p:nvSpPr>
          <p:cNvPr id="8" name="TextBox 7">
            <a:extLst>
              <a:ext uri="{FF2B5EF4-FFF2-40B4-BE49-F238E27FC236}">
                <a16:creationId xmlns:a16="http://schemas.microsoft.com/office/drawing/2014/main" id="{2D23AD37-C602-C9C7-0463-E684CA78AE4D}"/>
              </a:ext>
            </a:extLst>
          </p:cNvPr>
          <p:cNvSpPr txBox="1"/>
          <p:nvPr/>
        </p:nvSpPr>
        <p:spPr>
          <a:xfrm>
            <a:off x="457200" y="2581656"/>
            <a:ext cx="8211312" cy="954107"/>
          </a:xfrm>
          <a:prstGeom prst="rect">
            <a:avLst/>
          </a:prstGeom>
          <a:noFill/>
        </p:spPr>
        <p:txBody>
          <a:bodyPr wrap="square" rtlCol="0">
            <a:spAutoFit/>
          </a:bodyPr>
          <a:lstStyle/>
          <a:p>
            <a:r>
              <a:rPr lang="en-US" sz="2800" dirty="0">
                <a:solidFill>
                  <a:srgbClr val="000000"/>
                </a:solidFill>
              </a:rPr>
              <a:t>is called the set of complex numbers and is another example of a field. The number </a:t>
            </a:r>
            <a:r>
              <a:rPr lang="en-US" sz="2800" i="1" dirty="0">
                <a:solidFill>
                  <a:srgbClr val="000000"/>
                </a:solidFill>
              </a:rPr>
              <a:t>a </a:t>
            </a:r>
            <a:r>
              <a:rPr lang="en-US" sz="2800" dirty="0">
                <a:solidFill>
                  <a:srgbClr val="000000"/>
                </a:solidFill>
              </a:rPr>
              <a:t>is called the </a:t>
            </a:r>
            <a:r>
              <a:rPr lang="en-US" sz="2800" b="1" dirty="0">
                <a:solidFill>
                  <a:srgbClr val="000000"/>
                </a:solidFill>
              </a:rPr>
              <a:t>real part</a:t>
            </a:r>
            <a:endParaRPr lang="en-IN" sz="2800" dirty="0">
              <a:solidFill>
                <a:srgbClr val="000000"/>
              </a:solidFill>
            </a:endParaRPr>
          </a:p>
        </p:txBody>
      </p:sp>
      <p:pic>
        <p:nvPicPr>
          <p:cNvPr id="13" name="Picture 12" descr="of a plus b times i, and the number b is called the imaginary">
            <a:extLst>
              <a:ext uri="{FF2B5EF4-FFF2-40B4-BE49-F238E27FC236}">
                <a16:creationId xmlns:a16="http://schemas.microsoft.com/office/drawing/2014/main" id="{8C316432-3D64-A302-921D-67B4B2F8C2EE}"/>
              </a:ext>
            </a:extLst>
          </p:cNvPr>
          <p:cNvPicPr>
            <a:picLocks noChangeAspect="1"/>
          </p:cNvPicPr>
          <p:nvPr/>
        </p:nvPicPr>
        <p:blipFill>
          <a:blip r:embed="rId4"/>
          <a:stretch>
            <a:fillRect/>
          </a:stretch>
        </p:blipFill>
        <p:spPr>
          <a:xfrm>
            <a:off x="540258" y="3548253"/>
            <a:ext cx="7734300" cy="438150"/>
          </a:xfrm>
          <a:prstGeom prst="rect">
            <a:avLst/>
          </a:prstGeom>
        </p:spPr>
      </p:pic>
      <p:sp>
        <p:nvSpPr>
          <p:cNvPr id="5" name="TextBox 4">
            <a:extLst>
              <a:ext uri="{FF2B5EF4-FFF2-40B4-BE49-F238E27FC236}">
                <a16:creationId xmlns:a16="http://schemas.microsoft.com/office/drawing/2014/main" id="{2B5B1799-8972-24D2-1FE2-D12EA1219E07}"/>
              </a:ext>
            </a:extLst>
          </p:cNvPr>
          <p:cNvSpPr txBox="1"/>
          <p:nvPr/>
        </p:nvSpPr>
        <p:spPr>
          <a:xfrm>
            <a:off x="438912" y="3959659"/>
            <a:ext cx="8229600" cy="1815882"/>
          </a:xfrm>
          <a:prstGeom prst="rect">
            <a:avLst/>
          </a:prstGeom>
          <a:noFill/>
        </p:spPr>
        <p:txBody>
          <a:bodyPr wrap="square" rtlCol="0">
            <a:spAutoFit/>
          </a:bodyPr>
          <a:lstStyle/>
          <a:p>
            <a:pPr>
              <a:defRPr sz="2800"/>
            </a:pPr>
            <a:r>
              <a:rPr lang="en-US" sz="2800" b="1" dirty="0">
                <a:solidFill>
                  <a:srgbClr val="000000"/>
                </a:solidFill>
              </a:rPr>
              <a:t>part</a:t>
            </a:r>
            <a:r>
              <a:rPr lang="en-US" sz="2800" dirty="0">
                <a:solidFill>
                  <a:srgbClr val="000000"/>
                </a:solidFill>
              </a:rPr>
              <a:t>. If the imaginary part of a given complex number is </a:t>
            </a:r>
            <a:r>
              <a:rPr lang="en-US" sz="2800" dirty="0">
                <a:solidFill>
                  <a:srgbClr val="000000"/>
                </a:solidFill>
                <a:latin typeface="Cambria Math"/>
              </a:rPr>
              <a:t>0</a:t>
            </a:r>
            <a:r>
              <a:rPr lang="en-US" sz="2800" dirty="0">
                <a:solidFill>
                  <a:srgbClr val="000000"/>
                </a:solidFill>
              </a:rPr>
              <a:t>, the number is simply a real number. If the real part of a given complex number is </a:t>
            </a:r>
            <a:r>
              <a:rPr lang="en-US" sz="2800" dirty="0">
                <a:solidFill>
                  <a:srgbClr val="000000"/>
                </a:solidFill>
                <a:latin typeface="Cambria Math"/>
              </a:rPr>
              <a:t>0</a:t>
            </a:r>
            <a:r>
              <a:rPr lang="en-US" sz="2800" dirty="0">
                <a:solidFill>
                  <a:srgbClr val="000000"/>
                </a:solidFill>
              </a:rPr>
              <a:t>, the number is a </a:t>
            </a:r>
            <a:r>
              <a:rPr lang="en-US" sz="2800" b="1" dirty="0">
                <a:solidFill>
                  <a:srgbClr val="000000"/>
                </a:solidFill>
              </a:rPr>
              <a:t>pure imaginary number</a:t>
            </a:r>
            <a:r>
              <a:rPr lang="en-US" sz="2800" dirty="0">
                <a:solidFill>
                  <a:srgbClr val="000000"/>
                </a:solidFill>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15687-A653-4C48-8AF5-2CCCF182CC52}"/>
              </a:ext>
            </a:extLst>
          </p:cNvPr>
          <p:cNvSpPr>
            <a:spLocks noGrp="1"/>
          </p:cNvSpPr>
          <p:nvPr>
            <p:ph type="title"/>
          </p:nvPr>
        </p:nvSpPr>
        <p:spPr/>
        <p:txBody>
          <a:bodyPr/>
          <a:lstStyle/>
          <a:p>
            <a:r>
              <a:rPr lang="en-US" dirty="0"/>
              <a:t>Procedure</a:t>
            </a:r>
            <a:r>
              <a:rPr lang="en-US" b="1" dirty="0"/>
              <a:t>: </a:t>
            </a:r>
            <a:r>
              <a:rPr lang="en-US" dirty="0"/>
              <a:t>Simplifying Complex Expression</a:t>
            </a:r>
          </a:p>
        </p:txBody>
      </p:sp>
      <p:sp>
        <p:nvSpPr>
          <p:cNvPr id="3" name="Text Placeholder 2">
            <a:extLst>
              <a:ext uri="{FF2B5EF4-FFF2-40B4-BE49-F238E27FC236}">
                <a16:creationId xmlns:a16="http://schemas.microsoft.com/office/drawing/2014/main" id="{63186A3C-5F6D-4344-80D6-6F5E5B174A2A}"/>
              </a:ext>
            </a:extLst>
          </p:cNvPr>
          <p:cNvSpPr>
            <a:spLocks noGrp="1"/>
          </p:cNvSpPr>
          <p:nvPr>
            <p:ph type="body" sz="quarter" idx="10"/>
          </p:nvPr>
        </p:nvSpPr>
        <p:spPr/>
        <p:txBody>
          <a:bodyPr/>
          <a:lstStyle/>
          <a:p>
            <a:r>
              <a:rPr lang="en-US" b="1" dirty="0"/>
              <a:t>Step 1: </a:t>
            </a:r>
            <a:r>
              <a:rPr lang="en-US" dirty="0"/>
              <a:t>Add, subtract or multiply the complex numbers, as required, by treating every complex number </a:t>
            </a:r>
            <a:r>
              <a:rPr lang="en-US" i="1" dirty="0"/>
              <a:t>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as a polynomial expression. Remember, though, that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is not actually a variable. Treating </a:t>
            </a:r>
            <a:r>
              <a:rPr lang="en-US" i="1" dirty="0"/>
              <a:t>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as a binomial in </a:t>
            </a:r>
            <a:r>
              <a:rPr lang="en-US" i="1" dirty="0">
                <a:latin typeface="Calibri" panose="020F0502020204030204" pitchFamily="34" charset="0"/>
                <a:ea typeface="Calibri" panose="020F0502020204030204" pitchFamily="34" charset="0"/>
                <a:cs typeface="Calibri" panose="020F0502020204030204" pitchFamily="34" charset="0"/>
              </a:rPr>
              <a:t>i </a:t>
            </a:r>
            <a:r>
              <a:rPr lang="en-US" dirty="0"/>
              <a:t>is just a handy device.</a:t>
            </a:r>
          </a:p>
          <a:p>
            <a:r>
              <a:rPr lang="en-US" b="1" dirty="0"/>
              <a:t>Step 2: </a:t>
            </a:r>
            <a:r>
              <a:rPr lang="en-US" dirty="0"/>
              <a:t>Complete the simplification by using the fact that</a:t>
            </a:r>
            <a:r>
              <a:rPr lang="en-US" i="1" dirty="0"/>
              <a:t> i</a:t>
            </a:r>
            <a:r>
              <a:rPr lang="en-US" sz="1050" i="1" dirty="0"/>
              <a:t> </a:t>
            </a:r>
            <a:r>
              <a:rPr lang="en-US" dirty="0">
                <a:latin typeface="Calibri" panose="020F0502020204030204" pitchFamily="34" charset="0"/>
                <a:ea typeface="Calibri" panose="020F0502020204030204" pitchFamily="34" charset="0"/>
                <a:cs typeface="Calibri" panose="020F0502020204030204" pitchFamily="34" charset="0"/>
              </a:rPr>
              <a:t>² </a:t>
            </a:r>
            <a:r>
              <a:rPr lang="en-US" dirty="0">
                <a:latin typeface="Cambria Math" panose="02040503050406030204" pitchFamily="18" charset="0"/>
                <a:ea typeface="Cambria Math" panose="02040503050406030204" pitchFamily="18" charset="0"/>
              </a:rPr>
              <a:t>= −1</a:t>
            </a:r>
            <a:r>
              <a:rPr lang="en-US" dirty="0"/>
              <a:t>.</a:t>
            </a:r>
          </a:p>
        </p:txBody>
      </p:sp>
    </p:spTree>
    <p:extLst>
      <p:ext uri="{BB962C8B-B14F-4D97-AF65-F5344CB8AC3E}">
        <p14:creationId xmlns:p14="http://schemas.microsoft.com/office/powerpoint/2010/main" val="320678750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1707</TotalTime>
  <Words>1085</Words>
  <Application>Microsoft Office PowerPoint</Application>
  <PresentationFormat>On-screen Show (4:3)</PresentationFormat>
  <Paragraphs>111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Cambria Math</vt:lpstr>
      <vt:lpstr>Calibri</vt:lpstr>
      <vt:lpstr>Courier New</vt:lpstr>
      <vt:lpstr>Arial</vt:lpstr>
      <vt:lpstr>Office Theme</vt:lpstr>
      <vt:lpstr>Section 1.8</vt:lpstr>
      <vt:lpstr>Definition: The Imaginary Unit i</vt:lpstr>
      <vt:lpstr>Definition: Square Roots of Negative Numbers</vt:lpstr>
      <vt:lpstr>Example 1: The Number i1</vt:lpstr>
      <vt:lpstr>Example 1: The Number i2</vt:lpstr>
      <vt:lpstr>Example 2: Powers of i1</vt:lpstr>
      <vt:lpstr>Example 2: Powers of i2</vt:lpstr>
      <vt:lpstr>Definition: Complex Numbers</vt:lpstr>
      <vt:lpstr>Procedure: Simplifying Complex Expression</vt:lpstr>
      <vt:lpstr>Example 3: Simplifying Complex Expressions1</vt:lpstr>
      <vt:lpstr>Note1</vt:lpstr>
      <vt:lpstr>Example 3: Simplifying Complex Expressions2</vt:lpstr>
      <vt:lpstr>Example 3: Simplifying Complex Expressions3</vt:lpstr>
      <vt:lpstr>Example 3: Simplifying Complex Expressions4</vt:lpstr>
      <vt:lpstr>Example 3: Simplifying Complex Expressions5</vt:lpstr>
      <vt:lpstr>Definition: Complex Conjugates</vt:lpstr>
      <vt:lpstr>Example 4: Dividing Complex Numbers1</vt:lpstr>
      <vt:lpstr>Note2</vt:lpstr>
      <vt:lpstr>Example 4: Dividing Complex Numbers2</vt:lpstr>
      <vt:lpstr>Example 4: Dividing Complex Numbers3</vt:lpstr>
      <vt:lpstr>Example 4: Dividing Complex Numbers4</vt:lpstr>
      <vt:lpstr>CAUTION!</vt:lpstr>
      <vt:lpstr>Example 5: Roots and Complex Numbers1</vt:lpstr>
      <vt:lpstr>Example 5: Roots and Complex Numbers2</vt:lpstr>
      <vt:lpstr>Example 5: Roots and Complex Numbers3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jeevan</cp:lastModifiedBy>
  <cp:revision>209</cp:revision>
  <dcterms:created xsi:type="dcterms:W3CDTF">2013-04-26T14:43:13Z</dcterms:created>
  <dcterms:modified xsi:type="dcterms:W3CDTF">2025-08-21T07:11:50Z</dcterms:modified>
</cp:coreProperties>
</file>