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2" r:id="rId6"/>
    <p:sldId id="282" r:id="rId7"/>
    <p:sldId id="265" r:id="rId8"/>
    <p:sldId id="266" r:id="rId9"/>
    <p:sldId id="283" r:id="rId10"/>
    <p:sldId id="271" r:id="rId11"/>
    <p:sldId id="272" r:id="rId12"/>
    <p:sldId id="275" r:id="rId13"/>
    <p:sldId id="277" r:id="rId14"/>
    <p:sldId id="278" r:id="rId15"/>
    <p:sldId id="285" r:id="rId16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EF4FC35-A102-576D-448A-7CE4255DF9D3}" name="Appaji" initials="AY" userId="S::appaji@hawkeslearning.com::112912f9-bd31-4ce6-9a95-b126b739e04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Allison Conger" initials="AC" lastIdx="1" clrIdx="1">
    <p:extLst>
      <p:ext uri="{19B8F6BF-5375-455C-9EA6-DF929625EA0E}">
        <p15:presenceInfo xmlns:p15="http://schemas.microsoft.com/office/powerpoint/2012/main" userId="S::aconger@hawkeslearning.com::ade6c5c3-e633-4050-96d1-34f11caf605e" providerId="AD"/>
      </p:ext>
    </p:extLst>
  </p:cmAuthor>
  <p:cmAuthor id="2" name="hiteesha" initials="h" lastIdx="7" clrIdx="2">
    <p:extLst>
      <p:ext uri="{19B8F6BF-5375-455C-9EA6-DF929625EA0E}">
        <p15:presenceInfo xmlns:p15="http://schemas.microsoft.com/office/powerpoint/2012/main" userId="S-1-5-21-1666015839-3846122634-945917319-147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08" autoAdjust="0"/>
    <p:restoredTop sz="94673" autoAdjust="0"/>
  </p:normalViewPr>
  <p:slideViewPr>
    <p:cSldViewPr>
      <p:cViewPr varScale="1">
        <p:scale>
          <a:sx n="105" d="100"/>
          <a:sy n="105" d="100"/>
        </p:scale>
        <p:origin x="1230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6/20/2025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CDC75ED-AB7E-4E7F-BC5E-A252D6044ADB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A2C83-F758-497D-9ED7-F511E4334CA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40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9BD3E83F-5038-477C-AF54-68062F1599E0}"/>
              </a:ext>
            </a:extLst>
          </p:cNvPr>
          <p:cNvSpPr/>
          <p:nvPr userDrawn="1"/>
        </p:nvSpPr>
        <p:spPr>
          <a:xfrm>
            <a:off x="457201" y="1092969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EA87-BE08-4809-8855-91948461D98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625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0E547-E237-4E17-8363-3FC8F7FE029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081890"/>
            <a:ext cx="8229600" cy="48505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949F836F-7518-4E43-8BE5-A4862374099F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BF354-AAD7-4AAE-8F83-04212DA95FE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127482"/>
            <a:ext cx="8229600" cy="48269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</a:t>
            </a:r>
            <a:r>
              <a:rPr lang="en-US" dirty="0"/>
              <a:t>1.7</a:t>
            </a:r>
            <a:endParaRPr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Rational Expressions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3: Combining Rational Expressions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Multiply or divide the rational expressions, as indicated.</a:t>
            </a:r>
            <a:endParaRPr dirty="0"/>
          </a:p>
        </p:txBody>
      </p:sp>
      <p:pic>
        <p:nvPicPr>
          <p:cNvPr id="11" name="Picture 10" descr=" a. open parenthesis x squared plus three times x minus ten close parenthesis whole divided by open parenthesis x plus three close parenthesis, multiplied by, open parenthesis x minus three close parenthesis whole divided by open parenthesis x squared minus x minus two close parenthesis.">
            <a:extLst>
              <a:ext uri="{FF2B5EF4-FFF2-40B4-BE49-F238E27FC236}">
                <a16:creationId xmlns:a16="http://schemas.microsoft.com/office/drawing/2014/main" id="{FA23D681-A414-4870-D99D-1D8805B6B4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742" y="1666874"/>
            <a:ext cx="3314700" cy="838200"/>
          </a:xfrm>
          <a:prstGeom prst="rect">
            <a:avLst/>
          </a:prstGeom>
        </p:spPr>
      </p:pic>
      <p:pic>
        <p:nvPicPr>
          <p:cNvPr id="9" name="Picture 8" descr="b. open parenthesis x squared plus five times x minus fourteen close parenthesis whole divided by three times x divided by open parenthesis  x squared minus four times x plus four close parenthesis whole divided by nine times x cubed.">
            <a:extLst>
              <a:ext uri="{FF2B5EF4-FFF2-40B4-BE49-F238E27FC236}">
                <a16:creationId xmlns:a16="http://schemas.microsoft.com/office/drawing/2014/main" id="{D4455984-279D-DE1B-D8CE-0466EC8983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742" y="2723561"/>
            <a:ext cx="3638550" cy="8382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Combining Rational Expressions</a:t>
            </a:r>
            <a:r>
              <a:rPr lang="en-US" sz="3200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rPr dirty="0"/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Placeholder 2" descr="open parenthesis x squared plus 3x minus 10 close parenthesis divided by open parenthesis x plus 3 close parenthesis times open parenthesis x minus 3 close parenthesis divided by open parenthesis x squared minus x minus 2 close parenthesis.&#10;&#10;Equals open parenthesis x plus 5 close parenthesis times open parenthesis x minus 2 close parenthesis divided by x plus 3 times open parenthesis x minus 3 close parenthesis divided by open parenthesis x minus 2 close parenthesis times open parenthesis x plus 1 close parenthesis.&#10;&#10;Equals open parenthesis x plus 5 close parenthesis times open parenthesis x minus 2 close parenthesis times open parenthesis x minus 3 close parenthesis divided by open parenthesis x plus 3 close parenthesis times open parenthesis x minus 2 close parenthesis times open parenthesis x plus 1 close parenthesis.&#10;&#10;Equals open parenthesis x plus 5 close parenthesis times open parenthesis x minus 3 close parenthesis divided by open parenthesis x plus 3 close parenthesis times open parenthesis x plus 1 close parenthesis.">
                <a:extLst>
                  <a:ext uri="{FF2B5EF4-FFF2-40B4-BE49-F238E27FC236}">
                    <a16:creationId xmlns:a16="http://schemas.microsoft.com/office/drawing/2014/main" id="{DE813508-930C-D08B-276C-E3F65872DE0E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820150608"/>
                  </p:ext>
                </p:extLst>
              </p:nvPr>
            </p:nvGraphicFramePr>
            <p:xfrm>
              <a:off x="838200" y="1506728"/>
              <a:ext cx="8077200" cy="2836164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5814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495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733044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400">
                                      <a:latin typeface="Cambria Math"/>
                                    </a:rPr>
                                    <m:t>+3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−10</m:t>
                                  </m:r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+3</m:t>
                                  </m:r>
                                </m:den>
                              </m:f>
                              <m:r>
                                <a:rPr sz="2400">
                                  <a:latin typeface="Cambria Math"/>
                                </a:rPr>
                                <m:t>⋅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−3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40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−2</m:t>
                                  </m:r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lang="en-US" sz="2000" b="0" dirty="0"/>
                            <a:t>We begin by factoring both numerators and denominators, and then write the</a:t>
                          </a:r>
                          <a:endParaRPr sz="2000" b="0" dirty="0"/>
                        </a:p>
                      </a:txBody>
                      <a:tcPr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68020">
                    <a:tc>
                      <a:txBody>
                        <a:bodyPr/>
                        <a:lstStyle/>
                        <a:p>
                          <a:r>
                            <a:rPr lang="ar-AE"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ar-AE" sz="2400" i="1" smtClean="0">
                                  <a:latin typeface="Cambria Math"/>
                                </a:rPr>
                                <m:t> </m:t>
                              </m:r>
                              <m:r>
                                <a:rPr lang="ar-AE"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ar-AE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ctrlPr>
                                        <a:rPr lang="ar-AE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ar-AE"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lang="ar-AE" sz="24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lang="ar-AE" sz="2400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d>
                                  <m:d>
                                    <m:dPr>
                                      <m:ctrlPr>
                                        <a:rPr lang="ar-AE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ar-AE"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lang="ar-AE" sz="2400">
                                          <a:latin typeface="Cambria Math"/>
                                        </a:rPr>
                                        <m:t>−</m:t>
                                      </m:r>
                                      <m:r>
                                        <a:rPr lang="ar-AE" sz="2400">
                                          <a:latin typeface="Cambria Math"/>
                                        </a:rPr>
                                        <m:t>2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ar-AE"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ar-AE" sz="240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ar-AE" sz="240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ar-AE" sz="2400">
                                  <a:latin typeface="Cambria Math"/>
                                </a:rPr>
                                <m:t>⋅</m:t>
                              </m:r>
                              <m:f>
                                <m:fPr>
                                  <m:ctrlPr>
                                    <a:rPr lang="ar-AE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ar-AE"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ar-AE" sz="240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ar-AE" sz="2400"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d>
                                    <m:dPr>
                                      <m:ctrlPr>
                                        <a:rPr lang="ar-AE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ar-AE"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lang="ar-AE" sz="2400">
                                          <a:latin typeface="Cambria Math"/>
                                        </a:rPr>
                                        <m:t>−</m:t>
                                      </m:r>
                                      <m:r>
                                        <a:rPr lang="ar-AE" sz="2400">
                                          <a:latin typeface="Cambria Math"/>
                                        </a:rPr>
                                        <m:t>2</m:t>
                                      </m:r>
                                    </m:e>
                                  </m:d>
                                  <m:d>
                                    <m:dPr>
                                      <m:ctrlPr>
                                        <a:rPr lang="ar-AE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ar-AE"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lang="ar-AE" sz="24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lang="ar-AE" sz="2400">
                                          <a:latin typeface="Cambria Math"/>
                                        </a:rPr>
                                        <m:t>1</m:t>
                                      </m:r>
                                    </m:e>
                                  </m:d>
                                </m:den>
                              </m:f>
                            </m:oMath>
                          </a14:m>
                          <a:endParaRPr lang="en-IN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lang="en-US" sz="2000" b="0" dirty="0"/>
                            <a:t>product of the two rational expressions as a single fraction.</a:t>
                          </a:r>
                          <a:endParaRPr sz="2000" b="0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563213580"/>
                      </a:ext>
                    </a:extLst>
                  </a:tr>
                  <a:tr h="649224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400" i="1" smtClean="0">
                                  <a:latin typeface="Cambria Math"/>
                                </a:rPr>
                                <m:t> </m:t>
                              </m:r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d>
                                  <m:borderBox>
                                    <m:borderBoxPr>
                                      <m:hideTop m:val="on"/>
                                      <m:hideBot m:val="on"/>
                                      <m:hideLeft m:val="on"/>
                                      <m:hideRight m:val="on"/>
                                      <m:strikeTLBR m:val="on"/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borderBoxPr>
                                    <m:e>
                                      <m:d>
                                        <m:d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e>
                                      </m:d>
                                    </m:e>
                                  </m:borderBox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−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e>
                                  </m:d>
                                </m:num>
                                <m:den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e>
                                  </m:d>
                                  <m:borderBox>
                                    <m:borderBoxPr>
                                      <m:hideTop m:val="on"/>
                                      <m:hideBot m:val="on"/>
                                      <m:hideLeft m:val="on"/>
                                      <m:hideRight m:val="on"/>
                                      <m:strikeTLBR m:val="on"/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borderBoxPr>
                                    <m:e>
                                      <m:d>
                                        <m:d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e>
                                      </m:d>
                                    </m:e>
                                  </m:borderBox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e>
                                  </m:d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lang="en-US" sz="2000" b="0" dirty="0"/>
                            <a:t>Since we have already factored the polynomials completely, any common</a:t>
                          </a:r>
                          <a:endParaRPr sz="2000" b="0" dirty="0"/>
                        </a:p>
                      </a:txBody>
                      <a:tcPr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649224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400" i="1" smtClean="0">
                                  <a:latin typeface="Cambria Math"/>
                                </a:rPr>
                                <m:t> </m:t>
                              </m:r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d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−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e>
                                  </m:d>
                                </m:num>
                                <m:den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e>
                                  </m:d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e>
                                  </m:d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lang="en-US" sz="2000" b="0" dirty="0"/>
                            <a:t>factors that can be canceled are easily identified.</a:t>
                          </a:r>
                          <a:endParaRPr sz="2000" b="0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Placeholder 2" descr="open parenthesis x squared plus 3x minus 10 close parenthesis divided by open parenthesis x plus 3 close parenthesis times open parenthesis x minus 3 close parenthesis divided by open parenthesis x squared minus x minus 2 close parenthesis.&#10;&#10;Equals open parenthesis x plus 5 close parenthesis times open parenthesis x minus 2 close parenthesis divided by x plus 3 times open parenthesis x minus 3 close parenthesis divided by open parenthesis x minus 2 close parenthesis times open parenthesis x plus 1 close parenthesis.&#10;&#10;Equals open parenthesis x plus 5 close parenthesis times open parenthesis x minus 2 close parenthesis times open parenthesis x minus 3 close parenthesis divided by open parenthesis x plus 3 close parenthesis times open parenthesis x minus 2 close parenthesis times open parenthesis x plus 1 close parenthesis.&#10;&#10;Equals open parenthesis x plus 5 close parenthesis times open parenthesis x minus 3 close parenthesis divided by open parenthesis x plus 3 close parenthesis times open parenthesis x plus 1 close parenthesis.">
                <a:extLst>
                  <a:ext uri="{FF2B5EF4-FFF2-40B4-BE49-F238E27FC236}">
                    <a16:creationId xmlns:a16="http://schemas.microsoft.com/office/drawing/2014/main" id="{DE813508-930C-D08B-276C-E3F65872DE0E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820150608"/>
                  </p:ext>
                </p:extLst>
              </p:nvPr>
            </p:nvGraphicFramePr>
            <p:xfrm>
              <a:off x="838200" y="1506728"/>
              <a:ext cx="8077200" cy="2836164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5814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495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73304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r="-125510" b="-3025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lang="en-US" sz="2000" b="0" dirty="0"/>
                            <a:t>We begin by factoring both numerators and denominators, and then write the</a:t>
                          </a:r>
                          <a:endParaRPr sz="2000" b="0" dirty="0"/>
                        </a:p>
                      </a:txBody>
                      <a:tcPr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7010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103448" r="-125510" b="-21293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lang="en-US" sz="2000" b="0" dirty="0"/>
                            <a:t>product of the two rational expressions as a single fraction.</a:t>
                          </a:r>
                          <a:endParaRPr sz="2000" b="0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563213580"/>
                      </a:ext>
                    </a:extLst>
                  </a:tr>
                  <a:tr h="7010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205217" r="-125510" b="-1147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lang="en-US" sz="2000" b="0" dirty="0"/>
                            <a:t>Since we have already factored the polynomials completely, any common</a:t>
                          </a:r>
                          <a:endParaRPr sz="2000" b="0" dirty="0"/>
                        </a:p>
                      </a:txBody>
                      <a:tcPr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7010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305217" r="-125510" b="-147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lang="en-US" sz="2000" b="0" dirty="0"/>
                            <a:t>factors that can be canceled are easily identified.</a:t>
                          </a:r>
                          <a:endParaRPr sz="2000" b="0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Combining Rational Expressions</a:t>
            </a:r>
            <a:r>
              <a:rPr lang="en-US" baseline="-25000" dirty="0"/>
              <a:t>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143000"/>
            <a:ext cx="8229600" cy="4853354"/>
          </a:xfrm>
        </p:spPr>
        <p:txBody>
          <a:bodyPr/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rPr dirty="0"/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Placeholder 2" descr="open parenthesis x squared plus 5x minus 14 close parenthesis whole divided by 3x divided by open parenthesis x squared minus 4x plus 4 close parenthesis whole divided by 9x cubed.&#10;&#10;We divide the first rational expression by the second by inverting the second fraction and multiplying.&#10;&#10;Equals open parenthesis x plus 7 close parenthesis times open parenthesis x minus 2 close parenthesis whole divided by 3x, times 9x cubed divided by open parenthesis x minus 2 close parenthesis squared.&#10;&#10;Equals 9x cubed times open parenthesis x plus 7 close parenthesis times open parenthesis x minus 2 close parenthesis whole divided by 3x times open parenthesis x minus 2 close parenthesis squared.&#10;&#10;Equals 3x squared times open parenthesis x plus 7 close parenthesis divided by open parenthesis x minus 2 close parenthesis.">
                <a:extLst>
                  <a:ext uri="{FF2B5EF4-FFF2-40B4-BE49-F238E27FC236}">
                    <a16:creationId xmlns:a16="http://schemas.microsoft.com/office/drawing/2014/main" id="{CAABC534-9B30-FAE1-1B10-67D570992D34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273124267"/>
                  </p:ext>
                </p:extLst>
              </p:nvPr>
            </p:nvGraphicFramePr>
            <p:xfrm>
              <a:off x="914400" y="1066800"/>
              <a:ext cx="7848600" cy="334549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124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7244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91440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400">
                                      <a:latin typeface="Cambria Math"/>
                                    </a:rPr>
                                    <m:t>+5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−14</m:t>
                                  </m:r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3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den>
                              </m:f>
                              <m:r>
                                <a:rPr sz="2400">
                                  <a:latin typeface="Cambria Math"/>
                                </a:rPr>
                                <m:t>÷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400">
                                      <a:latin typeface="Cambria Math"/>
                                    </a:rPr>
                                    <m:t>−4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+4</m:t>
                                  </m:r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9</m:t>
                                  </m:r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sz="1800" b="0" dirty="0"/>
                            <a:t>We divide the first rational expression by the second by inverting the second fraction and multiplying. 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731520">
                    <a:tc>
                      <a:txBody>
                        <a:bodyPr/>
                        <a:lstStyle/>
                        <a:p>
                          <a:r>
                            <a:rPr lang="ar-AE"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ar-AE" sz="2400" i="1" smtClean="0">
                                  <a:latin typeface="Cambria Math"/>
                                </a:rPr>
                                <m:t> </m:t>
                              </m:r>
                              <m:r>
                                <a:rPr lang="ar-AE"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ar-AE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ctrlPr>
                                        <a:rPr lang="ar-AE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ar-AE"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lang="ar-AE" sz="24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lang="ar-AE" sz="2400">
                                          <a:latin typeface="Cambria Math"/>
                                        </a:rPr>
                                        <m:t>7</m:t>
                                      </m:r>
                                    </m:e>
                                  </m:d>
                                  <m:d>
                                    <m:dPr>
                                      <m:ctrlPr>
                                        <a:rPr lang="ar-AE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ar-AE"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lang="ar-AE" sz="2400">
                                          <a:latin typeface="Cambria Math"/>
                                        </a:rPr>
                                        <m:t>−</m:t>
                                      </m:r>
                                      <m:r>
                                        <a:rPr lang="ar-AE" sz="2400">
                                          <a:latin typeface="Cambria Math"/>
                                        </a:rPr>
                                        <m:t>2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ar-AE" sz="2400">
                                      <a:latin typeface="Cambria Math"/>
                                    </a:rPr>
                                    <m:t>3</m:t>
                                  </m:r>
                                  <m:r>
                                    <a:rPr lang="ar-AE" sz="2400">
                                      <a:latin typeface="Cambria Math"/>
                                    </a:rPr>
                                    <m:t>𝑥</m:t>
                                  </m:r>
                                </m:den>
                              </m:f>
                              <m:r>
                                <a:rPr lang="ar-AE" sz="2400">
                                  <a:latin typeface="Cambria Math"/>
                                </a:rPr>
                                <m:t>⋅</m:t>
                              </m:r>
                              <m:f>
                                <m:fPr>
                                  <m:ctrlPr>
                                    <a:rPr lang="ar-AE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ar-AE" sz="2400">
                                      <a:latin typeface="Cambria Math"/>
                                    </a:rPr>
                                    <m:t>9</m:t>
                                  </m:r>
                                  <m:sSup>
                                    <m:sSupPr>
                                      <m:ctrlPr>
                                        <a:rPr lang="ar-AE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ar-AE"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ar-AE" sz="2400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</m:num>
                                <m:den>
                                  <m:sSup>
                                    <m:sSupPr>
                                      <m:ctrlPr>
                                        <a:rPr lang="ar-AE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ar-AE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ar-AE" sz="24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  <m:r>
                                            <a:rPr lang="ar-AE" sz="2400"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r>
                                            <a:rPr lang="ar-AE" sz="24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lang="ar-AE" sz="24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oMath>
                          </a14:m>
                          <a:endParaRPr lang="en-IN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lang="en-US" sz="1800" b="0" dirty="0"/>
                            <a:t>Note that we have factored all the polynomials and inverted the second fraction in </a:t>
                          </a:r>
                          <a:br>
                            <a:rPr lang="en-US" sz="1800" b="0" dirty="0"/>
                          </a:br>
                          <a:r>
                            <a:rPr lang="en-US" sz="1800" b="0" dirty="0"/>
                            <a:t>one step.</a:t>
                          </a:r>
                          <a:endParaRPr sz="18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335651585"/>
                      </a:ext>
                    </a:extLst>
                  </a:tr>
                  <a:tr h="854774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400" i="1" smtClean="0">
                                  <a:latin typeface="Cambria Math"/>
                                </a:rPr>
                                <m:t> </m:t>
                              </m:r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limUpp>
                                    <m:limUp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limUppPr>
                                    <m:e>
                                      <m:borderBox>
                                        <m:borderBoxPr>
                                          <m:hideTop m:val="on"/>
                                          <m:hideBot m:val="on"/>
                                          <m:hideLeft m:val="on"/>
                                          <m:hideRight m:val="on"/>
                                          <m:strikeTLBR m:val="on"/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borderBox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9</m:t>
                                          </m:r>
                                        </m:e>
                                      </m:borderBox>
                                    </m:e>
                                    <m:lim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lim>
                                  </m:limUpp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limUpp>
                                        <m:limUpp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limUppPr>
                                        <m:e>
                                          <m:borderBox>
                                            <m:borderBoxPr>
                                              <m:hideTop m:val="on"/>
                                              <m:hideBot m:val="on"/>
                                              <m:hideLeft m:val="on"/>
                                              <m:hideRight m:val="on"/>
                                              <m:strikeTLBR m:val="on"/>
                                              <m:ctrlPr>
                                                <a:rPr sz="24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borderBoxPr>
                                            <m:e>
                                              <m:r>
                                                <a:rPr sz="2400">
                                                  <a:latin typeface="Cambria Math"/>
                                                </a:rPr>
                                                <m:t>3</m:t>
                                              </m:r>
                                            </m:e>
                                          </m:borderBox>
                                        </m:e>
                                        <m:lim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lim>
                                      </m:limUpp>
                                    </m:sup>
                                  </m:sSup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7</m:t>
                                      </m:r>
                                    </m:e>
                                  </m:d>
                                  <m:borderBox>
                                    <m:borderBoxPr>
                                      <m:hideTop m:val="on"/>
                                      <m:hideBot m:val="on"/>
                                      <m:hideLeft m:val="on"/>
                                      <m:hideRight m:val="on"/>
                                      <m:strikeTLBR m:val="on"/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borderBoxPr>
                                    <m:e>
                                      <m:d>
                                        <m:d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e>
                                      </m:d>
                                    </m:e>
                                  </m:borderBox>
                                </m:num>
                                <m:den>
                                  <m:borderBox>
                                    <m:borderBoxPr>
                                      <m:hideTop m:val="on"/>
                                      <m:hideBot m:val="on"/>
                                      <m:hideLeft m:val="on"/>
                                      <m:hideRight m:val="on"/>
                                      <m:strikeTLBR m:val="on"/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borderBox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e>
                                  </m:borderBox>
                                  <m:borderBox>
                                    <m:borderBoxPr>
                                      <m:hideTop m:val="on"/>
                                      <m:hideBot m:val="on"/>
                                      <m:hideLeft m:val="on"/>
                                      <m:hideRight m:val="on"/>
                                      <m:strikeTLBR m:val="on"/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borderBox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borderBox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e>
                                      </m:d>
                                    </m:e>
                                    <m:sup>
                                      <m:borderBox>
                                        <m:borderBoxPr>
                                          <m:hideTop m:val="on"/>
                                          <m:hideBot m:val="on"/>
                                          <m:hideLeft m:val="on"/>
                                          <m:hideRight m:val="on"/>
                                          <m:strikeTLBR m:val="on"/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borderBox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e>
                                      </m:borderBox>
                                    </m:sup>
                                  </m:sSup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sz="1800" b="0" dirty="0"/>
                            <a:t>Now we proceed to cancel common factors</a:t>
                          </a:r>
                        </a:p>
                      </a:txBody>
                      <a:tcPr anchor="b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649224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400" i="1" smtClean="0">
                                  <a:latin typeface="Cambria Math"/>
                                </a:rPr>
                                <m:t> </m:t>
                              </m:r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3</m:t>
                                  </m:r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7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800" b="0" dirty="0"/>
                            <a:t>(including constant factors) to obtain the final answer.</a:t>
                          </a:r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Placeholder 2" descr="open parenthesis x squared plus 5x minus 14 close parenthesis whole divided by 3x divided by open parenthesis x squared minus 4x plus 4 close parenthesis whole divided by 9x cubed.&#10;&#10;We divide the first rational expression by the second by inverting the second fraction and multiplying.&#10;&#10;Equals open parenthesis x plus 7 close parenthesis times open parenthesis x minus 2 close parenthesis whole divided by 3x, times 9x cubed divided by open parenthesis x minus 2 close parenthesis squared.&#10;&#10;Equals 9x cubed times open parenthesis x plus 7 close parenthesis times open parenthesis x minus 2 close parenthesis whole divided by 3x times open parenthesis x minus 2 close parenthesis squared.&#10;&#10;Equals 3x squared times open parenthesis x plus 7 close parenthesis divided by open parenthesis x minus 2 close parenthesis.">
                <a:extLst>
                  <a:ext uri="{FF2B5EF4-FFF2-40B4-BE49-F238E27FC236}">
                    <a16:creationId xmlns:a16="http://schemas.microsoft.com/office/drawing/2014/main" id="{CAABC534-9B30-FAE1-1B10-67D570992D34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273124267"/>
                  </p:ext>
                </p:extLst>
              </p:nvPr>
            </p:nvGraphicFramePr>
            <p:xfrm>
              <a:off x="914400" y="1066800"/>
              <a:ext cx="7848600" cy="334549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124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7244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9144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3333" r="-151072" b="-27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sz="1800" b="0" dirty="0"/>
                            <a:t>We divide the first rational expression by the second by inverting the second fraction and multiplying. 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9144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103333" r="-151072" b="-17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lang="en-US" sz="1800" b="0" dirty="0"/>
                            <a:t>Note that we have factored all the polynomials and inverted the second fraction in </a:t>
                          </a:r>
                          <a:br>
                            <a:rPr lang="en-US" sz="1800" b="0" dirty="0"/>
                          </a:br>
                          <a:r>
                            <a:rPr lang="en-US" sz="1800" b="0" dirty="0"/>
                            <a:t>one step.</a:t>
                          </a:r>
                          <a:endParaRPr sz="18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335651585"/>
                      </a:ext>
                    </a:extLst>
                  </a:tr>
                  <a:tr h="85477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217857" r="-151072" b="-864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sz="1800" b="0" dirty="0"/>
                            <a:t>Now we proceed to cancel common factors</a:t>
                          </a:r>
                        </a:p>
                      </a:txBody>
                      <a:tcPr anchor="b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66192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408257" r="-151072" b="-110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800" b="0" dirty="0"/>
                            <a:t>(including constant factors) to obtain the final answer.</a:t>
                          </a:r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4: Simplifying Complex Rational Expressions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Simplify the complex rational expressions.</a:t>
            </a:r>
            <a:endParaRPr dirty="0"/>
          </a:p>
        </p:txBody>
      </p:sp>
      <p:pic>
        <p:nvPicPr>
          <p:cNvPr id="5" name="Picture 4" descr="a.  open parenthesis one divided by open parenthesis x  plus h close parenthesis minus  one divided by x close parenthesis divided by h">
            <a:extLst>
              <a:ext uri="{FF2B5EF4-FFF2-40B4-BE49-F238E27FC236}">
                <a16:creationId xmlns:a16="http://schemas.microsoft.com/office/drawing/2014/main" id="{840FB73E-1073-DC3B-58D6-4454EABD86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252" y="1496503"/>
            <a:ext cx="1513752" cy="1008000"/>
          </a:xfrm>
          <a:prstGeom prst="rect">
            <a:avLst/>
          </a:prstGeom>
        </p:spPr>
      </p:pic>
      <p:pic>
        <p:nvPicPr>
          <p:cNvPr id="6" name="Picture 5" descr="b. open parenthesis x to the power of negative one minus y to the power of negative one close parenthesis divided by open parenthesis x to the power of negative two minus y to the power of negative two close parenthesis.">
            <a:extLst>
              <a:ext uri="{FF2B5EF4-FFF2-40B4-BE49-F238E27FC236}">
                <a16:creationId xmlns:a16="http://schemas.microsoft.com/office/drawing/2014/main" id="{4A262C2F-C1B7-BD52-5C4E-71DE5A4823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186" y="2556865"/>
            <a:ext cx="1557605" cy="828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4: Simplifying Complex Rational Expressions</a:t>
            </a:r>
            <a:r>
              <a:rPr lang="en-US" sz="3200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Solution</a:t>
            </a:r>
            <a:endParaRPr lang="en-US" sz="2800" b="1" dirty="0"/>
          </a:p>
          <a:p>
            <a:endParaRPr sz="800" dirty="0"/>
          </a:p>
          <a:p>
            <a:pPr marL="514350" indent="-514350">
              <a:buFont typeface="+mj-lt"/>
              <a:buAutoNum type="alphaLcPeriod"/>
              <a:defRPr sz="2800"/>
            </a:pPr>
            <a:r>
              <a:rPr dirty="0"/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Placeholder 2" descr="open parenthesis one divided by open parenthesis x plus h close parenthesis minus one divided by x close parenthesis divided by h&#10;&#10;Multiply with the LCD of all the fractions open parenthesis x plus h close parenthesis times x&#10;&#10;Equals open parenthesis open parenthesis one divided by open parenthesis x plus h close parenthesis minus one divided by x close parenthesis divided by h divided by one close parenthesis times open parenthesis open parenthesis x plus h close parenthesis times x close parenthesis divided by open parenthesis open parenthesis x plus h close parenthesis times x close parenthesis&#10;&#10;Equals open parenthesis x minus open parenthesis x plus h close parenthesis close parenthesis divided by open parenthesis h times open parenthesis x plus h close parenthesis times x close parenthesis&#10;&#10;Equals negative h divided by open parenthesis h times open parenthesis x plus h close parenthesis times x close parenthesis&#10;&#10;Equals negative one divided by open parenthesis x times open parenthesis x plus h close parenthesis close parenthesis">
                <a:extLst>
                  <a:ext uri="{FF2B5EF4-FFF2-40B4-BE49-F238E27FC236}">
                    <a16:creationId xmlns:a16="http://schemas.microsoft.com/office/drawing/2014/main" id="{EB080B3F-EBFC-6909-31FF-0FDFC652495E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436967644"/>
                  </p:ext>
                </p:extLst>
              </p:nvPr>
            </p:nvGraphicFramePr>
            <p:xfrm>
              <a:off x="838200" y="1483581"/>
              <a:ext cx="7848600" cy="4291205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903605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667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277995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921322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h</m:t>
                                      </m:r>
                                    </m:den>
                                  </m:f>
                                  <m:r>
                                    <a:rPr sz="2400">
                                      <a:latin typeface="Cambria Math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den>
                                  </m:f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h</m:t>
                                  </m:r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h</m:t>
                                      </m:r>
                                    </m:den>
                                  </m:f>
                                  <m:r>
                                    <a:rPr sz="2400">
                                      <a:latin typeface="Cambria Math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den>
                                  </m:f>
                                </m:num>
                                <m:den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h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den>
                                  </m:f>
                                </m:den>
                              </m:f>
                              <m:r>
                                <a:rPr sz="2400">
                                  <a:latin typeface="Cambria Math"/>
                                </a:rPr>
                                <m:t>⋅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h</m:t>
                                      </m:r>
                                    </m:e>
                                  </m:d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d>
                                </m:num>
                                <m:den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h</m:t>
                                      </m:r>
                                    </m:e>
                                  </m:d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d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This complex rational expression contains two rational expressions in the numerator. </a:t>
                          </a:r>
                        </a:p>
                      </a:txBody>
                      <a:tcPr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921323">
                    <a:tc>
                      <a:txBody>
                        <a:bodyPr/>
                        <a:lstStyle/>
                        <a:p>
                          <a:pPr algn="l"/>
                          <a:endParaRPr sz="2400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−</m:t>
                                  </m:r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h</m:t>
                                      </m:r>
                                    </m:e>
                                  </m:d>
                                </m:num>
                                <m:den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h</m:t>
                                      </m:r>
                                    </m:e>
                                  </m:d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h</m:t>
                                      </m:r>
                                    </m:e>
                                  </m:d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d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IN" sz="1800" b="0" dirty="0"/>
                            <a:t>It may be helpful to write the</a:t>
                          </a:r>
                          <a:r>
                            <a:rPr lang="en-IN" sz="1800" b="0" baseline="0" dirty="0"/>
                            <a:t> </a:t>
                          </a:r>
                          <a:r>
                            <a:rPr lang="en-IN" sz="1800" b="0" dirty="0"/>
                            <a:t>denominator as a fraction, as we have done here, in order to determine that the LCD of all the </a:t>
                          </a:r>
                          <a:endParaRPr sz="1800" b="0" dirty="0"/>
                        </a:p>
                      </a:txBody>
                      <a:tcPr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985520">
                    <a:tc>
                      <a:txBody>
                        <a:bodyPr/>
                        <a:lstStyle/>
                        <a:p>
                          <a:pPr algn="l"/>
                          <a:endParaRPr sz="240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−</m:t>
                                  </m:r>
                                  <m:borderBox>
                                    <m:borderBoxPr>
                                      <m:hideTop m:val="on"/>
                                      <m:hideBot m:val="on"/>
                                      <m:hideLeft m:val="on"/>
                                      <m:hideRight m:val="on"/>
                                      <m:strikeTLBR m:val="on"/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borderBox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h</m:t>
                                      </m:r>
                                    </m:e>
                                  </m:borderBox>
                                </m:num>
                                <m:den>
                                  <m:borderBox>
                                    <m:borderBoxPr>
                                      <m:hideTop m:val="on"/>
                                      <m:hideBot m:val="on"/>
                                      <m:hideLeft m:val="on"/>
                                      <m:hideRight m:val="on"/>
                                      <m:strikeTLBR m:val="on"/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borderBoxPr>
                                    <m:e>
                                      <m:d>
                                        <m:d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h</m:t>
                                          </m:r>
                                        </m:e>
                                      </m:d>
                                    </m:e>
                                  </m:borderBox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h</m:t>
                                      </m:r>
                                    </m:e>
                                  </m:d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d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lang="en-IN" sz="1800" b="0" dirty="0"/>
                            <a:t>fractions making up the overall expression is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ar-AE"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ar-AE" sz="1800" b="0" i="1" smtClean="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ar-AE" sz="1800" b="0" smtClean="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ar-AE" sz="1800" b="0" i="1" smtClean="0">
                                      <a:latin typeface="Cambria Math"/>
                                    </a:rPr>
                                    <m:t>h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ar-AE"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ar-AE" sz="18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</m:oMath>
                          </a14:m>
                          <a:r>
                            <a:rPr lang="ar-AE" sz="1800" b="0" dirty="0"/>
                            <a:t>. </a:t>
                          </a:r>
                          <a:endParaRPr sz="1800" b="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762000">
                    <a:tc>
                      <a:txBody>
                        <a:bodyPr/>
                        <a:lstStyle/>
                        <a:p>
                          <a:pPr algn="l"/>
                          <a:endParaRPr sz="240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h</m:t>
                                      </m:r>
                                    </m:e>
                                  </m:d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IN" sz="1800" b="0" dirty="0"/>
                            <a:t>We multiply the numerator and denominator by the LCD (so we are multiplying the overall expression by </a:t>
                          </a:r>
                          <a:r>
                            <a:rPr lang="en-IN" sz="1800" b="0" dirty="0">
                              <a:latin typeface="Cambria Math"/>
                            </a:rPr>
                            <a:t>1</a:t>
                          </a:r>
                          <a:r>
                            <a:rPr lang="en-IN" sz="1800" b="0" dirty="0"/>
                            <a:t>),</a:t>
                          </a:r>
                          <a:r>
                            <a:rPr lang="en-IN" sz="1800" b="0" baseline="0" dirty="0"/>
                            <a:t> then c</a:t>
                          </a:r>
                          <a:r>
                            <a:rPr lang="en-IN" sz="1800" b="0" dirty="0"/>
                            <a:t>ancel out the common factor </a:t>
                          </a:r>
                          <a14:m>
                            <m:oMath xmlns:m="http://schemas.openxmlformats.org/officeDocument/2006/math">
                              <m:r>
                                <a:rPr lang="en-IN" sz="1800" b="0" i="1" smtClean="0">
                                  <a:latin typeface="Cambria Math"/>
                                </a:rPr>
                                <m:t>h</m:t>
                              </m:r>
                            </m:oMath>
                          </a14:m>
                          <a:r>
                            <a:rPr lang="en-IN" sz="1800" b="0" dirty="0"/>
                            <a:t> to arrive at the final answer.</a:t>
                          </a:r>
                          <a:endParaRPr sz="1800" b="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Placeholder 2" descr="open parenthesis one divided by open parenthesis x plus h close parenthesis minus one divided by x close parenthesis divided by h&#10;&#10;Multiply with the LCD of all the fractions open parenthesis x plus h close parenthesis times x&#10;&#10;Equals open parenthesis open parenthesis one divided by open parenthesis x plus h close parenthesis minus one divided by x close parenthesis divided by h divided by one close parenthesis times open parenthesis open parenthesis x plus h close parenthesis times x close parenthesis divided by open parenthesis open parenthesis x plus h close parenthesis times x close parenthesis&#10;&#10;Equals open parenthesis x minus open parenthesis x plus h close parenthesis close parenthesis divided by open parenthesis h times open parenthesis x plus h close parenthesis times x close parenthesis&#10;&#10;Equals negative h divided by open parenthesis h times open parenthesis x plus h close parenthesis times x close parenthesis&#10;&#10;Equals negative one divided by open parenthesis x times open parenthesis x plus h close parenthesis close parenthesis">
                <a:extLst>
                  <a:ext uri="{FF2B5EF4-FFF2-40B4-BE49-F238E27FC236}">
                    <a16:creationId xmlns:a16="http://schemas.microsoft.com/office/drawing/2014/main" id="{EB080B3F-EBFC-6909-31FF-0FDFC652495E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436967644"/>
                  </p:ext>
                </p:extLst>
              </p:nvPr>
            </p:nvGraphicFramePr>
            <p:xfrm>
              <a:off x="838200" y="1483581"/>
              <a:ext cx="7848600" cy="4291205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903605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667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277995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92132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r="-770270" b="-3768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3790" r="-160274" b="-3768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This complex rational expression contains two rational expressions in the numerator. </a:t>
                          </a:r>
                        </a:p>
                      </a:txBody>
                      <a:tcPr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921323">
                    <a:tc>
                      <a:txBody>
                        <a:bodyPr/>
                        <a:lstStyle/>
                        <a:p>
                          <a:pPr algn="l"/>
                          <a:endParaRPr sz="2400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3790" t="-99342" r="-160274" b="-2743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IN" sz="1800" b="0" dirty="0"/>
                            <a:t>It may be helpful to write the</a:t>
                          </a:r>
                          <a:r>
                            <a:rPr lang="en-IN" sz="1800" b="0" baseline="0" dirty="0"/>
                            <a:t> </a:t>
                          </a:r>
                          <a:r>
                            <a:rPr lang="en-IN" sz="1800" b="0" dirty="0"/>
                            <a:t>denominator as a fraction, as we have done here, in order to determine that the LCD of all the </a:t>
                          </a:r>
                          <a:endParaRPr sz="1800" b="0" dirty="0"/>
                        </a:p>
                      </a:txBody>
                      <a:tcPr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985520">
                    <a:tc>
                      <a:txBody>
                        <a:bodyPr/>
                        <a:lstStyle/>
                        <a:p>
                          <a:pPr algn="l"/>
                          <a:endParaRPr sz="240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3790" t="-187037" r="-160274" b="-15740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83476" t="-187037" b="-15740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463040">
                    <a:tc>
                      <a:txBody>
                        <a:bodyPr/>
                        <a:lstStyle/>
                        <a:p>
                          <a:pPr algn="l"/>
                          <a:endParaRPr sz="240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3790" t="-193750" r="-160274" b="-625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83476" t="-193750" b="-625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D2CA3E-EF11-59FE-73FF-0356896C35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D0AD08-1249-C001-098D-22AB5079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4: Simplifying Complex Rational Expressions</a:t>
            </a:r>
            <a:r>
              <a:rPr lang="en-US" baseline="-25000" dirty="0"/>
              <a:t>3</a:t>
            </a:r>
            <a:endParaRPr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8961F3-77E9-C0DA-2FA9-50F0C0DFF1F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295400"/>
            <a:ext cx="8229600" cy="4700954"/>
          </a:xfrm>
        </p:spPr>
        <p:txBody>
          <a:bodyPr/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rPr dirty="0"/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 descr="Open parenthesis x to the power of negative one minus y to the power of negative one close parenthesis divided by open parenthesis x to the power of negative two minus y to the power of negative two close parenthesis.&#10;&#10;Equals Open fraction one divided by x close fraction minus open fraction one divided by y close fraction&#10;whole divided by&#10;open fraction one divided by x squared close fraction minus open fraction one divided by y squared close fraction.&#10;&#10;Open fraction Open fraction one divided by x close fraction minus open fraction one divided by y close fraction &#10;whole divided by&#10;open fraction one divided by x squared close fraction minus open fraction one divided by y squared close fraction close fraction&#10;&#10;multiplied by&#10;open fraction x squared times y squared divided by x squared times y squared close fraction.&#10;&#10;x y squared minus x squared y divided by y squared minus x squared.&#10;&#10;x y multiplied by open parenthesis y minus x close parenthesis divided by open parenthesis y minus x close parenthesis multiplied by open parenthesis y plus x close parenthesis.&#10;&#10;x y whole divided by open parenthesis y plus x close parenthesis.&#10;">
                <a:extLst>
                  <a:ext uri="{FF2B5EF4-FFF2-40B4-BE49-F238E27FC236}">
                    <a16:creationId xmlns:a16="http://schemas.microsoft.com/office/drawing/2014/main" id="{AE82E2F3-CF8E-7175-B556-BDF8F8AFBF11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755395393"/>
                  </p:ext>
                </p:extLst>
              </p:nvPr>
            </p:nvGraphicFramePr>
            <p:xfrm>
              <a:off x="884583" y="1044155"/>
              <a:ext cx="7997381" cy="412073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215581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981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8006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805658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−1</m:t>
                                      </m:r>
                                    </m:sup>
                                  </m:sSup>
                                  <m:r>
                                    <a:rPr sz="2400">
                                      <a:latin typeface="Cambria Math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−1</m:t>
                                      </m:r>
                                    </m:sup>
                                  </m:sSup>
                                </m:num>
                                <m:den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−2</m:t>
                                      </m:r>
                                    </m:sup>
                                  </m:sSup>
                                  <m:r>
                                    <a:rPr sz="2400">
                                      <a:latin typeface="Cambria Math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−2</m:t>
                                      </m:r>
                                    </m:sup>
                                  </m:sSup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den>
                                  </m:f>
                                  <m:r>
                                    <a:rPr sz="2400">
                                      <a:latin typeface="Cambria Math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𝑦</m:t>
                                      </m:r>
                                    </m:den>
                                  </m:f>
                                </m:num>
                                <m:den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sSup>
                                        <m:sSup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den>
                                  </m:f>
                                  <m:r>
                                    <a:rPr sz="2400">
                                      <a:latin typeface="Cambria Math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sSup>
                                        <m:sSup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𝑦</m:t>
                                          </m:r>
                                        </m:e>
                                        <m:sup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den>
                                  </m:f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800" b="0" dirty="0"/>
                            <a:t>This expression is a complex rational expression, a fact that is more clear once we rewrite the terms that have negative exponents as fractions.</a:t>
                          </a:r>
                          <a:endParaRPr sz="18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997554">
                    <a:tc>
                      <a:txBody>
                        <a:bodyPr/>
                        <a:lstStyle/>
                        <a:p>
                          <a:pPr algn="l"/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den>
                                  </m:f>
                                  <m:r>
                                    <a:rPr sz="2400">
                                      <a:latin typeface="Cambria Math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𝑦</m:t>
                                      </m:r>
                                    </m:den>
                                  </m:f>
                                </m:num>
                                <m:den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sSup>
                                        <m:sSup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den>
                                  </m:f>
                                  <m:r>
                                    <a:rPr sz="2400">
                                      <a:latin typeface="Cambria Math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sSup>
                                        <m:sSup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𝑦</m:t>
                                          </m:r>
                                        </m:e>
                                        <m:sup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den>
                                  </m:f>
                                </m:den>
                              </m:f>
                              <m:r>
                                <a:rPr sz="2400">
                                  <a:latin typeface="Cambria Math"/>
                                </a:rPr>
                                <m:t>⋅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The LCD in this case is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18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b="0" i="1" smtClean="0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sz="18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sz="1800" b="0" dirty="0"/>
                            <a:t>, so we multiply the top and bottom by this and factor the resulting polynomials.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711665">
                    <a:tc>
                      <a:txBody>
                        <a:bodyPr/>
                        <a:lstStyle/>
                        <a:p>
                          <a:pPr algn="l"/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400">
                                      <a:latin typeface="Cambria Math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400">
                                      <a:latin typeface="Cambria Math"/>
                                    </a:rPr>
                                    <m:t>𝑦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400">
                                      <a:latin typeface="Cambria Math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1800" b="0" dirty="0"/>
                            <a:t> 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711665">
                    <a:tc>
                      <a:txBody>
                        <a:bodyPr/>
                        <a:lstStyle/>
                        <a:p>
                          <a:pPr algn="l"/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𝑥𝑦</m:t>
                                  </m:r>
                                  <m:borderBox>
                                    <m:borderBoxPr>
                                      <m:hideTop m:val="on"/>
                                      <m:hideBot m:val="on"/>
                                      <m:hideLeft m:val="on"/>
                                      <m:hideRight m:val="on"/>
                                      <m:strikeTLBR m:val="on"/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borderBoxPr>
                                    <m:e>
                                      <m:d>
                                        <m:d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𝑦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</m:d>
                                    </m:e>
                                  </m:borderBox>
                                </m:num>
                                <m:den>
                                  <m:borderBox>
                                    <m:borderBoxPr>
                                      <m:hideTop m:val="on"/>
                                      <m:hideBot m:val="on"/>
                                      <m:hideLeft m:val="on"/>
                                      <m:hideRight m:val="on"/>
                                      <m:strikeTLBR m:val="on"/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borderBoxPr>
                                    <m:e>
                                      <m:d>
                                        <m:d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𝑦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</m:d>
                                    </m:e>
                                  </m:borderBox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𝑦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d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lang="en-US" sz="1800" b="0" dirty="0"/>
                            <a:t>We c</a:t>
                          </a:r>
                          <a:r>
                            <a:rPr sz="1800" b="0" dirty="0"/>
                            <a:t>ancel the common factor of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800" b="0" i="1" smtClean="0">
                                      <a:latin typeface="Cambria Math"/>
                                    </a:rPr>
                                    <m:t>𝑦</m:t>
                                  </m:r>
                                  <m:r>
                                    <a:rPr lang="en-US" sz="1800" b="0" smtClean="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n-US" sz="18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</m:oMath>
                          </a14:m>
                          <a:r>
                            <a:rPr sz="1800" b="0" dirty="0"/>
                            <a:t> to obtain the final simplified expression.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711665">
                    <a:tc>
                      <a:txBody>
                        <a:bodyPr/>
                        <a:lstStyle/>
                        <a:p>
                          <a:pPr algn="l"/>
                          <a:endParaRPr sz="24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𝑥𝑦</m:t>
                                  </m:r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𝑦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 descr="Open parenthesis x to the power of negative one minus y to the power of negative one close parenthesis divided by open parenthesis x to the power of negative two minus y to the power of negative two close parenthesis.&#10;&#10;Equals Open fraction one divided by x close fraction minus open fraction one divided by y close fraction&#10;whole divided by&#10;open fraction one divided by x squared close fraction minus open fraction one divided by y squared close fraction.&#10;&#10;Open fraction Open fraction one divided by x close fraction minus open fraction one divided by y close fraction &#10;whole divided by&#10;open fraction one divided by x squared close fraction minus open fraction one divided by y squared close fraction close fraction&#10;&#10;multiplied by&#10;open fraction x squared times y squared divided by x squared times y squared close fraction.&#10;&#10;x y squared minus x squared y divided by y squared minus x squared.&#10;&#10;x y multiplied by open parenthesis y minus x close parenthesis divided by open parenthesis y minus x close parenthesis multiplied by open parenthesis y plus x close parenthesis.&#10;&#10;x y whole divided by open parenthesis y plus x close parenthesis.&#10;">
                <a:extLst>
                  <a:ext uri="{FF2B5EF4-FFF2-40B4-BE49-F238E27FC236}">
                    <a16:creationId xmlns:a16="http://schemas.microsoft.com/office/drawing/2014/main" id="{AE82E2F3-CF8E-7175-B556-BDF8F8AFBF11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755395393"/>
                  </p:ext>
                </p:extLst>
              </p:nvPr>
            </p:nvGraphicFramePr>
            <p:xfrm>
              <a:off x="884583" y="1044155"/>
              <a:ext cx="7997381" cy="412073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215581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981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8006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98818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r="-556500" b="-31790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61538" r="-242462" b="-31790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800" b="0" dirty="0"/>
                            <a:t>This expression is a complex rational expression, a fact that is more clear once we rewrite the terms that have negative exponents as fractions.</a:t>
                          </a:r>
                          <a:endParaRPr sz="18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997554">
                    <a:tc>
                      <a:txBody>
                        <a:bodyPr/>
                        <a:lstStyle/>
                        <a:p>
                          <a:pPr algn="l"/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61538" t="-98780" r="-242462" b="-2140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66624" t="-98780" b="-21402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711665">
                    <a:tc>
                      <a:txBody>
                        <a:bodyPr/>
                        <a:lstStyle/>
                        <a:p>
                          <a:pPr algn="l"/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61538" t="-278632" r="-242462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1800" b="0" dirty="0"/>
                            <a:t> 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711665">
                    <a:tc>
                      <a:txBody>
                        <a:bodyPr/>
                        <a:lstStyle/>
                        <a:p>
                          <a:pPr algn="l"/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61538" t="-378632" r="-242462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66624" t="-378632" b="-1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711665">
                    <a:tc>
                      <a:txBody>
                        <a:bodyPr/>
                        <a:lstStyle/>
                        <a:p>
                          <a:pPr algn="l"/>
                          <a:endParaRPr sz="24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61538" t="-478632" r="-2424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106954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IN" dirty="0"/>
              <a:t>Definition: </a:t>
            </a:r>
            <a:r>
              <a:rPr dirty="0"/>
              <a:t>Rational Expressions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2956522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A </a:t>
            </a:r>
            <a:r>
              <a:rPr sz="2800" b="1" dirty="0"/>
              <a:t>rational expression</a:t>
            </a:r>
            <a:r>
              <a:rPr sz="2800" dirty="0"/>
              <a:t> is an expression that can be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C51BA4D-8C25-49BE-452E-44BE133685E9}"/>
              </a:ext>
            </a:extLst>
          </p:cNvPr>
          <p:cNvSpPr txBox="1"/>
          <p:nvPr/>
        </p:nvSpPr>
        <p:spPr>
          <a:xfrm>
            <a:off x="460342" y="1609782"/>
            <a:ext cx="550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written as a </a:t>
            </a:r>
            <a:r>
              <a:rPr lang="en-US" sz="2800" i="1" dirty="0">
                <a:solidFill>
                  <a:srgbClr val="000000"/>
                </a:solidFill>
              </a:rPr>
              <a:t>ratio</a:t>
            </a:r>
            <a:r>
              <a:rPr lang="en-US" sz="2800" dirty="0">
                <a:solidFill>
                  <a:srgbClr val="000000"/>
                </a:solidFill>
              </a:rPr>
              <a:t> of two polynomials</a:t>
            </a:r>
            <a:endParaRPr lang="en-IN" sz="2800" dirty="0">
              <a:solidFill>
                <a:srgbClr val="000000"/>
              </a:solidFill>
            </a:endParaRPr>
          </a:p>
        </p:txBody>
      </p:sp>
      <p:pic>
        <p:nvPicPr>
          <p:cNvPr id="10" name="Picture 9" descr="P divided by Q.">
            <a:extLst>
              <a:ext uri="{FF2B5EF4-FFF2-40B4-BE49-F238E27FC236}">
                <a16:creationId xmlns:a16="http://schemas.microsoft.com/office/drawing/2014/main" id="{DAD267B5-2244-45C3-1C74-786C42438D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8714" y="1524000"/>
            <a:ext cx="360000" cy="75523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7DA33AA-BFED-377F-D0F1-BEFB0849BB98}"/>
              </a:ext>
            </a:extLst>
          </p:cNvPr>
          <p:cNvSpPr txBox="1"/>
          <p:nvPr/>
        </p:nvSpPr>
        <p:spPr>
          <a:xfrm>
            <a:off x="6324600" y="1621835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Such a fraction</a:t>
            </a:r>
            <a:endParaRPr lang="en-IN" sz="2800" dirty="0">
              <a:solidFill>
                <a:srgbClr val="0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19E3E46-08B2-BE6B-A403-11355D9D35BD}"/>
              </a:ext>
            </a:extLst>
          </p:cNvPr>
          <p:cNvSpPr txBox="1"/>
          <p:nvPr/>
        </p:nvSpPr>
        <p:spPr>
          <a:xfrm>
            <a:off x="457200" y="2055982"/>
            <a:ext cx="8229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is undefined for any value(s) of the variable(s) for which </a:t>
            </a:r>
            <a:r>
              <a:rPr lang="en-US" sz="2800" i="1" dirty="0">
                <a:solidFill>
                  <a:srgbClr val="000000"/>
                </a:solidFill>
              </a:rPr>
              <a:t>Q</a:t>
            </a:r>
            <a:r>
              <a:rPr lang="en-US" sz="2800" dirty="0">
                <a:solidFill>
                  <a:srgbClr val="000000"/>
                </a:solidFill>
              </a:rPr>
              <a:t> = 0. A given rational expression is </a:t>
            </a:r>
            <a:r>
              <a:rPr lang="en-US" sz="2800" i="1" dirty="0">
                <a:solidFill>
                  <a:srgbClr val="000000"/>
                </a:solidFill>
              </a:rPr>
              <a:t>simplified</a:t>
            </a:r>
            <a:r>
              <a:rPr lang="en-US" sz="2800" dirty="0">
                <a:solidFill>
                  <a:srgbClr val="000000"/>
                </a:solidFill>
              </a:rPr>
              <a:t> or </a:t>
            </a:r>
            <a:r>
              <a:rPr lang="en-US" sz="2800" i="1" dirty="0">
                <a:solidFill>
                  <a:srgbClr val="000000"/>
                </a:solidFill>
              </a:rPr>
              <a:t>reduced</a:t>
            </a:r>
            <a:r>
              <a:rPr lang="en-US" sz="2800" dirty="0">
                <a:solidFill>
                  <a:srgbClr val="000000"/>
                </a:solidFill>
              </a:rPr>
              <a:t> when </a:t>
            </a: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Q</a:t>
            </a:r>
            <a:r>
              <a:rPr lang="en-US" sz="2800" dirty="0">
                <a:solidFill>
                  <a:srgbClr val="000000"/>
                </a:solidFill>
              </a:rPr>
              <a:t> contain no common factors (other than </a:t>
            </a:r>
            <a:r>
              <a:rPr lang="en-US" sz="2800" dirty="0">
                <a:solidFill>
                  <a:srgbClr val="000000"/>
                </a:solidFill>
                <a:latin typeface="Cambria Math"/>
              </a:rPr>
              <a:t>1</a:t>
            </a:r>
            <a:r>
              <a:rPr lang="en-US" sz="2800" dirty="0">
                <a:solidFill>
                  <a:srgbClr val="000000"/>
                </a:solidFill>
              </a:rPr>
              <a:t> and −1).</a:t>
            </a:r>
            <a:endParaRPr lang="en-IN" sz="2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1: Simplifying Rational Expressions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Simplify the following rational expressions, and indicate values of the variable that must be excluded.</a:t>
            </a:r>
            <a:endParaRPr dirty="0"/>
          </a:p>
        </p:txBody>
      </p:sp>
      <p:pic>
        <p:nvPicPr>
          <p:cNvPr id="6" name="Picture 5" descr="a. open parenthesis x cubed minus eight close parenthesis divided by open parenthesis x squared minus two times x close parenthesis">
            <a:extLst>
              <a:ext uri="{FF2B5EF4-FFF2-40B4-BE49-F238E27FC236}">
                <a16:creationId xmlns:a16="http://schemas.microsoft.com/office/drawing/2014/main" id="{76B10C56-5377-F281-7437-C0BC4269FA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254" y="2066824"/>
            <a:ext cx="1692000" cy="839840"/>
          </a:xfrm>
          <a:prstGeom prst="rect">
            <a:avLst/>
          </a:prstGeom>
        </p:spPr>
      </p:pic>
      <p:pic>
        <p:nvPicPr>
          <p:cNvPr id="7" name="Picture 6" descr="b. open parenthesis x squared minus x minus six close parenthesis divided by open parenthesis three minus x close parenthesis">
            <a:extLst>
              <a:ext uri="{FF2B5EF4-FFF2-40B4-BE49-F238E27FC236}">
                <a16:creationId xmlns:a16="http://schemas.microsoft.com/office/drawing/2014/main" id="{1ED1E92D-F67E-5ABE-1431-DD7C1C940F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2254" y="3206400"/>
            <a:ext cx="2052000" cy="88488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Simplifying Rational Expressions</a:t>
            </a:r>
            <a:r>
              <a:rPr lang="en-US" sz="3200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Solution</a:t>
            </a:r>
            <a:endParaRPr lang="en-US" sz="2800" b="1" dirty="0"/>
          </a:p>
          <a:p>
            <a:endParaRPr sz="1200" dirty="0"/>
          </a:p>
          <a:p>
            <a:pPr marL="514350" indent="-514350">
              <a:buFont typeface="+mj-lt"/>
              <a:buAutoNum type="alphaLcPeriod"/>
              <a:defRPr sz="2800"/>
            </a:pPr>
            <a:r>
              <a:rPr lang="en-US" dirty="0"/>
              <a:t> 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 descr="The fraction x cubed minus eight divided by x squared minus two x is factored as open parenthesis x minus two close parenthesis times open parenthesis x squared plus two x plus four close parenthesis divided by x times open parenthesis x minus two close parenthesis.&#10;The common factor x minus two cancels out, simplifying the expression to open parenthesis x squared plus two x plus four close parenthesis divided by x, with the restriction that x is not equal to zero or two.&#10;After factoring both polynomials, we cancel the common factor of x minus two.&#10;Note that even though the final expression is defined when x equals two, the first and last expressions are equal only where both are defined.">
                <a:extLst>
                  <a:ext uri="{FF2B5EF4-FFF2-40B4-BE49-F238E27FC236}">
                    <a16:creationId xmlns:a16="http://schemas.microsoft.com/office/drawing/2014/main" id="{64BE8666-0491-4E0E-95C0-2E2AA7D3D59B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736984175"/>
                  </p:ext>
                </p:extLst>
              </p:nvPr>
            </p:nvGraphicFramePr>
            <p:xfrm>
              <a:off x="914400" y="1676400"/>
              <a:ext cx="7772400" cy="2025142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9144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8956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9624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  <m:r>
                                    <a:rPr sz="240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8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40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borderBox>
                                    <m:borderBoxPr>
                                      <m:hideTop m:val="on"/>
                                      <m:hideBot m:val="on"/>
                                      <m:hideLeft m:val="on"/>
                                      <m:hideRight m:val="on"/>
                                      <m:strikeTLBR m:val="on"/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borderBoxPr>
                                    <m:e>
                                      <m:d>
                                        <m:d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e>
                                      </m:d>
                                    </m:e>
                                  </m:borderBox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r>
                                        <a:rPr sz="24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4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borderBox>
                                    <m:borderBoxPr>
                                      <m:hideTop m:val="on"/>
                                      <m:hideBot m:val="on"/>
                                      <m:hideLeft m:val="on"/>
                                      <m:hideRight m:val="on"/>
                                      <m:strikeTLBR m:val="on"/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borderBoxPr>
                                    <m:e>
                                      <m:d>
                                        <m:d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e>
                                      </m:d>
                                    </m:e>
                                  </m:borderBox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2000" b="0" dirty="0"/>
                            <a:t>After factoring both polynomials, we cancel the common factor of </a:t>
                          </a:r>
                          <a14:m>
                            <m:oMath xmlns:m="http://schemas.openxmlformats.org/officeDocument/2006/math">
                              <m:r>
                                <a:rPr sz="2000" b="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sz="2000" b="0">
                                  <a:latin typeface="Cambria Math"/>
                                </a:rPr>
                                <m:t>−</m:t>
                              </m:r>
                              <m:r>
                                <a:rPr sz="2000" b="0">
                                  <a:latin typeface="Cambria Math"/>
                                </a:rPr>
                                <m:t>2</m:t>
                              </m:r>
                            </m:oMath>
                          </a14:m>
                          <a:r>
                            <a:rPr sz="2000" b="0" dirty="0"/>
                            <a:t>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 sz="1800"/>
                          </a:pPr>
                          <a:r>
                            <a:rPr lang="ar-AE"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ar-AE"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ar-AE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ar-AE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ar-AE"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ar-AE" sz="24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ar-AE" sz="240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ar-AE" sz="2400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lang="ar-AE"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ar-AE" sz="240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ar-AE" sz="2400">
                                      <a:latin typeface="Cambria Math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ar-AE" sz="2400">
                                      <a:latin typeface="Cambria Math"/>
                                    </a:rPr>
                                    <m:t>𝑥</m:t>
                                  </m:r>
                                </m:den>
                              </m:f>
                              <m:r>
                                <m:rPr>
                                  <m:nor/>
                                </m:rPr>
                                <a:rPr lang="en-US" sz="2400" b="0" i="0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m:rPr>
                                  <m:nor/>
                                </m:rPr>
                                <a:rPr lang="en-US" sz="1800" b="0" i="0" kern="1200" smtClean="0">
                                  <a:solidFill>
                                    <a:schemeClr val="tx1"/>
                                  </a:solidFill>
                                  <a:effectLst/>
                                  <a:latin typeface="+mn-lt"/>
                                  <a:ea typeface="+mn-ea"/>
                                  <a:cs typeface="+mn-cs"/>
                                </a:rPr>
                                <m:t> </m:t>
                              </m:r>
                              <m:r>
                                <a:rPr lang="ar-AE" sz="240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ar-AE" sz="2400">
                                  <a:latin typeface="Cambria Math"/>
                                </a:rPr>
                                <m:t>≠</m:t>
                              </m:r>
                              <m:r>
                                <a:rPr lang="ar-AE" sz="2400">
                                  <a:latin typeface="Cambria Math"/>
                                </a:rPr>
                                <m:t>0</m:t>
                              </m:r>
                              <m:r>
                                <a:rPr lang="ar-AE" sz="2400">
                                  <a:latin typeface="Cambria Math"/>
                                </a:rPr>
                                <m:t>, </m:t>
                              </m:r>
                              <m:r>
                                <a:rPr lang="ar-AE" sz="2400">
                                  <a:latin typeface="Cambria Math"/>
                                </a:rPr>
                                <m:t>2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2000" b="0" dirty="0"/>
                            <a:t>Note that even though the final expression is defined when </a:t>
                          </a:r>
                          <a14:m>
                            <m:oMath xmlns:m="http://schemas.openxmlformats.org/officeDocument/2006/math">
                              <m:r>
                                <a:rPr sz="2000" b="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sz="2000" b="0">
                                  <a:latin typeface="Cambria Math"/>
                                </a:rPr>
                                <m:t>=</m:t>
                              </m:r>
                              <m:r>
                                <a:rPr sz="2000" b="0">
                                  <a:latin typeface="Cambria Math"/>
                                </a:rPr>
                                <m:t>2</m:t>
                              </m:r>
                            </m:oMath>
                          </a14:m>
                          <a:r>
                            <a:rPr sz="2000" b="0" dirty="0"/>
                            <a:t>, the first and last expressions are equal only where both are defined.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 descr="The fraction x cubed minus eight divided by x squared minus two x is factored as open parenthesis x minus two close parenthesis times open parenthesis x squared plus two x plus four close parenthesis divided by x times open parenthesis x minus two close parenthesis.&#10;The common factor x minus two cancels out, simplifying the expression to open parenthesis x squared plus two x plus four close parenthesis divided by x, with the restriction that x is not equal to zero or two.&#10;After factoring both polynomials, we cancel the common factor of x minus two.&#10;Note that even though the final expression is defined when x equals two, the first and last expressions are equal only where both are defined.">
                <a:extLst>
                  <a:ext uri="{FF2B5EF4-FFF2-40B4-BE49-F238E27FC236}">
                    <a16:creationId xmlns:a16="http://schemas.microsoft.com/office/drawing/2014/main" id="{64BE8666-0491-4E0E-95C0-2E2AA7D3D59B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736984175"/>
                  </p:ext>
                </p:extLst>
              </p:nvPr>
            </p:nvGraphicFramePr>
            <p:xfrm>
              <a:off x="914400" y="1676400"/>
              <a:ext cx="7772400" cy="2025142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9144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8956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9624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71450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r="-750000" b="-1846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1579" r="-136842" b="-1846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96154" b="-18461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310640">
                    <a:tc>
                      <a:txBody>
                        <a:bodyPr/>
                        <a:lstStyle/>
                        <a:p>
                          <a:pPr algn="l"/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1579" t="-54167" r="-1368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96154" t="-541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Simplifying Rational Expressions</a:t>
            </a:r>
            <a:r>
              <a:rPr lang="en-US" baseline="-25000" dirty="0"/>
              <a:t>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219200"/>
            <a:ext cx="8229600" cy="4777154"/>
          </a:xfrm>
        </p:spPr>
        <p:txBody>
          <a:bodyPr/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rPr dirty="0"/>
              <a:t>​</a:t>
            </a:r>
          </a:p>
        </p:txBody>
      </p:sp>
      <p:grpSp>
        <p:nvGrpSpPr>
          <p:cNvPr id="7" name="Group 6" descr="The fraction x squared minus x minus six divided by three minus x is factored as open parenthesis x plus two close parenthesis times open parenthesis x minus three close parenthesis divided by negative open parenthesis x minus three close parenthesis.&#10;The common factor x minus three cancels out, simplifying the expression to open parenthesis x plus two close parenthesis divided by negative one.&#10;This further simplifies to negative x minus two, with the restriction that x is not equal to three.">
            <a:extLst>
              <a:ext uri="{FF2B5EF4-FFF2-40B4-BE49-F238E27FC236}">
                <a16:creationId xmlns:a16="http://schemas.microsoft.com/office/drawing/2014/main" id="{C30CEFDE-13CC-0A44-3410-B8E567353A73}"/>
              </a:ext>
            </a:extLst>
          </p:cNvPr>
          <p:cNvGrpSpPr/>
          <p:nvPr/>
        </p:nvGrpSpPr>
        <p:grpSpPr>
          <a:xfrm>
            <a:off x="914399" y="1123810"/>
            <a:ext cx="7620001" cy="2628277"/>
            <a:chOff x="914399" y="1123810"/>
            <a:chExt cx="7620001" cy="262827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>
                  <a:extLst>
                    <a:ext uri="{FF2B5EF4-FFF2-40B4-BE49-F238E27FC236}">
                      <a16:creationId xmlns:a16="http://schemas.microsoft.com/office/drawing/2014/main" id="{C4A0F61F-7E87-0562-C11E-618B7DEB82F2}"/>
                    </a:ext>
                  </a:extLst>
                </p:cNvPr>
                <p:cNvSpPr txBox="1"/>
                <p:nvPr/>
              </p:nvSpPr>
              <p:spPr>
                <a:xfrm>
                  <a:off x="4649650" y="1295400"/>
                  <a:ext cx="3884750" cy="1754326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algn="l">
                    <a:defRPr sz="1100" b="1"/>
                  </a:pPr>
                  <a:r>
                    <a:rPr lang="en-US" sz="1800" b="0" dirty="0"/>
                    <a:t>The denominator is already factored, but we bring out a factor of </a:t>
                  </a:r>
                  <a14:m>
                    <m:oMath xmlns:m="http://schemas.openxmlformats.org/officeDocument/2006/math">
                      <m:r>
                        <a:rPr lang="en-US" sz="1800" b="0">
                          <a:latin typeface="Cambria Math"/>
                        </a:rPr>
                        <m:t>−1</m:t>
                      </m:r>
                    </m:oMath>
                  </a14:m>
                  <a:r>
                    <a:rPr lang="en-US" sz="1800" b="0" dirty="0"/>
                    <a:t> from the denominator in order to cancel a common factor of </a:t>
                  </a:r>
                  <a:r>
                    <a:rPr lang="en-US" sz="1800" b="0" i="1" dirty="0"/>
                    <a:t>x </a:t>
                  </a:r>
                  <a14:m>
                    <m:oMath xmlns:m="http://schemas.openxmlformats.org/officeDocument/2006/math">
                      <m:r>
                        <a:rPr lang="en-US" sz="1800" b="0">
                          <a:latin typeface="Cambria Math"/>
                        </a:rPr>
                        <m:t>−3</m:t>
                      </m:r>
                    </m:oMath>
                  </a14:m>
                  <a:r>
                    <a:rPr lang="en-US" sz="1800" b="0" dirty="0"/>
                    <a:t>.</a:t>
                  </a:r>
                  <a:r>
                    <a:rPr lang="en-US" sz="1800" b="0" baseline="0" dirty="0"/>
                    <a:t> </a:t>
                  </a:r>
                  <a:r>
                    <a:rPr lang="en-US" sz="1800" b="0" dirty="0"/>
                    <a:t>Note that the original and simplified versions are only equal for values of </a:t>
                  </a:r>
                  <a14:m>
                    <m:oMath xmlns:m="http://schemas.openxmlformats.org/officeDocument/2006/math">
                      <m:r>
                        <a:rPr lang="en-US" sz="1800" b="0" i="1">
                          <a:latin typeface="Cambria Math"/>
                        </a:rPr>
                        <m:t>𝑥</m:t>
                      </m:r>
                    </m:oMath>
                  </a14:m>
                  <a:r>
                    <a:rPr lang="en-US" sz="1800" b="0" dirty="0"/>
                    <a:t> not equal to </a:t>
                  </a:r>
                  <a:r>
                    <a:rPr lang="en-US" sz="1800" b="0" dirty="0">
                      <a:latin typeface="Cambria Math"/>
                    </a:rPr>
                    <a:t>3</a:t>
                  </a:r>
                  <a:r>
                    <a:rPr lang="en-US" sz="1800" b="0" dirty="0"/>
                    <a:t>.</a:t>
                  </a:r>
                </a:p>
              </p:txBody>
            </p:sp>
          </mc:Choice>
          <mc:Fallback xmlns="">
            <p:sp>
              <p:nvSpPr>
                <p:cNvPr id="6" name="TextBox 5">
                  <a:extLst>
                    <a:ext uri="{FF2B5EF4-FFF2-40B4-BE49-F238E27FC236}">
                      <a16:creationId xmlns:a16="http://schemas.microsoft.com/office/drawing/2014/main" id="{C4A0F61F-7E87-0562-C11E-618B7DEB82F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49650" y="1295400"/>
                  <a:ext cx="3884750" cy="1754326"/>
                </a:xfrm>
                <a:prstGeom prst="rect">
                  <a:avLst/>
                </a:prstGeom>
                <a:blipFill>
                  <a:blip r:embed="rId2"/>
                  <a:stretch>
                    <a:fillRect l="-1413" t="-2091" r="-1884" b="-4530"/>
                  </a:stretch>
                </a:blipFill>
              </p:spPr>
              <p:txBody>
                <a:bodyPr/>
                <a:lstStyle/>
                <a:p>
                  <a:r>
                    <a:rPr lang="en-IN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4" name="Table Placeholder 2">
                  <a:extLst>
                    <a:ext uri="{FF2B5EF4-FFF2-40B4-BE49-F238E27FC236}">
                      <a16:creationId xmlns:a16="http://schemas.microsoft.com/office/drawing/2014/main" id="{C4C35A15-42D5-4566-9AFB-7ED3CEB670DB}"/>
                    </a:ext>
                  </a:extLst>
                </p:cNvPr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713636020"/>
                    </p:ext>
                  </p:extLst>
                </p:nvPr>
              </p:nvGraphicFramePr>
              <p:xfrm>
                <a:off x="914399" y="1123810"/>
                <a:ext cx="3703875" cy="2628277"/>
              </p:xfrm>
              <a:graphic>
                <a:graphicData uri="http://schemas.openxmlformats.org/drawingml/2006/table">
                  <a:tbl>
                    <a:tblPr firstRow="1" bandRow="1">
                      <a:tableStyleId>{2D5ABB26-0587-4C30-8999-92F81FD0307C}</a:tableStyleId>
                    </a:tblPr>
                    <a:tblGrid>
                      <a:gridCol w="1109709">
                        <a:extLst>
                          <a:ext uri="{9D8B030D-6E8A-4147-A177-3AD203B41FA5}">
                            <a16:colId xmlns:a16="http://schemas.microsoft.com/office/drawing/2014/main" val="20000"/>
                          </a:ext>
                        </a:extLst>
                      </a:gridCol>
                      <a:gridCol w="2594166">
                        <a:extLst>
                          <a:ext uri="{9D8B030D-6E8A-4147-A177-3AD203B41FA5}">
                            <a16:colId xmlns:a16="http://schemas.microsoft.com/office/drawing/2014/main" val="20001"/>
                          </a:ext>
                        </a:extLst>
                      </a:gridCol>
                    </a:tblGrid>
                    <a:tr h="796284">
                      <a:tc>
                        <a:txBody>
                          <a:bodyPr/>
                          <a:lstStyle/>
                          <a:p>
                            <a:pPr algn="l">
                              <a:defRPr sz="1800"/>
                            </a:pPr>
                            <a:r>
                              <a:rPr sz="2400" dirty="0"/>
                              <a:t>​</a:t>
                            </a:r>
                            <a14:m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r>
                                      <a:rPr sz="2400"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a:rPr sz="2400">
                                        <a:latin typeface="Cambria Math"/>
                                      </a:rPr>
                                      <m:t>𝑥</m:t>
                                    </m:r>
                                    <m:r>
                                      <a:rPr sz="2400">
                                        <a:latin typeface="Cambria Math"/>
                                      </a:rPr>
                                      <m:t>−6</m:t>
                                    </m:r>
                                  </m:num>
                                  <m:den>
                                    <m:r>
                                      <a:rPr sz="2400">
                                        <a:latin typeface="Cambria Math"/>
                                      </a:rPr>
                                      <m:t>3−</m:t>
                                    </m:r>
                                    <m:r>
                                      <a:rPr sz="2400">
                                        <a:latin typeface="Cambria Math"/>
                                      </a:rPr>
                                      <m:t>𝑥</m:t>
                                    </m:r>
                                  </m:den>
                                </m:f>
                              </m:oMath>
                            </a14:m>
                            <a:endParaRPr sz="2400" dirty="0"/>
                          </a:p>
                        </a:txBody>
                        <a:tcPr/>
                      </a:tc>
                      <a:tc>
                        <a:txBody>
                          <a:bodyPr/>
                          <a:lstStyle/>
                          <a:p>
                            <a:pPr algn="l">
                              <a:defRPr sz="1800"/>
                            </a:pPr>
                            <a:r>
                              <a:rPr sz="2400" dirty="0"/>
                              <a:t>​</a:t>
                            </a:r>
                            <a14:m>
                              <m:oMath xmlns:m="http://schemas.openxmlformats.org/officeDocument/2006/math">
                                <m:r>
                                  <a:rPr sz="240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d>
                                      <m:dPr>
                                        <m:ctrlPr>
                                          <a:rPr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𝑥</m:t>
                                        </m:r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+2</m:t>
                                        </m:r>
                                      </m:e>
                                    </m:d>
                                    <m:borderBox>
                                      <m:borderBoxPr>
                                        <m:hideTop m:val="on"/>
                                        <m:hideBot m:val="on"/>
                                        <m:hideLeft m:val="on"/>
                                        <m:hideRight m:val="on"/>
                                        <m:strikeTLBR m:val="on"/>
                                        <m:ctrlPr>
                                          <a:rPr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borderBoxPr>
                                      <m:e>
                                        <m:d>
                                          <m:dPr>
                                            <m:ctrlPr>
                                              <a:rPr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sz="2400">
                                                <a:latin typeface="Cambria Math"/>
                                              </a:rPr>
                                              <m:t>𝑥</m:t>
                                            </m:r>
                                            <m:r>
                                              <a:rPr sz="2400">
                                                <a:latin typeface="Cambria Math"/>
                                              </a:rPr>
                                              <m:t>−3</m:t>
                                            </m:r>
                                          </m:e>
                                        </m:d>
                                      </m:e>
                                    </m:borderBox>
                                  </m:num>
                                  <m:den>
                                    <m:r>
                                      <a:rPr sz="2400">
                                        <a:latin typeface="Cambria Math"/>
                                      </a:rPr>
                                      <m:t>−</m:t>
                                    </m:r>
                                    <m:borderBox>
                                      <m:borderBoxPr>
                                        <m:hideTop m:val="on"/>
                                        <m:hideBot m:val="on"/>
                                        <m:hideLeft m:val="on"/>
                                        <m:hideRight m:val="on"/>
                                        <m:strikeTLBR m:val="on"/>
                                        <m:ctrlPr>
                                          <a:rPr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borderBoxPr>
                                      <m:e>
                                        <m:d>
                                          <m:dPr>
                                            <m:ctrlPr>
                                              <a:rPr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sz="2400">
                                                <a:latin typeface="Cambria Math"/>
                                              </a:rPr>
                                              <m:t>𝑥</m:t>
                                            </m:r>
                                            <m:r>
                                              <a:rPr sz="2400">
                                                <a:latin typeface="Cambria Math"/>
                                              </a:rPr>
                                              <m:t>−3</m:t>
                                            </m:r>
                                          </m:e>
                                        </m:d>
                                      </m:e>
                                    </m:borderBox>
                                  </m:den>
                                </m:f>
                              </m:oMath>
                            </a14:m>
                            <a:endParaRPr sz="2400" dirty="0"/>
                          </a:p>
                        </a:txBody>
                        <a:tcPr/>
                      </a:tc>
                      <a:extLst>
                        <a:ext uri="{0D108BD9-81ED-4DB2-BD59-A6C34878D82A}">
                          <a16:rowId xmlns:a16="http://schemas.microsoft.com/office/drawing/2014/main" val="10000"/>
                        </a:ext>
                      </a:extLst>
                    </a:tr>
                    <a:tr h="719026">
                      <a:tc>
                        <a:txBody>
                          <a:bodyPr/>
                          <a:lstStyle/>
                          <a:p>
                            <a:pPr algn="l">
                              <a:defRPr sz="1800"/>
                            </a:pPr>
                            <a:endParaRPr sz="2400" dirty="0"/>
                          </a:p>
                        </a:txBody>
                        <a:tcPr/>
                      </a:tc>
                      <a:tc>
                        <a:txBody>
                          <a:bodyPr/>
                          <a:lstStyle/>
                          <a:p>
                            <a:pPr algn="l">
                              <a:defRPr sz="1800"/>
                            </a:pPr>
                            <a:r>
                              <a:rPr sz="2400" dirty="0"/>
                              <a:t>​</a:t>
                            </a:r>
                            <a14:m>
                              <m:oMath xmlns:m="http://schemas.openxmlformats.org/officeDocument/2006/math">
                                <m:r>
                                  <a:rPr sz="240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sz="2400">
                                        <a:latin typeface="Cambria Math"/>
                                      </a:rPr>
                                      <m:t>𝑥</m:t>
                                    </m:r>
                                    <m:r>
                                      <a:rPr sz="2400">
                                        <a:latin typeface="Cambria Math"/>
                                      </a:rPr>
                                      <m:t>+2</m:t>
                                    </m:r>
                                  </m:num>
                                  <m:den>
                                    <m:r>
                                      <a:rPr sz="2400">
                                        <a:latin typeface="Cambria Math"/>
                                      </a:rPr>
                                      <m:t>−1</m:t>
                                    </m:r>
                                  </m:den>
                                </m:f>
                              </m:oMath>
                            </a14:m>
                            <a:endParaRPr sz="2400" dirty="0"/>
                          </a:p>
                        </a:txBody>
                        <a:tcPr/>
                      </a:tc>
                      <a:extLst>
                        <a:ext uri="{0D108BD9-81ED-4DB2-BD59-A6C34878D82A}">
                          <a16:rowId xmlns:a16="http://schemas.microsoft.com/office/drawing/2014/main" val="10001"/>
                        </a:ext>
                      </a:extLst>
                    </a:tr>
                    <a:tr h="1112967">
                      <a:tc>
                        <a:txBody>
                          <a:bodyPr/>
                          <a:lstStyle/>
                          <a:p>
                            <a:pPr algn="l"/>
                            <a:endParaRPr sz="2400" dirty="0"/>
                          </a:p>
                        </a:txBody>
                        <a:tcPr/>
                      </a:tc>
                      <a:tc>
                        <a:txBody>
                          <a:bodyPr/>
                          <a:lstStyle/>
                          <a:p>
                            <a:pPr algn="l">
                              <a:defRPr sz="1800"/>
                            </a:pPr>
                            <a:r>
                              <a:rPr sz="2400" dirty="0"/>
                              <a:t>​</a:t>
                            </a:r>
                            <a14:m>
                              <m:oMath xmlns:m="http://schemas.openxmlformats.org/officeDocument/2006/math">
                                <m:r>
                                  <a:rPr sz="2400">
                                    <a:latin typeface="Cambria Math"/>
                                  </a:rPr>
                                  <m:t>=−</m:t>
                                </m:r>
                                <m:r>
                                  <a:rPr sz="2400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sz="2400">
                                    <a:latin typeface="Cambria Math"/>
                                  </a:rPr>
                                  <m:t>−2</m:t>
                                </m:r>
                                <m:r>
                                  <m:rPr>
                                    <m:nor/>
                                  </m:rPr>
                                  <a:rPr lang="en-US" sz="2400" b="0" i="0" smtClean="0">
                                    <a:latin typeface="Cambria Math"/>
                                  </a:rPr>
                                  <m:t>,</m:t>
                                </m:r>
                                <m:r>
                                  <m:rPr>
                                    <m:nor/>
                                  </m:rPr>
                                  <a:rPr lang="en-US" sz="2400" b="0" i="0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+mn-lt"/>
                                    <a:ea typeface="+mn-ea"/>
                                    <a:cs typeface="+mn-cs"/>
                                  </a:rPr>
                                  <m:t> </m:t>
                                </m:r>
                                <m:r>
                                  <a:rPr sz="2400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sz="2400">
                                    <a:latin typeface="Cambria Math"/>
                                  </a:rPr>
                                  <m:t>≠3</m:t>
                                </m:r>
                              </m:oMath>
                            </a14:m>
                            <a:endParaRPr sz="2400" dirty="0"/>
                          </a:p>
                        </a:txBody>
                        <a:tcPr/>
                      </a:tc>
                      <a:extLst>
                        <a:ext uri="{0D108BD9-81ED-4DB2-BD59-A6C34878D82A}">
                          <a16:rowId xmlns:a16="http://schemas.microsoft.com/office/drawing/2014/main" val="10002"/>
                        </a:ext>
                      </a:extLst>
                    </a:tr>
                  </a:tbl>
                </a:graphicData>
              </a:graphic>
            </p:graphicFrame>
          </mc:Choice>
          <mc:Fallback xmlns="">
            <p:graphicFrame>
              <p:nvGraphicFramePr>
                <p:cNvPr id="4" name="Table Placeholder 2">
                  <a:extLst>
                    <a:ext uri="{FF2B5EF4-FFF2-40B4-BE49-F238E27FC236}">
                      <a16:creationId xmlns:a16="http://schemas.microsoft.com/office/drawing/2014/main" id="{C4C35A15-42D5-4566-9AFB-7ED3CEB670DB}"/>
                    </a:ext>
                  </a:extLst>
                </p:cNvPr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713636020"/>
                    </p:ext>
                  </p:extLst>
                </p:nvPr>
              </p:nvGraphicFramePr>
              <p:xfrm>
                <a:off x="914399" y="1123810"/>
                <a:ext cx="3703875" cy="2628277"/>
              </p:xfrm>
              <a:graphic>
                <a:graphicData uri="http://schemas.openxmlformats.org/drawingml/2006/table">
                  <a:tbl>
                    <a:tblPr firstRow="1" bandRow="1">
                      <a:tableStyleId>{2D5ABB26-0587-4C30-8999-92F81FD0307C}</a:tableStyleId>
                    </a:tblPr>
                    <a:tblGrid>
                      <a:gridCol w="1109709">
                        <a:extLst>
                          <a:ext uri="{9D8B030D-6E8A-4147-A177-3AD203B41FA5}">
                            <a16:colId xmlns:a16="http://schemas.microsoft.com/office/drawing/2014/main" val="20000"/>
                          </a:ext>
                        </a:extLst>
                      </a:gridCol>
                      <a:gridCol w="2594166">
                        <a:extLst>
                          <a:ext uri="{9D8B030D-6E8A-4147-A177-3AD203B41FA5}">
                            <a16:colId xmlns:a16="http://schemas.microsoft.com/office/drawing/2014/main" val="20001"/>
                          </a:ext>
                        </a:extLst>
                      </a:gridCol>
                    </a:tblGrid>
                    <a:tr h="796284">
                      <a:tc>
                        <a:txBody>
                          <a:bodyPr/>
                          <a:lstStyle/>
                          <a:p>
                            <a:endParaRPr lang="en-US"/>
                          </a:p>
                        </a:txBody>
                        <a:tcPr>
                          <a:blipFill>
                            <a:blip r:embed="rId3"/>
                            <a:stretch>
                              <a:fillRect l="549" r="-234615" b="-229771"/>
                            </a:stretch>
                          </a:blipFill>
                        </a:tcPr>
                      </a:tc>
                      <a:tc>
                        <a:txBody>
                          <a:bodyPr/>
                          <a:lstStyle/>
                          <a:p>
                            <a:endParaRPr lang="en-US"/>
                          </a:p>
                        </a:txBody>
                        <a:tcPr>
                          <a:blipFill>
                            <a:blip r:embed="rId3"/>
                            <a:stretch>
                              <a:fillRect l="-42389" b="-229771"/>
                            </a:stretch>
                          </a:blipFill>
                        </a:tcPr>
                      </a:tc>
                      <a:extLst>
                        <a:ext uri="{0D108BD9-81ED-4DB2-BD59-A6C34878D82A}">
                          <a16:rowId xmlns:a16="http://schemas.microsoft.com/office/drawing/2014/main" val="10000"/>
                        </a:ext>
                      </a:extLst>
                    </a:tr>
                    <a:tr h="719026">
                      <a:tc>
                        <a:txBody>
                          <a:bodyPr/>
                          <a:lstStyle/>
                          <a:p>
                            <a:pPr algn="l">
                              <a:defRPr sz="1800"/>
                            </a:pPr>
                            <a:endParaRPr sz="2400" dirty="0"/>
                          </a:p>
                        </a:txBody>
                        <a:tcPr/>
                      </a:tc>
                      <a:tc>
                        <a:txBody>
                          <a:bodyPr/>
                          <a:lstStyle/>
                          <a:p>
                            <a:endParaRPr lang="en-US"/>
                          </a:p>
                        </a:txBody>
                        <a:tcPr>
                          <a:blipFill>
                            <a:blip r:embed="rId3"/>
                            <a:stretch>
                              <a:fillRect l="-42389" t="-111017" b="-155085"/>
                            </a:stretch>
                          </a:blipFill>
                        </a:tcPr>
                      </a:tc>
                      <a:extLst>
                        <a:ext uri="{0D108BD9-81ED-4DB2-BD59-A6C34878D82A}">
                          <a16:rowId xmlns:a16="http://schemas.microsoft.com/office/drawing/2014/main" val="10001"/>
                        </a:ext>
                      </a:extLst>
                    </a:tr>
                    <a:tr h="1112967">
                      <a:tc>
                        <a:txBody>
                          <a:bodyPr/>
                          <a:lstStyle/>
                          <a:p>
                            <a:pPr algn="l"/>
                            <a:endParaRPr sz="2400" dirty="0"/>
                          </a:p>
                        </a:txBody>
                        <a:tcPr/>
                      </a:tc>
                      <a:tc>
                        <a:txBody>
                          <a:bodyPr/>
                          <a:lstStyle/>
                          <a:p>
                            <a:endParaRPr lang="en-US"/>
                          </a:p>
                        </a:txBody>
                        <a:tcPr>
                          <a:blipFill>
                            <a:blip r:embed="rId3"/>
                            <a:stretch>
                              <a:fillRect l="-42389" t="-136066"/>
                            </a:stretch>
                          </a:blipFill>
                        </a:tcPr>
                      </a:tc>
                      <a:extLst>
                        <a:ext uri="{0D108BD9-81ED-4DB2-BD59-A6C34878D82A}">
                          <a16:rowId xmlns:a16="http://schemas.microsoft.com/office/drawing/2014/main" val="10002"/>
                        </a:ext>
                      </a:extLst>
                    </a:tr>
                  </a:tbl>
                </a:graphicData>
              </a:graphic>
            </p:graphicFrame>
          </mc:Fallback>
        </mc:AlternateContent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CAUTION!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251922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rPr lang="en-US" dirty="0"/>
              <a:t>Remember that only common </a:t>
            </a:r>
            <a:r>
              <a:rPr lang="en-US" i="1" dirty="0"/>
              <a:t>factors</a:t>
            </a:r>
            <a:r>
              <a:rPr lang="en-US" dirty="0"/>
              <a:t> can be canceled! A very common error is to think that common terms from the numerator and denominator can be canceled.</a:t>
            </a:r>
            <a:endParaRPr sz="28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9F86A27-DE44-03AE-5FE4-3C2DA438D3C4}"/>
              </a:ext>
            </a:extLst>
          </p:cNvPr>
          <p:cNvSpPr txBox="1"/>
          <p:nvPr/>
        </p:nvSpPr>
        <p:spPr>
          <a:xfrm>
            <a:off x="454513" y="2493825"/>
            <a:ext cx="434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For instance, the statement</a:t>
            </a:r>
            <a:endParaRPr lang="en-IN" sz="2800" dirty="0"/>
          </a:p>
        </p:txBody>
      </p:sp>
      <p:graphicFrame>
        <p:nvGraphicFramePr>
          <p:cNvPr id="11" name="Object 10" descr="open parenthesis x plus four close parenthesis divided by x squared equals four divided by x.">
            <a:extLst>
              <a:ext uri="{FF2B5EF4-FFF2-40B4-BE49-F238E27FC236}">
                <a16:creationId xmlns:a16="http://schemas.microsoft.com/office/drawing/2014/main" id="{E0087C74-9127-E96F-EC42-CFDC5CA82E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5168053"/>
              </p:ext>
            </p:extLst>
          </p:nvPr>
        </p:nvGraphicFramePr>
        <p:xfrm>
          <a:off x="4552949" y="2388766"/>
          <a:ext cx="1404000" cy="8240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14354" imgH="771525" progId="Equation.DSMT4">
                  <p:embed/>
                </p:oleObj>
              </mc:Choice>
              <mc:Fallback>
                <p:oleObj name="Equation" r:id="rId2" imgW="1314354" imgH="771525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552949" y="2388766"/>
                        <a:ext cx="1404000" cy="8240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3CCA5517-9113-6514-1EA7-A8B1DCA51365}"/>
              </a:ext>
            </a:extLst>
          </p:cNvPr>
          <p:cNvSpPr txBox="1"/>
          <p:nvPr/>
        </p:nvSpPr>
        <p:spPr>
          <a:xfrm>
            <a:off x="5867399" y="2504292"/>
            <a:ext cx="29718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is </a:t>
            </a:r>
            <a:r>
              <a:rPr lang="en-US" sz="2800" b="1" dirty="0"/>
              <a:t>incorrect</a:t>
            </a:r>
            <a:r>
              <a:rPr lang="en-US" sz="2800" dirty="0"/>
              <a:t>. The</a:t>
            </a:r>
            <a:endParaRPr lang="en-IN" sz="2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D206136-083B-BA69-1D08-749A337CD3EB}"/>
              </a:ext>
            </a:extLst>
          </p:cNvPr>
          <p:cNvSpPr txBox="1"/>
          <p:nvPr/>
        </p:nvSpPr>
        <p:spPr>
          <a:xfrm>
            <a:off x="454513" y="3044552"/>
            <a:ext cx="787014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expression </a:t>
            </a:r>
            <a:r>
              <a:rPr lang="en-US" sz="2800" i="1" dirty="0"/>
              <a:t>x</a:t>
            </a:r>
            <a:r>
              <a:rPr lang="en-US" sz="2800" dirty="0"/>
              <a:t> + 4 is completely factored, so the </a:t>
            </a:r>
            <a:r>
              <a:rPr lang="en-US" sz="2800" i="1" dirty="0"/>
              <a:t>x</a:t>
            </a:r>
            <a:r>
              <a:rPr lang="en-US" sz="2800" dirty="0"/>
              <a:t> that appears in the numerator is not a factor that can be canceled with one of the </a:t>
            </a:r>
            <a:r>
              <a:rPr lang="en-US" sz="2800" i="1" dirty="0"/>
              <a:t>x</a:t>
            </a:r>
            <a:r>
              <a:rPr lang="en-US" sz="2800" dirty="0"/>
              <a:t>’s in the denominator. The</a:t>
            </a:r>
            <a:endParaRPr lang="en-IN" sz="28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6154050-390D-2168-8039-A31F67A3AC10}"/>
              </a:ext>
            </a:extLst>
          </p:cNvPr>
          <p:cNvSpPr txBox="1"/>
          <p:nvPr/>
        </p:nvSpPr>
        <p:spPr>
          <a:xfrm>
            <a:off x="454513" y="4437970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expression</a:t>
            </a:r>
            <a:endParaRPr lang="en-IN" sz="2800" dirty="0"/>
          </a:p>
        </p:txBody>
      </p:sp>
      <p:pic>
        <p:nvPicPr>
          <p:cNvPr id="7" name="Picture 6" descr="open parenthesis x plus 4  close parenthesis divided by  x squared.">
            <a:extLst>
              <a:ext uri="{FF2B5EF4-FFF2-40B4-BE49-F238E27FC236}">
                <a16:creationId xmlns:a16="http://schemas.microsoft.com/office/drawing/2014/main" id="{2328AEEA-DDDA-4A31-4D94-134F91370E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15800" y="4345200"/>
            <a:ext cx="756000" cy="834794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AD43B87-FF2F-34C4-6D70-9C8FE292C97B}"/>
              </a:ext>
            </a:extLst>
          </p:cNvPr>
          <p:cNvSpPr txBox="1"/>
          <p:nvPr/>
        </p:nvSpPr>
        <p:spPr>
          <a:xfrm>
            <a:off x="2971800" y="4426444"/>
            <a:ext cx="586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is already simplified as far as possible.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4523254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2: Combining Rational Expressions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Add or subtract the rational expressions, as indicated.</a:t>
            </a:r>
            <a:endParaRPr dirty="0"/>
          </a:p>
        </p:txBody>
      </p:sp>
      <p:pic>
        <p:nvPicPr>
          <p:cNvPr id="5" name="Picture 4" descr="a. open parenthesis two times x minus one close  parenthesis divided by open parenthesis x squared plus x minus two close  parenthesis minus two times x divided by open parenthesis x squared minus four close parenthesis.">
            <a:extLst>
              <a:ext uri="{FF2B5EF4-FFF2-40B4-BE49-F238E27FC236}">
                <a16:creationId xmlns:a16="http://schemas.microsoft.com/office/drawing/2014/main" id="{A848E795-D30A-D25A-D284-8EFB823403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892" y="1619048"/>
            <a:ext cx="2952000" cy="820111"/>
          </a:xfrm>
          <a:prstGeom prst="rect">
            <a:avLst/>
          </a:prstGeom>
        </p:spPr>
      </p:pic>
      <p:pic>
        <p:nvPicPr>
          <p:cNvPr id="6" name="Picture 5" descr="b. Open parenthesis x plus one close parenthesis divided by open parenthesis x plus three close parenthesis plus open parenthesis x squared plus x minus two close parenthesis divided by open parenthesis x squared minus x minus six close parenthesis minus open parenthesis x squared minus two times x plus nine close parenthesis divided by open parenthesis x squared minus nine close parenthesis.">
            <a:extLst>
              <a:ext uri="{FF2B5EF4-FFF2-40B4-BE49-F238E27FC236}">
                <a16:creationId xmlns:a16="http://schemas.microsoft.com/office/drawing/2014/main" id="{3952AB43-FE64-CBD0-1B91-80A649A260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465" y="2692875"/>
            <a:ext cx="4608000" cy="88852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Combining Rational Expressions</a:t>
            </a:r>
            <a:r>
              <a:rPr lang="en-US" sz="3200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rPr dirty="0"/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 descr="open parenthesis Two x minus one close parenthesis  divided by open parenthesis x squared plus x minus two close parenthesis minus two x  divided by open parenthesis x squared minus four close parenthesis.&#10;&#10;Equals open parenthesis two x minus one close parenthesis  divided by open parenthesis x plus two close parenthesis times open parenthesis x minus one close parenthesis minus two x  divided by open parenthesis x plus two close parenthesis times open parenthesis x minus two close parenthesis&#10;By factoring both denominators, LCD is open parenthesis x minus two close parenthesis times open parenthesis x plus two close parenthesis times open parenthesis x minus one close parenthesis.&#10;&#10;Equals open parenthesis x minus two close parenthesis  divided by open parenthesis x minus two close parenthesis times open parenthesis two x minus one close parenthesis  divided by open parenthesis x plus two close parenthesis times open parenthesis x minus one close parenthesis minus open parenthesis x minus one close parenthesis  divided by open parenthesis x minus one close parenthesis times two x  divided by open parenthesis x plus two close parenthesis open parenthesis x minus two close parenthesis.&#10;&#10;Equals open parenthesis two x squared minus five x plus two close parenthesis  divided by open parenthesis x minus two close parenthesis times open parenthesis x plus two close parenthesis times open parenthesis x minus one close parenthesis minus open parenthesis two x squared minus two x close parenthesis  divided by open parenthesis x minus one close parenthesis times open parenthesis x plus two close parenthesis times open parenthesis x minus two close parenthesis.&#10;&#10;Equals open parenthesis negative three x plus two close parenthesis  divided by open parenthesis x minus two close parenthesis times open parenthesis x plus two close parenthesis times open parenthesis x minus one close parenthesis.">
                <a:extLst>
                  <a:ext uri="{FF2B5EF4-FFF2-40B4-BE49-F238E27FC236}">
                    <a16:creationId xmlns:a16="http://schemas.microsoft.com/office/drawing/2014/main" id="{C2E76D32-7B5A-4FEB-BD4D-9AECC7FCC467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4178272725"/>
                  </p:ext>
                </p:extLst>
              </p:nvPr>
            </p:nvGraphicFramePr>
            <p:xfrm>
              <a:off x="838200" y="1536192"/>
              <a:ext cx="7831440" cy="404164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66344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168000">
                      <a:extLst>
                        <a:ext uri="{9D8B030D-6E8A-4147-A177-3AD203B41FA5}">
                          <a16:colId xmlns:a16="http://schemas.microsoft.com/office/drawing/2014/main" val="2716460149"/>
                        </a:ext>
                      </a:extLst>
                    </a:gridCol>
                  </a:tblGrid>
                  <a:tr h="649224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200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−1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2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20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−2</m:t>
                                  </m:r>
                                </m:den>
                              </m:f>
                              <m:r>
                                <a:rPr sz="220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200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𝑥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2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200">
                                      <a:latin typeface="Cambria Math"/>
                                    </a:rPr>
                                    <m:t>−4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2200" dirty="0"/>
                            <a:t> </a:t>
                          </a:r>
                          <a:endParaRPr sz="2200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en-US" sz="1800" b="0" dirty="0"/>
                            <a:t>We begin by factoring both denominators and note that the LCD is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ar-AE"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ar-AE" sz="1800" b="0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ar-AE" sz="1800" b="0" i="1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ar-AE" sz="1800" b="0" i="1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ar-AE"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ar-AE" sz="1800" b="0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ar-AE" sz="1800" b="0" i="1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ar-AE" sz="1800" b="0" i="1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ar-AE"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ar-AE" sz="1800" b="0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ar-AE" sz="1800" b="0" i="1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ar-AE" sz="1800" b="0" i="1">
                                      <a:latin typeface="Cambria Math"/>
                                    </a:rPr>
                                    <m:t>1</m:t>
                                  </m:r>
                                </m:e>
                              </m:d>
                            </m:oMath>
                          </a14:m>
                          <a:r>
                            <a:rPr lang="en-US" sz="1800" b="0" dirty="0"/>
                            <a:t>. </a:t>
                          </a:r>
                          <a:endParaRPr sz="1800" dirty="0"/>
                        </a:p>
                      </a:txBody>
                      <a:tcPr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49224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200" i="1" smtClean="0">
                                  <a:latin typeface="Cambria Math"/>
                                </a:rPr>
                                <m:t> </m:t>
                              </m:r>
                              <m:r>
                                <a:rPr sz="22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200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d>
                                    <m:d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2</m:t>
                                      </m:r>
                                    </m:e>
                                  </m:d>
                                  <m:d>
                                    <m:d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−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1</m:t>
                                      </m:r>
                                    </m:e>
                                  </m:d>
                                </m:den>
                              </m:f>
                              <m:r>
                                <a:rPr sz="220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200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𝑥</m:t>
                                  </m:r>
                                </m:num>
                                <m:den>
                                  <m:d>
                                    <m:d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2</m:t>
                                      </m:r>
                                    </m:e>
                                  </m:d>
                                  <m:d>
                                    <m:d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−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2</m:t>
                                      </m:r>
                                    </m:e>
                                  </m:d>
                                </m:den>
                              </m:f>
                            </m:oMath>
                          </a14:m>
                          <a:endParaRPr sz="2200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en-US" sz="1800" b="0" dirty="0"/>
                            <a:t>In the first fraction, we multiply the top and bottom by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b="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1800" b="0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1800" b="0" i="1">
                                  <a:latin typeface="Cambria Math"/>
                                </a:rPr>
                                <m:t>2</m:t>
                              </m:r>
                            </m:oMath>
                          </a14:m>
                          <a:r>
                            <a:rPr lang="en-US" sz="1800" b="0" dirty="0"/>
                            <a:t>.</a:t>
                          </a:r>
                          <a:endParaRPr sz="1800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49224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200" i="1" smtClean="0">
                                  <a:latin typeface="Cambria Math"/>
                                </a:rPr>
                                <m:t> </m:t>
                              </m:r>
                              <m:r>
                                <a:rPr sz="22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2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sz="22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sz="2200">
                                  <a:latin typeface="Cambria Math"/>
                                </a:rPr>
                                <m:t>⋅</m:t>
                              </m:r>
                              <m:f>
                                <m:f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200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d>
                                    <m:d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2</m:t>
                                      </m:r>
                                    </m:e>
                                  </m:d>
                                  <m:d>
                                    <m:d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−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1</m:t>
                                      </m:r>
                                    </m:e>
                                  </m:d>
                                </m:den>
                              </m:f>
                              <m:r>
                                <a:rPr sz="220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2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sz="22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1</m:t>
                                  </m:r>
                                </m:den>
                              </m:f>
                              <m:r>
                                <a:rPr sz="2200">
                                  <a:latin typeface="Cambria Math"/>
                                </a:rPr>
                                <m:t>⋅</m:t>
                              </m:r>
                              <m:f>
                                <m:f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200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𝑥</m:t>
                                  </m:r>
                                </m:num>
                                <m:den>
                                  <m:d>
                                    <m:d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2</m:t>
                                      </m:r>
                                    </m:e>
                                  </m:d>
                                  <m:d>
                                    <m:d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−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2</m:t>
                                      </m:r>
                                    </m:e>
                                  </m:d>
                                </m:den>
                              </m:f>
                            </m:oMath>
                          </a14:m>
                          <a:endParaRPr sz="2200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en-US" sz="1800" b="0" dirty="0"/>
                            <a:t>In the second fraction, we multiply the top and bottom by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b="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1800" b="0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1800" b="0" i="1">
                                  <a:latin typeface="Cambria Math"/>
                                </a:rPr>
                                <m:t>1</m:t>
                              </m:r>
                            </m:oMath>
                          </a14:m>
                          <a:r>
                            <a:rPr lang="en-US" sz="1800" b="0" dirty="0"/>
                            <a:t>.</a:t>
                          </a:r>
                          <a:endParaRPr sz="1800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649224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200" i="1" smtClean="0">
                                  <a:latin typeface="Cambria Math"/>
                                </a:rPr>
                                <m:t> </m:t>
                              </m:r>
                              <m:r>
                                <a:rPr sz="22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200">
                                      <a:latin typeface="Cambria Math"/>
                                    </a:rPr>
                                    <m:t>2</m:t>
                                  </m:r>
                                  <m:sSup>
                                    <m:sSup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2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20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5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2</m:t>
                                  </m:r>
                                </m:num>
                                <m:den>
                                  <m:d>
                                    <m:d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−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2</m:t>
                                      </m:r>
                                    </m:e>
                                  </m:d>
                                  <m:d>
                                    <m:d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2</m:t>
                                      </m:r>
                                    </m:e>
                                  </m:d>
                                  <m:d>
                                    <m:d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−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1</m:t>
                                      </m:r>
                                    </m:e>
                                  </m:d>
                                </m:den>
                              </m:f>
                              <m:r>
                                <a:rPr sz="220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200">
                                      <a:latin typeface="Cambria Math"/>
                                    </a:rPr>
                                    <m:t>2</m:t>
                                  </m:r>
                                  <m:sSup>
                                    <m:sSup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2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20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𝑥</m:t>
                                  </m:r>
                                </m:num>
                                <m:den>
                                  <m:d>
                                    <m:d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−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1</m:t>
                                      </m:r>
                                    </m:e>
                                  </m:d>
                                  <m:d>
                                    <m:d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2</m:t>
                                      </m:r>
                                    </m:e>
                                  </m:d>
                                  <m:d>
                                    <m:d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−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2</m:t>
                                      </m:r>
                                    </m:e>
                                  </m:d>
                                </m:den>
                              </m:f>
                            </m:oMath>
                          </a14:m>
                          <a:endParaRPr sz="2200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en-US" sz="1800" b="0" dirty="0"/>
                            <a:t>After subtracting the second numerator from the first, we are done. </a:t>
                          </a:r>
                          <a:endParaRPr sz="1800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649224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200" i="1" smtClean="0">
                                  <a:latin typeface="Cambria Math"/>
                                </a:rPr>
                                <m:t> </m:t>
                              </m:r>
                              <m:r>
                                <a:rPr sz="22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20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3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2</m:t>
                                  </m:r>
                                </m:num>
                                <m:den>
                                  <m:d>
                                    <m:d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−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2</m:t>
                                      </m:r>
                                    </m:e>
                                  </m:d>
                                  <m:d>
                                    <m:d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2</m:t>
                                      </m:r>
                                    </m:e>
                                  </m:d>
                                  <m:d>
                                    <m:d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−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1</m:t>
                                      </m:r>
                                    </m:e>
                                  </m:d>
                                </m:den>
                              </m:f>
                            </m:oMath>
                          </a14:m>
                          <a:endParaRPr sz="2200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en-US" sz="1800" b="0" dirty="0"/>
                            <a:t>Note that there are no common factors to cancel.</a:t>
                          </a:r>
                          <a:endParaRPr sz="1800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 descr="open parenthesis Two x minus one close parenthesis  divided by open parenthesis x squared plus x minus two close parenthesis minus two x  divided by open parenthesis x squared minus four close parenthesis.&#10;&#10;Equals open parenthesis two x minus one close parenthesis  divided by open parenthesis x plus two close parenthesis times open parenthesis x minus one close parenthesis minus two x  divided by open parenthesis x plus two close parenthesis times open parenthesis x minus two close parenthesis&#10;By factoring both denominators, LCD is open parenthesis x minus two close parenthesis times open parenthesis x plus two close parenthesis times open parenthesis x minus one close parenthesis.&#10;&#10;Equals open parenthesis x minus two close parenthesis  divided by open parenthesis x minus two close parenthesis times open parenthesis two x minus one close parenthesis  divided by open parenthesis x plus two close parenthesis times open parenthesis x minus one close parenthesis minus open parenthesis x minus one close parenthesis  divided by open parenthesis x minus one close parenthesis times two x  divided by open parenthesis x plus two close parenthesis open parenthesis x minus two close parenthesis.&#10;&#10;Equals open parenthesis two x squared minus five x plus two close parenthesis  divided by open parenthesis x minus two close parenthesis times open parenthesis x plus two close parenthesis times open parenthesis x minus one close parenthesis minus open parenthesis two x squared minus two x close parenthesis  divided by open parenthesis x minus one close parenthesis times open parenthesis x plus two close parenthesis times open parenthesis x minus two close parenthesis.&#10;&#10;Equals open parenthesis negative three x plus two close parenthesis  divided by open parenthesis x minus two close parenthesis times open parenthesis x plus two close parenthesis times open parenthesis x minus one close parenthesis.">
                <a:extLst>
                  <a:ext uri="{FF2B5EF4-FFF2-40B4-BE49-F238E27FC236}">
                    <a16:creationId xmlns:a16="http://schemas.microsoft.com/office/drawing/2014/main" id="{C2E76D32-7B5A-4FEB-BD4D-9AECC7FCC467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4178272725"/>
                  </p:ext>
                </p:extLst>
              </p:nvPr>
            </p:nvGraphicFramePr>
            <p:xfrm>
              <a:off x="838200" y="1536192"/>
              <a:ext cx="7831440" cy="404164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66344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168000">
                      <a:extLst>
                        <a:ext uri="{9D8B030D-6E8A-4147-A177-3AD203B41FA5}">
                          <a16:colId xmlns:a16="http://schemas.microsoft.com/office/drawing/2014/main" val="2716460149"/>
                        </a:ext>
                      </a:extLst>
                    </a:gridCol>
                  </a:tblGrid>
                  <a:tr h="9144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3333" r="-67885" b="-352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47308" t="-3333" b="-352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4922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144860" r="-67885" b="-3934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47308" t="-144860" b="-39345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9144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174667" r="-67885" b="-18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47308" t="-174667" b="-180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9144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274667" r="-67885" b="-8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en-US" sz="1800" b="0" dirty="0"/>
                            <a:t>After subtracting the second numerator from the first, we are done. </a:t>
                          </a:r>
                          <a:endParaRPr sz="1800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64922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530189" r="-67885" b="-141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en-US" sz="1800" b="0" dirty="0"/>
                            <a:t>Note that there are no common factors to cancel.</a:t>
                          </a:r>
                          <a:endParaRPr sz="1800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Combining Rational Expressions</a:t>
            </a:r>
            <a:r>
              <a:rPr lang="en-US" baseline="-25000" dirty="0"/>
              <a:t>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143000"/>
            <a:ext cx="8229600" cy="4853354"/>
          </a:xfrm>
        </p:spPr>
        <p:txBody>
          <a:bodyPr/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rPr dirty="0"/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 descr="open parenthesis x plus one close parenthesis over open parenthesis x plus three close parenthesis plus open parenthesis x squared plus x minus two close parenthesis over open parenthesis x squared minus x minus six close parenthesis minus open parenthesis x squared minus two x plus nine close parenthesis over open parenthesis x squared minus nine close parenthesis&#10;&#10;By determining the LCD open parenthesis x minus three close parenthesis times open parenthesis x plus three close parenthesis, &#10;&#10;Equals open parenthesis x plus one close parenthesis over open parenthesis x plus three close parenthesis plus open parenthesis x plus two close parenthesis times open parenthesis x minus one close parenthesis over open parenthesis x minus three close parenthesis open parenthesis x plus two close parenthesis minus open parenthesis x squared minus two x plus nine close parenthesis over open parenthesis x minus three close parenthesis times open parenthesis x plus three close parenthesis&#10;&#10;Equals open parenthesis x minus three close parenthesis over open parenthesis x minus three close parenthesis times open parenthesis x plus one close parenthesis over open parenthesis x plus three plus open parenthesis x plus three close parenthesis over open parenthesis x plus three close parenthesis times open parenthesis x minus one close parenthesis over open parenthesis x minus three close parenthesis minus open parenthesis x squared minus two x plus nine close parenthesis over open parenthesis x minus three close parenthesis times open parenthesis x plus three close parenthesis&#10;&#10;After multiplying each numerator and denominator by the required factors in order to obtain a common denominator, we combine the numerators and simplify.&#10;&#10;&#10;Equals open parenthesis x squared minus two x minus three plus x squared plus two x minus three minus x squared plus two x minus nine over open parenthesis x minus three close parenthesis times open parenthesis x plus three close parenthesis&#10;&#10;Equals open parenthesis x squared plus two x minus fifteen close parenthesis over open parenthesis x minus three close parenthesis times open parenthesis x plus three close parenthesis&#10;&#10;Equals open parenthesis x plus five close parenthesis times open parenthesis x minus three close parenthesis over open parenthesis x minus three close parenthesis times open parenthesis x plus three close parenthesis&#10;&#10;Equals open parenthesis x plus five close parenthesis over open parenthesis x plus three close parenthesis">
                <a:extLst>
                  <a:ext uri="{FF2B5EF4-FFF2-40B4-BE49-F238E27FC236}">
                    <a16:creationId xmlns:a16="http://schemas.microsoft.com/office/drawing/2014/main" id="{9F517EEE-0DC6-4625-98C6-D64832F51C8D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671586941"/>
                  </p:ext>
                </p:extLst>
              </p:nvPr>
            </p:nvGraphicFramePr>
            <p:xfrm>
              <a:off x="914400" y="1076573"/>
              <a:ext cx="8064000" cy="4890455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572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492000">
                      <a:extLst>
                        <a:ext uri="{9D8B030D-6E8A-4147-A177-3AD203B41FA5}">
                          <a16:colId xmlns:a16="http://schemas.microsoft.com/office/drawing/2014/main" val="3160100188"/>
                        </a:ext>
                      </a:extLst>
                    </a:gridCol>
                  </a:tblGrid>
                  <a:tr h="648907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2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+1</m:t>
                                  </m:r>
                                </m:num>
                                <m:den>
                                  <m:r>
                                    <a:rPr sz="22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+3</m:t>
                                  </m:r>
                                </m:den>
                              </m:f>
                              <m:r>
                                <a:rPr sz="220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2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20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−2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2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20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−6</m:t>
                                  </m:r>
                                </m:den>
                              </m:f>
                              <m:r>
                                <a:rPr sz="220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2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200">
                                      <a:latin typeface="Cambria Math"/>
                                    </a:rPr>
                                    <m:t>−2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+9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2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200">
                                      <a:latin typeface="Cambria Math"/>
                                    </a:rPr>
                                    <m:t>−9</m:t>
                                  </m:r>
                                </m:den>
                              </m:f>
                            </m:oMath>
                          </a14:m>
                          <a:endParaRPr sz="2200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en-US" sz="1600" b="0" dirty="0"/>
                            <a:t>We again factor all the polynomials and note that the second rational expression can be reduced. </a:t>
                          </a:r>
                          <a:endParaRPr sz="1600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93414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200" i="1" smtClean="0">
                                  <a:latin typeface="Cambria Math"/>
                                </a:rPr>
                                <m:t> </m:t>
                              </m:r>
                              <m:r>
                                <a:rPr sz="22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2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+1</m:t>
                                  </m:r>
                                </m:num>
                                <m:den>
                                  <m:r>
                                    <a:rPr sz="22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+3</m:t>
                                  </m:r>
                                </m:den>
                              </m:f>
                              <m:r>
                                <a:rPr sz="220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borderBox>
                                    <m:borderBoxPr>
                                      <m:hideTop m:val="on"/>
                                      <m:hideBot m:val="on"/>
                                      <m:hideLeft m:val="on"/>
                                      <m:hideRight m:val="on"/>
                                      <m:strikeTLBR m:val="on"/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borderBoxPr>
                                    <m:e>
                                      <m:d>
                                        <m:dPr>
                                          <m:ctrlPr>
                                            <a:rPr sz="2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sz="22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  <m:r>
                                            <a:rPr sz="2200">
                                              <a:latin typeface="Cambria Math"/>
                                            </a:rPr>
                                            <m:t>+2</m:t>
                                          </m:r>
                                        </m:e>
                                      </m:d>
                                    </m:e>
                                  </m:borderBox>
                                  <m:d>
                                    <m:d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−1</m:t>
                                      </m:r>
                                    </m:e>
                                  </m:d>
                                </m:num>
                                <m:den>
                                  <m:d>
                                    <m:d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−3</m:t>
                                      </m:r>
                                    </m:e>
                                  </m:d>
                                  <m:borderBox>
                                    <m:borderBoxPr>
                                      <m:hideTop m:val="on"/>
                                      <m:hideBot m:val="on"/>
                                      <m:hideLeft m:val="on"/>
                                      <m:hideRight m:val="on"/>
                                      <m:strikeTLBR m:val="on"/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borderBoxPr>
                                    <m:e>
                                      <m:d>
                                        <m:dPr>
                                          <m:ctrlPr>
                                            <a:rPr sz="2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sz="22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  <m:r>
                                            <a:rPr sz="2200">
                                              <a:latin typeface="Cambria Math"/>
                                            </a:rPr>
                                            <m:t>+2</m:t>
                                          </m:r>
                                        </m:e>
                                      </m:d>
                                    </m:e>
                                  </m:borderBox>
                                </m:den>
                              </m:f>
                              <m:r>
                                <a:rPr sz="220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2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200">
                                      <a:latin typeface="Cambria Math"/>
                                    </a:rPr>
                                    <m:t>−2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+9</m:t>
                                  </m:r>
                                </m:num>
                                <m:den>
                                  <m:d>
                                    <m:d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−3</m:t>
                                      </m:r>
                                    </m:e>
                                  </m:d>
                                  <m:d>
                                    <m:d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+3</m:t>
                                      </m:r>
                                    </m:e>
                                  </m:d>
                                </m:den>
                              </m:f>
                            </m:oMath>
                          </a14:m>
                          <a:endParaRPr sz="2200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en-US" sz="1600" b="0" dirty="0"/>
                            <a:t>We do this before determining that the LCD is </a:t>
                          </a:r>
                          <a:r>
                            <a:rPr lang="en-US" sz="1600" dirty="0"/>
                            <a:t>(</a:t>
                          </a:r>
                          <a:r>
                            <a:rPr lang="en-US" sz="1600" i="1" dirty="0"/>
                            <a:t>x</a:t>
                          </a:r>
                          <a:r>
                            <a:rPr lang="en-US" sz="1600" dirty="0"/>
                            <a:t> – 3)(</a:t>
                          </a:r>
                          <a:r>
                            <a:rPr lang="en-US" sz="1600" i="1" dirty="0"/>
                            <a:t>x</a:t>
                          </a:r>
                          <a:r>
                            <a:rPr lang="en-US" sz="1600" dirty="0"/>
                            <a:t> + 3).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08654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200" i="1" smtClean="0">
                                  <a:latin typeface="Cambria Math"/>
                                </a:rPr>
                                <m:t> </m:t>
                              </m:r>
                              <m:r>
                                <a:rPr sz="22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2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−3</m:t>
                                  </m:r>
                                </m:num>
                                <m:den>
                                  <m:r>
                                    <a:rPr sz="22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−3</m:t>
                                  </m:r>
                                </m:den>
                              </m:f>
                              <m:r>
                                <a:rPr sz="2200">
                                  <a:latin typeface="Cambria Math"/>
                                </a:rPr>
                                <m:t>⋅</m:t>
                              </m:r>
                              <m:f>
                                <m:f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2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+1</m:t>
                                  </m:r>
                                </m:num>
                                <m:den>
                                  <m:r>
                                    <a:rPr sz="22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+3</m:t>
                                  </m:r>
                                </m:den>
                              </m:f>
                              <m:r>
                                <a:rPr sz="220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2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+3</m:t>
                                  </m:r>
                                </m:num>
                                <m:den>
                                  <m:r>
                                    <a:rPr sz="22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+3</m:t>
                                  </m:r>
                                </m:den>
                              </m:f>
                              <m:r>
                                <a:rPr sz="2200">
                                  <a:latin typeface="Cambria Math"/>
                                </a:rPr>
                                <m:t>⋅</m:t>
                              </m:r>
                              <m:f>
                                <m:f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2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−1</m:t>
                                  </m:r>
                                </m:num>
                                <m:den>
                                  <m:r>
                                    <a:rPr sz="22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−3</m:t>
                                  </m:r>
                                </m:den>
                              </m:f>
                              <m:r>
                                <a:rPr sz="220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2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200">
                                      <a:latin typeface="Cambria Math"/>
                                    </a:rPr>
                                    <m:t>−2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+9</m:t>
                                  </m:r>
                                </m:num>
                                <m:den>
                                  <m:d>
                                    <m:d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−3</m:t>
                                      </m:r>
                                    </m:e>
                                  </m:d>
                                  <m:d>
                                    <m:d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+3</m:t>
                                      </m:r>
                                    </m:e>
                                  </m:d>
                                </m:den>
                              </m:f>
                            </m:oMath>
                          </a14:m>
                          <a:endParaRPr sz="2200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en-US" sz="1600" dirty="0"/>
                            <a:t>After multiplying each numerator and denominator by the required factors in order to obtain a common</a:t>
                          </a:r>
                          <a:endParaRPr sz="1600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569347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200" i="1" smtClean="0">
                                  <a:latin typeface="Cambria Math"/>
                                </a:rPr>
                                <m:t> </m:t>
                              </m:r>
                              <m:r>
                                <a:rPr sz="22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2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200">
                                      <a:latin typeface="Cambria Math"/>
                                    </a:rPr>
                                    <m:t>−2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−3+</m:t>
                                  </m:r>
                                  <m:sSup>
                                    <m:sSup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2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200">
                                      <a:latin typeface="Cambria Math"/>
                                    </a:rPr>
                                    <m:t>+2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−3−</m:t>
                                  </m:r>
                                  <m:sSup>
                                    <m:sSup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2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200">
                                      <a:latin typeface="Cambria Math"/>
                                    </a:rPr>
                                    <m:t>+2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−9</m:t>
                                  </m:r>
                                </m:num>
                                <m:den>
                                  <m:d>
                                    <m:d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−3</m:t>
                                      </m:r>
                                    </m:e>
                                  </m:d>
                                  <m:d>
                                    <m:d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+3</m:t>
                                      </m:r>
                                    </m:e>
                                  </m:d>
                                </m:den>
                              </m:f>
                            </m:oMath>
                          </a14:m>
                          <a:endParaRPr sz="2200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 sz="1800"/>
                          </a:pPr>
                          <a:r>
                            <a:rPr lang="en-US" sz="1600" dirty="0"/>
                            <a:t>denominator, we combine the numerators and simplify.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648907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200" i="1" smtClean="0">
                                  <a:latin typeface="Cambria Math"/>
                                </a:rPr>
                                <m:t> </m:t>
                              </m:r>
                              <m:r>
                                <a:rPr sz="22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2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200">
                                      <a:latin typeface="Cambria Math"/>
                                    </a:rPr>
                                    <m:t>+2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−15</m:t>
                                  </m:r>
                                </m:num>
                                <m:den>
                                  <m:d>
                                    <m:d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−3</m:t>
                                      </m:r>
                                    </m:e>
                                  </m:d>
                                  <m:d>
                                    <m:d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+3</m:t>
                                      </m:r>
                                    </m:e>
                                  </m:d>
                                </m:den>
                              </m:f>
                            </m:oMath>
                          </a14:m>
                          <a:endParaRPr sz="2200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en-US" sz="1600" b="0" dirty="0"/>
                            <a:t>After factoring the resulting numerator, there is a common </a:t>
                          </a:r>
                          <a:endParaRPr sz="1600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648907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200" i="1" smtClean="0">
                                  <a:latin typeface="Cambria Math"/>
                                </a:rPr>
                                <m:t> </m:t>
                              </m:r>
                              <m:r>
                                <a:rPr sz="22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+5</m:t>
                                      </m:r>
                                    </m:e>
                                  </m:d>
                                  <m:borderBox>
                                    <m:borderBoxPr>
                                      <m:hideTop m:val="on"/>
                                      <m:hideBot m:val="on"/>
                                      <m:hideLeft m:val="on"/>
                                      <m:hideRight m:val="on"/>
                                      <m:strikeTLBR m:val="on"/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borderBoxPr>
                                    <m:e>
                                      <m:d>
                                        <m:dPr>
                                          <m:ctrlPr>
                                            <a:rPr sz="2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sz="22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  <m:r>
                                            <a:rPr sz="2200">
                                              <a:latin typeface="Cambria Math"/>
                                            </a:rPr>
                                            <m:t>−3</m:t>
                                          </m:r>
                                        </m:e>
                                      </m:d>
                                    </m:e>
                                  </m:borderBox>
                                </m:num>
                                <m:den>
                                  <m:borderBox>
                                    <m:borderBoxPr>
                                      <m:hideTop m:val="on"/>
                                      <m:hideBot m:val="on"/>
                                      <m:hideLeft m:val="on"/>
                                      <m:hideRight m:val="on"/>
                                      <m:strikeTLBR m:val="on"/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borderBoxPr>
                                    <m:e>
                                      <m:d>
                                        <m:dPr>
                                          <m:ctrlPr>
                                            <a:rPr sz="2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sz="22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  <m:r>
                                            <a:rPr sz="2200">
                                              <a:latin typeface="Cambria Math"/>
                                            </a:rPr>
                                            <m:t>−3</m:t>
                                          </m:r>
                                        </m:e>
                                      </m:d>
                                    </m:e>
                                  </m:borderBox>
                                  <m:d>
                                    <m:d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+3</m:t>
                                      </m:r>
                                    </m:e>
                                  </m:d>
                                </m:den>
                              </m:f>
                            </m:oMath>
                          </a14:m>
                          <a:endParaRPr sz="2200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en-US" sz="1600" b="0" dirty="0"/>
                            <a:t>factor that can be canceled.</a:t>
                          </a:r>
                          <a:endParaRPr sz="1600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648907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ar-AE"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ar-AE" sz="2200" i="1" smtClean="0">
                                  <a:latin typeface="Cambria Math"/>
                                </a:rPr>
                                <m:t> </m:t>
                              </m:r>
                              <m:r>
                                <a:rPr lang="ar-AE" sz="22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ar-AE" sz="2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ar-AE" sz="22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ar-AE" sz="220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ar-AE" sz="2200">
                                      <a:latin typeface="Cambria Math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ar-AE" sz="22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ar-AE" sz="220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ar-AE" sz="220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endParaRPr lang="ar-AE" sz="22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endParaRPr lang="ar-AE" sz="16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289356834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 descr="open parenthesis x plus one close parenthesis over open parenthesis x plus three close parenthesis plus open parenthesis x squared plus x minus two close parenthesis over open parenthesis x squared minus x minus six close parenthesis minus open parenthesis x squared minus two x plus nine close parenthesis over open parenthesis x squared minus nine close parenthesis&#10;&#10;By determining the LCD open parenthesis x minus three close parenthesis times open parenthesis x plus three close parenthesis, &#10;&#10;Equals open parenthesis x plus one close parenthesis over open parenthesis x plus three close parenthesis plus open parenthesis x plus two close parenthesis times open parenthesis x minus one close parenthesis over open parenthesis x minus three close parenthesis open parenthesis x plus two close parenthesis minus open parenthesis x squared minus two x plus nine close parenthesis over open parenthesis x minus three close parenthesis times open parenthesis x plus three close parenthesis&#10;&#10;Equals open parenthesis x minus three close parenthesis over open parenthesis x minus three close parenthesis times open parenthesis x plus one close parenthesis over open parenthesis x plus three plus open parenthesis x plus three close parenthesis over open parenthesis x plus three close parenthesis times open parenthesis x minus one close parenthesis over open parenthesis x minus three close parenthesis minus open parenthesis x squared minus two x plus nine close parenthesis over open parenthesis x minus three close parenthesis times open parenthesis x plus three close parenthesis&#10;&#10;After multiplying each numerator and denominator by the required factors in order to obtain a common denominator, we combine the numerators and simplify.&#10;&#10;&#10;Equals open parenthesis x squared minus two x minus three plus x squared plus two x minus three minus x squared plus two x minus nine over open parenthesis x minus three close parenthesis times open parenthesis x plus three close parenthesis&#10;&#10;Equals open parenthesis x squared plus two x minus fifteen close parenthesis over open parenthesis x minus three close parenthesis times open parenthesis x plus three close parenthesis&#10;&#10;Equals open parenthesis x plus five close parenthesis times open parenthesis x minus three close parenthesis over open parenthesis x minus three close parenthesis times open parenthesis x plus three close parenthesis&#10;&#10;Equals open parenthesis x plus five close parenthesis over open parenthesis x plus three close parenthesis">
                <a:extLst>
                  <a:ext uri="{FF2B5EF4-FFF2-40B4-BE49-F238E27FC236}">
                    <a16:creationId xmlns:a16="http://schemas.microsoft.com/office/drawing/2014/main" id="{9F517EEE-0DC6-4625-98C6-D64832F51C8D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671586941"/>
                  </p:ext>
                </p:extLst>
              </p:nvPr>
            </p:nvGraphicFramePr>
            <p:xfrm>
              <a:off x="914400" y="1076573"/>
              <a:ext cx="8064000" cy="4890455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572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492000">
                      <a:extLst>
                        <a:ext uri="{9D8B030D-6E8A-4147-A177-3AD203B41FA5}">
                          <a16:colId xmlns:a16="http://schemas.microsoft.com/office/drawing/2014/main" val="3160100188"/>
                        </a:ext>
                      </a:extLst>
                    </a:gridCol>
                  </a:tblGrid>
                  <a:tr h="8229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1481" r="-76400" b="-4948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en-US" sz="1600" b="0" dirty="0"/>
                            <a:t>We again factor all the polynomials and note that the second rational expression can be reduced. </a:t>
                          </a:r>
                          <a:endParaRPr sz="1600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4890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128037" r="-76400" b="-52429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en-US" sz="1600" b="0" dirty="0"/>
                            <a:t>We do this before determining that the LCD is </a:t>
                          </a:r>
                          <a:r>
                            <a:rPr lang="en-US" sz="1600" dirty="0"/>
                            <a:t>(</a:t>
                          </a:r>
                          <a:r>
                            <a:rPr lang="en-US" sz="1600" i="1" dirty="0"/>
                            <a:t>x</a:t>
                          </a:r>
                          <a:r>
                            <a:rPr lang="en-US" sz="1600" dirty="0"/>
                            <a:t> – 3)(</a:t>
                          </a:r>
                          <a:r>
                            <a:rPr lang="en-US" sz="1600" i="1" dirty="0"/>
                            <a:t>x</a:t>
                          </a:r>
                          <a:r>
                            <a:rPr lang="en-US" sz="1600" dirty="0"/>
                            <a:t> + 3).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8229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180741" r="-76400" b="-31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en-US" sz="1600" dirty="0"/>
                            <a:t>After multiplying each numerator and denominator by the required factors in order to obtain a common</a:t>
                          </a:r>
                          <a:endParaRPr sz="1600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64890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357547" r="-76400" b="-3018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 sz="1800"/>
                          </a:pPr>
                          <a:r>
                            <a:rPr lang="en-US" sz="1600" dirty="0"/>
                            <a:t>denominator, we combine the numerators and simplify.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64890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453271" r="-76400" b="-1990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en-US" sz="1600" b="0" dirty="0"/>
                            <a:t>After factoring the resulting numerator, there is a common </a:t>
                          </a:r>
                          <a:endParaRPr sz="1600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64890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558491" r="-76400" b="-1009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en-US" sz="1600" b="0" dirty="0"/>
                            <a:t>factor that can be canceled.</a:t>
                          </a:r>
                          <a:endParaRPr sz="1600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64890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652336" r="-764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endParaRPr lang="ar-AE" sz="16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2893568345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3647738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2009</TotalTime>
  <Words>939</Words>
  <Application>Microsoft Office PowerPoint</Application>
  <PresentationFormat>On-screen Show (4:3)</PresentationFormat>
  <Paragraphs>112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Courier New</vt:lpstr>
      <vt:lpstr>Cambria Math</vt:lpstr>
      <vt:lpstr>Office Theme</vt:lpstr>
      <vt:lpstr>Equation</vt:lpstr>
      <vt:lpstr>Section 1.7</vt:lpstr>
      <vt:lpstr>Definition: Rational Expressions</vt:lpstr>
      <vt:lpstr>Example 1: Simplifying Rational Expressions1</vt:lpstr>
      <vt:lpstr>Example 1: Simplifying Rational Expressions2</vt:lpstr>
      <vt:lpstr>Example 1: Simplifying Rational Expressions3</vt:lpstr>
      <vt:lpstr>CAUTION!</vt:lpstr>
      <vt:lpstr>Example 2: Combining Rational Expressions1</vt:lpstr>
      <vt:lpstr>Example 2: Combining Rational Expressions2</vt:lpstr>
      <vt:lpstr>Example 2: Combining Rational Expressions3</vt:lpstr>
      <vt:lpstr>Example 3: Combining Rational Expressions1</vt:lpstr>
      <vt:lpstr>Example 3: Combining Rational Expressions2</vt:lpstr>
      <vt:lpstr>Example 3: Combining Rational Expressions3</vt:lpstr>
      <vt:lpstr>Example 4: Simplifying Complex Rational Expressions1</vt:lpstr>
      <vt:lpstr>Example 4: Simplifying Complex Rational Expressions2</vt:lpstr>
      <vt:lpstr>Example 4: Simplifying Complex Rational Expressions3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</dc:title>
  <dc:creator>Hawkes Learning</dc:creator>
  <cp:lastModifiedBy>Kodanda Ram Bade</cp:lastModifiedBy>
  <cp:revision>222</cp:revision>
  <dcterms:created xsi:type="dcterms:W3CDTF">2013-04-26T14:43:13Z</dcterms:created>
  <dcterms:modified xsi:type="dcterms:W3CDTF">2025-06-20T06:55:01Z</dcterms:modified>
</cp:coreProperties>
</file>