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8"/>
  </p:notesMasterIdLst>
  <p:handoutMasterIdLst>
    <p:handoutMasterId r:id="rId29"/>
  </p:handoutMasterIdLst>
  <p:sldIdLst>
    <p:sldId id="256" r:id="rId2"/>
    <p:sldId id="282" r:id="rId3"/>
    <p:sldId id="283" r:id="rId4"/>
    <p:sldId id="286" r:id="rId5"/>
    <p:sldId id="289" r:id="rId6"/>
    <p:sldId id="291" r:id="rId7"/>
    <p:sldId id="293" r:id="rId8"/>
    <p:sldId id="294" r:id="rId9"/>
    <p:sldId id="297" r:id="rId10"/>
    <p:sldId id="300" r:id="rId11"/>
    <p:sldId id="302" r:id="rId12"/>
    <p:sldId id="303" r:id="rId13"/>
    <p:sldId id="304" r:id="rId14"/>
    <p:sldId id="305" r:id="rId15"/>
    <p:sldId id="307" r:id="rId16"/>
    <p:sldId id="310" r:id="rId17"/>
    <p:sldId id="313" r:id="rId18"/>
    <p:sldId id="315" r:id="rId19"/>
    <p:sldId id="316" r:id="rId20"/>
    <p:sldId id="328" r:id="rId21"/>
    <p:sldId id="320" r:id="rId22"/>
    <p:sldId id="321" r:id="rId23"/>
    <p:sldId id="322" r:id="rId24"/>
    <p:sldId id="323" r:id="rId25"/>
    <p:sldId id="324" r:id="rId26"/>
    <p:sldId id="327" r:id="rId27"/>
  </p:sldIdLst>
  <p:sldSz cx="9144000" cy="6858000" type="screen4x3"/>
  <p:notesSz cx="6858000" cy="9144000"/>
  <p:embeddedFontLst>
    <p:embeddedFont>
      <p:font typeface="Cambria Math" panose="02040503050406030204" pitchFamily="18" charset="0"/>
      <p:regular r:id="rId3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EF4FC35-A102-576D-448A-7CE4255DF9D3}" name="Appaji" initials="AY" userId="S::appaji@hawkeslearning.com::112912f9-bd31-4ce6-9a95-b126b739e04e"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084" autoAdjust="0"/>
    <p:restoredTop sz="94673" autoAdjust="0"/>
  </p:normalViewPr>
  <p:slideViewPr>
    <p:cSldViewPr>
      <p:cViewPr varScale="1">
        <p:scale>
          <a:sx n="105" d="100"/>
          <a:sy n="105" d="100"/>
        </p:scale>
        <p:origin x="1332"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36" Type="http://schemas.microsoft.com/office/2018/10/relationships/authors" Targe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font" Target="fonts/font1.fntdata"/><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6/20/2025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6/20/2025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3656" y="1288473"/>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7.xml"/><Relationship Id="rId4" Type="http://schemas.openxmlformats.org/officeDocument/2006/relationships/image" Target="../media/image9.emf"/></Relationships>
</file>

<file path=ppt/slides/_rels/slide13.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25.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3.xml"/><Relationship Id="rId6" Type="http://schemas.openxmlformats.org/officeDocument/2006/relationships/image" Target="../media/image17.emf"/><Relationship Id="rId5" Type="http://schemas.openxmlformats.org/officeDocument/2006/relationships/image" Target="../media/image16.emf"/><Relationship Id="rId4" Type="http://schemas.openxmlformats.org/officeDocument/2006/relationships/image" Target="../media/image15.emf"/></Relationships>
</file>

<file path=ppt/slides/_rels/slide21.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1" Type="http://schemas.openxmlformats.org/officeDocument/2006/relationships/slideLayout" Target="../slideLayouts/slideLayout3.xml"/><Relationship Id="rId4" Type="http://schemas.openxmlformats.org/officeDocument/2006/relationships/image" Target="../media/image3.emf"/></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1" Type="http://schemas.openxmlformats.org/officeDocument/2006/relationships/slideLayout" Target="../slideLayouts/slideLayout3.xml"/><Relationship Id="rId4" Type="http://schemas.openxmlformats.org/officeDocument/2006/relationships/image" Target="../media/image4.emf"/></Relationships>
</file>

<file path=ppt/slides/_rels/slide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40080" y="2188326"/>
            <a:ext cx="7772400" cy="1338349"/>
          </a:xfrm>
        </p:spPr>
        <p:txBody>
          <a:bodyPr/>
          <a:lstStyle/>
          <a:p>
            <a:r>
              <a:rPr dirty="0"/>
              <a:t>Section </a:t>
            </a:r>
            <a:r>
              <a:rPr lang="en-US" dirty="0"/>
              <a:t>1.6</a:t>
            </a:r>
            <a:endParaRPr dirty="0"/>
          </a:p>
        </p:txBody>
      </p:sp>
      <p:sp>
        <p:nvSpPr>
          <p:cNvPr id="2" name="Text Placeholder 1"/>
          <p:cNvSpPr>
            <a:spLocks noGrp="1"/>
          </p:cNvSpPr>
          <p:nvPr>
            <p:ph type="body" sz="quarter" idx="10"/>
          </p:nvPr>
        </p:nvSpPr>
        <p:spPr/>
        <p:txBody>
          <a:bodyPr/>
          <a:lstStyle/>
          <a:p>
            <a:pPr algn="ctr"/>
            <a:r>
              <a:rPr lang="en-US" dirty="0"/>
              <a:t>Factoring </a:t>
            </a:r>
            <a:r>
              <a:rPr dirty="0"/>
              <a:t>Polynomial</a:t>
            </a:r>
            <a:r>
              <a:rPr lang="en-US" dirty="0"/>
              <a:t>s</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2</a:t>
            </a:r>
            <a:r>
              <a:rPr dirty="0"/>
              <a:t>: Factoring by Grouping</a:t>
            </a:r>
            <a:r>
              <a:rPr lang="en-US" baseline="-25000" dirty="0"/>
              <a:t>4</a:t>
            </a:r>
            <a:endParaRPr dirty="0"/>
          </a:p>
        </p:txBody>
      </p:sp>
      <p:sp>
        <p:nvSpPr>
          <p:cNvPr id="3" name="Text Placeholder 2"/>
          <p:cNvSpPr>
            <a:spLocks noGrp="1"/>
          </p:cNvSpPr>
          <p:nvPr>
            <p:ph type="body" sz="quarter" idx="10"/>
          </p:nvPr>
        </p:nvSpPr>
        <p:spPr/>
        <p:txBody>
          <a:bodyPr/>
          <a:lstStyle/>
          <a:p>
            <a:pPr marL="514350" indent="-514350">
              <a:buFont typeface="+mj-lt"/>
              <a:buAutoNum type="alphaLcPeriod" startAt="3"/>
              <a:defRPr sz="2800"/>
            </a:pPr>
            <a:r>
              <a:rPr dirty="0"/>
              <a:t>​</a:t>
            </a:r>
            <a:r>
              <a:rPr lang="en-US" dirty="0"/>
              <a:t>	</a:t>
            </a:r>
            <a:endParaRPr dirty="0"/>
          </a:p>
        </p:txBody>
      </p:sp>
      <mc:AlternateContent xmlns:mc="http://schemas.openxmlformats.org/markup-compatibility/2006" xmlns:a14="http://schemas.microsoft.com/office/drawing/2010/main">
        <mc:Choice Requires="a14">
          <p:graphicFrame>
            <p:nvGraphicFramePr>
              <p:cNvPr id="4" name="Table Placeholder 2" descr="By factoring the polynomial, &#10;4 x minus 2 x squared minus 2 x cubed plus x to the power of 4.&#10;&#10;equals x open parenthesis 4 minus 2 x minus 2 x squared plus x cubed close parenthesis.&#10;&#10;equals x open bracket 2 open parenthesis 2 minus x close parenthesis minus x squared open parenthesis 2 minus x close parenthesis close bracket.&#10;&#10;equals x open bracket open parenthesis 2 minus x close parenthesis open parenthesis 2 minus x squared close parenthesis close bracket.&#10;&#10;equals x open parenthesis 2 minus x close parenthesis open parenthesis 2 minus x squared close parenthesis.">
                <a:extLst>
                  <a:ext uri="{FF2B5EF4-FFF2-40B4-BE49-F238E27FC236}">
                    <a16:creationId xmlns:a16="http://schemas.microsoft.com/office/drawing/2014/main" id="{FDA56FE2-B4A3-4FB6-B7F9-8D8CA362B88C}"/>
                  </a:ext>
                  <a:ext uri="{C183D7F6-B498-43B3-948B-1728B52AA6E4}">
                    <adec:decorative xmlns:adec="http://schemas.microsoft.com/office/drawing/2017/decorative" val="0"/>
                  </a:ext>
                </a:extLst>
              </p:cNvPr>
              <p:cNvGraphicFramePr>
                <a:graphicFrameLocks/>
              </p:cNvGraphicFramePr>
              <p:nvPr>
                <p:extLst>
                  <p:ext uri="{D42A27DB-BD31-4B8C-83A1-F6EECF244321}">
                    <p14:modId xmlns:p14="http://schemas.microsoft.com/office/powerpoint/2010/main" val="2306102341"/>
                  </p:ext>
                </p:extLst>
              </p:nvPr>
            </p:nvGraphicFramePr>
            <p:xfrm>
              <a:off x="838200" y="1083426"/>
              <a:ext cx="3924300" cy="2133600"/>
            </p:xfrm>
            <a:graphic>
              <a:graphicData uri="http://schemas.openxmlformats.org/drawingml/2006/table">
                <a:tbl>
                  <a:tblPr firstRow="1" bandRow="1">
                    <a:tableStyleId>{2D5ABB26-0587-4C30-8999-92F81FD0307C}</a:tableStyleId>
                  </a:tblPr>
                  <a:tblGrid>
                    <a:gridCol w="3924300">
                      <a:extLst>
                        <a:ext uri="{9D8B030D-6E8A-4147-A177-3AD203B41FA5}">
                          <a16:colId xmlns:a16="http://schemas.microsoft.com/office/drawing/2014/main" val="20000"/>
                        </a:ext>
                      </a:extLst>
                    </a:gridCol>
                  </a:tblGrid>
                  <a:tr h="370840">
                    <a:tc>
                      <a:txBody>
                        <a:bodyPr/>
                        <a:lstStyle/>
                        <a:p>
                          <a:pPr algn="l">
                            <a:defRPr sz="1800"/>
                          </a:pPr>
                          <a:r>
                            <a:rPr sz="2200" dirty="0"/>
                            <a:t>​</a:t>
                          </a:r>
                          <a14:m>
                            <m:oMath xmlns:m="http://schemas.openxmlformats.org/officeDocument/2006/math">
                              <m:r>
                                <a:rPr sz="2200">
                                  <a:latin typeface="Cambria Math"/>
                                </a:rPr>
                                <m:t>4</m:t>
                              </m:r>
                              <m:r>
                                <a:rPr sz="2200">
                                  <a:latin typeface="Cambria Math"/>
                                </a:rPr>
                                <m:t>𝑥</m:t>
                              </m:r>
                              <m:r>
                                <a:rPr sz="2200">
                                  <a:latin typeface="Cambria Math"/>
                                </a:rPr>
                                <m:t>−2</m:t>
                              </m:r>
                              <m:sSup>
                                <m:sSupPr>
                                  <m:ctrlPr>
                                    <a:rPr sz="2200" i="1">
                                      <a:latin typeface="Cambria Math" panose="02040503050406030204" pitchFamily="18" charset="0"/>
                                    </a:rPr>
                                  </m:ctrlPr>
                                </m:sSupPr>
                                <m:e>
                                  <m:r>
                                    <a:rPr sz="2200">
                                      <a:latin typeface="Cambria Math"/>
                                    </a:rPr>
                                    <m:t>𝑥</m:t>
                                  </m:r>
                                </m:e>
                                <m:sup>
                                  <m:r>
                                    <a:rPr sz="2200">
                                      <a:latin typeface="Cambria Math"/>
                                    </a:rPr>
                                    <m:t>2</m:t>
                                  </m:r>
                                </m:sup>
                              </m:sSup>
                              <m:r>
                                <a:rPr sz="2200">
                                  <a:latin typeface="Cambria Math"/>
                                </a:rPr>
                                <m:t>−2</m:t>
                              </m:r>
                              <m:sSup>
                                <m:sSupPr>
                                  <m:ctrlPr>
                                    <a:rPr sz="2200" i="1">
                                      <a:latin typeface="Cambria Math" panose="02040503050406030204" pitchFamily="18" charset="0"/>
                                    </a:rPr>
                                  </m:ctrlPr>
                                </m:sSupPr>
                                <m:e>
                                  <m:r>
                                    <a:rPr sz="2200">
                                      <a:latin typeface="Cambria Math"/>
                                    </a:rPr>
                                    <m:t>𝑥</m:t>
                                  </m:r>
                                </m:e>
                                <m:sup>
                                  <m:r>
                                    <a:rPr sz="2200">
                                      <a:latin typeface="Cambria Math"/>
                                    </a:rPr>
                                    <m:t>3</m:t>
                                  </m:r>
                                </m:sup>
                              </m:sSup>
                              <m:r>
                                <a:rPr sz="2200">
                                  <a:latin typeface="Cambria Math"/>
                                </a:rPr>
                                <m:t>+</m:t>
                              </m:r>
                              <m:sSup>
                                <m:sSupPr>
                                  <m:ctrlPr>
                                    <a:rPr sz="2200" i="1">
                                      <a:latin typeface="Cambria Math" panose="02040503050406030204" pitchFamily="18" charset="0"/>
                                    </a:rPr>
                                  </m:ctrlPr>
                                </m:sSupPr>
                                <m:e>
                                  <m:r>
                                    <a:rPr sz="2200">
                                      <a:latin typeface="Cambria Math"/>
                                    </a:rPr>
                                    <m:t>𝑥</m:t>
                                  </m:r>
                                </m:e>
                                <m:sup>
                                  <m:r>
                                    <a:rPr sz="2200">
                                      <a:latin typeface="Cambria Math"/>
                                    </a:rPr>
                                    <m:t>4</m:t>
                                  </m:r>
                                </m:sup>
                              </m:sSup>
                            </m:oMath>
                          </a14:m>
                          <a:endParaRPr sz="2200" dirty="0"/>
                        </a:p>
                      </a:txBody>
                      <a:tcPr/>
                    </a:tc>
                    <a:extLst>
                      <a:ext uri="{0D108BD9-81ED-4DB2-BD59-A6C34878D82A}">
                        <a16:rowId xmlns:a16="http://schemas.microsoft.com/office/drawing/2014/main" val="10000"/>
                      </a:ext>
                    </a:extLst>
                  </a:tr>
                  <a:tr h="370840">
                    <a:tc>
                      <a:txBody>
                        <a:bodyPr/>
                        <a:lstStyle/>
                        <a:p>
                          <a:pPr algn="l">
                            <a:defRPr sz="1800"/>
                          </a:pPr>
                          <a:r>
                            <a:rPr sz="2200" dirty="0"/>
                            <a:t>​</a:t>
                          </a:r>
                          <a:r>
                            <a:rPr lang="en-US" sz="2200" b="0" i="0" kern="1200" dirty="0">
                              <a:solidFill>
                                <a:schemeClr val="tx1"/>
                              </a:solidFill>
                              <a:effectLst/>
                              <a:latin typeface="+mn-lt"/>
                              <a:ea typeface="+mn-ea"/>
                              <a:cs typeface="+mn-cs"/>
                            </a:rPr>
                            <a:t> </a:t>
                          </a:r>
                          <a14:m>
                            <m:oMath xmlns:m="http://schemas.openxmlformats.org/officeDocument/2006/math">
                              <m:r>
                                <a:rPr sz="2200">
                                  <a:latin typeface="Cambria Math"/>
                                </a:rPr>
                                <m:t>=</m:t>
                              </m:r>
                              <m:r>
                                <a:rPr sz="2200">
                                  <a:latin typeface="Cambria Math"/>
                                </a:rPr>
                                <m:t>𝑥</m:t>
                              </m:r>
                              <m:d>
                                <m:dPr>
                                  <m:ctrlPr>
                                    <a:rPr sz="2200" i="1">
                                      <a:latin typeface="Cambria Math" panose="02040503050406030204" pitchFamily="18" charset="0"/>
                                    </a:rPr>
                                  </m:ctrlPr>
                                </m:dPr>
                                <m:e>
                                  <m:r>
                                    <a:rPr sz="2200">
                                      <a:latin typeface="Cambria Math"/>
                                    </a:rPr>
                                    <m:t>4−2</m:t>
                                  </m:r>
                                  <m:r>
                                    <a:rPr sz="2200">
                                      <a:latin typeface="Cambria Math"/>
                                    </a:rPr>
                                    <m:t>𝑥</m:t>
                                  </m:r>
                                  <m:r>
                                    <a:rPr sz="2200">
                                      <a:latin typeface="Cambria Math"/>
                                    </a:rPr>
                                    <m:t>−2</m:t>
                                  </m:r>
                                  <m:sSup>
                                    <m:sSupPr>
                                      <m:ctrlPr>
                                        <a:rPr sz="2200" i="1">
                                          <a:latin typeface="Cambria Math" panose="02040503050406030204" pitchFamily="18" charset="0"/>
                                        </a:rPr>
                                      </m:ctrlPr>
                                    </m:sSupPr>
                                    <m:e>
                                      <m:r>
                                        <a:rPr sz="2200">
                                          <a:latin typeface="Cambria Math"/>
                                        </a:rPr>
                                        <m:t>𝑥</m:t>
                                      </m:r>
                                    </m:e>
                                    <m:sup>
                                      <m:r>
                                        <a:rPr sz="2200">
                                          <a:latin typeface="Cambria Math"/>
                                        </a:rPr>
                                        <m:t>2</m:t>
                                      </m:r>
                                    </m:sup>
                                  </m:sSup>
                                  <m:r>
                                    <a:rPr sz="2200">
                                      <a:latin typeface="Cambria Math"/>
                                    </a:rPr>
                                    <m:t>+</m:t>
                                  </m:r>
                                  <m:sSup>
                                    <m:sSupPr>
                                      <m:ctrlPr>
                                        <a:rPr sz="2200" i="1">
                                          <a:latin typeface="Cambria Math" panose="02040503050406030204" pitchFamily="18" charset="0"/>
                                        </a:rPr>
                                      </m:ctrlPr>
                                    </m:sSupPr>
                                    <m:e>
                                      <m:r>
                                        <a:rPr sz="2200">
                                          <a:latin typeface="Cambria Math"/>
                                        </a:rPr>
                                        <m:t>𝑥</m:t>
                                      </m:r>
                                    </m:e>
                                    <m:sup>
                                      <m:r>
                                        <a:rPr sz="2200">
                                          <a:latin typeface="Cambria Math"/>
                                        </a:rPr>
                                        <m:t>3</m:t>
                                      </m:r>
                                    </m:sup>
                                  </m:sSup>
                                </m:e>
                              </m:d>
                            </m:oMath>
                          </a14:m>
                          <a:endParaRPr sz="2200" dirty="0"/>
                        </a:p>
                      </a:txBody>
                      <a:tcPr/>
                    </a:tc>
                    <a:extLst>
                      <a:ext uri="{0D108BD9-81ED-4DB2-BD59-A6C34878D82A}">
                        <a16:rowId xmlns:a16="http://schemas.microsoft.com/office/drawing/2014/main" val="10001"/>
                      </a:ext>
                    </a:extLst>
                  </a:tr>
                  <a:tr h="370840">
                    <a:tc>
                      <a:txBody>
                        <a:bodyPr/>
                        <a:lstStyle/>
                        <a:p>
                          <a:pPr algn="l">
                            <a:defRPr sz="1800"/>
                          </a:pPr>
                          <a:r>
                            <a:rPr sz="2200" dirty="0"/>
                            <a:t>​</a:t>
                          </a:r>
                          <a:r>
                            <a:rPr lang="en-US" sz="2200" b="0" i="0" kern="1200" dirty="0">
                              <a:solidFill>
                                <a:schemeClr val="tx1"/>
                              </a:solidFill>
                              <a:effectLst/>
                              <a:latin typeface="+mn-lt"/>
                              <a:ea typeface="+mn-ea"/>
                              <a:cs typeface="+mn-cs"/>
                            </a:rPr>
                            <a:t> </a:t>
                          </a:r>
                          <a14:m>
                            <m:oMath xmlns:m="http://schemas.openxmlformats.org/officeDocument/2006/math">
                              <m:r>
                                <a:rPr sz="2200">
                                  <a:latin typeface="Cambria Math"/>
                                </a:rPr>
                                <m:t>=</m:t>
                              </m:r>
                              <m:r>
                                <a:rPr sz="2200">
                                  <a:latin typeface="Cambria Math"/>
                                </a:rPr>
                                <m:t>𝑥</m:t>
                              </m:r>
                              <m:d>
                                <m:dPr>
                                  <m:begChr m:val="["/>
                                  <m:endChr m:val="]"/>
                                  <m:ctrlPr>
                                    <a:rPr sz="2200" i="1">
                                      <a:latin typeface="Cambria Math" panose="02040503050406030204" pitchFamily="18" charset="0"/>
                                    </a:rPr>
                                  </m:ctrlPr>
                                </m:dPr>
                                <m:e>
                                  <m:r>
                                    <a:rPr sz="2200">
                                      <a:latin typeface="Cambria Math"/>
                                    </a:rPr>
                                    <m:t>2</m:t>
                                  </m:r>
                                  <m:d>
                                    <m:dPr>
                                      <m:ctrlPr>
                                        <a:rPr sz="2200" i="1">
                                          <a:latin typeface="Cambria Math" panose="02040503050406030204" pitchFamily="18" charset="0"/>
                                        </a:rPr>
                                      </m:ctrlPr>
                                    </m:dPr>
                                    <m:e>
                                      <m:r>
                                        <a:rPr sz="2200">
                                          <a:latin typeface="Cambria Math"/>
                                        </a:rPr>
                                        <m:t>2−</m:t>
                                      </m:r>
                                      <m:r>
                                        <a:rPr sz="2200">
                                          <a:latin typeface="Cambria Math"/>
                                        </a:rPr>
                                        <m:t>𝑥</m:t>
                                      </m:r>
                                    </m:e>
                                  </m:d>
                                  <m:r>
                                    <a:rPr sz="2200">
                                      <a:latin typeface="Cambria Math"/>
                                    </a:rPr>
                                    <m:t>−</m:t>
                                  </m:r>
                                  <m:sSup>
                                    <m:sSupPr>
                                      <m:ctrlPr>
                                        <a:rPr sz="2200" i="1">
                                          <a:latin typeface="Cambria Math" panose="02040503050406030204" pitchFamily="18" charset="0"/>
                                        </a:rPr>
                                      </m:ctrlPr>
                                    </m:sSupPr>
                                    <m:e>
                                      <m:r>
                                        <a:rPr sz="2200">
                                          <a:latin typeface="Cambria Math"/>
                                        </a:rPr>
                                        <m:t>𝑥</m:t>
                                      </m:r>
                                    </m:e>
                                    <m:sup>
                                      <m:r>
                                        <a:rPr sz="2200">
                                          <a:latin typeface="Cambria Math"/>
                                        </a:rPr>
                                        <m:t>2</m:t>
                                      </m:r>
                                    </m:sup>
                                  </m:sSup>
                                  <m:d>
                                    <m:dPr>
                                      <m:ctrlPr>
                                        <a:rPr sz="2200" i="1">
                                          <a:latin typeface="Cambria Math" panose="02040503050406030204" pitchFamily="18" charset="0"/>
                                        </a:rPr>
                                      </m:ctrlPr>
                                    </m:dPr>
                                    <m:e>
                                      <m:r>
                                        <a:rPr sz="2200">
                                          <a:latin typeface="Cambria Math"/>
                                        </a:rPr>
                                        <m:t>2−</m:t>
                                      </m:r>
                                      <m:r>
                                        <a:rPr sz="2200">
                                          <a:latin typeface="Cambria Math"/>
                                        </a:rPr>
                                        <m:t>𝑥</m:t>
                                      </m:r>
                                    </m:e>
                                  </m:d>
                                </m:e>
                              </m:d>
                            </m:oMath>
                          </a14:m>
                          <a:endParaRPr sz="2200" dirty="0"/>
                        </a:p>
                      </a:txBody>
                      <a:tcPr/>
                    </a:tc>
                    <a:extLst>
                      <a:ext uri="{0D108BD9-81ED-4DB2-BD59-A6C34878D82A}">
                        <a16:rowId xmlns:a16="http://schemas.microsoft.com/office/drawing/2014/main" val="10002"/>
                      </a:ext>
                    </a:extLst>
                  </a:tr>
                  <a:tr h="370840">
                    <a:tc>
                      <a:txBody>
                        <a:bodyPr/>
                        <a:lstStyle/>
                        <a:p>
                          <a:pPr algn="l">
                            <a:defRPr sz="1800"/>
                          </a:pPr>
                          <a:r>
                            <a:rPr sz="2200" dirty="0"/>
                            <a:t>​</a:t>
                          </a:r>
                          <a:r>
                            <a:rPr lang="en-US" sz="2200" b="0" i="0" kern="1200" dirty="0">
                              <a:solidFill>
                                <a:schemeClr val="tx1"/>
                              </a:solidFill>
                              <a:effectLst/>
                              <a:latin typeface="+mn-lt"/>
                              <a:ea typeface="+mn-ea"/>
                              <a:cs typeface="+mn-cs"/>
                            </a:rPr>
                            <a:t> </a:t>
                          </a:r>
                          <a14:m>
                            <m:oMath xmlns:m="http://schemas.openxmlformats.org/officeDocument/2006/math">
                              <m:r>
                                <a:rPr sz="2200">
                                  <a:latin typeface="Cambria Math"/>
                                </a:rPr>
                                <m:t>=</m:t>
                              </m:r>
                              <m:r>
                                <a:rPr sz="2200">
                                  <a:latin typeface="Cambria Math"/>
                                </a:rPr>
                                <m:t>𝑥</m:t>
                              </m:r>
                              <m:d>
                                <m:dPr>
                                  <m:begChr m:val="["/>
                                  <m:endChr m:val="]"/>
                                  <m:ctrlPr>
                                    <a:rPr sz="2200" i="1">
                                      <a:latin typeface="Cambria Math" panose="02040503050406030204" pitchFamily="18" charset="0"/>
                                    </a:rPr>
                                  </m:ctrlPr>
                                </m:dPr>
                                <m:e>
                                  <m:d>
                                    <m:dPr>
                                      <m:ctrlPr>
                                        <a:rPr sz="2200" i="1">
                                          <a:latin typeface="Cambria Math" panose="02040503050406030204" pitchFamily="18" charset="0"/>
                                        </a:rPr>
                                      </m:ctrlPr>
                                    </m:dPr>
                                    <m:e>
                                      <m:r>
                                        <a:rPr sz="2200">
                                          <a:latin typeface="Cambria Math"/>
                                        </a:rPr>
                                        <m:t>2−</m:t>
                                      </m:r>
                                      <m:r>
                                        <a:rPr sz="2200">
                                          <a:latin typeface="Cambria Math"/>
                                        </a:rPr>
                                        <m:t>𝑥</m:t>
                                      </m:r>
                                    </m:e>
                                  </m:d>
                                  <m:d>
                                    <m:dPr>
                                      <m:ctrlPr>
                                        <a:rPr sz="2200" i="1">
                                          <a:latin typeface="Cambria Math" panose="02040503050406030204" pitchFamily="18" charset="0"/>
                                        </a:rPr>
                                      </m:ctrlPr>
                                    </m:dPr>
                                    <m:e>
                                      <m:r>
                                        <a:rPr sz="2200">
                                          <a:latin typeface="Cambria Math"/>
                                        </a:rPr>
                                        <m:t>2−</m:t>
                                      </m:r>
                                      <m:sSup>
                                        <m:sSupPr>
                                          <m:ctrlPr>
                                            <a:rPr sz="2200" i="1">
                                              <a:latin typeface="Cambria Math" panose="02040503050406030204" pitchFamily="18" charset="0"/>
                                            </a:rPr>
                                          </m:ctrlPr>
                                        </m:sSupPr>
                                        <m:e>
                                          <m:r>
                                            <a:rPr sz="2200">
                                              <a:latin typeface="Cambria Math"/>
                                            </a:rPr>
                                            <m:t>𝑥</m:t>
                                          </m:r>
                                        </m:e>
                                        <m:sup>
                                          <m:r>
                                            <a:rPr sz="2200">
                                              <a:latin typeface="Cambria Math"/>
                                            </a:rPr>
                                            <m:t>2</m:t>
                                          </m:r>
                                        </m:sup>
                                      </m:sSup>
                                    </m:e>
                                  </m:d>
                                </m:e>
                              </m:d>
                            </m:oMath>
                          </a14:m>
                          <a:endParaRPr sz="2200" dirty="0"/>
                        </a:p>
                      </a:txBody>
                      <a:tcPr/>
                    </a:tc>
                    <a:extLst>
                      <a:ext uri="{0D108BD9-81ED-4DB2-BD59-A6C34878D82A}">
                        <a16:rowId xmlns:a16="http://schemas.microsoft.com/office/drawing/2014/main" val="10003"/>
                      </a:ext>
                    </a:extLst>
                  </a:tr>
                  <a:tr h="370840">
                    <a:tc>
                      <a:txBody>
                        <a:bodyPr/>
                        <a:lstStyle/>
                        <a:p>
                          <a:pPr algn="l">
                            <a:defRPr sz="1800"/>
                          </a:pPr>
                          <a:r>
                            <a:rPr sz="2200" dirty="0"/>
                            <a:t>​</a:t>
                          </a:r>
                          <a:r>
                            <a:rPr lang="en-US" sz="2200" b="0" i="0" kern="1200" dirty="0">
                              <a:solidFill>
                                <a:schemeClr val="tx1"/>
                              </a:solidFill>
                              <a:effectLst/>
                              <a:latin typeface="+mn-lt"/>
                              <a:ea typeface="+mn-ea"/>
                              <a:cs typeface="+mn-cs"/>
                            </a:rPr>
                            <a:t> </a:t>
                          </a:r>
                          <a14:m>
                            <m:oMath xmlns:m="http://schemas.openxmlformats.org/officeDocument/2006/math">
                              <m:r>
                                <a:rPr sz="2200">
                                  <a:latin typeface="Cambria Math"/>
                                </a:rPr>
                                <m:t>=</m:t>
                              </m:r>
                              <m:r>
                                <a:rPr sz="2200">
                                  <a:latin typeface="Cambria Math"/>
                                </a:rPr>
                                <m:t>𝑥</m:t>
                              </m:r>
                              <m:d>
                                <m:dPr>
                                  <m:ctrlPr>
                                    <a:rPr sz="2200" i="1">
                                      <a:latin typeface="Cambria Math" panose="02040503050406030204" pitchFamily="18" charset="0"/>
                                    </a:rPr>
                                  </m:ctrlPr>
                                </m:dPr>
                                <m:e>
                                  <m:r>
                                    <a:rPr sz="2200">
                                      <a:latin typeface="Cambria Math"/>
                                    </a:rPr>
                                    <m:t>2−</m:t>
                                  </m:r>
                                  <m:r>
                                    <a:rPr sz="2200">
                                      <a:latin typeface="Cambria Math"/>
                                    </a:rPr>
                                    <m:t>𝑥</m:t>
                                  </m:r>
                                </m:e>
                              </m:d>
                              <m:d>
                                <m:dPr>
                                  <m:ctrlPr>
                                    <a:rPr sz="2200" i="1">
                                      <a:latin typeface="Cambria Math" panose="02040503050406030204" pitchFamily="18" charset="0"/>
                                    </a:rPr>
                                  </m:ctrlPr>
                                </m:dPr>
                                <m:e>
                                  <m:r>
                                    <a:rPr sz="2200">
                                      <a:latin typeface="Cambria Math"/>
                                    </a:rPr>
                                    <m:t>2−</m:t>
                                  </m:r>
                                  <m:sSup>
                                    <m:sSupPr>
                                      <m:ctrlPr>
                                        <a:rPr sz="2200" i="1">
                                          <a:latin typeface="Cambria Math" panose="02040503050406030204" pitchFamily="18" charset="0"/>
                                        </a:rPr>
                                      </m:ctrlPr>
                                    </m:sSupPr>
                                    <m:e>
                                      <m:r>
                                        <a:rPr sz="2200">
                                          <a:latin typeface="Cambria Math"/>
                                        </a:rPr>
                                        <m:t>𝑥</m:t>
                                      </m:r>
                                    </m:e>
                                    <m:sup>
                                      <m:r>
                                        <a:rPr sz="2200">
                                          <a:latin typeface="Cambria Math"/>
                                        </a:rPr>
                                        <m:t>2</m:t>
                                      </m:r>
                                    </m:sup>
                                  </m:sSup>
                                </m:e>
                              </m:d>
                            </m:oMath>
                          </a14:m>
                          <a:endParaRPr sz="2200" dirty="0"/>
                        </a:p>
                      </a:txBody>
                      <a:tcPr/>
                    </a:tc>
                    <a:extLst>
                      <a:ext uri="{0D108BD9-81ED-4DB2-BD59-A6C34878D82A}">
                        <a16:rowId xmlns:a16="http://schemas.microsoft.com/office/drawing/2014/main" val="10004"/>
                      </a:ext>
                    </a:extLst>
                  </a:tr>
                </a:tbl>
              </a:graphicData>
            </a:graphic>
          </p:graphicFrame>
        </mc:Choice>
        <mc:Fallback xmlns="">
          <p:graphicFrame>
            <p:nvGraphicFramePr>
              <p:cNvPr id="4" name="Table Placeholder 2" descr="By factoring the polynomial, &#10;4 x minus 2 x squared minus 2 x cubed plus x to the power of 4.&#10;&#10;equals x open parenthesis 4 minus 2 x minus 2 x squared plus x cubed close parenthesis.&#10;&#10;equals x open bracket 2 open parenthesis 2 minus x close parenthesis minus x squared open parenthesis 2 minus x close parenthesis close bracket.&#10;&#10;equals x open bracket open parenthesis 2 minus x close parenthesis open parenthesis 2 minus x squared close parenthesis close bracket.&#10;&#10;equals x open parenthesis 2 minus x close parenthesis open parenthesis 2 minus x squared close parenthesis.">
                <a:extLst>
                  <a:ext uri="{FF2B5EF4-FFF2-40B4-BE49-F238E27FC236}">
                    <a16:creationId xmlns:a16="http://schemas.microsoft.com/office/drawing/2014/main" id="{FDA56FE2-B4A3-4FB6-B7F9-8D8CA362B88C}"/>
                  </a:ext>
                  <a:ext uri="{C183D7F6-B498-43B3-948B-1728B52AA6E4}">
                    <adec:decorative xmlns:adec="http://schemas.microsoft.com/office/drawing/2017/decorative" val="0"/>
                  </a:ext>
                </a:extLst>
              </p:cNvPr>
              <p:cNvGraphicFramePr>
                <a:graphicFrameLocks/>
              </p:cNvGraphicFramePr>
              <p:nvPr>
                <p:extLst>
                  <p:ext uri="{D42A27DB-BD31-4B8C-83A1-F6EECF244321}">
                    <p14:modId xmlns:p14="http://schemas.microsoft.com/office/powerpoint/2010/main" val="2306102341"/>
                  </p:ext>
                </p:extLst>
              </p:nvPr>
            </p:nvGraphicFramePr>
            <p:xfrm>
              <a:off x="838200" y="1083426"/>
              <a:ext cx="3924300" cy="2133600"/>
            </p:xfrm>
            <a:graphic>
              <a:graphicData uri="http://schemas.openxmlformats.org/drawingml/2006/table">
                <a:tbl>
                  <a:tblPr firstRow="1" bandRow="1">
                    <a:tableStyleId>{2D5ABB26-0587-4C30-8999-92F81FD0307C}</a:tableStyleId>
                  </a:tblPr>
                  <a:tblGrid>
                    <a:gridCol w="3924300">
                      <a:extLst>
                        <a:ext uri="{9D8B030D-6E8A-4147-A177-3AD203B41FA5}">
                          <a16:colId xmlns:a16="http://schemas.microsoft.com/office/drawing/2014/main" val="20000"/>
                        </a:ext>
                      </a:extLst>
                    </a:gridCol>
                  </a:tblGrid>
                  <a:tr h="426720">
                    <a:tc>
                      <a:txBody>
                        <a:bodyPr/>
                        <a:lstStyle/>
                        <a:p>
                          <a:endParaRPr lang="en-US"/>
                        </a:p>
                      </a:txBody>
                      <a:tcPr>
                        <a:blipFill>
                          <a:blip r:embed="rId2"/>
                          <a:stretch>
                            <a:fillRect t="-8571" b="-430000"/>
                          </a:stretch>
                        </a:blipFill>
                      </a:tcPr>
                    </a:tc>
                    <a:extLst>
                      <a:ext uri="{0D108BD9-81ED-4DB2-BD59-A6C34878D82A}">
                        <a16:rowId xmlns:a16="http://schemas.microsoft.com/office/drawing/2014/main" val="10000"/>
                      </a:ext>
                    </a:extLst>
                  </a:tr>
                  <a:tr h="426720">
                    <a:tc>
                      <a:txBody>
                        <a:bodyPr/>
                        <a:lstStyle/>
                        <a:p>
                          <a:endParaRPr lang="en-US"/>
                        </a:p>
                      </a:txBody>
                      <a:tcPr>
                        <a:blipFill>
                          <a:blip r:embed="rId2"/>
                          <a:stretch>
                            <a:fillRect t="-108571" b="-330000"/>
                          </a:stretch>
                        </a:blipFill>
                      </a:tcPr>
                    </a:tc>
                    <a:extLst>
                      <a:ext uri="{0D108BD9-81ED-4DB2-BD59-A6C34878D82A}">
                        <a16:rowId xmlns:a16="http://schemas.microsoft.com/office/drawing/2014/main" val="10001"/>
                      </a:ext>
                    </a:extLst>
                  </a:tr>
                  <a:tr h="426720">
                    <a:tc>
                      <a:txBody>
                        <a:bodyPr/>
                        <a:lstStyle/>
                        <a:p>
                          <a:endParaRPr lang="en-US"/>
                        </a:p>
                      </a:txBody>
                      <a:tcPr>
                        <a:blipFill>
                          <a:blip r:embed="rId2"/>
                          <a:stretch>
                            <a:fillRect t="-205634" b="-225352"/>
                          </a:stretch>
                        </a:blipFill>
                      </a:tcPr>
                    </a:tc>
                    <a:extLst>
                      <a:ext uri="{0D108BD9-81ED-4DB2-BD59-A6C34878D82A}">
                        <a16:rowId xmlns:a16="http://schemas.microsoft.com/office/drawing/2014/main" val="10002"/>
                      </a:ext>
                    </a:extLst>
                  </a:tr>
                  <a:tr h="426720">
                    <a:tc>
                      <a:txBody>
                        <a:bodyPr/>
                        <a:lstStyle/>
                        <a:p>
                          <a:endParaRPr lang="en-US"/>
                        </a:p>
                      </a:txBody>
                      <a:tcPr>
                        <a:blipFill>
                          <a:blip r:embed="rId2"/>
                          <a:stretch>
                            <a:fillRect t="-310000" b="-128571"/>
                          </a:stretch>
                        </a:blipFill>
                      </a:tcPr>
                    </a:tc>
                    <a:extLst>
                      <a:ext uri="{0D108BD9-81ED-4DB2-BD59-A6C34878D82A}">
                        <a16:rowId xmlns:a16="http://schemas.microsoft.com/office/drawing/2014/main" val="10003"/>
                      </a:ext>
                    </a:extLst>
                  </a:tr>
                  <a:tr h="426720">
                    <a:tc>
                      <a:txBody>
                        <a:bodyPr/>
                        <a:lstStyle/>
                        <a:p>
                          <a:endParaRPr lang="en-US"/>
                        </a:p>
                      </a:txBody>
                      <a:tcPr>
                        <a:blipFill>
                          <a:blip r:embed="rId2"/>
                          <a:stretch>
                            <a:fillRect t="-410000" b="-28571"/>
                          </a:stretch>
                        </a:blipFill>
                      </a:tcPr>
                    </a:tc>
                    <a:extLst>
                      <a:ext uri="{0D108BD9-81ED-4DB2-BD59-A6C34878D82A}">
                        <a16:rowId xmlns:a16="http://schemas.microsoft.com/office/drawing/2014/main" val="10004"/>
                      </a:ext>
                    </a:extLst>
                  </a:tr>
                </a:tbl>
              </a:graphicData>
            </a:graphic>
          </p:graphicFrame>
        </mc:Fallback>
      </mc:AlternateContent>
      <p:sp>
        <p:nvSpPr>
          <p:cNvPr id="6" name="TextBox 5">
            <a:extLst>
              <a:ext uri="{FF2B5EF4-FFF2-40B4-BE49-F238E27FC236}">
                <a16:creationId xmlns:a16="http://schemas.microsoft.com/office/drawing/2014/main" id="{D1A09F3B-56E5-036B-3D76-02D6F59C8931}"/>
              </a:ext>
              <a:ext uri="{C183D7F6-B498-43B3-948B-1728B52AA6E4}">
                <adec:decorative xmlns:adec="http://schemas.microsoft.com/office/drawing/2017/decorative" val="1"/>
              </a:ext>
            </a:extLst>
          </p:cNvPr>
          <p:cNvSpPr txBox="1"/>
          <p:nvPr/>
        </p:nvSpPr>
        <p:spPr>
          <a:xfrm>
            <a:off x="4470026" y="1273063"/>
            <a:ext cx="4445374" cy="1754326"/>
          </a:xfrm>
          <a:prstGeom prst="rect">
            <a:avLst/>
          </a:prstGeom>
          <a:noFill/>
        </p:spPr>
        <p:txBody>
          <a:bodyPr wrap="square">
            <a:spAutoFit/>
          </a:bodyPr>
          <a:lstStyle/>
          <a:p>
            <a:pPr algn="l">
              <a:defRPr sz="1100" b="1"/>
            </a:pPr>
            <a:r>
              <a:rPr lang="en-IN" sz="1800" b="0" dirty="0"/>
              <a:t>We can begin by factoring out </a:t>
            </a:r>
            <a:r>
              <a:rPr lang="en-IN" sz="1800" b="0" i="1" dirty="0"/>
              <a:t>x</a:t>
            </a:r>
            <a:r>
              <a:rPr lang="en-IN" sz="1800" b="0" dirty="0"/>
              <a:t> from each of the four terms. The first two terms of the result then have a common factor of </a:t>
            </a:r>
            <a:r>
              <a:rPr lang="en-IN" sz="1800" b="0" dirty="0">
                <a:latin typeface="Cambria Math"/>
              </a:rPr>
              <a:t>2</a:t>
            </a:r>
            <a:r>
              <a:rPr lang="en-IN" sz="1800" b="0" dirty="0"/>
              <a:t>, and the second two terms have a common factor </a:t>
            </a:r>
            <a:br>
              <a:rPr lang="en-IN" sz="1800" b="0" dirty="0"/>
            </a:br>
            <a:r>
              <a:rPr lang="en-IN" sz="1800" b="0" dirty="0"/>
              <a:t>of −</a:t>
            </a:r>
            <a:r>
              <a:rPr lang="en-IN" sz="1800" b="0" i="1" dirty="0"/>
              <a:t>x</a:t>
            </a:r>
            <a:r>
              <a:rPr lang="en-IN" sz="1050" b="0" i="1" dirty="0"/>
              <a:t> </a:t>
            </a:r>
            <a:r>
              <a:rPr lang="en-IN" sz="1800" b="0" dirty="0"/>
              <a:t>²</a:t>
            </a:r>
            <a:r>
              <a:rPr lang="ar-AE" sz="1800" b="0" dirty="0"/>
              <a:t>. </a:t>
            </a:r>
            <a:r>
              <a:rPr lang="en-IN" sz="1800" b="0" dirty="0"/>
              <a:t>This allows us to factor out (2 − </a:t>
            </a:r>
            <a:r>
              <a:rPr lang="en-IN" sz="1800" b="0" i="1" dirty="0"/>
              <a:t>x</a:t>
            </a:r>
            <a:r>
              <a:rPr lang="en-IN" sz="1800" b="0" dirty="0"/>
              <a:t>)</a:t>
            </a:r>
            <a:r>
              <a:rPr lang="ar-AE" sz="1800" b="0" dirty="0"/>
              <a:t> </a:t>
            </a:r>
            <a:r>
              <a:rPr lang="en-IN" sz="1800" b="0" dirty="0"/>
              <a:t>from the two groups.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CAUTION!</a:t>
            </a:r>
          </a:p>
        </p:txBody>
      </p:sp>
      <p:sp>
        <p:nvSpPr>
          <p:cNvPr id="3" name="Text Placeholder 2"/>
          <p:cNvSpPr>
            <a:spLocks noGrp="1"/>
          </p:cNvSpPr>
          <p:nvPr>
            <p:ph type="body" sz="quarter" idx="10"/>
          </p:nvPr>
        </p:nvSpPr>
        <p:spPr/>
        <p:txBody>
          <a:bodyPr>
            <a:normAutofit/>
          </a:bodyPr>
          <a:lstStyle/>
          <a:p>
            <a:pPr>
              <a:defRPr sz="2800"/>
            </a:pPr>
            <a:r>
              <a:rPr sz="2800" dirty="0"/>
              <a:t>One common error in factoring is to stop after groups within the original polynomial have been factored. For instance, while we have done some factoring to achieve the expression</a:t>
            </a:r>
          </a:p>
        </p:txBody>
      </p:sp>
      <p:pic>
        <p:nvPicPr>
          <p:cNvPr id="4" name="Picture 3" descr="Two times x times open parenthesis three times x plus one close parenthesis plus y times open parenthesis negative one minus three times x close parenthesis.">
            <a:extLst>
              <a:ext uri="{FF2B5EF4-FFF2-40B4-BE49-F238E27FC236}">
                <a16:creationId xmlns:a16="http://schemas.microsoft.com/office/drawing/2014/main" id="{6935A3E3-A8D1-7BB8-AF0D-4DEEA267BB57}"/>
              </a:ext>
            </a:extLst>
          </p:cNvPr>
          <p:cNvPicPr>
            <a:picLocks noChangeAspect="1"/>
          </p:cNvPicPr>
          <p:nvPr/>
        </p:nvPicPr>
        <p:blipFill>
          <a:blip r:embed="rId2"/>
          <a:stretch>
            <a:fillRect/>
          </a:stretch>
        </p:blipFill>
        <p:spPr>
          <a:xfrm>
            <a:off x="2743200" y="2362200"/>
            <a:ext cx="3516281" cy="540000"/>
          </a:xfrm>
          <a:prstGeom prst="rect">
            <a:avLst/>
          </a:prstGeom>
        </p:spPr>
      </p:pic>
      <p:sp>
        <p:nvSpPr>
          <p:cNvPr id="6" name="TextBox 5">
            <a:extLst>
              <a:ext uri="{FF2B5EF4-FFF2-40B4-BE49-F238E27FC236}">
                <a16:creationId xmlns:a16="http://schemas.microsoft.com/office/drawing/2014/main" id="{C1E2A95A-A84C-A50B-DA75-9B7FB7FD2DDB}"/>
              </a:ext>
            </a:extLst>
          </p:cNvPr>
          <p:cNvSpPr txBox="1"/>
          <p:nvPr/>
        </p:nvSpPr>
        <p:spPr>
          <a:xfrm>
            <a:off x="6259481" y="2364556"/>
            <a:ext cx="2179320" cy="475655"/>
          </a:xfrm>
          <a:prstGeom prst="rect">
            <a:avLst/>
          </a:prstGeom>
          <a:noFill/>
        </p:spPr>
        <p:txBody>
          <a:bodyPr wrap="square" rtlCol="0">
            <a:spAutoFit/>
          </a:bodyPr>
          <a:lstStyle/>
          <a:p>
            <a:r>
              <a:rPr lang="en-IN" sz="2800" dirty="0"/>
              <a:t>in Example</a:t>
            </a:r>
          </a:p>
        </p:txBody>
      </p:sp>
      <p:sp>
        <p:nvSpPr>
          <p:cNvPr id="7" name="TextBox 6">
            <a:extLst>
              <a:ext uri="{FF2B5EF4-FFF2-40B4-BE49-F238E27FC236}">
                <a16:creationId xmlns:a16="http://schemas.microsoft.com/office/drawing/2014/main" id="{7F53F056-AAAF-AC03-6C36-49623A729C80}"/>
              </a:ext>
            </a:extLst>
          </p:cNvPr>
          <p:cNvSpPr txBox="1"/>
          <p:nvPr/>
        </p:nvSpPr>
        <p:spPr>
          <a:xfrm>
            <a:off x="458460" y="2796216"/>
            <a:ext cx="8021255" cy="954107"/>
          </a:xfrm>
          <a:prstGeom prst="rect">
            <a:avLst/>
          </a:prstGeom>
          <a:noFill/>
        </p:spPr>
        <p:txBody>
          <a:bodyPr wrap="square" rtlCol="0">
            <a:spAutoFit/>
          </a:bodyPr>
          <a:lstStyle/>
          <a:p>
            <a:r>
              <a:rPr lang="en-US" sz="2800" dirty="0"/>
              <a:t>2a, this is </a:t>
            </a:r>
            <a:r>
              <a:rPr lang="en-US" sz="2800" i="1" dirty="0"/>
              <a:t>not</a:t>
            </a:r>
            <a:r>
              <a:rPr lang="en-US" sz="2800" dirty="0"/>
              <a:t> in factored form. An expression is only factored if it is written as a </a:t>
            </a:r>
            <a:r>
              <a:rPr lang="en-US" sz="2800" i="1" dirty="0"/>
              <a:t>product</a:t>
            </a:r>
            <a:r>
              <a:rPr lang="en-US" sz="2800" dirty="0"/>
              <a:t> of two or more</a:t>
            </a:r>
            <a:endParaRPr lang="en-IN" sz="2800" dirty="0"/>
          </a:p>
        </p:txBody>
      </p:sp>
      <p:sp>
        <p:nvSpPr>
          <p:cNvPr id="8" name="TextBox 7">
            <a:extLst>
              <a:ext uri="{FF2B5EF4-FFF2-40B4-BE49-F238E27FC236}">
                <a16:creationId xmlns:a16="http://schemas.microsoft.com/office/drawing/2014/main" id="{909CB023-69AD-EDBD-0EF7-8A5F1720E787}"/>
              </a:ext>
            </a:extLst>
          </p:cNvPr>
          <p:cNvSpPr txBox="1"/>
          <p:nvPr/>
        </p:nvSpPr>
        <p:spPr>
          <a:xfrm>
            <a:off x="456247" y="3654090"/>
            <a:ext cx="3516281" cy="523220"/>
          </a:xfrm>
          <a:prstGeom prst="rect">
            <a:avLst/>
          </a:prstGeom>
          <a:noFill/>
        </p:spPr>
        <p:txBody>
          <a:bodyPr wrap="square" rtlCol="0">
            <a:spAutoFit/>
          </a:bodyPr>
          <a:lstStyle/>
          <a:p>
            <a:r>
              <a:rPr lang="en-IN" sz="2800" dirty="0"/>
              <a:t>factors. The expression</a:t>
            </a:r>
          </a:p>
        </p:txBody>
      </p:sp>
      <p:pic>
        <p:nvPicPr>
          <p:cNvPr id="5" name="Picture 4" descr="Two times x times open parenthesis three times x plus one close parenthesis plus y times open parenthesis negative one minus three times x close parenthesis.">
            <a:extLst>
              <a:ext uri="{FF2B5EF4-FFF2-40B4-BE49-F238E27FC236}">
                <a16:creationId xmlns:a16="http://schemas.microsoft.com/office/drawing/2014/main" id="{A4C1A4F1-ED54-5AB7-69FF-83F0E72DB621}"/>
              </a:ext>
            </a:extLst>
          </p:cNvPr>
          <p:cNvPicPr>
            <a:picLocks noChangeAspect="1"/>
          </p:cNvPicPr>
          <p:nvPr/>
        </p:nvPicPr>
        <p:blipFill>
          <a:blip r:embed="rId2"/>
          <a:stretch>
            <a:fillRect/>
          </a:stretch>
        </p:blipFill>
        <p:spPr>
          <a:xfrm>
            <a:off x="3962400" y="3685801"/>
            <a:ext cx="3516281" cy="540000"/>
          </a:xfrm>
          <a:prstGeom prst="rect">
            <a:avLst/>
          </a:prstGeom>
        </p:spPr>
      </p:pic>
      <p:sp>
        <p:nvSpPr>
          <p:cNvPr id="9" name="TextBox 8">
            <a:extLst>
              <a:ext uri="{FF2B5EF4-FFF2-40B4-BE49-F238E27FC236}">
                <a16:creationId xmlns:a16="http://schemas.microsoft.com/office/drawing/2014/main" id="{1F6F6567-B94C-EAA0-AE2B-091A11AF6D14}"/>
              </a:ext>
            </a:extLst>
          </p:cNvPr>
          <p:cNvSpPr txBox="1"/>
          <p:nvPr/>
        </p:nvSpPr>
        <p:spPr>
          <a:xfrm>
            <a:off x="7472882" y="3654090"/>
            <a:ext cx="831273" cy="575542"/>
          </a:xfrm>
          <a:prstGeom prst="rect">
            <a:avLst/>
          </a:prstGeom>
          <a:noFill/>
        </p:spPr>
        <p:txBody>
          <a:bodyPr wrap="square" rtlCol="0">
            <a:spAutoFit/>
          </a:bodyPr>
          <a:lstStyle/>
          <a:p>
            <a:r>
              <a:rPr lang="en-IN" sz="2800" dirty="0"/>
              <a:t>is a</a:t>
            </a:r>
          </a:p>
        </p:txBody>
      </p:sp>
      <p:sp>
        <p:nvSpPr>
          <p:cNvPr id="10" name="TextBox 9">
            <a:extLst>
              <a:ext uri="{FF2B5EF4-FFF2-40B4-BE49-F238E27FC236}">
                <a16:creationId xmlns:a16="http://schemas.microsoft.com/office/drawing/2014/main" id="{70D7D3DE-98FB-663D-D30D-6FF6002119A9}"/>
              </a:ext>
            </a:extLst>
          </p:cNvPr>
          <p:cNvSpPr txBox="1"/>
          <p:nvPr/>
        </p:nvSpPr>
        <p:spPr>
          <a:xfrm>
            <a:off x="451794" y="4072782"/>
            <a:ext cx="4953000" cy="523220"/>
          </a:xfrm>
          <a:prstGeom prst="rect">
            <a:avLst/>
          </a:prstGeom>
          <a:noFill/>
        </p:spPr>
        <p:txBody>
          <a:bodyPr wrap="square" rtlCol="0">
            <a:spAutoFit/>
          </a:bodyPr>
          <a:lstStyle/>
          <a:p>
            <a:r>
              <a:rPr lang="en-US" sz="2800" dirty="0"/>
              <a:t>sum of two smaller expressions.</a:t>
            </a:r>
            <a:endParaRPr lang="en-IN"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dirty="0"/>
              <a:t>Factoring Special Binomials</a:t>
            </a:r>
          </a:p>
        </p:txBody>
      </p:sp>
      <p:sp>
        <p:nvSpPr>
          <p:cNvPr id="3" name="Text Placeholder 2"/>
          <p:cNvSpPr>
            <a:spLocks noGrp="1"/>
          </p:cNvSpPr>
          <p:nvPr>
            <p:ph type="body" sz="quarter" idx="10"/>
          </p:nvPr>
        </p:nvSpPr>
        <p:spPr/>
        <p:txBody>
          <a:bodyPr>
            <a:normAutofit/>
          </a:bodyPr>
          <a:lstStyle/>
          <a:p>
            <a:pPr>
              <a:defRPr sz="2800"/>
            </a:pPr>
            <a:r>
              <a:rPr sz="2800" dirty="0"/>
              <a:t>In the following</a:t>
            </a:r>
            <a:r>
              <a:rPr lang="en-US" sz="2800" dirty="0"/>
              <a:t> equations</a:t>
            </a:r>
            <a:r>
              <a:rPr sz="2800" dirty="0"/>
              <a:t>, </a:t>
            </a:r>
            <a:r>
              <a:rPr lang="en-US" sz="2800" i="1" dirty="0"/>
              <a:t>A </a:t>
            </a:r>
            <a:r>
              <a:rPr sz="2800" dirty="0"/>
              <a:t>and </a:t>
            </a:r>
            <a:r>
              <a:rPr lang="en-US" sz="2800" i="1" dirty="0"/>
              <a:t>B</a:t>
            </a:r>
            <a:r>
              <a:rPr lang="en-US" sz="2800" dirty="0"/>
              <a:t> </a:t>
            </a:r>
            <a:r>
              <a:rPr sz="2800" dirty="0"/>
              <a:t>represent algebraic expressions.</a:t>
            </a:r>
          </a:p>
          <a:p>
            <a:pPr>
              <a:defRPr sz="2800"/>
            </a:pPr>
            <a:r>
              <a:rPr sz="2800" b="1" dirty="0"/>
              <a:t>Difference of Two Squares:</a:t>
            </a:r>
            <a:endParaRPr sz="2800" dirty="0"/>
          </a:p>
        </p:txBody>
      </p:sp>
      <p:pic>
        <p:nvPicPr>
          <p:cNvPr id="7" name="Picture 6" descr="A squared minus B squared equals open parenthesis A minus B close parenthesis times open parenthesis A plus B close parenthesis.">
            <a:extLst>
              <a:ext uri="{FF2B5EF4-FFF2-40B4-BE49-F238E27FC236}">
                <a16:creationId xmlns:a16="http://schemas.microsoft.com/office/drawing/2014/main" id="{DE4098E1-EE67-B4AD-5092-07B617A9AD81}"/>
              </a:ext>
            </a:extLst>
          </p:cNvPr>
          <p:cNvPicPr>
            <a:picLocks noChangeAspect="1"/>
          </p:cNvPicPr>
          <p:nvPr/>
        </p:nvPicPr>
        <p:blipFill>
          <a:blip r:embed="rId2"/>
          <a:stretch>
            <a:fillRect/>
          </a:stretch>
        </p:blipFill>
        <p:spPr>
          <a:xfrm>
            <a:off x="2566190" y="2624910"/>
            <a:ext cx="3224707" cy="504000"/>
          </a:xfrm>
          <a:prstGeom prst="rect">
            <a:avLst/>
          </a:prstGeom>
        </p:spPr>
      </p:pic>
      <p:sp>
        <p:nvSpPr>
          <p:cNvPr id="4" name="TextBox 3">
            <a:extLst>
              <a:ext uri="{FF2B5EF4-FFF2-40B4-BE49-F238E27FC236}">
                <a16:creationId xmlns:a16="http://schemas.microsoft.com/office/drawing/2014/main" id="{C9EF90F4-AF93-E33B-4399-2646A35E8BC7}"/>
              </a:ext>
            </a:extLst>
          </p:cNvPr>
          <p:cNvSpPr txBox="1"/>
          <p:nvPr/>
        </p:nvSpPr>
        <p:spPr>
          <a:xfrm>
            <a:off x="498664" y="3084349"/>
            <a:ext cx="4610100" cy="475655"/>
          </a:xfrm>
          <a:prstGeom prst="rect">
            <a:avLst/>
          </a:prstGeom>
          <a:noFill/>
        </p:spPr>
        <p:txBody>
          <a:bodyPr wrap="square" rtlCol="0">
            <a:spAutoFit/>
          </a:bodyPr>
          <a:lstStyle/>
          <a:p>
            <a:r>
              <a:rPr lang="en-IN" sz="2800" b="1" dirty="0">
                <a:solidFill>
                  <a:srgbClr val="000000"/>
                </a:solidFill>
              </a:rPr>
              <a:t>Difference of Two Cubes:</a:t>
            </a:r>
            <a:endParaRPr lang="en-IN" sz="2800" dirty="0">
              <a:solidFill>
                <a:srgbClr val="000000"/>
              </a:solidFill>
            </a:endParaRPr>
          </a:p>
        </p:txBody>
      </p:sp>
      <p:pic>
        <p:nvPicPr>
          <p:cNvPr id="8" name="Picture 7" descr="A cubed minus B cubed equals open parenthesis A minus B close parenthesis times open parenthesis A squared plus A times B plus B squared close parenthesis.">
            <a:extLst>
              <a:ext uri="{FF2B5EF4-FFF2-40B4-BE49-F238E27FC236}">
                <a16:creationId xmlns:a16="http://schemas.microsoft.com/office/drawing/2014/main" id="{F594D4E8-D5B7-6F49-C081-75BB1CE8FEC2}"/>
              </a:ext>
            </a:extLst>
          </p:cNvPr>
          <p:cNvPicPr>
            <a:picLocks noChangeAspect="1"/>
          </p:cNvPicPr>
          <p:nvPr/>
        </p:nvPicPr>
        <p:blipFill>
          <a:blip r:embed="rId3"/>
          <a:stretch>
            <a:fillRect/>
          </a:stretch>
        </p:blipFill>
        <p:spPr>
          <a:xfrm>
            <a:off x="2547364" y="3588349"/>
            <a:ext cx="4201676" cy="576000"/>
          </a:xfrm>
          <a:prstGeom prst="rect">
            <a:avLst/>
          </a:prstGeom>
        </p:spPr>
      </p:pic>
      <p:sp>
        <p:nvSpPr>
          <p:cNvPr id="5" name="TextBox 4">
            <a:extLst>
              <a:ext uri="{FF2B5EF4-FFF2-40B4-BE49-F238E27FC236}">
                <a16:creationId xmlns:a16="http://schemas.microsoft.com/office/drawing/2014/main" id="{BBFDEF55-5BCF-EADA-594C-93D466B66E7B}"/>
              </a:ext>
            </a:extLst>
          </p:cNvPr>
          <p:cNvSpPr txBox="1"/>
          <p:nvPr/>
        </p:nvSpPr>
        <p:spPr>
          <a:xfrm>
            <a:off x="457201" y="4062898"/>
            <a:ext cx="4191000" cy="523220"/>
          </a:xfrm>
          <a:prstGeom prst="rect">
            <a:avLst/>
          </a:prstGeom>
          <a:noFill/>
        </p:spPr>
        <p:txBody>
          <a:bodyPr wrap="square" rtlCol="0">
            <a:spAutoFit/>
          </a:bodyPr>
          <a:lstStyle/>
          <a:p>
            <a:r>
              <a:rPr lang="en-IN" sz="2800" b="1" dirty="0">
                <a:solidFill>
                  <a:srgbClr val="000000"/>
                </a:solidFill>
              </a:rPr>
              <a:t>Sum of Two Cubes:</a:t>
            </a:r>
            <a:endParaRPr lang="en-IN" sz="2800" dirty="0">
              <a:solidFill>
                <a:srgbClr val="000000"/>
              </a:solidFill>
            </a:endParaRPr>
          </a:p>
        </p:txBody>
      </p:sp>
      <p:pic>
        <p:nvPicPr>
          <p:cNvPr id="9" name="Picture 8" descr="A cubed plus B cubed equals open parenthesis A plus B close parenthesis times open parenthesis A squared minus  A times B plus B squared close parenthesis.">
            <a:extLst>
              <a:ext uri="{FF2B5EF4-FFF2-40B4-BE49-F238E27FC236}">
                <a16:creationId xmlns:a16="http://schemas.microsoft.com/office/drawing/2014/main" id="{82D9AF1C-D38F-9762-335A-9E05B985083A}"/>
              </a:ext>
            </a:extLst>
          </p:cNvPr>
          <p:cNvPicPr>
            <a:picLocks noChangeAspect="1"/>
          </p:cNvPicPr>
          <p:nvPr/>
        </p:nvPicPr>
        <p:blipFill>
          <a:blip r:embed="rId4"/>
          <a:stretch>
            <a:fillRect/>
          </a:stretch>
        </p:blipFill>
        <p:spPr>
          <a:xfrm>
            <a:off x="2460486" y="4524761"/>
            <a:ext cx="4201676" cy="576000"/>
          </a:xfrm>
          <a:prstGeom prst="rect">
            <a:avLst/>
          </a:prstGeom>
        </p:spPr>
      </p:pic>
      <p:sp>
        <p:nvSpPr>
          <p:cNvPr id="6" name="TextBox 5">
            <a:extLst>
              <a:ext uri="{FF2B5EF4-FFF2-40B4-BE49-F238E27FC236}">
                <a16:creationId xmlns:a16="http://schemas.microsoft.com/office/drawing/2014/main" id="{059D4ABD-2B63-D04B-F999-CFCA500CF4D3}"/>
              </a:ext>
            </a:extLst>
          </p:cNvPr>
          <p:cNvSpPr txBox="1"/>
          <p:nvPr/>
        </p:nvSpPr>
        <p:spPr>
          <a:xfrm>
            <a:off x="452048" y="5029201"/>
            <a:ext cx="8229600" cy="967154"/>
          </a:xfrm>
          <a:prstGeom prst="rect">
            <a:avLst/>
          </a:prstGeom>
          <a:noFill/>
        </p:spPr>
        <p:txBody>
          <a:bodyPr wrap="square" rtlCol="0">
            <a:spAutoFit/>
          </a:bodyPr>
          <a:lstStyle/>
          <a:p>
            <a:r>
              <a:rPr lang="en-US" sz="2800" dirty="0">
                <a:solidFill>
                  <a:srgbClr val="000000"/>
                </a:solidFill>
              </a:rPr>
              <a:t>Note that there is no similar pattern for factoring </a:t>
            </a:r>
          </a:p>
          <a:p>
            <a:r>
              <a:rPr lang="en-US" sz="2800" i="1" dirty="0">
                <a:solidFill>
                  <a:srgbClr val="000000"/>
                </a:solidFill>
              </a:rPr>
              <a:t>A</a:t>
            </a:r>
            <a:r>
              <a:rPr lang="en-US" sz="1058" i="1" dirty="0">
                <a:solidFill>
                  <a:srgbClr val="000000"/>
                </a:solidFill>
              </a:rPr>
              <a:t> </a:t>
            </a:r>
            <a:r>
              <a:rPr lang="en-US" sz="2800" dirty="0">
                <a:solidFill>
                  <a:srgbClr val="000000"/>
                </a:solidFill>
              </a:rPr>
              <a:t>² + </a:t>
            </a:r>
            <a:r>
              <a:rPr lang="en-US" sz="2800" i="1" dirty="0">
                <a:solidFill>
                  <a:srgbClr val="000000"/>
                </a:solidFill>
              </a:rPr>
              <a:t>B</a:t>
            </a:r>
            <a:r>
              <a:rPr lang="en-US" sz="1050" i="1" dirty="0">
                <a:solidFill>
                  <a:srgbClr val="000000"/>
                </a:solidFill>
              </a:rPr>
              <a:t> </a:t>
            </a:r>
            <a:r>
              <a:rPr lang="en-US" sz="2800" dirty="0">
                <a:solidFill>
                  <a:srgbClr val="000000"/>
                </a:solidFill>
              </a:rPr>
              <a:t>².</a:t>
            </a:r>
            <a:endParaRPr lang="en-IN" sz="2800" dirty="0">
              <a:solidFill>
                <a:srgbClr val="00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a:t>
            </a:r>
            <a:r>
              <a:rPr lang="en-US" dirty="0"/>
              <a:t>3</a:t>
            </a:r>
            <a:r>
              <a:rPr dirty="0"/>
              <a:t>: Factoring Special Binomials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Use the special factoring patterns to factor the following binomials.</a:t>
            </a:r>
            <a:endParaRPr dirty="0"/>
          </a:p>
        </p:txBody>
      </p:sp>
      <p:pic>
        <p:nvPicPr>
          <p:cNvPr id="4" name="Picture 3" descr="a. Forty-nine times x squared minus nine times y to the power of six.&#10;&#10;b. Twenty-seven times a to the power of six times b to the power of twelve plus c cubed.&#10;&#10;c. One hundred twenty-seven times y cubed minus eight z cubed.&#10;&#10;d. Sixty-four minus open parenthesis x plus y close parenthesis cubed.">
            <a:extLst>
              <a:ext uri="{FF2B5EF4-FFF2-40B4-BE49-F238E27FC236}">
                <a16:creationId xmlns:a16="http://schemas.microsoft.com/office/drawing/2014/main" id="{60BFF3DC-57BA-626B-4C01-8F4D94EB851F}"/>
              </a:ext>
            </a:extLst>
          </p:cNvPr>
          <p:cNvPicPr>
            <a:picLocks noChangeAspect="1"/>
          </p:cNvPicPr>
          <p:nvPr/>
        </p:nvPicPr>
        <p:blipFill>
          <a:blip r:embed="rId2"/>
          <a:stretch>
            <a:fillRect/>
          </a:stretch>
        </p:blipFill>
        <p:spPr>
          <a:xfrm>
            <a:off x="533400" y="2057400"/>
            <a:ext cx="2150566" cy="208800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3</a:t>
            </a:r>
            <a:r>
              <a:rPr dirty="0"/>
              <a:t>: Factoring Special Binomials</a:t>
            </a:r>
            <a:r>
              <a:rPr lang="en-US" baseline="-25000" dirty="0"/>
              <a:t>2</a:t>
            </a:r>
            <a:endParaRPr dirty="0"/>
          </a:p>
        </p:txBody>
      </p:sp>
      <p:sp>
        <p:nvSpPr>
          <p:cNvPr id="3" name="Text Placeholder 2"/>
          <p:cNvSpPr>
            <a:spLocks noGrp="1"/>
          </p:cNvSpPr>
          <p:nvPr>
            <p:ph type="body" sz="quarter" idx="10"/>
          </p:nvPr>
        </p:nvSpPr>
        <p:spPr>
          <a:xfrm>
            <a:off x="457200" y="1029287"/>
            <a:ext cx="8229600" cy="4967067"/>
          </a:xfrm>
        </p:spPr>
        <p:txBody>
          <a:bodyPr>
            <a:normAutofit/>
          </a:bodyPr>
          <a:lstStyle/>
          <a:p>
            <a:r>
              <a:rPr sz="2800" b="1"/>
              <a:t>Solution</a:t>
            </a:r>
          </a:p>
          <a:p>
            <a:pPr marL="514350" indent="-514350">
              <a:buFont typeface="+mj-lt"/>
              <a:buAutoNum type="alphaLcPeriod"/>
              <a:defRPr sz="2800"/>
            </a:pPr>
            <a:r>
              <a:t>​</a:t>
            </a:r>
          </a:p>
        </p:txBody>
      </p:sp>
      <mc:AlternateContent xmlns:mc="http://schemas.openxmlformats.org/markup-compatibility/2006" xmlns:a14="http://schemas.microsoft.com/office/drawing/2010/main">
        <mc:Choice Requires="a14">
          <p:graphicFrame>
            <p:nvGraphicFramePr>
              <p:cNvPr id="4" name="Table Placeholder 2" descr="49 x squared minus 9 y to the power of 6.&#10;This is the polynomial with the difference of two squares, it becomes&#10;&#10;equals open parenthesis 7 x close parenthesis squared minus open parenthesis 3 y cubed close parenthesis squared.&#10;Here, assuming that A equals 7x, and B equals 3 y to the power of 3.&#10;&#10;equals open parenthesis 7 x minus 3 y cubed close parenthesis open parenthesis 7 x plus 3 y cubed close parenthesis by using the formula A squared minus B squared equals open parenthesis A minus B close parenthesis open parenthesis A plus B close parenthesis">
                <a:extLst>
                  <a:ext uri="{FF2B5EF4-FFF2-40B4-BE49-F238E27FC236}">
                    <a16:creationId xmlns:a16="http://schemas.microsoft.com/office/drawing/2014/main" id="{B154D32E-56B0-403D-B9D2-24696FDB972A}"/>
                  </a:ext>
                </a:extLst>
              </p:cNvPr>
              <p:cNvGraphicFramePr>
                <a:graphicFrameLocks/>
              </p:cNvGraphicFramePr>
              <p:nvPr>
                <p:extLst>
                  <p:ext uri="{D42A27DB-BD31-4B8C-83A1-F6EECF244321}">
                    <p14:modId xmlns:p14="http://schemas.microsoft.com/office/powerpoint/2010/main" val="3211582251"/>
                  </p:ext>
                </p:extLst>
              </p:nvPr>
            </p:nvGraphicFramePr>
            <p:xfrm>
              <a:off x="838200" y="1608513"/>
              <a:ext cx="7391718" cy="1280160"/>
            </p:xfrm>
            <a:graphic>
              <a:graphicData uri="http://schemas.openxmlformats.org/drawingml/2006/table">
                <a:tbl>
                  <a:tblPr firstRow="1" bandRow="1">
                    <a:tableStyleId>{2D5ABB26-0587-4C30-8999-92F81FD0307C}</a:tableStyleId>
                  </a:tblPr>
                  <a:tblGrid>
                    <a:gridCol w="3886200">
                      <a:extLst>
                        <a:ext uri="{9D8B030D-6E8A-4147-A177-3AD203B41FA5}">
                          <a16:colId xmlns:a16="http://schemas.microsoft.com/office/drawing/2014/main" val="20000"/>
                        </a:ext>
                      </a:extLst>
                    </a:gridCol>
                    <a:gridCol w="3505518">
                      <a:extLst>
                        <a:ext uri="{9D8B030D-6E8A-4147-A177-3AD203B41FA5}">
                          <a16:colId xmlns:a16="http://schemas.microsoft.com/office/drawing/2014/main" val="20001"/>
                        </a:ext>
                      </a:extLst>
                    </a:gridCol>
                  </a:tblGrid>
                  <a:tr h="370840">
                    <a:tc>
                      <a:txBody>
                        <a:bodyPr/>
                        <a:lstStyle/>
                        <a:p>
                          <a:pPr algn="l">
                            <a:defRPr sz="1800"/>
                          </a:pPr>
                          <a:r>
                            <a:rPr sz="2200" dirty="0"/>
                            <a:t>​</a:t>
                          </a:r>
                          <a14:m>
                            <m:oMath xmlns:m="http://schemas.openxmlformats.org/officeDocument/2006/math">
                              <m:r>
                                <a:rPr sz="2200">
                                  <a:latin typeface="Cambria Math"/>
                                </a:rPr>
                                <m:t>49</m:t>
                              </m:r>
                              <m:sSup>
                                <m:sSupPr>
                                  <m:ctrlPr>
                                    <a:rPr sz="2200" i="1">
                                      <a:latin typeface="Cambria Math" panose="02040503050406030204" pitchFamily="18" charset="0"/>
                                    </a:rPr>
                                  </m:ctrlPr>
                                </m:sSupPr>
                                <m:e>
                                  <m:r>
                                    <a:rPr sz="2200">
                                      <a:latin typeface="Cambria Math"/>
                                    </a:rPr>
                                    <m:t>𝑥</m:t>
                                  </m:r>
                                </m:e>
                                <m:sup>
                                  <m:r>
                                    <a:rPr sz="2200">
                                      <a:latin typeface="Cambria Math"/>
                                    </a:rPr>
                                    <m:t>2</m:t>
                                  </m:r>
                                </m:sup>
                              </m:sSup>
                              <m:r>
                                <a:rPr sz="2200">
                                  <a:latin typeface="Cambria Math"/>
                                </a:rPr>
                                <m:t>−9</m:t>
                              </m:r>
                              <m:sSup>
                                <m:sSupPr>
                                  <m:ctrlPr>
                                    <a:rPr sz="2200" i="1">
                                      <a:latin typeface="Cambria Math" panose="02040503050406030204" pitchFamily="18" charset="0"/>
                                    </a:rPr>
                                  </m:ctrlPr>
                                </m:sSupPr>
                                <m:e>
                                  <m:r>
                                    <a:rPr sz="2200">
                                      <a:latin typeface="Cambria Math"/>
                                    </a:rPr>
                                    <m:t>𝑦</m:t>
                                  </m:r>
                                </m:e>
                                <m:sup>
                                  <m:r>
                                    <a:rPr sz="2200">
                                      <a:latin typeface="Cambria Math"/>
                                    </a:rPr>
                                    <m:t>6</m:t>
                                  </m:r>
                                </m:sup>
                              </m:sSup>
                            </m:oMath>
                          </a14:m>
                          <a:endParaRPr sz="2200" dirty="0"/>
                        </a:p>
                      </a:txBody>
                      <a:tcPr/>
                    </a:tc>
                    <a:tc>
                      <a:txBody>
                        <a:bodyPr/>
                        <a:lstStyle/>
                        <a:p>
                          <a:pPr algn="l">
                            <a:defRPr b="1"/>
                          </a:pPr>
                          <a:r>
                            <a:rPr lang="en-US" sz="1800" b="0" dirty="0"/>
                            <a:t>A difference of two squares</a:t>
                          </a:r>
                          <a:endParaRPr sz="1800" b="0" dirty="0"/>
                        </a:p>
                      </a:txBody>
                      <a:tcPr anchor="ctr"/>
                    </a:tc>
                    <a:extLst>
                      <a:ext uri="{0D108BD9-81ED-4DB2-BD59-A6C34878D82A}">
                        <a16:rowId xmlns:a16="http://schemas.microsoft.com/office/drawing/2014/main" val="10000"/>
                      </a:ext>
                    </a:extLst>
                  </a:tr>
                  <a:tr h="370840">
                    <a:tc>
                      <a:txBody>
                        <a:bodyPr/>
                        <a:lstStyle/>
                        <a:p>
                          <a:pPr algn="l">
                            <a:defRPr sz="1800"/>
                          </a:pPr>
                          <a:r>
                            <a:rPr lang="en-US" sz="2200" b="0" i="0" kern="1200" dirty="0">
                              <a:solidFill>
                                <a:schemeClr val="tx1"/>
                              </a:solidFill>
                              <a:effectLst/>
                              <a:latin typeface="+mn-lt"/>
                              <a:ea typeface="+mn-ea"/>
                              <a:cs typeface="+mn-cs"/>
                            </a:rPr>
                            <a:t> </a:t>
                          </a:r>
                          <a:r>
                            <a:rPr sz="2200" dirty="0"/>
                            <a:t>​</a:t>
                          </a:r>
                          <a14:m>
                            <m:oMath xmlns:m="http://schemas.openxmlformats.org/officeDocument/2006/math">
                              <m:r>
                                <a:rPr sz="2200">
                                  <a:latin typeface="Cambria Math"/>
                                </a:rPr>
                                <m:t>=</m:t>
                              </m:r>
                              <m:sSup>
                                <m:sSupPr>
                                  <m:ctrlPr>
                                    <a:rPr sz="2200" i="1">
                                      <a:latin typeface="Cambria Math" panose="02040503050406030204" pitchFamily="18" charset="0"/>
                                    </a:rPr>
                                  </m:ctrlPr>
                                </m:sSupPr>
                                <m:e>
                                  <m:d>
                                    <m:dPr>
                                      <m:ctrlPr>
                                        <a:rPr sz="2200" i="1">
                                          <a:latin typeface="Cambria Math" panose="02040503050406030204" pitchFamily="18" charset="0"/>
                                        </a:rPr>
                                      </m:ctrlPr>
                                    </m:dPr>
                                    <m:e>
                                      <m:r>
                                        <a:rPr sz="2200">
                                          <a:latin typeface="Cambria Math"/>
                                        </a:rPr>
                                        <m:t>7</m:t>
                                      </m:r>
                                      <m:r>
                                        <a:rPr sz="2200">
                                          <a:latin typeface="Cambria Math"/>
                                        </a:rPr>
                                        <m:t>𝑥</m:t>
                                      </m:r>
                                    </m:e>
                                  </m:d>
                                </m:e>
                                <m:sup>
                                  <m:r>
                                    <a:rPr sz="2200">
                                      <a:latin typeface="Cambria Math"/>
                                    </a:rPr>
                                    <m:t>2</m:t>
                                  </m:r>
                                </m:sup>
                              </m:sSup>
                              <m:r>
                                <a:rPr sz="2200">
                                  <a:latin typeface="Cambria Math"/>
                                </a:rPr>
                                <m:t>−</m:t>
                              </m:r>
                              <m:sSup>
                                <m:sSupPr>
                                  <m:ctrlPr>
                                    <a:rPr sz="2200" i="1">
                                      <a:latin typeface="Cambria Math" panose="02040503050406030204" pitchFamily="18" charset="0"/>
                                    </a:rPr>
                                  </m:ctrlPr>
                                </m:sSupPr>
                                <m:e>
                                  <m:d>
                                    <m:dPr>
                                      <m:ctrlPr>
                                        <a:rPr sz="2200" i="1">
                                          <a:latin typeface="Cambria Math" panose="02040503050406030204" pitchFamily="18" charset="0"/>
                                        </a:rPr>
                                      </m:ctrlPr>
                                    </m:dPr>
                                    <m:e>
                                      <m:r>
                                        <a:rPr sz="2200">
                                          <a:latin typeface="Cambria Math"/>
                                        </a:rPr>
                                        <m:t>3</m:t>
                                      </m:r>
                                      <m:sSup>
                                        <m:sSupPr>
                                          <m:ctrlPr>
                                            <a:rPr sz="2200" i="1">
                                              <a:latin typeface="Cambria Math" panose="02040503050406030204" pitchFamily="18" charset="0"/>
                                            </a:rPr>
                                          </m:ctrlPr>
                                        </m:sSupPr>
                                        <m:e>
                                          <m:r>
                                            <a:rPr sz="2200">
                                              <a:latin typeface="Cambria Math"/>
                                            </a:rPr>
                                            <m:t>𝑦</m:t>
                                          </m:r>
                                        </m:e>
                                        <m:sup>
                                          <m:r>
                                            <a:rPr sz="2200">
                                              <a:latin typeface="Cambria Math"/>
                                            </a:rPr>
                                            <m:t>3</m:t>
                                          </m:r>
                                        </m:sup>
                                      </m:sSup>
                                    </m:e>
                                  </m:d>
                                </m:e>
                                <m:sup>
                                  <m:r>
                                    <a:rPr sz="2200">
                                      <a:latin typeface="Cambria Math"/>
                                    </a:rPr>
                                    <m:t>2</m:t>
                                  </m:r>
                                </m:sup>
                              </m:sSup>
                            </m:oMath>
                          </a14:m>
                          <a:endParaRPr sz="2200" dirty="0"/>
                        </a:p>
                      </a:txBody>
                      <a:tcPr/>
                    </a:tc>
                    <a:tc>
                      <a:txBody>
                        <a:bodyPr/>
                        <a:lstStyle/>
                        <a:p>
                          <a:pPr algn="l">
                            <a:defRPr sz="1100" b="1"/>
                          </a:pPr>
                          <a14:m>
                            <m:oMath xmlns:m="http://schemas.openxmlformats.org/officeDocument/2006/math">
                              <m:r>
                                <a:rPr sz="1800" b="0" i="1">
                                  <a:latin typeface="Cambria Math"/>
                                </a:rPr>
                                <m:t>𝐴</m:t>
                              </m:r>
                              <m:r>
                                <a:rPr sz="1800" b="0">
                                  <a:latin typeface="Cambria Math"/>
                                </a:rPr>
                                <m:t>=</m:t>
                              </m:r>
                              <m:r>
                                <a:rPr sz="1800" b="0" i="1">
                                  <a:latin typeface="Cambria Math"/>
                                </a:rPr>
                                <m:t>7</m:t>
                              </m:r>
                              <m:r>
                                <a:rPr sz="1800" b="0" i="1">
                                  <a:latin typeface="Cambria Math"/>
                                </a:rPr>
                                <m:t>𝑥</m:t>
                              </m:r>
                            </m:oMath>
                          </a14:m>
                          <a:r>
                            <a:rPr sz="1800" b="0" dirty="0"/>
                            <a:t>, </a:t>
                          </a:r>
                          <a14:m>
                            <m:oMath xmlns:m="http://schemas.openxmlformats.org/officeDocument/2006/math">
                              <m:r>
                                <a:rPr sz="1800" b="0" i="1">
                                  <a:latin typeface="Cambria Math"/>
                                </a:rPr>
                                <m:t>𝐵</m:t>
                              </m:r>
                              <m:r>
                                <a:rPr sz="1800" b="0">
                                  <a:latin typeface="Cambria Math"/>
                                </a:rPr>
                                <m:t>=</m:t>
                              </m:r>
                              <m:r>
                                <a:rPr sz="1800" b="0" i="1">
                                  <a:latin typeface="Cambria Math"/>
                                </a:rPr>
                                <m:t>3</m:t>
                              </m:r>
                              <m:sSup>
                                <m:sSupPr>
                                  <m:ctrlPr>
                                    <a:rPr sz="1800" b="0" i="1">
                                      <a:latin typeface="Cambria Math" panose="02040503050406030204" pitchFamily="18" charset="0"/>
                                    </a:rPr>
                                  </m:ctrlPr>
                                </m:sSupPr>
                                <m:e>
                                  <m:r>
                                    <a:rPr sz="1800" b="0" i="1">
                                      <a:latin typeface="Cambria Math"/>
                                    </a:rPr>
                                    <m:t>𝑦</m:t>
                                  </m:r>
                                </m:e>
                                <m:sup>
                                  <m:r>
                                    <a:rPr sz="1800" b="0" i="1">
                                      <a:latin typeface="Cambria Math"/>
                                    </a:rPr>
                                    <m:t>3</m:t>
                                  </m:r>
                                </m:sup>
                              </m:sSup>
                            </m:oMath>
                          </a14:m>
                          <a:endParaRPr sz="1800" b="0" dirty="0"/>
                        </a:p>
                      </a:txBody>
                      <a:tcPr anchor="ctr"/>
                    </a:tc>
                    <a:extLst>
                      <a:ext uri="{0D108BD9-81ED-4DB2-BD59-A6C34878D82A}">
                        <a16:rowId xmlns:a16="http://schemas.microsoft.com/office/drawing/2014/main" val="10001"/>
                      </a:ext>
                    </a:extLst>
                  </a:tr>
                  <a:tr h="370840">
                    <a:tc>
                      <a:txBody>
                        <a:bodyPr/>
                        <a:lstStyle/>
                        <a:p>
                          <a:pPr algn="l">
                            <a:defRPr sz="1800"/>
                          </a:pPr>
                          <a:r>
                            <a:rPr sz="2200" dirty="0"/>
                            <a:t>​</a:t>
                          </a:r>
                          <a:r>
                            <a:rPr lang="en-US" sz="2200" b="0" i="0" kern="1200" dirty="0">
                              <a:solidFill>
                                <a:schemeClr val="tx1"/>
                              </a:solidFill>
                              <a:effectLst/>
                              <a:latin typeface="+mn-lt"/>
                              <a:ea typeface="+mn-ea"/>
                              <a:cs typeface="+mn-cs"/>
                            </a:rPr>
                            <a:t> </a:t>
                          </a:r>
                          <a14:m>
                            <m:oMath xmlns:m="http://schemas.openxmlformats.org/officeDocument/2006/math">
                              <m:r>
                                <a:rPr sz="2200">
                                  <a:latin typeface="Cambria Math"/>
                                </a:rPr>
                                <m:t>=</m:t>
                              </m:r>
                              <m:d>
                                <m:dPr>
                                  <m:ctrlPr>
                                    <a:rPr sz="2200" i="1">
                                      <a:latin typeface="Cambria Math" panose="02040503050406030204" pitchFamily="18" charset="0"/>
                                    </a:rPr>
                                  </m:ctrlPr>
                                </m:dPr>
                                <m:e>
                                  <m:r>
                                    <a:rPr sz="2200">
                                      <a:latin typeface="Cambria Math"/>
                                    </a:rPr>
                                    <m:t>7</m:t>
                                  </m:r>
                                  <m:r>
                                    <a:rPr sz="2200">
                                      <a:latin typeface="Cambria Math"/>
                                    </a:rPr>
                                    <m:t>𝑥</m:t>
                                  </m:r>
                                  <m:r>
                                    <a:rPr sz="2200">
                                      <a:latin typeface="Cambria Math"/>
                                    </a:rPr>
                                    <m:t>−3</m:t>
                                  </m:r>
                                  <m:sSup>
                                    <m:sSupPr>
                                      <m:ctrlPr>
                                        <a:rPr sz="2200" i="1">
                                          <a:latin typeface="Cambria Math" panose="02040503050406030204" pitchFamily="18" charset="0"/>
                                        </a:rPr>
                                      </m:ctrlPr>
                                    </m:sSupPr>
                                    <m:e>
                                      <m:r>
                                        <a:rPr sz="2200">
                                          <a:latin typeface="Cambria Math"/>
                                        </a:rPr>
                                        <m:t>𝑦</m:t>
                                      </m:r>
                                    </m:e>
                                    <m:sup>
                                      <m:r>
                                        <a:rPr sz="2200">
                                          <a:latin typeface="Cambria Math"/>
                                        </a:rPr>
                                        <m:t>3</m:t>
                                      </m:r>
                                    </m:sup>
                                  </m:sSup>
                                </m:e>
                              </m:d>
                              <m:d>
                                <m:dPr>
                                  <m:ctrlPr>
                                    <a:rPr sz="2200" i="1">
                                      <a:latin typeface="Cambria Math" panose="02040503050406030204" pitchFamily="18" charset="0"/>
                                    </a:rPr>
                                  </m:ctrlPr>
                                </m:dPr>
                                <m:e>
                                  <m:r>
                                    <a:rPr sz="2200">
                                      <a:latin typeface="Cambria Math"/>
                                    </a:rPr>
                                    <m:t>7</m:t>
                                  </m:r>
                                  <m:r>
                                    <a:rPr sz="2200">
                                      <a:latin typeface="Cambria Math"/>
                                    </a:rPr>
                                    <m:t>𝑥</m:t>
                                  </m:r>
                                  <m:r>
                                    <a:rPr sz="2200">
                                      <a:latin typeface="Cambria Math"/>
                                    </a:rPr>
                                    <m:t>+3</m:t>
                                  </m:r>
                                  <m:sSup>
                                    <m:sSupPr>
                                      <m:ctrlPr>
                                        <a:rPr sz="2200" i="1">
                                          <a:latin typeface="Cambria Math" panose="02040503050406030204" pitchFamily="18" charset="0"/>
                                        </a:rPr>
                                      </m:ctrlPr>
                                    </m:sSupPr>
                                    <m:e>
                                      <m:r>
                                        <a:rPr sz="2200">
                                          <a:latin typeface="Cambria Math"/>
                                        </a:rPr>
                                        <m:t>𝑦</m:t>
                                      </m:r>
                                    </m:e>
                                    <m:sup>
                                      <m:r>
                                        <a:rPr sz="2200">
                                          <a:latin typeface="Cambria Math"/>
                                        </a:rPr>
                                        <m:t>3</m:t>
                                      </m:r>
                                    </m:sup>
                                  </m:sSup>
                                </m:e>
                              </m:d>
                            </m:oMath>
                          </a14:m>
                          <a:endParaRPr sz="2200" dirty="0"/>
                        </a:p>
                      </a:txBody>
                      <a:tcPr/>
                    </a:tc>
                    <a:tc>
                      <a:txBody>
                        <a:bodyPr/>
                        <a:lstStyle/>
                        <a:p>
                          <a:pPr algn="l">
                            <a:defRPr sz="1100" b="1"/>
                          </a:pPr>
                          <a14:m>
                            <m:oMath xmlns:m="http://schemas.openxmlformats.org/officeDocument/2006/math">
                              <m:sSup>
                                <m:sSupPr>
                                  <m:ctrlPr>
                                    <a:rPr lang="ar-AE" sz="1800" b="0" i="1" smtClean="0">
                                      <a:latin typeface="Cambria Math" panose="02040503050406030204" pitchFamily="18" charset="0"/>
                                    </a:rPr>
                                  </m:ctrlPr>
                                </m:sSupPr>
                                <m:e>
                                  <m:r>
                                    <a:rPr lang="ar-AE" sz="1800" b="0" i="1">
                                      <a:latin typeface="Cambria Math"/>
                                    </a:rPr>
                                    <m:t>𝐴</m:t>
                                  </m:r>
                                </m:e>
                                <m:sup>
                                  <m:r>
                                    <a:rPr lang="ar-AE" sz="1800" b="0" i="1">
                                      <a:latin typeface="Cambria Math"/>
                                    </a:rPr>
                                    <m:t>2</m:t>
                                  </m:r>
                                </m:sup>
                              </m:sSup>
                              <m:r>
                                <a:rPr lang="ar-AE" sz="1800" b="0">
                                  <a:latin typeface="Cambria Math"/>
                                </a:rPr>
                                <m:t>−</m:t>
                              </m:r>
                              <m:sSup>
                                <m:sSupPr>
                                  <m:ctrlPr>
                                    <a:rPr lang="ar-AE" sz="1800" b="0" i="1">
                                      <a:latin typeface="Cambria Math" panose="02040503050406030204" pitchFamily="18" charset="0"/>
                                    </a:rPr>
                                  </m:ctrlPr>
                                </m:sSupPr>
                                <m:e>
                                  <m:r>
                                    <a:rPr lang="ar-AE" sz="1800" b="0" i="1">
                                      <a:latin typeface="Cambria Math"/>
                                    </a:rPr>
                                    <m:t>𝐵</m:t>
                                  </m:r>
                                </m:e>
                                <m:sup>
                                  <m:r>
                                    <a:rPr lang="ar-AE" sz="1800" b="0" i="1">
                                      <a:latin typeface="Cambria Math"/>
                                    </a:rPr>
                                    <m:t>2</m:t>
                                  </m:r>
                                </m:sup>
                              </m:sSup>
                              <m:r>
                                <a:rPr lang="ar-AE" sz="1800" b="0">
                                  <a:latin typeface="Cambria Math"/>
                                </a:rPr>
                                <m:t>=</m:t>
                              </m:r>
                              <m:d>
                                <m:dPr>
                                  <m:ctrlPr>
                                    <a:rPr lang="ar-AE" sz="1800" b="0" i="1">
                                      <a:latin typeface="Cambria Math" panose="02040503050406030204" pitchFamily="18" charset="0"/>
                                    </a:rPr>
                                  </m:ctrlPr>
                                </m:dPr>
                                <m:e>
                                  <m:r>
                                    <a:rPr lang="ar-AE" sz="1800" b="0" i="1">
                                      <a:latin typeface="Cambria Math"/>
                                    </a:rPr>
                                    <m:t>𝐴</m:t>
                                  </m:r>
                                  <m:r>
                                    <a:rPr lang="ar-AE" sz="1800" b="0">
                                      <a:latin typeface="Cambria Math"/>
                                    </a:rPr>
                                    <m:t>−</m:t>
                                  </m:r>
                                  <m:r>
                                    <a:rPr lang="ar-AE" sz="1800" b="0" i="1">
                                      <a:latin typeface="Cambria Math"/>
                                    </a:rPr>
                                    <m:t>𝐵</m:t>
                                  </m:r>
                                </m:e>
                              </m:d>
                              <m:d>
                                <m:dPr>
                                  <m:ctrlPr>
                                    <a:rPr lang="ar-AE" sz="1800" b="0" i="1">
                                      <a:latin typeface="Cambria Math" panose="02040503050406030204" pitchFamily="18" charset="0"/>
                                    </a:rPr>
                                  </m:ctrlPr>
                                </m:dPr>
                                <m:e>
                                  <m:r>
                                    <a:rPr lang="ar-AE" sz="1800" b="0" i="1">
                                      <a:latin typeface="Cambria Math"/>
                                    </a:rPr>
                                    <m:t>𝐴</m:t>
                                  </m:r>
                                  <m:r>
                                    <a:rPr lang="ar-AE" sz="1800" b="0">
                                      <a:latin typeface="Cambria Math"/>
                                    </a:rPr>
                                    <m:t>+</m:t>
                                  </m:r>
                                  <m:r>
                                    <a:rPr lang="ar-AE" sz="1800" b="0" i="1">
                                      <a:latin typeface="Cambria Math"/>
                                    </a:rPr>
                                    <m:t>𝐵</m:t>
                                  </m:r>
                                </m:e>
                              </m:d>
                            </m:oMath>
                          </a14:m>
                          <a:r>
                            <a:rPr lang="ar-AE" sz="1800" b="0" dirty="0"/>
                            <a:t> </a:t>
                          </a:r>
                          <a:endParaRPr sz="1800" b="0" dirty="0"/>
                        </a:p>
                      </a:txBody>
                      <a:tcPr anchor="ctr"/>
                    </a:tc>
                    <a:extLst>
                      <a:ext uri="{0D108BD9-81ED-4DB2-BD59-A6C34878D82A}">
                        <a16:rowId xmlns:a16="http://schemas.microsoft.com/office/drawing/2014/main" val="10002"/>
                      </a:ext>
                    </a:extLst>
                  </a:tr>
                </a:tbl>
              </a:graphicData>
            </a:graphic>
          </p:graphicFrame>
        </mc:Choice>
        <mc:Fallback xmlns="">
          <p:graphicFrame>
            <p:nvGraphicFramePr>
              <p:cNvPr id="4" name="Table Placeholder 2" descr="49 x squared minus 9 y to the power of 6.&#10;This is the polynomial with the difference of two squares, it becomes&#10;&#10;equals open parenthesis 7 x close parenthesis squared minus open parenthesis 3 y cubed close parenthesis squared.&#10;Here, assuming that A equals 7x, and B equals 3 y to the power of 3.&#10;&#10;equals open parenthesis 7 x minus 3 y cubed close parenthesis open parenthesis 7 x plus 3 y cubed close parenthesis by using the formula A squared minus B squared equals open parenthesis A minus B close parenthesis open parenthesis A plus B close parenthesis">
                <a:extLst>
                  <a:ext uri="{FF2B5EF4-FFF2-40B4-BE49-F238E27FC236}">
                    <a16:creationId xmlns:a16="http://schemas.microsoft.com/office/drawing/2014/main" id="{B154D32E-56B0-403D-B9D2-24696FDB972A}"/>
                  </a:ext>
                </a:extLst>
              </p:cNvPr>
              <p:cNvGraphicFramePr>
                <a:graphicFrameLocks/>
              </p:cNvGraphicFramePr>
              <p:nvPr>
                <p:extLst>
                  <p:ext uri="{D42A27DB-BD31-4B8C-83A1-F6EECF244321}">
                    <p14:modId xmlns:p14="http://schemas.microsoft.com/office/powerpoint/2010/main" val="3211582251"/>
                  </p:ext>
                </p:extLst>
              </p:nvPr>
            </p:nvGraphicFramePr>
            <p:xfrm>
              <a:off x="838200" y="1608513"/>
              <a:ext cx="7391718" cy="1280160"/>
            </p:xfrm>
            <a:graphic>
              <a:graphicData uri="http://schemas.openxmlformats.org/drawingml/2006/table">
                <a:tbl>
                  <a:tblPr firstRow="1" bandRow="1">
                    <a:tableStyleId>{2D5ABB26-0587-4C30-8999-92F81FD0307C}</a:tableStyleId>
                  </a:tblPr>
                  <a:tblGrid>
                    <a:gridCol w="3886200">
                      <a:extLst>
                        <a:ext uri="{9D8B030D-6E8A-4147-A177-3AD203B41FA5}">
                          <a16:colId xmlns:a16="http://schemas.microsoft.com/office/drawing/2014/main" val="20000"/>
                        </a:ext>
                      </a:extLst>
                    </a:gridCol>
                    <a:gridCol w="3505518">
                      <a:extLst>
                        <a:ext uri="{9D8B030D-6E8A-4147-A177-3AD203B41FA5}">
                          <a16:colId xmlns:a16="http://schemas.microsoft.com/office/drawing/2014/main" val="20001"/>
                        </a:ext>
                      </a:extLst>
                    </a:gridCol>
                  </a:tblGrid>
                  <a:tr h="426720">
                    <a:tc>
                      <a:txBody>
                        <a:bodyPr/>
                        <a:lstStyle/>
                        <a:p>
                          <a:endParaRPr lang="en-US"/>
                        </a:p>
                      </a:txBody>
                      <a:tcPr>
                        <a:blipFill>
                          <a:blip r:embed="rId2"/>
                          <a:stretch>
                            <a:fillRect t="-8571" r="-90282" b="-230000"/>
                          </a:stretch>
                        </a:blipFill>
                      </a:tcPr>
                    </a:tc>
                    <a:tc>
                      <a:txBody>
                        <a:bodyPr/>
                        <a:lstStyle/>
                        <a:p>
                          <a:pPr algn="l">
                            <a:defRPr b="1"/>
                          </a:pPr>
                          <a:r>
                            <a:rPr lang="en-US" sz="1800" b="0" dirty="0"/>
                            <a:t>A difference of two squares</a:t>
                          </a:r>
                          <a:endParaRPr sz="1800" b="0" dirty="0"/>
                        </a:p>
                      </a:txBody>
                      <a:tcPr anchor="ctr"/>
                    </a:tc>
                    <a:extLst>
                      <a:ext uri="{0D108BD9-81ED-4DB2-BD59-A6C34878D82A}">
                        <a16:rowId xmlns:a16="http://schemas.microsoft.com/office/drawing/2014/main" val="10000"/>
                      </a:ext>
                    </a:extLst>
                  </a:tr>
                  <a:tr h="426720">
                    <a:tc>
                      <a:txBody>
                        <a:bodyPr/>
                        <a:lstStyle/>
                        <a:p>
                          <a:endParaRPr lang="en-US"/>
                        </a:p>
                      </a:txBody>
                      <a:tcPr>
                        <a:blipFill>
                          <a:blip r:embed="rId2"/>
                          <a:stretch>
                            <a:fillRect t="-107042" r="-90282" b="-126761"/>
                          </a:stretch>
                        </a:blipFill>
                      </a:tcPr>
                    </a:tc>
                    <a:tc>
                      <a:txBody>
                        <a:bodyPr/>
                        <a:lstStyle/>
                        <a:p>
                          <a:endParaRPr lang="en-US"/>
                        </a:p>
                      </a:txBody>
                      <a:tcPr anchor="ctr">
                        <a:blipFill>
                          <a:blip r:embed="rId2"/>
                          <a:stretch>
                            <a:fillRect l="-110764" t="-107042" b="-126761"/>
                          </a:stretch>
                        </a:blipFill>
                      </a:tcPr>
                    </a:tc>
                    <a:extLst>
                      <a:ext uri="{0D108BD9-81ED-4DB2-BD59-A6C34878D82A}">
                        <a16:rowId xmlns:a16="http://schemas.microsoft.com/office/drawing/2014/main" val="10001"/>
                      </a:ext>
                    </a:extLst>
                  </a:tr>
                  <a:tr h="426720">
                    <a:tc>
                      <a:txBody>
                        <a:bodyPr/>
                        <a:lstStyle/>
                        <a:p>
                          <a:endParaRPr lang="en-US"/>
                        </a:p>
                      </a:txBody>
                      <a:tcPr>
                        <a:blipFill>
                          <a:blip r:embed="rId2"/>
                          <a:stretch>
                            <a:fillRect t="-210000" r="-90282" b="-28571"/>
                          </a:stretch>
                        </a:blipFill>
                      </a:tcPr>
                    </a:tc>
                    <a:tc>
                      <a:txBody>
                        <a:bodyPr/>
                        <a:lstStyle/>
                        <a:p>
                          <a:endParaRPr lang="en-US"/>
                        </a:p>
                      </a:txBody>
                      <a:tcPr anchor="ctr">
                        <a:blipFill>
                          <a:blip r:embed="rId2"/>
                          <a:stretch>
                            <a:fillRect l="-110764" t="-210000" b="-28571"/>
                          </a:stretch>
                        </a:blipFill>
                      </a:tcPr>
                    </a:tc>
                    <a:extLst>
                      <a:ext uri="{0D108BD9-81ED-4DB2-BD59-A6C34878D82A}">
                        <a16:rowId xmlns:a16="http://schemas.microsoft.com/office/drawing/2014/main" val="10002"/>
                      </a:ext>
                    </a:extLst>
                  </a:tr>
                </a:tbl>
              </a:graphicData>
            </a:graphic>
          </p:graphicFrame>
        </mc:Fallback>
      </mc:AlternateContent>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3</a:t>
            </a:r>
            <a:r>
              <a:rPr dirty="0"/>
              <a:t>: Factoring Special Binomials</a:t>
            </a:r>
            <a:r>
              <a:rPr lang="en-US" baseline="-25000" dirty="0"/>
              <a:t>3</a:t>
            </a:r>
            <a:endParaRPr dirty="0"/>
          </a:p>
        </p:txBody>
      </p:sp>
      <p:sp>
        <p:nvSpPr>
          <p:cNvPr id="3" name="Text Placeholder 2"/>
          <p:cNvSpPr>
            <a:spLocks noGrp="1"/>
          </p:cNvSpPr>
          <p:nvPr>
            <p:ph type="body" sz="quarter" idx="10"/>
          </p:nvPr>
        </p:nvSpPr>
        <p:spPr/>
        <p:txBody>
          <a:bodyPr/>
          <a:lstStyle/>
          <a:p>
            <a:pPr marL="514350" indent="-514350">
              <a:buFont typeface="+mj-lt"/>
              <a:buAutoNum type="alphaLcPeriod" startAt="2"/>
              <a:defRPr sz="2800"/>
            </a:pPr>
            <a:r>
              <a:t>​</a:t>
            </a:r>
          </a:p>
        </p:txBody>
      </p:sp>
      <mc:AlternateContent xmlns:mc="http://schemas.openxmlformats.org/markup-compatibility/2006" xmlns:a14="http://schemas.microsoft.com/office/drawing/2010/main">
        <mc:Choice Requires="a14">
          <p:graphicFrame>
            <p:nvGraphicFramePr>
              <p:cNvPr id="4" name="Table Placeholder 2" descr="open parenthesis 27 a to the power of 6 times b to the power of 12 close parenthesis plus c cubed which is a sum of two cubes.&#10;&#10;Then the binomial becomes&#10;open parenthesis 3 a squared b to the power of 4 close parenthesis cubed plus open parenthesis c close parenthesis cubed&#10;&#10;equals open parenthesis 3 a squared b to the power of 4 plus c close parenthesis open parenthesis open parenthesis 3 a squared b to the power of 4 close parenthesis squared minus open parenthesis 3 a squared b to the power of 4 close parenthesis open parenthesis c close parenthesis plus open parenthesis c close parenthesis squared close parenthesis&#10;&#10;If we consider A equals 3 a squared b to the power of 4, B equals c and by considering A cubed plus B cubed equals open parenthesis A plus B close parenthesis times open parenthesis A squared minus A B plus B squared close parenthesis, the expression becomes.&#10;&#10;open parenthesis 3 a squared b to the power of 4 plus c close parenthesis open parenthesis 9 a to the power of 4 b to the power of 8 minus 3 a squared b to the power of 4 c plus c squared close parenthesis.">
                <a:extLst>
                  <a:ext uri="{FF2B5EF4-FFF2-40B4-BE49-F238E27FC236}">
                    <a16:creationId xmlns:a16="http://schemas.microsoft.com/office/drawing/2014/main" id="{9A6E3489-C269-4975-A54A-7E13BDCCC226}"/>
                  </a:ext>
                </a:extLst>
              </p:cNvPr>
              <p:cNvGraphicFramePr>
                <a:graphicFrameLocks/>
              </p:cNvGraphicFramePr>
              <p:nvPr>
                <p:extLst>
                  <p:ext uri="{D42A27DB-BD31-4B8C-83A1-F6EECF244321}">
                    <p14:modId xmlns:p14="http://schemas.microsoft.com/office/powerpoint/2010/main" val="134353422"/>
                  </p:ext>
                </p:extLst>
              </p:nvPr>
            </p:nvGraphicFramePr>
            <p:xfrm>
              <a:off x="914400" y="1126374"/>
              <a:ext cx="7895527" cy="1762760"/>
            </p:xfrm>
            <a:graphic>
              <a:graphicData uri="http://schemas.openxmlformats.org/drawingml/2006/table">
                <a:tbl>
                  <a:tblPr firstRow="1" bandRow="1">
                    <a:tableStyleId>{2D5ABB26-0587-4C30-8999-92F81FD0307C}</a:tableStyleId>
                  </a:tblPr>
                  <a:tblGrid>
                    <a:gridCol w="5152581">
                      <a:extLst>
                        <a:ext uri="{9D8B030D-6E8A-4147-A177-3AD203B41FA5}">
                          <a16:colId xmlns:a16="http://schemas.microsoft.com/office/drawing/2014/main" val="20000"/>
                        </a:ext>
                      </a:extLst>
                    </a:gridCol>
                    <a:gridCol w="2742946">
                      <a:extLst>
                        <a:ext uri="{9D8B030D-6E8A-4147-A177-3AD203B41FA5}">
                          <a16:colId xmlns:a16="http://schemas.microsoft.com/office/drawing/2014/main" val="20001"/>
                        </a:ext>
                      </a:extLst>
                    </a:gridCol>
                  </a:tblGrid>
                  <a:tr h="370840">
                    <a:tc>
                      <a:txBody>
                        <a:bodyPr/>
                        <a:lstStyle/>
                        <a:p>
                          <a:pPr algn="l">
                            <a:defRPr sz="1800"/>
                          </a:pPr>
                          <a:r>
                            <a:rPr dirty="0"/>
                            <a:t>​</a:t>
                          </a:r>
                          <a14:m>
                            <m:oMath xmlns:m="http://schemas.openxmlformats.org/officeDocument/2006/math">
                              <m:r>
                                <a:rPr sz="1800">
                                  <a:latin typeface="Cambria Math"/>
                                </a:rPr>
                                <m:t>27</m:t>
                              </m:r>
                              <m:sSup>
                                <m:sSupPr>
                                  <m:ctrlPr>
                                    <a:rPr sz="1800" i="1">
                                      <a:latin typeface="Cambria Math" panose="02040503050406030204" pitchFamily="18" charset="0"/>
                                    </a:rPr>
                                  </m:ctrlPr>
                                </m:sSupPr>
                                <m:e>
                                  <m:r>
                                    <a:rPr sz="1800">
                                      <a:latin typeface="Cambria Math"/>
                                    </a:rPr>
                                    <m:t>𝑎</m:t>
                                  </m:r>
                                </m:e>
                                <m:sup>
                                  <m:r>
                                    <a:rPr sz="1800">
                                      <a:latin typeface="Cambria Math"/>
                                    </a:rPr>
                                    <m:t>6</m:t>
                                  </m:r>
                                </m:sup>
                              </m:sSup>
                              <m:sSup>
                                <m:sSupPr>
                                  <m:ctrlPr>
                                    <a:rPr sz="1800" i="1">
                                      <a:latin typeface="Cambria Math" panose="02040503050406030204" pitchFamily="18" charset="0"/>
                                    </a:rPr>
                                  </m:ctrlPr>
                                </m:sSupPr>
                                <m:e>
                                  <m:r>
                                    <a:rPr sz="1800">
                                      <a:latin typeface="Cambria Math"/>
                                    </a:rPr>
                                    <m:t>𝑏</m:t>
                                  </m:r>
                                </m:e>
                                <m:sup>
                                  <m:r>
                                    <a:rPr sz="1800">
                                      <a:latin typeface="Cambria Math"/>
                                    </a:rPr>
                                    <m:t>12</m:t>
                                  </m:r>
                                </m:sup>
                              </m:sSup>
                              <m:r>
                                <a:rPr sz="1800">
                                  <a:latin typeface="Cambria Math"/>
                                </a:rPr>
                                <m:t>+</m:t>
                              </m:r>
                              <m:sSup>
                                <m:sSupPr>
                                  <m:ctrlPr>
                                    <a:rPr sz="1800" i="1">
                                      <a:latin typeface="Cambria Math" panose="02040503050406030204" pitchFamily="18" charset="0"/>
                                    </a:rPr>
                                  </m:ctrlPr>
                                </m:sSupPr>
                                <m:e>
                                  <m:r>
                                    <a:rPr sz="1800">
                                      <a:latin typeface="Cambria Math"/>
                                    </a:rPr>
                                    <m:t>𝑐</m:t>
                                  </m:r>
                                </m:e>
                                <m:sup>
                                  <m:r>
                                    <a:rPr sz="1800">
                                      <a:latin typeface="Cambria Math"/>
                                    </a:rPr>
                                    <m:t>3</m:t>
                                  </m:r>
                                </m:sup>
                              </m:sSup>
                            </m:oMath>
                          </a14:m>
                          <a:endParaRPr dirty="0"/>
                        </a:p>
                      </a:txBody>
                      <a:tcPr/>
                    </a:tc>
                    <a:tc>
                      <a:txBody>
                        <a:bodyPr/>
                        <a:lstStyle/>
                        <a:p>
                          <a:pPr algn="l">
                            <a:defRPr b="1"/>
                          </a:pPr>
                          <a:r>
                            <a:rPr lang="en-US" sz="1600" b="0" dirty="0"/>
                            <a:t>A sum of two cubes</a:t>
                          </a:r>
                          <a:endParaRPr sz="1600" b="0" dirty="0"/>
                        </a:p>
                      </a:txBody>
                      <a:tcPr anchor="ctr"/>
                    </a:tc>
                    <a:extLst>
                      <a:ext uri="{0D108BD9-81ED-4DB2-BD59-A6C34878D82A}">
                        <a16:rowId xmlns:a16="http://schemas.microsoft.com/office/drawing/2014/main" val="10000"/>
                      </a:ext>
                    </a:extLst>
                  </a:tr>
                  <a:tr h="370840">
                    <a:tc>
                      <a:txBody>
                        <a:bodyPr/>
                        <a:lstStyle/>
                        <a:p>
                          <a:pPr algn="l">
                            <a:defRPr sz="1800"/>
                          </a:pPr>
                          <a:r>
                            <a:rPr dirty="0"/>
                            <a:t>​</a:t>
                          </a:r>
                          <a:r>
                            <a:rPr lang="en-US" sz="1800" b="0" i="0" kern="1200" dirty="0">
                              <a:solidFill>
                                <a:schemeClr val="tx1"/>
                              </a:solidFill>
                              <a:effectLst/>
                              <a:latin typeface="+mn-lt"/>
                              <a:ea typeface="+mn-ea"/>
                              <a:cs typeface="+mn-cs"/>
                            </a:rPr>
                            <a:t> </a:t>
                          </a:r>
                          <a14:m>
                            <m:oMath xmlns:m="http://schemas.openxmlformats.org/officeDocument/2006/math">
                              <m:r>
                                <a:rPr sz="1800">
                                  <a:latin typeface="Cambria Math"/>
                                </a:rPr>
                                <m:t>=</m:t>
                              </m:r>
                              <m:sSup>
                                <m:sSupPr>
                                  <m:ctrlPr>
                                    <a:rPr sz="1800" i="1">
                                      <a:latin typeface="Cambria Math" panose="02040503050406030204" pitchFamily="18" charset="0"/>
                                    </a:rPr>
                                  </m:ctrlPr>
                                </m:sSupPr>
                                <m:e>
                                  <m:d>
                                    <m:dPr>
                                      <m:ctrlPr>
                                        <a:rPr sz="1800" i="1">
                                          <a:latin typeface="Cambria Math" panose="02040503050406030204" pitchFamily="18" charset="0"/>
                                        </a:rPr>
                                      </m:ctrlPr>
                                    </m:dPr>
                                    <m:e>
                                      <m:r>
                                        <a:rPr sz="1800">
                                          <a:latin typeface="Cambria Math"/>
                                        </a:rPr>
                                        <m:t>3</m:t>
                                      </m:r>
                                      <m:sSup>
                                        <m:sSupPr>
                                          <m:ctrlPr>
                                            <a:rPr sz="1800" i="1">
                                              <a:latin typeface="Cambria Math" panose="02040503050406030204" pitchFamily="18" charset="0"/>
                                            </a:rPr>
                                          </m:ctrlPr>
                                        </m:sSupPr>
                                        <m:e>
                                          <m:r>
                                            <a:rPr sz="1800">
                                              <a:latin typeface="Cambria Math"/>
                                            </a:rPr>
                                            <m:t>𝑎</m:t>
                                          </m:r>
                                        </m:e>
                                        <m:sup>
                                          <m:r>
                                            <a:rPr sz="1800">
                                              <a:latin typeface="Cambria Math"/>
                                            </a:rPr>
                                            <m:t>2</m:t>
                                          </m:r>
                                        </m:sup>
                                      </m:sSup>
                                      <m:sSup>
                                        <m:sSupPr>
                                          <m:ctrlPr>
                                            <a:rPr sz="1800" i="1">
                                              <a:latin typeface="Cambria Math" panose="02040503050406030204" pitchFamily="18" charset="0"/>
                                            </a:rPr>
                                          </m:ctrlPr>
                                        </m:sSupPr>
                                        <m:e>
                                          <m:r>
                                            <a:rPr sz="1800">
                                              <a:latin typeface="Cambria Math"/>
                                            </a:rPr>
                                            <m:t>𝑏</m:t>
                                          </m:r>
                                        </m:e>
                                        <m:sup>
                                          <m:r>
                                            <a:rPr sz="1800">
                                              <a:latin typeface="Cambria Math"/>
                                            </a:rPr>
                                            <m:t>4</m:t>
                                          </m:r>
                                        </m:sup>
                                      </m:sSup>
                                    </m:e>
                                  </m:d>
                                </m:e>
                                <m:sup>
                                  <m:r>
                                    <a:rPr sz="1800">
                                      <a:latin typeface="Cambria Math"/>
                                    </a:rPr>
                                    <m:t>3</m:t>
                                  </m:r>
                                </m:sup>
                              </m:sSup>
                              <m:r>
                                <a:rPr sz="1800">
                                  <a:latin typeface="Cambria Math"/>
                                </a:rPr>
                                <m:t>+</m:t>
                              </m:r>
                              <m:sSup>
                                <m:sSupPr>
                                  <m:ctrlPr>
                                    <a:rPr sz="1800" i="1">
                                      <a:latin typeface="Cambria Math" panose="02040503050406030204" pitchFamily="18" charset="0"/>
                                    </a:rPr>
                                  </m:ctrlPr>
                                </m:sSupPr>
                                <m:e>
                                  <m:d>
                                    <m:dPr>
                                      <m:ctrlPr>
                                        <a:rPr sz="1800" i="1">
                                          <a:latin typeface="Cambria Math" panose="02040503050406030204" pitchFamily="18" charset="0"/>
                                        </a:rPr>
                                      </m:ctrlPr>
                                    </m:dPr>
                                    <m:e>
                                      <m:r>
                                        <a:rPr sz="1800">
                                          <a:latin typeface="Cambria Math"/>
                                        </a:rPr>
                                        <m:t>𝑐</m:t>
                                      </m:r>
                                    </m:e>
                                  </m:d>
                                </m:e>
                                <m:sup>
                                  <m:r>
                                    <a:rPr sz="1800">
                                      <a:latin typeface="Cambria Math"/>
                                    </a:rPr>
                                    <m:t>3</m:t>
                                  </m:r>
                                </m:sup>
                              </m:sSup>
                            </m:oMath>
                          </a14:m>
                          <a:endParaRPr dirty="0"/>
                        </a:p>
                      </a:txBody>
                      <a:tcPr/>
                    </a:tc>
                    <a:tc>
                      <a:txBody>
                        <a:bodyPr/>
                        <a:lstStyle/>
                        <a:p>
                          <a:pPr algn="l">
                            <a:defRPr sz="1100" b="1"/>
                          </a:pPr>
                          <a14:m>
                            <m:oMath xmlns:m="http://schemas.openxmlformats.org/officeDocument/2006/math">
                              <m:r>
                                <a:rPr lang="en-US" sz="1600" b="0" i="1" smtClean="0">
                                  <a:latin typeface="Cambria Math"/>
                                </a:rPr>
                                <m:t>𝐴</m:t>
                              </m:r>
                              <m:r>
                                <a:rPr lang="en-US" sz="1600" b="0" smtClean="0">
                                  <a:latin typeface="Cambria Math"/>
                                </a:rPr>
                                <m:t>=</m:t>
                              </m:r>
                              <m:r>
                                <a:rPr lang="en-US" sz="1600" b="0" i="1" smtClean="0">
                                  <a:latin typeface="Cambria Math"/>
                                </a:rPr>
                                <m:t>3</m:t>
                              </m:r>
                              <m:sSup>
                                <m:sSupPr>
                                  <m:ctrlPr>
                                    <a:rPr sz="1600" b="0" i="1">
                                      <a:latin typeface="Cambria Math" panose="02040503050406030204" pitchFamily="18" charset="0"/>
                                    </a:rPr>
                                  </m:ctrlPr>
                                </m:sSupPr>
                                <m:e>
                                  <m:r>
                                    <a:rPr lang="en-US" sz="1600" b="0" i="1" smtClean="0">
                                      <a:latin typeface="Cambria Math"/>
                                    </a:rPr>
                                    <m:t>𝑎</m:t>
                                  </m:r>
                                </m:e>
                                <m:sup>
                                  <m:r>
                                    <a:rPr lang="en-US" sz="1600" b="0" i="1" smtClean="0">
                                      <a:latin typeface="Cambria Math"/>
                                    </a:rPr>
                                    <m:t>2</m:t>
                                  </m:r>
                                </m:sup>
                              </m:sSup>
                              <m:sSup>
                                <m:sSupPr>
                                  <m:ctrlPr>
                                    <a:rPr sz="1600" b="0" i="1">
                                      <a:latin typeface="Cambria Math" panose="02040503050406030204" pitchFamily="18" charset="0"/>
                                    </a:rPr>
                                  </m:ctrlPr>
                                </m:sSupPr>
                                <m:e>
                                  <m:r>
                                    <a:rPr lang="en-US" sz="1600" b="0" i="1" smtClean="0">
                                      <a:latin typeface="Cambria Math"/>
                                    </a:rPr>
                                    <m:t>𝑏</m:t>
                                  </m:r>
                                </m:e>
                                <m:sup>
                                  <m:r>
                                    <a:rPr lang="en-US" sz="1600" b="0" i="1" smtClean="0">
                                      <a:latin typeface="Cambria Math"/>
                                    </a:rPr>
                                    <m:t>4</m:t>
                                  </m:r>
                                </m:sup>
                              </m:sSup>
                            </m:oMath>
                          </a14:m>
                          <a:r>
                            <a:rPr sz="1600" b="0" dirty="0"/>
                            <a:t>, </a:t>
                          </a:r>
                          <a14:m>
                            <m:oMath xmlns:m="http://schemas.openxmlformats.org/officeDocument/2006/math">
                              <m:r>
                                <a:rPr lang="en-US" sz="1600" b="0" i="1" smtClean="0">
                                  <a:latin typeface="Cambria Math"/>
                                </a:rPr>
                                <m:t>𝐵</m:t>
                              </m:r>
                              <m:r>
                                <a:rPr lang="en-US" sz="1600" b="0" smtClean="0">
                                  <a:latin typeface="Cambria Math"/>
                                </a:rPr>
                                <m:t>=</m:t>
                              </m:r>
                              <m:r>
                                <a:rPr lang="en-US" sz="1600" b="0" i="1" smtClean="0">
                                  <a:latin typeface="Cambria Math"/>
                                </a:rPr>
                                <m:t>𝑐</m:t>
                              </m:r>
                            </m:oMath>
                          </a14:m>
                          <a:endParaRPr sz="1600" b="0" dirty="0"/>
                        </a:p>
                      </a:txBody>
                      <a:tcPr anchor="ctr"/>
                    </a:tc>
                    <a:extLst>
                      <a:ext uri="{0D108BD9-81ED-4DB2-BD59-A6C34878D82A}">
                        <a16:rowId xmlns:a16="http://schemas.microsoft.com/office/drawing/2014/main" val="10001"/>
                      </a:ext>
                    </a:extLst>
                  </a:tr>
                  <a:tr h="650240">
                    <a:tc>
                      <a:txBody>
                        <a:bodyPr/>
                        <a:lstStyle/>
                        <a:p>
                          <a:pPr algn="l">
                            <a:defRPr sz="1800"/>
                          </a:pPr>
                          <a:r>
                            <a:rPr lang="en-US" sz="1800" b="0" i="0" kern="1200" dirty="0">
                              <a:solidFill>
                                <a:schemeClr val="tx1"/>
                              </a:solidFill>
                              <a:effectLst/>
                              <a:latin typeface="+mn-lt"/>
                              <a:ea typeface="+mn-ea"/>
                              <a:cs typeface="+mn-cs"/>
                            </a:rPr>
                            <a:t> </a:t>
                          </a:r>
                          <a14:m>
                            <m:oMath xmlns:m="http://schemas.openxmlformats.org/officeDocument/2006/math">
                              <m:r>
                                <a:rPr lang="en-US" sz="1800">
                                  <a:latin typeface="Cambria Math"/>
                                </a:rPr>
                                <m:t>=</m:t>
                              </m:r>
                              <m:d>
                                <m:dPr>
                                  <m:ctrlPr>
                                    <a:rPr lang="en-US" sz="1800" i="1" smtClean="0">
                                      <a:latin typeface="Cambria Math" panose="02040503050406030204" pitchFamily="18" charset="0"/>
                                    </a:rPr>
                                  </m:ctrlPr>
                                </m:dPr>
                                <m:e>
                                  <m:limLow>
                                    <m:limLowPr>
                                      <m:ctrlPr>
                                        <a:rPr lang="en-US" sz="1800" i="1" smtClean="0">
                                          <a:latin typeface="Cambria Math" panose="02040503050406030204" pitchFamily="18" charset="0"/>
                                        </a:rPr>
                                      </m:ctrlPr>
                                    </m:limLowPr>
                                    <m:e>
                                      <m:groupChr>
                                        <m:groupChrPr>
                                          <m:chr m:val="⏟"/>
                                          <m:ctrlPr>
                                            <a:rPr lang="en-US" sz="1800" i="1" smtClean="0">
                                              <a:latin typeface="Cambria Math" panose="02040503050406030204" pitchFamily="18" charset="0"/>
                                            </a:rPr>
                                          </m:ctrlPr>
                                        </m:groupChrPr>
                                        <m:e>
                                          <m:r>
                                            <a:rPr lang="en-US" sz="1800" b="0" i="1" smtClean="0">
                                              <a:latin typeface="Cambria Math" panose="02040503050406030204" pitchFamily="18" charset="0"/>
                                            </a:rPr>
                                            <m:t>3</m:t>
                                          </m:r>
                                          <m:sSup>
                                            <m:sSupPr>
                                              <m:ctrlPr>
                                                <a:rPr lang="en-US" sz="1800" b="0" i="1" smtClean="0">
                                                  <a:latin typeface="Cambria Math" panose="02040503050406030204" pitchFamily="18" charset="0"/>
                                                </a:rPr>
                                              </m:ctrlPr>
                                            </m:sSupPr>
                                            <m:e>
                                              <m:r>
                                                <a:rPr lang="en-US" sz="1800" b="0" i="1" smtClean="0">
                                                  <a:latin typeface="Cambria Math" panose="02040503050406030204" pitchFamily="18" charset="0"/>
                                                </a:rPr>
                                                <m:t>𝑎</m:t>
                                              </m:r>
                                            </m:e>
                                            <m:sup>
                                              <m:r>
                                                <a:rPr lang="en-US" sz="1800" b="0" i="1" smtClean="0">
                                                  <a:latin typeface="Cambria Math" panose="02040503050406030204" pitchFamily="18" charset="0"/>
                                                </a:rPr>
                                                <m:t>2</m:t>
                                              </m:r>
                                            </m:sup>
                                          </m:sSup>
                                          <m:sSup>
                                            <m:sSupPr>
                                              <m:ctrlPr>
                                                <a:rPr lang="en-US" sz="1800" b="0" i="1" smtClean="0">
                                                  <a:latin typeface="Cambria Math" panose="02040503050406030204" pitchFamily="18" charset="0"/>
                                                </a:rPr>
                                              </m:ctrlPr>
                                            </m:sSupPr>
                                            <m:e>
                                              <m:r>
                                                <a:rPr lang="en-US" sz="1800" b="0" i="1" smtClean="0">
                                                  <a:latin typeface="Cambria Math" panose="02040503050406030204" pitchFamily="18" charset="0"/>
                                                </a:rPr>
                                                <m:t>𝑏</m:t>
                                              </m:r>
                                            </m:e>
                                            <m:sup>
                                              <m:r>
                                                <a:rPr lang="en-US" sz="1800" b="0" i="1" smtClean="0">
                                                  <a:latin typeface="Cambria Math" panose="02040503050406030204" pitchFamily="18" charset="0"/>
                                                </a:rPr>
                                                <m:t>4</m:t>
                                              </m:r>
                                            </m:sup>
                                          </m:sSup>
                                        </m:e>
                                      </m:groupChr>
                                    </m:e>
                                    <m:lim>
                                      <m:r>
                                        <a:rPr lang="en-US" sz="1800" b="0" i="1" smtClean="0">
                                          <a:latin typeface="Cambria Math" panose="02040503050406030204" pitchFamily="18" charset="0"/>
                                        </a:rPr>
                                        <m:t>𝐴</m:t>
                                      </m:r>
                                    </m:lim>
                                  </m:limLow>
                                  <m:r>
                                    <a:rPr lang="en-US" sz="1800" b="0" i="1" smtClean="0">
                                      <a:latin typeface="Cambria Math" panose="02040503050406030204" pitchFamily="18" charset="0"/>
                                    </a:rPr>
                                    <m:t>+</m:t>
                                  </m:r>
                                  <m:limLow>
                                    <m:limLowPr>
                                      <m:ctrlPr>
                                        <a:rPr lang="en-US" sz="1800" b="0" i="1" smtClean="0">
                                          <a:latin typeface="Cambria Math" panose="02040503050406030204" pitchFamily="18" charset="0"/>
                                        </a:rPr>
                                      </m:ctrlPr>
                                    </m:limLowPr>
                                    <m:e>
                                      <m:groupChr>
                                        <m:groupChrPr>
                                          <m:chr m:val="⏟"/>
                                          <m:ctrlPr>
                                            <a:rPr lang="en-US" sz="1800" b="0" i="1" smtClean="0">
                                              <a:latin typeface="Cambria Math" panose="02040503050406030204" pitchFamily="18" charset="0"/>
                                            </a:rPr>
                                          </m:ctrlPr>
                                        </m:groupChrPr>
                                        <m:e>
                                          <m:r>
                                            <a:rPr lang="en-US" sz="1800" b="0" i="1" smtClean="0">
                                              <a:latin typeface="Cambria Math" panose="02040503050406030204" pitchFamily="18" charset="0"/>
                                            </a:rPr>
                                            <m:t>𝑐</m:t>
                                          </m:r>
                                        </m:e>
                                      </m:groupChr>
                                    </m:e>
                                    <m:lim>
                                      <m:r>
                                        <a:rPr lang="en-US" sz="1800" b="0" i="1" smtClean="0">
                                          <a:latin typeface="Cambria Math" panose="02040503050406030204" pitchFamily="18" charset="0"/>
                                        </a:rPr>
                                        <m:t>𝐵</m:t>
                                      </m:r>
                                    </m:lim>
                                  </m:limLow>
                                </m:e>
                              </m:d>
                              <m:d>
                                <m:dPr>
                                  <m:ctrlPr>
                                    <a:rPr lang="en-US" sz="1800" i="1" smtClean="0">
                                      <a:latin typeface="Cambria Math" panose="02040503050406030204" pitchFamily="18" charset="0"/>
                                    </a:rPr>
                                  </m:ctrlPr>
                                </m:dPr>
                                <m:e>
                                  <m:limLow>
                                    <m:limLowPr>
                                      <m:ctrlPr>
                                        <a:rPr lang="en-US" sz="1800" i="1" smtClean="0">
                                          <a:latin typeface="Cambria Math" panose="02040503050406030204" pitchFamily="18" charset="0"/>
                                        </a:rPr>
                                      </m:ctrlPr>
                                    </m:limLowPr>
                                    <m:e>
                                      <m:groupChr>
                                        <m:groupChrPr>
                                          <m:chr m:val="⏟"/>
                                          <m:ctrlPr>
                                            <a:rPr lang="en-US" sz="1800" i="1" smtClean="0">
                                              <a:latin typeface="Cambria Math" panose="02040503050406030204" pitchFamily="18" charset="0"/>
                                            </a:rPr>
                                          </m:ctrlPr>
                                        </m:groupChrPr>
                                        <m:e>
                                          <m:sSup>
                                            <m:sSupPr>
                                              <m:ctrlPr>
                                                <a:rPr lang="en-US" sz="1800" i="1" smtClean="0">
                                                  <a:latin typeface="Cambria Math" panose="02040503050406030204" pitchFamily="18" charset="0"/>
                                                </a:rPr>
                                              </m:ctrlPr>
                                            </m:sSupPr>
                                            <m:e>
                                              <m:d>
                                                <m:dPr>
                                                  <m:ctrlPr>
                                                    <a:rPr lang="en-US" sz="1800" i="1" smtClean="0">
                                                      <a:latin typeface="Cambria Math" panose="02040503050406030204" pitchFamily="18" charset="0"/>
                                                    </a:rPr>
                                                  </m:ctrlPr>
                                                </m:dPr>
                                                <m:e>
                                                  <m:r>
                                                    <a:rPr lang="en-US" sz="1800" b="0" i="1" smtClean="0">
                                                      <a:latin typeface="Cambria Math" panose="02040503050406030204" pitchFamily="18" charset="0"/>
                                                    </a:rPr>
                                                    <m:t>3</m:t>
                                                  </m:r>
                                                  <m:sSup>
                                                    <m:sSupPr>
                                                      <m:ctrlPr>
                                                        <a:rPr lang="en-US" sz="1800" b="0" i="1" smtClean="0">
                                                          <a:latin typeface="Cambria Math" panose="02040503050406030204" pitchFamily="18" charset="0"/>
                                                        </a:rPr>
                                                      </m:ctrlPr>
                                                    </m:sSupPr>
                                                    <m:e>
                                                      <m:r>
                                                        <a:rPr lang="en-US" sz="1800" b="0" i="1" smtClean="0">
                                                          <a:latin typeface="Cambria Math" panose="02040503050406030204" pitchFamily="18" charset="0"/>
                                                        </a:rPr>
                                                        <m:t>𝑎</m:t>
                                                      </m:r>
                                                    </m:e>
                                                    <m:sup>
                                                      <m:r>
                                                        <a:rPr lang="en-US" sz="1800" b="0" i="1" smtClean="0">
                                                          <a:latin typeface="Cambria Math" panose="02040503050406030204" pitchFamily="18" charset="0"/>
                                                        </a:rPr>
                                                        <m:t>2</m:t>
                                                      </m:r>
                                                    </m:sup>
                                                  </m:sSup>
                                                  <m:sSup>
                                                    <m:sSupPr>
                                                      <m:ctrlPr>
                                                        <a:rPr lang="en-US" sz="1800" b="0" i="1" smtClean="0">
                                                          <a:latin typeface="Cambria Math" panose="02040503050406030204" pitchFamily="18" charset="0"/>
                                                        </a:rPr>
                                                      </m:ctrlPr>
                                                    </m:sSupPr>
                                                    <m:e>
                                                      <m:r>
                                                        <a:rPr lang="en-US" sz="1800" b="0" i="1" smtClean="0">
                                                          <a:latin typeface="Cambria Math" panose="02040503050406030204" pitchFamily="18" charset="0"/>
                                                        </a:rPr>
                                                        <m:t>𝑏</m:t>
                                                      </m:r>
                                                    </m:e>
                                                    <m:sup>
                                                      <m:r>
                                                        <a:rPr lang="en-US" sz="1800" b="0" i="1" smtClean="0">
                                                          <a:latin typeface="Cambria Math" panose="02040503050406030204" pitchFamily="18" charset="0"/>
                                                        </a:rPr>
                                                        <m:t>4</m:t>
                                                      </m:r>
                                                    </m:sup>
                                                  </m:sSup>
                                                </m:e>
                                              </m:d>
                                            </m:e>
                                            <m:sup>
                                              <m:r>
                                                <a:rPr lang="en-US" sz="1800" b="0" i="1" smtClean="0">
                                                  <a:latin typeface="Cambria Math" panose="02040503050406030204" pitchFamily="18" charset="0"/>
                                                </a:rPr>
                                                <m:t>2</m:t>
                                              </m:r>
                                            </m:sup>
                                          </m:sSup>
                                        </m:e>
                                      </m:groupChr>
                                    </m:e>
                                    <m:lim>
                                      <m:sSup>
                                        <m:sSupPr>
                                          <m:ctrlPr>
                                            <a:rPr lang="en-US" sz="1800" b="0" i="1" smtClean="0">
                                              <a:latin typeface="Cambria Math" panose="02040503050406030204" pitchFamily="18" charset="0"/>
                                            </a:rPr>
                                          </m:ctrlPr>
                                        </m:sSupPr>
                                        <m:e>
                                          <m:r>
                                            <a:rPr lang="en-US" sz="1800" b="0" i="1" smtClean="0">
                                              <a:latin typeface="Cambria Math" panose="02040503050406030204" pitchFamily="18" charset="0"/>
                                            </a:rPr>
                                            <m:t>𝐴</m:t>
                                          </m:r>
                                        </m:e>
                                        <m:sup>
                                          <m:r>
                                            <a:rPr lang="en-US" sz="1800" b="0" i="1" smtClean="0">
                                              <a:latin typeface="Cambria Math" panose="02040503050406030204" pitchFamily="18" charset="0"/>
                                            </a:rPr>
                                            <m:t>2</m:t>
                                          </m:r>
                                        </m:sup>
                                      </m:sSup>
                                    </m:lim>
                                  </m:limLow>
                                  <m:r>
                                    <a:rPr lang="en-US" sz="1800" b="0" i="1" smtClean="0">
                                      <a:latin typeface="Cambria Math" panose="02040503050406030204" pitchFamily="18" charset="0"/>
                                    </a:rPr>
                                    <m:t>−</m:t>
                                  </m:r>
                                  <m:limLow>
                                    <m:limLowPr>
                                      <m:ctrlPr>
                                        <a:rPr lang="en-US" sz="1800" b="0" i="1" smtClean="0">
                                          <a:latin typeface="Cambria Math" panose="02040503050406030204" pitchFamily="18" charset="0"/>
                                        </a:rPr>
                                      </m:ctrlPr>
                                    </m:limLowPr>
                                    <m:e>
                                      <m:groupChr>
                                        <m:groupChrPr>
                                          <m:chr m:val="⏟"/>
                                          <m:ctrlPr>
                                            <a:rPr lang="en-US" sz="1800" b="0" i="1" smtClean="0">
                                              <a:latin typeface="Cambria Math" panose="02040503050406030204" pitchFamily="18" charset="0"/>
                                            </a:rPr>
                                          </m:ctrlPr>
                                        </m:groupChrPr>
                                        <m:e>
                                          <m:d>
                                            <m:dPr>
                                              <m:ctrlPr>
                                                <a:rPr lang="en-US" sz="1800" b="0" i="1" smtClean="0">
                                                  <a:latin typeface="Cambria Math" panose="02040503050406030204" pitchFamily="18" charset="0"/>
                                                </a:rPr>
                                              </m:ctrlPr>
                                            </m:dPr>
                                            <m:e>
                                              <m:r>
                                                <a:rPr lang="en-US" sz="1800" b="0" i="1" smtClean="0">
                                                  <a:latin typeface="Cambria Math" panose="02040503050406030204" pitchFamily="18" charset="0"/>
                                                </a:rPr>
                                                <m:t>3</m:t>
                                              </m:r>
                                              <m:sSup>
                                                <m:sSupPr>
                                                  <m:ctrlPr>
                                                    <a:rPr lang="en-US" sz="1800" b="0" i="1" smtClean="0">
                                                      <a:latin typeface="Cambria Math" panose="02040503050406030204" pitchFamily="18" charset="0"/>
                                                    </a:rPr>
                                                  </m:ctrlPr>
                                                </m:sSupPr>
                                                <m:e>
                                                  <m:r>
                                                    <a:rPr lang="en-US" sz="1800" b="0" i="1" smtClean="0">
                                                      <a:latin typeface="Cambria Math" panose="02040503050406030204" pitchFamily="18" charset="0"/>
                                                    </a:rPr>
                                                    <m:t>𝑎</m:t>
                                                  </m:r>
                                                </m:e>
                                                <m:sup>
                                                  <m:r>
                                                    <a:rPr lang="en-US" sz="1800" b="0" i="1" smtClean="0">
                                                      <a:latin typeface="Cambria Math" panose="02040503050406030204" pitchFamily="18" charset="0"/>
                                                    </a:rPr>
                                                    <m:t>2</m:t>
                                                  </m:r>
                                                </m:sup>
                                              </m:sSup>
                                              <m:sSup>
                                                <m:sSupPr>
                                                  <m:ctrlPr>
                                                    <a:rPr lang="en-US" sz="1800" b="0" i="1" smtClean="0">
                                                      <a:latin typeface="Cambria Math" panose="02040503050406030204" pitchFamily="18" charset="0"/>
                                                    </a:rPr>
                                                  </m:ctrlPr>
                                                </m:sSupPr>
                                                <m:e>
                                                  <m:r>
                                                    <a:rPr lang="en-US" sz="1800" b="0" i="1" smtClean="0">
                                                      <a:latin typeface="Cambria Math" panose="02040503050406030204" pitchFamily="18" charset="0"/>
                                                    </a:rPr>
                                                    <m:t>𝑏</m:t>
                                                  </m:r>
                                                </m:e>
                                                <m:sup>
                                                  <m:r>
                                                    <a:rPr lang="en-US" sz="1800" b="0" i="1" smtClean="0">
                                                      <a:latin typeface="Cambria Math" panose="02040503050406030204" pitchFamily="18" charset="0"/>
                                                    </a:rPr>
                                                    <m:t>4</m:t>
                                                  </m:r>
                                                </m:sup>
                                              </m:sSup>
                                            </m:e>
                                          </m:d>
                                          <m:d>
                                            <m:dPr>
                                              <m:ctrlPr>
                                                <a:rPr lang="en-US" sz="1800" b="0" i="1" smtClean="0">
                                                  <a:latin typeface="Cambria Math" panose="02040503050406030204" pitchFamily="18" charset="0"/>
                                                </a:rPr>
                                              </m:ctrlPr>
                                            </m:dPr>
                                            <m:e>
                                              <m:r>
                                                <a:rPr lang="en-US" sz="1800" b="0" i="1" smtClean="0">
                                                  <a:latin typeface="Cambria Math" panose="02040503050406030204" pitchFamily="18" charset="0"/>
                                                </a:rPr>
                                                <m:t>𝑐</m:t>
                                              </m:r>
                                            </m:e>
                                          </m:d>
                                        </m:e>
                                      </m:groupChr>
                                    </m:e>
                                    <m:lim>
                                      <m:r>
                                        <a:rPr lang="en-US" sz="1800" b="0" i="1" smtClean="0">
                                          <a:latin typeface="Cambria Math" panose="02040503050406030204" pitchFamily="18" charset="0"/>
                                        </a:rPr>
                                        <m:t>𝐴𝐵</m:t>
                                      </m:r>
                                    </m:lim>
                                  </m:limLow>
                                  <m:r>
                                    <a:rPr lang="en-US" sz="1800" b="0" i="1" smtClean="0">
                                      <a:latin typeface="Cambria Math" panose="02040503050406030204" pitchFamily="18" charset="0"/>
                                    </a:rPr>
                                    <m:t>+</m:t>
                                  </m:r>
                                  <m:limLow>
                                    <m:limLowPr>
                                      <m:ctrlPr>
                                        <a:rPr lang="en-US" sz="1800" b="0" i="1" smtClean="0">
                                          <a:latin typeface="Cambria Math" panose="02040503050406030204" pitchFamily="18" charset="0"/>
                                        </a:rPr>
                                      </m:ctrlPr>
                                    </m:limLowPr>
                                    <m:e>
                                      <m:groupChr>
                                        <m:groupChrPr>
                                          <m:chr m:val="⏟"/>
                                          <m:ctrlPr>
                                            <a:rPr lang="en-US" sz="1800" b="0" i="1" smtClean="0">
                                              <a:latin typeface="Cambria Math" panose="02040503050406030204" pitchFamily="18" charset="0"/>
                                            </a:rPr>
                                          </m:ctrlPr>
                                        </m:groupChrPr>
                                        <m:e>
                                          <m:sSup>
                                            <m:sSupPr>
                                              <m:ctrlPr>
                                                <a:rPr lang="en-US" sz="1800" b="0" i="1" smtClean="0">
                                                  <a:latin typeface="Cambria Math" panose="02040503050406030204" pitchFamily="18" charset="0"/>
                                                </a:rPr>
                                              </m:ctrlPr>
                                            </m:sSupPr>
                                            <m:e>
                                              <m:d>
                                                <m:dPr>
                                                  <m:ctrlPr>
                                                    <a:rPr lang="en-US" sz="1800" b="0" i="1" smtClean="0">
                                                      <a:latin typeface="Cambria Math" panose="02040503050406030204" pitchFamily="18" charset="0"/>
                                                    </a:rPr>
                                                  </m:ctrlPr>
                                                </m:dPr>
                                                <m:e>
                                                  <m:r>
                                                    <a:rPr lang="en-US" sz="1800" b="0" i="1" smtClean="0">
                                                      <a:latin typeface="Cambria Math" panose="02040503050406030204" pitchFamily="18" charset="0"/>
                                                    </a:rPr>
                                                    <m:t>𝑐</m:t>
                                                  </m:r>
                                                </m:e>
                                              </m:d>
                                            </m:e>
                                            <m:sup>
                                              <m:r>
                                                <a:rPr lang="en-US" sz="1800" b="0" i="1" smtClean="0">
                                                  <a:latin typeface="Cambria Math" panose="02040503050406030204" pitchFamily="18" charset="0"/>
                                                </a:rPr>
                                                <m:t>2</m:t>
                                              </m:r>
                                            </m:sup>
                                          </m:sSup>
                                        </m:e>
                                      </m:groupChr>
                                    </m:e>
                                    <m:lim>
                                      <m:sSup>
                                        <m:sSupPr>
                                          <m:ctrlPr>
                                            <a:rPr lang="en-US" sz="1800" b="0" i="1" smtClean="0">
                                              <a:latin typeface="Cambria Math" panose="02040503050406030204" pitchFamily="18" charset="0"/>
                                            </a:rPr>
                                          </m:ctrlPr>
                                        </m:sSupPr>
                                        <m:e>
                                          <m:r>
                                            <a:rPr lang="en-US" sz="1800" b="0" i="1" smtClean="0">
                                              <a:latin typeface="Cambria Math" panose="02040503050406030204" pitchFamily="18" charset="0"/>
                                            </a:rPr>
                                            <m:t>𝐵</m:t>
                                          </m:r>
                                        </m:e>
                                        <m:sup>
                                          <m:r>
                                            <a:rPr lang="en-US" sz="1800" b="0" i="1" smtClean="0">
                                              <a:latin typeface="Cambria Math" panose="02040503050406030204" pitchFamily="18" charset="0"/>
                                            </a:rPr>
                                            <m:t>2</m:t>
                                          </m:r>
                                        </m:sup>
                                      </m:sSup>
                                    </m:lim>
                                  </m:limLow>
                                </m:e>
                              </m:d>
                            </m:oMath>
                          </a14:m>
                          <a:endParaRPr dirty="0"/>
                        </a:p>
                      </a:txBody>
                      <a:tcPr/>
                    </a:tc>
                    <a:tc>
                      <a:txBody>
                        <a:bodyPr/>
                        <a:lstStyle/>
                        <a:p>
                          <a:pPr algn="l">
                            <a:defRPr sz="1100" b="1"/>
                          </a:pPr>
                          <a14:m>
                            <m:oMath xmlns:m="http://schemas.openxmlformats.org/officeDocument/2006/math">
                              <m:sSup>
                                <m:sSupPr>
                                  <m:ctrlPr>
                                    <a:rPr lang="ar-AE" sz="1600" b="0" i="1">
                                      <a:latin typeface="Cambria Math" panose="02040503050406030204" pitchFamily="18" charset="0"/>
                                    </a:rPr>
                                  </m:ctrlPr>
                                </m:sSupPr>
                                <m:e>
                                  <m:r>
                                    <a:rPr lang="ar-AE" sz="1600" b="0" i="1" smtClean="0">
                                      <a:latin typeface="Cambria Math"/>
                                    </a:rPr>
                                    <m:t>𝐴</m:t>
                                  </m:r>
                                </m:e>
                                <m:sup>
                                  <m:r>
                                    <a:rPr lang="ar-AE" sz="1600" b="0" i="1" smtClean="0">
                                      <a:latin typeface="Cambria Math"/>
                                    </a:rPr>
                                    <m:t>3</m:t>
                                  </m:r>
                                </m:sup>
                              </m:sSup>
                              <m:r>
                                <a:rPr lang="ar-AE" sz="1600" b="0" smtClean="0">
                                  <a:latin typeface="Cambria Math"/>
                                </a:rPr>
                                <m:t>+</m:t>
                              </m:r>
                              <m:sSup>
                                <m:sSupPr>
                                  <m:ctrlPr>
                                    <a:rPr lang="ar-AE" sz="1600" b="0" i="1">
                                      <a:latin typeface="Cambria Math" panose="02040503050406030204" pitchFamily="18" charset="0"/>
                                    </a:rPr>
                                  </m:ctrlPr>
                                </m:sSupPr>
                                <m:e>
                                  <m:r>
                                    <a:rPr lang="ar-AE" sz="1600" b="0" i="1" smtClean="0">
                                      <a:latin typeface="Cambria Math"/>
                                    </a:rPr>
                                    <m:t>𝐵</m:t>
                                  </m:r>
                                </m:e>
                                <m:sup>
                                  <m:r>
                                    <a:rPr lang="ar-AE" sz="1600" b="0" i="1" smtClean="0">
                                      <a:latin typeface="Cambria Math"/>
                                    </a:rPr>
                                    <m:t>3</m:t>
                                  </m:r>
                                </m:sup>
                              </m:sSup>
                            </m:oMath>
                          </a14:m>
                          <a:r>
                            <a:rPr lang="en-US" sz="1600" b="0" i="1" dirty="0">
                              <a:latin typeface="Cambria Math" panose="02040503050406030204" pitchFamily="18" charset="0"/>
                            </a:rPr>
                            <a:t> </a:t>
                          </a:r>
                          <a:endParaRPr lang="ar-AE" sz="1600" b="0" i="1" dirty="0">
                            <a:latin typeface="Cambria Math" panose="02040503050406030204" pitchFamily="18" charset="0"/>
                          </a:endParaRPr>
                        </a:p>
                        <a:p>
                          <a:pPr algn="l">
                            <a:defRPr sz="1100" b="1"/>
                          </a:pPr>
                          <a:r>
                            <a:rPr lang="en-US" sz="1600" b="0" i="0" kern="1200" dirty="0">
                              <a:solidFill>
                                <a:schemeClr val="tx1"/>
                              </a:solidFill>
                              <a:effectLst/>
                              <a:latin typeface="+mn-lt"/>
                              <a:ea typeface="+mn-ea"/>
                              <a:cs typeface="+mn-cs"/>
                            </a:rPr>
                            <a:t> </a:t>
                          </a:r>
                          <a14:m>
                            <m:oMath xmlns:m="http://schemas.openxmlformats.org/officeDocument/2006/math">
                              <m:r>
                                <a:rPr lang="ar-AE" sz="1600" b="0" smtClean="0">
                                  <a:latin typeface="Cambria Math"/>
                                </a:rPr>
                                <m:t>=</m:t>
                              </m:r>
                              <m:d>
                                <m:dPr>
                                  <m:ctrlPr>
                                    <a:rPr lang="ar-AE" sz="1600" b="0" i="1">
                                      <a:latin typeface="Cambria Math" panose="02040503050406030204" pitchFamily="18" charset="0"/>
                                    </a:rPr>
                                  </m:ctrlPr>
                                </m:dPr>
                                <m:e>
                                  <m:r>
                                    <a:rPr lang="ar-AE" sz="1600" b="0" i="1" smtClean="0">
                                      <a:latin typeface="Cambria Math"/>
                                    </a:rPr>
                                    <m:t>𝐴</m:t>
                                  </m:r>
                                  <m:r>
                                    <a:rPr lang="ar-AE" sz="1600" b="0" smtClean="0">
                                      <a:latin typeface="Cambria Math"/>
                                    </a:rPr>
                                    <m:t>+</m:t>
                                  </m:r>
                                  <m:r>
                                    <a:rPr lang="ar-AE" sz="1600" b="0" i="1" smtClean="0">
                                      <a:latin typeface="Cambria Math"/>
                                    </a:rPr>
                                    <m:t>𝐵</m:t>
                                  </m:r>
                                </m:e>
                              </m:d>
                              <m:d>
                                <m:dPr>
                                  <m:ctrlPr>
                                    <a:rPr lang="ar-AE" sz="1600" b="0" i="1">
                                      <a:latin typeface="Cambria Math" panose="02040503050406030204" pitchFamily="18" charset="0"/>
                                    </a:rPr>
                                  </m:ctrlPr>
                                </m:dPr>
                                <m:e>
                                  <m:sSup>
                                    <m:sSupPr>
                                      <m:ctrlPr>
                                        <a:rPr lang="ar-AE" sz="1600" b="0" i="1">
                                          <a:latin typeface="Cambria Math" panose="02040503050406030204" pitchFamily="18" charset="0"/>
                                        </a:rPr>
                                      </m:ctrlPr>
                                    </m:sSupPr>
                                    <m:e>
                                      <m:r>
                                        <a:rPr lang="ar-AE" sz="1600" b="0" i="1" smtClean="0">
                                          <a:latin typeface="Cambria Math"/>
                                        </a:rPr>
                                        <m:t>𝐴</m:t>
                                      </m:r>
                                    </m:e>
                                    <m:sup>
                                      <m:r>
                                        <a:rPr lang="ar-AE" sz="1600" b="0" i="1" smtClean="0">
                                          <a:latin typeface="Cambria Math"/>
                                        </a:rPr>
                                        <m:t>2</m:t>
                                      </m:r>
                                    </m:sup>
                                  </m:sSup>
                                  <m:r>
                                    <a:rPr lang="ar-AE" sz="1600" b="0" smtClean="0">
                                      <a:latin typeface="Cambria Math"/>
                                    </a:rPr>
                                    <m:t>−</m:t>
                                  </m:r>
                                  <m:r>
                                    <a:rPr lang="ar-AE" sz="1600" b="0" i="1" smtClean="0">
                                      <a:latin typeface="Cambria Math"/>
                                    </a:rPr>
                                    <m:t>𝐴𝐵</m:t>
                                  </m:r>
                                  <m:r>
                                    <a:rPr lang="ar-AE" sz="1600" b="0" smtClean="0">
                                      <a:latin typeface="Cambria Math"/>
                                    </a:rPr>
                                    <m:t>+</m:t>
                                  </m:r>
                                  <m:sSup>
                                    <m:sSupPr>
                                      <m:ctrlPr>
                                        <a:rPr lang="ar-AE" sz="1600" b="0" i="1">
                                          <a:latin typeface="Cambria Math" panose="02040503050406030204" pitchFamily="18" charset="0"/>
                                        </a:rPr>
                                      </m:ctrlPr>
                                    </m:sSupPr>
                                    <m:e>
                                      <m:r>
                                        <a:rPr lang="ar-AE" sz="1600" b="0" i="1" smtClean="0">
                                          <a:latin typeface="Cambria Math"/>
                                        </a:rPr>
                                        <m:t>𝐵</m:t>
                                      </m:r>
                                    </m:e>
                                    <m:sup>
                                      <m:r>
                                        <a:rPr lang="ar-AE" sz="1600" b="0" i="1" smtClean="0">
                                          <a:latin typeface="Cambria Math"/>
                                        </a:rPr>
                                        <m:t>2</m:t>
                                      </m:r>
                                    </m:sup>
                                  </m:sSup>
                                </m:e>
                              </m:d>
                            </m:oMath>
                          </a14:m>
                          <a:r>
                            <a:rPr lang="en-US" sz="1600" b="0" dirty="0"/>
                            <a:t> </a:t>
                          </a:r>
                          <a:endParaRPr sz="1600" b="0" dirty="0"/>
                        </a:p>
                      </a:txBody>
                      <a:tcPr/>
                    </a:tc>
                    <a:extLst>
                      <a:ext uri="{0D108BD9-81ED-4DB2-BD59-A6C34878D82A}">
                        <a16:rowId xmlns:a16="http://schemas.microsoft.com/office/drawing/2014/main" val="4050939971"/>
                      </a:ext>
                    </a:extLst>
                  </a:tr>
                  <a:tr h="370840">
                    <a:tc>
                      <a:txBody>
                        <a:bodyPr/>
                        <a:lstStyle/>
                        <a:p>
                          <a:pPr algn="l">
                            <a:defRPr sz="1800"/>
                          </a:pPr>
                          <a:r>
                            <a:rPr dirty="0"/>
                            <a:t>​</a:t>
                          </a:r>
                          <a:r>
                            <a:rPr lang="en-US" sz="1800" b="0" i="0" kern="1200" dirty="0">
                              <a:solidFill>
                                <a:schemeClr val="tx1"/>
                              </a:solidFill>
                              <a:effectLst/>
                              <a:latin typeface="+mn-lt"/>
                              <a:ea typeface="+mn-ea"/>
                              <a:cs typeface="+mn-cs"/>
                            </a:rPr>
                            <a:t> </a:t>
                          </a:r>
                          <a14:m>
                            <m:oMath xmlns:m="http://schemas.openxmlformats.org/officeDocument/2006/math">
                              <m:r>
                                <a:rPr sz="1800">
                                  <a:latin typeface="Cambria Math"/>
                                </a:rPr>
                                <m:t>=</m:t>
                              </m:r>
                              <m:d>
                                <m:dPr>
                                  <m:ctrlPr>
                                    <a:rPr sz="1800" i="1">
                                      <a:latin typeface="Cambria Math" panose="02040503050406030204" pitchFamily="18" charset="0"/>
                                    </a:rPr>
                                  </m:ctrlPr>
                                </m:dPr>
                                <m:e>
                                  <m:r>
                                    <a:rPr sz="1800">
                                      <a:latin typeface="Cambria Math"/>
                                    </a:rPr>
                                    <m:t>3</m:t>
                                  </m:r>
                                  <m:sSup>
                                    <m:sSupPr>
                                      <m:ctrlPr>
                                        <a:rPr sz="1800" i="1">
                                          <a:latin typeface="Cambria Math" panose="02040503050406030204" pitchFamily="18" charset="0"/>
                                        </a:rPr>
                                      </m:ctrlPr>
                                    </m:sSupPr>
                                    <m:e>
                                      <m:r>
                                        <a:rPr sz="1800">
                                          <a:latin typeface="Cambria Math"/>
                                        </a:rPr>
                                        <m:t>𝑎</m:t>
                                      </m:r>
                                    </m:e>
                                    <m:sup>
                                      <m:r>
                                        <a:rPr sz="1800">
                                          <a:latin typeface="Cambria Math"/>
                                        </a:rPr>
                                        <m:t>2</m:t>
                                      </m:r>
                                    </m:sup>
                                  </m:sSup>
                                  <m:sSup>
                                    <m:sSupPr>
                                      <m:ctrlPr>
                                        <a:rPr sz="1800" i="1">
                                          <a:latin typeface="Cambria Math" panose="02040503050406030204" pitchFamily="18" charset="0"/>
                                        </a:rPr>
                                      </m:ctrlPr>
                                    </m:sSupPr>
                                    <m:e>
                                      <m:r>
                                        <a:rPr sz="1800">
                                          <a:latin typeface="Cambria Math"/>
                                        </a:rPr>
                                        <m:t>𝑏</m:t>
                                      </m:r>
                                    </m:e>
                                    <m:sup>
                                      <m:r>
                                        <a:rPr sz="1800">
                                          <a:latin typeface="Cambria Math"/>
                                        </a:rPr>
                                        <m:t>4</m:t>
                                      </m:r>
                                    </m:sup>
                                  </m:sSup>
                                  <m:r>
                                    <a:rPr sz="1800">
                                      <a:latin typeface="Cambria Math"/>
                                    </a:rPr>
                                    <m:t>+</m:t>
                                  </m:r>
                                  <m:r>
                                    <a:rPr sz="1800">
                                      <a:latin typeface="Cambria Math"/>
                                    </a:rPr>
                                    <m:t>𝑐</m:t>
                                  </m:r>
                                </m:e>
                              </m:d>
                              <m:d>
                                <m:dPr>
                                  <m:ctrlPr>
                                    <a:rPr sz="1800" i="1">
                                      <a:latin typeface="Cambria Math" panose="02040503050406030204" pitchFamily="18" charset="0"/>
                                    </a:rPr>
                                  </m:ctrlPr>
                                </m:dPr>
                                <m:e>
                                  <m:r>
                                    <a:rPr sz="1800">
                                      <a:latin typeface="Cambria Math"/>
                                    </a:rPr>
                                    <m:t>9</m:t>
                                  </m:r>
                                  <m:sSup>
                                    <m:sSupPr>
                                      <m:ctrlPr>
                                        <a:rPr sz="1800" i="1">
                                          <a:latin typeface="Cambria Math" panose="02040503050406030204" pitchFamily="18" charset="0"/>
                                        </a:rPr>
                                      </m:ctrlPr>
                                    </m:sSupPr>
                                    <m:e>
                                      <m:r>
                                        <a:rPr sz="1800">
                                          <a:latin typeface="Cambria Math"/>
                                        </a:rPr>
                                        <m:t>𝑎</m:t>
                                      </m:r>
                                    </m:e>
                                    <m:sup>
                                      <m:r>
                                        <a:rPr sz="1800">
                                          <a:latin typeface="Cambria Math"/>
                                        </a:rPr>
                                        <m:t>4</m:t>
                                      </m:r>
                                    </m:sup>
                                  </m:sSup>
                                  <m:sSup>
                                    <m:sSupPr>
                                      <m:ctrlPr>
                                        <a:rPr sz="1800" i="1">
                                          <a:latin typeface="Cambria Math" panose="02040503050406030204" pitchFamily="18" charset="0"/>
                                        </a:rPr>
                                      </m:ctrlPr>
                                    </m:sSupPr>
                                    <m:e>
                                      <m:r>
                                        <a:rPr sz="1800">
                                          <a:latin typeface="Cambria Math"/>
                                        </a:rPr>
                                        <m:t>𝑏</m:t>
                                      </m:r>
                                    </m:e>
                                    <m:sup>
                                      <m:r>
                                        <a:rPr sz="1800">
                                          <a:latin typeface="Cambria Math"/>
                                        </a:rPr>
                                        <m:t>8</m:t>
                                      </m:r>
                                    </m:sup>
                                  </m:sSup>
                                  <m:r>
                                    <a:rPr sz="1800">
                                      <a:latin typeface="Cambria Math"/>
                                    </a:rPr>
                                    <m:t>−</m:t>
                                  </m:r>
                                  <m:r>
                                    <a:rPr sz="1800">
                                      <a:latin typeface="Cambria Math"/>
                                    </a:rPr>
                                    <m:t>3</m:t>
                                  </m:r>
                                  <m:sSup>
                                    <m:sSupPr>
                                      <m:ctrlPr>
                                        <a:rPr sz="1800" i="1">
                                          <a:latin typeface="Cambria Math" panose="02040503050406030204" pitchFamily="18" charset="0"/>
                                        </a:rPr>
                                      </m:ctrlPr>
                                    </m:sSupPr>
                                    <m:e>
                                      <m:r>
                                        <a:rPr sz="1800">
                                          <a:latin typeface="Cambria Math"/>
                                        </a:rPr>
                                        <m:t>𝑎</m:t>
                                      </m:r>
                                    </m:e>
                                    <m:sup>
                                      <m:r>
                                        <a:rPr sz="1800">
                                          <a:latin typeface="Cambria Math"/>
                                        </a:rPr>
                                        <m:t>2</m:t>
                                      </m:r>
                                    </m:sup>
                                  </m:sSup>
                                  <m:sSup>
                                    <m:sSupPr>
                                      <m:ctrlPr>
                                        <a:rPr sz="1800" i="1">
                                          <a:latin typeface="Cambria Math" panose="02040503050406030204" pitchFamily="18" charset="0"/>
                                        </a:rPr>
                                      </m:ctrlPr>
                                    </m:sSupPr>
                                    <m:e>
                                      <m:r>
                                        <a:rPr sz="1800">
                                          <a:latin typeface="Cambria Math"/>
                                        </a:rPr>
                                        <m:t>𝑏</m:t>
                                      </m:r>
                                    </m:e>
                                    <m:sup>
                                      <m:r>
                                        <a:rPr sz="1800">
                                          <a:latin typeface="Cambria Math"/>
                                        </a:rPr>
                                        <m:t>4</m:t>
                                      </m:r>
                                    </m:sup>
                                  </m:sSup>
                                  <m:r>
                                    <a:rPr sz="1800">
                                      <a:latin typeface="Cambria Math"/>
                                    </a:rPr>
                                    <m:t>𝑐</m:t>
                                  </m:r>
                                  <m:r>
                                    <a:rPr sz="1800">
                                      <a:latin typeface="Cambria Math"/>
                                    </a:rPr>
                                    <m:t>+</m:t>
                                  </m:r>
                                  <m:sSup>
                                    <m:sSupPr>
                                      <m:ctrlPr>
                                        <a:rPr sz="1800" i="1">
                                          <a:latin typeface="Cambria Math" panose="02040503050406030204" pitchFamily="18" charset="0"/>
                                        </a:rPr>
                                      </m:ctrlPr>
                                    </m:sSupPr>
                                    <m:e>
                                      <m:r>
                                        <a:rPr sz="1800">
                                          <a:latin typeface="Cambria Math"/>
                                        </a:rPr>
                                        <m:t>𝑐</m:t>
                                      </m:r>
                                    </m:e>
                                    <m:sup>
                                      <m:r>
                                        <a:rPr sz="1800">
                                          <a:latin typeface="Cambria Math"/>
                                        </a:rPr>
                                        <m:t>2</m:t>
                                      </m:r>
                                    </m:sup>
                                  </m:sSup>
                                </m:e>
                              </m:d>
                            </m:oMath>
                          </a14:m>
                          <a:endParaRPr dirty="0"/>
                        </a:p>
                      </a:txBody>
                      <a:tcPr/>
                    </a:tc>
                    <a:tc>
                      <a:txBody>
                        <a:bodyPr/>
                        <a:lstStyle/>
                        <a:p>
                          <a:pPr algn="l"/>
                          <a:endParaRPr sz="1800" b="0" dirty="0"/>
                        </a:p>
                      </a:txBody>
                      <a:tcPr/>
                    </a:tc>
                    <a:extLst>
                      <a:ext uri="{0D108BD9-81ED-4DB2-BD59-A6C34878D82A}">
                        <a16:rowId xmlns:a16="http://schemas.microsoft.com/office/drawing/2014/main" val="10003"/>
                      </a:ext>
                    </a:extLst>
                  </a:tr>
                </a:tbl>
              </a:graphicData>
            </a:graphic>
          </p:graphicFrame>
        </mc:Choice>
        <mc:Fallback xmlns="">
          <p:graphicFrame>
            <p:nvGraphicFramePr>
              <p:cNvPr id="4" name="Table Placeholder 2" descr="open parenthesis 27 a to the power of 6 times b to the power of 12 close parenthesis plus c cubed which is a sum of two cubes.&#10;&#10;Then the binomial becomes&#10;open parenthesis 3 a squared b to the power of 4 close parenthesis cubed plus open parenthesis c close parenthesis cubed&#10;&#10;equals open parenthesis 3 a squared b to the power of 4 plus c close parenthesis open parenthesis open parenthesis 3 a squared b to the power of 4 close parenthesis squared minus open parenthesis 3 a squared b to the power of 4 close parenthesis open parenthesis c close parenthesis plus open parenthesis c close parenthesis squared close parenthesis&#10;&#10;If we consider A equals 3 a squared b to the power of 4, B equals c and by considering A cubed plus B cubed equals open parenthesis A plus B close parenthesis times open parenthesis A squared minus A B plus B squared close parenthesis, the expression becomes.&#10;&#10;open parenthesis 3 a squared b to the power of 4 plus c close parenthesis open parenthesis 9 a to the power of 4 b to the power of 8 minus 3 a squared b to the power of 4 c plus c squared close parenthesis.">
                <a:extLst>
                  <a:ext uri="{FF2B5EF4-FFF2-40B4-BE49-F238E27FC236}">
                    <a16:creationId xmlns:a16="http://schemas.microsoft.com/office/drawing/2014/main" id="{9A6E3489-C269-4975-A54A-7E13BDCCC226}"/>
                  </a:ext>
                </a:extLst>
              </p:cNvPr>
              <p:cNvGraphicFramePr>
                <a:graphicFrameLocks/>
              </p:cNvGraphicFramePr>
              <p:nvPr>
                <p:extLst>
                  <p:ext uri="{D42A27DB-BD31-4B8C-83A1-F6EECF244321}">
                    <p14:modId xmlns:p14="http://schemas.microsoft.com/office/powerpoint/2010/main" val="134353422"/>
                  </p:ext>
                </p:extLst>
              </p:nvPr>
            </p:nvGraphicFramePr>
            <p:xfrm>
              <a:off x="914400" y="1126374"/>
              <a:ext cx="7895527" cy="1762760"/>
            </p:xfrm>
            <a:graphic>
              <a:graphicData uri="http://schemas.openxmlformats.org/drawingml/2006/table">
                <a:tbl>
                  <a:tblPr firstRow="1" bandRow="1">
                    <a:tableStyleId>{2D5ABB26-0587-4C30-8999-92F81FD0307C}</a:tableStyleId>
                  </a:tblPr>
                  <a:tblGrid>
                    <a:gridCol w="5152581">
                      <a:extLst>
                        <a:ext uri="{9D8B030D-6E8A-4147-A177-3AD203B41FA5}">
                          <a16:colId xmlns:a16="http://schemas.microsoft.com/office/drawing/2014/main" val="20000"/>
                        </a:ext>
                      </a:extLst>
                    </a:gridCol>
                    <a:gridCol w="2742946">
                      <a:extLst>
                        <a:ext uri="{9D8B030D-6E8A-4147-A177-3AD203B41FA5}">
                          <a16:colId xmlns:a16="http://schemas.microsoft.com/office/drawing/2014/main" val="20001"/>
                        </a:ext>
                      </a:extLst>
                    </a:gridCol>
                  </a:tblGrid>
                  <a:tr h="370840">
                    <a:tc>
                      <a:txBody>
                        <a:bodyPr/>
                        <a:lstStyle/>
                        <a:p>
                          <a:endParaRPr lang="en-US"/>
                        </a:p>
                      </a:txBody>
                      <a:tcPr>
                        <a:blipFill>
                          <a:blip r:embed="rId2"/>
                          <a:stretch>
                            <a:fillRect t="-8197" r="-53191" b="-400000"/>
                          </a:stretch>
                        </a:blipFill>
                      </a:tcPr>
                    </a:tc>
                    <a:tc>
                      <a:txBody>
                        <a:bodyPr/>
                        <a:lstStyle/>
                        <a:p>
                          <a:pPr algn="l">
                            <a:defRPr b="1"/>
                          </a:pPr>
                          <a:r>
                            <a:rPr lang="en-US" sz="1600" b="0" dirty="0"/>
                            <a:t>A sum of two cubes</a:t>
                          </a:r>
                          <a:endParaRPr sz="1600" b="0" dirty="0"/>
                        </a:p>
                      </a:txBody>
                      <a:tcPr anchor="ctr"/>
                    </a:tc>
                    <a:extLst>
                      <a:ext uri="{0D108BD9-81ED-4DB2-BD59-A6C34878D82A}">
                        <a16:rowId xmlns:a16="http://schemas.microsoft.com/office/drawing/2014/main" val="10000"/>
                      </a:ext>
                    </a:extLst>
                  </a:tr>
                  <a:tr h="370840">
                    <a:tc>
                      <a:txBody>
                        <a:bodyPr/>
                        <a:lstStyle/>
                        <a:p>
                          <a:endParaRPr lang="en-US"/>
                        </a:p>
                      </a:txBody>
                      <a:tcPr>
                        <a:blipFill>
                          <a:blip r:embed="rId2"/>
                          <a:stretch>
                            <a:fillRect t="-108197" r="-53191" b="-300000"/>
                          </a:stretch>
                        </a:blipFill>
                      </a:tcPr>
                    </a:tc>
                    <a:tc>
                      <a:txBody>
                        <a:bodyPr/>
                        <a:lstStyle/>
                        <a:p>
                          <a:endParaRPr lang="en-US"/>
                        </a:p>
                      </a:txBody>
                      <a:tcPr anchor="ctr">
                        <a:blipFill>
                          <a:blip r:embed="rId2"/>
                          <a:stretch>
                            <a:fillRect l="-188000" t="-108197" b="-300000"/>
                          </a:stretch>
                        </a:blipFill>
                      </a:tcPr>
                    </a:tc>
                    <a:extLst>
                      <a:ext uri="{0D108BD9-81ED-4DB2-BD59-A6C34878D82A}">
                        <a16:rowId xmlns:a16="http://schemas.microsoft.com/office/drawing/2014/main" val="10001"/>
                      </a:ext>
                    </a:extLst>
                  </a:tr>
                  <a:tr h="650240">
                    <a:tc>
                      <a:txBody>
                        <a:bodyPr/>
                        <a:lstStyle/>
                        <a:p>
                          <a:endParaRPr lang="en-US"/>
                        </a:p>
                      </a:txBody>
                      <a:tcPr>
                        <a:blipFill>
                          <a:blip r:embed="rId2"/>
                          <a:stretch>
                            <a:fillRect t="-118692" r="-53191" b="-71028"/>
                          </a:stretch>
                        </a:blipFill>
                      </a:tcPr>
                    </a:tc>
                    <a:tc>
                      <a:txBody>
                        <a:bodyPr/>
                        <a:lstStyle/>
                        <a:p>
                          <a:endParaRPr lang="en-US"/>
                        </a:p>
                      </a:txBody>
                      <a:tcPr>
                        <a:blipFill>
                          <a:blip r:embed="rId2"/>
                          <a:stretch>
                            <a:fillRect l="-188000" t="-118692" b="-71028"/>
                          </a:stretch>
                        </a:blipFill>
                      </a:tcPr>
                    </a:tc>
                    <a:extLst>
                      <a:ext uri="{0D108BD9-81ED-4DB2-BD59-A6C34878D82A}">
                        <a16:rowId xmlns:a16="http://schemas.microsoft.com/office/drawing/2014/main" val="4050939971"/>
                      </a:ext>
                    </a:extLst>
                  </a:tr>
                  <a:tr h="370840">
                    <a:tc>
                      <a:txBody>
                        <a:bodyPr/>
                        <a:lstStyle/>
                        <a:p>
                          <a:endParaRPr lang="en-US"/>
                        </a:p>
                      </a:txBody>
                      <a:tcPr>
                        <a:blipFill>
                          <a:blip r:embed="rId2"/>
                          <a:stretch>
                            <a:fillRect t="-383607" r="-53191" b="-24590"/>
                          </a:stretch>
                        </a:blipFill>
                      </a:tcPr>
                    </a:tc>
                    <a:tc>
                      <a:txBody>
                        <a:bodyPr/>
                        <a:lstStyle/>
                        <a:p>
                          <a:pPr algn="l"/>
                          <a:endParaRPr sz="1800" b="0" dirty="0"/>
                        </a:p>
                      </a:txBody>
                      <a:tcPr/>
                    </a:tc>
                    <a:extLst>
                      <a:ext uri="{0D108BD9-81ED-4DB2-BD59-A6C34878D82A}">
                        <a16:rowId xmlns:a16="http://schemas.microsoft.com/office/drawing/2014/main" val="10003"/>
                      </a:ext>
                    </a:extLst>
                  </a:tr>
                </a:tbl>
              </a:graphicData>
            </a:graphic>
          </p:graphicFrame>
        </mc:Fallback>
      </mc:AlternateContent>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3</a:t>
            </a:r>
            <a:r>
              <a:rPr dirty="0"/>
              <a:t>: Factoring Special Binomials</a:t>
            </a:r>
            <a:r>
              <a:rPr lang="en-US" baseline="-25000" dirty="0"/>
              <a:t>4</a:t>
            </a:r>
            <a:endParaRPr dirty="0"/>
          </a:p>
        </p:txBody>
      </p:sp>
      <p:sp>
        <p:nvSpPr>
          <p:cNvPr id="3" name="Text Placeholder 2"/>
          <p:cNvSpPr>
            <a:spLocks noGrp="1"/>
          </p:cNvSpPr>
          <p:nvPr>
            <p:ph type="body" sz="quarter" idx="10"/>
          </p:nvPr>
        </p:nvSpPr>
        <p:spPr/>
        <p:txBody>
          <a:bodyPr/>
          <a:lstStyle/>
          <a:p>
            <a:pPr marL="514350" indent="-514350">
              <a:buFont typeface="+mj-lt"/>
              <a:buAutoNum type="alphaLcPeriod" startAt="3"/>
              <a:defRPr sz="2800"/>
            </a:pPr>
            <a:r>
              <a:t>​</a:t>
            </a:r>
          </a:p>
        </p:txBody>
      </p:sp>
      <mc:AlternateContent xmlns:mc="http://schemas.openxmlformats.org/markup-compatibility/2006" xmlns:a14="http://schemas.microsoft.com/office/drawing/2010/main">
        <mc:Choice Requires="a14">
          <p:graphicFrame>
            <p:nvGraphicFramePr>
              <p:cNvPr id="4" name="Table Placeholder 2" descr="125 y cubed minus 8 z cubed.&#10;&#10;equals open parenthesis 5 y close parenthesis cubed minus open parenthesis 2 z close parenthesis cubed.&#10;which is a difference of two cubes.&#10;&#10;equals open parenthesis 5 y minus 2 z close parenthesis open parenthesis open parenthesis 5 y close parenthesis squared plus open parenthesis 5 y close parenthesis open parenthesis 2 z close parenthesis plus open parenthesis 2 z close parenthesis squared close parenthesis.&#10;&#10;By considering A equals 5 y, B equals 2 z, A cubed minus B cubed equals open parenthesis A minus B close parenthesis times open parenthesis A squared plus A B plus B squared close parenthesis, the expression becomes&#10;open parenthesis 5 y minus 2 z close parenthesis open parenthesis 25 y squared plus 10 y z plus 4 z squared close parenthesis.">
                <a:extLst>
                  <a:ext uri="{FF2B5EF4-FFF2-40B4-BE49-F238E27FC236}">
                    <a16:creationId xmlns:a16="http://schemas.microsoft.com/office/drawing/2014/main" id="{1DEABA0C-CEB0-4392-ACFD-5CC9397C3C97}"/>
                  </a:ext>
                </a:extLst>
              </p:cNvPr>
              <p:cNvGraphicFramePr>
                <a:graphicFrameLocks/>
              </p:cNvGraphicFramePr>
              <p:nvPr>
                <p:extLst>
                  <p:ext uri="{D42A27DB-BD31-4B8C-83A1-F6EECF244321}">
                    <p14:modId xmlns:p14="http://schemas.microsoft.com/office/powerpoint/2010/main" val="561128949"/>
                  </p:ext>
                </p:extLst>
              </p:nvPr>
            </p:nvGraphicFramePr>
            <p:xfrm>
              <a:off x="838200" y="1113836"/>
              <a:ext cx="7920292" cy="1934165"/>
            </p:xfrm>
            <a:graphic>
              <a:graphicData uri="http://schemas.openxmlformats.org/drawingml/2006/table">
                <a:tbl>
                  <a:tblPr firstRow="1" bandRow="1">
                    <a:tableStyleId>{2D5ABB26-0587-4C30-8999-92F81FD0307C}</a:tableStyleId>
                  </a:tblPr>
                  <a:tblGrid>
                    <a:gridCol w="4853559">
                      <a:extLst>
                        <a:ext uri="{9D8B030D-6E8A-4147-A177-3AD203B41FA5}">
                          <a16:colId xmlns:a16="http://schemas.microsoft.com/office/drawing/2014/main" val="20000"/>
                        </a:ext>
                      </a:extLst>
                    </a:gridCol>
                    <a:gridCol w="3066733">
                      <a:extLst>
                        <a:ext uri="{9D8B030D-6E8A-4147-A177-3AD203B41FA5}">
                          <a16:colId xmlns:a16="http://schemas.microsoft.com/office/drawing/2014/main" val="20001"/>
                        </a:ext>
                      </a:extLst>
                    </a:gridCol>
                  </a:tblGrid>
                  <a:tr h="403382">
                    <a:tc>
                      <a:txBody>
                        <a:bodyPr/>
                        <a:lstStyle/>
                        <a:p>
                          <a:pPr algn="l">
                            <a:defRPr sz="1800"/>
                          </a:pPr>
                          <a:r>
                            <a:rPr sz="2000" dirty="0"/>
                            <a:t>​</a:t>
                          </a:r>
                          <a14:m>
                            <m:oMath xmlns:m="http://schemas.openxmlformats.org/officeDocument/2006/math">
                              <m:r>
                                <a:rPr sz="2000">
                                  <a:latin typeface="Cambria Math"/>
                                </a:rPr>
                                <m:t>125</m:t>
                              </m:r>
                              <m:sSup>
                                <m:sSupPr>
                                  <m:ctrlPr>
                                    <a:rPr sz="2000" i="1">
                                      <a:latin typeface="Cambria Math" panose="02040503050406030204" pitchFamily="18" charset="0"/>
                                    </a:rPr>
                                  </m:ctrlPr>
                                </m:sSupPr>
                                <m:e>
                                  <m:r>
                                    <a:rPr sz="2000">
                                      <a:latin typeface="Cambria Math"/>
                                    </a:rPr>
                                    <m:t>𝑦</m:t>
                                  </m:r>
                                </m:e>
                                <m:sup>
                                  <m:r>
                                    <a:rPr sz="2000">
                                      <a:latin typeface="Cambria Math"/>
                                    </a:rPr>
                                    <m:t>3</m:t>
                                  </m:r>
                                </m:sup>
                              </m:sSup>
                              <m:r>
                                <a:rPr sz="2000">
                                  <a:latin typeface="Cambria Math"/>
                                </a:rPr>
                                <m:t>−8</m:t>
                              </m:r>
                              <m:sSup>
                                <m:sSupPr>
                                  <m:ctrlPr>
                                    <a:rPr sz="2000" i="1">
                                      <a:latin typeface="Cambria Math" panose="02040503050406030204" pitchFamily="18" charset="0"/>
                                    </a:rPr>
                                  </m:ctrlPr>
                                </m:sSupPr>
                                <m:e>
                                  <m:r>
                                    <a:rPr sz="2000">
                                      <a:latin typeface="Cambria Math"/>
                                    </a:rPr>
                                    <m:t>𝑧</m:t>
                                  </m:r>
                                </m:e>
                                <m:sup>
                                  <m:r>
                                    <a:rPr sz="2000">
                                      <a:latin typeface="Cambria Math"/>
                                    </a:rPr>
                                    <m:t>3</m:t>
                                  </m:r>
                                </m:sup>
                              </m:sSup>
                            </m:oMath>
                          </a14:m>
                          <a:endParaRPr sz="2000" dirty="0"/>
                        </a:p>
                      </a:txBody>
                      <a:tcPr/>
                    </a:tc>
                    <a:tc>
                      <a:txBody>
                        <a:bodyPr/>
                        <a:lstStyle/>
                        <a:p>
                          <a:pPr algn="l">
                            <a:defRPr b="1"/>
                          </a:pPr>
                          <a:r>
                            <a:rPr lang="en-US" sz="1800" b="0" dirty="0"/>
                            <a:t>A difference of two cubes</a:t>
                          </a:r>
                          <a:endParaRPr sz="1800" b="0" dirty="0"/>
                        </a:p>
                      </a:txBody>
                      <a:tcPr anchor="ctr"/>
                    </a:tc>
                    <a:extLst>
                      <a:ext uri="{0D108BD9-81ED-4DB2-BD59-A6C34878D82A}">
                        <a16:rowId xmlns:a16="http://schemas.microsoft.com/office/drawing/2014/main" val="10000"/>
                      </a:ext>
                    </a:extLst>
                  </a:tr>
                  <a:tr h="403382">
                    <a:tc>
                      <a:txBody>
                        <a:bodyPr/>
                        <a:lstStyle/>
                        <a:p>
                          <a:pPr algn="l">
                            <a:defRPr sz="1800"/>
                          </a:pPr>
                          <a:r>
                            <a:rPr sz="2000" dirty="0"/>
                            <a:t>​</a:t>
                          </a:r>
                          <a:r>
                            <a:rPr lang="en-US" sz="2000" b="0" i="0" kern="1200" dirty="0">
                              <a:solidFill>
                                <a:schemeClr val="tx1"/>
                              </a:solidFill>
                              <a:effectLst/>
                              <a:latin typeface="+mn-lt"/>
                              <a:ea typeface="+mn-ea"/>
                              <a:cs typeface="+mn-cs"/>
                            </a:rPr>
                            <a:t> </a:t>
                          </a:r>
                          <a14:m>
                            <m:oMath xmlns:m="http://schemas.openxmlformats.org/officeDocument/2006/math">
                              <m:r>
                                <a:rPr sz="2000">
                                  <a:latin typeface="Cambria Math"/>
                                </a:rPr>
                                <m:t>=</m:t>
                              </m:r>
                              <m:sSup>
                                <m:sSupPr>
                                  <m:ctrlPr>
                                    <a:rPr sz="2000" i="1">
                                      <a:latin typeface="Cambria Math" panose="02040503050406030204" pitchFamily="18" charset="0"/>
                                    </a:rPr>
                                  </m:ctrlPr>
                                </m:sSupPr>
                                <m:e>
                                  <m:d>
                                    <m:dPr>
                                      <m:ctrlPr>
                                        <a:rPr sz="2000" i="1">
                                          <a:latin typeface="Cambria Math" panose="02040503050406030204" pitchFamily="18" charset="0"/>
                                        </a:rPr>
                                      </m:ctrlPr>
                                    </m:dPr>
                                    <m:e>
                                      <m:r>
                                        <a:rPr sz="2000">
                                          <a:latin typeface="Cambria Math"/>
                                        </a:rPr>
                                        <m:t>5</m:t>
                                      </m:r>
                                      <m:r>
                                        <a:rPr sz="2000">
                                          <a:latin typeface="Cambria Math"/>
                                        </a:rPr>
                                        <m:t>𝑦</m:t>
                                      </m:r>
                                    </m:e>
                                  </m:d>
                                </m:e>
                                <m:sup>
                                  <m:r>
                                    <a:rPr sz="2000">
                                      <a:latin typeface="Cambria Math"/>
                                    </a:rPr>
                                    <m:t>3</m:t>
                                  </m:r>
                                </m:sup>
                              </m:sSup>
                              <m:r>
                                <a:rPr sz="2000">
                                  <a:latin typeface="Cambria Math"/>
                                </a:rPr>
                                <m:t>−</m:t>
                              </m:r>
                              <m:sSup>
                                <m:sSupPr>
                                  <m:ctrlPr>
                                    <a:rPr sz="2000" i="1">
                                      <a:latin typeface="Cambria Math" panose="02040503050406030204" pitchFamily="18" charset="0"/>
                                    </a:rPr>
                                  </m:ctrlPr>
                                </m:sSupPr>
                                <m:e>
                                  <m:d>
                                    <m:dPr>
                                      <m:ctrlPr>
                                        <a:rPr sz="2000" i="1">
                                          <a:latin typeface="Cambria Math" panose="02040503050406030204" pitchFamily="18" charset="0"/>
                                        </a:rPr>
                                      </m:ctrlPr>
                                    </m:dPr>
                                    <m:e>
                                      <m:r>
                                        <a:rPr sz="2000">
                                          <a:latin typeface="Cambria Math"/>
                                        </a:rPr>
                                        <m:t>2</m:t>
                                      </m:r>
                                      <m:r>
                                        <a:rPr sz="2000">
                                          <a:latin typeface="Cambria Math"/>
                                        </a:rPr>
                                        <m:t>𝑧</m:t>
                                      </m:r>
                                    </m:e>
                                  </m:d>
                                </m:e>
                                <m:sup>
                                  <m:r>
                                    <a:rPr sz="2000">
                                      <a:latin typeface="Cambria Math"/>
                                    </a:rPr>
                                    <m:t>3</m:t>
                                  </m:r>
                                </m:sup>
                              </m:sSup>
                            </m:oMath>
                          </a14:m>
                          <a:endParaRPr sz="2000" dirty="0"/>
                        </a:p>
                      </a:txBody>
                      <a:tcPr/>
                    </a:tc>
                    <a:tc>
                      <a:txBody>
                        <a:bodyPr/>
                        <a:lstStyle/>
                        <a:p>
                          <a:pPr algn="l">
                            <a:defRPr sz="1100" b="1"/>
                          </a:pPr>
                          <a14:m>
                            <m:oMath xmlns:m="http://schemas.openxmlformats.org/officeDocument/2006/math">
                              <m:r>
                                <a:rPr lang="en-US" sz="1800" b="0" i="1" smtClean="0">
                                  <a:latin typeface="Cambria Math"/>
                                </a:rPr>
                                <m:t>𝐴</m:t>
                              </m:r>
                              <m:r>
                                <a:rPr lang="en-US" sz="1800" b="0" smtClean="0">
                                  <a:latin typeface="Cambria Math"/>
                                </a:rPr>
                                <m:t>=</m:t>
                              </m:r>
                              <m:r>
                                <a:rPr lang="en-US" sz="1800" b="0" i="1" smtClean="0">
                                  <a:latin typeface="Cambria Math"/>
                                </a:rPr>
                                <m:t>5</m:t>
                              </m:r>
                              <m:r>
                                <a:rPr lang="en-US" sz="1800" b="0" i="1" smtClean="0">
                                  <a:latin typeface="Cambria Math"/>
                                </a:rPr>
                                <m:t>𝑦</m:t>
                              </m:r>
                            </m:oMath>
                          </a14:m>
                          <a:r>
                            <a:rPr sz="1800" b="0" dirty="0"/>
                            <a:t>, </a:t>
                          </a:r>
                          <a14:m>
                            <m:oMath xmlns:m="http://schemas.openxmlformats.org/officeDocument/2006/math">
                              <m:r>
                                <a:rPr lang="en-US" sz="1800" b="0" i="1" smtClean="0">
                                  <a:latin typeface="Cambria Math"/>
                                </a:rPr>
                                <m:t>𝐵</m:t>
                              </m:r>
                              <m:r>
                                <a:rPr lang="en-US" sz="1800" b="0" smtClean="0">
                                  <a:latin typeface="Cambria Math"/>
                                </a:rPr>
                                <m:t>=</m:t>
                              </m:r>
                              <m:r>
                                <a:rPr lang="en-US" sz="1800" b="0" i="1" smtClean="0">
                                  <a:latin typeface="Cambria Math"/>
                                </a:rPr>
                                <m:t>2</m:t>
                              </m:r>
                              <m:r>
                                <a:rPr lang="en-US" sz="1800" b="0" i="1" smtClean="0">
                                  <a:latin typeface="Cambria Math"/>
                                </a:rPr>
                                <m:t>𝑧</m:t>
                              </m:r>
                            </m:oMath>
                          </a14:m>
                          <a:endParaRPr sz="1800" b="0" dirty="0"/>
                        </a:p>
                      </a:txBody>
                      <a:tcPr anchor="ctr"/>
                    </a:tc>
                    <a:extLst>
                      <a:ext uri="{0D108BD9-81ED-4DB2-BD59-A6C34878D82A}">
                        <a16:rowId xmlns:a16="http://schemas.microsoft.com/office/drawing/2014/main" val="10001"/>
                      </a:ext>
                    </a:extLst>
                  </a:tr>
                  <a:tr h="724019">
                    <a:tc>
                      <a:txBody>
                        <a:bodyPr/>
                        <a:lstStyle/>
                        <a:p>
                          <a:pPr algn="l">
                            <a:defRPr sz="1800"/>
                          </a:pPr>
                          <a:r>
                            <a:rPr sz="2000" dirty="0"/>
                            <a:t>​</a:t>
                          </a:r>
                          <a:r>
                            <a:rPr lang="en-US" sz="2000" b="0" i="0" kern="1200" dirty="0">
                              <a:solidFill>
                                <a:schemeClr val="tx1"/>
                              </a:solidFill>
                              <a:effectLst/>
                              <a:latin typeface="+mn-lt"/>
                              <a:ea typeface="+mn-ea"/>
                              <a:cs typeface="+mn-cs"/>
                            </a:rPr>
                            <a:t> </a:t>
                          </a:r>
                          <a14:m>
                            <m:oMath xmlns:m="http://schemas.openxmlformats.org/officeDocument/2006/math">
                              <m:r>
                                <a:rPr sz="2000">
                                  <a:latin typeface="Cambria Math"/>
                                </a:rPr>
                                <m:t>=</m:t>
                              </m:r>
                              <m:d>
                                <m:dPr>
                                  <m:ctrlPr>
                                    <a:rPr sz="2000" i="1">
                                      <a:latin typeface="Cambria Math" panose="02040503050406030204" pitchFamily="18" charset="0"/>
                                    </a:rPr>
                                  </m:ctrlPr>
                                </m:dPr>
                                <m:e>
                                  <m:r>
                                    <a:rPr sz="2000">
                                      <a:latin typeface="Cambria Math"/>
                                    </a:rPr>
                                    <m:t>5</m:t>
                                  </m:r>
                                  <m:r>
                                    <a:rPr sz="2000">
                                      <a:latin typeface="Cambria Math"/>
                                    </a:rPr>
                                    <m:t>𝑦</m:t>
                                  </m:r>
                                  <m:r>
                                    <a:rPr sz="2000">
                                      <a:latin typeface="Cambria Math"/>
                                    </a:rPr>
                                    <m:t>−2</m:t>
                                  </m:r>
                                  <m:r>
                                    <a:rPr sz="2000">
                                      <a:latin typeface="Cambria Math"/>
                                    </a:rPr>
                                    <m:t>𝑧</m:t>
                                  </m:r>
                                </m:e>
                              </m:d>
                              <m:d>
                                <m:dPr>
                                  <m:ctrlPr>
                                    <a:rPr sz="2000" i="1">
                                      <a:latin typeface="Cambria Math" panose="02040503050406030204" pitchFamily="18" charset="0"/>
                                    </a:rPr>
                                  </m:ctrlPr>
                                </m:dPr>
                                <m:e>
                                  <m:sSup>
                                    <m:sSupPr>
                                      <m:ctrlPr>
                                        <a:rPr sz="2000" i="1">
                                          <a:latin typeface="Cambria Math" panose="02040503050406030204" pitchFamily="18" charset="0"/>
                                        </a:rPr>
                                      </m:ctrlPr>
                                    </m:sSupPr>
                                    <m:e>
                                      <m:d>
                                        <m:dPr>
                                          <m:ctrlPr>
                                            <a:rPr sz="2000" i="1">
                                              <a:latin typeface="Cambria Math" panose="02040503050406030204" pitchFamily="18" charset="0"/>
                                            </a:rPr>
                                          </m:ctrlPr>
                                        </m:dPr>
                                        <m:e>
                                          <m:r>
                                            <a:rPr sz="2000">
                                              <a:latin typeface="Cambria Math"/>
                                            </a:rPr>
                                            <m:t>5</m:t>
                                          </m:r>
                                          <m:r>
                                            <a:rPr sz="2000">
                                              <a:latin typeface="Cambria Math"/>
                                            </a:rPr>
                                            <m:t>𝑦</m:t>
                                          </m:r>
                                        </m:e>
                                      </m:d>
                                    </m:e>
                                    <m:sup>
                                      <m:r>
                                        <a:rPr sz="2000">
                                          <a:latin typeface="Cambria Math"/>
                                        </a:rPr>
                                        <m:t>2</m:t>
                                      </m:r>
                                    </m:sup>
                                  </m:sSup>
                                  <m:r>
                                    <a:rPr sz="2000">
                                      <a:latin typeface="Cambria Math"/>
                                    </a:rPr>
                                    <m:t>+</m:t>
                                  </m:r>
                                  <m:d>
                                    <m:dPr>
                                      <m:ctrlPr>
                                        <a:rPr sz="2000" i="1">
                                          <a:latin typeface="Cambria Math" panose="02040503050406030204" pitchFamily="18" charset="0"/>
                                        </a:rPr>
                                      </m:ctrlPr>
                                    </m:dPr>
                                    <m:e>
                                      <m:r>
                                        <a:rPr sz="2000">
                                          <a:latin typeface="Cambria Math"/>
                                        </a:rPr>
                                        <m:t>5</m:t>
                                      </m:r>
                                      <m:r>
                                        <a:rPr sz="2000">
                                          <a:latin typeface="Cambria Math"/>
                                        </a:rPr>
                                        <m:t>𝑦</m:t>
                                      </m:r>
                                    </m:e>
                                  </m:d>
                                  <m:d>
                                    <m:dPr>
                                      <m:ctrlPr>
                                        <a:rPr sz="2000" i="1">
                                          <a:latin typeface="Cambria Math" panose="02040503050406030204" pitchFamily="18" charset="0"/>
                                        </a:rPr>
                                      </m:ctrlPr>
                                    </m:dPr>
                                    <m:e>
                                      <m:r>
                                        <a:rPr sz="2000">
                                          <a:latin typeface="Cambria Math"/>
                                        </a:rPr>
                                        <m:t>2</m:t>
                                      </m:r>
                                      <m:r>
                                        <a:rPr sz="2000">
                                          <a:latin typeface="Cambria Math"/>
                                        </a:rPr>
                                        <m:t>𝑧</m:t>
                                      </m:r>
                                    </m:e>
                                  </m:d>
                                  <m:r>
                                    <a:rPr sz="2000">
                                      <a:latin typeface="Cambria Math"/>
                                    </a:rPr>
                                    <m:t>+</m:t>
                                  </m:r>
                                  <m:sSup>
                                    <m:sSupPr>
                                      <m:ctrlPr>
                                        <a:rPr sz="2000" i="1">
                                          <a:latin typeface="Cambria Math" panose="02040503050406030204" pitchFamily="18" charset="0"/>
                                        </a:rPr>
                                      </m:ctrlPr>
                                    </m:sSupPr>
                                    <m:e>
                                      <m:d>
                                        <m:dPr>
                                          <m:ctrlPr>
                                            <a:rPr sz="2000" i="1">
                                              <a:latin typeface="Cambria Math" panose="02040503050406030204" pitchFamily="18" charset="0"/>
                                            </a:rPr>
                                          </m:ctrlPr>
                                        </m:dPr>
                                        <m:e>
                                          <m:r>
                                            <a:rPr sz="2000">
                                              <a:latin typeface="Cambria Math"/>
                                            </a:rPr>
                                            <m:t>2</m:t>
                                          </m:r>
                                          <m:r>
                                            <a:rPr sz="2000">
                                              <a:latin typeface="Cambria Math"/>
                                            </a:rPr>
                                            <m:t>𝑧</m:t>
                                          </m:r>
                                        </m:e>
                                      </m:d>
                                    </m:e>
                                    <m:sup>
                                      <m:r>
                                        <a:rPr sz="2000">
                                          <a:latin typeface="Cambria Math"/>
                                        </a:rPr>
                                        <m:t>2</m:t>
                                      </m:r>
                                    </m:sup>
                                  </m:sSup>
                                </m:e>
                              </m:d>
                            </m:oMath>
                          </a14:m>
                          <a:endParaRPr sz="2000" dirty="0"/>
                        </a:p>
                      </a:txBody>
                      <a:tcPr/>
                    </a:tc>
                    <a:tc>
                      <a:txBody>
                        <a:bodyPr/>
                        <a:lstStyle/>
                        <a:p>
                          <a:pPr algn="l">
                            <a:defRPr sz="1100" b="1"/>
                          </a:pPr>
                          <a14:m>
                            <m:oMath xmlns:m="http://schemas.openxmlformats.org/officeDocument/2006/math">
                              <m:sSup>
                                <m:sSupPr>
                                  <m:ctrlPr>
                                    <a:rPr lang="ar-AE" sz="1800" b="0" i="1" smtClean="0">
                                      <a:latin typeface="Cambria Math" panose="02040503050406030204" pitchFamily="18" charset="0"/>
                                    </a:rPr>
                                  </m:ctrlPr>
                                </m:sSupPr>
                                <m:e>
                                  <m:r>
                                    <a:rPr lang="ar-AE" sz="1800" b="0" i="1" smtClean="0">
                                      <a:latin typeface="Cambria Math"/>
                                    </a:rPr>
                                    <m:t>𝐴</m:t>
                                  </m:r>
                                </m:e>
                                <m:sup>
                                  <m:r>
                                    <a:rPr lang="ar-AE" sz="1800" b="0" i="1" smtClean="0">
                                      <a:latin typeface="Cambria Math"/>
                                    </a:rPr>
                                    <m:t>3</m:t>
                                  </m:r>
                                </m:sup>
                              </m:sSup>
                              <m:r>
                                <a:rPr lang="ar-AE" sz="1800" b="0" smtClean="0">
                                  <a:latin typeface="Cambria Math"/>
                                </a:rPr>
                                <m:t>−</m:t>
                              </m:r>
                              <m:sSup>
                                <m:sSupPr>
                                  <m:ctrlPr>
                                    <a:rPr lang="ar-AE" sz="1800" b="0" i="1">
                                      <a:latin typeface="Cambria Math" panose="02040503050406030204" pitchFamily="18" charset="0"/>
                                    </a:rPr>
                                  </m:ctrlPr>
                                </m:sSupPr>
                                <m:e>
                                  <m:r>
                                    <a:rPr lang="ar-AE" sz="1800" b="0" i="1" smtClean="0">
                                      <a:latin typeface="Cambria Math"/>
                                    </a:rPr>
                                    <m:t>𝐵</m:t>
                                  </m:r>
                                </m:e>
                                <m:sup>
                                  <m:r>
                                    <a:rPr lang="ar-AE" sz="1800" b="0" i="1" smtClean="0">
                                      <a:latin typeface="Cambria Math"/>
                                    </a:rPr>
                                    <m:t>3</m:t>
                                  </m:r>
                                </m:sup>
                              </m:sSup>
                            </m:oMath>
                          </a14:m>
                          <a:r>
                            <a:rPr lang="en-US" sz="1800" b="0" i="1" dirty="0">
                              <a:latin typeface="Cambria Math" panose="02040503050406030204" pitchFamily="18" charset="0"/>
                            </a:rPr>
                            <a:t> </a:t>
                          </a:r>
                          <a:br>
                            <a:rPr lang="ar-AE" sz="1800" b="0" i="1" dirty="0">
                              <a:latin typeface="Cambria Math" panose="02040503050406030204" pitchFamily="18" charset="0"/>
                            </a:rPr>
                          </a:br>
                          <a:r>
                            <a:rPr lang="en-US" sz="1800" b="0" i="0" kern="1200" dirty="0">
                              <a:solidFill>
                                <a:schemeClr val="tx1"/>
                              </a:solidFill>
                              <a:effectLst/>
                              <a:latin typeface="+mn-lt"/>
                              <a:ea typeface="+mn-ea"/>
                              <a:cs typeface="+mn-cs"/>
                            </a:rPr>
                            <a:t> </a:t>
                          </a:r>
                          <a14:m>
                            <m:oMath xmlns:m="http://schemas.openxmlformats.org/officeDocument/2006/math">
                              <m:r>
                                <a:rPr lang="ar-AE" sz="1800" b="0" smtClean="0">
                                  <a:latin typeface="Cambria Math"/>
                                </a:rPr>
                                <m:t>=</m:t>
                              </m:r>
                              <m:d>
                                <m:dPr>
                                  <m:ctrlPr>
                                    <a:rPr lang="ar-AE" sz="1800" b="0" i="1">
                                      <a:latin typeface="Cambria Math" panose="02040503050406030204" pitchFamily="18" charset="0"/>
                                    </a:rPr>
                                  </m:ctrlPr>
                                </m:dPr>
                                <m:e>
                                  <m:r>
                                    <a:rPr lang="ar-AE" sz="1800" b="0" i="1" smtClean="0">
                                      <a:latin typeface="Cambria Math"/>
                                    </a:rPr>
                                    <m:t>𝐴</m:t>
                                  </m:r>
                                  <m:r>
                                    <a:rPr lang="ar-AE" sz="1800" b="0" smtClean="0">
                                      <a:latin typeface="Cambria Math"/>
                                    </a:rPr>
                                    <m:t>−</m:t>
                                  </m:r>
                                  <m:r>
                                    <a:rPr lang="ar-AE" sz="1800" b="0" i="1" smtClean="0">
                                      <a:latin typeface="Cambria Math"/>
                                    </a:rPr>
                                    <m:t>𝐵</m:t>
                                  </m:r>
                                </m:e>
                              </m:d>
                              <m:d>
                                <m:dPr>
                                  <m:ctrlPr>
                                    <a:rPr lang="ar-AE" sz="1800" b="0" i="1">
                                      <a:latin typeface="Cambria Math" panose="02040503050406030204" pitchFamily="18" charset="0"/>
                                    </a:rPr>
                                  </m:ctrlPr>
                                </m:dPr>
                                <m:e>
                                  <m:sSup>
                                    <m:sSupPr>
                                      <m:ctrlPr>
                                        <a:rPr lang="ar-AE" sz="1800" b="0" i="1">
                                          <a:latin typeface="Cambria Math" panose="02040503050406030204" pitchFamily="18" charset="0"/>
                                        </a:rPr>
                                      </m:ctrlPr>
                                    </m:sSupPr>
                                    <m:e>
                                      <m:r>
                                        <a:rPr lang="ar-AE" sz="1800" b="0" i="1" smtClean="0">
                                          <a:latin typeface="Cambria Math"/>
                                        </a:rPr>
                                        <m:t>𝐴</m:t>
                                      </m:r>
                                    </m:e>
                                    <m:sup>
                                      <m:r>
                                        <a:rPr lang="ar-AE" sz="1800" b="0" i="1" smtClean="0">
                                          <a:latin typeface="Cambria Math"/>
                                        </a:rPr>
                                        <m:t>2</m:t>
                                      </m:r>
                                    </m:sup>
                                  </m:sSup>
                                  <m:r>
                                    <a:rPr lang="ar-AE" sz="1800" b="0" smtClean="0">
                                      <a:latin typeface="Cambria Math"/>
                                    </a:rPr>
                                    <m:t>+</m:t>
                                  </m:r>
                                  <m:r>
                                    <a:rPr lang="ar-AE" sz="1800" b="0" i="1" smtClean="0">
                                      <a:latin typeface="Cambria Math"/>
                                    </a:rPr>
                                    <m:t>𝐴𝐵</m:t>
                                  </m:r>
                                  <m:r>
                                    <a:rPr lang="ar-AE" sz="1800" b="0" smtClean="0">
                                      <a:latin typeface="Cambria Math"/>
                                    </a:rPr>
                                    <m:t>+</m:t>
                                  </m:r>
                                  <m:sSup>
                                    <m:sSupPr>
                                      <m:ctrlPr>
                                        <a:rPr lang="ar-AE" sz="1800" b="0" i="1">
                                          <a:latin typeface="Cambria Math" panose="02040503050406030204" pitchFamily="18" charset="0"/>
                                        </a:rPr>
                                      </m:ctrlPr>
                                    </m:sSupPr>
                                    <m:e>
                                      <m:r>
                                        <a:rPr lang="ar-AE" sz="1800" b="0" i="1" smtClean="0">
                                          <a:latin typeface="Cambria Math"/>
                                        </a:rPr>
                                        <m:t>𝐵</m:t>
                                      </m:r>
                                    </m:e>
                                    <m:sup>
                                      <m:r>
                                        <a:rPr lang="ar-AE" sz="1800" b="0" i="1" smtClean="0">
                                          <a:latin typeface="Cambria Math"/>
                                        </a:rPr>
                                        <m:t>2</m:t>
                                      </m:r>
                                    </m:sup>
                                  </m:sSup>
                                </m:e>
                              </m:d>
                            </m:oMath>
                          </a14:m>
                          <a:r>
                            <a:rPr lang="en-US" sz="1800" b="0" dirty="0"/>
                            <a:t> </a:t>
                          </a:r>
                          <a:endParaRPr sz="1800" b="0" dirty="0"/>
                        </a:p>
                      </a:txBody>
                      <a:tcPr/>
                    </a:tc>
                    <a:extLst>
                      <a:ext uri="{0D108BD9-81ED-4DB2-BD59-A6C34878D82A}">
                        <a16:rowId xmlns:a16="http://schemas.microsoft.com/office/drawing/2014/main" val="10002"/>
                      </a:ext>
                    </a:extLst>
                  </a:tr>
                  <a:tr h="403382">
                    <a:tc>
                      <a:txBody>
                        <a:bodyPr/>
                        <a:lstStyle/>
                        <a:p>
                          <a:pPr algn="l">
                            <a:defRPr sz="1800"/>
                          </a:pPr>
                          <a:r>
                            <a:rPr sz="2000" dirty="0"/>
                            <a:t>​</a:t>
                          </a:r>
                          <a:r>
                            <a:rPr lang="en-US" sz="2000" b="0" i="0" kern="1200" dirty="0">
                              <a:solidFill>
                                <a:schemeClr val="tx1"/>
                              </a:solidFill>
                              <a:effectLst/>
                              <a:latin typeface="+mn-lt"/>
                              <a:ea typeface="+mn-ea"/>
                              <a:cs typeface="+mn-cs"/>
                            </a:rPr>
                            <a:t> </a:t>
                          </a:r>
                          <a14:m>
                            <m:oMath xmlns:m="http://schemas.openxmlformats.org/officeDocument/2006/math">
                              <m:r>
                                <a:rPr sz="2000">
                                  <a:latin typeface="Cambria Math"/>
                                </a:rPr>
                                <m:t>=</m:t>
                              </m:r>
                              <m:d>
                                <m:dPr>
                                  <m:ctrlPr>
                                    <a:rPr sz="2000" i="1">
                                      <a:latin typeface="Cambria Math" panose="02040503050406030204" pitchFamily="18" charset="0"/>
                                    </a:rPr>
                                  </m:ctrlPr>
                                </m:dPr>
                                <m:e>
                                  <m:r>
                                    <a:rPr sz="2000">
                                      <a:latin typeface="Cambria Math"/>
                                    </a:rPr>
                                    <m:t>5</m:t>
                                  </m:r>
                                  <m:r>
                                    <a:rPr sz="2000">
                                      <a:latin typeface="Cambria Math"/>
                                    </a:rPr>
                                    <m:t>𝑦</m:t>
                                  </m:r>
                                  <m:r>
                                    <a:rPr sz="2000">
                                      <a:latin typeface="Cambria Math"/>
                                    </a:rPr>
                                    <m:t>−</m:t>
                                  </m:r>
                                  <m:r>
                                    <a:rPr sz="2000">
                                      <a:latin typeface="Cambria Math"/>
                                    </a:rPr>
                                    <m:t>2</m:t>
                                  </m:r>
                                  <m:r>
                                    <a:rPr sz="2000">
                                      <a:latin typeface="Cambria Math"/>
                                    </a:rPr>
                                    <m:t>𝑧</m:t>
                                  </m:r>
                                </m:e>
                              </m:d>
                              <m:d>
                                <m:dPr>
                                  <m:ctrlPr>
                                    <a:rPr sz="2000" i="1">
                                      <a:latin typeface="Cambria Math" panose="02040503050406030204" pitchFamily="18" charset="0"/>
                                    </a:rPr>
                                  </m:ctrlPr>
                                </m:dPr>
                                <m:e>
                                  <m:r>
                                    <a:rPr sz="2000">
                                      <a:latin typeface="Cambria Math"/>
                                    </a:rPr>
                                    <m:t>25</m:t>
                                  </m:r>
                                  <m:sSup>
                                    <m:sSupPr>
                                      <m:ctrlPr>
                                        <a:rPr sz="2000" i="1">
                                          <a:latin typeface="Cambria Math" panose="02040503050406030204" pitchFamily="18" charset="0"/>
                                        </a:rPr>
                                      </m:ctrlPr>
                                    </m:sSupPr>
                                    <m:e>
                                      <m:r>
                                        <a:rPr sz="2000">
                                          <a:latin typeface="Cambria Math"/>
                                        </a:rPr>
                                        <m:t>𝑦</m:t>
                                      </m:r>
                                    </m:e>
                                    <m:sup>
                                      <m:r>
                                        <a:rPr sz="2000">
                                          <a:latin typeface="Cambria Math"/>
                                        </a:rPr>
                                        <m:t>2</m:t>
                                      </m:r>
                                    </m:sup>
                                  </m:sSup>
                                  <m:r>
                                    <a:rPr sz="2000">
                                      <a:latin typeface="Cambria Math"/>
                                    </a:rPr>
                                    <m:t>+</m:t>
                                  </m:r>
                                  <m:r>
                                    <a:rPr sz="2000">
                                      <a:latin typeface="Cambria Math"/>
                                    </a:rPr>
                                    <m:t>10</m:t>
                                  </m:r>
                                  <m:r>
                                    <a:rPr sz="2000">
                                      <a:latin typeface="Cambria Math"/>
                                    </a:rPr>
                                    <m:t>𝑦𝑧</m:t>
                                  </m:r>
                                  <m:r>
                                    <a:rPr sz="2000">
                                      <a:latin typeface="Cambria Math"/>
                                    </a:rPr>
                                    <m:t>+</m:t>
                                  </m:r>
                                  <m:r>
                                    <a:rPr sz="2000">
                                      <a:latin typeface="Cambria Math"/>
                                    </a:rPr>
                                    <m:t>4</m:t>
                                  </m:r>
                                  <m:sSup>
                                    <m:sSupPr>
                                      <m:ctrlPr>
                                        <a:rPr sz="2000" i="1">
                                          <a:latin typeface="Cambria Math" panose="02040503050406030204" pitchFamily="18" charset="0"/>
                                        </a:rPr>
                                      </m:ctrlPr>
                                    </m:sSupPr>
                                    <m:e>
                                      <m:r>
                                        <a:rPr sz="2000">
                                          <a:latin typeface="Cambria Math"/>
                                        </a:rPr>
                                        <m:t>𝑧</m:t>
                                      </m:r>
                                    </m:e>
                                    <m:sup>
                                      <m:r>
                                        <a:rPr sz="2000">
                                          <a:latin typeface="Cambria Math"/>
                                        </a:rPr>
                                        <m:t>2</m:t>
                                      </m:r>
                                    </m:sup>
                                  </m:sSup>
                                </m:e>
                              </m:d>
                            </m:oMath>
                          </a14:m>
                          <a:endParaRPr sz="2000" dirty="0"/>
                        </a:p>
                      </a:txBody>
                      <a:tcPr/>
                    </a:tc>
                    <a:tc>
                      <a:txBody>
                        <a:bodyPr/>
                        <a:lstStyle/>
                        <a:p>
                          <a:pPr algn="l"/>
                          <a:endParaRPr sz="1800" b="0" dirty="0"/>
                        </a:p>
                      </a:txBody>
                      <a:tcPr/>
                    </a:tc>
                    <a:extLst>
                      <a:ext uri="{0D108BD9-81ED-4DB2-BD59-A6C34878D82A}">
                        <a16:rowId xmlns:a16="http://schemas.microsoft.com/office/drawing/2014/main" val="10003"/>
                      </a:ext>
                    </a:extLst>
                  </a:tr>
                </a:tbl>
              </a:graphicData>
            </a:graphic>
          </p:graphicFrame>
        </mc:Choice>
        <mc:Fallback xmlns="">
          <p:graphicFrame>
            <p:nvGraphicFramePr>
              <p:cNvPr id="4" name="Table Placeholder 2" descr="125 y cubed minus 8 z cubed.&#10;&#10;equals open parenthesis 5 y close parenthesis cubed minus open parenthesis 2 z close parenthesis cubed.&#10;which is a difference of two cubes.&#10;&#10;equals open parenthesis 5 y minus 2 z close parenthesis open parenthesis open parenthesis 5 y close parenthesis squared plus open parenthesis 5 y close parenthesis open parenthesis 2 z close parenthesis plus open parenthesis 2 z close parenthesis squared close parenthesis.&#10;&#10;By considering A equals 5 y, B equals 2 z, A cubed minus B cubed equals open parenthesis A minus B close parenthesis times open parenthesis A squared plus A B plus B squared close parenthesis, the expression becomes&#10;open parenthesis 5 y minus 2 z close parenthesis open parenthesis 25 y squared plus 10 y z plus 4 z squared close parenthesis.">
                <a:extLst>
                  <a:ext uri="{FF2B5EF4-FFF2-40B4-BE49-F238E27FC236}">
                    <a16:creationId xmlns:a16="http://schemas.microsoft.com/office/drawing/2014/main" id="{1DEABA0C-CEB0-4392-ACFD-5CC9397C3C97}"/>
                  </a:ext>
                </a:extLst>
              </p:cNvPr>
              <p:cNvGraphicFramePr>
                <a:graphicFrameLocks/>
              </p:cNvGraphicFramePr>
              <p:nvPr>
                <p:extLst>
                  <p:ext uri="{D42A27DB-BD31-4B8C-83A1-F6EECF244321}">
                    <p14:modId xmlns:p14="http://schemas.microsoft.com/office/powerpoint/2010/main" val="561128949"/>
                  </p:ext>
                </p:extLst>
              </p:nvPr>
            </p:nvGraphicFramePr>
            <p:xfrm>
              <a:off x="838200" y="1113836"/>
              <a:ext cx="7920292" cy="1934165"/>
            </p:xfrm>
            <a:graphic>
              <a:graphicData uri="http://schemas.openxmlformats.org/drawingml/2006/table">
                <a:tbl>
                  <a:tblPr firstRow="1" bandRow="1">
                    <a:tableStyleId>{2D5ABB26-0587-4C30-8999-92F81FD0307C}</a:tableStyleId>
                  </a:tblPr>
                  <a:tblGrid>
                    <a:gridCol w="4853559">
                      <a:extLst>
                        <a:ext uri="{9D8B030D-6E8A-4147-A177-3AD203B41FA5}">
                          <a16:colId xmlns:a16="http://schemas.microsoft.com/office/drawing/2014/main" val="20000"/>
                        </a:ext>
                      </a:extLst>
                    </a:gridCol>
                    <a:gridCol w="3066733">
                      <a:extLst>
                        <a:ext uri="{9D8B030D-6E8A-4147-A177-3AD203B41FA5}">
                          <a16:colId xmlns:a16="http://schemas.microsoft.com/office/drawing/2014/main" val="20001"/>
                        </a:ext>
                      </a:extLst>
                    </a:gridCol>
                  </a:tblGrid>
                  <a:tr h="403382">
                    <a:tc>
                      <a:txBody>
                        <a:bodyPr/>
                        <a:lstStyle/>
                        <a:p>
                          <a:endParaRPr lang="en-US"/>
                        </a:p>
                      </a:txBody>
                      <a:tcPr>
                        <a:blipFill>
                          <a:blip r:embed="rId2"/>
                          <a:stretch>
                            <a:fillRect t="-7463" r="-63112" b="-400000"/>
                          </a:stretch>
                        </a:blipFill>
                      </a:tcPr>
                    </a:tc>
                    <a:tc>
                      <a:txBody>
                        <a:bodyPr/>
                        <a:lstStyle/>
                        <a:p>
                          <a:pPr algn="l">
                            <a:defRPr b="1"/>
                          </a:pPr>
                          <a:r>
                            <a:rPr lang="en-US" sz="1800" b="0" dirty="0"/>
                            <a:t>A difference of two cubes</a:t>
                          </a:r>
                          <a:endParaRPr sz="1800" b="0" dirty="0"/>
                        </a:p>
                      </a:txBody>
                      <a:tcPr anchor="ctr"/>
                    </a:tc>
                    <a:extLst>
                      <a:ext uri="{0D108BD9-81ED-4DB2-BD59-A6C34878D82A}">
                        <a16:rowId xmlns:a16="http://schemas.microsoft.com/office/drawing/2014/main" val="10000"/>
                      </a:ext>
                    </a:extLst>
                  </a:tr>
                  <a:tr h="403382">
                    <a:tc>
                      <a:txBody>
                        <a:bodyPr/>
                        <a:lstStyle/>
                        <a:p>
                          <a:endParaRPr lang="en-US"/>
                        </a:p>
                      </a:txBody>
                      <a:tcPr>
                        <a:blipFill>
                          <a:blip r:embed="rId2"/>
                          <a:stretch>
                            <a:fillRect t="-109091" r="-63112" b="-306061"/>
                          </a:stretch>
                        </a:blipFill>
                      </a:tcPr>
                    </a:tc>
                    <a:tc>
                      <a:txBody>
                        <a:bodyPr/>
                        <a:lstStyle/>
                        <a:p>
                          <a:endParaRPr lang="en-US"/>
                        </a:p>
                      </a:txBody>
                      <a:tcPr anchor="ctr">
                        <a:blipFill>
                          <a:blip r:embed="rId2"/>
                          <a:stretch>
                            <a:fillRect l="-158449" t="-109091" b="-306061"/>
                          </a:stretch>
                        </a:blipFill>
                      </a:tcPr>
                    </a:tc>
                    <a:extLst>
                      <a:ext uri="{0D108BD9-81ED-4DB2-BD59-A6C34878D82A}">
                        <a16:rowId xmlns:a16="http://schemas.microsoft.com/office/drawing/2014/main" val="10001"/>
                      </a:ext>
                    </a:extLst>
                  </a:tr>
                  <a:tr h="724019">
                    <a:tc>
                      <a:txBody>
                        <a:bodyPr/>
                        <a:lstStyle/>
                        <a:p>
                          <a:endParaRPr lang="en-US"/>
                        </a:p>
                      </a:txBody>
                      <a:tcPr>
                        <a:blipFill>
                          <a:blip r:embed="rId2"/>
                          <a:stretch>
                            <a:fillRect t="-115966" r="-63112" b="-69748"/>
                          </a:stretch>
                        </a:blipFill>
                      </a:tcPr>
                    </a:tc>
                    <a:tc>
                      <a:txBody>
                        <a:bodyPr/>
                        <a:lstStyle/>
                        <a:p>
                          <a:endParaRPr lang="en-US"/>
                        </a:p>
                      </a:txBody>
                      <a:tcPr>
                        <a:blipFill>
                          <a:blip r:embed="rId2"/>
                          <a:stretch>
                            <a:fillRect l="-158449" t="-115966" b="-69748"/>
                          </a:stretch>
                        </a:blipFill>
                      </a:tcPr>
                    </a:tc>
                    <a:extLst>
                      <a:ext uri="{0D108BD9-81ED-4DB2-BD59-A6C34878D82A}">
                        <a16:rowId xmlns:a16="http://schemas.microsoft.com/office/drawing/2014/main" val="10002"/>
                      </a:ext>
                    </a:extLst>
                  </a:tr>
                  <a:tr h="403382">
                    <a:tc>
                      <a:txBody>
                        <a:bodyPr/>
                        <a:lstStyle/>
                        <a:p>
                          <a:endParaRPr lang="en-US"/>
                        </a:p>
                      </a:txBody>
                      <a:tcPr>
                        <a:blipFill>
                          <a:blip r:embed="rId2"/>
                          <a:stretch>
                            <a:fillRect t="-383582" r="-63112" b="-23881"/>
                          </a:stretch>
                        </a:blipFill>
                      </a:tcPr>
                    </a:tc>
                    <a:tc>
                      <a:txBody>
                        <a:bodyPr/>
                        <a:lstStyle/>
                        <a:p>
                          <a:pPr algn="l"/>
                          <a:endParaRPr sz="1800" b="0" dirty="0"/>
                        </a:p>
                      </a:txBody>
                      <a:tcPr/>
                    </a:tc>
                    <a:extLst>
                      <a:ext uri="{0D108BD9-81ED-4DB2-BD59-A6C34878D82A}">
                        <a16:rowId xmlns:a16="http://schemas.microsoft.com/office/drawing/2014/main" val="10003"/>
                      </a:ext>
                    </a:extLst>
                  </a:tr>
                </a:tbl>
              </a:graphicData>
            </a:graphic>
          </p:graphicFrame>
        </mc:Fallback>
      </mc:AlternateContent>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3</a:t>
            </a:r>
            <a:r>
              <a:rPr dirty="0"/>
              <a:t>: Factoring Special Binomials</a:t>
            </a:r>
            <a:r>
              <a:rPr lang="en-US" baseline="-25000" dirty="0"/>
              <a:t>5</a:t>
            </a:r>
            <a:endParaRPr dirty="0"/>
          </a:p>
        </p:txBody>
      </p:sp>
      <p:sp>
        <p:nvSpPr>
          <p:cNvPr id="3" name="Text Placeholder 2"/>
          <p:cNvSpPr>
            <a:spLocks noGrp="1"/>
          </p:cNvSpPr>
          <p:nvPr>
            <p:ph type="body" sz="quarter" idx="10"/>
          </p:nvPr>
        </p:nvSpPr>
        <p:spPr/>
        <p:txBody>
          <a:bodyPr/>
          <a:lstStyle/>
          <a:p>
            <a:pPr marL="514350" indent="-514350">
              <a:buFont typeface="+mj-lt"/>
              <a:buAutoNum type="alphaLcPeriod" startAt="4"/>
              <a:defRPr sz="2800"/>
            </a:pPr>
            <a:r>
              <a:t>​</a:t>
            </a:r>
          </a:p>
        </p:txBody>
      </p:sp>
      <mc:AlternateContent xmlns:mc="http://schemas.openxmlformats.org/markup-compatibility/2006" xmlns:a14="http://schemas.microsoft.com/office/drawing/2010/main">
        <mc:Choice Requires="a14">
          <p:graphicFrame>
            <p:nvGraphicFramePr>
              <p:cNvPr id="4" name="Table Placeholder 2" descr="64 minus open parenthesis x plus y close parenthesis cubed&#10;&#10;equals 4 cubed minus open parenthesis x plus y close parenthesis cubed&#10;&#10;equals open parenthesis 4 minus open parenthesis x plus y close parenthesis close parenthesis open parenthesis 4 squared plus 4 open parenthesis x plus y close parenthesis plus open parenthesis x plus y close parenthesis squared close parenthesis&#10;&#10;equals open parenthesis 4 minus x minus y close parenthesis open parenthesis 16 plus 4 x plus 4 y plus x squared plus 2 x y plus y squared close parenthesis">
                <a:extLst>
                  <a:ext uri="{FF2B5EF4-FFF2-40B4-BE49-F238E27FC236}">
                    <a16:creationId xmlns:a16="http://schemas.microsoft.com/office/drawing/2014/main" id="{C727CD43-C08C-4D05-B819-85A875335564}"/>
                  </a:ext>
                </a:extLst>
              </p:cNvPr>
              <p:cNvGraphicFramePr>
                <a:graphicFrameLocks/>
              </p:cNvGraphicFramePr>
              <p:nvPr>
                <p:extLst>
                  <p:ext uri="{D42A27DB-BD31-4B8C-83A1-F6EECF244321}">
                    <p14:modId xmlns:p14="http://schemas.microsoft.com/office/powerpoint/2010/main" val="3746704577"/>
                  </p:ext>
                </p:extLst>
              </p:nvPr>
            </p:nvGraphicFramePr>
            <p:xfrm>
              <a:off x="838200" y="1105523"/>
              <a:ext cx="5562600" cy="1624203"/>
            </p:xfrm>
            <a:graphic>
              <a:graphicData uri="http://schemas.openxmlformats.org/drawingml/2006/table">
                <a:tbl>
                  <a:tblPr firstRow="1" bandRow="1">
                    <a:tableStyleId>{2D5ABB26-0587-4C30-8999-92F81FD0307C}</a:tableStyleId>
                  </a:tblPr>
                  <a:tblGrid>
                    <a:gridCol w="5562600">
                      <a:extLst>
                        <a:ext uri="{9D8B030D-6E8A-4147-A177-3AD203B41FA5}">
                          <a16:colId xmlns:a16="http://schemas.microsoft.com/office/drawing/2014/main" val="20000"/>
                        </a:ext>
                      </a:extLst>
                    </a:gridCol>
                  </a:tblGrid>
                  <a:tr h="370840">
                    <a:tc>
                      <a:txBody>
                        <a:bodyPr/>
                        <a:lstStyle/>
                        <a:p>
                          <a:pPr algn="l">
                            <a:defRPr sz="1800"/>
                          </a:pPr>
                          <a:r>
                            <a:rPr sz="2000" dirty="0"/>
                            <a:t>​</a:t>
                          </a:r>
                          <a14:m>
                            <m:oMath xmlns:m="http://schemas.openxmlformats.org/officeDocument/2006/math">
                              <m:r>
                                <a:rPr sz="2000">
                                  <a:latin typeface="Cambria Math"/>
                                </a:rPr>
                                <m:t>64−</m:t>
                              </m:r>
                              <m:sSup>
                                <m:sSupPr>
                                  <m:ctrlPr>
                                    <a:rPr sz="2000" i="1">
                                      <a:latin typeface="Cambria Math" panose="02040503050406030204" pitchFamily="18" charset="0"/>
                                    </a:rPr>
                                  </m:ctrlPr>
                                </m:sSupPr>
                                <m:e>
                                  <m:d>
                                    <m:dPr>
                                      <m:ctrlPr>
                                        <a:rPr sz="2000" i="1">
                                          <a:latin typeface="Cambria Math" panose="02040503050406030204" pitchFamily="18" charset="0"/>
                                        </a:rPr>
                                      </m:ctrlPr>
                                    </m:dPr>
                                    <m:e>
                                      <m:r>
                                        <a:rPr sz="2000">
                                          <a:latin typeface="Cambria Math"/>
                                        </a:rPr>
                                        <m:t>𝑥</m:t>
                                      </m:r>
                                      <m:r>
                                        <a:rPr sz="2000">
                                          <a:latin typeface="Cambria Math"/>
                                        </a:rPr>
                                        <m:t>+</m:t>
                                      </m:r>
                                      <m:r>
                                        <a:rPr sz="2000">
                                          <a:latin typeface="Cambria Math"/>
                                        </a:rPr>
                                        <m:t>𝑦</m:t>
                                      </m:r>
                                    </m:e>
                                  </m:d>
                                </m:e>
                                <m:sup>
                                  <m:r>
                                    <a:rPr sz="2000">
                                      <a:latin typeface="Cambria Math"/>
                                    </a:rPr>
                                    <m:t>3</m:t>
                                  </m:r>
                                </m:sup>
                              </m:sSup>
                            </m:oMath>
                          </a14:m>
                          <a:endParaRPr sz="2000" dirty="0"/>
                        </a:p>
                      </a:txBody>
                      <a:tcPr/>
                    </a:tc>
                    <a:extLst>
                      <a:ext uri="{0D108BD9-81ED-4DB2-BD59-A6C34878D82A}">
                        <a16:rowId xmlns:a16="http://schemas.microsoft.com/office/drawing/2014/main" val="10000"/>
                      </a:ext>
                    </a:extLst>
                  </a:tr>
                  <a:tr h="370840">
                    <a:tc>
                      <a:txBody>
                        <a:bodyPr/>
                        <a:lstStyle/>
                        <a:p>
                          <a:pPr algn="l">
                            <a:defRPr sz="1800"/>
                          </a:pPr>
                          <a:r>
                            <a:rPr lang="en-US" sz="2000" b="0" i="0" kern="1200" dirty="0">
                              <a:solidFill>
                                <a:schemeClr val="tx1"/>
                              </a:solidFill>
                              <a:effectLst/>
                              <a:latin typeface="+mn-lt"/>
                              <a:ea typeface="+mn-ea"/>
                              <a:cs typeface="+mn-cs"/>
                            </a:rPr>
                            <a:t> </a:t>
                          </a:r>
                          <a:r>
                            <a:rPr sz="2000" dirty="0"/>
                            <a:t>​</a:t>
                          </a:r>
                          <a14:m>
                            <m:oMath xmlns:m="http://schemas.openxmlformats.org/officeDocument/2006/math">
                              <m:r>
                                <a:rPr sz="2000">
                                  <a:latin typeface="Cambria Math"/>
                                </a:rPr>
                                <m:t>=</m:t>
                              </m:r>
                              <m:sSup>
                                <m:sSupPr>
                                  <m:ctrlPr>
                                    <a:rPr sz="2000" i="1">
                                      <a:latin typeface="Cambria Math" panose="02040503050406030204" pitchFamily="18" charset="0"/>
                                    </a:rPr>
                                  </m:ctrlPr>
                                </m:sSupPr>
                                <m:e>
                                  <m:r>
                                    <a:rPr sz="2000">
                                      <a:latin typeface="Cambria Math"/>
                                    </a:rPr>
                                    <m:t>4</m:t>
                                  </m:r>
                                </m:e>
                                <m:sup>
                                  <m:r>
                                    <a:rPr sz="2000">
                                      <a:latin typeface="Cambria Math"/>
                                    </a:rPr>
                                    <m:t>3</m:t>
                                  </m:r>
                                </m:sup>
                              </m:sSup>
                              <m:r>
                                <a:rPr sz="2000">
                                  <a:latin typeface="Cambria Math"/>
                                </a:rPr>
                                <m:t>−</m:t>
                              </m:r>
                              <m:sSup>
                                <m:sSupPr>
                                  <m:ctrlPr>
                                    <a:rPr sz="2000" i="1">
                                      <a:latin typeface="Cambria Math" panose="02040503050406030204" pitchFamily="18" charset="0"/>
                                    </a:rPr>
                                  </m:ctrlPr>
                                </m:sSupPr>
                                <m:e>
                                  <m:d>
                                    <m:dPr>
                                      <m:ctrlPr>
                                        <a:rPr sz="2000" i="1">
                                          <a:latin typeface="Cambria Math" panose="02040503050406030204" pitchFamily="18" charset="0"/>
                                        </a:rPr>
                                      </m:ctrlPr>
                                    </m:dPr>
                                    <m:e>
                                      <m:r>
                                        <a:rPr sz="2000">
                                          <a:latin typeface="Cambria Math"/>
                                        </a:rPr>
                                        <m:t>𝑥</m:t>
                                      </m:r>
                                      <m:r>
                                        <a:rPr sz="2000">
                                          <a:latin typeface="Cambria Math"/>
                                        </a:rPr>
                                        <m:t>+</m:t>
                                      </m:r>
                                      <m:r>
                                        <a:rPr sz="2000">
                                          <a:latin typeface="Cambria Math"/>
                                        </a:rPr>
                                        <m:t>𝑦</m:t>
                                      </m:r>
                                    </m:e>
                                  </m:d>
                                </m:e>
                                <m:sup>
                                  <m:r>
                                    <a:rPr sz="2000">
                                      <a:latin typeface="Cambria Math"/>
                                    </a:rPr>
                                    <m:t>3</m:t>
                                  </m:r>
                                </m:sup>
                              </m:sSup>
                            </m:oMath>
                          </a14:m>
                          <a:endParaRPr sz="2000" dirty="0"/>
                        </a:p>
                      </a:txBody>
                      <a:tcPr/>
                    </a:tc>
                    <a:extLst>
                      <a:ext uri="{0D108BD9-81ED-4DB2-BD59-A6C34878D82A}">
                        <a16:rowId xmlns:a16="http://schemas.microsoft.com/office/drawing/2014/main" val="10001"/>
                      </a:ext>
                    </a:extLst>
                  </a:tr>
                  <a:tr h="370840">
                    <a:tc>
                      <a:txBody>
                        <a:bodyPr/>
                        <a:lstStyle/>
                        <a:p>
                          <a:pPr algn="l">
                            <a:defRPr sz="1800"/>
                          </a:pPr>
                          <a:r>
                            <a:rPr sz="2000" dirty="0"/>
                            <a:t>​</a:t>
                          </a:r>
                          <a:r>
                            <a:rPr lang="en-US" sz="2000" b="0" i="0" kern="1200" dirty="0">
                              <a:solidFill>
                                <a:schemeClr val="tx1"/>
                              </a:solidFill>
                              <a:effectLst/>
                              <a:latin typeface="+mn-lt"/>
                              <a:ea typeface="+mn-ea"/>
                              <a:cs typeface="+mn-cs"/>
                            </a:rPr>
                            <a:t> </a:t>
                          </a:r>
                          <a14:m>
                            <m:oMath xmlns:m="http://schemas.openxmlformats.org/officeDocument/2006/math">
                              <m:r>
                                <a:rPr sz="2000">
                                  <a:latin typeface="Cambria Math"/>
                                </a:rPr>
                                <m:t>=</m:t>
                              </m:r>
                              <m:d>
                                <m:dPr>
                                  <m:ctrlPr>
                                    <a:rPr sz="2000" i="1">
                                      <a:latin typeface="Cambria Math" panose="02040503050406030204" pitchFamily="18" charset="0"/>
                                    </a:rPr>
                                  </m:ctrlPr>
                                </m:dPr>
                                <m:e>
                                  <m:r>
                                    <a:rPr sz="2000">
                                      <a:latin typeface="Cambria Math"/>
                                    </a:rPr>
                                    <m:t>4−</m:t>
                                  </m:r>
                                  <m:d>
                                    <m:dPr>
                                      <m:ctrlPr>
                                        <a:rPr sz="2000" i="1">
                                          <a:latin typeface="Cambria Math" panose="02040503050406030204" pitchFamily="18" charset="0"/>
                                        </a:rPr>
                                      </m:ctrlPr>
                                    </m:dPr>
                                    <m:e>
                                      <m:r>
                                        <a:rPr sz="2000">
                                          <a:latin typeface="Cambria Math"/>
                                        </a:rPr>
                                        <m:t>𝑥</m:t>
                                      </m:r>
                                      <m:r>
                                        <a:rPr sz="2000">
                                          <a:latin typeface="Cambria Math"/>
                                        </a:rPr>
                                        <m:t>+</m:t>
                                      </m:r>
                                      <m:r>
                                        <a:rPr sz="2000">
                                          <a:latin typeface="Cambria Math"/>
                                        </a:rPr>
                                        <m:t>𝑦</m:t>
                                      </m:r>
                                    </m:e>
                                  </m:d>
                                </m:e>
                              </m:d>
                              <m:d>
                                <m:dPr>
                                  <m:ctrlPr>
                                    <a:rPr sz="2000" i="1">
                                      <a:latin typeface="Cambria Math" panose="02040503050406030204" pitchFamily="18" charset="0"/>
                                    </a:rPr>
                                  </m:ctrlPr>
                                </m:dPr>
                                <m:e>
                                  <m:sSup>
                                    <m:sSupPr>
                                      <m:ctrlPr>
                                        <a:rPr sz="2000" i="1">
                                          <a:latin typeface="Cambria Math" panose="02040503050406030204" pitchFamily="18" charset="0"/>
                                        </a:rPr>
                                      </m:ctrlPr>
                                    </m:sSupPr>
                                    <m:e>
                                      <m:r>
                                        <a:rPr sz="2000">
                                          <a:latin typeface="Cambria Math"/>
                                        </a:rPr>
                                        <m:t>4</m:t>
                                      </m:r>
                                    </m:e>
                                    <m:sup>
                                      <m:r>
                                        <a:rPr sz="2000">
                                          <a:latin typeface="Cambria Math"/>
                                        </a:rPr>
                                        <m:t>2</m:t>
                                      </m:r>
                                    </m:sup>
                                  </m:sSup>
                                  <m:r>
                                    <a:rPr sz="2000">
                                      <a:latin typeface="Cambria Math"/>
                                    </a:rPr>
                                    <m:t>+4</m:t>
                                  </m:r>
                                  <m:d>
                                    <m:dPr>
                                      <m:ctrlPr>
                                        <a:rPr sz="2000" i="1">
                                          <a:latin typeface="Cambria Math" panose="02040503050406030204" pitchFamily="18" charset="0"/>
                                        </a:rPr>
                                      </m:ctrlPr>
                                    </m:dPr>
                                    <m:e>
                                      <m:r>
                                        <a:rPr sz="2000">
                                          <a:latin typeface="Cambria Math"/>
                                        </a:rPr>
                                        <m:t>𝑥</m:t>
                                      </m:r>
                                      <m:r>
                                        <a:rPr sz="2000">
                                          <a:latin typeface="Cambria Math"/>
                                        </a:rPr>
                                        <m:t>+</m:t>
                                      </m:r>
                                      <m:r>
                                        <a:rPr sz="2000">
                                          <a:latin typeface="Cambria Math"/>
                                        </a:rPr>
                                        <m:t>𝑦</m:t>
                                      </m:r>
                                    </m:e>
                                  </m:d>
                                  <m:r>
                                    <a:rPr sz="2000">
                                      <a:latin typeface="Cambria Math"/>
                                    </a:rPr>
                                    <m:t>+</m:t>
                                  </m:r>
                                  <m:sSup>
                                    <m:sSupPr>
                                      <m:ctrlPr>
                                        <a:rPr sz="2000" i="1">
                                          <a:latin typeface="Cambria Math" panose="02040503050406030204" pitchFamily="18" charset="0"/>
                                        </a:rPr>
                                      </m:ctrlPr>
                                    </m:sSupPr>
                                    <m:e>
                                      <m:d>
                                        <m:dPr>
                                          <m:ctrlPr>
                                            <a:rPr sz="2000" i="1">
                                              <a:latin typeface="Cambria Math" panose="02040503050406030204" pitchFamily="18" charset="0"/>
                                            </a:rPr>
                                          </m:ctrlPr>
                                        </m:dPr>
                                        <m:e>
                                          <m:r>
                                            <a:rPr sz="2000">
                                              <a:latin typeface="Cambria Math"/>
                                            </a:rPr>
                                            <m:t>𝑥</m:t>
                                          </m:r>
                                          <m:r>
                                            <a:rPr sz="2000">
                                              <a:latin typeface="Cambria Math"/>
                                            </a:rPr>
                                            <m:t>+</m:t>
                                          </m:r>
                                          <m:r>
                                            <a:rPr sz="2000">
                                              <a:latin typeface="Cambria Math"/>
                                            </a:rPr>
                                            <m:t>𝑦</m:t>
                                          </m:r>
                                        </m:e>
                                      </m:d>
                                    </m:e>
                                    <m:sup>
                                      <m:r>
                                        <a:rPr sz="2000">
                                          <a:latin typeface="Cambria Math"/>
                                        </a:rPr>
                                        <m:t>2</m:t>
                                      </m:r>
                                    </m:sup>
                                  </m:sSup>
                                </m:e>
                              </m:d>
                            </m:oMath>
                          </a14:m>
                          <a:endParaRPr sz="2000" dirty="0"/>
                        </a:p>
                      </a:txBody>
                      <a:tcPr/>
                    </a:tc>
                    <a:extLst>
                      <a:ext uri="{0D108BD9-81ED-4DB2-BD59-A6C34878D82A}">
                        <a16:rowId xmlns:a16="http://schemas.microsoft.com/office/drawing/2014/main" val="10002"/>
                      </a:ext>
                    </a:extLst>
                  </a:tr>
                  <a:tr h="370840">
                    <a:tc>
                      <a:txBody>
                        <a:bodyPr/>
                        <a:lstStyle/>
                        <a:p>
                          <a:pPr algn="l">
                            <a:defRPr sz="1800"/>
                          </a:pPr>
                          <a:r>
                            <a:rPr sz="2000" dirty="0"/>
                            <a:t>​</a:t>
                          </a:r>
                          <a:r>
                            <a:rPr lang="en-US" sz="2000" b="0" i="0" kern="1200" dirty="0">
                              <a:solidFill>
                                <a:schemeClr val="tx1"/>
                              </a:solidFill>
                              <a:effectLst/>
                              <a:latin typeface="+mn-lt"/>
                              <a:ea typeface="+mn-ea"/>
                              <a:cs typeface="+mn-cs"/>
                            </a:rPr>
                            <a:t> </a:t>
                          </a:r>
                          <a14:m>
                            <m:oMath xmlns:m="http://schemas.openxmlformats.org/officeDocument/2006/math">
                              <m:r>
                                <a:rPr sz="2000">
                                  <a:latin typeface="Cambria Math"/>
                                </a:rPr>
                                <m:t>=</m:t>
                              </m:r>
                              <m:d>
                                <m:dPr>
                                  <m:ctrlPr>
                                    <a:rPr sz="2000" i="1">
                                      <a:latin typeface="Cambria Math" panose="02040503050406030204" pitchFamily="18" charset="0"/>
                                    </a:rPr>
                                  </m:ctrlPr>
                                </m:dPr>
                                <m:e>
                                  <m:r>
                                    <a:rPr sz="2000">
                                      <a:latin typeface="Cambria Math"/>
                                    </a:rPr>
                                    <m:t>4−</m:t>
                                  </m:r>
                                  <m:r>
                                    <a:rPr sz="2000">
                                      <a:latin typeface="Cambria Math"/>
                                    </a:rPr>
                                    <m:t>𝑥</m:t>
                                  </m:r>
                                  <m:r>
                                    <a:rPr sz="2000">
                                      <a:latin typeface="Cambria Math"/>
                                    </a:rPr>
                                    <m:t>−</m:t>
                                  </m:r>
                                  <m:r>
                                    <a:rPr sz="2000">
                                      <a:latin typeface="Cambria Math"/>
                                    </a:rPr>
                                    <m:t>𝑦</m:t>
                                  </m:r>
                                </m:e>
                              </m:d>
                              <m:d>
                                <m:dPr>
                                  <m:ctrlPr>
                                    <a:rPr sz="2000" i="1">
                                      <a:latin typeface="Cambria Math" panose="02040503050406030204" pitchFamily="18" charset="0"/>
                                    </a:rPr>
                                  </m:ctrlPr>
                                </m:dPr>
                                <m:e>
                                  <m:r>
                                    <a:rPr sz="2000">
                                      <a:latin typeface="Cambria Math"/>
                                    </a:rPr>
                                    <m:t>16+4</m:t>
                                  </m:r>
                                  <m:r>
                                    <a:rPr sz="2000">
                                      <a:latin typeface="Cambria Math"/>
                                    </a:rPr>
                                    <m:t>𝑥</m:t>
                                  </m:r>
                                  <m:r>
                                    <a:rPr sz="2000">
                                      <a:latin typeface="Cambria Math"/>
                                    </a:rPr>
                                    <m:t>+4</m:t>
                                  </m:r>
                                  <m:r>
                                    <a:rPr sz="2000">
                                      <a:latin typeface="Cambria Math"/>
                                    </a:rPr>
                                    <m:t>𝑦</m:t>
                                  </m:r>
                                  <m:r>
                                    <a:rPr sz="2000">
                                      <a:latin typeface="Cambria Math"/>
                                    </a:rPr>
                                    <m:t>+</m:t>
                                  </m:r>
                                  <m:sSup>
                                    <m:sSupPr>
                                      <m:ctrlPr>
                                        <a:rPr sz="2000" i="1">
                                          <a:latin typeface="Cambria Math" panose="02040503050406030204" pitchFamily="18" charset="0"/>
                                        </a:rPr>
                                      </m:ctrlPr>
                                    </m:sSupPr>
                                    <m:e>
                                      <m:r>
                                        <a:rPr sz="2000">
                                          <a:latin typeface="Cambria Math"/>
                                        </a:rPr>
                                        <m:t>𝑥</m:t>
                                      </m:r>
                                    </m:e>
                                    <m:sup>
                                      <m:r>
                                        <a:rPr sz="2000">
                                          <a:latin typeface="Cambria Math"/>
                                        </a:rPr>
                                        <m:t>2</m:t>
                                      </m:r>
                                    </m:sup>
                                  </m:sSup>
                                  <m:r>
                                    <a:rPr sz="2000">
                                      <a:latin typeface="Cambria Math"/>
                                    </a:rPr>
                                    <m:t>+2</m:t>
                                  </m:r>
                                  <m:r>
                                    <a:rPr sz="2000">
                                      <a:latin typeface="Cambria Math"/>
                                    </a:rPr>
                                    <m:t>𝑥𝑦</m:t>
                                  </m:r>
                                  <m:r>
                                    <a:rPr sz="2000">
                                      <a:latin typeface="Cambria Math"/>
                                    </a:rPr>
                                    <m:t>+</m:t>
                                  </m:r>
                                  <m:sSup>
                                    <m:sSupPr>
                                      <m:ctrlPr>
                                        <a:rPr sz="2000" i="1">
                                          <a:latin typeface="Cambria Math" panose="02040503050406030204" pitchFamily="18" charset="0"/>
                                        </a:rPr>
                                      </m:ctrlPr>
                                    </m:sSupPr>
                                    <m:e>
                                      <m:r>
                                        <a:rPr sz="2000">
                                          <a:latin typeface="Cambria Math"/>
                                        </a:rPr>
                                        <m:t>𝑦</m:t>
                                      </m:r>
                                    </m:e>
                                    <m:sup>
                                      <m:r>
                                        <a:rPr sz="2000">
                                          <a:latin typeface="Cambria Math"/>
                                        </a:rPr>
                                        <m:t>2</m:t>
                                      </m:r>
                                    </m:sup>
                                  </m:sSup>
                                </m:e>
                              </m:d>
                            </m:oMath>
                          </a14:m>
                          <a:endParaRPr sz="2000" dirty="0"/>
                        </a:p>
                      </a:txBody>
                      <a:tcPr/>
                    </a:tc>
                    <a:extLst>
                      <a:ext uri="{0D108BD9-81ED-4DB2-BD59-A6C34878D82A}">
                        <a16:rowId xmlns:a16="http://schemas.microsoft.com/office/drawing/2014/main" val="10003"/>
                      </a:ext>
                    </a:extLst>
                  </a:tr>
                </a:tbl>
              </a:graphicData>
            </a:graphic>
          </p:graphicFrame>
        </mc:Choice>
        <mc:Fallback xmlns="">
          <p:graphicFrame>
            <p:nvGraphicFramePr>
              <p:cNvPr id="4" name="Table Placeholder 2" descr="64 minus open parenthesis x plus y close parenthesis cubed&#10;&#10;equals 4 cubed minus open parenthesis x plus y close parenthesis cubed&#10;&#10;equals open parenthesis 4 minus open parenthesis x plus y close parenthesis close parenthesis open parenthesis 4 squared plus 4 open parenthesis x plus y close parenthesis plus open parenthesis x plus y close parenthesis squared close parenthesis&#10;&#10;equals open parenthesis 4 minus x minus y close parenthesis open parenthesis 16 plus 4 x plus 4 y plus x squared plus 2 x y plus y squared close parenthesis">
                <a:extLst>
                  <a:ext uri="{FF2B5EF4-FFF2-40B4-BE49-F238E27FC236}">
                    <a16:creationId xmlns:a16="http://schemas.microsoft.com/office/drawing/2014/main" id="{C727CD43-C08C-4D05-B819-85A875335564}"/>
                  </a:ext>
                </a:extLst>
              </p:cNvPr>
              <p:cNvGraphicFramePr>
                <a:graphicFrameLocks/>
              </p:cNvGraphicFramePr>
              <p:nvPr>
                <p:extLst>
                  <p:ext uri="{D42A27DB-BD31-4B8C-83A1-F6EECF244321}">
                    <p14:modId xmlns:p14="http://schemas.microsoft.com/office/powerpoint/2010/main" val="3746704577"/>
                  </p:ext>
                </p:extLst>
              </p:nvPr>
            </p:nvGraphicFramePr>
            <p:xfrm>
              <a:off x="838200" y="1105523"/>
              <a:ext cx="5562600" cy="1624203"/>
            </p:xfrm>
            <a:graphic>
              <a:graphicData uri="http://schemas.openxmlformats.org/drawingml/2006/table">
                <a:tbl>
                  <a:tblPr firstRow="1" bandRow="1">
                    <a:tableStyleId>{2D5ABB26-0587-4C30-8999-92F81FD0307C}</a:tableStyleId>
                  </a:tblPr>
                  <a:tblGrid>
                    <a:gridCol w="5562600">
                      <a:extLst>
                        <a:ext uri="{9D8B030D-6E8A-4147-A177-3AD203B41FA5}">
                          <a16:colId xmlns:a16="http://schemas.microsoft.com/office/drawing/2014/main" val="20000"/>
                        </a:ext>
                      </a:extLst>
                    </a:gridCol>
                  </a:tblGrid>
                  <a:tr h="396240">
                    <a:tc>
                      <a:txBody>
                        <a:bodyPr/>
                        <a:lstStyle/>
                        <a:p>
                          <a:endParaRPr lang="en-US"/>
                        </a:p>
                      </a:txBody>
                      <a:tcPr>
                        <a:blipFill>
                          <a:blip r:embed="rId3"/>
                          <a:stretch>
                            <a:fillRect t="-7692" b="-338462"/>
                          </a:stretch>
                        </a:blipFill>
                      </a:tcPr>
                    </a:tc>
                    <a:extLst>
                      <a:ext uri="{0D108BD9-81ED-4DB2-BD59-A6C34878D82A}">
                        <a16:rowId xmlns:a16="http://schemas.microsoft.com/office/drawing/2014/main" val="10000"/>
                      </a:ext>
                    </a:extLst>
                  </a:tr>
                  <a:tr h="396240">
                    <a:tc>
                      <a:txBody>
                        <a:bodyPr/>
                        <a:lstStyle/>
                        <a:p>
                          <a:endParaRPr lang="en-US"/>
                        </a:p>
                      </a:txBody>
                      <a:tcPr>
                        <a:blipFill>
                          <a:blip r:embed="rId3"/>
                          <a:stretch>
                            <a:fillRect t="-107692" b="-238462"/>
                          </a:stretch>
                        </a:blipFill>
                      </a:tcPr>
                    </a:tc>
                    <a:extLst>
                      <a:ext uri="{0D108BD9-81ED-4DB2-BD59-A6C34878D82A}">
                        <a16:rowId xmlns:a16="http://schemas.microsoft.com/office/drawing/2014/main" val="10001"/>
                      </a:ext>
                    </a:extLst>
                  </a:tr>
                  <a:tr h="435483">
                    <a:tc>
                      <a:txBody>
                        <a:bodyPr/>
                        <a:lstStyle/>
                        <a:p>
                          <a:endParaRPr lang="en-US"/>
                        </a:p>
                      </a:txBody>
                      <a:tcPr>
                        <a:blipFill>
                          <a:blip r:embed="rId3"/>
                          <a:stretch>
                            <a:fillRect t="-187500" b="-115278"/>
                          </a:stretch>
                        </a:blipFill>
                      </a:tcPr>
                    </a:tc>
                    <a:extLst>
                      <a:ext uri="{0D108BD9-81ED-4DB2-BD59-A6C34878D82A}">
                        <a16:rowId xmlns:a16="http://schemas.microsoft.com/office/drawing/2014/main" val="10002"/>
                      </a:ext>
                    </a:extLst>
                  </a:tr>
                  <a:tr h="396240">
                    <a:tc>
                      <a:txBody>
                        <a:bodyPr/>
                        <a:lstStyle/>
                        <a:p>
                          <a:endParaRPr lang="en-US"/>
                        </a:p>
                      </a:txBody>
                      <a:tcPr>
                        <a:blipFill>
                          <a:blip r:embed="rId3"/>
                          <a:stretch>
                            <a:fillRect t="-318462" b="-27692"/>
                          </a:stretch>
                        </a:blipFill>
                      </a:tcPr>
                    </a:tc>
                    <a:extLst>
                      <a:ext uri="{0D108BD9-81ED-4DB2-BD59-A6C34878D82A}">
                        <a16:rowId xmlns:a16="http://schemas.microsoft.com/office/drawing/2014/main" val="10003"/>
                      </a:ext>
                    </a:extLst>
                  </a:tr>
                </a:tbl>
              </a:graphicData>
            </a:graphic>
          </p:graphicFrame>
        </mc:Fallback>
      </mc:AlternateContent>
      <p:sp>
        <p:nvSpPr>
          <p:cNvPr id="6" name="TextBox 5">
            <a:extLst>
              <a:ext uri="{FF2B5EF4-FFF2-40B4-BE49-F238E27FC236}">
                <a16:creationId xmlns:a16="http://schemas.microsoft.com/office/drawing/2014/main" id="{A7D69E54-48D6-901E-CCE3-65A7DE554540}"/>
              </a:ext>
              <a:ext uri="{C183D7F6-B498-43B3-948B-1728B52AA6E4}">
                <adec:decorative xmlns:adec="http://schemas.microsoft.com/office/drawing/2017/decorative" val="1"/>
              </a:ext>
            </a:extLst>
          </p:cNvPr>
          <p:cNvSpPr txBox="1"/>
          <p:nvPr/>
        </p:nvSpPr>
        <p:spPr>
          <a:xfrm>
            <a:off x="6400800" y="1105523"/>
            <a:ext cx="2514600" cy="2031325"/>
          </a:xfrm>
          <a:prstGeom prst="rect">
            <a:avLst/>
          </a:prstGeom>
          <a:noFill/>
        </p:spPr>
        <p:txBody>
          <a:bodyPr wrap="square">
            <a:spAutoFit/>
          </a:bodyPr>
          <a:lstStyle/>
          <a:p>
            <a:pPr algn="l">
              <a:defRPr b="1"/>
            </a:pPr>
            <a:r>
              <a:rPr lang="en-US" b="0" dirty="0"/>
              <a:t>In this difference of two cubes, the second cube is itself a binomial. But the factoring pattern still applies, leading to the final factored form of the original binomial.</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a:t>
            </a:r>
            <a:r>
              <a:rPr lang="en-US" dirty="0"/>
              <a:t>4</a:t>
            </a:r>
            <a:r>
              <a:rPr dirty="0"/>
              <a:t>: Factoring a Trinomial</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lang="en-US" sz="2800" dirty="0"/>
              <a:t>To factor</a:t>
            </a:r>
            <a:r>
              <a:rPr lang="en-US" i="1" dirty="0"/>
              <a:t> x</a:t>
            </a:r>
            <a:r>
              <a:rPr lang="en-US" sz="1050" i="1" dirty="0"/>
              <a:t> </a:t>
            </a:r>
            <a:r>
              <a:rPr lang="en-US" dirty="0"/>
              <a:t>² + </a:t>
            </a:r>
            <a:r>
              <a:rPr lang="en-US" i="1" dirty="0"/>
              <a:t>x</a:t>
            </a:r>
            <a:r>
              <a:rPr lang="en-US" dirty="0"/>
              <a:t> −12</a:t>
            </a:r>
            <a:r>
              <a:rPr lang="en-US" sz="2800" dirty="0"/>
              <a:t> we can begin by writing</a:t>
            </a:r>
            <a:endParaRPr sz="2800" dirty="0"/>
          </a:p>
        </p:txBody>
      </p:sp>
      <p:pic>
        <p:nvPicPr>
          <p:cNvPr id="5" name="Picture 4" descr="x squared plus x minus twelve equals open parenthesis x plus blank question mark close parenthesis times open parenthesis x plus blank question mark close parenthesis">
            <a:extLst>
              <a:ext uri="{FF2B5EF4-FFF2-40B4-BE49-F238E27FC236}">
                <a16:creationId xmlns:a16="http://schemas.microsoft.com/office/drawing/2014/main" id="{3E942648-517C-EB00-3184-B23DB33B7E9A}"/>
              </a:ext>
            </a:extLst>
          </p:cNvPr>
          <p:cNvPicPr>
            <a:picLocks noChangeAspect="1"/>
          </p:cNvPicPr>
          <p:nvPr/>
        </p:nvPicPr>
        <p:blipFill>
          <a:blip r:embed="rId2"/>
          <a:stretch>
            <a:fillRect/>
          </a:stretch>
        </p:blipFill>
        <p:spPr>
          <a:xfrm>
            <a:off x="533400" y="1447800"/>
            <a:ext cx="3941636" cy="656940"/>
          </a:xfrm>
          <a:prstGeom prst="rect">
            <a:avLst/>
          </a:prstGeom>
        </p:spPr>
      </p:pic>
      <p:sp>
        <p:nvSpPr>
          <p:cNvPr id="6" name="TextBox 5">
            <a:extLst>
              <a:ext uri="{FF2B5EF4-FFF2-40B4-BE49-F238E27FC236}">
                <a16:creationId xmlns:a16="http://schemas.microsoft.com/office/drawing/2014/main" id="{135BDD08-2C8A-91C0-4516-C5E4FBE69134}"/>
              </a:ext>
            </a:extLst>
          </p:cNvPr>
          <p:cNvSpPr txBox="1"/>
          <p:nvPr/>
        </p:nvSpPr>
        <p:spPr>
          <a:xfrm>
            <a:off x="4551236" y="1468032"/>
            <a:ext cx="3048000" cy="475655"/>
          </a:xfrm>
          <a:prstGeom prst="rect">
            <a:avLst/>
          </a:prstGeom>
          <a:noFill/>
        </p:spPr>
        <p:txBody>
          <a:bodyPr wrap="square" rtlCol="0">
            <a:spAutoFit/>
          </a:bodyPr>
          <a:lstStyle/>
          <a:p>
            <a:r>
              <a:rPr lang="en-US" sz="2800" dirty="0"/>
              <a:t>and then try to find</a:t>
            </a:r>
            <a:endParaRPr lang="en-IN" sz="2800" dirty="0"/>
          </a:p>
        </p:txBody>
      </p:sp>
      <p:sp>
        <p:nvSpPr>
          <p:cNvPr id="7" name="TextBox 6">
            <a:extLst>
              <a:ext uri="{FF2B5EF4-FFF2-40B4-BE49-F238E27FC236}">
                <a16:creationId xmlns:a16="http://schemas.microsoft.com/office/drawing/2014/main" id="{B2D49DA5-6D2D-69C1-4746-EEF58857C9C2}"/>
              </a:ext>
            </a:extLst>
          </p:cNvPr>
          <p:cNvSpPr txBox="1"/>
          <p:nvPr/>
        </p:nvSpPr>
        <p:spPr>
          <a:xfrm>
            <a:off x="455777" y="1932531"/>
            <a:ext cx="7915465" cy="3108543"/>
          </a:xfrm>
          <a:prstGeom prst="rect">
            <a:avLst/>
          </a:prstGeom>
          <a:noFill/>
        </p:spPr>
        <p:txBody>
          <a:bodyPr wrap="square" rtlCol="0">
            <a:spAutoFit/>
          </a:bodyPr>
          <a:lstStyle/>
          <a:p>
            <a:r>
              <a:rPr lang="en-US" sz="2800" dirty="0"/>
              <a:t>two integers to replace the question marks. The two integers we seek must have a product of −12, and the fact that the product is negative means that one integer must be positive and one negative. The only possibilities are {1, −12}, {− 1, 12}, {2, −6}, {− 2, 6}, </a:t>
            </a:r>
          </a:p>
          <a:p>
            <a:r>
              <a:rPr lang="en-US" sz="2800" dirty="0"/>
              <a:t>{3, −4} and {− 3, 4}, and when we add the requirement that the sum must be </a:t>
            </a:r>
            <a:r>
              <a:rPr lang="en-US" sz="2800" dirty="0">
                <a:latin typeface="Cambria Math"/>
              </a:rPr>
              <a:t>1</a:t>
            </a:r>
            <a:r>
              <a:rPr lang="en-US" sz="2800" dirty="0"/>
              <a:t>, we are left with</a:t>
            </a:r>
            <a:endParaRPr lang="en-IN" sz="2800" dirty="0"/>
          </a:p>
        </p:txBody>
      </p:sp>
      <p:sp>
        <p:nvSpPr>
          <p:cNvPr id="8" name="TextBox 7">
            <a:extLst>
              <a:ext uri="{FF2B5EF4-FFF2-40B4-BE49-F238E27FC236}">
                <a16:creationId xmlns:a16="http://schemas.microsoft.com/office/drawing/2014/main" id="{584ED384-1DA6-E0ED-14EA-D03A712DCD95}"/>
              </a:ext>
            </a:extLst>
          </p:cNvPr>
          <p:cNvSpPr txBox="1"/>
          <p:nvPr/>
        </p:nvSpPr>
        <p:spPr>
          <a:xfrm>
            <a:off x="476396" y="4923003"/>
            <a:ext cx="2065307" cy="523220"/>
          </a:xfrm>
          <a:prstGeom prst="rect">
            <a:avLst/>
          </a:prstGeom>
          <a:noFill/>
        </p:spPr>
        <p:txBody>
          <a:bodyPr wrap="square" rtlCol="0">
            <a:spAutoFit/>
          </a:bodyPr>
          <a:lstStyle/>
          <a:p>
            <a:r>
              <a:rPr lang="en-US" sz="2800" dirty="0"/>
              <a:t>{− 3, 4}, Thus</a:t>
            </a:r>
            <a:endParaRPr lang="en-IN" sz="2800" dirty="0"/>
          </a:p>
        </p:txBody>
      </p:sp>
      <p:pic>
        <p:nvPicPr>
          <p:cNvPr id="10" name="Picture 9" descr="x squared plus x minus twelve equals open parenthesis x minus three close parenthesis times open parenthesis x plus four close parenthesis">
            <a:extLst>
              <a:ext uri="{FF2B5EF4-FFF2-40B4-BE49-F238E27FC236}">
                <a16:creationId xmlns:a16="http://schemas.microsoft.com/office/drawing/2014/main" id="{A66246E6-EC46-D7B2-7AAB-3F07CCCF02F8}"/>
              </a:ext>
            </a:extLst>
          </p:cNvPr>
          <p:cNvPicPr>
            <a:picLocks noChangeAspect="1"/>
          </p:cNvPicPr>
          <p:nvPr/>
        </p:nvPicPr>
        <p:blipFill>
          <a:blip r:embed="rId3"/>
          <a:stretch>
            <a:fillRect/>
          </a:stretch>
        </p:blipFill>
        <p:spPr>
          <a:xfrm>
            <a:off x="2541703" y="4946747"/>
            <a:ext cx="3655562" cy="504000"/>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Procedure: </a:t>
            </a:r>
            <a:r>
              <a:rPr dirty="0"/>
              <a:t>Factoring a Trinomial by Grouping</a:t>
            </a:r>
          </a:p>
        </p:txBody>
      </p:sp>
      <p:sp>
        <p:nvSpPr>
          <p:cNvPr id="3" name="Text Placeholder 2"/>
          <p:cNvSpPr>
            <a:spLocks noGrp="1"/>
          </p:cNvSpPr>
          <p:nvPr>
            <p:ph type="body" sz="quarter" idx="10"/>
          </p:nvPr>
        </p:nvSpPr>
        <p:spPr/>
        <p:txBody>
          <a:bodyPr>
            <a:normAutofit/>
          </a:bodyPr>
          <a:lstStyle/>
          <a:p>
            <a:pPr>
              <a:defRPr sz="2800"/>
            </a:pPr>
            <a:r>
              <a:rPr lang="en-US" sz="2800" dirty="0"/>
              <a:t>To factor the trinomial </a:t>
            </a:r>
            <a:r>
              <a:rPr lang="en-US" i="1" dirty="0"/>
              <a:t>a</a:t>
            </a:r>
            <a:r>
              <a:rPr lang="en-US" sz="100" i="1" dirty="0"/>
              <a:t> </a:t>
            </a:r>
            <a:r>
              <a:rPr lang="en-US" i="1" dirty="0"/>
              <a:t>x</a:t>
            </a:r>
            <a:r>
              <a:rPr lang="en-US" sz="1050" i="1" dirty="0"/>
              <a:t> </a:t>
            </a:r>
            <a:r>
              <a:rPr lang="en-US" i="1" dirty="0"/>
              <a:t>² </a:t>
            </a:r>
            <a:r>
              <a:rPr lang="en-US" dirty="0"/>
              <a:t>+</a:t>
            </a:r>
            <a:r>
              <a:rPr lang="en-US" i="1" dirty="0"/>
              <a:t> b</a:t>
            </a:r>
            <a:r>
              <a:rPr lang="en-US" sz="100" i="1" dirty="0"/>
              <a:t> </a:t>
            </a:r>
            <a:r>
              <a:rPr lang="en-US" i="1" dirty="0"/>
              <a:t>x </a:t>
            </a:r>
            <a:r>
              <a:rPr lang="en-US" dirty="0"/>
              <a:t>+</a:t>
            </a:r>
            <a:r>
              <a:rPr lang="en-US" i="1" dirty="0"/>
              <a:t> c</a:t>
            </a:r>
            <a:r>
              <a:rPr lang="en-US" dirty="0"/>
              <a:t>,</a:t>
            </a:r>
            <a:r>
              <a:rPr lang="ar-AE" sz="2800" dirty="0"/>
              <a:t> </a:t>
            </a:r>
            <a:r>
              <a:rPr lang="en-US" sz="2800" dirty="0"/>
              <a:t>perform the following steps.</a:t>
            </a:r>
          </a:p>
          <a:p>
            <a:pPr>
              <a:defRPr sz="2800"/>
            </a:pPr>
            <a:r>
              <a:rPr lang="en-US" b="1" dirty="0"/>
              <a:t>Step 1:</a:t>
            </a:r>
            <a:r>
              <a:rPr lang="en-US" dirty="0"/>
              <a:t> Multiply </a:t>
            </a:r>
            <a:r>
              <a:rPr lang="en-US" i="1" dirty="0"/>
              <a:t>a</a:t>
            </a:r>
            <a:r>
              <a:rPr lang="en-US" dirty="0"/>
              <a:t> </a:t>
            </a:r>
            <a:r>
              <a:rPr lang="en-US" sz="2800" dirty="0"/>
              <a:t>and </a:t>
            </a:r>
            <a:r>
              <a:rPr lang="en-US" sz="2800" i="1" dirty="0"/>
              <a:t>c</a:t>
            </a:r>
            <a:r>
              <a:rPr lang="en-US" sz="2800" dirty="0"/>
              <a:t>.</a:t>
            </a:r>
          </a:p>
          <a:p>
            <a:pPr>
              <a:defRPr sz="2800"/>
            </a:pPr>
            <a:r>
              <a:rPr lang="en-US" b="1" dirty="0"/>
              <a:t>Step 2: </a:t>
            </a:r>
            <a:r>
              <a:rPr lang="en-US" dirty="0"/>
              <a:t>Factor </a:t>
            </a:r>
            <a:r>
              <a:rPr lang="en-US" i="1" dirty="0"/>
              <a:t>ac</a:t>
            </a:r>
            <a:r>
              <a:rPr lang="en-US" dirty="0"/>
              <a:t> </a:t>
            </a:r>
            <a:r>
              <a:rPr lang="en-US" sz="2800" dirty="0"/>
              <a:t>into two integers whose sum is </a:t>
            </a:r>
            <a:r>
              <a:rPr lang="en-US" sz="2800" i="1" dirty="0"/>
              <a:t>b</a:t>
            </a:r>
            <a:r>
              <a:rPr lang="en-US" sz="2800" dirty="0"/>
              <a:t>. If no such factors exist, the trinomial is irreducible over the integers.</a:t>
            </a:r>
          </a:p>
          <a:p>
            <a:pPr>
              <a:defRPr sz="2800"/>
            </a:pPr>
            <a:r>
              <a:rPr lang="en-US" b="1" dirty="0"/>
              <a:t>Step 3: </a:t>
            </a:r>
            <a:r>
              <a:rPr lang="en-US" dirty="0"/>
              <a:t>Rewrite </a:t>
            </a:r>
            <a:r>
              <a:rPr lang="en-US" i="1" dirty="0"/>
              <a:t>b</a:t>
            </a:r>
            <a:r>
              <a:rPr lang="en-US" dirty="0"/>
              <a:t> in the trinomial with the sum found in Step 2, and distribute. The resulting polynomial of four terms may now be factored by grouping.</a:t>
            </a:r>
            <a:endParaRPr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a:t>
            </a:r>
            <a:r>
              <a:rPr lang="en-US" dirty="0"/>
              <a:t>1</a:t>
            </a:r>
            <a:r>
              <a:rPr dirty="0"/>
              <a:t>: Factoring Out the Greatest Common Factor</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Factor each polynomial by factoring out the greatest common factor.</a:t>
            </a:r>
            <a:endParaRPr dirty="0"/>
          </a:p>
        </p:txBody>
      </p:sp>
      <p:pic>
        <p:nvPicPr>
          <p:cNvPr id="4" name="Picture 3" descr="a. Twelve times x raised to the power of five minus four times x squared plus eight times x cubed times z cubed.&#10;&#10;b. Negative twenty-four times a times x squared plus sixty times a.&#10;&#10;c. Open parentheses a squared minus b close parentheses minus three times open parentheses a squared minus b close parentheses.&#10;&#10;d. Open parentheses x squared plus y close parentheses raised to the power of three plus three times open parentheses x squared plus y close parentheses squared.">
            <a:extLst>
              <a:ext uri="{FF2B5EF4-FFF2-40B4-BE49-F238E27FC236}">
                <a16:creationId xmlns:a16="http://schemas.microsoft.com/office/drawing/2014/main" id="{29BEB435-9B46-9C6E-159A-1D75CAF561FD}"/>
              </a:ext>
            </a:extLst>
          </p:cNvPr>
          <p:cNvPicPr>
            <a:picLocks noChangeAspect="1"/>
          </p:cNvPicPr>
          <p:nvPr/>
        </p:nvPicPr>
        <p:blipFill>
          <a:blip r:embed="rId2"/>
          <a:stretch>
            <a:fillRect/>
          </a:stretch>
        </p:blipFill>
        <p:spPr>
          <a:xfrm>
            <a:off x="609600" y="2133600"/>
            <a:ext cx="3528000" cy="2456581"/>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a:t>
            </a:r>
            <a:r>
              <a:rPr lang="en-US" dirty="0"/>
              <a:t>5</a:t>
            </a:r>
            <a:r>
              <a:rPr dirty="0"/>
              <a:t>: Factoring a Trinomial by Grouping</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sz="2800" dirty="0"/>
              <a:t>To factor the trinomial</a:t>
            </a:r>
            <a:r>
              <a:rPr lang="en-US" sz="2800" dirty="0"/>
              <a:t> 6</a:t>
            </a:r>
            <a:r>
              <a:rPr lang="en-US" i="1" dirty="0"/>
              <a:t>x</a:t>
            </a:r>
            <a:r>
              <a:rPr lang="en-US" sz="1050" i="1" dirty="0"/>
              <a:t> </a:t>
            </a:r>
            <a:r>
              <a:rPr lang="en-US" dirty="0"/>
              <a:t>² − </a:t>
            </a:r>
            <a:r>
              <a:rPr lang="en-US" i="1" dirty="0"/>
              <a:t>x</a:t>
            </a:r>
            <a:r>
              <a:rPr lang="en-US" dirty="0"/>
              <a:t> −12</a:t>
            </a:r>
            <a:r>
              <a:rPr sz="2800" dirty="0"/>
              <a:t> by trial and error, we would begin by noting that if it can be factored, the factors must be of the form</a:t>
            </a:r>
          </a:p>
        </p:txBody>
      </p:sp>
      <p:pic>
        <p:nvPicPr>
          <p:cNvPr id="4" name="Picture 3" descr="Open parenthesis x plus  blank question mark close parenthesis times open parenthesis six times x plus  blank question mark close parenthesis.">
            <a:extLst>
              <a:ext uri="{FF2B5EF4-FFF2-40B4-BE49-F238E27FC236}">
                <a16:creationId xmlns:a16="http://schemas.microsoft.com/office/drawing/2014/main" id="{0BA43A62-0472-A49E-7C03-0EE4E16FDE39}"/>
              </a:ext>
            </a:extLst>
          </p:cNvPr>
          <p:cNvPicPr>
            <a:picLocks noChangeAspect="1"/>
          </p:cNvPicPr>
          <p:nvPr/>
        </p:nvPicPr>
        <p:blipFill>
          <a:blip r:embed="rId2"/>
          <a:stretch>
            <a:fillRect/>
          </a:stretch>
        </p:blipFill>
        <p:spPr>
          <a:xfrm>
            <a:off x="4532350" y="1866746"/>
            <a:ext cx="2077781" cy="576000"/>
          </a:xfrm>
          <a:prstGeom prst="rect">
            <a:avLst/>
          </a:prstGeom>
        </p:spPr>
      </p:pic>
      <p:sp>
        <p:nvSpPr>
          <p:cNvPr id="11" name="TextBox 10">
            <a:extLst>
              <a:ext uri="{FF2B5EF4-FFF2-40B4-BE49-F238E27FC236}">
                <a16:creationId xmlns:a16="http://schemas.microsoft.com/office/drawing/2014/main" id="{FA570157-8414-0593-30E8-4228EFD3643B}"/>
              </a:ext>
            </a:extLst>
          </p:cNvPr>
          <p:cNvSpPr txBox="1"/>
          <p:nvPr/>
        </p:nvSpPr>
        <p:spPr>
          <a:xfrm>
            <a:off x="6681541" y="1833913"/>
            <a:ext cx="831273" cy="475655"/>
          </a:xfrm>
          <a:prstGeom prst="rect">
            <a:avLst/>
          </a:prstGeom>
          <a:noFill/>
        </p:spPr>
        <p:txBody>
          <a:bodyPr wrap="square" rtlCol="0">
            <a:spAutoFit/>
          </a:bodyPr>
          <a:lstStyle/>
          <a:p>
            <a:r>
              <a:rPr lang="en-IN" sz="2800" dirty="0"/>
              <a:t>or</a:t>
            </a:r>
          </a:p>
        </p:txBody>
      </p:sp>
      <p:pic>
        <p:nvPicPr>
          <p:cNvPr id="5" name="Picture 4" descr="Open parenthesis two times  x plus  blank question mark close parenthesis times open parenthesis three  times x plus  blank question mark close parenthesis.">
            <a:extLst>
              <a:ext uri="{FF2B5EF4-FFF2-40B4-BE49-F238E27FC236}">
                <a16:creationId xmlns:a16="http://schemas.microsoft.com/office/drawing/2014/main" id="{7F25B53E-67A1-1C5F-A153-1DB6EDB31E0C}"/>
              </a:ext>
            </a:extLst>
          </p:cNvPr>
          <p:cNvPicPr>
            <a:picLocks noChangeAspect="1"/>
          </p:cNvPicPr>
          <p:nvPr/>
        </p:nvPicPr>
        <p:blipFill>
          <a:blip r:embed="rId3"/>
          <a:stretch>
            <a:fillRect/>
          </a:stretch>
        </p:blipFill>
        <p:spPr>
          <a:xfrm>
            <a:off x="566567" y="2314314"/>
            <a:ext cx="2079801" cy="540000"/>
          </a:xfrm>
          <a:prstGeom prst="rect">
            <a:avLst/>
          </a:prstGeom>
        </p:spPr>
      </p:pic>
      <p:sp>
        <p:nvSpPr>
          <p:cNvPr id="8" name="TextBox 7">
            <a:extLst>
              <a:ext uri="{FF2B5EF4-FFF2-40B4-BE49-F238E27FC236}">
                <a16:creationId xmlns:a16="http://schemas.microsoft.com/office/drawing/2014/main" id="{1542F6F1-B1CC-E77F-6EE2-16FA11C792FC}"/>
              </a:ext>
            </a:extLst>
          </p:cNvPr>
          <p:cNvSpPr txBox="1"/>
          <p:nvPr/>
        </p:nvSpPr>
        <p:spPr>
          <a:xfrm>
            <a:off x="2732427" y="2277127"/>
            <a:ext cx="5036777" cy="523220"/>
          </a:xfrm>
          <a:prstGeom prst="rect">
            <a:avLst/>
          </a:prstGeom>
          <a:noFill/>
        </p:spPr>
        <p:txBody>
          <a:bodyPr wrap="square" rtlCol="0">
            <a:spAutoFit/>
          </a:bodyPr>
          <a:lstStyle/>
          <a:p>
            <a:r>
              <a:rPr lang="en-US" sz="2800" dirty="0"/>
              <a:t>If we use the grouping method,</a:t>
            </a:r>
            <a:endParaRPr lang="en-IN" sz="2800" dirty="0"/>
          </a:p>
        </p:txBody>
      </p:sp>
      <p:pic>
        <p:nvPicPr>
          <p:cNvPr id="13" name="Picture 12" descr="We form the product open parenthesis 6 close parenthesis times open parenthesis negative 12 close parenthesis, which equals negative 72, and then">
            <a:extLst>
              <a:ext uri="{FF2B5EF4-FFF2-40B4-BE49-F238E27FC236}">
                <a16:creationId xmlns:a16="http://schemas.microsoft.com/office/drawing/2014/main" id="{0C5F8B29-A845-6ACD-36F7-AAD6D4AC7E9B}"/>
              </a:ext>
            </a:extLst>
          </p:cNvPr>
          <p:cNvPicPr>
            <a:picLocks noChangeAspect="1"/>
          </p:cNvPicPr>
          <p:nvPr/>
        </p:nvPicPr>
        <p:blipFill>
          <a:blip r:embed="rId4"/>
          <a:stretch>
            <a:fillRect/>
          </a:stretch>
        </p:blipFill>
        <p:spPr>
          <a:xfrm>
            <a:off x="423796" y="2742933"/>
            <a:ext cx="7191820" cy="540000"/>
          </a:xfrm>
          <a:prstGeom prst="rect">
            <a:avLst/>
          </a:prstGeom>
        </p:spPr>
      </p:pic>
      <p:sp>
        <p:nvSpPr>
          <p:cNvPr id="14" name="TextBox 13">
            <a:extLst>
              <a:ext uri="{FF2B5EF4-FFF2-40B4-BE49-F238E27FC236}">
                <a16:creationId xmlns:a16="http://schemas.microsoft.com/office/drawing/2014/main" id="{A9C45AF9-B611-6FD1-863C-553DFFCD71A2}"/>
              </a:ext>
            </a:extLst>
          </p:cNvPr>
          <p:cNvSpPr txBox="1"/>
          <p:nvPr/>
        </p:nvSpPr>
        <p:spPr>
          <a:xfrm>
            <a:off x="462526" y="3141938"/>
            <a:ext cx="7690873" cy="989100"/>
          </a:xfrm>
          <a:prstGeom prst="rect">
            <a:avLst/>
          </a:prstGeom>
          <a:noFill/>
        </p:spPr>
        <p:txBody>
          <a:bodyPr wrap="square" rtlCol="0">
            <a:spAutoFit/>
          </a:bodyPr>
          <a:lstStyle/>
          <a:p>
            <a:r>
              <a:rPr lang="en-US" sz="2800" dirty="0"/>
              <a:t>factor − 72 into two integers whose sum is − 1. The two numbers − 9 and </a:t>
            </a:r>
            <a:r>
              <a:rPr lang="en-US" sz="2800" dirty="0">
                <a:latin typeface="Cambria Math"/>
              </a:rPr>
              <a:t>8</a:t>
            </a:r>
            <a:r>
              <a:rPr lang="en-US" sz="2800" dirty="0"/>
              <a:t> work, so we write</a:t>
            </a:r>
            <a:endParaRPr lang="en-IN" sz="2800" dirty="0"/>
          </a:p>
        </p:txBody>
      </p:sp>
      <p:pic>
        <p:nvPicPr>
          <p:cNvPr id="7" name="Picture 6" descr="Six times x squared minus x minus twelve equals six times x squared plus open parenthesis negative nine plus eight close parenthesis times x minus twelve, which simplifies to six times x squared minus nine times x plus eight times x minus twelve.">
            <a:extLst>
              <a:ext uri="{FF2B5EF4-FFF2-40B4-BE49-F238E27FC236}">
                <a16:creationId xmlns:a16="http://schemas.microsoft.com/office/drawing/2014/main" id="{AC386ADD-B4A6-818E-9FDD-0A926BE66936}"/>
              </a:ext>
            </a:extLst>
          </p:cNvPr>
          <p:cNvPicPr>
            <a:picLocks noChangeAspect="1"/>
          </p:cNvPicPr>
          <p:nvPr/>
        </p:nvPicPr>
        <p:blipFill>
          <a:blip r:embed="rId5"/>
          <a:stretch>
            <a:fillRect/>
          </a:stretch>
        </p:blipFill>
        <p:spPr>
          <a:xfrm>
            <a:off x="566567" y="4150989"/>
            <a:ext cx="7378055" cy="504000"/>
          </a:xfrm>
          <a:prstGeom prst="rect">
            <a:avLst/>
          </a:prstGeom>
        </p:spPr>
      </p:pic>
      <p:sp>
        <p:nvSpPr>
          <p:cNvPr id="10" name="TextBox 9">
            <a:extLst>
              <a:ext uri="{FF2B5EF4-FFF2-40B4-BE49-F238E27FC236}">
                <a16:creationId xmlns:a16="http://schemas.microsoft.com/office/drawing/2014/main" id="{186A20BA-6F25-E446-8B73-F6562D021C9C}"/>
              </a:ext>
            </a:extLst>
          </p:cNvPr>
          <p:cNvSpPr txBox="1"/>
          <p:nvPr/>
        </p:nvSpPr>
        <p:spPr>
          <a:xfrm>
            <a:off x="471442" y="4553835"/>
            <a:ext cx="4140000" cy="504000"/>
          </a:xfrm>
          <a:prstGeom prst="rect">
            <a:avLst/>
          </a:prstGeom>
          <a:noFill/>
        </p:spPr>
        <p:txBody>
          <a:bodyPr wrap="square" rtlCol="0">
            <a:spAutoFit/>
          </a:bodyPr>
          <a:lstStyle/>
          <a:p>
            <a:r>
              <a:rPr lang="en-US" sz="2800" dirty="0"/>
              <a:t>Now proceed by grouping.</a:t>
            </a:r>
          </a:p>
          <a:p>
            <a:endParaRPr lang="en-IN" sz="2800" dirty="0"/>
          </a:p>
        </p:txBody>
      </p:sp>
      <p:pic>
        <p:nvPicPr>
          <p:cNvPr id="6" name="Picture 5" descr="Six times x squared minus nine times x plus eight times x minus twelve equals three times x times open parenthesis two times x minus three close parenthesis plus four times open parenthesis two times x minus three close parenthesis, which simplifies to open parenthesis two times x minus three close parenthesis times open parenthesis three times x plus four close parenthesis.">
            <a:extLst>
              <a:ext uri="{FF2B5EF4-FFF2-40B4-BE49-F238E27FC236}">
                <a16:creationId xmlns:a16="http://schemas.microsoft.com/office/drawing/2014/main" id="{5985B8AC-D6EE-C672-BF43-5A09FAA24CBB}"/>
              </a:ext>
            </a:extLst>
          </p:cNvPr>
          <p:cNvPicPr>
            <a:picLocks noChangeAspect="1"/>
          </p:cNvPicPr>
          <p:nvPr/>
        </p:nvPicPr>
        <p:blipFill>
          <a:blip r:embed="rId6"/>
          <a:stretch>
            <a:fillRect/>
          </a:stretch>
        </p:blipFill>
        <p:spPr>
          <a:xfrm>
            <a:off x="1931116" y="4959310"/>
            <a:ext cx="5581698" cy="1044000"/>
          </a:xfrm>
          <a:prstGeom prst="rect">
            <a:avLst/>
          </a:prstGeom>
        </p:spPr>
      </p:pic>
    </p:spTree>
    <p:extLst>
      <p:ext uri="{BB962C8B-B14F-4D97-AF65-F5344CB8AC3E}">
        <p14:creationId xmlns:p14="http://schemas.microsoft.com/office/powerpoint/2010/main" val="12803916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dirty="0"/>
              <a:t>Perfect Square Trinomials</a:t>
            </a:r>
          </a:p>
        </p:txBody>
      </p:sp>
      <p:sp>
        <p:nvSpPr>
          <p:cNvPr id="3" name="Text Placeholder 2"/>
          <p:cNvSpPr>
            <a:spLocks noGrp="1"/>
          </p:cNvSpPr>
          <p:nvPr>
            <p:ph type="body" sz="quarter" idx="10"/>
          </p:nvPr>
        </p:nvSpPr>
        <p:spPr/>
        <p:txBody>
          <a:bodyPr>
            <a:normAutofit/>
          </a:bodyPr>
          <a:lstStyle/>
          <a:p>
            <a:pPr>
              <a:defRPr sz="2800"/>
            </a:pPr>
            <a:r>
              <a:rPr sz="2800" dirty="0"/>
              <a:t>In the following</a:t>
            </a:r>
            <a:r>
              <a:rPr lang="en-US" sz="2800" dirty="0"/>
              <a:t> equations</a:t>
            </a:r>
            <a:r>
              <a:rPr sz="2800" dirty="0"/>
              <a:t>, </a:t>
            </a:r>
            <a:r>
              <a:rPr lang="en-US" i="1" dirty="0"/>
              <a:t>A</a:t>
            </a:r>
            <a:r>
              <a:rPr lang="en-US" dirty="0"/>
              <a:t> </a:t>
            </a:r>
            <a:r>
              <a:rPr sz="2800" dirty="0"/>
              <a:t>and </a:t>
            </a:r>
            <a:r>
              <a:rPr lang="en-US" sz="2800" i="1" dirty="0"/>
              <a:t>B </a:t>
            </a:r>
            <a:r>
              <a:rPr sz="2800" dirty="0"/>
              <a:t>represent algebraic expressions.</a:t>
            </a:r>
          </a:p>
        </p:txBody>
      </p:sp>
      <p:pic>
        <p:nvPicPr>
          <p:cNvPr id="4" name="Picture 3" descr="A squared plus two times A times B plus B squared equals open parenthesis A plus B close parenthesis squared.&#10;&#10;A squared minus two times A times B plus B squared equals open parenthesis A minus B close parenthesis squared.&#10;&#10;">
            <a:extLst>
              <a:ext uri="{FF2B5EF4-FFF2-40B4-BE49-F238E27FC236}">
                <a16:creationId xmlns:a16="http://schemas.microsoft.com/office/drawing/2014/main" id="{903B3185-80E2-1692-772A-9DB9C0ACD2E7}"/>
              </a:ext>
            </a:extLst>
          </p:cNvPr>
          <p:cNvPicPr>
            <a:picLocks noChangeAspect="1"/>
          </p:cNvPicPr>
          <p:nvPr/>
        </p:nvPicPr>
        <p:blipFill>
          <a:blip r:embed="rId2"/>
          <a:stretch>
            <a:fillRect/>
          </a:stretch>
        </p:blipFill>
        <p:spPr>
          <a:xfrm>
            <a:off x="2514600" y="2206038"/>
            <a:ext cx="3181200" cy="1188000"/>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a:t>
            </a:r>
            <a:r>
              <a:rPr lang="en-US" dirty="0"/>
              <a:t>6</a:t>
            </a:r>
            <a:r>
              <a:rPr dirty="0"/>
              <a:t>: Perfect Square Trinomials</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sz="2800" dirty="0"/>
              <a:t>Factor the algebraic expression</a:t>
            </a:r>
            <a:r>
              <a:rPr lang="en-US" sz="2800" dirty="0"/>
              <a:t> </a:t>
            </a:r>
            <a:r>
              <a:rPr lang="en-US" i="1" dirty="0"/>
              <a:t>x</a:t>
            </a:r>
            <a:r>
              <a:rPr lang="en-US" sz="1050" i="1" dirty="0"/>
              <a:t> </a:t>
            </a:r>
            <a:r>
              <a:rPr lang="en-US" dirty="0"/>
              <a:t>² + 10</a:t>
            </a:r>
            <a:r>
              <a:rPr lang="en-US" i="1" dirty="0"/>
              <a:t>x</a:t>
            </a:r>
            <a:r>
              <a:rPr lang="en-US" dirty="0"/>
              <a:t> + 25</a:t>
            </a:r>
            <a:r>
              <a:rPr sz="2800" dirty="0"/>
              <a: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6</a:t>
            </a:r>
            <a:r>
              <a:rPr dirty="0"/>
              <a:t>: Perfect Square Trinomials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The expression appears to be in the form of a perfect square trinomial, but we need to check that the value of the middle term follows the above pattern. Taking </a:t>
            </a:r>
            <a:endParaRPr lang="en-US" dirty="0"/>
          </a:p>
          <a:p>
            <a:pPr>
              <a:defRPr sz="2800"/>
            </a:pPr>
            <a:r>
              <a:rPr lang="en-US" sz="2800" i="1" dirty="0"/>
              <a:t>A</a:t>
            </a:r>
            <a:r>
              <a:rPr lang="en-US" sz="2800" dirty="0"/>
              <a:t> = </a:t>
            </a:r>
            <a:r>
              <a:rPr lang="en-US" sz="2800" i="1" dirty="0"/>
              <a:t>x </a:t>
            </a:r>
            <a:r>
              <a:rPr sz="2800" dirty="0"/>
              <a:t>and</a:t>
            </a:r>
            <a:r>
              <a:rPr lang="en-US" sz="2800" dirty="0"/>
              <a:t> </a:t>
            </a:r>
            <a:r>
              <a:rPr lang="en-US" sz="2800" i="1" dirty="0"/>
              <a:t>B</a:t>
            </a:r>
            <a:r>
              <a:rPr lang="en-US" sz="2800" dirty="0"/>
              <a:t> = 5</a:t>
            </a:r>
            <a:r>
              <a:rPr sz="2800" dirty="0"/>
              <a:t>, we see that</a:t>
            </a:r>
            <a:r>
              <a:rPr lang="en-US" sz="2800" dirty="0"/>
              <a:t> 2</a:t>
            </a:r>
            <a:r>
              <a:rPr lang="en-US" sz="2800" i="1" dirty="0"/>
              <a:t>AB</a:t>
            </a:r>
            <a:r>
              <a:rPr lang="en-US" sz="2800" dirty="0"/>
              <a:t> = 10</a:t>
            </a:r>
            <a:r>
              <a:rPr lang="en-US" sz="2800" i="1" dirty="0"/>
              <a:t>x</a:t>
            </a:r>
            <a:r>
              <a:rPr sz="2800" dirty="0"/>
              <a:t>, so the expression does match the form of a perfect square trinomial.</a:t>
            </a:r>
          </a:p>
          <a:p>
            <a:pPr>
              <a:defRPr sz="2800"/>
            </a:pPr>
            <a:r>
              <a:rPr sz="2800" dirty="0"/>
              <a:t>Thus, the factored form of</a:t>
            </a:r>
          </a:p>
        </p:txBody>
      </p:sp>
      <p:pic>
        <p:nvPicPr>
          <p:cNvPr id="4" name="Picture 3" descr="x squared plus ten times x plus twenty-five equals open parenthesis x plus five close parenthesis squared.">
            <a:extLst>
              <a:ext uri="{FF2B5EF4-FFF2-40B4-BE49-F238E27FC236}">
                <a16:creationId xmlns:a16="http://schemas.microsoft.com/office/drawing/2014/main" id="{53775EA8-2332-070B-93C2-97EDF818A34F}"/>
              </a:ext>
            </a:extLst>
          </p:cNvPr>
          <p:cNvPicPr>
            <a:picLocks noChangeAspect="1"/>
          </p:cNvPicPr>
          <p:nvPr/>
        </p:nvPicPr>
        <p:blipFill>
          <a:blip r:embed="rId2"/>
          <a:stretch>
            <a:fillRect/>
          </a:stretch>
        </p:blipFill>
        <p:spPr>
          <a:xfrm>
            <a:off x="4419600" y="4219976"/>
            <a:ext cx="3371690" cy="612000"/>
          </a:xfrm>
          <a:prstGeom prst="rect">
            <a:avLst/>
          </a:prstGeom>
        </p:spPr>
      </p:pic>
      <p:sp>
        <p:nvSpPr>
          <p:cNvPr id="6" name="TextBox 5">
            <a:extLst>
              <a:ext uri="{FF2B5EF4-FFF2-40B4-BE49-F238E27FC236}">
                <a16:creationId xmlns:a16="http://schemas.microsoft.com/office/drawing/2014/main" id="{2C1DF9E4-05AA-056F-0F8E-7F524DC0F58F}"/>
              </a:ext>
            </a:extLst>
          </p:cNvPr>
          <p:cNvSpPr txBox="1"/>
          <p:nvPr/>
        </p:nvSpPr>
        <p:spPr>
          <a:xfrm>
            <a:off x="457200" y="4691769"/>
            <a:ext cx="7162800" cy="523220"/>
          </a:xfrm>
          <a:prstGeom prst="rect">
            <a:avLst/>
          </a:prstGeom>
          <a:noFill/>
        </p:spPr>
        <p:txBody>
          <a:bodyPr wrap="square" rtlCol="0">
            <a:spAutoFit/>
          </a:bodyPr>
          <a:lstStyle/>
          <a:p>
            <a:r>
              <a:rPr lang="en-US" sz="2800" dirty="0"/>
              <a:t>and </a:t>
            </a:r>
            <a:r>
              <a:rPr lang="en-US" sz="2800" i="1" dirty="0"/>
              <a:t>x</a:t>
            </a:r>
            <a:r>
              <a:rPr lang="en-US" sz="1050" i="1" dirty="0"/>
              <a:t> </a:t>
            </a:r>
            <a:r>
              <a:rPr lang="en-US" sz="2800" dirty="0"/>
              <a:t>² + 10</a:t>
            </a:r>
            <a:r>
              <a:rPr lang="en-US" sz="2800" i="1" dirty="0"/>
              <a:t>x</a:t>
            </a:r>
            <a:r>
              <a:rPr lang="en-US" sz="2800" dirty="0"/>
              <a:t> + 25 is a perfect square trinomial.</a:t>
            </a:r>
            <a:endParaRPr lang="en-IN" sz="28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a:t>
            </a:r>
            <a:r>
              <a:rPr lang="en-US" dirty="0"/>
              <a:t>7</a:t>
            </a:r>
            <a:r>
              <a:rPr dirty="0"/>
              <a:t>: Factoring Expressions with </a:t>
            </a:r>
            <a:r>
              <a:rPr dirty="0" err="1"/>
              <a:t>Noninteger</a:t>
            </a:r>
            <a:r>
              <a:rPr dirty="0"/>
              <a:t> Rational Exponents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Factor each of the following algebraic expressions.</a:t>
            </a:r>
            <a:endParaRPr dirty="0"/>
          </a:p>
        </p:txBody>
      </p:sp>
      <p:pic>
        <p:nvPicPr>
          <p:cNvPr id="6" name="Picture 5" descr="a. Three times x raised to the power of negative two-thirds, minus six times x cubed raised to the power of one-third, plus three times x cubed raised to the power of four-thirds.&#10;&#10;b. Open parenthesis x minus one close parenthesis raised to the power of one-half, minus open parenthesis x minus one close parenthesis raised to the power of negative one-half.">
            <a:extLst>
              <a:ext uri="{FF2B5EF4-FFF2-40B4-BE49-F238E27FC236}">
                <a16:creationId xmlns:a16="http://schemas.microsoft.com/office/drawing/2014/main" id="{DF27EC8C-6610-CF3F-0FCB-BD6F609C4628}"/>
              </a:ext>
            </a:extLst>
          </p:cNvPr>
          <p:cNvPicPr>
            <a:picLocks noChangeAspect="1"/>
          </p:cNvPicPr>
          <p:nvPr/>
        </p:nvPicPr>
        <p:blipFill>
          <a:blip r:embed="rId2"/>
          <a:stretch>
            <a:fillRect/>
          </a:stretch>
        </p:blipFill>
        <p:spPr>
          <a:xfrm>
            <a:off x="609600" y="1600200"/>
            <a:ext cx="2673579" cy="1296000"/>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7</a:t>
            </a:r>
            <a:r>
              <a:rPr dirty="0"/>
              <a:t>: Factoring Expressions with </a:t>
            </a:r>
            <a:r>
              <a:rPr dirty="0" err="1"/>
              <a:t>Noninteger</a:t>
            </a:r>
            <a:r>
              <a:rPr dirty="0"/>
              <a:t> Rational Exponents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514350" indent="-514350">
              <a:buFont typeface="+mj-lt"/>
              <a:buAutoNum type="alphaLcPeriod"/>
              <a:defRPr sz="2800"/>
            </a:pPr>
            <a:r>
              <a:rPr dirty="0"/>
              <a:t>​</a:t>
            </a:r>
          </a:p>
        </p:txBody>
      </p:sp>
      <mc:AlternateContent xmlns:mc="http://schemas.openxmlformats.org/markup-compatibility/2006" xmlns:a14="http://schemas.microsoft.com/office/drawing/2010/main">
        <mc:Choice Requires="a14">
          <p:graphicFrame>
            <p:nvGraphicFramePr>
              <p:cNvPr id="4" name="Table Placeholder 2" descr="a. open parenthesis Three times x raised to the power of negative two-thirds closed parenthesis minus open parenthesis six times x raised to the power of one-third closed parenthesis plus three times x to the power of four thirds.&#10;&#10;Step 1: Factor out the common term.&#10;Equals open parenthesis three times x raised to the power of negative two-thirds closed parenthesis times open parenthesis one minus two times x plus x squared close parenthesis.&#10;&#10;Step 2: Recognizing the quadratic trinomial.&#10;Equals three times x raised to the power of negative two-thirds, times open parenthesis x squared minus two times x plus one close parenthesis.&#10;&#10;Step 3: Factoring the trinomial.&#10;Equals open parenthesis three times x raised to the power of negative two-thirds close parenthesis times open parenthesis x minus one close parenthesis times open parenthesis x minus one close parenthesis.&#10;&#10;Step 4: Expressing the repeated factor as a square.&#10;Equals open parenthesis three times x raised to the power of negative two-thirds close parenthesis times open parenthesis x minus one close parenthesis squared.">
                <a:extLst>
                  <a:ext uri="{FF2B5EF4-FFF2-40B4-BE49-F238E27FC236}">
                    <a16:creationId xmlns:a16="http://schemas.microsoft.com/office/drawing/2014/main" id="{8166400A-39FE-496A-86ED-95F84C160282}"/>
                  </a:ext>
                </a:extLst>
              </p:cNvPr>
              <p:cNvGraphicFramePr>
                <a:graphicFrameLocks/>
              </p:cNvGraphicFramePr>
              <p:nvPr>
                <p:extLst>
                  <p:ext uri="{D42A27DB-BD31-4B8C-83A1-F6EECF244321}">
                    <p14:modId xmlns:p14="http://schemas.microsoft.com/office/powerpoint/2010/main" val="1590895048"/>
                  </p:ext>
                </p:extLst>
              </p:nvPr>
            </p:nvGraphicFramePr>
            <p:xfrm>
              <a:off x="838200" y="1481052"/>
              <a:ext cx="7924800" cy="3627120"/>
            </p:xfrm>
            <a:graphic>
              <a:graphicData uri="http://schemas.openxmlformats.org/drawingml/2006/table">
                <a:tbl>
                  <a:tblPr firstRow="1" bandRow="1">
                    <a:tableStyleId>{2D5ABB26-0587-4C30-8999-92F81FD0307C}</a:tableStyleId>
                  </a:tblPr>
                  <a:tblGrid>
                    <a:gridCol w="3962400">
                      <a:extLst>
                        <a:ext uri="{9D8B030D-6E8A-4147-A177-3AD203B41FA5}">
                          <a16:colId xmlns:a16="http://schemas.microsoft.com/office/drawing/2014/main" val="20000"/>
                        </a:ext>
                      </a:extLst>
                    </a:gridCol>
                    <a:gridCol w="3962400">
                      <a:extLst>
                        <a:ext uri="{9D8B030D-6E8A-4147-A177-3AD203B41FA5}">
                          <a16:colId xmlns:a16="http://schemas.microsoft.com/office/drawing/2014/main" val="20001"/>
                        </a:ext>
                      </a:extLst>
                    </a:gridCol>
                  </a:tblGrid>
                  <a:tr h="579120">
                    <a:tc>
                      <a:txBody>
                        <a:bodyPr/>
                        <a:lstStyle/>
                        <a:p>
                          <a:pPr algn="l">
                            <a:defRPr sz="1800"/>
                          </a:pPr>
                          <a:r>
                            <a:rPr sz="2200" dirty="0"/>
                            <a:t>​</a:t>
                          </a:r>
                          <a14:m>
                            <m:oMath xmlns:m="http://schemas.openxmlformats.org/officeDocument/2006/math">
                              <m:r>
                                <a:rPr sz="2200">
                                  <a:latin typeface="Cambria Math"/>
                                </a:rPr>
                                <m:t>3</m:t>
                              </m:r>
                              <m:sSup>
                                <m:sSupPr>
                                  <m:ctrlPr>
                                    <a:rPr sz="2200" i="1">
                                      <a:latin typeface="Cambria Math" panose="02040503050406030204" pitchFamily="18" charset="0"/>
                                    </a:rPr>
                                  </m:ctrlPr>
                                </m:sSupPr>
                                <m:e>
                                  <m:r>
                                    <a:rPr sz="2200">
                                      <a:latin typeface="Cambria Math"/>
                                    </a:rPr>
                                    <m:t>𝑥</m:t>
                                  </m:r>
                                </m:e>
                                <m:sup>
                                  <m:r>
                                    <a:rPr sz="2200">
                                      <a:latin typeface="Cambria Math"/>
                                    </a:rPr>
                                    <m:t>−</m:t>
                                  </m:r>
                                  <m:f>
                                    <m:fPr>
                                      <m:ctrlPr>
                                        <a:rPr sz="2200" i="1">
                                          <a:latin typeface="Cambria Math" panose="02040503050406030204" pitchFamily="18" charset="0"/>
                                        </a:rPr>
                                      </m:ctrlPr>
                                    </m:fPr>
                                    <m:num>
                                      <m:r>
                                        <a:rPr sz="2200">
                                          <a:latin typeface="Cambria Math"/>
                                        </a:rPr>
                                        <m:t>2</m:t>
                                      </m:r>
                                    </m:num>
                                    <m:den>
                                      <m:r>
                                        <a:rPr sz="2200">
                                          <a:latin typeface="Cambria Math"/>
                                        </a:rPr>
                                        <m:t>3</m:t>
                                      </m:r>
                                    </m:den>
                                  </m:f>
                                </m:sup>
                              </m:sSup>
                              <m:r>
                                <a:rPr sz="2200">
                                  <a:latin typeface="Cambria Math"/>
                                </a:rPr>
                                <m:t>−6</m:t>
                              </m:r>
                              <m:sSup>
                                <m:sSupPr>
                                  <m:ctrlPr>
                                    <a:rPr sz="2200" i="1">
                                      <a:latin typeface="Cambria Math" panose="02040503050406030204" pitchFamily="18" charset="0"/>
                                    </a:rPr>
                                  </m:ctrlPr>
                                </m:sSupPr>
                                <m:e>
                                  <m:r>
                                    <a:rPr sz="2200">
                                      <a:latin typeface="Cambria Math"/>
                                    </a:rPr>
                                    <m:t>𝑥</m:t>
                                  </m:r>
                                </m:e>
                                <m:sup>
                                  <m:f>
                                    <m:fPr>
                                      <m:ctrlPr>
                                        <a:rPr sz="2200" i="1">
                                          <a:latin typeface="Cambria Math" panose="02040503050406030204" pitchFamily="18" charset="0"/>
                                        </a:rPr>
                                      </m:ctrlPr>
                                    </m:fPr>
                                    <m:num>
                                      <m:r>
                                        <a:rPr sz="2200">
                                          <a:latin typeface="Cambria Math"/>
                                        </a:rPr>
                                        <m:t>1</m:t>
                                      </m:r>
                                    </m:num>
                                    <m:den>
                                      <m:r>
                                        <a:rPr sz="2200">
                                          <a:latin typeface="Cambria Math"/>
                                        </a:rPr>
                                        <m:t>3</m:t>
                                      </m:r>
                                    </m:den>
                                  </m:f>
                                </m:sup>
                              </m:sSup>
                              <m:r>
                                <a:rPr sz="2200">
                                  <a:latin typeface="Cambria Math"/>
                                </a:rPr>
                                <m:t>+3</m:t>
                              </m:r>
                              <m:sSup>
                                <m:sSupPr>
                                  <m:ctrlPr>
                                    <a:rPr sz="2200" i="1">
                                      <a:latin typeface="Cambria Math" panose="02040503050406030204" pitchFamily="18" charset="0"/>
                                    </a:rPr>
                                  </m:ctrlPr>
                                </m:sSupPr>
                                <m:e>
                                  <m:r>
                                    <a:rPr sz="2200">
                                      <a:latin typeface="Cambria Math"/>
                                    </a:rPr>
                                    <m:t>𝑥</m:t>
                                  </m:r>
                                </m:e>
                                <m:sup>
                                  <m:f>
                                    <m:fPr>
                                      <m:ctrlPr>
                                        <a:rPr sz="2200" i="1">
                                          <a:latin typeface="Cambria Math" panose="02040503050406030204" pitchFamily="18" charset="0"/>
                                        </a:rPr>
                                      </m:ctrlPr>
                                    </m:fPr>
                                    <m:num>
                                      <m:r>
                                        <a:rPr sz="2200">
                                          <a:latin typeface="Cambria Math"/>
                                        </a:rPr>
                                        <m:t>4</m:t>
                                      </m:r>
                                    </m:num>
                                    <m:den>
                                      <m:r>
                                        <a:rPr sz="2200">
                                          <a:latin typeface="Cambria Math"/>
                                        </a:rPr>
                                        <m:t>3</m:t>
                                      </m:r>
                                    </m:den>
                                  </m:f>
                                </m:sup>
                              </m:sSup>
                            </m:oMath>
                          </a14:m>
                          <a:endParaRPr sz="22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100" b="1"/>
                          </a:pPr>
                          <a:r>
                            <a:rPr lang="en-US" sz="1800" b="0" dirty="0"/>
                            <a:t>We start by factoring </a:t>
                          </a:r>
                          <a:r>
                            <a:rPr sz="1800" b="0" dirty="0"/>
                            <a:t>out </a:t>
                          </a:r>
                          <a14:m>
                            <m:oMath xmlns:m="http://schemas.openxmlformats.org/officeDocument/2006/math">
                              <m:r>
                                <a:rPr lang="en-US" sz="1800" b="0" i="1" smtClean="0">
                                  <a:latin typeface="Cambria Math"/>
                                </a:rPr>
                                <m:t>3</m:t>
                              </m:r>
                              <m:sSup>
                                <m:sSupPr>
                                  <m:ctrlPr>
                                    <a:rPr sz="1800" b="0" i="1">
                                      <a:latin typeface="Cambria Math" panose="02040503050406030204" pitchFamily="18" charset="0"/>
                                    </a:rPr>
                                  </m:ctrlPr>
                                </m:sSupPr>
                                <m:e>
                                  <m:r>
                                    <a:rPr lang="en-US" sz="1800" b="0" i="1" smtClean="0">
                                      <a:latin typeface="Cambria Math"/>
                                    </a:rPr>
                                    <m:t>𝑥</m:t>
                                  </m:r>
                                </m:e>
                                <m:sup>
                                  <m:r>
                                    <a:rPr lang="en-US" sz="1800" b="0" smtClean="0">
                                      <a:latin typeface="Cambria Math"/>
                                    </a:rPr>
                                    <m:t>−</m:t>
                                  </m:r>
                                  <m:f>
                                    <m:fPr>
                                      <m:ctrlPr>
                                        <a:rPr sz="1800" b="0" i="1">
                                          <a:latin typeface="Cambria Math" panose="02040503050406030204" pitchFamily="18" charset="0"/>
                                        </a:rPr>
                                      </m:ctrlPr>
                                    </m:fPr>
                                    <m:num>
                                      <m:r>
                                        <a:rPr lang="en-US" sz="1800" b="0" i="1" smtClean="0">
                                          <a:latin typeface="Cambria Math"/>
                                        </a:rPr>
                                        <m:t>2</m:t>
                                      </m:r>
                                    </m:num>
                                    <m:den>
                                      <m:r>
                                        <a:rPr lang="en-US" sz="1800" b="0" i="1" smtClean="0">
                                          <a:latin typeface="Cambria Math"/>
                                        </a:rPr>
                                        <m:t>3</m:t>
                                      </m:r>
                                    </m:den>
                                  </m:f>
                                </m:sup>
                              </m:sSup>
                            </m:oMath>
                          </a14:m>
                          <a:r>
                            <a:rPr sz="1800" b="0" dirty="0"/>
                            <a:t>.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579120">
                    <a:tc>
                      <a:txBody>
                        <a:bodyPr/>
                        <a:lstStyle/>
                        <a:p>
                          <a:pPr algn="l">
                            <a:defRPr sz="1800"/>
                          </a:pPr>
                          <a:r>
                            <a:rPr sz="2200" dirty="0"/>
                            <a:t>​</a:t>
                          </a:r>
                          <a:r>
                            <a:rPr lang="en-US" sz="2200" b="0" i="0" kern="1200" dirty="0">
                              <a:solidFill>
                                <a:schemeClr val="tx1"/>
                              </a:solidFill>
                              <a:effectLst/>
                              <a:latin typeface="+mn-lt"/>
                              <a:ea typeface="+mn-ea"/>
                              <a:cs typeface="+mn-cs"/>
                            </a:rPr>
                            <a:t> </a:t>
                          </a:r>
                          <a14:m>
                            <m:oMath xmlns:m="http://schemas.openxmlformats.org/officeDocument/2006/math">
                              <m:r>
                                <a:rPr sz="2200">
                                  <a:latin typeface="Cambria Math"/>
                                </a:rPr>
                                <m:t>=3</m:t>
                              </m:r>
                              <m:sSup>
                                <m:sSupPr>
                                  <m:ctrlPr>
                                    <a:rPr sz="2200" i="1">
                                      <a:latin typeface="Cambria Math" panose="02040503050406030204" pitchFamily="18" charset="0"/>
                                    </a:rPr>
                                  </m:ctrlPr>
                                </m:sSupPr>
                                <m:e>
                                  <m:r>
                                    <a:rPr sz="2200">
                                      <a:latin typeface="Cambria Math"/>
                                    </a:rPr>
                                    <m:t>𝑥</m:t>
                                  </m:r>
                                </m:e>
                                <m:sup>
                                  <m:r>
                                    <a:rPr sz="2200">
                                      <a:latin typeface="Cambria Math"/>
                                    </a:rPr>
                                    <m:t>−</m:t>
                                  </m:r>
                                  <m:f>
                                    <m:fPr>
                                      <m:ctrlPr>
                                        <a:rPr sz="2200" i="1">
                                          <a:latin typeface="Cambria Math" panose="02040503050406030204" pitchFamily="18" charset="0"/>
                                        </a:rPr>
                                      </m:ctrlPr>
                                    </m:fPr>
                                    <m:num>
                                      <m:r>
                                        <a:rPr sz="2200">
                                          <a:latin typeface="Cambria Math"/>
                                        </a:rPr>
                                        <m:t>2</m:t>
                                      </m:r>
                                    </m:num>
                                    <m:den>
                                      <m:r>
                                        <a:rPr sz="2200">
                                          <a:latin typeface="Cambria Math"/>
                                        </a:rPr>
                                        <m:t>3</m:t>
                                      </m:r>
                                    </m:den>
                                  </m:f>
                                </m:sup>
                              </m:sSup>
                              <m:d>
                                <m:dPr>
                                  <m:ctrlPr>
                                    <a:rPr sz="2200" i="1">
                                      <a:latin typeface="Cambria Math" panose="02040503050406030204" pitchFamily="18" charset="0"/>
                                    </a:rPr>
                                  </m:ctrlPr>
                                </m:dPr>
                                <m:e>
                                  <m:r>
                                    <a:rPr sz="2200">
                                      <a:latin typeface="Cambria Math"/>
                                    </a:rPr>
                                    <m:t>1−2</m:t>
                                  </m:r>
                                  <m:r>
                                    <a:rPr sz="2200">
                                      <a:latin typeface="Cambria Math"/>
                                    </a:rPr>
                                    <m:t>𝑥</m:t>
                                  </m:r>
                                  <m:r>
                                    <a:rPr sz="2200">
                                      <a:latin typeface="Cambria Math"/>
                                    </a:rPr>
                                    <m:t>+</m:t>
                                  </m:r>
                                  <m:sSup>
                                    <m:sSupPr>
                                      <m:ctrlPr>
                                        <a:rPr sz="2200" i="1">
                                          <a:latin typeface="Cambria Math" panose="02040503050406030204" pitchFamily="18" charset="0"/>
                                        </a:rPr>
                                      </m:ctrlPr>
                                    </m:sSupPr>
                                    <m:e>
                                      <m:r>
                                        <a:rPr sz="2200">
                                          <a:latin typeface="Cambria Math"/>
                                        </a:rPr>
                                        <m:t>𝑥</m:t>
                                      </m:r>
                                    </m:e>
                                    <m:sup>
                                      <m:r>
                                        <a:rPr sz="2200">
                                          <a:latin typeface="Cambria Math"/>
                                        </a:rPr>
                                        <m:t>2</m:t>
                                      </m:r>
                                    </m:sup>
                                  </m:sSup>
                                </m:e>
                              </m:d>
                            </m:oMath>
                          </a14:m>
                          <a:endParaRPr sz="22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b="1"/>
                          </a:pPr>
                          <a:r>
                            <a:rPr lang="en-US" sz="1800" b="0" dirty="0"/>
                            <a:t>Note that we use the properties of exponents to obtain the terms in the second factor.</a:t>
                          </a: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579120">
                    <a:tc>
                      <a:txBody>
                        <a:bodyPr/>
                        <a:lstStyle/>
                        <a:p>
                          <a:pPr algn="l">
                            <a:defRPr sz="1800"/>
                          </a:pPr>
                          <a:r>
                            <a:rPr sz="2200" dirty="0"/>
                            <a:t>​</a:t>
                          </a:r>
                          <a:r>
                            <a:rPr lang="en-US" sz="2200" b="0" i="0" kern="1200" dirty="0">
                              <a:solidFill>
                                <a:schemeClr val="tx1"/>
                              </a:solidFill>
                              <a:effectLst/>
                              <a:latin typeface="+mn-lt"/>
                              <a:ea typeface="+mn-ea"/>
                              <a:cs typeface="+mn-cs"/>
                            </a:rPr>
                            <a:t> </a:t>
                          </a:r>
                          <a14:m>
                            <m:oMath xmlns:m="http://schemas.openxmlformats.org/officeDocument/2006/math">
                              <m:r>
                                <a:rPr sz="2200">
                                  <a:latin typeface="Cambria Math"/>
                                </a:rPr>
                                <m:t>=3</m:t>
                              </m:r>
                              <m:sSup>
                                <m:sSupPr>
                                  <m:ctrlPr>
                                    <a:rPr sz="2200" i="1">
                                      <a:latin typeface="Cambria Math" panose="02040503050406030204" pitchFamily="18" charset="0"/>
                                    </a:rPr>
                                  </m:ctrlPr>
                                </m:sSupPr>
                                <m:e>
                                  <m:r>
                                    <a:rPr sz="2200">
                                      <a:latin typeface="Cambria Math"/>
                                    </a:rPr>
                                    <m:t>𝑥</m:t>
                                  </m:r>
                                </m:e>
                                <m:sup>
                                  <m:r>
                                    <a:rPr sz="2200">
                                      <a:latin typeface="Cambria Math"/>
                                    </a:rPr>
                                    <m:t>−</m:t>
                                  </m:r>
                                  <m:f>
                                    <m:fPr>
                                      <m:ctrlPr>
                                        <a:rPr sz="2200" i="1">
                                          <a:latin typeface="Cambria Math" panose="02040503050406030204" pitchFamily="18" charset="0"/>
                                        </a:rPr>
                                      </m:ctrlPr>
                                    </m:fPr>
                                    <m:num>
                                      <m:r>
                                        <a:rPr sz="2200">
                                          <a:latin typeface="Cambria Math"/>
                                        </a:rPr>
                                        <m:t>2</m:t>
                                      </m:r>
                                    </m:num>
                                    <m:den>
                                      <m:r>
                                        <a:rPr sz="2200">
                                          <a:latin typeface="Cambria Math"/>
                                        </a:rPr>
                                        <m:t>3</m:t>
                                      </m:r>
                                    </m:den>
                                  </m:f>
                                </m:sup>
                              </m:sSup>
                              <m:d>
                                <m:dPr>
                                  <m:ctrlPr>
                                    <a:rPr sz="2200" i="1">
                                      <a:latin typeface="Cambria Math" panose="02040503050406030204" pitchFamily="18" charset="0"/>
                                    </a:rPr>
                                  </m:ctrlPr>
                                </m:dPr>
                                <m:e>
                                  <m:sSup>
                                    <m:sSupPr>
                                      <m:ctrlPr>
                                        <a:rPr sz="2200" i="1">
                                          <a:latin typeface="Cambria Math" panose="02040503050406030204" pitchFamily="18" charset="0"/>
                                        </a:rPr>
                                      </m:ctrlPr>
                                    </m:sSupPr>
                                    <m:e>
                                      <m:r>
                                        <a:rPr sz="2200">
                                          <a:latin typeface="Cambria Math"/>
                                        </a:rPr>
                                        <m:t>𝑥</m:t>
                                      </m:r>
                                    </m:e>
                                    <m:sup>
                                      <m:r>
                                        <a:rPr sz="2200">
                                          <a:latin typeface="Cambria Math"/>
                                        </a:rPr>
                                        <m:t>2</m:t>
                                      </m:r>
                                    </m:sup>
                                  </m:sSup>
                                  <m:r>
                                    <a:rPr sz="2200">
                                      <a:latin typeface="Cambria Math"/>
                                    </a:rPr>
                                    <m:t>−2</m:t>
                                  </m:r>
                                  <m:r>
                                    <a:rPr sz="2200">
                                      <a:latin typeface="Cambria Math"/>
                                    </a:rPr>
                                    <m:t>𝑥</m:t>
                                  </m:r>
                                  <m:r>
                                    <a:rPr sz="2200">
                                      <a:latin typeface="Cambria Math"/>
                                    </a:rPr>
                                    <m:t>+1</m:t>
                                  </m:r>
                                </m:e>
                              </m:d>
                            </m:oMath>
                          </a14:m>
                          <a:endParaRPr sz="22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b="1"/>
                          </a:pP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579120">
                    <a:tc>
                      <a:txBody>
                        <a:bodyPr/>
                        <a:lstStyle/>
                        <a:p>
                          <a:pPr algn="l">
                            <a:defRPr sz="1800"/>
                          </a:pPr>
                          <a:r>
                            <a:rPr sz="2200" dirty="0"/>
                            <a:t>​</a:t>
                          </a:r>
                          <a:r>
                            <a:rPr lang="en-US" sz="2200" b="0" i="0" kern="1200" dirty="0">
                              <a:solidFill>
                                <a:schemeClr val="tx1"/>
                              </a:solidFill>
                              <a:effectLst/>
                              <a:latin typeface="+mn-lt"/>
                              <a:ea typeface="+mn-ea"/>
                              <a:cs typeface="+mn-cs"/>
                            </a:rPr>
                            <a:t> </a:t>
                          </a:r>
                          <a14:m>
                            <m:oMath xmlns:m="http://schemas.openxmlformats.org/officeDocument/2006/math">
                              <m:r>
                                <a:rPr sz="2200">
                                  <a:latin typeface="Cambria Math"/>
                                </a:rPr>
                                <m:t>=3</m:t>
                              </m:r>
                              <m:sSup>
                                <m:sSupPr>
                                  <m:ctrlPr>
                                    <a:rPr sz="2200" i="1">
                                      <a:latin typeface="Cambria Math" panose="02040503050406030204" pitchFamily="18" charset="0"/>
                                    </a:rPr>
                                  </m:ctrlPr>
                                </m:sSupPr>
                                <m:e>
                                  <m:r>
                                    <a:rPr sz="2200">
                                      <a:latin typeface="Cambria Math"/>
                                    </a:rPr>
                                    <m:t>𝑥</m:t>
                                  </m:r>
                                </m:e>
                                <m:sup>
                                  <m:r>
                                    <a:rPr sz="2200">
                                      <a:latin typeface="Cambria Math"/>
                                    </a:rPr>
                                    <m:t>−</m:t>
                                  </m:r>
                                  <m:f>
                                    <m:fPr>
                                      <m:ctrlPr>
                                        <a:rPr sz="2200" i="1">
                                          <a:latin typeface="Cambria Math" panose="02040503050406030204" pitchFamily="18" charset="0"/>
                                        </a:rPr>
                                      </m:ctrlPr>
                                    </m:fPr>
                                    <m:num>
                                      <m:r>
                                        <a:rPr sz="2200">
                                          <a:latin typeface="Cambria Math"/>
                                        </a:rPr>
                                        <m:t>2</m:t>
                                      </m:r>
                                    </m:num>
                                    <m:den>
                                      <m:r>
                                        <a:rPr sz="2200">
                                          <a:latin typeface="Cambria Math"/>
                                        </a:rPr>
                                        <m:t>3</m:t>
                                      </m:r>
                                    </m:den>
                                  </m:f>
                                </m:sup>
                              </m:sSup>
                              <m:d>
                                <m:dPr>
                                  <m:ctrlPr>
                                    <a:rPr sz="2200" i="1">
                                      <a:latin typeface="Cambria Math" panose="02040503050406030204" pitchFamily="18" charset="0"/>
                                    </a:rPr>
                                  </m:ctrlPr>
                                </m:dPr>
                                <m:e>
                                  <m:r>
                                    <a:rPr sz="2200">
                                      <a:latin typeface="Cambria Math"/>
                                    </a:rPr>
                                    <m:t>𝑥</m:t>
                                  </m:r>
                                  <m:r>
                                    <a:rPr sz="2200">
                                      <a:latin typeface="Cambria Math"/>
                                    </a:rPr>
                                    <m:t>−1</m:t>
                                  </m:r>
                                </m:e>
                              </m:d>
                              <m:d>
                                <m:dPr>
                                  <m:ctrlPr>
                                    <a:rPr sz="2200" i="1">
                                      <a:latin typeface="Cambria Math" panose="02040503050406030204" pitchFamily="18" charset="0"/>
                                    </a:rPr>
                                  </m:ctrlPr>
                                </m:dPr>
                                <m:e>
                                  <m:r>
                                    <a:rPr sz="2200">
                                      <a:latin typeface="Cambria Math"/>
                                    </a:rPr>
                                    <m:t>𝑥</m:t>
                                  </m:r>
                                  <m:r>
                                    <a:rPr sz="2200">
                                      <a:latin typeface="Cambria Math"/>
                                    </a:rPr>
                                    <m:t>−1</m:t>
                                  </m:r>
                                </m:e>
                              </m:d>
                            </m:oMath>
                          </a14:m>
                          <a:endParaRPr sz="22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1800" b="1"/>
                          </a:pPr>
                          <a:r>
                            <a:rPr lang="en-US" sz="1800" b="0" dirty="0"/>
                            <a:t>We notice that the second factor is a second-degree trinomial, which is itself factorable.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579120">
                    <a:tc>
                      <a:txBody>
                        <a:bodyPr/>
                        <a:lstStyle/>
                        <a:p>
                          <a:pPr algn="l">
                            <a:defRPr sz="1800"/>
                          </a:pPr>
                          <a:r>
                            <a:rPr sz="2200" dirty="0"/>
                            <a:t>​</a:t>
                          </a:r>
                          <a:r>
                            <a:rPr lang="en-US" sz="2200" b="0" i="0" kern="1200" dirty="0">
                              <a:solidFill>
                                <a:schemeClr val="tx1"/>
                              </a:solidFill>
                              <a:effectLst/>
                              <a:latin typeface="+mn-lt"/>
                              <a:ea typeface="+mn-ea"/>
                              <a:cs typeface="+mn-cs"/>
                            </a:rPr>
                            <a:t> </a:t>
                          </a:r>
                          <a14:m>
                            <m:oMath xmlns:m="http://schemas.openxmlformats.org/officeDocument/2006/math">
                              <m:r>
                                <a:rPr sz="2200">
                                  <a:latin typeface="Cambria Math"/>
                                </a:rPr>
                                <m:t>=3</m:t>
                              </m:r>
                              <m:sSup>
                                <m:sSupPr>
                                  <m:ctrlPr>
                                    <a:rPr sz="2200" i="1">
                                      <a:latin typeface="Cambria Math" panose="02040503050406030204" pitchFamily="18" charset="0"/>
                                    </a:rPr>
                                  </m:ctrlPr>
                                </m:sSupPr>
                                <m:e>
                                  <m:r>
                                    <a:rPr sz="2200">
                                      <a:latin typeface="Cambria Math"/>
                                    </a:rPr>
                                    <m:t>𝑥</m:t>
                                  </m:r>
                                </m:e>
                                <m:sup>
                                  <m:r>
                                    <a:rPr sz="2200">
                                      <a:latin typeface="Cambria Math"/>
                                    </a:rPr>
                                    <m:t>−</m:t>
                                  </m:r>
                                  <m:f>
                                    <m:fPr>
                                      <m:ctrlPr>
                                        <a:rPr sz="2200" i="1">
                                          <a:latin typeface="Cambria Math" panose="02040503050406030204" pitchFamily="18" charset="0"/>
                                        </a:rPr>
                                      </m:ctrlPr>
                                    </m:fPr>
                                    <m:num>
                                      <m:r>
                                        <a:rPr sz="2200">
                                          <a:latin typeface="Cambria Math"/>
                                        </a:rPr>
                                        <m:t>2</m:t>
                                      </m:r>
                                    </m:num>
                                    <m:den>
                                      <m:r>
                                        <a:rPr sz="2200">
                                          <a:latin typeface="Cambria Math"/>
                                        </a:rPr>
                                        <m:t>3</m:t>
                                      </m:r>
                                    </m:den>
                                  </m:f>
                                </m:sup>
                              </m:sSup>
                              <m:sSup>
                                <m:sSupPr>
                                  <m:ctrlPr>
                                    <a:rPr sz="2200" i="1">
                                      <a:latin typeface="Cambria Math" panose="02040503050406030204" pitchFamily="18" charset="0"/>
                                    </a:rPr>
                                  </m:ctrlPr>
                                </m:sSupPr>
                                <m:e>
                                  <m:d>
                                    <m:dPr>
                                      <m:ctrlPr>
                                        <a:rPr sz="2200" i="1">
                                          <a:latin typeface="Cambria Math" panose="02040503050406030204" pitchFamily="18" charset="0"/>
                                        </a:rPr>
                                      </m:ctrlPr>
                                    </m:dPr>
                                    <m:e>
                                      <m:r>
                                        <a:rPr sz="2200">
                                          <a:latin typeface="Cambria Math"/>
                                        </a:rPr>
                                        <m:t>𝑥</m:t>
                                      </m:r>
                                      <m:r>
                                        <a:rPr sz="2200">
                                          <a:latin typeface="Cambria Math"/>
                                        </a:rPr>
                                        <m:t>−1</m:t>
                                      </m:r>
                                    </m:e>
                                  </m:d>
                                </m:e>
                                <m:sup>
                                  <m:r>
                                    <a:rPr sz="2200">
                                      <a:latin typeface="Cambria Math"/>
                                    </a:rPr>
                                    <m:t>2</m:t>
                                  </m:r>
                                </m:sup>
                              </m:sSup>
                            </m:oMath>
                          </a14:m>
                          <a:endParaRPr sz="22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b="1"/>
                          </a:pPr>
                          <a:r>
                            <a:rPr lang="en-US" sz="1800" b="0" dirty="0"/>
                            <a:t>In fact, it is an example of a perfect square trinomial.</a:t>
                          </a: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bl>
              </a:graphicData>
            </a:graphic>
          </p:graphicFrame>
        </mc:Choice>
        <mc:Fallback xmlns="">
          <p:graphicFrame>
            <p:nvGraphicFramePr>
              <p:cNvPr id="4" name="Table Placeholder 2" descr="a. open parenthesis Three times x raised to the power of negative two-thirds closed parenthesis minus open parenthesis six times x raised to the power of one-third closed parenthesis plus three times x to the power of four thirds.&#10;&#10;Step 1: Factor out the common term.&#10;Equals open parenthesis three times x raised to the power of negative two-thirds closed parenthesis times open parenthesis one minus two times x plus x squared close parenthesis.&#10;&#10;Step 2: Recognizing the quadratic trinomial.&#10;Equals three times x raised to the power of negative two-thirds, times open parenthesis x squared minus two times x plus one close parenthesis.&#10;&#10;Step 3: Factoring the trinomial.&#10;Equals open parenthesis three times x raised to the power of negative two-thirds close parenthesis times open parenthesis x minus one close parenthesis times open parenthesis x minus one close parenthesis.&#10;&#10;Step 4: Expressing the repeated factor as a square.&#10;Equals open parenthesis three times x raised to the power of negative two-thirds close parenthesis times open parenthesis x minus one close parenthesis squared.">
                <a:extLst>
                  <a:ext uri="{FF2B5EF4-FFF2-40B4-BE49-F238E27FC236}">
                    <a16:creationId xmlns:a16="http://schemas.microsoft.com/office/drawing/2014/main" id="{8166400A-39FE-496A-86ED-95F84C160282}"/>
                  </a:ext>
                </a:extLst>
              </p:cNvPr>
              <p:cNvGraphicFramePr>
                <a:graphicFrameLocks/>
              </p:cNvGraphicFramePr>
              <p:nvPr>
                <p:extLst>
                  <p:ext uri="{D42A27DB-BD31-4B8C-83A1-F6EECF244321}">
                    <p14:modId xmlns:p14="http://schemas.microsoft.com/office/powerpoint/2010/main" val="1590895048"/>
                  </p:ext>
                </p:extLst>
              </p:nvPr>
            </p:nvGraphicFramePr>
            <p:xfrm>
              <a:off x="838200" y="1481052"/>
              <a:ext cx="7924800" cy="3627120"/>
            </p:xfrm>
            <a:graphic>
              <a:graphicData uri="http://schemas.openxmlformats.org/drawingml/2006/table">
                <a:tbl>
                  <a:tblPr firstRow="1" bandRow="1">
                    <a:tableStyleId>{2D5ABB26-0587-4C30-8999-92F81FD0307C}</a:tableStyleId>
                  </a:tblPr>
                  <a:tblGrid>
                    <a:gridCol w="3962400">
                      <a:extLst>
                        <a:ext uri="{9D8B030D-6E8A-4147-A177-3AD203B41FA5}">
                          <a16:colId xmlns:a16="http://schemas.microsoft.com/office/drawing/2014/main" val="20000"/>
                        </a:ext>
                      </a:extLst>
                    </a:gridCol>
                    <a:gridCol w="3962400">
                      <a:extLst>
                        <a:ext uri="{9D8B030D-6E8A-4147-A177-3AD203B41FA5}">
                          <a16:colId xmlns:a16="http://schemas.microsoft.com/office/drawing/2014/main" val="20001"/>
                        </a:ext>
                      </a:extLst>
                    </a:gridCol>
                  </a:tblGrid>
                  <a:tr h="57912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r="-99846" b="-544211"/>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00154" b="-544211"/>
                          </a:stretch>
                        </a:blipFill>
                      </a:tcPr>
                    </a:tc>
                    <a:extLst>
                      <a:ext uri="{0D108BD9-81ED-4DB2-BD59-A6C34878D82A}">
                        <a16:rowId xmlns:a16="http://schemas.microsoft.com/office/drawing/2014/main" val="10000"/>
                      </a:ext>
                    </a:extLst>
                  </a:tr>
                  <a:tr h="91440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63333" r="-99846" b="-244667"/>
                          </a:stretch>
                        </a:blipFill>
                      </a:tcPr>
                    </a:tc>
                    <a:tc>
                      <a:txBody>
                        <a:bodyPr/>
                        <a:lstStyle/>
                        <a:p>
                          <a:pPr algn="l">
                            <a:defRPr sz="1800" b="1"/>
                          </a:pPr>
                          <a:r>
                            <a:rPr lang="en-US" sz="1800" b="0" dirty="0"/>
                            <a:t>Note that we use the properties of exponents to obtain the terms in the second factor.</a:t>
                          </a: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57912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255208" r="-99846" b="-282292"/>
                          </a:stretch>
                        </a:blipFill>
                      </a:tcPr>
                    </a:tc>
                    <a:tc>
                      <a:txBody>
                        <a:bodyPr/>
                        <a:lstStyle/>
                        <a:p>
                          <a:pPr algn="l">
                            <a:defRPr sz="1800" b="1"/>
                          </a:pP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91440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227333" r="-99846" b="-80667"/>
                          </a:stretch>
                        </a:blip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1800" b="1"/>
                          </a:pPr>
                          <a:r>
                            <a:rPr lang="en-US" sz="1800" b="0" dirty="0"/>
                            <a:t>We notice that the second factor is a second-degree trinomial, which is itself factorable.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64008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467619" r="-99846" b="-15238"/>
                          </a:stretch>
                        </a:blipFill>
                      </a:tcPr>
                    </a:tc>
                    <a:tc>
                      <a:txBody>
                        <a:bodyPr/>
                        <a:lstStyle/>
                        <a:p>
                          <a:pPr algn="l">
                            <a:defRPr sz="1800" b="1"/>
                          </a:pPr>
                          <a:r>
                            <a:rPr lang="en-US" sz="1800" b="0" dirty="0"/>
                            <a:t>In fact, it is an example of a perfect square trinomial.</a:t>
                          </a: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bl>
              </a:graphicData>
            </a:graphic>
          </p:graphicFrame>
        </mc:Fallback>
      </mc:AlternateContent>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7</a:t>
            </a:r>
            <a:r>
              <a:rPr dirty="0"/>
              <a:t>: Factoring Expressions with </a:t>
            </a:r>
            <a:r>
              <a:rPr dirty="0" err="1"/>
              <a:t>Noninteger</a:t>
            </a:r>
            <a:r>
              <a:rPr dirty="0"/>
              <a:t> Rational Exponents</a:t>
            </a:r>
            <a:r>
              <a:rPr lang="en-US" baseline="-25000" dirty="0"/>
              <a:t>3</a:t>
            </a:r>
            <a:endParaRPr dirty="0"/>
          </a:p>
        </p:txBody>
      </p:sp>
      <p:sp>
        <p:nvSpPr>
          <p:cNvPr id="3" name="Text Placeholder 2"/>
          <p:cNvSpPr>
            <a:spLocks noGrp="1"/>
          </p:cNvSpPr>
          <p:nvPr>
            <p:ph type="body" sz="quarter" idx="10"/>
          </p:nvPr>
        </p:nvSpPr>
        <p:spPr>
          <a:xfrm>
            <a:off x="457200" y="1143000"/>
            <a:ext cx="8229600" cy="4853354"/>
          </a:xfrm>
        </p:spPr>
        <p:txBody>
          <a:bodyPr/>
          <a:lstStyle/>
          <a:p>
            <a:pPr marL="514350" indent="-514350">
              <a:buFont typeface="+mj-lt"/>
              <a:buAutoNum type="alphaLcPeriod" startAt="2"/>
              <a:defRPr sz="2800"/>
            </a:pPr>
            <a:r>
              <a:rPr dirty="0"/>
              <a:t>​</a:t>
            </a:r>
          </a:p>
        </p:txBody>
      </p:sp>
      <mc:AlternateContent xmlns:mc="http://schemas.openxmlformats.org/markup-compatibility/2006" xmlns:a14="http://schemas.microsoft.com/office/drawing/2010/main">
        <mc:Choice Requires="a14">
          <p:graphicFrame>
            <p:nvGraphicFramePr>
              <p:cNvPr id="4" name="Table Placeholder 2" descr="b.  Open parenthesis x minus one close parenthesis raised to the power of one-half, minus open parenthesis x minus one close parenthesis raised to the power of negative one-half.&#10;&#10;Step 1: Factor out the common term.&#10;Equals open parenthesis x minus one close parenthesis raised to the power of negative one-half, times open bracket open parenthesis x minus one close parenthesis minus one close bracket.&#10;&#10;Step 2: Simplify the expression inside the bracket.&#10;Equals open parenthesis x minus one close parenthesis raised to the power of negative one-half, times open parenthesis x minus two close parenthesis.">
                <a:extLst>
                  <a:ext uri="{FF2B5EF4-FFF2-40B4-BE49-F238E27FC236}">
                    <a16:creationId xmlns:a16="http://schemas.microsoft.com/office/drawing/2014/main" id="{E2C22854-C0AF-4133-8632-E7EDEDE669FD}"/>
                  </a:ext>
                </a:extLst>
              </p:cNvPr>
              <p:cNvGraphicFramePr>
                <a:graphicFrameLocks/>
              </p:cNvGraphicFramePr>
              <p:nvPr>
                <p:extLst>
                  <p:ext uri="{D42A27DB-BD31-4B8C-83A1-F6EECF244321}">
                    <p14:modId xmlns:p14="http://schemas.microsoft.com/office/powerpoint/2010/main" val="2514018843"/>
                  </p:ext>
                </p:extLst>
              </p:nvPr>
            </p:nvGraphicFramePr>
            <p:xfrm>
              <a:off x="914400" y="1075113"/>
              <a:ext cx="7772400" cy="1929829"/>
            </p:xfrm>
            <a:graphic>
              <a:graphicData uri="http://schemas.openxmlformats.org/drawingml/2006/table">
                <a:tbl>
                  <a:tblPr firstRow="1" bandRow="1">
                    <a:tableStyleId>{2D5ABB26-0587-4C30-8999-92F81FD0307C}</a:tableStyleId>
                  </a:tblPr>
                  <a:tblGrid>
                    <a:gridCol w="3886200">
                      <a:extLst>
                        <a:ext uri="{9D8B030D-6E8A-4147-A177-3AD203B41FA5}">
                          <a16:colId xmlns:a16="http://schemas.microsoft.com/office/drawing/2014/main" val="20000"/>
                        </a:ext>
                      </a:extLst>
                    </a:gridCol>
                    <a:gridCol w="3886200">
                      <a:extLst>
                        <a:ext uri="{9D8B030D-6E8A-4147-A177-3AD203B41FA5}">
                          <a16:colId xmlns:a16="http://schemas.microsoft.com/office/drawing/2014/main" val="20001"/>
                        </a:ext>
                      </a:extLst>
                    </a:gridCol>
                  </a:tblGrid>
                  <a:tr h="370840">
                    <a:tc>
                      <a:txBody>
                        <a:bodyPr/>
                        <a:lstStyle/>
                        <a:p>
                          <a:pPr algn="l">
                            <a:defRPr sz="1800"/>
                          </a:pPr>
                          <a:r>
                            <a:rPr sz="2200" dirty="0"/>
                            <a:t>​</a:t>
                          </a:r>
                          <a14:m>
                            <m:oMath xmlns:m="http://schemas.openxmlformats.org/officeDocument/2006/math">
                              <m:sSup>
                                <m:sSupPr>
                                  <m:ctrlPr>
                                    <a:rPr sz="2200" i="1">
                                      <a:latin typeface="Cambria Math" panose="02040503050406030204" pitchFamily="18" charset="0"/>
                                    </a:rPr>
                                  </m:ctrlPr>
                                </m:sSupPr>
                                <m:e>
                                  <m:d>
                                    <m:dPr>
                                      <m:ctrlPr>
                                        <a:rPr sz="2200" i="1">
                                          <a:latin typeface="Cambria Math" panose="02040503050406030204" pitchFamily="18" charset="0"/>
                                        </a:rPr>
                                      </m:ctrlPr>
                                    </m:dPr>
                                    <m:e>
                                      <m:r>
                                        <a:rPr sz="2200">
                                          <a:latin typeface="Cambria Math"/>
                                        </a:rPr>
                                        <m:t>𝑥</m:t>
                                      </m:r>
                                      <m:r>
                                        <a:rPr sz="2200">
                                          <a:latin typeface="Cambria Math"/>
                                        </a:rPr>
                                        <m:t>−1</m:t>
                                      </m:r>
                                    </m:e>
                                  </m:d>
                                </m:e>
                                <m:sup>
                                  <m:f>
                                    <m:fPr>
                                      <m:ctrlPr>
                                        <a:rPr sz="2200" i="1">
                                          <a:latin typeface="Cambria Math" panose="02040503050406030204" pitchFamily="18" charset="0"/>
                                        </a:rPr>
                                      </m:ctrlPr>
                                    </m:fPr>
                                    <m:num>
                                      <m:r>
                                        <a:rPr sz="2200">
                                          <a:latin typeface="Cambria Math"/>
                                        </a:rPr>
                                        <m:t>1</m:t>
                                      </m:r>
                                    </m:num>
                                    <m:den>
                                      <m:r>
                                        <a:rPr sz="2200">
                                          <a:latin typeface="Cambria Math"/>
                                        </a:rPr>
                                        <m:t>2</m:t>
                                      </m:r>
                                    </m:den>
                                  </m:f>
                                </m:sup>
                              </m:sSup>
                              <m:r>
                                <a:rPr sz="2200">
                                  <a:latin typeface="Cambria Math"/>
                                </a:rPr>
                                <m:t>−</m:t>
                              </m:r>
                              <m:sSup>
                                <m:sSupPr>
                                  <m:ctrlPr>
                                    <a:rPr sz="2200" i="1">
                                      <a:latin typeface="Cambria Math" panose="02040503050406030204" pitchFamily="18" charset="0"/>
                                    </a:rPr>
                                  </m:ctrlPr>
                                </m:sSupPr>
                                <m:e>
                                  <m:d>
                                    <m:dPr>
                                      <m:ctrlPr>
                                        <a:rPr sz="2200" i="1">
                                          <a:latin typeface="Cambria Math" panose="02040503050406030204" pitchFamily="18" charset="0"/>
                                        </a:rPr>
                                      </m:ctrlPr>
                                    </m:dPr>
                                    <m:e>
                                      <m:r>
                                        <a:rPr sz="2200">
                                          <a:latin typeface="Cambria Math"/>
                                        </a:rPr>
                                        <m:t>𝑥</m:t>
                                      </m:r>
                                      <m:r>
                                        <a:rPr sz="2200">
                                          <a:latin typeface="Cambria Math"/>
                                        </a:rPr>
                                        <m:t>−1</m:t>
                                      </m:r>
                                    </m:e>
                                  </m:d>
                                </m:e>
                                <m:sup>
                                  <m:r>
                                    <a:rPr sz="2200">
                                      <a:latin typeface="Cambria Math"/>
                                    </a:rPr>
                                    <m:t>−</m:t>
                                  </m:r>
                                  <m:f>
                                    <m:fPr>
                                      <m:ctrlPr>
                                        <a:rPr sz="2200" i="1">
                                          <a:latin typeface="Cambria Math" panose="02040503050406030204" pitchFamily="18" charset="0"/>
                                        </a:rPr>
                                      </m:ctrlPr>
                                    </m:fPr>
                                    <m:num>
                                      <m:r>
                                        <a:rPr sz="2200">
                                          <a:latin typeface="Cambria Math"/>
                                        </a:rPr>
                                        <m:t>1</m:t>
                                      </m:r>
                                    </m:num>
                                    <m:den>
                                      <m:r>
                                        <a:rPr sz="2200">
                                          <a:latin typeface="Cambria Math"/>
                                        </a:rPr>
                                        <m:t>2</m:t>
                                      </m:r>
                                    </m:den>
                                  </m:f>
                                </m:sup>
                              </m:sSup>
                            </m:oMath>
                          </a14:m>
                          <a:endParaRPr sz="22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100" b="1"/>
                          </a:pPr>
                          <a:r>
                            <a:rPr sz="1800" b="0" dirty="0"/>
                            <a:t>In this example we factor out </a:t>
                          </a:r>
                          <a14:m>
                            <m:oMath xmlns:m="http://schemas.openxmlformats.org/officeDocument/2006/math">
                              <m:sSup>
                                <m:sSupPr>
                                  <m:ctrlPr>
                                    <a:rPr sz="1800" b="0" i="1">
                                      <a:latin typeface="Cambria Math" panose="02040503050406030204" pitchFamily="18" charset="0"/>
                                    </a:rPr>
                                  </m:ctrlPr>
                                </m:sSupPr>
                                <m:e>
                                  <m:d>
                                    <m:dPr>
                                      <m:ctrlPr>
                                        <a:rPr sz="1800" b="0" i="1">
                                          <a:latin typeface="Cambria Math" panose="02040503050406030204" pitchFamily="18" charset="0"/>
                                        </a:rPr>
                                      </m:ctrlPr>
                                    </m:dPr>
                                    <m:e>
                                      <m:r>
                                        <a:rPr lang="en-US" sz="1800" b="0" i="1" smtClean="0">
                                          <a:latin typeface="Cambria Math"/>
                                        </a:rPr>
                                        <m:t>𝑥</m:t>
                                      </m:r>
                                      <m:r>
                                        <a:rPr lang="en-US" sz="1800" b="0" smtClean="0">
                                          <a:latin typeface="Cambria Math"/>
                                        </a:rPr>
                                        <m:t>−</m:t>
                                      </m:r>
                                      <m:r>
                                        <a:rPr lang="en-US" sz="1800" b="0" i="1" smtClean="0">
                                          <a:latin typeface="Cambria Math"/>
                                        </a:rPr>
                                        <m:t>1</m:t>
                                      </m:r>
                                    </m:e>
                                  </m:d>
                                </m:e>
                                <m:sup>
                                  <m:r>
                                    <a:rPr lang="en-US" sz="1800" b="0" smtClean="0">
                                      <a:latin typeface="Cambria Math"/>
                                    </a:rPr>
                                    <m:t>−</m:t>
                                  </m:r>
                                  <m:f>
                                    <m:fPr>
                                      <m:ctrlPr>
                                        <a:rPr sz="1800" b="0" i="1">
                                          <a:latin typeface="Cambria Math" panose="02040503050406030204" pitchFamily="18" charset="0"/>
                                        </a:rPr>
                                      </m:ctrlPr>
                                    </m:fPr>
                                    <m:num>
                                      <m:r>
                                        <a:rPr lang="en-US" sz="1800" b="0" i="1" smtClean="0">
                                          <a:latin typeface="Cambria Math"/>
                                        </a:rPr>
                                        <m:t>1</m:t>
                                      </m:r>
                                    </m:num>
                                    <m:den>
                                      <m:r>
                                        <a:rPr lang="en-US" sz="1800" b="0" i="1" smtClean="0">
                                          <a:latin typeface="Cambria Math"/>
                                        </a:rPr>
                                        <m:t>2</m:t>
                                      </m:r>
                                    </m:den>
                                  </m:f>
                                </m:sup>
                              </m:sSup>
                            </m:oMath>
                          </a14:m>
                          <a:r>
                            <a:rPr sz="1800" b="0" dirty="0"/>
                            <a:t> again using the properties of exponents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322528">
                    <a:tc>
                      <a:txBody>
                        <a:bodyPr/>
                        <a:lstStyle/>
                        <a:p>
                          <a:pPr algn="l">
                            <a:defRPr sz="1800"/>
                          </a:pPr>
                          <a:r>
                            <a:rPr sz="2200" dirty="0"/>
                            <a:t>​</a:t>
                          </a:r>
                          <a:r>
                            <a:rPr lang="en-US" sz="2200" b="0" i="0" kern="1200" dirty="0">
                              <a:solidFill>
                                <a:schemeClr val="tx1"/>
                              </a:solidFill>
                              <a:effectLst/>
                              <a:latin typeface="+mn-lt"/>
                              <a:ea typeface="+mn-ea"/>
                              <a:cs typeface="+mn-cs"/>
                            </a:rPr>
                            <a:t> </a:t>
                          </a:r>
                          <a14:m>
                            <m:oMath xmlns:m="http://schemas.openxmlformats.org/officeDocument/2006/math">
                              <m:r>
                                <a:rPr sz="2200">
                                  <a:latin typeface="Cambria Math"/>
                                </a:rPr>
                                <m:t>=</m:t>
                              </m:r>
                              <m:sSup>
                                <m:sSupPr>
                                  <m:ctrlPr>
                                    <a:rPr sz="2200" i="1">
                                      <a:latin typeface="Cambria Math" panose="02040503050406030204" pitchFamily="18" charset="0"/>
                                    </a:rPr>
                                  </m:ctrlPr>
                                </m:sSupPr>
                                <m:e>
                                  <m:d>
                                    <m:dPr>
                                      <m:ctrlPr>
                                        <a:rPr sz="2200" i="1">
                                          <a:latin typeface="Cambria Math" panose="02040503050406030204" pitchFamily="18" charset="0"/>
                                        </a:rPr>
                                      </m:ctrlPr>
                                    </m:dPr>
                                    <m:e>
                                      <m:r>
                                        <a:rPr sz="2200">
                                          <a:latin typeface="Cambria Math"/>
                                        </a:rPr>
                                        <m:t>𝑥</m:t>
                                      </m:r>
                                      <m:r>
                                        <a:rPr sz="2200">
                                          <a:latin typeface="Cambria Math"/>
                                        </a:rPr>
                                        <m:t>−</m:t>
                                      </m:r>
                                      <m:r>
                                        <a:rPr sz="2200">
                                          <a:latin typeface="Cambria Math"/>
                                        </a:rPr>
                                        <m:t>1</m:t>
                                      </m:r>
                                    </m:e>
                                  </m:d>
                                </m:e>
                                <m:sup>
                                  <m:r>
                                    <a:rPr sz="2200">
                                      <a:latin typeface="Cambria Math"/>
                                    </a:rPr>
                                    <m:t>−</m:t>
                                  </m:r>
                                  <m:f>
                                    <m:fPr>
                                      <m:ctrlPr>
                                        <a:rPr sz="2200" i="1">
                                          <a:latin typeface="Cambria Math" panose="02040503050406030204" pitchFamily="18" charset="0"/>
                                        </a:rPr>
                                      </m:ctrlPr>
                                    </m:fPr>
                                    <m:num>
                                      <m:r>
                                        <a:rPr sz="2200">
                                          <a:latin typeface="Cambria Math"/>
                                        </a:rPr>
                                        <m:t>1</m:t>
                                      </m:r>
                                    </m:num>
                                    <m:den>
                                      <m:r>
                                        <a:rPr sz="2200">
                                          <a:latin typeface="Cambria Math"/>
                                        </a:rPr>
                                        <m:t>2</m:t>
                                      </m:r>
                                    </m:den>
                                  </m:f>
                                </m:sup>
                              </m:sSup>
                              <m:d>
                                <m:dPr>
                                  <m:begChr m:val="["/>
                                  <m:endChr m:val="]"/>
                                  <m:ctrlPr>
                                    <a:rPr lang="en-US" sz="2200" i="1" smtClean="0">
                                      <a:latin typeface="Cambria Math" panose="02040503050406030204" pitchFamily="18" charset="0"/>
                                    </a:rPr>
                                  </m:ctrlPr>
                                </m:dPr>
                                <m:e>
                                  <m:d>
                                    <m:dPr>
                                      <m:ctrlPr>
                                        <a:rPr lang="ar-AE" sz="2200" i="1" smtClean="0">
                                          <a:latin typeface="Cambria Math" panose="02040503050406030204" pitchFamily="18" charset="0"/>
                                        </a:rPr>
                                      </m:ctrlPr>
                                    </m:dPr>
                                    <m:e>
                                      <m:r>
                                        <a:rPr lang="ar-AE" sz="2200">
                                          <a:latin typeface="Cambria Math"/>
                                        </a:rPr>
                                        <m:t>𝑥</m:t>
                                      </m:r>
                                      <m:r>
                                        <a:rPr lang="ar-AE" sz="2200">
                                          <a:latin typeface="Cambria Math"/>
                                        </a:rPr>
                                        <m:t>−</m:t>
                                      </m:r>
                                      <m:r>
                                        <a:rPr lang="ar-AE" sz="2200">
                                          <a:latin typeface="Cambria Math"/>
                                        </a:rPr>
                                        <m:t>1</m:t>
                                      </m:r>
                                    </m:e>
                                  </m:d>
                                  <m:r>
                                    <a:rPr lang="ar-AE" sz="2200">
                                      <a:latin typeface="Cambria Math"/>
                                    </a:rPr>
                                    <m:t>−</m:t>
                                  </m:r>
                                  <m:r>
                                    <a:rPr lang="ar-AE" sz="2200">
                                      <a:latin typeface="Cambria Math"/>
                                    </a:rPr>
                                    <m:t>1</m:t>
                                  </m:r>
                                </m:e>
                              </m:d>
                            </m:oMath>
                          </a14:m>
                          <a:endParaRPr sz="22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100" b="1"/>
                          </a:pPr>
                          <a:r>
                            <a:rPr lang="en-US" sz="1800" b="0" dirty="0"/>
                            <a:t>to obtain the terms in the second factor.</a:t>
                          </a: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370840">
                    <a:tc>
                      <a:txBody>
                        <a:bodyPr/>
                        <a:lstStyle/>
                        <a:p>
                          <a:pPr algn="l">
                            <a:defRPr sz="1800"/>
                          </a:pPr>
                          <a:r>
                            <a:rPr sz="2200" dirty="0"/>
                            <a:t>​</a:t>
                          </a:r>
                          <a:r>
                            <a:rPr lang="en-US" sz="2200" b="0" i="0" kern="1200" dirty="0">
                              <a:solidFill>
                                <a:schemeClr val="tx1"/>
                              </a:solidFill>
                              <a:effectLst/>
                              <a:latin typeface="+mn-lt"/>
                              <a:ea typeface="+mn-ea"/>
                              <a:cs typeface="+mn-cs"/>
                            </a:rPr>
                            <a:t> </a:t>
                          </a:r>
                          <a14:m>
                            <m:oMath xmlns:m="http://schemas.openxmlformats.org/officeDocument/2006/math">
                              <m:r>
                                <a:rPr sz="2200">
                                  <a:latin typeface="Cambria Math"/>
                                </a:rPr>
                                <m:t>=</m:t>
                              </m:r>
                              <m:sSup>
                                <m:sSupPr>
                                  <m:ctrlPr>
                                    <a:rPr sz="2200" i="1">
                                      <a:latin typeface="Cambria Math" panose="02040503050406030204" pitchFamily="18" charset="0"/>
                                    </a:rPr>
                                  </m:ctrlPr>
                                </m:sSupPr>
                                <m:e>
                                  <m:d>
                                    <m:dPr>
                                      <m:ctrlPr>
                                        <a:rPr sz="2200" i="1">
                                          <a:latin typeface="Cambria Math" panose="02040503050406030204" pitchFamily="18" charset="0"/>
                                        </a:rPr>
                                      </m:ctrlPr>
                                    </m:dPr>
                                    <m:e>
                                      <m:r>
                                        <a:rPr sz="2200">
                                          <a:latin typeface="Cambria Math"/>
                                        </a:rPr>
                                        <m:t>𝑥</m:t>
                                      </m:r>
                                      <m:r>
                                        <a:rPr sz="2200">
                                          <a:latin typeface="Cambria Math"/>
                                        </a:rPr>
                                        <m:t>−</m:t>
                                      </m:r>
                                      <m:r>
                                        <a:rPr sz="2200">
                                          <a:latin typeface="Cambria Math"/>
                                        </a:rPr>
                                        <m:t>1</m:t>
                                      </m:r>
                                    </m:e>
                                  </m:d>
                                </m:e>
                                <m:sup>
                                  <m:r>
                                    <a:rPr sz="2200">
                                      <a:latin typeface="Cambria Math"/>
                                    </a:rPr>
                                    <m:t>−</m:t>
                                  </m:r>
                                  <m:f>
                                    <m:fPr>
                                      <m:ctrlPr>
                                        <a:rPr sz="2200" i="1">
                                          <a:latin typeface="Cambria Math" panose="02040503050406030204" pitchFamily="18" charset="0"/>
                                        </a:rPr>
                                      </m:ctrlPr>
                                    </m:fPr>
                                    <m:num>
                                      <m:r>
                                        <a:rPr sz="2200">
                                          <a:latin typeface="Cambria Math"/>
                                        </a:rPr>
                                        <m:t>1</m:t>
                                      </m:r>
                                    </m:num>
                                    <m:den>
                                      <m:r>
                                        <a:rPr sz="2200">
                                          <a:latin typeface="Cambria Math"/>
                                        </a:rPr>
                                        <m:t>2</m:t>
                                      </m:r>
                                    </m:den>
                                  </m:f>
                                </m:sup>
                              </m:sSup>
                              <m:d>
                                <m:dPr>
                                  <m:ctrlPr>
                                    <a:rPr sz="2200" i="1">
                                      <a:latin typeface="Cambria Math" panose="02040503050406030204" pitchFamily="18" charset="0"/>
                                    </a:rPr>
                                  </m:ctrlPr>
                                </m:dPr>
                                <m:e>
                                  <m:r>
                                    <a:rPr sz="2200">
                                      <a:latin typeface="Cambria Math"/>
                                    </a:rPr>
                                    <m:t>𝑥</m:t>
                                  </m:r>
                                  <m:r>
                                    <a:rPr sz="2200">
                                      <a:latin typeface="Cambria Math"/>
                                    </a:rPr>
                                    <m:t>−</m:t>
                                  </m:r>
                                  <m:r>
                                    <a:rPr sz="2200">
                                      <a:latin typeface="Cambria Math"/>
                                    </a:rPr>
                                    <m:t>2</m:t>
                                  </m:r>
                                </m:e>
                              </m:d>
                            </m:oMath>
                          </a14:m>
                          <a:endParaRPr sz="22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100" b="1"/>
                          </a:pP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bl>
              </a:graphicData>
            </a:graphic>
          </p:graphicFrame>
        </mc:Choice>
        <mc:Fallback xmlns="">
          <p:graphicFrame>
            <p:nvGraphicFramePr>
              <p:cNvPr id="4" name="Table Placeholder 2" descr="b.  Open parenthesis x minus one close parenthesis raised to the power of one-half, minus open parenthesis x minus one close parenthesis raised to the power of negative one-half.&#10;&#10;Step 1: Factor out the common term.&#10;Equals open parenthesis x minus one close parenthesis raised to the power of negative one-half, times open bracket open parenthesis x minus one close parenthesis minus one close bracket.&#10;&#10;Step 2: Simplify the expression inside the bracket.&#10;Equals open parenthesis x minus one close parenthesis raised to the power of negative one-half, times open parenthesis x minus two close parenthesis.">
                <a:extLst>
                  <a:ext uri="{FF2B5EF4-FFF2-40B4-BE49-F238E27FC236}">
                    <a16:creationId xmlns:a16="http://schemas.microsoft.com/office/drawing/2014/main" id="{E2C22854-C0AF-4133-8632-E7EDEDE669FD}"/>
                  </a:ext>
                </a:extLst>
              </p:cNvPr>
              <p:cNvGraphicFramePr>
                <a:graphicFrameLocks/>
              </p:cNvGraphicFramePr>
              <p:nvPr>
                <p:extLst>
                  <p:ext uri="{D42A27DB-BD31-4B8C-83A1-F6EECF244321}">
                    <p14:modId xmlns:p14="http://schemas.microsoft.com/office/powerpoint/2010/main" val="2514018843"/>
                  </p:ext>
                </p:extLst>
              </p:nvPr>
            </p:nvGraphicFramePr>
            <p:xfrm>
              <a:off x="914400" y="1075113"/>
              <a:ext cx="7772400" cy="1929829"/>
            </p:xfrm>
            <a:graphic>
              <a:graphicData uri="http://schemas.openxmlformats.org/drawingml/2006/table">
                <a:tbl>
                  <a:tblPr firstRow="1" bandRow="1">
                    <a:tableStyleId>{2D5ABB26-0587-4C30-8999-92F81FD0307C}</a:tableStyleId>
                  </a:tblPr>
                  <a:tblGrid>
                    <a:gridCol w="3886200">
                      <a:extLst>
                        <a:ext uri="{9D8B030D-6E8A-4147-A177-3AD203B41FA5}">
                          <a16:colId xmlns:a16="http://schemas.microsoft.com/office/drawing/2014/main" val="20000"/>
                        </a:ext>
                      </a:extLst>
                    </a:gridCol>
                    <a:gridCol w="3886200">
                      <a:extLst>
                        <a:ext uri="{9D8B030D-6E8A-4147-A177-3AD203B41FA5}">
                          <a16:colId xmlns:a16="http://schemas.microsoft.com/office/drawing/2014/main" val="20001"/>
                        </a:ext>
                      </a:extLst>
                    </a:gridCol>
                  </a:tblGrid>
                  <a:tr h="740156">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r="-99843" b="-176230"/>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00157" b="-176230"/>
                          </a:stretch>
                        </a:blipFill>
                      </a:tcPr>
                    </a:tc>
                    <a:extLst>
                      <a:ext uri="{0D108BD9-81ED-4DB2-BD59-A6C34878D82A}">
                        <a16:rowId xmlns:a16="http://schemas.microsoft.com/office/drawing/2014/main" val="10000"/>
                      </a:ext>
                    </a:extLst>
                  </a:tr>
                  <a:tr h="64008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116190" r="-99843" b="-104762"/>
                          </a:stretch>
                        </a:blipFill>
                      </a:tcPr>
                    </a:tc>
                    <a:tc>
                      <a:txBody>
                        <a:bodyPr/>
                        <a:lstStyle/>
                        <a:p>
                          <a:pPr algn="l">
                            <a:defRPr sz="1100" b="1"/>
                          </a:pPr>
                          <a:r>
                            <a:rPr lang="en-US" sz="1800" b="0" dirty="0"/>
                            <a:t>to obtain the terms in the second factor.</a:t>
                          </a: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549593">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252222" r="-99843" b="-22222"/>
                          </a:stretch>
                        </a:blipFill>
                      </a:tcPr>
                    </a:tc>
                    <a:tc>
                      <a:txBody>
                        <a:bodyPr/>
                        <a:lstStyle/>
                        <a:p>
                          <a:pPr algn="l">
                            <a:defRPr sz="1100" b="1"/>
                          </a:pP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bl>
              </a:graphicData>
            </a:graphic>
          </p:graphicFrame>
        </mc:Fallback>
      </mc:AlternateContent>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1</a:t>
            </a:r>
            <a:r>
              <a:rPr dirty="0"/>
              <a:t>: Factoring Out the Greatest Common Factor</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514350" indent="-514350">
              <a:buFont typeface="+mj-lt"/>
              <a:buAutoNum type="alphaLcPeriod"/>
              <a:defRPr sz="2800"/>
            </a:pPr>
            <a:r>
              <a:rPr dirty="0"/>
              <a:t>​</a:t>
            </a:r>
          </a:p>
        </p:txBody>
      </p:sp>
      <mc:AlternateContent xmlns:mc="http://schemas.openxmlformats.org/markup-compatibility/2006" xmlns:a14="http://schemas.microsoft.com/office/drawing/2010/main">
        <mc:Choice Requires="a14">
          <p:graphicFrame>
            <p:nvGraphicFramePr>
              <p:cNvPr id="4" name="Table Placeholder 2" descr="a. Twelve times x raised to the power of five, minus four times x squared, plus eight times x cubed times z cubed.&#10;&#10;The greatest common factor is 4 times x squared. Then the expression will be, &#10;Four times x squared, multiplied by three times x cubed, plus four times x squared, multiplied by negative one, plus four times x squared, multiplied by two times x times z cubed.&#10;&#10;equals Four times x squared, multiplied by the expression: three times x cubed, minus one, plus two times x times z cubed.">
                <a:extLst>
                  <a:ext uri="{FF2B5EF4-FFF2-40B4-BE49-F238E27FC236}">
                    <a16:creationId xmlns:a16="http://schemas.microsoft.com/office/drawing/2014/main" id="{FA27444B-29BC-4DBA-AAC2-20B91FE281A0}"/>
                  </a:ext>
                </a:extLst>
              </p:cNvPr>
              <p:cNvGraphicFramePr>
                <a:graphicFrameLocks/>
              </p:cNvGraphicFramePr>
              <p:nvPr>
                <p:extLst>
                  <p:ext uri="{D42A27DB-BD31-4B8C-83A1-F6EECF244321}">
                    <p14:modId xmlns:p14="http://schemas.microsoft.com/office/powerpoint/2010/main" val="1298659558"/>
                  </p:ext>
                </p:extLst>
              </p:nvPr>
            </p:nvGraphicFramePr>
            <p:xfrm>
              <a:off x="838200" y="1625139"/>
              <a:ext cx="5130102" cy="1192213"/>
            </p:xfrm>
            <a:graphic>
              <a:graphicData uri="http://schemas.openxmlformats.org/drawingml/2006/table">
                <a:tbl>
                  <a:tblPr firstRow="1" bandRow="1">
                    <a:tableStyleId>{2D5ABB26-0587-4C30-8999-92F81FD0307C}</a:tableStyleId>
                  </a:tblPr>
                  <a:tblGrid>
                    <a:gridCol w="5130102">
                      <a:extLst>
                        <a:ext uri="{9D8B030D-6E8A-4147-A177-3AD203B41FA5}">
                          <a16:colId xmlns:a16="http://schemas.microsoft.com/office/drawing/2014/main" val="20000"/>
                        </a:ext>
                      </a:extLst>
                    </a:gridCol>
                  </a:tblGrid>
                  <a:tr h="370840">
                    <a:tc>
                      <a:txBody>
                        <a:bodyPr/>
                        <a:lstStyle/>
                        <a:p>
                          <a:pPr algn="l">
                            <a:defRPr sz="1800"/>
                          </a:pPr>
                          <a:r>
                            <a:rPr sz="2000" dirty="0"/>
                            <a:t>​</a:t>
                          </a:r>
                          <a14:m>
                            <m:oMath xmlns:m="http://schemas.openxmlformats.org/officeDocument/2006/math">
                              <m:r>
                                <a:rPr sz="2000">
                                  <a:latin typeface="Cambria Math"/>
                                </a:rPr>
                                <m:t>12</m:t>
                              </m:r>
                              <m:sSup>
                                <m:sSupPr>
                                  <m:ctrlPr>
                                    <a:rPr sz="2000" i="1">
                                      <a:latin typeface="Cambria Math" panose="02040503050406030204" pitchFamily="18" charset="0"/>
                                    </a:rPr>
                                  </m:ctrlPr>
                                </m:sSupPr>
                                <m:e>
                                  <m:r>
                                    <a:rPr sz="2000">
                                      <a:latin typeface="Cambria Math"/>
                                    </a:rPr>
                                    <m:t>𝑥</m:t>
                                  </m:r>
                                </m:e>
                                <m:sup>
                                  <m:r>
                                    <a:rPr sz="2000">
                                      <a:latin typeface="Cambria Math"/>
                                    </a:rPr>
                                    <m:t>5</m:t>
                                  </m:r>
                                </m:sup>
                              </m:sSup>
                              <m:r>
                                <a:rPr sz="2000">
                                  <a:latin typeface="Cambria Math"/>
                                </a:rPr>
                                <m:t>−4</m:t>
                              </m:r>
                              <m:sSup>
                                <m:sSupPr>
                                  <m:ctrlPr>
                                    <a:rPr sz="2000" i="1">
                                      <a:latin typeface="Cambria Math" panose="02040503050406030204" pitchFamily="18" charset="0"/>
                                    </a:rPr>
                                  </m:ctrlPr>
                                </m:sSupPr>
                                <m:e>
                                  <m:r>
                                    <a:rPr sz="2000">
                                      <a:latin typeface="Cambria Math"/>
                                    </a:rPr>
                                    <m:t>𝑥</m:t>
                                  </m:r>
                                </m:e>
                                <m:sup>
                                  <m:r>
                                    <a:rPr sz="2000">
                                      <a:latin typeface="Cambria Math"/>
                                    </a:rPr>
                                    <m:t>2</m:t>
                                  </m:r>
                                </m:sup>
                              </m:sSup>
                              <m:r>
                                <a:rPr sz="2000">
                                  <a:latin typeface="Cambria Math"/>
                                </a:rPr>
                                <m:t>+8</m:t>
                              </m:r>
                              <m:sSup>
                                <m:sSupPr>
                                  <m:ctrlPr>
                                    <a:rPr sz="2000" i="1">
                                      <a:latin typeface="Cambria Math" panose="02040503050406030204" pitchFamily="18" charset="0"/>
                                    </a:rPr>
                                  </m:ctrlPr>
                                </m:sSupPr>
                                <m:e>
                                  <m:r>
                                    <a:rPr sz="2000">
                                      <a:latin typeface="Cambria Math"/>
                                    </a:rPr>
                                    <m:t>𝑥</m:t>
                                  </m:r>
                                </m:e>
                                <m:sup>
                                  <m:r>
                                    <a:rPr sz="2000">
                                      <a:latin typeface="Cambria Math"/>
                                    </a:rPr>
                                    <m:t>3</m:t>
                                  </m:r>
                                </m:sup>
                              </m:sSup>
                              <m:sSup>
                                <m:sSupPr>
                                  <m:ctrlPr>
                                    <a:rPr sz="2000" i="1">
                                      <a:latin typeface="Cambria Math" panose="02040503050406030204" pitchFamily="18" charset="0"/>
                                    </a:rPr>
                                  </m:ctrlPr>
                                </m:sSupPr>
                                <m:e>
                                  <m:r>
                                    <a:rPr sz="2000">
                                      <a:latin typeface="Cambria Math"/>
                                    </a:rPr>
                                    <m:t>𝑧</m:t>
                                  </m:r>
                                </m:e>
                                <m:sup>
                                  <m:r>
                                    <a:rPr sz="2000">
                                      <a:latin typeface="Cambria Math"/>
                                    </a:rPr>
                                    <m:t>3</m:t>
                                  </m:r>
                                </m:sup>
                              </m:sSup>
                            </m:oMath>
                          </a14:m>
                          <a:endParaRPr sz="2000" dirty="0"/>
                        </a:p>
                      </a:txBody>
                      <a:tcPr/>
                    </a:tc>
                    <a:extLst>
                      <a:ext uri="{0D108BD9-81ED-4DB2-BD59-A6C34878D82A}">
                        <a16:rowId xmlns:a16="http://schemas.microsoft.com/office/drawing/2014/main" val="10000"/>
                      </a:ext>
                    </a:extLst>
                  </a:tr>
                  <a:tr h="370840">
                    <a:tc>
                      <a:txBody>
                        <a:bodyPr/>
                        <a:lstStyle/>
                        <a:p>
                          <a:pPr algn="l">
                            <a:defRPr sz="1800"/>
                          </a:pPr>
                          <a:r>
                            <a:rPr sz="2000" dirty="0"/>
                            <a:t>​</a:t>
                          </a:r>
                          <a:r>
                            <a:rPr lang="en-US" sz="2000" b="0" i="0" kern="1200" dirty="0">
                              <a:solidFill>
                                <a:schemeClr val="tx1"/>
                              </a:solidFill>
                              <a:effectLst/>
                              <a:latin typeface="+mn-lt"/>
                              <a:ea typeface="+mn-ea"/>
                              <a:cs typeface="+mn-cs"/>
                            </a:rPr>
                            <a:t> </a:t>
                          </a:r>
                          <a14:m>
                            <m:oMath xmlns:m="http://schemas.openxmlformats.org/officeDocument/2006/math">
                              <m:r>
                                <a:rPr sz="2000">
                                  <a:latin typeface="Cambria Math"/>
                                </a:rPr>
                                <m:t>=</m:t>
                              </m:r>
                              <m:d>
                                <m:dPr>
                                  <m:ctrlPr>
                                    <a:rPr sz="2000" i="1">
                                      <a:latin typeface="Cambria Math" panose="02040503050406030204" pitchFamily="18" charset="0"/>
                                    </a:rPr>
                                  </m:ctrlPr>
                                </m:dPr>
                                <m:e>
                                  <m:r>
                                    <a:rPr sz="2000">
                                      <a:latin typeface="Cambria Math"/>
                                    </a:rPr>
                                    <m:t>4</m:t>
                                  </m:r>
                                  <m:sSup>
                                    <m:sSupPr>
                                      <m:ctrlPr>
                                        <a:rPr sz="2000" i="1">
                                          <a:latin typeface="Cambria Math" panose="02040503050406030204" pitchFamily="18" charset="0"/>
                                        </a:rPr>
                                      </m:ctrlPr>
                                    </m:sSupPr>
                                    <m:e>
                                      <m:r>
                                        <a:rPr sz="2000">
                                          <a:latin typeface="Cambria Math"/>
                                        </a:rPr>
                                        <m:t>𝑥</m:t>
                                      </m:r>
                                    </m:e>
                                    <m:sup>
                                      <m:r>
                                        <a:rPr sz="2000">
                                          <a:latin typeface="Cambria Math"/>
                                        </a:rPr>
                                        <m:t>2</m:t>
                                      </m:r>
                                    </m:sup>
                                  </m:sSup>
                                </m:e>
                              </m:d>
                              <m:d>
                                <m:dPr>
                                  <m:ctrlPr>
                                    <a:rPr sz="2000" i="1">
                                      <a:latin typeface="Cambria Math" panose="02040503050406030204" pitchFamily="18" charset="0"/>
                                    </a:rPr>
                                  </m:ctrlPr>
                                </m:dPr>
                                <m:e>
                                  <m:r>
                                    <a:rPr sz="2000">
                                      <a:latin typeface="Cambria Math"/>
                                    </a:rPr>
                                    <m:t>3</m:t>
                                  </m:r>
                                  <m:sSup>
                                    <m:sSupPr>
                                      <m:ctrlPr>
                                        <a:rPr sz="2000" i="1">
                                          <a:latin typeface="Cambria Math" panose="02040503050406030204" pitchFamily="18" charset="0"/>
                                        </a:rPr>
                                      </m:ctrlPr>
                                    </m:sSupPr>
                                    <m:e>
                                      <m:r>
                                        <a:rPr sz="2000">
                                          <a:latin typeface="Cambria Math"/>
                                        </a:rPr>
                                        <m:t>𝑥</m:t>
                                      </m:r>
                                    </m:e>
                                    <m:sup>
                                      <m:r>
                                        <a:rPr sz="2000">
                                          <a:latin typeface="Cambria Math"/>
                                        </a:rPr>
                                        <m:t>3</m:t>
                                      </m:r>
                                    </m:sup>
                                  </m:sSup>
                                </m:e>
                              </m:d>
                              <m:r>
                                <a:rPr sz="2000">
                                  <a:latin typeface="Cambria Math"/>
                                </a:rPr>
                                <m:t>+</m:t>
                              </m:r>
                              <m:d>
                                <m:dPr>
                                  <m:ctrlPr>
                                    <a:rPr sz="2000" i="1">
                                      <a:latin typeface="Cambria Math" panose="02040503050406030204" pitchFamily="18" charset="0"/>
                                    </a:rPr>
                                  </m:ctrlPr>
                                </m:dPr>
                                <m:e>
                                  <m:r>
                                    <a:rPr sz="2000">
                                      <a:latin typeface="Cambria Math"/>
                                    </a:rPr>
                                    <m:t>4</m:t>
                                  </m:r>
                                  <m:sSup>
                                    <m:sSupPr>
                                      <m:ctrlPr>
                                        <a:rPr sz="2000" i="1">
                                          <a:latin typeface="Cambria Math" panose="02040503050406030204" pitchFamily="18" charset="0"/>
                                        </a:rPr>
                                      </m:ctrlPr>
                                    </m:sSupPr>
                                    <m:e>
                                      <m:r>
                                        <a:rPr sz="2000">
                                          <a:latin typeface="Cambria Math"/>
                                        </a:rPr>
                                        <m:t>𝑥</m:t>
                                      </m:r>
                                    </m:e>
                                    <m:sup>
                                      <m:r>
                                        <a:rPr sz="2000">
                                          <a:latin typeface="Cambria Math"/>
                                        </a:rPr>
                                        <m:t>2</m:t>
                                      </m:r>
                                    </m:sup>
                                  </m:sSup>
                                </m:e>
                              </m:d>
                              <m:d>
                                <m:dPr>
                                  <m:ctrlPr>
                                    <a:rPr sz="2000" i="1">
                                      <a:latin typeface="Cambria Math" panose="02040503050406030204" pitchFamily="18" charset="0"/>
                                    </a:rPr>
                                  </m:ctrlPr>
                                </m:dPr>
                                <m:e>
                                  <m:r>
                                    <a:rPr sz="2000">
                                      <a:latin typeface="Cambria Math"/>
                                    </a:rPr>
                                    <m:t>−1</m:t>
                                  </m:r>
                                </m:e>
                              </m:d>
                              <m:r>
                                <a:rPr sz="2000">
                                  <a:latin typeface="Cambria Math"/>
                                </a:rPr>
                                <m:t>+</m:t>
                              </m:r>
                              <m:d>
                                <m:dPr>
                                  <m:ctrlPr>
                                    <a:rPr sz="2000" i="1">
                                      <a:latin typeface="Cambria Math" panose="02040503050406030204" pitchFamily="18" charset="0"/>
                                    </a:rPr>
                                  </m:ctrlPr>
                                </m:dPr>
                                <m:e>
                                  <m:r>
                                    <a:rPr sz="2000">
                                      <a:latin typeface="Cambria Math"/>
                                    </a:rPr>
                                    <m:t>4</m:t>
                                  </m:r>
                                  <m:sSup>
                                    <m:sSupPr>
                                      <m:ctrlPr>
                                        <a:rPr sz="2000" i="1">
                                          <a:latin typeface="Cambria Math" panose="02040503050406030204" pitchFamily="18" charset="0"/>
                                        </a:rPr>
                                      </m:ctrlPr>
                                    </m:sSupPr>
                                    <m:e>
                                      <m:r>
                                        <a:rPr sz="2000">
                                          <a:latin typeface="Cambria Math"/>
                                        </a:rPr>
                                        <m:t>𝑥</m:t>
                                      </m:r>
                                    </m:e>
                                    <m:sup>
                                      <m:r>
                                        <a:rPr sz="2000">
                                          <a:latin typeface="Cambria Math"/>
                                        </a:rPr>
                                        <m:t>2</m:t>
                                      </m:r>
                                    </m:sup>
                                  </m:sSup>
                                </m:e>
                              </m:d>
                              <m:d>
                                <m:dPr>
                                  <m:ctrlPr>
                                    <a:rPr sz="2000" i="1">
                                      <a:latin typeface="Cambria Math" panose="02040503050406030204" pitchFamily="18" charset="0"/>
                                    </a:rPr>
                                  </m:ctrlPr>
                                </m:dPr>
                                <m:e>
                                  <m:r>
                                    <a:rPr sz="2000">
                                      <a:latin typeface="Cambria Math"/>
                                    </a:rPr>
                                    <m:t>2</m:t>
                                  </m:r>
                                  <m:r>
                                    <a:rPr sz="2000">
                                      <a:latin typeface="Cambria Math"/>
                                    </a:rPr>
                                    <m:t>𝑥</m:t>
                                  </m:r>
                                  <m:sSup>
                                    <m:sSupPr>
                                      <m:ctrlPr>
                                        <a:rPr sz="2000" i="1">
                                          <a:latin typeface="Cambria Math" panose="02040503050406030204" pitchFamily="18" charset="0"/>
                                        </a:rPr>
                                      </m:ctrlPr>
                                    </m:sSupPr>
                                    <m:e>
                                      <m:r>
                                        <a:rPr sz="2000">
                                          <a:latin typeface="Cambria Math"/>
                                        </a:rPr>
                                        <m:t>𝑧</m:t>
                                      </m:r>
                                    </m:e>
                                    <m:sup>
                                      <m:r>
                                        <a:rPr sz="2000">
                                          <a:latin typeface="Cambria Math"/>
                                        </a:rPr>
                                        <m:t>3</m:t>
                                      </m:r>
                                    </m:sup>
                                  </m:sSup>
                                </m:e>
                              </m:d>
                            </m:oMath>
                          </a14:m>
                          <a:endParaRPr sz="2000" dirty="0"/>
                        </a:p>
                      </a:txBody>
                      <a:tcPr/>
                    </a:tc>
                    <a:extLst>
                      <a:ext uri="{0D108BD9-81ED-4DB2-BD59-A6C34878D82A}">
                        <a16:rowId xmlns:a16="http://schemas.microsoft.com/office/drawing/2014/main" val="10001"/>
                      </a:ext>
                    </a:extLst>
                  </a:tr>
                  <a:tr h="370840">
                    <a:tc>
                      <a:txBody>
                        <a:bodyPr/>
                        <a:lstStyle/>
                        <a:p>
                          <a:pPr algn="l">
                            <a:defRPr sz="1800"/>
                          </a:pPr>
                          <a:r>
                            <a:rPr sz="2000" dirty="0"/>
                            <a:t>​</a:t>
                          </a:r>
                          <a:r>
                            <a:rPr lang="en-US" sz="2000" b="0" i="0" kern="1200" dirty="0">
                              <a:solidFill>
                                <a:schemeClr val="tx1"/>
                              </a:solidFill>
                              <a:effectLst/>
                              <a:latin typeface="+mn-lt"/>
                              <a:ea typeface="+mn-ea"/>
                              <a:cs typeface="+mn-cs"/>
                            </a:rPr>
                            <a:t> </a:t>
                          </a:r>
                          <a14:m>
                            <m:oMath xmlns:m="http://schemas.openxmlformats.org/officeDocument/2006/math">
                              <m:r>
                                <a:rPr sz="2000">
                                  <a:latin typeface="Cambria Math"/>
                                </a:rPr>
                                <m:t>=</m:t>
                              </m:r>
                              <m:d>
                                <m:dPr>
                                  <m:ctrlPr>
                                    <a:rPr sz="2000" i="1">
                                      <a:latin typeface="Cambria Math" panose="02040503050406030204" pitchFamily="18" charset="0"/>
                                    </a:rPr>
                                  </m:ctrlPr>
                                </m:dPr>
                                <m:e>
                                  <m:r>
                                    <a:rPr sz="2000">
                                      <a:latin typeface="Cambria Math"/>
                                    </a:rPr>
                                    <m:t>4</m:t>
                                  </m:r>
                                  <m:sSup>
                                    <m:sSupPr>
                                      <m:ctrlPr>
                                        <a:rPr sz="2000" i="1">
                                          <a:latin typeface="Cambria Math" panose="02040503050406030204" pitchFamily="18" charset="0"/>
                                        </a:rPr>
                                      </m:ctrlPr>
                                    </m:sSupPr>
                                    <m:e>
                                      <m:r>
                                        <a:rPr sz="2000">
                                          <a:latin typeface="Cambria Math"/>
                                        </a:rPr>
                                        <m:t>𝑥</m:t>
                                      </m:r>
                                    </m:e>
                                    <m:sup>
                                      <m:r>
                                        <a:rPr sz="2000">
                                          <a:latin typeface="Cambria Math"/>
                                        </a:rPr>
                                        <m:t>2</m:t>
                                      </m:r>
                                    </m:sup>
                                  </m:sSup>
                                </m:e>
                              </m:d>
                              <m:d>
                                <m:dPr>
                                  <m:ctrlPr>
                                    <a:rPr sz="2000" i="1">
                                      <a:latin typeface="Cambria Math" panose="02040503050406030204" pitchFamily="18" charset="0"/>
                                    </a:rPr>
                                  </m:ctrlPr>
                                </m:dPr>
                                <m:e>
                                  <m:r>
                                    <a:rPr sz="2000">
                                      <a:latin typeface="Cambria Math"/>
                                    </a:rPr>
                                    <m:t>3</m:t>
                                  </m:r>
                                  <m:sSup>
                                    <m:sSupPr>
                                      <m:ctrlPr>
                                        <a:rPr sz="2000" i="1">
                                          <a:latin typeface="Cambria Math" panose="02040503050406030204" pitchFamily="18" charset="0"/>
                                        </a:rPr>
                                      </m:ctrlPr>
                                    </m:sSupPr>
                                    <m:e>
                                      <m:r>
                                        <a:rPr sz="2000">
                                          <a:latin typeface="Cambria Math"/>
                                        </a:rPr>
                                        <m:t>𝑥</m:t>
                                      </m:r>
                                    </m:e>
                                    <m:sup>
                                      <m:r>
                                        <a:rPr sz="2000">
                                          <a:latin typeface="Cambria Math"/>
                                        </a:rPr>
                                        <m:t>3</m:t>
                                      </m:r>
                                    </m:sup>
                                  </m:sSup>
                                  <m:r>
                                    <a:rPr sz="2000">
                                      <a:latin typeface="Cambria Math"/>
                                    </a:rPr>
                                    <m:t>−1+2</m:t>
                                  </m:r>
                                  <m:r>
                                    <a:rPr sz="2000">
                                      <a:latin typeface="Cambria Math"/>
                                    </a:rPr>
                                    <m:t>𝑥</m:t>
                                  </m:r>
                                  <m:sSup>
                                    <m:sSupPr>
                                      <m:ctrlPr>
                                        <a:rPr sz="2000" i="1">
                                          <a:latin typeface="Cambria Math" panose="02040503050406030204" pitchFamily="18" charset="0"/>
                                        </a:rPr>
                                      </m:ctrlPr>
                                    </m:sSupPr>
                                    <m:e>
                                      <m:r>
                                        <a:rPr sz="2000">
                                          <a:latin typeface="Cambria Math"/>
                                        </a:rPr>
                                        <m:t>𝑧</m:t>
                                      </m:r>
                                    </m:e>
                                    <m:sup>
                                      <m:r>
                                        <a:rPr sz="2000">
                                          <a:latin typeface="Cambria Math"/>
                                        </a:rPr>
                                        <m:t>3</m:t>
                                      </m:r>
                                    </m:sup>
                                  </m:sSup>
                                </m:e>
                              </m:d>
                            </m:oMath>
                          </a14:m>
                          <a:endParaRPr sz="2000" dirty="0"/>
                        </a:p>
                      </a:txBody>
                      <a:tcPr/>
                    </a:tc>
                    <a:extLst>
                      <a:ext uri="{0D108BD9-81ED-4DB2-BD59-A6C34878D82A}">
                        <a16:rowId xmlns:a16="http://schemas.microsoft.com/office/drawing/2014/main" val="10002"/>
                      </a:ext>
                    </a:extLst>
                  </a:tr>
                </a:tbl>
              </a:graphicData>
            </a:graphic>
          </p:graphicFrame>
        </mc:Choice>
        <mc:Fallback xmlns="">
          <p:graphicFrame>
            <p:nvGraphicFramePr>
              <p:cNvPr id="4" name="Table Placeholder 2" descr="a. Twelve times x raised to the power of five, minus four times x squared, plus eight times x cubed times z cubed.&#10;&#10;The greatest common factor is 4 times x squared. Then the expression will be, &#10;Four times x squared, multiplied by three times x cubed, plus four times x squared, multiplied by negative one, plus four times x squared, multiplied by two times x times z cubed.&#10;&#10;equals Four times x squared, multiplied by the expression: three times x cubed, minus one, plus two times x times z cubed.">
                <a:extLst>
                  <a:ext uri="{FF2B5EF4-FFF2-40B4-BE49-F238E27FC236}">
                    <a16:creationId xmlns:a16="http://schemas.microsoft.com/office/drawing/2014/main" id="{FA27444B-29BC-4DBA-AAC2-20B91FE281A0}"/>
                  </a:ext>
                </a:extLst>
              </p:cNvPr>
              <p:cNvGraphicFramePr>
                <a:graphicFrameLocks/>
              </p:cNvGraphicFramePr>
              <p:nvPr>
                <p:extLst>
                  <p:ext uri="{D42A27DB-BD31-4B8C-83A1-F6EECF244321}">
                    <p14:modId xmlns:p14="http://schemas.microsoft.com/office/powerpoint/2010/main" val="1298659558"/>
                  </p:ext>
                </p:extLst>
              </p:nvPr>
            </p:nvGraphicFramePr>
            <p:xfrm>
              <a:off x="838200" y="1625139"/>
              <a:ext cx="5130102" cy="1192213"/>
            </p:xfrm>
            <a:graphic>
              <a:graphicData uri="http://schemas.openxmlformats.org/drawingml/2006/table">
                <a:tbl>
                  <a:tblPr firstRow="1" bandRow="1">
                    <a:tableStyleId>{2D5ABB26-0587-4C30-8999-92F81FD0307C}</a:tableStyleId>
                  </a:tblPr>
                  <a:tblGrid>
                    <a:gridCol w="5130102">
                      <a:extLst>
                        <a:ext uri="{9D8B030D-6E8A-4147-A177-3AD203B41FA5}">
                          <a16:colId xmlns:a16="http://schemas.microsoft.com/office/drawing/2014/main" val="20000"/>
                        </a:ext>
                      </a:extLst>
                    </a:gridCol>
                  </a:tblGrid>
                  <a:tr h="399733">
                    <a:tc>
                      <a:txBody>
                        <a:bodyPr/>
                        <a:lstStyle/>
                        <a:p>
                          <a:endParaRPr lang="en-US"/>
                        </a:p>
                      </a:txBody>
                      <a:tcPr>
                        <a:blipFill>
                          <a:blip r:embed="rId2"/>
                          <a:stretch>
                            <a:fillRect t="-6061" b="-224242"/>
                          </a:stretch>
                        </a:blipFill>
                      </a:tcPr>
                    </a:tc>
                    <a:extLst>
                      <a:ext uri="{0D108BD9-81ED-4DB2-BD59-A6C34878D82A}">
                        <a16:rowId xmlns:a16="http://schemas.microsoft.com/office/drawing/2014/main" val="10000"/>
                      </a:ext>
                    </a:extLst>
                  </a:tr>
                  <a:tr h="396240">
                    <a:tc>
                      <a:txBody>
                        <a:bodyPr/>
                        <a:lstStyle/>
                        <a:p>
                          <a:endParaRPr lang="en-US"/>
                        </a:p>
                      </a:txBody>
                      <a:tcPr>
                        <a:blipFill>
                          <a:blip r:embed="rId2"/>
                          <a:stretch>
                            <a:fillRect t="-106061" b="-124242"/>
                          </a:stretch>
                        </a:blipFill>
                      </a:tcPr>
                    </a:tc>
                    <a:extLst>
                      <a:ext uri="{0D108BD9-81ED-4DB2-BD59-A6C34878D82A}">
                        <a16:rowId xmlns:a16="http://schemas.microsoft.com/office/drawing/2014/main" val="10001"/>
                      </a:ext>
                    </a:extLst>
                  </a:tr>
                  <a:tr h="396240">
                    <a:tc>
                      <a:txBody>
                        <a:bodyPr/>
                        <a:lstStyle/>
                        <a:p>
                          <a:endParaRPr lang="en-US"/>
                        </a:p>
                      </a:txBody>
                      <a:tcPr>
                        <a:blipFill>
                          <a:blip r:embed="rId2"/>
                          <a:stretch>
                            <a:fillRect t="-209231" b="-26154"/>
                          </a:stretch>
                        </a:blipFill>
                      </a:tcPr>
                    </a:tc>
                    <a:extLst>
                      <a:ext uri="{0D108BD9-81ED-4DB2-BD59-A6C34878D82A}">
                        <a16:rowId xmlns:a16="http://schemas.microsoft.com/office/drawing/2014/main" val="10002"/>
                      </a:ext>
                    </a:extLst>
                  </a:tr>
                </a:tbl>
              </a:graphicData>
            </a:graphic>
          </p:graphicFrame>
        </mc:Fallback>
      </mc:AlternateContent>
      <p:sp>
        <p:nvSpPr>
          <p:cNvPr id="6" name="TextBox 5">
            <a:extLst>
              <a:ext uri="{FF2B5EF4-FFF2-40B4-BE49-F238E27FC236}">
                <a16:creationId xmlns:a16="http://schemas.microsoft.com/office/drawing/2014/main" id="{C156BF12-C7AA-7B2C-DC5E-439E5D49EABD}"/>
              </a:ext>
              <a:ext uri="{C183D7F6-B498-43B3-948B-1728B52AA6E4}">
                <adec:decorative xmlns:adec="http://schemas.microsoft.com/office/drawing/2017/decorative" val="1"/>
              </a:ext>
            </a:extLst>
          </p:cNvPr>
          <p:cNvSpPr txBox="1"/>
          <p:nvPr/>
        </p:nvSpPr>
        <p:spPr>
          <a:xfrm>
            <a:off x="6044502" y="1625139"/>
            <a:ext cx="2870898" cy="1754326"/>
          </a:xfrm>
          <a:prstGeom prst="rect">
            <a:avLst/>
          </a:prstGeom>
          <a:noFill/>
        </p:spPr>
        <p:txBody>
          <a:bodyPr wrap="square">
            <a:spAutoFit/>
          </a:bodyPr>
          <a:lstStyle/>
          <a:p>
            <a:pPr algn="l">
              <a:defRPr sz="1100" b="1"/>
            </a:pPr>
            <a:r>
              <a:rPr lang="en-US" sz="1800" b="0" dirty="0"/>
              <a:t>The greatest common factor is 4</a:t>
            </a:r>
            <a:r>
              <a:rPr lang="en-US" sz="1800" b="0" i="1" dirty="0"/>
              <a:t>x</a:t>
            </a:r>
            <a:r>
              <a:rPr lang="en-US" sz="1050" b="0" i="1" dirty="0"/>
              <a:t> </a:t>
            </a:r>
            <a:r>
              <a:rPr lang="en-US" sz="1800" b="0" dirty="0"/>
              <a:t>². Applying the distributive property in reverse leads to the factored form of this degree </a:t>
            </a:r>
            <a:r>
              <a:rPr lang="en-US" sz="1800" b="0" dirty="0">
                <a:latin typeface="Cambria Math"/>
              </a:rPr>
              <a:t>6</a:t>
            </a:r>
            <a:r>
              <a:rPr lang="en-US" sz="1800" b="0" dirty="0"/>
              <a:t> trinomial.</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1</a:t>
            </a:r>
            <a:r>
              <a:rPr dirty="0"/>
              <a:t>: Factoring Out the Greatest Common Factor</a:t>
            </a:r>
            <a:r>
              <a:rPr lang="en-US" baseline="-25000" dirty="0"/>
              <a:t>3</a:t>
            </a:r>
            <a:endParaRPr dirty="0"/>
          </a:p>
        </p:txBody>
      </p:sp>
      <p:sp>
        <p:nvSpPr>
          <p:cNvPr id="3" name="Text Placeholder 2"/>
          <p:cNvSpPr>
            <a:spLocks noGrp="1"/>
          </p:cNvSpPr>
          <p:nvPr>
            <p:ph type="body" sz="quarter" idx="10"/>
          </p:nvPr>
        </p:nvSpPr>
        <p:spPr/>
        <p:txBody>
          <a:bodyPr/>
          <a:lstStyle/>
          <a:p>
            <a:pPr marL="514350" indent="-514350">
              <a:buFont typeface="+mj-lt"/>
              <a:buAutoNum type="alphaLcPeriod" startAt="2"/>
              <a:defRPr sz="2800"/>
            </a:pPr>
            <a:r>
              <a:rPr dirty="0"/>
              <a:t>​</a:t>
            </a:r>
          </a:p>
        </p:txBody>
      </p:sp>
      <mc:AlternateContent xmlns:mc="http://schemas.openxmlformats.org/markup-compatibility/2006" xmlns:a14="http://schemas.microsoft.com/office/drawing/2010/main">
        <mc:Choice Requires="a14">
          <p:graphicFrame>
            <p:nvGraphicFramePr>
              <p:cNvPr id="4" name="Table Placeholder 2" descr="b. Negative twenty-four times a times x squared, plus sixty times a.&#10;equals Negative twelve times a, multiplied by two times x squared, plus negative twelve times a, multiplied by negative five.&#10;equals Negative twelve times a, multiplied by the expression: two times x squared minus five.">
                <a:extLst>
                  <a:ext uri="{FF2B5EF4-FFF2-40B4-BE49-F238E27FC236}">
                    <a16:creationId xmlns:a16="http://schemas.microsoft.com/office/drawing/2014/main" id="{CA5EE857-1AC1-4750-B8B9-9118A4BF57C7}"/>
                  </a:ext>
                </a:extLst>
              </p:cNvPr>
              <p:cNvGraphicFramePr>
                <a:graphicFrameLocks/>
              </p:cNvGraphicFramePr>
              <p:nvPr>
                <p:extLst>
                  <p:ext uri="{D42A27DB-BD31-4B8C-83A1-F6EECF244321}">
                    <p14:modId xmlns:p14="http://schemas.microsoft.com/office/powerpoint/2010/main" val="3383939542"/>
                  </p:ext>
                </p:extLst>
              </p:nvPr>
            </p:nvGraphicFramePr>
            <p:xfrm>
              <a:off x="838200" y="1088897"/>
              <a:ext cx="4262628" cy="1341120"/>
            </p:xfrm>
            <a:graphic>
              <a:graphicData uri="http://schemas.openxmlformats.org/drawingml/2006/table">
                <a:tbl>
                  <a:tblPr firstRow="1" bandRow="1">
                    <a:tableStyleId>{2D5ABB26-0587-4C30-8999-92F81FD0307C}</a:tableStyleId>
                  </a:tblPr>
                  <a:tblGrid>
                    <a:gridCol w="4262628">
                      <a:extLst>
                        <a:ext uri="{9D8B030D-6E8A-4147-A177-3AD203B41FA5}">
                          <a16:colId xmlns:a16="http://schemas.microsoft.com/office/drawing/2014/main" val="20000"/>
                        </a:ext>
                      </a:extLst>
                    </a:gridCol>
                  </a:tblGrid>
                  <a:tr h="370840">
                    <a:tc>
                      <a:txBody>
                        <a:bodyPr/>
                        <a:lstStyle/>
                        <a:p>
                          <a:pPr algn="l">
                            <a:defRPr sz="1800"/>
                          </a:pPr>
                          <a:r>
                            <a:rPr sz="2200" dirty="0"/>
                            <a:t>​</a:t>
                          </a:r>
                          <a14:m>
                            <m:oMath xmlns:m="http://schemas.openxmlformats.org/officeDocument/2006/math">
                              <m:r>
                                <a:rPr sz="2200">
                                  <a:latin typeface="Cambria Math"/>
                                </a:rPr>
                                <m:t>−</m:t>
                              </m:r>
                              <m:r>
                                <a:rPr sz="2200">
                                  <a:latin typeface="Cambria Math"/>
                                </a:rPr>
                                <m:t>24</m:t>
                              </m:r>
                              <m:r>
                                <a:rPr sz="2200">
                                  <a:latin typeface="Cambria Math"/>
                                </a:rPr>
                                <m:t>𝑎</m:t>
                              </m:r>
                              <m:sSup>
                                <m:sSupPr>
                                  <m:ctrlPr>
                                    <a:rPr sz="2200" i="1">
                                      <a:latin typeface="Cambria Math" panose="02040503050406030204" pitchFamily="18" charset="0"/>
                                    </a:rPr>
                                  </m:ctrlPr>
                                </m:sSupPr>
                                <m:e>
                                  <m:r>
                                    <a:rPr sz="2200">
                                      <a:latin typeface="Cambria Math"/>
                                    </a:rPr>
                                    <m:t>𝑥</m:t>
                                  </m:r>
                                </m:e>
                                <m:sup>
                                  <m:r>
                                    <a:rPr sz="2200">
                                      <a:latin typeface="Cambria Math"/>
                                    </a:rPr>
                                    <m:t>2</m:t>
                                  </m:r>
                                </m:sup>
                              </m:sSup>
                              <m:r>
                                <a:rPr sz="2200">
                                  <a:latin typeface="Cambria Math"/>
                                </a:rPr>
                                <m:t>+</m:t>
                              </m:r>
                              <m:r>
                                <a:rPr sz="2200">
                                  <a:latin typeface="Cambria Math"/>
                                </a:rPr>
                                <m:t>60</m:t>
                              </m:r>
                              <m:r>
                                <a:rPr sz="2200">
                                  <a:latin typeface="Cambria Math"/>
                                </a:rPr>
                                <m:t>𝑎</m:t>
                              </m:r>
                            </m:oMath>
                          </a14:m>
                          <a:endParaRPr sz="2200" dirty="0"/>
                        </a:p>
                      </a:txBody>
                      <a:tcPr/>
                    </a:tc>
                    <a:extLst>
                      <a:ext uri="{0D108BD9-81ED-4DB2-BD59-A6C34878D82A}">
                        <a16:rowId xmlns:a16="http://schemas.microsoft.com/office/drawing/2014/main" val="10000"/>
                      </a:ext>
                    </a:extLst>
                  </a:tr>
                  <a:tr h="370840">
                    <a:tc>
                      <a:txBody>
                        <a:bodyPr/>
                        <a:lstStyle/>
                        <a:p>
                          <a:pPr algn="l">
                            <a:defRPr sz="1800"/>
                          </a:pPr>
                          <a:r>
                            <a:rPr sz="2200" dirty="0"/>
                            <a:t>​</a:t>
                          </a:r>
                          <a:r>
                            <a:rPr lang="en-US" sz="2400" b="0" i="0" kern="1200" dirty="0">
                              <a:solidFill>
                                <a:schemeClr val="tx1"/>
                              </a:solidFill>
                              <a:effectLst/>
                              <a:latin typeface="+mn-lt"/>
                              <a:ea typeface="+mn-ea"/>
                              <a:cs typeface="+mn-cs"/>
                            </a:rPr>
                            <a:t> </a:t>
                          </a:r>
                          <a14:m>
                            <m:oMath xmlns:m="http://schemas.openxmlformats.org/officeDocument/2006/math">
                              <m:r>
                                <a:rPr sz="2200">
                                  <a:latin typeface="Cambria Math"/>
                                </a:rPr>
                                <m:t>=</m:t>
                              </m:r>
                              <m:d>
                                <m:dPr>
                                  <m:ctrlPr>
                                    <a:rPr sz="2200" i="1">
                                      <a:latin typeface="Cambria Math" panose="02040503050406030204" pitchFamily="18" charset="0"/>
                                    </a:rPr>
                                  </m:ctrlPr>
                                </m:dPr>
                                <m:e>
                                  <m:r>
                                    <a:rPr sz="2200">
                                      <a:latin typeface="Cambria Math"/>
                                    </a:rPr>
                                    <m:t>−</m:t>
                                  </m:r>
                                  <m:r>
                                    <a:rPr sz="2200">
                                      <a:latin typeface="Cambria Math"/>
                                    </a:rPr>
                                    <m:t>12</m:t>
                                  </m:r>
                                  <m:r>
                                    <a:rPr sz="2200">
                                      <a:latin typeface="Cambria Math"/>
                                    </a:rPr>
                                    <m:t>𝑎</m:t>
                                  </m:r>
                                </m:e>
                              </m:d>
                              <m:d>
                                <m:dPr>
                                  <m:ctrlPr>
                                    <a:rPr sz="2200" i="1">
                                      <a:latin typeface="Cambria Math" panose="02040503050406030204" pitchFamily="18" charset="0"/>
                                    </a:rPr>
                                  </m:ctrlPr>
                                </m:dPr>
                                <m:e>
                                  <m:r>
                                    <a:rPr sz="2200">
                                      <a:latin typeface="Cambria Math"/>
                                    </a:rPr>
                                    <m:t>2</m:t>
                                  </m:r>
                                  <m:sSup>
                                    <m:sSupPr>
                                      <m:ctrlPr>
                                        <a:rPr sz="2200" i="1">
                                          <a:latin typeface="Cambria Math" panose="02040503050406030204" pitchFamily="18" charset="0"/>
                                        </a:rPr>
                                      </m:ctrlPr>
                                    </m:sSupPr>
                                    <m:e>
                                      <m:r>
                                        <a:rPr sz="2200">
                                          <a:latin typeface="Cambria Math"/>
                                        </a:rPr>
                                        <m:t>𝑥</m:t>
                                      </m:r>
                                    </m:e>
                                    <m:sup>
                                      <m:r>
                                        <a:rPr sz="2200">
                                          <a:latin typeface="Cambria Math"/>
                                        </a:rPr>
                                        <m:t>2</m:t>
                                      </m:r>
                                    </m:sup>
                                  </m:sSup>
                                </m:e>
                              </m:d>
                              <m:r>
                                <a:rPr sz="2200">
                                  <a:latin typeface="Cambria Math"/>
                                </a:rPr>
                                <m:t>+</m:t>
                              </m:r>
                              <m:d>
                                <m:dPr>
                                  <m:ctrlPr>
                                    <a:rPr sz="2200" i="1">
                                      <a:latin typeface="Cambria Math" panose="02040503050406030204" pitchFamily="18" charset="0"/>
                                    </a:rPr>
                                  </m:ctrlPr>
                                </m:dPr>
                                <m:e>
                                  <m:r>
                                    <a:rPr sz="2200">
                                      <a:latin typeface="Cambria Math"/>
                                    </a:rPr>
                                    <m:t>−</m:t>
                                  </m:r>
                                  <m:r>
                                    <a:rPr sz="2200">
                                      <a:latin typeface="Cambria Math"/>
                                    </a:rPr>
                                    <m:t>12</m:t>
                                  </m:r>
                                  <m:r>
                                    <a:rPr sz="2200">
                                      <a:latin typeface="Cambria Math"/>
                                    </a:rPr>
                                    <m:t>𝑎</m:t>
                                  </m:r>
                                </m:e>
                              </m:d>
                              <m:d>
                                <m:dPr>
                                  <m:ctrlPr>
                                    <a:rPr sz="2200" i="1">
                                      <a:latin typeface="Cambria Math" panose="02040503050406030204" pitchFamily="18" charset="0"/>
                                    </a:rPr>
                                  </m:ctrlPr>
                                </m:dPr>
                                <m:e>
                                  <m:r>
                                    <a:rPr sz="2200">
                                      <a:latin typeface="Cambria Math"/>
                                    </a:rPr>
                                    <m:t>−</m:t>
                                  </m:r>
                                  <m:r>
                                    <a:rPr sz="2200">
                                      <a:latin typeface="Cambria Math"/>
                                    </a:rPr>
                                    <m:t>5</m:t>
                                  </m:r>
                                </m:e>
                              </m:d>
                            </m:oMath>
                          </a14:m>
                          <a:endParaRPr sz="2200" dirty="0"/>
                        </a:p>
                      </a:txBody>
                      <a:tcPr/>
                    </a:tc>
                    <a:extLst>
                      <a:ext uri="{0D108BD9-81ED-4DB2-BD59-A6C34878D82A}">
                        <a16:rowId xmlns:a16="http://schemas.microsoft.com/office/drawing/2014/main" val="10001"/>
                      </a:ext>
                    </a:extLst>
                  </a:tr>
                  <a:tr h="370840">
                    <a:tc>
                      <a:txBody>
                        <a:bodyPr/>
                        <a:lstStyle/>
                        <a:p>
                          <a:pPr algn="l">
                            <a:defRPr sz="1800"/>
                          </a:pPr>
                          <a:r>
                            <a:rPr sz="2200" dirty="0"/>
                            <a:t>​</a:t>
                          </a:r>
                          <a:r>
                            <a:rPr lang="en-US" sz="2400" b="0" i="0" kern="1200" dirty="0">
                              <a:solidFill>
                                <a:schemeClr val="tx1"/>
                              </a:solidFill>
                              <a:effectLst/>
                              <a:latin typeface="+mn-lt"/>
                              <a:ea typeface="+mn-ea"/>
                              <a:cs typeface="+mn-cs"/>
                            </a:rPr>
                            <a:t> </a:t>
                          </a:r>
                          <a14:m>
                            <m:oMath xmlns:m="http://schemas.openxmlformats.org/officeDocument/2006/math">
                              <m:r>
                                <a:rPr sz="2200">
                                  <a:latin typeface="Cambria Math"/>
                                </a:rPr>
                                <m:t>=−</m:t>
                              </m:r>
                              <m:r>
                                <a:rPr sz="2200">
                                  <a:latin typeface="Cambria Math"/>
                                </a:rPr>
                                <m:t>12</m:t>
                              </m:r>
                              <m:r>
                                <a:rPr sz="2200">
                                  <a:latin typeface="Cambria Math"/>
                                </a:rPr>
                                <m:t>𝑎</m:t>
                              </m:r>
                              <m:d>
                                <m:dPr>
                                  <m:ctrlPr>
                                    <a:rPr sz="2200" i="1">
                                      <a:latin typeface="Cambria Math" panose="02040503050406030204" pitchFamily="18" charset="0"/>
                                    </a:rPr>
                                  </m:ctrlPr>
                                </m:dPr>
                                <m:e>
                                  <m:r>
                                    <a:rPr sz="2200">
                                      <a:latin typeface="Cambria Math"/>
                                    </a:rPr>
                                    <m:t>2</m:t>
                                  </m:r>
                                  <m:sSup>
                                    <m:sSupPr>
                                      <m:ctrlPr>
                                        <a:rPr sz="2200" i="1">
                                          <a:latin typeface="Cambria Math" panose="02040503050406030204" pitchFamily="18" charset="0"/>
                                        </a:rPr>
                                      </m:ctrlPr>
                                    </m:sSupPr>
                                    <m:e>
                                      <m:r>
                                        <a:rPr sz="2200">
                                          <a:latin typeface="Cambria Math"/>
                                        </a:rPr>
                                        <m:t>𝑥</m:t>
                                      </m:r>
                                    </m:e>
                                    <m:sup>
                                      <m:r>
                                        <a:rPr sz="2200">
                                          <a:latin typeface="Cambria Math"/>
                                        </a:rPr>
                                        <m:t>2</m:t>
                                      </m:r>
                                    </m:sup>
                                  </m:sSup>
                                  <m:r>
                                    <a:rPr sz="2200">
                                      <a:latin typeface="Cambria Math"/>
                                    </a:rPr>
                                    <m:t>−</m:t>
                                  </m:r>
                                  <m:r>
                                    <a:rPr sz="2200">
                                      <a:latin typeface="Cambria Math"/>
                                    </a:rPr>
                                    <m:t>5</m:t>
                                  </m:r>
                                </m:e>
                              </m:d>
                            </m:oMath>
                          </a14:m>
                          <a:endParaRPr sz="2200" dirty="0"/>
                        </a:p>
                      </a:txBody>
                      <a:tcPr/>
                    </a:tc>
                    <a:extLst>
                      <a:ext uri="{0D108BD9-81ED-4DB2-BD59-A6C34878D82A}">
                        <a16:rowId xmlns:a16="http://schemas.microsoft.com/office/drawing/2014/main" val="10002"/>
                      </a:ext>
                    </a:extLst>
                  </a:tr>
                </a:tbl>
              </a:graphicData>
            </a:graphic>
          </p:graphicFrame>
        </mc:Choice>
        <mc:Fallback xmlns="">
          <p:graphicFrame>
            <p:nvGraphicFramePr>
              <p:cNvPr id="4" name="Table Placeholder 2" descr="b. Negative twenty-four times a times x squared, plus sixty times a.&#10;equals Negative twelve times a, multiplied by two times x squared, plus negative twelve times a, multiplied by negative five.&#10;equals Negative twelve times a, multiplied by the expression: two times x squared minus five.">
                <a:extLst>
                  <a:ext uri="{FF2B5EF4-FFF2-40B4-BE49-F238E27FC236}">
                    <a16:creationId xmlns:a16="http://schemas.microsoft.com/office/drawing/2014/main" id="{CA5EE857-1AC1-4750-B8B9-9118A4BF57C7}"/>
                  </a:ext>
                </a:extLst>
              </p:cNvPr>
              <p:cNvGraphicFramePr>
                <a:graphicFrameLocks/>
              </p:cNvGraphicFramePr>
              <p:nvPr>
                <p:extLst>
                  <p:ext uri="{D42A27DB-BD31-4B8C-83A1-F6EECF244321}">
                    <p14:modId xmlns:p14="http://schemas.microsoft.com/office/powerpoint/2010/main" val="3383939542"/>
                  </p:ext>
                </p:extLst>
              </p:nvPr>
            </p:nvGraphicFramePr>
            <p:xfrm>
              <a:off x="838200" y="1088897"/>
              <a:ext cx="4262628" cy="1341120"/>
            </p:xfrm>
            <a:graphic>
              <a:graphicData uri="http://schemas.openxmlformats.org/drawingml/2006/table">
                <a:tbl>
                  <a:tblPr firstRow="1" bandRow="1">
                    <a:tableStyleId>{2D5ABB26-0587-4C30-8999-92F81FD0307C}</a:tableStyleId>
                  </a:tblPr>
                  <a:tblGrid>
                    <a:gridCol w="4262628">
                      <a:extLst>
                        <a:ext uri="{9D8B030D-6E8A-4147-A177-3AD203B41FA5}">
                          <a16:colId xmlns:a16="http://schemas.microsoft.com/office/drawing/2014/main" val="20000"/>
                        </a:ext>
                      </a:extLst>
                    </a:gridCol>
                  </a:tblGrid>
                  <a:tr h="426720">
                    <a:tc>
                      <a:txBody>
                        <a:bodyPr/>
                        <a:lstStyle/>
                        <a:p>
                          <a:endParaRPr lang="en-US"/>
                        </a:p>
                      </a:txBody>
                      <a:tcPr>
                        <a:blipFill>
                          <a:blip r:embed="rId3"/>
                          <a:stretch>
                            <a:fillRect t="-8571" b="-242857"/>
                          </a:stretch>
                        </a:blipFill>
                      </a:tcPr>
                    </a:tc>
                    <a:extLst>
                      <a:ext uri="{0D108BD9-81ED-4DB2-BD59-A6C34878D82A}">
                        <a16:rowId xmlns:a16="http://schemas.microsoft.com/office/drawing/2014/main" val="10000"/>
                      </a:ext>
                    </a:extLst>
                  </a:tr>
                  <a:tr h="457200">
                    <a:tc>
                      <a:txBody>
                        <a:bodyPr/>
                        <a:lstStyle/>
                        <a:p>
                          <a:endParaRPr lang="en-US"/>
                        </a:p>
                      </a:txBody>
                      <a:tcPr>
                        <a:blipFill>
                          <a:blip r:embed="rId3"/>
                          <a:stretch>
                            <a:fillRect t="-100000" b="-123684"/>
                          </a:stretch>
                        </a:blipFill>
                      </a:tcPr>
                    </a:tc>
                    <a:extLst>
                      <a:ext uri="{0D108BD9-81ED-4DB2-BD59-A6C34878D82A}">
                        <a16:rowId xmlns:a16="http://schemas.microsoft.com/office/drawing/2014/main" val="10001"/>
                      </a:ext>
                    </a:extLst>
                  </a:tr>
                  <a:tr h="457200">
                    <a:tc>
                      <a:txBody>
                        <a:bodyPr/>
                        <a:lstStyle/>
                        <a:p>
                          <a:endParaRPr lang="en-US"/>
                        </a:p>
                      </a:txBody>
                      <a:tcPr>
                        <a:blipFill>
                          <a:blip r:embed="rId3"/>
                          <a:stretch>
                            <a:fillRect t="-202667" b="-25333"/>
                          </a:stretch>
                        </a:blipFill>
                      </a:tcPr>
                    </a:tc>
                    <a:extLst>
                      <a:ext uri="{0D108BD9-81ED-4DB2-BD59-A6C34878D82A}">
                        <a16:rowId xmlns:a16="http://schemas.microsoft.com/office/drawing/2014/main" val="10002"/>
                      </a:ext>
                    </a:extLst>
                  </a:tr>
                </a:tbl>
              </a:graphicData>
            </a:graphic>
          </p:graphicFrame>
        </mc:Fallback>
      </mc:AlternateContent>
      <p:sp>
        <p:nvSpPr>
          <p:cNvPr id="6" name="TextBox 5">
            <a:extLst>
              <a:ext uri="{FF2B5EF4-FFF2-40B4-BE49-F238E27FC236}">
                <a16:creationId xmlns:a16="http://schemas.microsoft.com/office/drawing/2014/main" id="{2E035A81-AC6F-5A89-63A1-7E8540893571}"/>
              </a:ext>
              <a:ext uri="{C183D7F6-B498-43B3-948B-1728B52AA6E4}">
                <adec:decorative xmlns:adec="http://schemas.microsoft.com/office/drawing/2017/decorative" val="1"/>
              </a:ext>
            </a:extLst>
          </p:cNvPr>
          <p:cNvSpPr txBox="1"/>
          <p:nvPr/>
        </p:nvSpPr>
        <p:spPr>
          <a:xfrm>
            <a:off x="5064969" y="1159292"/>
            <a:ext cx="3621831" cy="369332"/>
          </a:xfrm>
          <a:prstGeom prst="rect">
            <a:avLst/>
          </a:prstGeom>
          <a:noFill/>
        </p:spPr>
        <p:txBody>
          <a:bodyPr wrap="square">
            <a:spAutoFit/>
          </a:bodyPr>
          <a:lstStyle/>
          <a:p>
            <a:pPr algn="l">
              <a:defRPr sz="1100" b="1"/>
            </a:pPr>
            <a:r>
              <a:rPr lang="en-IN" sz="1800" b="0" dirty="0"/>
              <a:t>An alternative form of the final</a:t>
            </a:r>
          </a:p>
        </p:txBody>
      </p:sp>
      <p:pic>
        <p:nvPicPr>
          <p:cNvPr id="7" name="Picture 6" descr="answer is Twelve a times open parenthesis negative two x squared plus five close parenthesis. We">
            <a:extLst>
              <a:ext uri="{FF2B5EF4-FFF2-40B4-BE49-F238E27FC236}">
                <a16:creationId xmlns:a16="http://schemas.microsoft.com/office/drawing/2014/main" id="{82201B4D-D350-ADB2-8D76-762742497D3D}"/>
              </a:ext>
            </a:extLst>
          </p:cNvPr>
          <p:cNvPicPr>
            <a:picLocks noChangeAspect="1"/>
          </p:cNvPicPr>
          <p:nvPr/>
        </p:nvPicPr>
        <p:blipFill>
          <a:blip r:embed="rId4"/>
          <a:stretch>
            <a:fillRect/>
          </a:stretch>
        </p:blipFill>
        <p:spPr>
          <a:xfrm>
            <a:off x="5141844" y="1439656"/>
            <a:ext cx="2726308" cy="396000"/>
          </a:xfrm>
          <a:prstGeom prst="rect">
            <a:avLst/>
          </a:prstGeom>
        </p:spPr>
      </p:pic>
      <p:sp>
        <p:nvSpPr>
          <p:cNvPr id="8" name="TextBox 7">
            <a:extLst>
              <a:ext uri="{FF2B5EF4-FFF2-40B4-BE49-F238E27FC236}">
                <a16:creationId xmlns:a16="http://schemas.microsoft.com/office/drawing/2014/main" id="{31F5EE23-8B18-AA2B-52AC-AEFBDA2CB2B9}"/>
              </a:ext>
            </a:extLst>
          </p:cNvPr>
          <p:cNvSpPr txBox="1"/>
          <p:nvPr/>
        </p:nvSpPr>
        <p:spPr>
          <a:xfrm>
            <a:off x="5071011" y="1706897"/>
            <a:ext cx="3429000" cy="923330"/>
          </a:xfrm>
          <a:prstGeom prst="rect">
            <a:avLst/>
          </a:prstGeom>
          <a:noFill/>
        </p:spPr>
        <p:txBody>
          <a:bodyPr wrap="square" rtlCol="0">
            <a:spAutoFit/>
          </a:bodyPr>
          <a:lstStyle/>
          <a:p>
            <a:r>
              <a:rPr lang="en-IN" sz="1800" b="0" dirty="0"/>
              <a:t>would have obtained this answer if we had factored out 12</a:t>
            </a:r>
            <a:r>
              <a:rPr lang="en-IN" sz="1800" b="0" i="1" dirty="0"/>
              <a:t>a</a:t>
            </a:r>
            <a:r>
              <a:rPr lang="en-IN" sz="1800" b="0" dirty="0"/>
              <a:t> initially. These two answers are equivalent.</a:t>
            </a:r>
            <a:endParaRPr lang="en-IN"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1</a:t>
            </a:r>
            <a:r>
              <a:rPr dirty="0"/>
              <a:t>: Factoring Out the Greatest Common Factor</a:t>
            </a:r>
            <a:r>
              <a:rPr lang="en-US" baseline="-25000" dirty="0"/>
              <a:t>4</a:t>
            </a:r>
            <a:endParaRPr dirty="0"/>
          </a:p>
        </p:txBody>
      </p:sp>
      <p:sp>
        <p:nvSpPr>
          <p:cNvPr id="3" name="Text Placeholder 2"/>
          <p:cNvSpPr>
            <a:spLocks noGrp="1"/>
          </p:cNvSpPr>
          <p:nvPr>
            <p:ph type="body" sz="quarter" idx="10"/>
          </p:nvPr>
        </p:nvSpPr>
        <p:spPr/>
        <p:txBody>
          <a:bodyPr/>
          <a:lstStyle/>
          <a:p>
            <a:pPr marL="514350" indent="-514350">
              <a:buFont typeface="+mj-lt"/>
              <a:buAutoNum type="alphaLcPeriod" startAt="3"/>
              <a:defRPr sz="2800"/>
            </a:pPr>
            <a:r>
              <a:rPr dirty="0"/>
              <a:t>​</a:t>
            </a:r>
            <a:r>
              <a:rPr lang="en-US" dirty="0"/>
              <a:t>		</a:t>
            </a:r>
            <a:endParaRPr dirty="0"/>
          </a:p>
        </p:txBody>
      </p:sp>
      <mc:AlternateContent xmlns:mc="http://schemas.openxmlformats.org/markup-compatibility/2006" xmlns:a14="http://schemas.microsoft.com/office/drawing/2010/main">
        <mc:Choice Requires="a14">
          <p:graphicFrame>
            <p:nvGraphicFramePr>
              <p:cNvPr id="4" name="Table Placeholder 2" descr="c. open parenthesis a squared minus b close parenthesis minus three times open parenthesis a squared minus b close parenthesis&#10;equals&#10;open parenthesis a squared minus b close parenthesis times one plus open parenthesis a squared minus b close parenthesis times negative three&#10;equals&#10;open parenthesis a squared minus b close parenthesis times open parenthesis one minus three close parenthesis&#10;equals&#10;negative two times open parenthesis a squared minus b close parenthesis">
                <a:extLst>
                  <a:ext uri="{FF2B5EF4-FFF2-40B4-BE49-F238E27FC236}">
                    <a16:creationId xmlns:a16="http://schemas.microsoft.com/office/drawing/2014/main" id="{3001B1B0-D328-4E23-8BE9-E46A4F002CBD}"/>
                  </a:ext>
                </a:extLst>
              </p:cNvPr>
              <p:cNvGraphicFramePr>
                <a:graphicFrameLocks/>
              </p:cNvGraphicFramePr>
              <p:nvPr>
                <p:extLst>
                  <p:ext uri="{D42A27DB-BD31-4B8C-83A1-F6EECF244321}">
                    <p14:modId xmlns:p14="http://schemas.microsoft.com/office/powerpoint/2010/main" val="705371964"/>
                  </p:ext>
                </p:extLst>
              </p:nvPr>
            </p:nvGraphicFramePr>
            <p:xfrm>
              <a:off x="838200" y="1088897"/>
              <a:ext cx="4114800" cy="1706880"/>
            </p:xfrm>
            <a:graphic>
              <a:graphicData uri="http://schemas.openxmlformats.org/drawingml/2006/table">
                <a:tbl>
                  <a:tblPr firstRow="1" bandRow="1">
                    <a:tableStyleId>{2D5ABB26-0587-4C30-8999-92F81FD0307C}</a:tableStyleId>
                  </a:tblPr>
                  <a:tblGrid>
                    <a:gridCol w="4114800">
                      <a:extLst>
                        <a:ext uri="{9D8B030D-6E8A-4147-A177-3AD203B41FA5}">
                          <a16:colId xmlns:a16="http://schemas.microsoft.com/office/drawing/2014/main" val="20000"/>
                        </a:ext>
                      </a:extLst>
                    </a:gridCol>
                  </a:tblGrid>
                  <a:tr h="370840">
                    <a:tc>
                      <a:txBody>
                        <a:bodyPr/>
                        <a:lstStyle/>
                        <a:p>
                          <a:pPr algn="l">
                            <a:defRPr sz="1800"/>
                          </a:pPr>
                          <a:r>
                            <a:rPr sz="2200" dirty="0"/>
                            <a:t>​</a:t>
                          </a:r>
                          <a14:m>
                            <m:oMath xmlns:m="http://schemas.openxmlformats.org/officeDocument/2006/math">
                              <m:d>
                                <m:dPr>
                                  <m:ctrlPr>
                                    <a:rPr sz="2200" i="1">
                                      <a:latin typeface="Cambria Math" panose="02040503050406030204" pitchFamily="18" charset="0"/>
                                    </a:rPr>
                                  </m:ctrlPr>
                                </m:dPr>
                                <m:e>
                                  <m:sSup>
                                    <m:sSupPr>
                                      <m:ctrlPr>
                                        <a:rPr sz="2200" i="1">
                                          <a:latin typeface="Cambria Math" panose="02040503050406030204" pitchFamily="18" charset="0"/>
                                        </a:rPr>
                                      </m:ctrlPr>
                                    </m:sSupPr>
                                    <m:e>
                                      <m:r>
                                        <a:rPr sz="2200">
                                          <a:latin typeface="Cambria Math"/>
                                        </a:rPr>
                                        <m:t>𝑎</m:t>
                                      </m:r>
                                    </m:e>
                                    <m:sup>
                                      <m:r>
                                        <a:rPr sz="2200">
                                          <a:latin typeface="Cambria Math"/>
                                        </a:rPr>
                                        <m:t>2</m:t>
                                      </m:r>
                                    </m:sup>
                                  </m:sSup>
                                  <m:r>
                                    <a:rPr sz="2200">
                                      <a:latin typeface="Cambria Math"/>
                                    </a:rPr>
                                    <m:t>−</m:t>
                                  </m:r>
                                  <m:r>
                                    <a:rPr sz="2200">
                                      <a:latin typeface="Cambria Math"/>
                                    </a:rPr>
                                    <m:t>𝑏</m:t>
                                  </m:r>
                                </m:e>
                              </m:d>
                              <m:r>
                                <a:rPr sz="2200">
                                  <a:latin typeface="Cambria Math"/>
                                </a:rPr>
                                <m:t>−3</m:t>
                              </m:r>
                              <m:d>
                                <m:dPr>
                                  <m:ctrlPr>
                                    <a:rPr sz="2200" i="1">
                                      <a:latin typeface="Cambria Math" panose="02040503050406030204" pitchFamily="18" charset="0"/>
                                    </a:rPr>
                                  </m:ctrlPr>
                                </m:dPr>
                                <m:e>
                                  <m:sSup>
                                    <m:sSupPr>
                                      <m:ctrlPr>
                                        <a:rPr sz="2200" i="1">
                                          <a:latin typeface="Cambria Math" panose="02040503050406030204" pitchFamily="18" charset="0"/>
                                        </a:rPr>
                                      </m:ctrlPr>
                                    </m:sSupPr>
                                    <m:e>
                                      <m:r>
                                        <a:rPr sz="2200">
                                          <a:latin typeface="Cambria Math"/>
                                        </a:rPr>
                                        <m:t>𝑎</m:t>
                                      </m:r>
                                    </m:e>
                                    <m:sup>
                                      <m:r>
                                        <a:rPr sz="2200">
                                          <a:latin typeface="Cambria Math"/>
                                        </a:rPr>
                                        <m:t>2</m:t>
                                      </m:r>
                                    </m:sup>
                                  </m:sSup>
                                  <m:r>
                                    <a:rPr sz="2200">
                                      <a:latin typeface="Cambria Math"/>
                                    </a:rPr>
                                    <m:t>−</m:t>
                                  </m:r>
                                  <m:r>
                                    <a:rPr sz="2200">
                                      <a:latin typeface="Cambria Math"/>
                                    </a:rPr>
                                    <m:t>𝑏</m:t>
                                  </m:r>
                                </m:e>
                              </m:d>
                            </m:oMath>
                          </a14:m>
                          <a:endParaRPr sz="2200" dirty="0"/>
                        </a:p>
                      </a:txBody>
                      <a:tcPr/>
                    </a:tc>
                    <a:extLst>
                      <a:ext uri="{0D108BD9-81ED-4DB2-BD59-A6C34878D82A}">
                        <a16:rowId xmlns:a16="http://schemas.microsoft.com/office/drawing/2014/main" val="10000"/>
                      </a:ext>
                    </a:extLst>
                  </a:tr>
                  <a:tr h="370840">
                    <a:tc>
                      <a:txBody>
                        <a:bodyPr/>
                        <a:lstStyle/>
                        <a:p>
                          <a:pPr algn="l">
                            <a:defRPr sz="1800"/>
                          </a:pPr>
                          <a:r>
                            <a:rPr sz="2200" dirty="0"/>
                            <a:t>​</a:t>
                          </a:r>
                          <a:r>
                            <a:rPr lang="en-US" sz="2200" b="0" i="0" kern="1200" dirty="0">
                              <a:solidFill>
                                <a:schemeClr val="tx1"/>
                              </a:solidFill>
                              <a:effectLst/>
                              <a:latin typeface="+mn-lt"/>
                              <a:ea typeface="+mn-ea"/>
                              <a:cs typeface="+mn-cs"/>
                            </a:rPr>
                            <a:t> </a:t>
                          </a:r>
                          <a14:m>
                            <m:oMath xmlns:m="http://schemas.openxmlformats.org/officeDocument/2006/math">
                              <m:r>
                                <a:rPr sz="2200">
                                  <a:latin typeface="Cambria Math"/>
                                </a:rPr>
                                <m:t>=</m:t>
                              </m:r>
                              <m:d>
                                <m:dPr>
                                  <m:ctrlPr>
                                    <a:rPr sz="2200" i="1">
                                      <a:latin typeface="Cambria Math" panose="02040503050406030204" pitchFamily="18" charset="0"/>
                                    </a:rPr>
                                  </m:ctrlPr>
                                </m:dPr>
                                <m:e>
                                  <m:sSup>
                                    <m:sSupPr>
                                      <m:ctrlPr>
                                        <a:rPr sz="2200" i="1">
                                          <a:latin typeface="Cambria Math" panose="02040503050406030204" pitchFamily="18" charset="0"/>
                                        </a:rPr>
                                      </m:ctrlPr>
                                    </m:sSupPr>
                                    <m:e>
                                      <m:r>
                                        <a:rPr sz="2200">
                                          <a:latin typeface="Cambria Math"/>
                                        </a:rPr>
                                        <m:t>𝑎</m:t>
                                      </m:r>
                                    </m:e>
                                    <m:sup>
                                      <m:r>
                                        <a:rPr sz="2200">
                                          <a:latin typeface="Cambria Math"/>
                                        </a:rPr>
                                        <m:t>2</m:t>
                                      </m:r>
                                    </m:sup>
                                  </m:sSup>
                                  <m:r>
                                    <a:rPr sz="2200">
                                      <a:latin typeface="Cambria Math"/>
                                    </a:rPr>
                                    <m:t>−</m:t>
                                  </m:r>
                                  <m:r>
                                    <a:rPr sz="2200">
                                      <a:latin typeface="Cambria Math"/>
                                    </a:rPr>
                                    <m:t>𝑏</m:t>
                                  </m:r>
                                </m:e>
                              </m:d>
                              <m:d>
                                <m:dPr>
                                  <m:ctrlPr>
                                    <a:rPr sz="2200" i="1">
                                      <a:latin typeface="Cambria Math" panose="02040503050406030204" pitchFamily="18" charset="0"/>
                                    </a:rPr>
                                  </m:ctrlPr>
                                </m:dPr>
                                <m:e>
                                  <m:r>
                                    <a:rPr sz="2200">
                                      <a:latin typeface="Cambria Math"/>
                                    </a:rPr>
                                    <m:t>1</m:t>
                                  </m:r>
                                </m:e>
                              </m:d>
                              <m:r>
                                <a:rPr sz="2200">
                                  <a:latin typeface="Cambria Math"/>
                                </a:rPr>
                                <m:t>+</m:t>
                              </m:r>
                              <m:d>
                                <m:dPr>
                                  <m:ctrlPr>
                                    <a:rPr sz="2200" i="1">
                                      <a:latin typeface="Cambria Math" panose="02040503050406030204" pitchFamily="18" charset="0"/>
                                    </a:rPr>
                                  </m:ctrlPr>
                                </m:dPr>
                                <m:e>
                                  <m:sSup>
                                    <m:sSupPr>
                                      <m:ctrlPr>
                                        <a:rPr sz="2200" i="1">
                                          <a:latin typeface="Cambria Math" panose="02040503050406030204" pitchFamily="18" charset="0"/>
                                        </a:rPr>
                                      </m:ctrlPr>
                                    </m:sSupPr>
                                    <m:e>
                                      <m:r>
                                        <a:rPr sz="2200">
                                          <a:latin typeface="Cambria Math"/>
                                        </a:rPr>
                                        <m:t>𝑎</m:t>
                                      </m:r>
                                    </m:e>
                                    <m:sup>
                                      <m:r>
                                        <a:rPr sz="2200">
                                          <a:latin typeface="Cambria Math"/>
                                        </a:rPr>
                                        <m:t>2</m:t>
                                      </m:r>
                                    </m:sup>
                                  </m:sSup>
                                  <m:r>
                                    <a:rPr sz="2200">
                                      <a:latin typeface="Cambria Math"/>
                                    </a:rPr>
                                    <m:t>−</m:t>
                                  </m:r>
                                  <m:r>
                                    <a:rPr sz="2200">
                                      <a:latin typeface="Cambria Math"/>
                                    </a:rPr>
                                    <m:t>𝑏</m:t>
                                  </m:r>
                                </m:e>
                              </m:d>
                              <m:d>
                                <m:dPr>
                                  <m:ctrlPr>
                                    <a:rPr sz="2200" i="1">
                                      <a:latin typeface="Cambria Math" panose="02040503050406030204" pitchFamily="18" charset="0"/>
                                    </a:rPr>
                                  </m:ctrlPr>
                                </m:dPr>
                                <m:e>
                                  <m:r>
                                    <a:rPr sz="2200">
                                      <a:latin typeface="Cambria Math"/>
                                    </a:rPr>
                                    <m:t>−3</m:t>
                                  </m:r>
                                </m:e>
                              </m:d>
                            </m:oMath>
                          </a14:m>
                          <a:endParaRPr sz="2200" dirty="0"/>
                        </a:p>
                      </a:txBody>
                      <a:tcPr/>
                    </a:tc>
                    <a:extLst>
                      <a:ext uri="{0D108BD9-81ED-4DB2-BD59-A6C34878D82A}">
                        <a16:rowId xmlns:a16="http://schemas.microsoft.com/office/drawing/2014/main" val="10001"/>
                      </a:ext>
                    </a:extLst>
                  </a:tr>
                  <a:tr h="133997">
                    <a:tc>
                      <a:txBody>
                        <a:bodyPr/>
                        <a:lstStyle/>
                        <a:p>
                          <a:pPr algn="l">
                            <a:defRPr sz="1800"/>
                          </a:pPr>
                          <a:r>
                            <a:rPr sz="2200" dirty="0"/>
                            <a:t>​</a:t>
                          </a:r>
                          <a:r>
                            <a:rPr lang="en-US" sz="2200" b="0" i="0" kern="1200" dirty="0">
                              <a:solidFill>
                                <a:schemeClr val="tx1"/>
                              </a:solidFill>
                              <a:effectLst/>
                              <a:latin typeface="+mn-lt"/>
                              <a:ea typeface="+mn-ea"/>
                              <a:cs typeface="+mn-cs"/>
                            </a:rPr>
                            <a:t> </a:t>
                          </a:r>
                          <a14:m>
                            <m:oMath xmlns:m="http://schemas.openxmlformats.org/officeDocument/2006/math">
                              <m:r>
                                <a:rPr sz="2200">
                                  <a:latin typeface="Cambria Math"/>
                                </a:rPr>
                                <m:t>=</m:t>
                              </m:r>
                              <m:d>
                                <m:dPr>
                                  <m:ctrlPr>
                                    <a:rPr sz="2200" i="1">
                                      <a:latin typeface="Cambria Math" panose="02040503050406030204" pitchFamily="18" charset="0"/>
                                    </a:rPr>
                                  </m:ctrlPr>
                                </m:dPr>
                                <m:e>
                                  <m:sSup>
                                    <m:sSupPr>
                                      <m:ctrlPr>
                                        <a:rPr sz="2200" i="1">
                                          <a:latin typeface="Cambria Math" panose="02040503050406030204" pitchFamily="18" charset="0"/>
                                        </a:rPr>
                                      </m:ctrlPr>
                                    </m:sSupPr>
                                    <m:e>
                                      <m:r>
                                        <a:rPr sz="2200">
                                          <a:latin typeface="Cambria Math"/>
                                        </a:rPr>
                                        <m:t>𝑎</m:t>
                                      </m:r>
                                    </m:e>
                                    <m:sup>
                                      <m:r>
                                        <a:rPr sz="2200">
                                          <a:latin typeface="Cambria Math"/>
                                        </a:rPr>
                                        <m:t>2</m:t>
                                      </m:r>
                                    </m:sup>
                                  </m:sSup>
                                  <m:r>
                                    <a:rPr sz="2200">
                                      <a:latin typeface="Cambria Math"/>
                                    </a:rPr>
                                    <m:t>−</m:t>
                                  </m:r>
                                  <m:r>
                                    <a:rPr sz="2200">
                                      <a:latin typeface="Cambria Math"/>
                                    </a:rPr>
                                    <m:t>𝑏</m:t>
                                  </m:r>
                                </m:e>
                              </m:d>
                              <m:d>
                                <m:dPr>
                                  <m:ctrlPr>
                                    <a:rPr sz="2200" i="1">
                                      <a:latin typeface="Cambria Math" panose="02040503050406030204" pitchFamily="18" charset="0"/>
                                    </a:rPr>
                                  </m:ctrlPr>
                                </m:dPr>
                                <m:e>
                                  <m:r>
                                    <a:rPr sz="2200">
                                      <a:latin typeface="Cambria Math"/>
                                    </a:rPr>
                                    <m:t>1−3</m:t>
                                  </m:r>
                                </m:e>
                              </m:d>
                            </m:oMath>
                          </a14:m>
                          <a:endParaRPr sz="2200" dirty="0"/>
                        </a:p>
                      </a:txBody>
                      <a:tcPr/>
                    </a:tc>
                    <a:extLst>
                      <a:ext uri="{0D108BD9-81ED-4DB2-BD59-A6C34878D82A}">
                        <a16:rowId xmlns:a16="http://schemas.microsoft.com/office/drawing/2014/main" val="10002"/>
                      </a:ext>
                    </a:extLst>
                  </a:tr>
                  <a:tr h="370840">
                    <a:tc>
                      <a:txBody>
                        <a:bodyPr/>
                        <a:lstStyle/>
                        <a:p>
                          <a:pPr algn="l">
                            <a:defRPr sz="1800"/>
                          </a:pPr>
                          <a:r>
                            <a:rPr sz="2200" dirty="0"/>
                            <a:t>​</a:t>
                          </a:r>
                          <a:r>
                            <a:rPr lang="en-US" sz="2200" b="0" i="0" kern="1200" dirty="0">
                              <a:solidFill>
                                <a:schemeClr val="tx1"/>
                              </a:solidFill>
                              <a:effectLst/>
                              <a:latin typeface="+mn-lt"/>
                              <a:ea typeface="+mn-ea"/>
                              <a:cs typeface="+mn-cs"/>
                            </a:rPr>
                            <a:t> </a:t>
                          </a:r>
                          <a14:m>
                            <m:oMath xmlns:m="http://schemas.openxmlformats.org/officeDocument/2006/math">
                              <m:r>
                                <a:rPr sz="2200">
                                  <a:latin typeface="Cambria Math"/>
                                </a:rPr>
                                <m:t>=−2</m:t>
                              </m:r>
                              <m:d>
                                <m:dPr>
                                  <m:ctrlPr>
                                    <a:rPr sz="2200" i="1">
                                      <a:latin typeface="Cambria Math" panose="02040503050406030204" pitchFamily="18" charset="0"/>
                                    </a:rPr>
                                  </m:ctrlPr>
                                </m:dPr>
                                <m:e>
                                  <m:sSup>
                                    <m:sSupPr>
                                      <m:ctrlPr>
                                        <a:rPr sz="2200" i="1">
                                          <a:latin typeface="Cambria Math" panose="02040503050406030204" pitchFamily="18" charset="0"/>
                                        </a:rPr>
                                      </m:ctrlPr>
                                    </m:sSupPr>
                                    <m:e>
                                      <m:r>
                                        <a:rPr sz="2200">
                                          <a:latin typeface="Cambria Math"/>
                                        </a:rPr>
                                        <m:t>𝑎</m:t>
                                      </m:r>
                                    </m:e>
                                    <m:sup>
                                      <m:r>
                                        <a:rPr sz="2200">
                                          <a:latin typeface="Cambria Math"/>
                                        </a:rPr>
                                        <m:t>2</m:t>
                                      </m:r>
                                    </m:sup>
                                  </m:sSup>
                                  <m:r>
                                    <a:rPr sz="2200">
                                      <a:latin typeface="Cambria Math"/>
                                    </a:rPr>
                                    <m:t>−</m:t>
                                  </m:r>
                                  <m:r>
                                    <a:rPr sz="2200">
                                      <a:latin typeface="Cambria Math"/>
                                    </a:rPr>
                                    <m:t>𝑏</m:t>
                                  </m:r>
                                </m:e>
                              </m:d>
                            </m:oMath>
                          </a14:m>
                          <a:endParaRPr sz="2200" dirty="0"/>
                        </a:p>
                      </a:txBody>
                      <a:tcPr/>
                    </a:tc>
                    <a:extLst>
                      <a:ext uri="{0D108BD9-81ED-4DB2-BD59-A6C34878D82A}">
                        <a16:rowId xmlns:a16="http://schemas.microsoft.com/office/drawing/2014/main" val="10003"/>
                      </a:ext>
                    </a:extLst>
                  </a:tr>
                </a:tbl>
              </a:graphicData>
            </a:graphic>
          </p:graphicFrame>
        </mc:Choice>
        <mc:Fallback xmlns="">
          <p:graphicFrame>
            <p:nvGraphicFramePr>
              <p:cNvPr id="4" name="Table Placeholder 2" descr="c. open parenthesis a squared minus b close parenthesis minus three times open parenthesis a squared minus b close parenthesis&#10;equals&#10;open parenthesis a squared minus b close parenthesis times one plus open parenthesis a squared minus b close parenthesis times negative three&#10;equals&#10;open parenthesis a squared minus b close parenthesis times open parenthesis one minus three close parenthesis&#10;equals&#10;negative two times open parenthesis a squared minus b close parenthesis">
                <a:extLst>
                  <a:ext uri="{FF2B5EF4-FFF2-40B4-BE49-F238E27FC236}">
                    <a16:creationId xmlns:a16="http://schemas.microsoft.com/office/drawing/2014/main" id="{3001B1B0-D328-4E23-8BE9-E46A4F002CBD}"/>
                  </a:ext>
                </a:extLst>
              </p:cNvPr>
              <p:cNvGraphicFramePr>
                <a:graphicFrameLocks/>
              </p:cNvGraphicFramePr>
              <p:nvPr>
                <p:extLst>
                  <p:ext uri="{D42A27DB-BD31-4B8C-83A1-F6EECF244321}">
                    <p14:modId xmlns:p14="http://schemas.microsoft.com/office/powerpoint/2010/main" val="705371964"/>
                  </p:ext>
                </p:extLst>
              </p:nvPr>
            </p:nvGraphicFramePr>
            <p:xfrm>
              <a:off x="838200" y="1088897"/>
              <a:ext cx="4114800" cy="1706880"/>
            </p:xfrm>
            <a:graphic>
              <a:graphicData uri="http://schemas.openxmlformats.org/drawingml/2006/table">
                <a:tbl>
                  <a:tblPr firstRow="1" bandRow="1">
                    <a:tableStyleId>{2D5ABB26-0587-4C30-8999-92F81FD0307C}</a:tableStyleId>
                  </a:tblPr>
                  <a:tblGrid>
                    <a:gridCol w="4114800">
                      <a:extLst>
                        <a:ext uri="{9D8B030D-6E8A-4147-A177-3AD203B41FA5}">
                          <a16:colId xmlns:a16="http://schemas.microsoft.com/office/drawing/2014/main" val="20000"/>
                        </a:ext>
                      </a:extLst>
                    </a:gridCol>
                  </a:tblGrid>
                  <a:tr h="426720">
                    <a:tc>
                      <a:txBody>
                        <a:bodyPr/>
                        <a:lstStyle/>
                        <a:p>
                          <a:endParaRPr lang="en-US"/>
                        </a:p>
                      </a:txBody>
                      <a:tcPr>
                        <a:blipFill>
                          <a:blip r:embed="rId3"/>
                          <a:stretch>
                            <a:fillRect t="-8571" b="-330000"/>
                          </a:stretch>
                        </a:blipFill>
                      </a:tcPr>
                    </a:tc>
                    <a:extLst>
                      <a:ext uri="{0D108BD9-81ED-4DB2-BD59-A6C34878D82A}">
                        <a16:rowId xmlns:a16="http://schemas.microsoft.com/office/drawing/2014/main" val="10000"/>
                      </a:ext>
                    </a:extLst>
                  </a:tr>
                  <a:tr h="426720">
                    <a:tc>
                      <a:txBody>
                        <a:bodyPr/>
                        <a:lstStyle/>
                        <a:p>
                          <a:endParaRPr lang="en-US"/>
                        </a:p>
                      </a:txBody>
                      <a:tcPr>
                        <a:blipFill>
                          <a:blip r:embed="rId3"/>
                          <a:stretch>
                            <a:fillRect t="-107042" b="-225352"/>
                          </a:stretch>
                        </a:blipFill>
                      </a:tcPr>
                    </a:tc>
                    <a:extLst>
                      <a:ext uri="{0D108BD9-81ED-4DB2-BD59-A6C34878D82A}">
                        <a16:rowId xmlns:a16="http://schemas.microsoft.com/office/drawing/2014/main" val="10001"/>
                      </a:ext>
                    </a:extLst>
                  </a:tr>
                  <a:tr h="426720">
                    <a:tc>
                      <a:txBody>
                        <a:bodyPr/>
                        <a:lstStyle/>
                        <a:p>
                          <a:endParaRPr lang="en-US"/>
                        </a:p>
                      </a:txBody>
                      <a:tcPr>
                        <a:blipFill>
                          <a:blip r:embed="rId3"/>
                          <a:stretch>
                            <a:fillRect t="-210000" b="-128571"/>
                          </a:stretch>
                        </a:blipFill>
                      </a:tcPr>
                    </a:tc>
                    <a:extLst>
                      <a:ext uri="{0D108BD9-81ED-4DB2-BD59-A6C34878D82A}">
                        <a16:rowId xmlns:a16="http://schemas.microsoft.com/office/drawing/2014/main" val="10002"/>
                      </a:ext>
                    </a:extLst>
                  </a:tr>
                  <a:tr h="426720">
                    <a:tc>
                      <a:txBody>
                        <a:bodyPr/>
                        <a:lstStyle/>
                        <a:p>
                          <a:endParaRPr lang="en-US"/>
                        </a:p>
                      </a:txBody>
                      <a:tcPr>
                        <a:blipFill>
                          <a:blip r:embed="rId3"/>
                          <a:stretch>
                            <a:fillRect t="-310000" b="-28571"/>
                          </a:stretch>
                        </a:blipFill>
                      </a:tcPr>
                    </a:tc>
                    <a:extLst>
                      <a:ext uri="{0D108BD9-81ED-4DB2-BD59-A6C34878D82A}">
                        <a16:rowId xmlns:a16="http://schemas.microsoft.com/office/drawing/2014/main" val="10003"/>
                      </a:ext>
                    </a:extLst>
                  </a:tr>
                </a:tbl>
              </a:graphicData>
            </a:graphic>
          </p:graphicFrame>
        </mc:Fallback>
      </mc:AlternateContent>
      <p:sp>
        <p:nvSpPr>
          <p:cNvPr id="6" name="TextBox 5">
            <a:extLst>
              <a:ext uri="{FF2B5EF4-FFF2-40B4-BE49-F238E27FC236}">
                <a16:creationId xmlns:a16="http://schemas.microsoft.com/office/drawing/2014/main" id="{D0DD93AB-3464-B9C9-6B0C-AE0A9EEA0B73}"/>
              </a:ext>
              <a:ext uri="{C183D7F6-B498-43B3-948B-1728B52AA6E4}">
                <adec:decorative xmlns:adec="http://schemas.microsoft.com/office/drawing/2017/decorative" val="1"/>
              </a:ext>
            </a:extLst>
          </p:cNvPr>
          <p:cNvSpPr txBox="1"/>
          <p:nvPr/>
        </p:nvSpPr>
        <p:spPr>
          <a:xfrm>
            <a:off x="5181600" y="1203673"/>
            <a:ext cx="3733800" cy="1477328"/>
          </a:xfrm>
          <a:prstGeom prst="rect">
            <a:avLst/>
          </a:prstGeom>
          <a:noFill/>
        </p:spPr>
        <p:txBody>
          <a:bodyPr wrap="square">
            <a:spAutoFit/>
          </a:bodyPr>
          <a:lstStyle/>
          <a:p>
            <a:pPr algn="l">
              <a:defRPr sz="1100" b="1"/>
            </a:pPr>
            <a:r>
              <a:rPr lang="en-IN" sz="1800" b="0" dirty="0"/>
              <a:t>In factoring out the greatest common factor </a:t>
            </a:r>
            <a:r>
              <a:rPr lang="en-IN" sz="1800" b="0" i="1" dirty="0"/>
              <a:t>a</a:t>
            </a:r>
            <a:r>
              <a:rPr lang="en-IN" sz="1800" b="0" dirty="0"/>
              <a:t>² − </a:t>
            </a:r>
            <a:r>
              <a:rPr lang="en-IN" sz="1800" b="0" i="1" dirty="0"/>
              <a:t>b</a:t>
            </a:r>
            <a:r>
              <a:rPr lang="en-US" dirty="0"/>
              <a:t>, </a:t>
            </a:r>
            <a:r>
              <a:rPr lang="ar-AE" sz="1800" b="0" dirty="0"/>
              <a:t> </a:t>
            </a:r>
            <a:r>
              <a:rPr lang="en-IN" sz="1800" b="0" dirty="0"/>
              <a:t>remember that it is being multiplied first by </a:t>
            </a:r>
            <a:r>
              <a:rPr lang="en-IN" sz="1800" b="0" dirty="0">
                <a:latin typeface="Cambria Math"/>
              </a:rPr>
              <a:t>1</a:t>
            </a:r>
            <a:r>
              <a:rPr lang="en-IN" sz="1800" b="0" dirty="0"/>
              <a:t> and then </a:t>
            </a:r>
            <a:br>
              <a:rPr lang="en-IN" sz="1800" b="0" dirty="0"/>
            </a:br>
            <a:r>
              <a:rPr lang="en-IN" sz="1800" b="0" dirty="0"/>
              <a:t>by −3. One common source of error in factoring is to forget factors of </a:t>
            </a:r>
            <a:r>
              <a:rPr lang="en-IN" sz="1800" b="0" dirty="0">
                <a:latin typeface="Cambria Math"/>
              </a:rPr>
              <a:t>1</a:t>
            </a:r>
            <a:r>
              <a:rPr lang="en-IN" sz="1800" b="0" dirty="0"/>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1</a:t>
            </a:r>
            <a:r>
              <a:rPr dirty="0"/>
              <a:t>: Factoring Out the Greatest Common Factor</a:t>
            </a:r>
            <a:r>
              <a:rPr lang="en-US" baseline="-25000" dirty="0"/>
              <a:t>5</a:t>
            </a:r>
            <a:endParaRPr dirty="0"/>
          </a:p>
        </p:txBody>
      </p:sp>
      <p:sp>
        <p:nvSpPr>
          <p:cNvPr id="3" name="Text Placeholder 2"/>
          <p:cNvSpPr>
            <a:spLocks noGrp="1"/>
          </p:cNvSpPr>
          <p:nvPr>
            <p:ph type="body" sz="quarter" idx="10"/>
          </p:nvPr>
        </p:nvSpPr>
        <p:spPr/>
        <p:txBody>
          <a:bodyPr/>
          <a:lstStyle/>
          <a:p>
            <a:pPr marL="514350" indent="-514350">
              <a:buFont typeface="+mj-lt"/>
              <a:buAutoNum type="alphaLcPeriod" startAt="4"/>
              <a:defRPr sz="2800"/>
            </a:pPr>
            <a:r>
              <a:rPr dirty="0"/>
              <a:t>​</a:t>
            </a:r>
          </a:p>
        </p:txBody>
      </p:sp>
      <mc:AlternateContent xmlns:mc="http://schemas.openxmlformats.org/markup-compatibility/2006" xmlns:a14="http://schemas.microsoft.com/office/drawing/2010/main">
        <mc:Choice Requires="a14">
          <p:graphicFrame>
            <p:nvGraphicFramePr>
              <p:cNvPr id="4" name="Table Placeholder 2" descr="open parenthesis x squared plus y close parenthesis cubed plus three times open parenthesis x squared plus y close parenthesis squared.&#10;&#10;The greatest common factor is open parenthesis x squared plus y close parenthesis squared &#10;&#10;then it becomes&#10;open parenthesis x squared plus y close parenthesis squared times open parenthesis x squared plus y close parenthesis plus three times open parenthesis x squared plus y close parenthesis squared&#10;&#10;equals open parenthesis x squared plus y close parenthesis squared times open parenthesis x squared plus y plus three close parenthesis">
                <a:extLst>
                  <a:ext uri="{FF2B5EF4-FFF2-40B4-BE49-F238E27FC236}">
                    <a16:creationId xmlns:a16="http://schemas.microsoft.com/office/drawing/2014/main" id="{9A598F64-F2D3-4020-99CD-C038EC0BBF4A}"/>
                  </a:ext>
                </a:extLst>
              </p:cNvPr>
              <p:cNvGraphicFramePr>
                <a:graphicFrameLocks/>
              </p:cNvGraphicFramePr>
              <p:nvPr>
                <p:extLst>
                  <p:ext uri="{D42A27DB-BD31-4B8C-83A1-F6EECF244321}">
                    <p14:modId xmlns:p14="http://schemas.microsoft.com/office/powerpoint/2010/main" val="445440896"/>
                  </p:ext>
                </p:extLst>
              </p:nvPr>
            </p:nvGraphicFramePr>
            <p:xfrm>
              <a:off x="838200" y="1088897"/>
              <a:ext cx="4609592" cy="1280160"/>
            </p:xfrm>
            <a:graphic>
              <a:graphicData uri="http://schemas.openxmlformats.org/drawingml/2006/table">
                <a:tbl>
                  <a:tblPr firstRow="1" bandRow="1">
                    <a:tableStyleId>{2D5ABB26-0587-4C30-8999-92F81FD0307C}</a:tableStyleId>
                  </a:tblPr>
                  <a:tblGrid>
                    <a:gridCol w="4609592">
                      <a:extLst>
                        <a:ext uri="{9D8B030D-6E8A-4147-A177-3AD203B41FA5}">
                          <a16:colId xmlns:a16="http://schemas.microsoft.com/office/drawing/2014/main" val="20000"/>
                        </a:ext>
                      </a:extLst>
                    </a:gridCol>
                  </a:tblGrid>
                  <a:tr h="370840">
                    <a:tc>
                      <a:txBody>
                        <a:bodyPr/>
                        <a:lstStyle/>
                        <a:p>
                          <a:pPr algn="l">
                            <a:defRPr sz="1800"/>
                          </a:pPr>
                          <a:r>
                            <a:rPr sz="2200" dirty="0"/>
                            <a:t>​</a:t>
                          </a:r>
                          <a14:m>
                            <m:oMath xmlns:m="http://schemas.openxmlformats.org/officeDocument/2006/math">
                              <m:sSup>
                                <m:sSupPr>
                                  <m:ctrlPr>
                                    <a:rPr sz="2200" i="1">
                                      <a:latin typeface="Cambria Math" panose="02040503050406030204" pitchFamily="18" charset="0"/>
                                    </a:rPr>
                                  </m:ctrlPr>
                                </m:sSupPr>
                                <m:e>
                                  <m:d>
                                    <m:dPr>
                                      <m:ctrlPr>
                                        <a:rPr sz="2200" i="1">
                                          <a:latin typeface="Cambria Math" panose="02040503050406030204" pitchFamily="18" charset="0"/>
                                        </a:rPr>
                                      </m:ctrlPr>
                                    </m:dPr>
                                    <m:e>
                                      <m:sSup>
                                        <m:sSupPr>
                                          <m:ctrlPr>
                                            <a:rPr sz="2200" i="1">
                                              <a:latin typeface="Cambria Math" panose="02040503050406030204" pitchFamily="18" charset="0"/>
                                            </a:rPr>
                                          </m:ctrlPr>
                                        </m:sSupPr>
                                        <m:e>
                                          <m:r>
                                            <a:rPr sz="2200">
                                              <a:latin typeface="Cambria Math"/>
                                            </a:rPr>
                                            <m:t>𝑥</m:t>
                                          </m:r>
                                        </m:e>
                                        <m:sup>
                                          <m:r>
                                            <a:rPr sz="2200">
                                              <a:latin typeface="Cambria Math"/>
                                            </a:rPr>
                                            <m:t>2</m:t>
                                          </m:r>
                                        </m:sup>
                                      </m:sSup>
                                      <m:r>
                                        <a:rPr sz="2200">
                                          <a:latin typeface="Cambria Math"/>
                                        </a:rPr>
                                        <m:t>+</m:t>
                                      </m:r>
                                      <m:r>
                                        <a:rPr sz="2200">
                                          <a:latin typeface="Cambria Math"/>
                                        </a:rPr>
                                        <m:t>𝑦</m:t>
                                      </m:r>
                                    </m:e>
                                  </m:d>
                                </m:e>
                                <m:sup>
                                  <m:r>
                                    <a:rPr sz="2200">
                                      <a:latin typeface="Cambria Math"/>
                                    </a:rPr>
                                    <m:t>3</m:t>
                                  </m:r>
                                </m:sup>
                              </m:sSup>
                              <m:r>
                                <a:rPr sz="2200">
                                  <a:latin typeface="Cambria Math"/>
                                </a:rPr>
                                <m:t>+</m:t>
                              </m:r>
                              <m:sSup>
                                <m:sSupPr>
                                  <m:ctrlPr>
                                    <a:rPr sz="2200" i="1">
                                      <a:latin typeface="Cambria Math" panose="02040503050406030204" pitchFamily="18" charset="0"/>
                                    </a:rPr>
                                  </m:ctrlPr>
                                </m:sSupPr>
                                <m:e>
                                  <m:r>
                                    <a:rPr sz="2200">
                                      <a:latin typeface="Cambria Math"/>
                                    </a:rPr>
                                    <m:t>3</m:t>
                                  </m:r>
                                  <m:d>
                                    <m:dPr>
                                      <m:ctrlPr>
                                        <a:rPr sz="2200" i="1">
                                          <a:latin typeface="Cambria Math" panose="02040503050406030204" pitchFamily="18" charset="0"/>
                                        </a:rPr>
                                      </m:ctrlPr>
                                    </m:dPr>
                                    <m:e>
                                      <m:sSup>
                                        <m:sSupPr>
                                          <m:ctrlPr>
                                            <a:rPr sz="2200" i="1">
                                              <a:latin typeface="Cambria Math" panose="02040503050406030204" pitchFamily="18" charset="0"/>
                                            </a:rPr>
                                          </m:ctrlPr>
                                        </m:sSupPr>
                                        <m:e>
                                          <m:r>
                                            <a:rPr sz="2200">
                                              <a:latin typeface="Cambria Math"/>
                                            </a:rPr>
                                            <m:t>𝑥</m:t>
                                          </m:r>
                                        </m:e>
                                        <m:sup>
                                          <m:r>
                                            <a:rPr sz="2200">
                                              <a:latin typeface="Cambria Math"/>
                                            </a:rPr>
                                            <m:t>2</m:t>
                                          </m:r>
                                        </m:sup>
                                      </m:sSup>
                                      <m:r>
                                        <a:rPr sz="2200">
                                          <a:latin typeface="Cambria Math"/>
                                        </a:rPr>
                                        <m:t>+</m:t>
                                      </m:r>
                                      <m:r>
                                        <a:rPr sz="2200">
                                          <a:latin typeface="Cambria Math"/>
                                        </a:rPr>
                                        <m:t>𝑦</m:t>
                                      </m:r>
                                    </m:e>
                                  </m:d>
                                </m:e>
                                <m:sup>
                                  <m:r>
                                    <a:rPr sz="2200">
                                      <a:latin typeface="Cambria Math"/>
                                    </a:rPr>
                                    <m:t>2</m:t>
                                  </m:r>
                                </m:sup>
                              </m:sSup>
                            </m:oMath>
                          </a14:m>
                          <a:endParaRPr sz="2200" dirty="0"/>
                        </a:p>
                      </a:txBody>
                      <a:tcPr/>
                    </a:tc>
                    <a:extLst>
                      <a:ext uri="{0D108BD9-81ED-4DB2-BD59-A6C34878D82A}">
                        <a16:rowId xmlns:a16="http://schemas.microsoft.com/office/drawing/2014/main" val="10000"/>
                      </a:ext>
                    </a:extLst>
                  </a:tr>
                  <a:tr h="370840">
                    <a:tc>
                      <a:txBody>
                        <a:bodyPr/>
                        <a:lstStyle/>
                        <a:p>
                          <a:pPr algn="l">
                            <a:defRPr sz="1800"/>
                          </a:pPr>
                          <a:r>
                            <a:rPr sz="2200" dirty="0"/>
                            <a:t>​</a:t>
                          </a:r>
                          <a:r>
                            <a:rPr lang="en-US" sz="2200" b="0" i="0" kern="1200" dirty="0">
                              <a:solidFill>
                                <a:schemeClr val="tx1"/>
                              </a:solidFill>
                              <a:effectLst/>
                              <a:latin typeface="+mn-lt"/>
                              <a:ea typeface="+mn-ea"/>
                              <a:cs typeface="+mn-cs"/>
                            </a:rPr>
                            <a:t> </a:t>
                          </a:r>
                          <a14:m>
                            <m:oMath xmlns:m="http://schemas.openxmlformats.org/officeDocument/2006/math">
                              <m:r>
                                <a:rPr sz="2200">
                                  <a:latin typeface="Cambria Math"/>
                                </a:rPr>
                                <m:t>=</m:t>
                              </m:r>
                              <m:sSup>
                                <m:sSupPr>
                                  <m:ctrlPr>
                                    <a:rPr sz="2200" i="1">
                                      <a:latin typeface="Cambria Math" panose="02040503050406030204" pitchFamily="18" charset="0"/>
                                    </a:rPr>
                                  </m:ctrlPr>
                                </m:sSupPr>
                                <m:e>
                                  <m:d>
                                    <m:dPr>
                                      <m:ctrlPr>
                                        <a:rPr sz="2200" i="1">
                                          <a:latin typeface="Cambria Math" panose="02040503050406030204" pitchFamily="18" charset="0"/>
                                        </a:rPr>
                                      </m:ctrlPr>
                                    </m:dPr>
                                    <m:e>
                                      <m:sSup>
                                        <m:sSupPr>
                                          <m:ctrlPr>
                                            <a:rPr sz="2200" i="1">
                                              <a:latin typeface="Cambria Math" panose="02040503050406030204" pitchFamily="18" charset="0"/>
                                            </a:rPr>
                                          </m:ctrlPr>
                                        </m:sSupPr>
                                        <m:e>
                                          <m:r>
                                            <a:rPr sz="2200">
                                              <a:latin typeface="Cambria Math"/>
                                            </a:rPr>
                                            <m:t>𝑥</m:t>
                                          </m:r>
                                        </m:e>
                                        <m:sup>
                                          <m:r>
                                            <a:rPr sz="2200">
                                              <a:latin typeface="Cambria Math"/>
                                            </a:rPr>
                                            <m:t>2</m:t>
                                          </m:r>
                                        </m:sup>
                                      </m:sSup>
                                      <m:r>
                                        <a:rPr sz="2200">
                                          <a:latin typeface="Cambria Math"/>
                                        </a:rPr>
                                        <m:t>+</m:t>
                                      </m:r>
                                      <m:r>
                                        <a:rPr sz="2200">
                                          <a:latin typeface="Cambria Math"/>
                                        </a:rPr>
                                        <m:t>𝑦</m:t>
                                      </m:r>
                                    </m:e>
                                  </m:d>
                                </m:e>
                                <m:sup>
                                  <m:r>
                                    <a:rPr sz="2200">
                                      <a:latin typeface="Cambria Math"/>
                                    </a:rPr>
                                    <m:t>2</m:t>
                                  </m:r>
                                </m:sup>
                              </m:sSup>
                              <m:d>
                                <m:dPr>
                                  <m:ctrlPr>
                                    <a:rPr sz="2200" i="1">
                                      <a:latin typeface="Cambria Math" panose="02040503050406030204" pitchFamily="18" charset="0"/>
                                    </a:rPr>
                                  </m:ctrlPr>
                                </m:dPr>
                                <m:e>
                                  <m:sSup>
                                    <m:sSupPr>
                                      <m:ctrlPr>
                                        <a:rPr sz="2200" i="1">
                                          <a:latin typeface="Cambria Math" panose="02040503050406030204" pitchFamily="18" charset="0"/>
                                        </a:rPr>
                                      </m:ctrlPr>
                                    </m:sSupPr>
                                    <m:e>
                                      <m:r>
                                        <a:rPr sz="2200">
                                          <a:latin typeface="Cambria Math"/>
                                        </a:rPr>
                                        <m:t>𝑥</m:t>
                                      </m:r>
                                    </m:e>
                                    <m:sup>
                                      <m:r>
                                        <a:rPr sz="2200">
                                          <a:latin typeface="Cambria Math"/>
                                        </a:rPr>
                                        <m:t>2</m:t>
                                      </m:r>
                                    </m:sup>
                                  </m:sSup>
                                  <m:r>
                                    <a:rPr sz="2200">
                                      <a:latin typeface="Cambria Math"/>
                                    </a:rPr>
                                    <m:t>+</m:t>
                                  </m:r>
                                  <m:r>
                                    <a:rPr sz="2200">
                                      <a:latin typeface="Cambria Math"/>
                                    </a:rPr>
                                    <m:t>𝑦</m:t>
                                  </m:r>
                                </m:e>
                              </m:d>
                              <m:r>
                                <a:rPr sz="2200">
                                  <a:latin typeface="Cambria Math"/>
                                </a:rPr>
                                <m:t>+3</m:t>
                              </m:r>
                              <m:sSup>
                                <m:sSupPr>
                                  <m:ctrlPr>
                                    <a:rPr sz="2200" i="1">
                                      <a:latin typeface="Cambria Math" panose="02040503050406030204" pitchFamily="18" charset="0"/>
                                    </a:rPr>
                                  </m:ctrlPr>
                                </m:sSupPr>
                                <m:e>
                                  <m:d>
                                    <m:dPr>
                                      <m:ctrlPr>
                                        <a:rPr sz="2200" i="1">
                                          <a:latin typeface="Cambria Math" panose="02040503050406030204" pitchFamily="18" charset="0"/>
                                        </a:rPr>
                                      </m:ctrlPr>
                                    </m:dPr>
                                    <m:e>
                                      <m:sSup>
                                        <m:sSupPr>
                                          <m:ctrlPr>
                                            <a:rPr sz="2200" i="1">
                                              <a:latin typeface="Cambria Math" panose="02040503050406030204" pitchFamily="18" charset="0"/>
                                            </a:rPr>
                                          </m:ctrlPr>
                                        </m:sSupPr>
                                        <m:e>
                                          <m:r>
                                            <a:rPr sz="2200">
                                              <a:latin typeface="Cambria Math"/>
                                            </a:rPr>
                                            <m:t>𝑥</m:t>
                                          </m:r>
                                        </m:e>
                                        <m:sup>
                                          <m:r>
                                            <a:rPr sz="2200">
                                              <a:latin typeface="Cambria Math"/>
                                            </a:rPr>
                                            <m:t>2</m:t>
                                          </m:r>
                                        </m:sup>
                                      </m:sSup>
                                      <m:r>
                                        <a:rPr sz="2200">
                                          <a:latin typeface="Cambria Math"/>
                                        </a:rPr>
                                        <m:t>+</m:t>
                                      </m:r>
                                      <m:r>
                                        <a:rPr sz="2200">
                                          <a:latin typeface="Cambria Math"/>
                                        </a:rPr>
                                        <m:t>𝑦</m:t>
                                      </m:r>
                                    </m:e>
                                  </m:d>
                                </m:e>
                                <m:sup>
                                  <m:r>
                                    <a:rPr sz="2200">
                                      <a:latin typeface="Cambria Math"/>
                                    </a:rPr>
                                    <m:t>2</m:t>
                                  </m:r>
                                </m:sup>
                              </m:sSup>
                            </m:oMath>
                          </a14:m>
                          <a:endParaRPr sz="2200" dirty="0"/>
                        </a:p>
                      </a:txBody>
                      <a:tcPr/>
                    </a:tc>
                    <a:extLst>
                      <a:ext uri="{0D108BD9-81ED-4DB2-BD59-A6C34878D82A}">
                        <a16:rowId xmlns:a16="http://schemas.microsoft.com/office/drawing/2014/main" val="10001"/>
                      </a:ext>
                    </a:extLst>
                  </a:tr>
                  <a:tr h="370840">
                    <a:tc>
                      <a:txBody>
                        <a:bodyPr/>
                        <a:lstStyle/>
                        <a:p>
                          <a:pPr algn="l">
                            <a:defRPr sz="1800"/>
                          </a:pPr>
                          <a:r>
                            <a:rPr sz="2200" dirty="0"/>
                            <a:t>​</a:t>
                          </a:r>
                          <a:r>
                            <a:rPr lang="en-US" sz="2200" b="0" i="0" kern="1200" dirty="0">
                              <a:solidFill>
                                <a:schemeClr val="tx1"/>
                              </a:solidFill>
                              <a:effectLst/>
                              <a:latin typeface="+mn-lt"/>
                              <a:ea typeface="+mn-ea"/>
                              <a:cs typeface="+mn-cs"/>
                            </a:rPr>
                            <a:t> </a:t>
                          </a:r>
                          <a14:m>
                            <m:oMath xmlns:m="http://schemas.openxmlformats.org/officeDocument/2006/math">
                              <m:r>
                                <a:rPr sz="2200">
                                  <a:latin typeface="Cambria Math"/>
                                </a:rPr>
                                <m:t>=</m:t>
                              </m:r>
                              <m:sSup>
                                <m:sSupPr>
                                  <m:ctrlPr>
                                    <a:rPr sz="2200" i="1">
                                      <a:latin typeface="Cambria Math" panose="02040503050406030204" pitchFamily="18" charset="0"/>
                                    </a:rPr>
                                  </m:ctrlPr>
                                </m:sSupPr>
                                <m:e>
                                  <m:d>
                                    <m:dPr>
                                      <m:ctrlPr>
                                        <a:rPr sz="2200" i="1">
                                          <a:latin typeface="Cambria Math" panose="02040503050406030204" pitchFamily="18" charset="0"/>
                                        </a:rPr>
                                      </m:ctrlPr>
                                    </m:dPr>
                                    <m:e>
                                      <m:sSup>
                                        <m:sSupPr>
                                          <m:ctrlPr>
                                            <a:rPr sz="2200" i="1">
                                              <a:latin typeface="Cambria Math" panose="02040503050406030204" pitchFamily="18" charset="0"/>
                                            </a:rPr>
                                          </m:ctrlPr>
                                        </m:sSupPr>
                                        <m:e>
                                          <m:r>
                                            <a:rPr sz="2200">
                                              <a:latin typeface="Cambria Math"/>
                                            </a:rPr>
                                            <m:t>𝑥</m:t>
                                          </m:r>
                                        </m:e>
                                        <m:sup>
                                          <m:r>
                                            <a:rPr sz="2200">
                                              <a:latin typeface="Cambria Math"/>
                                            </a:rPr>
                                            <m:t>2</m:t>
                                          </m:r>
                                        </m:sup>
                                      </m:sSup>
                                      <m:r>
                                        <a:rPr sz="2200">
                                          <a:latin typeface="Cambria Math"/>
                                        </a:rPr>
                                        <m:t>+</m:t>
                                      </m:r>
                                      <m:r>
                                        <a:rPr sz="2200">
                                          <a:latin typeface="Cambria Math"/>
                                        </a:rPr>
                                        <m:t>𝑦</m:t>
                                      </m:r>
                                    </m:e>
                                  </m:d>
                                </m:e>
                                <m:sup>
                                  <m:r>
                                    <a:rPr sz="2200">
                                      <a:latin typeface="Cambria Math"/>
                                    </a:rPr>
                                    <m:t>2</m:t>
                                  </m:r>
                                </m:sup>
                              </m:sSup>
                              <m:d>
                                <m:dPr>
                                  <m:ctrlPr>
                                    <a:rPr sz="2200" i="1">
                                      <a:latin typeface="Cambria Math" panose="02040503050406030204" pitchFamily="18" charset="0"/>
                                    </a:rPr>
                                  </m:ctrlPr>
                                </m:dPr>
                                <m:e>
                                  <m:sSup>
                                    <m:sSupPr>
                                      <m:ctrlPr>
                                        <a:rPr sz="2200" i="1">
                                          <a:latin typeface="Cambria Math" panose="02040503050406030204" pitchFamily="18" charset="0"/>
                                        </a:rPr>
                                      </m:ctrlPr>
                                    </m:sSupPr>
                                    <m:e>
                                      <m:r>
                                        <a:rPr sz="2200">
                                          <a:latin typeface="Cambria Math"/>
                                        </a:rPr>
                                        <m:t>𝑥</m:t>
                                      </m:r>
                                    </m:e>
                                    <m:sup>
                                      <m:r>
                                        <a:rPr sz="2200">
                                          <a:latin typeface="Cambria Math"/>
                                        </a:rPr>
                                        <m:t>2</m:t>
                                      </m:r>
                                    </m:sup>
                                  </m:sSup>
                                  <m:r>
                                    <a:rPr sz="2200">
                                      <a:latin typeface="Cambria Math"/>
                                    </a:rPr>
                                    <m:t>+</m:t>
                                  </m:r>
                                  <m:r>
                                    <a:rPr sz="2200">
                                      <a:latin typeface="Cambria Math"/>
                                    </a:rPr>
                                    <m:t>𝑦</m:t>
                                  </m:r>
                                  <m:r>
                                    <a:rPr sz="2200">
                                      <a:latin typeface="Cambria Math"/>
                                    </a:rPr>
                                    <m:t>+3</m:t>
                                  </m:r>
                                </m:e>
                              </m:d>
                            </m:oMath>
                          </a14:m>
                          <a:endParaRPr sz="2200" dirty="0"/>
                        </a:p>
                      </a:txBody>
                      <a:tcPr/>
                    </a:tc>
                    <a:extLst>
                      <a:ext uri="{0D108BD9-81ED-4DB2-BD59-A6C34878D82A}">
                        <a16:rowId xmlns:a16="http://schemas.microsoft.com/office/drawing/2014/main" val="10002"/>
                      </a:ext>
                    </a:extLst>
                  </a:tr>
                </a:tbl>
              </a:graphicData>
            </a:graphic>
          </p:graphicFrame>
        </mc:Choice>
        <mc:Fallback xmlns="">
          <p:graphicFrame>
            <p:nvGraphicFramePr>
              <p:cNvPr id="4" name="Table Placeholder 2" descr="open parenthesis x squared plus y close parenthesis cubed plus three times open parenthesis x squared plus y close parenthesis squared.&#10;&#10;The greatest common factor is open parenthesis x squared plus y close parenthesis squared &#10;&#10;then it becomes&#10;open parenthesis x squared plus y close parenthesis squared times open parenthesis x squared plus y close parenthesis plus three times open parenthesis x squared plus y close parenthesis squared&#10;&#10;equals open parenthesis x squared plus y close parenthesis squared times open parenthesis x squared plus y plus three close parenthesis">
                <a:extLst>
                  <a:ext uri="{FF2B5EF4-FFF2-40B4-BE49-F238E27FC236}">
                    <a16:creationId xmlns:a16="http://schemas.microsoft.com/office/drawing/2014/main" id="{9A598F64-F2D3-4020-99CD-C038EC0BBF4A}"/>
                  </a:ext>
                </a:extLst>
              </p:cNvPr>
              <p:cNvGraphicFramePr>
                <a:graphicFrameLocks/>
              </p:cNvGraphicFramePr>
              <p:nvPr>
                <p:extLst>
                  <p:ext uri="{D42A27DB-BD31-4B8C-83A1-F6EECF244321}">
                    <p14:modId xmlns:p14="http://schemas.microsoft.com/office/powerpoint/2010/main" val="445440896"/>
                  </p:ext>
                </p:extLst>
              </p:nvPr>
            </p:nvGraphicFramePr>
            <p:xfrm>
              <a:off x="838200" y="1088897"/>
              <a:ext cx="4609592" cy="1280160"/>
            </p:xfrm>
            <a:graphic>
              <a:graphicData uri="http://schemas.openxmlformats.org/drawingml/2006/table">
                <a:tbl>
                  <a:tblPr firstRow="1" bandRow="1">
                    <a:tableStyleId>{2D5ABB26-0587-4C30-8999-92F81FD0307C}</a:tableStyleId>
                  </a:tblPr>
                  <a:tblGrid>
                    <a:gridCol w="4609592">
                      <a:extLst>
                        <a:ext uri="{9D8B030D-6E8A-4147-A177-3AD203B41FA5}">
                          <a16:colId xmlns:a16="http://schemas.microsoft.com/office/drawing/2014/main" val="20000"/>
                        </a:ext>
                      </a:extLst>
                    </a:gridCol>
                  </a:tblGrid>
                  <a:tr h="426720">
                    <a:tc>
                      <a:txBody>
                        <a:bodyPr/>
                        <a:lstStyle/>
                        <a:p>
                          <a:endParaRPr lang="en-US"/>
                        </a:p>
                      </a:txBody>
                      <a:tcPr>
                        <a:blipFill>
                          <a:blip r:embed="rId3"/>
                          <a:stretch>
                            <a:fillRect t="-8571" b="-230000"/>
                          </a:stretch>
                        </a:blipFill>
                      </a:tcPr>
                    </a:tc>
                    <a:extLst>
                      <a:ext uri="{0D108BD9-81ED-4DB2-BD59-A6C34878D82A}">
                        <a16:rowId xmlns:a16="http://schemas.microsoft.com/office/drawing/2014/main" val="10000"/>
                      </a:ext>
                    </a:extLst>
                  </a:tr>
                  <a:tr h="426720">
                    <a:tc>
                      <a:txBody>
                        <a:bodyPr/>
                        <a:lstStyle/>
                        <a:p>
                          <a:endParaRPr lang="en-US"/>
                        </a:p>
                      </a:txBody>
                      <a:tcPr>
                        <a:blipFill>
                          <a:blip r:embed="rId3"/>
                          <a:stretch>
                            <a:fillRect t="-107042" b="-126761"/>
                          </a:stretch>
                        </a:blipFill>
                      </a:tcPr>
                    </a:tc>
                    <a:extLst>
                      <a:ext uri="{0D108BD9-81ED-4DB2-BD59-A6C34878D82A}">
                        <a16:rowId xmlns:a16="http://schemas.microsoft.com/office/drawing/2014/main" val="10001"/>
                      </a:ext>
                    </a:extLst>
                  </a:tr>
                  <a:tr h="426720">
                    <a:tc>
                      <a:txBody>
                        <a:bodyPr/>
                        <a:lstStyle/>
                        <a:p>
                          <a:endParaRPr lang="en-US"/>
                        </a:p>
                      </a:txBody>
                      <a:tcPr>
                        <a:blipFill>
                          <a:blip r:embed="rId3"/>
                          <a:stretch>
                            <a:fillRect t="-210000" b="-28571"/>
                          </a:stretch>
                        </a:blipFill>
                      </a:tcPr>
                    </a:tc>
                    <a:extLst>
                      <a:ext uri="{0D108BD9-81ED-4DB2-BD59-A6C34878D82A}">
                        <a16:rowId xmlns:a16="http://schemas.microsoft.com/office/drawing/2014/main" val="10002"/>
                      </a:ext>
                    </a:extLst>
                  </a:tr>
                </a:tbl>
              </a:graphicData>
            </a:graphic>
          </p:graphicFrame>
        </mc:Fallback>
      </mc:AlternateContent>
      <p:sp>
        <p:nvSpPr>
          <p:cNvPr id="6" name="TextBox 5">
            <a:extLst>
              <a:ext uri="{FF2B5EF4-FFF2-40B4-BE49-F238E27FC236}">
                <a16:creationId xmlns:a16="http://schemas.microsoft.com/office/drawing/2014/main" id="{1076285A-C6A5-B276-D03A-3DDB669313ED}"/>
              </a:ext>
              <a:ext uri="{C183D7F6-B498-43B3-948B-1728B52AA6E4}">
                <adec:decorative xmlns:adec="http://schemas.microsoft.com/office/drawing/2017/decorative" val="1"/>
              </a:ext>
            </a:extLst>
          </p:cNvPr>
          <p:cNvSpPr txBox="1"/>
          <p:nvPr/>
        </p:nvSpPr>
        <p:spPr>
          <a:xfrm>
            <a:off x="5906367" y="1219200"/>
            <a:ext cx="2286000" cy="369332"/>
          </a:xfrm>
          <a:prstGeom prst="rect">
            <a:avLst/>
          </a:prstGeom>
          <a:noFill/>
        </p:spPr>
        <p:txBody>
          <a:bodyPr wrap="square">
            <a:spAutoFit/>
          </a:bodyPr>
          <a:lstStyle/>
          <a:p>
            <a:pPr algn="l">
              <a:defRPr sz="1100" b="1"/>
            </a:pPr>
            <a:r>
              <a:rPr lang="en-IN" sz="1800" b="0" dirty="0"/>
              <a:t>The greatest common</a:t>
            </a:r>
            <a:endParaRPr lang="ar-AE" sz="1800" b="0" dirty="0"/>
          </a:p>
        </p:txBody>
      </p:sp>
      <p:pic>
        <p:nvPicPr>
          <p:cNvPr id="9" name="Picture 8">
            <a:extLst>
              <a:ext uri="{FF2B5EF4-FFF2-40B4-BE49-F238E27FC236}">
                <a16:creationId xmlns:a16="http://schemas.microsoft.com/office/drawing/2014/main" id="{901A82C9-0482-07D5-F136-DB75E743E9A8}"/>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5980044" y="1465305"/>
            <a:ext cx="1698208" cy="43200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a:t>
            </a:r>
            <a:r>
              <a:rPr lang="en-US" dirty="0"/>
              <a:t>2</a:t>
            </a:r>
            <a:r>
              <a:rPr dirty="0"/>
              <a:t>: Factoring by Grouping</a:t>
            </a:r>
            <a:r>
              <a:rPr lang="en-US" baseline="-25000" dirty="0"/>
              <a:t>1</a:t>
            </a:r>
            <a:endParaRPr dirty="0"/>
          </a:p>
        </p:txBody>
      </p:sp>
      <p:sp>
        <p:nvSpPr>
          <p:cNvPr id="3" name="Text Placeholder 2"/>
          <p:cNvSpPr>
            <a:spLocks noGrp="1"/>
          </p:cNvSpPr>
          <p:nvPr>
            <p:ph type="body" sz="quarter" idx="10"/>
          </p:nvPr>
        </p:nvSpPr>
        <p:spPr>
          <a:xfrm>
            <a:off x="406998" y="1029287"/>
            <a:ext cx="8229600" cy="4967067"/>
          </a:xfrm>
        </p:spPr>
        <p:txBody>
          <a:bodyPr>
            <a:normAutofit/>
          </a:bodyPr>
          <a:lstStyle/>
          <a:p>
            <a:r>
              <a:rPr sz="2600" dirty="0"/>
              <a:t>Factor each polynomial by grouping.</a:t>
            </a:r>
          </a:p>
        </p:txBody>
      </p:sp>
      <p:pic>
        <p:nvPicPr>
          <p:cNvPr id="7" name="Picture 6" descr="a. six x squared minus y plus two x minus three times x times y.&#10;b. a times x minus a times y minus b times x plus b times y.&#10;c. four x minus two x squared minus two x cubed plus x to the power of four.">
            <a:extLst>
              <a:ext uri="{FF2B5EF4-FFF2-40B4-BE49-F238E27FC236}">
                <a16:creationId xmlns:a16="http://schemas.microsoft.com/office/drawing/2014/main" id="{2FA18639-7370-8CFD-8313-D1343D0F2008}"/>
              </a:ext>
            </a:extLst>
          </p:cNvPr>
          <p:cNvPicPr>
            <a:picLocks noChangeAspect="1"/>
          </p:cNvPicPr>
          <p:nvPr/>
        </p:nvPicPr>
        <p:blipFill>
          <a:blip r:embed="rId2"/>
          <a:stretch>
            <a:fillRect/>
          </a:stretch>
        </p:blipFill>
        <p:spPr>
          <a:xfrm>
            <a:off x="507401" y="1600200"/>
            <a:ext cx="2916000" cy="1463011"/>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2</a:t>
            </a:r>
            <a:r>
              <a:rPr dirty="0"/>
              <a:t>: Factoring by Grouping</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514350" indent="-514350">
              <a:buFont typeface="+mj-lt"/>
              <a:buAutoNum type="alphaLcPeriod"/>
              <a:defRPr sz="2800"/>
            </a:pPr>
            <a:r>
              <a:rPr dirty="0"/>
              <a:t>​</a:t>
            </a:r>
          </a:p>
        </p:txBody>
      </p:sp>
      <mc:AlternateContent xmlns:mc="http://schemas.openxmlformats.org/markup-compatibility/2006" xmlns:a14="http://schemas.microsoft.com/office/drawing/2010/main">
        <mc:Choice Requires="a14">
          <p:graphicFrame>
            <p:nvGraphicFramePr>
              <p:cNvPr id="4" name="Table Placeholder 2" descr="By factoring the polynomial, &#10;six x squared minus y plus two x minus three times x times y.&#10;&#10;equals open parenthesis six x squared plus two x close parenthesis plus open parenthesis negative y minus three times x times y close parenthesis.&#10;&#10;equals two x times open parenthesis three x plus one close parenthesis plus y open parenthesis negative one minus three x close parenthesis.&#10;&#10;equals two x times open parenthesis three x plus one close parenthesis minus y times open parenthesis three x plus one close parenthesis.&#10;&#10;equals open parenthesis three x plus one close parenthesis times open parenthesis two x minus y close parenthesis.">
                <a:extLst>
                  <a:ext uri="{FF2B5EF4-FFF2-40B4-BE49-F238E27FC236}">
                    <a16:creationId xmlns:a16="http://schemas.microsoft.com/office/drawing/2014/main" id="{3D8CEE2B-05E6-46FD-9A4E-77D4ADD9D722}"/>
                  </a:ext>
                </a:extLst>
              </p:cNvPr>
              <p:cNvGraphicFramePr>
                <a:graphicFrameLocks/>
              </p:cNvGraphicFramePr>
              <p:nvPr>
                <p:extLst>
                  <p:ext uri="{D42A27DB-BD31-4B8C-83A1-F6EECF244321}">
                    <p14:modId xmlns:p14="http://schemas.microsoft.com/office/powerpoint/2010/main" val="2897108422"/>
                  </p:ext>
                </p:extLst>
              </p:nvPr>
            </p:nvGraphicFramePr>
            <p:xfrm>
              <a:off x="914400" y="1608513"/>
              <a:ext cx="3848100" cy="2200496"/>
            </p:xfrm>
            <a:graphic>
              <a:graphicData uri="http://schemas.openxmlformats.org/drawingml/2006/table">
                <a:tbl>
                  <a:tblPr firstRow="1" bandRow="1">
                    <a:tableStyleId>{2D5ABB26-0587-4C30-8999-92F81FD0307C}</a:tableStyleId>
                  </a:tblPr>
                  <a:tblGrid>
                    <a:gridCol w="3848100">
                      <a:extLst>
                        <a:ext uri="{9D8B030D-6E8A-4147-A177-3AD203B41FA5}">
                          <a16:colId xmlns:a16="http://schemas.microsoft.com/office/drawing/2014/main" val="20000"/>
                        </a:ext>
                      </a:extLst>
                    </a:gridCol>
                  </a:tblGrid>
                  <a:tr h="307982">
                    <a:tc>
                      <a:txBody>
                        <a:bodyPr/>
                        <a:lstStyle/>
                        <a:p>
                          <a:pPr algn="l">
                            <a:defRPr sz="1800"/>
                          </a:pPr>
                          <a:r>
                            <a:rPr sz="2200" dirty="0"/>
                            <a:t>​</a:t>
                          </a:r>
                          <a14:m>
                            <m:oMath xmlns:m="http://schemas.openxmlformats.org/officeDocument/2006/math">
                              <m:r>
                                <a:rPr sz="2200">
                                  <a:latin typeface="Cambria Math"/>
                                </a:rPr>
                                <m:t>6</m:t>
                              </m:r>
                              <m:sSup>
                                <m:sSupPr>
                                  <m:ctrlPr>
                                    <a:rPr sz="2200" i="1">
                                      <a:latin typeface="Cambria Math" panose="02040503050406030204" pitchFamily="18" charset="0"/>
                                    </a:rPr>
                                  </m:ctrlPr>
                                </m:sSupPr>
                                <m:e>
                                  <m:r>
                                    <a:rPr sz="2200">
                                      <a:latin typeface="Cambria Math"/>
                                    </a:rPr>
                                    <m:t>𝑥</m:t>
                                  </m:r>
                                </m:e>
                                <m:sup>
                                  <m:r>
                                    <a:rPr sz="2200">
                                      <a:latin typeface="Cambria Math"/>
                                    </a:rPr>
                                    <m:t>2</m:t>
                                  </m:r>
                                </m:sup>
                              </m:sSup>
                              <m:r>
                                <a:rPr sz="2200">
                                  <a:latin typeface="Cambria Math"/>
                                </a:rPr>
                                <m:t>−</m:t>
                              </m:r>
                              <m:r>
                                <a:rPr sz="2200">
                                  <a:latin typeface="Cambria Math"/>
                                </a:rPr>
                                <m:t>𝑦</m:t>
                              </m:r>
                              <m:r>
                                <a:rPr sz="2200">
                                  <a:latin typeface="Cambria Math"/>
                                </a:rPr>
                                <m:t>+2</m:t>
                              </m:r>
                              <m:r>
                                <a:rPr sz="2200">
                                  <a:latin typeface="Cambria Math"/>
                                </a:rPr>
                                <m:t>𝑥</m:t>
                              </m:r>
                              <m:r>
                                <a:rPr sz="2200">
                                  <a:latin typeface="Cambria Math"/>
                                </a:rPr>
                                <m:t>−3</m:t>
                              </m:r>
                              <m:r>
                                <a:rPr sz="2200">
                                  <a:latin typeface="Cambria Math"/>
                                </a:rPr>
                                <m:t>𝑥𝑦</m:t>
                              </m:r>
                            </m:oMath>
                          </a14:m>
                          <a:endParaRPr sz="2200" dirty="0"/>
                        </a:p>
                      </a:txBody>
                      <a:tcPr/>
                    </a:tc>
                    <a:extLst>
                      <a:ext uri="{0D108BD9-81ED-4DB2-BD59-A6C34878D82A}">
                        <a16:rowId xmlns:a16="http://schemas.microsoft.com/office/drawing/2014/main" val="10000"/>
                      </a:ext>
                    </a:extLst>
                  </a:tr>
                  <a:tr h="316420">
                    <a:tc>
                      <a:txBody>
                        <a:bodyPr/>
                        <a:lstStyle/>
                        <a:p>
                          <a:pPr algn="l">
                            <a:defRPr sz="1800"/>
                          </a:pPr>
                          <a:r>
                            <a:rPr lang="en-US" sz="2200" b="0" i="0" kern="1200" dirty="0">
                              <a:solidFill>
                                <a:schemeClr val="tx1"/>
                              </a:solidFill>
                              <a:effectLst/>
                              <a:latin typeface="+mn-lt"/>
                              <a:ea typeface="+mn-ea"/>
                              <a:cs typeface="+mn-cs"/>
                            </a:rPr>
                            <a:t> </a:t>
                          </a:r>
                          <a:r>
                            <a:rPr sz="2200" dirty="0"/>
                            <a:t>​</a:t>
                          </a:r>
                          <a14:m>
                            <m:oMath xmlns:m="http://schemas.openxmlformats.org/officeDocument/2006/math">
                              <m:r>
                                <a:rPr sz="2200">
                                  <a:latin typeface="Cambria Math"/>
                                </a:rPr>
                                <m:t>=</m:t>
                              </m:r>
                              <m:d>
                                <m:dPr>
                                  <m:ctrlPr>
                                    <a:rPr sz="2200" i="1">
                                      <a:latin typeface="Cambria Math" panose="02040503050406030204" pitchFamily="18" charset="0"/>
                                    </a:rPr>
                                  </m:ctrlPr>
                                </m:dPr>
                                <m:e>
                                  <m:r>
                                    <a:rPr sz="2200">
                                      <a:latin typeface="Cambria Math"/>
                                    </a:rPr>
                                    <m:t>6</m:t>
                                  </m:r>
                                  <m:sSup>
                                    <m:sSupPr>
                                      <m:ctrlPr>
                                        <a:rPr sz="2200" i="1">
                                          <a:latin typeface="Cambria Math" panose="02040503050406030204" pitchFamily="18" charset="0"/>
                                        </a:rPr>
                                      </m:ctrlPr>
                                    </m:sSupPr>
                                    <m:e>
                                      <m:r>
                                        <a:rPr sz="2200">
                                          <a:latin typeface="Cambria Math"/>
                                        </a:rPr>
                                        <m:t>𝑥</m:t>
                                      </m:r>
                                    </m:e>
                                    <m:sup>
                                      <m:r>
                                        <a:rPr sz="2200">
                                          <a:latin typeface="Cambria Math"/>
                                        </a:rPr>
                                        <m:t>2</m:t>
                                      </m:r>
                                    </m:sup>
                                  </m:sSup>
                                  <m:r>
                                    <a:rPr sz="2200">
                                      <a:latin typeface="Cambria Math"/>
                                    </a:rPr>
                                    <m:t>+2</m:t>
                                  </m:r>
                                  <m:r>
                                    <a:rPr sz="2200">
                                      <a:latin typeface="Cambria Math"/>
                                    </a:rPr>
                                    <m:t>𝑥</m:t>
                                  </m:r>
                                </m:e>
                              </m:d>
                              <m:r>
                                <a:rPr sz="2200">
                                  <a:latin typeface="Cambria Math"/>
                                </a:rPr>
                                <m:t>+</m:t>
                              </m:r>
                              <m:d>
                                <m:dPr>
                                  <m:ctrlPr>
                                    <a:rPr sz="2200" i="1">
                                      <a:latin typeface="Cambria Math" panose="02040503050406030204" pitchFamily="18" charset="0"/>
                                    </a:rPr>
                                  </m:ctrlPr>
                                </m:dPr>
                                <m:e>
                                  <m:r>
                                    <a:rPr sz="2200">
                                      <a:latin typeface="Cambria Math"/>
                                    </a:rPr>
                                    <m:t>−</m:t>
                                  </m:r>
                                  <m:r>
                                    <a:rPr sz="2200">
                                      <a:latin typeface="Cambria Math"/>
                                    </a:rPr>
                                    <m:t>𝑦</m:t>
                                  </m:r>
                                  <m:r>
                                    <a:rPr sz="2200">
                                      <a:latin typeface="Cambria Math"/>
                                    </a:rPr>
                                    <m:t>−3</m:t>
                                  </m:r>
                                  <m:r>
                                    <a:rPr sz="2200">
                                      <a:latin typeface="Cambria Math"/>
                                    </a:rPr>
                                    <m:t>𝑥𝑦</m:t>
                                  </m:r>
                                </m:e>
                              </m:d>
                            </m:oMath>
                          </a14:m>
                          <a:endParaRPr sz="2200" dirty="0"/>
                        </a:p>
                      </a:txBody>
                      <a:tcPr/>
                    </a:tc>
                    <a:extLst>
                      <a:ext uri="{0D108BD9-81ED-4DB2-BD59-A6C34878D82A}">
                        <a16:rowId xmlns:a16="http://schemas.microsoft.com/office/drawing/2014/main" val="10001"/>
                      </a:ext>
                    </a:extLst>
                  </a:tr>
                  <a:tr h="493616">
                    <a:tc>
                      <a:txBody>
                        <a:bodyPr/>
                        <a:lstStyle/>
                        <a:p>
                          <a:pPr algn="l">
                            <a:defRPr sz="1800"/>
                          </a:pPr>
                          <a:r>
                            <a:rPr sz="2200" dirty="0"/>
                            <a:t>​</a:t>
                          </a:r>
                          <a:r>
                            <a:rPr lang="en-US" sz="2200" b="0" i="0" kern="1200" dirty="0">
                              <a:solidFill>
                                <a:schemeClr val="tx1"/>
                              </a:solidFill>
                              <a:effectLst/>
                              <a:latin typeface="+mn-lt"/>
                              <a:ea typeface="+mn-ea"/>
                              <a:cs typeface="+mn-cs"/>
                            </a:rPr>
                            <a:t> </a:t>
                          </a:r>
                          <a14:m>
                            <m:oMath xmlns:m="http://schemas.openxmlformats.org/officeDocument/2006/math">
                              <m:r>
                                <a:rPr sz="2200">
                                  <a:latin typeface="Cambria Math"/>
                                </a:rPr>
                                <m:t>=2</m:t>
                              </m:r>
                              <m:r>
                                <a:rPr sz="2200">
                                  <a:latin typeface="Cambria Math"/>
                                </a:rPr>
                                <m:t>𝑥</m:t>
                              </m:r>
                              <m:d>
                                <m:dPr>
                                  <m:ctrlPr>
                                    <a:rPr sz="2200" i="1">
                                      <a:latin typeface="Cambria Math" panose="02040503050406030204" pitchFamily="18" charset="0"/>
                                    </a:rPr>
                                  </m:ctrlPr>
                                </m:dPr>
                                <m:e>
                                  <m:r>
                                    <a:rPr sz="2200">
                                      <a:latin typeface="Cambria Math"/>
                                    </a:rPr>
                                    <m:t>3</m:t>
                                  </m:r>
                                  <m:r>
                                    <a:rPr sz="2200">
                                      <a:latin typeface="Cambria Math"/>
                                    </a:rPr>
                                    <m:t>𝑥</m:t>
                                  </m:r>
                                  <m:r>
                                    <a:rPr sz="2200">
                                      <a:latin typeface="Cambria Math"/>
                                    </a:rPr>
                                    <m:t>+1</m:t>
                                  </m:r>
                                </m:e>
                              </m:d>
                              <m:r>
                                <a:rPr sz="2200">
                                  <a:latin typeface="Cambria Math"/>
                                </a:rPr>
                                <m:t>+</m:t>
                              </m:r>
                              <m:r>
                                <a:rPr sz="2200">
                                  <a:latin typeface="Cambria Math"/>
                                </a:rPr>
                                <m:t>𝑦</m:t>
                              </m:r>
                              <m:d>
                                <m:dPr>
                                  <m:ctrlPr>
                                    <a:rPr sz="2200" i="1">
                                      <a:latin typeface="Cambria Math" panose="02040503050406030204" pitchFamily="18" charset="0"/>
                                    </a:rPr>
                                  </m:ctrlPr>
                                </m:dPr>
                                <m:e>
                                  <m:r>
                                    <a:rPr sz="2200">
                                      <a:latin typeface="Cambria Math"/>
                                    </a:rPr>
                                    <m:t>−1−3</m:t>
                                  </m:r>
                                  <m:r>
                                    <a:rPr sz="2200">
                                      <a:latin typeface="Cambria Math"/>
                                    </a:rPr>
                                    <m:t>𝑥</m:t>
                                  </m:r>
                                </m:e>
                              </m:d>
                            </m:oMath>
                          </a14:m>
                          <a:endParaRPr sz="2200" dirty="0"/>
                        </a:p>
                      </a:txBody>
                      <a:tcPr/>
                    </a:tc>
                    <a:extLst>
                      <a:ext uri="{0D108BD9-81ED-4DB2-BD59-A6C34878D82A}">
                        <a16:rowId xmlns:a16="http://schemas.microsoft.com/office/drawing/2014/main" val="10002"/>
                      </a:ext>
                    </a:extLst>
                  </a:tr>
                  <a:tr h="307982">
                    <a:tc>
                      <a:txBody>
                        <a:bodyPr/>
                        <a:lstStyle/>
                        <a:p>
                          <a:pPr algn="l">
                            <a:defRPr sz="1800"/>
                          </a:pPr>
                          <a:r>
                            <a:rPr sz="2200" dirty="0"/>
                            <a:t>​</a:t>
                          </a:r>
                          <a:r>
                            <a:rPr lang="en-US" sz="2200" b="0" i="0" kern="1200" dirty="0">
                              <a:solidFill>
                                <a:schemeClr val="tx1"/>
                              </a:solidFill>
                              <a:effectLst/>
                              <a:latin typeface="+mn-lt"/>
                              <a:ea typeface="+mn-ea"/>
                              <a:cs typeface="+mn-cs"/>
                            </a:rPr>
                            <a:t> </a:t>
                          </a:r>
                          <a14:m>
                            <m:oMath xmlns:m="http://schemas.openxmlformats.org/officeDocument/2006/math">
                              <m:r>
                                <a:rPr sz="2200">
                                  <a:latin typeface="Cambria Math"/>
                                </a:rPr>
                                <m:t>=2</m:t>
                              </m:r>
                              <m:r>
                                <a:rPr sz="2200">
                                  <a:latin typeface="Cambria Math"/>
                                </a:rPr>
                                <m:t>𝑥</m:t>
                              </m:r>
                              <m:d>
                                <m:dPr>
                                  <m:ctrlPr>
                                    <a:rPr sz="2200" i="1">
                                      <a:latin typeface="Cambria Math" panose="02040503050406030204" pitchFamily="18" charset="0"/>
                                    </a:rPr>
                                  </m:ctrlPr>
                                </m:dPr>
                                <m:e>
                                  <m:r>
                                    <a:rPr sz="2200">
                                      <a:latin typeface="Cambria Math"/>
                                    </a:rPr>
                                    <m:t>3</m:t>
                                  </m:r>
                                  <m:r>
                                    <a:rPr sz="2200">
                                      <a:latin typeface="Cambria Math"/>
                                    </a:rPr>
                                    <m:t>𝑥</m:t>
                                  </m:r>
                                  <m:r>
                                    <a:rPr sz="2200">
                                      <a:latin typeface="Cambria Math"/>
                                    </a:rPr>
                                    <m:t>+1</m:t>
                                  </m:r>
                                </m:e>
                              </m:d>
                              <m:r>
                                <a:rPr sz="2200">
                                  <a:latin typeface="Cambria Math"/>
                                </a:rPr>
                                <m:t>−</m:t>
                              </m:r>
                              <m:r>
                                <a:rPr sz="2200">
                                  <a:latin typeface="Cambria Math"/>
                                </a:rPr>
                                <m:t>𝑦</m:t>
                              </m:r>
                              <m:d>
                                <m:dPr>
                                  <m:ctrlPr>
                                    <a:rPr sz="2200" i="1">
                                      <a:latin typeface="Cambria Math" panose="02040503050406030204" pitchFamily="18" charset="0"/>
                                    </a:rPr>
                                  </m:ctrlPr>
                                </m:dPr>
                                <m:e>
                                  <m:r>
                                    <a:rPr sz="2200">
                                      <a:latin typeface="Cambria Math"/>
                                    </a:rPr>
                                    <m:t>3</m:t>
                                  </m:r>
                                  <m:r>
                                    <a:rPr sz="2200">
                                      <a:latin typeface="Cambria Math"/>
                                    </a:rPr>
                                    <m:t>𝑥</m:t>
                                  </m:r>
                                  <m:r>
                                    <a:rPr sz="2200">
                                      <a:latin typeface="Cambria Math"/>
                                    </a:rPr>
                                    <m:t>+1</m:t>
                                  </m:r>
                                </m:e>
                              </m:d>
                            </m:oMath>
                          </a14:m>
                          <a:endParaRPr sz="2200" dirty="0"/>
                        </a:p>
                      </a:txBody>
                      <a:tcPr/>
                    </a:tc>
                    <a:extLst>
                      <a:ext uri="{0D108BD9-81ED-4DB2-BD59-A6C34878D82A}">
                        <a16:rowId xmlns:a16="http://schemas.microsoft.com/office/drawing/2014/main" val="10003"/>
                      </a:ext>
                    </a:extLst>
                  </a:tr>
                  <a:tr h="307982">
                    <a:tc>
                      <a:txBody>
                        <a:bodyPr/>
                        <a:lstStyle/>
                        <a:p>
                          <a:pPr algn="l">
                            <a:defRPr sz="1800"/>
                          </a:pPr>
                          <a:r>
                            <a:rPr sz="2200" dirty="0"/>
                            <a:t>​</a:t>
                          </a:r>
                          <a:r>
                            <a:rPr lang="en-US" sz="2200" b="0" i="0" kern="1200" dirty="0">
                              <a:solidFill>
                                <a:schemeClr val="tx1"/>
                              </a:solidFill>
                              <a:effectLst/>
                              <a:latin typeface="+mn-lt"/>
                              <a:ea typeface="+mn-ea"/>
                              <a:cs typeface="+mn-cs"/>
                            </a:rPr>
                            <a:t> </a:t>
                          </a:r>
                          <a14:m>
                            <m:oMath xmlns:m="http://schemas.openxmlformats.org/officeDocument/2006/math">
                              <m:r>
                                <a:rPr sz="2200">
                                  <a:latin typeface="Cambria Math"/>
                                </a:rPr>
                                <m:t>=</m:t>
                              </m:r>
                              <m:d>
                                <m:dPr>
                                  <m:ctrlPr>
                                    <a:rPr sz="2200" i="1">
                                      <a:latin typeface="Cambria Math" panose="02040503050406030204" pitchFamily="18" charset="0"/>
                                    </a:rPr>
                                  </m:ctrlPr>
                                </m:dPr>
                                <m:e>
                                  <m:r>
                                    <a:rPr sz="2200">
                                      <a:latin typeface="Cambria Math"/>
                                    </a:rPr>
                                    <m:t>3</m:t>
                                  </m:r>
                                  <m:r>
                                    <a:rPr sz="2200">
                                      <a:latin typeface="Cambria Math"/>
                                    </a:rPr>
                                    <m:t>𝑥</m:t>
                                  </m:r>
                                  <m:r>
                                    <a:rPr sz="2200">
                                      <a:latin typeface="Cambria Math"/>
                                    </a:rPr>
                                    <m:t>+1</m:t>
                                  </m:r>
                                </m:e>
                              </m:d>
                              <m:d>
                                <m:dPr>
                                  <m:ctrlPr>
                                    <a:rPr sz="2200" i="1">
                                      <a:latin typeface="Cambria Math" panose="02040503050406030204" pitchFamily="18" charset="0"/>
                                    </a:rPr>
                                  </m:ctrlPr>
                                </m:dPr>
                                <m:e>
                                  <m:r>
                                    <a:rPr sz="2200">
                                      <a:latin typeface="Cambria Math"/>
                                    </a:rPr>
                                    <m:t>2</m:t>
                                  </m:r>
                                  <m:r>
                                    <a:rPr sz="2200">
                                      <a:latin typeface="Cambria Math"/>
                                    </a:rPr>
                                    <m:t>𝑥</m:t>
                                  </m:r>
                                  <m:r>
                                    <a:rPr sz="2200">
                                      <a:latin typeface="Cambria Math"/>
                                    </a:rPr>
                                    <m:t>−</m:t>
                                  </m:r>
                                  <m:r>
                                    <a:rPr sz="2200">
                                      <a:latin typeface="Cambria Math"/>
                                    </a:rPr>
                                    <m:t>𝑦</m:t>
                                  </m:r>
                                </m:e>
                              </m:d>
                            </m:oMath>
                          </a14:m>
                          <a:endParaRPr sz="2200" dirty="0"/>
                        </a:p>
                      </a:txBody>
                      <a:tcPr/>
                    </a:tc>
                    <a:extLst>
                      <a:ext uri="{0D108BD9-81ED-4DB2-BD59-A6C34878D82A}">
                        <a16:rowId xmlns:a16="http://schemas.microsoft.com/office/drawing/2014/main" val="10004"/>
                      </a:ext>
                    </a:extLst>
                  </a:tr>
                </a:tbl>
              </a:graphicData>
            </a:graphic>
          </p:graphicFrame>
        </mc:Choice>
        <mc:Fallback xmlns="">
          <p:graphicFrame>
            <p:nvGraphicFramePr>
              <p:cNvPr id="4" name="Table Placeholder 2" descr="By factoring the polynomial, &#10;six x squared minus y plus two x minus three times x times y.&#10;&#10;equals open parenthesis six x squared plus two x close parenthesis plus open parenthesis negative y minus three times x times y close parenthesis.&#10;&#10;equals two x times open parenthesis three x plus one close parenthesis plus y open parenthesis negative one minus three x close parenthesis.&#10;&#10;equals two x times open parenthesis three x plus one close parenthesis minus y times open parenthesis three x plus one close parenthesis.&#10;&#10;equals open parenthesis three x plus one close parenthesis times open parenthesis two x minus y close parenthesis.">
                <a:extLst>
                  <a:ext uri="{FF2B5EF4-FFF2-40B4-BE49-F238E27FC236}">
                    <a16:creationId xmlns:a16="http://schemas.microsoft.com/office/drawing/2014/main" id="{3D8CEE2B-05E6-46FD-9A4E-77D4ADD9D722}"/>
                  </a:ext>
                </a:extLst>
              </p:cNvPr>
              <p:cNvGraphicFramePr>
                <a:graphicFrameLocks/>
              </p:cNvGraphicFramePr>
              <p:nvPr>
                <p:extLst>
                  <p:ext uri="{D42A27DB-BD31-4B8C-83A1-F6EECF244321}">
                    <p14:modId xmlns:p14="http://schemas.microsoft.com/office/powerpoint/2010/main" val="2897108422"/>
                  </p:ext>
                </p:extLst>
              </p:nvPr>
            </p:nvGraphicFramePr>
            <p:xfrm>
              <a:off x="914400" y="1608513"/>
              <a:ext cx="3848100" cy="2200496"/>
            </p:xfrm>
            <a:graphic>
              <a:graphicData uri="http://schemas.openxmlformats.org/drawingml/2006/table">
                <a:tbl>
                  <a:tblPr firstRow="1" bandRow="1">
                    <a:tableStyleId>{2D5ABB26-0587-4C30-8999-92F81FD0307C}</a:tableStyleId>
                  </a:tblPr>
                  <a:tblGrid>
                    <a:gridCol w="3848100">
                      <a:extLst>
                        <a:ext uri="{9D8B030D-6E8A-4147-A177-3AD203B41FA5}">
                          <a16:colId xmlns:a16="http://schemas.microsoft.com/office/drawing/2014/main" val="20000"/>
                        </a:ext>
                      </a:extLst>
                    </a:gridCol>
                  </a:tblGrid>
                  <a:tr h="426720">
                    <a:tc>
                      <a:txBody>
                        <a:bodyPr/>
                        <a:lstStyle/>
                        <a:p>
                          <a:endParaRPr lang="en-US"/>
                        </a:p>
                      </a:txBody>
                      <a:tcPr>
                        <a:blipFill>
                          <a:blip r:embed="rId2"/>
                          <a:stretch>
                            <a:fillRect t="-8571" b="-445714"/>
                          </a:stretch>
                        </a:blipFill>
                      </a:tcPr>
                    </a:tc>
                    <a:extLst>
                      <a:ext uri="{0D108BD9-81ED-4DB2-BD59-A6C34878D82A}">
                        <a16:rowId xmlns:a16="http://schemas.microsoft.com/office/drawing/2014/main" val="10000"/>
                      </a:ext>
                    </a:extLst>
                  </a:tr>
                  <a:tr h="426720">
                    <a:tc>
                      <a:txBody>
                        <a:bodyPr/>
                        <a:lstStyle/>
                        <a:p>
                          <a:endParaRPr lang="en-US"/>
                        </a:p>
                      </a:txBody>
                      <a:tcPr>
                        <a:blipFill>
                          <a:blip r:embed="rId2"/>
                          <a:stretch>
                            <a:fillRect t="-108571" b="-345714"/>
                          </a:stretch>
                        </a:blipFill>
                      </a:tcPr>
                    </a:tc>
                    <a:extLst>
                      <a:ext uri="{0D108BD9-81ED-4DB2-BD59-A6C34878D82A}">
                        <a16:rowId xmlns:a16="http://schemas.microsoft.com/office/drawing/2014/main" val="10001"/>
                      </a:ext>
                    </a:extLst>
                  </a:tr>
                  <a:tr h="493616">
                    <a:tc>
                      <a:txBody>
                        <a:bodyPr/>
                        <a:lstStyle/>
                        <a:p>
                          <a:endParaRPr lang="en-US"/>
                        </a:p>
                      </a:txBody>
                      <a:tcPr>
                        <a:blipFill>
                          <a:blip r:embed="rId2"/>
                          <a:stretch>
                            <a:fillRect t="-178049" b="-195122"/>
                          </a:stretch>
                        </a:blipFill>
                      </a:tcPr>
                    </a:tc>
                    <a:extLst>
                      <a:ext uri="{0D108BD9-81ED-4DB2-BD59-A6C34878D82A}">
                        <a16:rowId xmlns:a16="http://schemas.microsoft.com/office/drawing/2014/main" val="10002"/>
                      </a:ext>
                    </a:extLst>
                  </a:tr>
                  <a:tr h="426720">
                    <a:tc>
                      <a:txBody>
                        <a:bodyPr/>
                        <a:lstStyle/>
                        <a:p>
                          <a:endParaRPr lang="en-US"/>
                        </a:p>
                      </a:txBody>
                      <a:tcPr>
                        <a:blipFill>
                          <a:blip r:embed="rId2"/>
                          <a:stretch>
                            <a:fillRect t="-325714" b="-128571"/>
                          </a:stretch>
                        </a:blipFill>
                      </a:tcPr>
                    </a:tc>
                    <a:extLst>
                      <a:ext uri="{0D108BD9-81ED-4DB2-BD59-A6C34878D82A}">
                        <a16:rowId xmlns:a16="http://schemas.microsoft.com/office/drawing/2014/main" val="10003"/>
                      </a:ext>
                    </a:extLst>
                  </a:tr>
                  <a:tr h="426720">
                    <a:tc>
                      <a:txBody>
                        <a:bodyPr/>
                        <a:lstStyle/>
                        <a:p>
                          <a:endParaRPr lang="en-US"/>
                        </a:p>
                      </a:txBody>
                      <a:tcPr>
                        <a:blipFill>
                          <a:blip r:embed="rId2"/>
                          <a:stretch>
                            <a:fillRect t="-425714" b="-28571"/>
                          </a:stretch>
                        </a:blipFill>
                      </a:tcPr>
                    </a:tc>
                    <a:extLst>
                      <a:ext uri="{0D108BD9-81ED-4DB2-BD59-A6C34878D82A}">
                        <a16:rowId xmlns:a16="http://schemas.microsoft.com/office/drawing/2014/main" val="10004"/>
                      </a:ext>
                    </a:extLst>
                  </a:tr>
                </a:tbl>
              </a:graphicData>
            </a:graphic>
          </p:graphicFrame>
        </mc:Fallback>
      </mc:AlternateContent>
      <p:sp>
        <p:nvSpPr>
          <p:cNvPr id="6" name="TextBox 5">
            <a:extLst>
              <a:ext uri="{FF2B5EF4-FFF2-40B4-BE49-F238E27FC236}">
                <a16:creationId xmlns:a16="http://schemas.microsoft.com/office/drawing/2014/main" id="{91D6B804-BA09-FE56-834E-7CE015650447}"/>
              </a:ext>
              <a:ext uri="{C183D7F6-B498-43B3-948B-1728B52AA6E4}">
                <adec:decorative xmlns:adec="http://schemas.microsoft.com/office/drawing/2017/decorative" val="1"/>
              </a:ext>
            </a:extLst>
          </p:cNvPr>
          <p:cNvSpPr txBox="1"/>
          <p:nvPr/>
        </p:nvSpPr>
        <p:spPr>
          <a:xfrm>
            <a:off x="4762500" y="1524000"/>
            <a:ext cx="4152900" cy="2862322"/>
          </a:xfrm>
          <a:prstGeom prst="rect">
            <a:avLst/>
          </a:prstGeom>
          <a:noFill/>
        </p:spPr>
        <p:txBody>
          <a:bodyPr wrap="square">
            <a:spAutoFit/>
          </a:bodyPr>
          <a:lstStyle/>
          <a:p>
            <a:pPr>
              <a:defRPr sz="1100" b="1"/>
            </a:pPr>
            <a:r>
              <a:rPr lang="en-US" sz="1800" b="0" dirty="0"/>
              <a:t>The GCF of the four terms in the polynomial is </a:t>
            </a:r>
            <a:r>
              <a:rPr lang="en-US" sz="1800" b="0" dirty="0">
                <a:latin typeface="Cambria Math"/>
              </a:rPr>
              <a:t>1</a:t>
            </a:r>
            <a:r>
              <a:rPr lang="en-US" sz="1800" b="0" dirty="0"/>
              <a:t>, so the Greatest Common Factor method doesn't directly apply. The first and third terms have a GCF of 2</a:t>
            </a:r>
            <a:r>
              <a:rPr lang="en-US" sz="1800" b="0" i="1" dirty="0"/>
              <a:t>x</a:t>
            </a:r>
            <a:r>
              <a:rPr lang="en-US" sz="1800" b="0" dirty="0"/>
              <a:t>, while the second and fourth have a GCF of </a:t>
            </a:r>
            <a:r>
              <a:rPr lang="en-US" sz="1800" b="0" i="1" dirty="0"/>
              <a:t>y</a:t>
            </a:r>
            <a:r>
              <a:rPr lang="en-US" sz="1800" b="0" dirty="0"/>
              <a:t>, so we group accordingly.</a:t>
            </a:r>
            <a:r>
              <a:rPr lang="en-US" sz="1800" b="0" baseline="0" dirty="0"/>
              <a:t> </a:t>
            </a:r>
            <a:r>
              <a:rPr lang="en-US" sz="1800" b="0" dirty="0"/>
              <a:t>After factoring the two groups, we notice that 3</a:t>
            </a:r>
            <a:r>
              <a:rPr lang="en-US" sz="1800" b="0" i="1" dirty="0"/>
              <a:t>x</a:t>
            </a:r>
            <a:r>
              <a:rPr lang="en-US" sz="1800" b="0" dirty="0"/>
              <a:t> + 1</a:t>
            </a:r>
            <a:br>
              <a:rPr lang="en-US" sz="1800" b="0" dirty="0"/>
            </a:br>
            <a:r>
              <a:rPr lang="en-US" sz="1800" b="0" dirty="0"/>
              <a:t>and − 1−3</a:t>
            </a:r>
            <a:r>
              <a:rPr lang="en-US" sz="1800" b="0" i="1" dirty="0"/>
              <a:t>x</a:t>
            </a:r>
            <a:r>
              <a:rPr lang="en-US" sz="1800" b="0" dirty="0"/>
              <a:t> differ only by a minus sign (and the order). This means 3</a:t>
            </a:r>
            <a:r>
              <a:rPr lang="en-US" sz="1800" b="0" i="1" dirty="0"/>
              <a:t>x</a:t>
            </a:r>
            <a:r>
              <a:rPr lang="en-US" sz="1800" b="0" dirty="0"/>
              <a:t> + 1can be factored out.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2</a:t>
            </a:r>
            <a:r>
              <a:rPr dirty="0"/>
              <a:t>: Factoring by Grouping</a:t>
            </a:r>
            <a:r>
              <a:rPr lang="en-US" baseline="-25000" dirty="0"/>
              <a:t>3</a:t>
            </a:r>
            <a:endParaRPr dirty="0"/>
          </a:p>
        </p:txBody>
      </p:sp>
      <p:sp>
        <p:nvSpPr>
          <p:cNvPr id="3" name="Text Placeholder 2"/>
          <p:cNvSpPr>
            <a:spLocks noGrp="1"/>
          </p:cNvSpPr>
          <p:nvPr>
            <p:ph type="body" sz="quarter" idx="10"/>
          </p:nvPr>
        </p:nvSpPr>
        <p:spPr/>
        <p:txBody>
          <a:bodyPr/>
          <a:lstStyle/>
          <a:p>
            <a:pPr marL="514350" indent="-514350">
              <a:buFont typeface="+mj-lt"/>
              <a:buAutoNum type="alphaLcPeriod" startAt="2"/>
              <a:defRPr sz="2800"/>
            </a:pPr>
            <a:r>
              <a:rPr dirty="0"/>
              <a:t>​</a:t>
            </a:r>
          </a:p>
        </p:txBody>
      </p:sp>
      <mc:AlternateContent xmlns:mc="http://schemas.openxmlformats.org/markup-compatibility/2006" xmlns:a14="http://schemas.microsoft.com/office/drawing/2010/main">
        <mc:Choice Requires="a14">
          <p:graphicFrame>
            <p:nvGraphicFramePr>
              <p:cNvPr id="4" name="Table Placeholder 2" descr="By factoring the polynomial,&#10;a times x minus a times y minus b times x plus b times y.&#10;&#10;equals a open parenthesis x minus y close parenthesis minus b open parenthesis x minus y close parenthesis.&#10;&#10;equals open parenthesis x minus y close parenthesis open parenthesis a minus b close parenthesis.">
                <a:extLst>
                  <a:ext uri="{FF2B5EF4-FFF2-40B4-BE49-F238E27FC236}">
                    <a16:creationId xmlns:a16="http://schemas.microsoft.com/office/drawing/2014/main" id="{20565643-9AF7-43AE-B478-0C35BFF56479}"/>
                  </a:ext>
                </a:extLst>
              </p:cNvPr>
              <p:cNvGraphicFramePr>
                <a:graphicFrameLocks/>
              </p:cNvGraphicFramePr>
              <p:nvPr>
                <p:extLst>
                  <p:ext uri="{D42A27DB-BD31-4B8C-83A1-F6EECF244321}">
                    <p14:modId xmlns:p14="http://schemas.microsoft.com/office/powerpoint/2010/main" val="417351827"/>
                  </p:ext>
                </p:extLst>
              </p:nvPr>
            </p:nvGraphicFramePr>
            <p:xfrm>
              <a:off x="838200" y="1088897"/>
              <a:ext cx="3227007" cy="1280160"/>
            </p:xfrm>
            <a:graphic>
              <a:graphicData uri="http://schemas.openxmlformats.org/drawingml/2006/table">
                <a:tbl>
                  <a:tblPr firstRow="1" bandRow="1">
                    <a:tableStyleId>{2D5ABB26-0587-4C30-8999-92F81FD0307C}</a:tableStyleId>
                  </a:tblPr>
                  <a:tblGrid>
                    <a:gridCol w="3227007">
                      <a:extLst>
                        <a:ext uri="{9D8B030D-6E8A-4147-A177-3AD203B41FA5}">
                          <a16:colId xmlns:a16="http://schemas.microsoft.com/office/drawing/2014/main" val="20000"/>
                        </a:ext>
                      </a:extLst>
                    </a:gridCol>
                  </a:tblGrid>
                  <a:tr h="370840">
                    <a:tc>
                      <a:txBody>
                        <a:bodyPr/>
                        <a:lstStyle/>
                        <a:p>
                          <a:pPr algn="l">
                            <a:defRPr sz="1800"/>
                          </a:pPr>
                          <a:r>
                            <a:rPr sz="2200" dirty="0"/>
                            <a:t>​</a:t>
                          </a:r>
                          <a14:m>
                            <m:oMath xmlns:m="http://schemas.openxmlformats.org/officeDocument/2006/math">
                              <m:r>
                                <a:rPr sz="2200">
                                  <a:latin typeface="Cambria Math"/>
                                </a:rPr>
                                <m:t>𝑎𝑥</m:t>
                              </m:r>
                              <m:r>
                                <a:rPr sz="2200">
                                  <a:latin typeface="Cambria Math"/>
                                </a:rPr>
                                <m:t>−</m:t>
                              </m:r>
                              <m:r>
                                <a:rPr sz="2200">
                                  <a:latin typeface="Cambria Math"/>
                                </a:rPr>
                                <m:t>𝑎𝑦</m:t>
                              </m:r>
                              <m:r>
                                <a:rPr sz="2200">
                                  <a:latin typeface="Cambria Math"/>
                                </a:rPr>
                                <m:t>−</m:t>
                              </m:r>
                              <m:r>
                                <a:rPr sz="2200">
                                  <a:latin typeface="Cambria Math"/>
                                </a:rPr>
                                <m:t>𝑏𝑥</m:t>
                              </m:r>
                              <m:r>
                                <a:rPr sz="2200">
                                  <a:latin typeface="Cambria Math"/>
                                </a:rPr>
                                <m:t>+</m:t>
                              </m:r>
                              <m:r>
                                <a:rPr sz="2200">
                                  <a:latin typeface="Cambria Math"/>
                                </a:rPr>
                                <m:t>𝑏𝑦</m:t>
                              </m:r>
                            </m:oMath>
                          </a14:m>
                          <a:endParaRPr sz="2200" dirty="0"/>
                        </a:p>
                      </a:txBody>
                      <a:tcPr/>
                    </a:tc>
                    <a:extLst>
                      <a:ext uri="{0D108BD9-81ED-4DB2-BD59-A6C34878D82A}">
                        <a16:rowId xmlns:a16="http://schemas.microsoft.com/office/drawing/2014/main" val="10000"/>
                      </a:ext>
                    </a:extLst>
                  </a:tr>
                  <a:tr h="370840">
                    <a:tc>
                      <a:txBody>
                        <a:bodyPr/>
                        <a:lstStyle/>
                        <a:p>
                          <a:pPr algn="l">
                            <a:defRPr sz="1800"/>
                          </a:pPr>
                          <a:r>
                            <a:rPr sz="2200" dirty="0"/>
                            <a:t>​</a:t>
                          </a:r>
                          <a:r>
                            <a:rPr lang="en-US" sz="2200" b="0" i="0" kern="1200" dirty="0">
                              <a:solidFill>
                                <a:schemeClr val="tx1"/>
                              </a:solidFill>
                              <a:effectLst/>
                              <a:latin typeface="+mn-lt"/>
                              <a:ea typeface="+mn-ea"/>
                              <a:cs typeface="+mn-cs"/>
                            </a:rPr>
                            <a:t> </a:t>
                          </a:r>
                          <a14:m>
                            <m:oMath xmlns:m="http://schemas.openxmlformats.org/officeDocument/2006/math">
                              <m:r>
                                <a:rPr sz="2200">
                                  <a:latin typeface="Cambria Math"/>
                                </a:rPr>
                                <m:t>=</m:t>
                              </m:r>
                              <m:r>
                                <a:rPr sz="2200">
                                  <a:latin typeface="Cambria Math"/>
                                </a:rPr>
                                <m:t>𝑎</m:t>
                              </m:r>
                              <m:d>
                                <m:dPr>
                                  <m:ctrlPr>
                                    <a:rPr sz="2200" i="1">
                                      <a:latin typeface="Cambria Math" panose="02040503050406030204" pitchFamily="18" charset="0"/>
                                    </a:rPr>
                                  </m:ctrlPr>
                                </m:dPr>
                                <m:e>
                                  <m:r>
                                    <a:rPr sz="2200">
                                      <a:latin typeface="Cambria Math"/>
                                    </a:rPr>
                                    <m:t>𝑥</m:t>
                                  </m:r>
                                  <m:r>
                                    <a:rPr sz="2200">
                                      <a:latin typeface="Cambria Math"/>
                                    </a:rPr>
                                    <m:t>−</m:t>
                                  </m:r>
                                  <m:r>
                                    <a:rPr sz="2200">
                                      <a:latin typeface="Cambria Math"/>
                                    </a:rPr>
                                    <m:t>𝑦</m:t>
                                  </m:r>
                                </m:e>
                              </m:d>
                              <m:r>
                                <a:rPr sz="2200">
                                  <a:latin typeface="Cambria Math"/>
                                </a:rPr>
                                <m:t>−</m:t>
                              </m:r>
                              <m:r>
                                <a:rPr sz="2200">
                                  <a:latin typeface="Cambria Math"/>
                                </a:rPr>
                                <m:t>𝑏</m:t>
                              </m:r>
                              <m:d>
                                <m:dPr>
                                  <m:ctrlPr>
                                    <a:rPr sz="2200" i="1">
                                      <a:latin typeface="Cambria Math" panose="02040503050406030204" pitchFamily="18" charset="0"/>
                                    </a:rPr>
                                  </m:ctrlPr>
                                </m:dPr>
                                <m:e>
                                  <m:r>
                                    <a:rPr sz="2200">
                                      <a:latin typeface="Cambria Math"/>
                                    </a:rPr>
                                    <m:t>𝑥</m:t>
                                  </m:r>
                                  <m:r>
                                    <a:rPr sz="2200">
                                      <a:latin typeface="Cambria Math"/>
                                    </a:rPr>
                                    <m:t>−</m:t>
                                  </m:r>
                                  <m:r>
                                    <a:rPr sz="2200">
                                      <a:latin typeface="Cambria Math"/>
                                    </a:rPr>
                                    <m:t>𝑦</m:t>
                                  </m:r>
                                </m:e>
                              </m:d>
                            </m:oMath>
                          </a14:m>
                          <a:endParaRPr sz="2200" dirty="0"/>
                        </a:p>
                      </a:txBody>
                      <a:tcPr/>
                    </a:tc>
                    <a:extLst>
                      <a:ext uri="{0D108BD9-81ED-4DB2-BD59-A6C34878D82A}">
                        <a16:rowId xmlns:a16="http://schemas.microsoft.com/office/drawing/2014/main" val="10001"/>
                      </a:ext>
                    </a:extLst>
                  </a:tr>
                  <a:tr h="370840">
                    <a:tc>
                      <a:txBody>
                        <a:bodyPr/>
                        <a:lstStyle/>
                        <a:p>
                          <a:pPr algn="l">
                            <a:defRPr sz="1800"/>
                          </a:pPr>
                          <a:r>
                            <a:rPr sz="2200" dirty="0"/>
                            <a:t>​</a:t>
                          </a:r>
                          <a:r>
                            <a:rPr lang="en-US" sz="2200" b="0" i="0" kern="1200" dirty="0">
                              <a:solidFill>
                                <a:schemeClr val="tx1"/>
                              </a:solidFill>
                              <a:effectLst/>
                              <a:latin typeface="+mn-lt"/>
                              <a:ea typeface="+mn-ea"/>
                              <a:cs typeface="+mn-cs"/>
                            </a:rPr>
                            <a:t> </a:t>
                          </a:r>
                          <a14:m>
                            <m:oMath xmlns:m="http://schemas.openxmlformats.org/officeDocument/2006/math">
                              <m:r>
                                <a:rPr sz="2200">
                                  <a:latin typeface="Cambria Math"/>
                                </a:rPr>
                                <m:t>=</m:t>
                              </m:r>
                              <m:d>
                                <m:dPr>
                                  <m:ctrlPr>
                                    <a:rPr sz="2200" i="1">
                                      <a:latin typeface="Cambria Math" panose="02040503050406030204" pitchFamily="18" charset="0"/>
                                    </a:rPr>
                                  </m:ctrlPr>
                                </m:dPr>
                                <m:e>
                                  <m:r>
                                    <a:rPr sz="2200">
                                      <a:latin typeface="Cambria Math"/>
                                    </a:rPr>
                                    <m:t>𝑥</m:t>
                                  </m:r>
                                  <m:r>
                                    <a:rPr sz="2200">
                                      <a:latin typeface="Cambria Math"/>
                                    </a:rPr>
                                    <m:t>−</m:t>
                                  </m:r>
                                  <m:r>
                                    <a:rPr sz="2200">
                                      <a:latin typeface="Cambria Math"/>
                                    </a:rPr>
                                    <m:t>𝑦</m:t>
                                  </m:r>
                                </m:e>
                              </m:d>
                              <m:d>
                                <m:dPr>
                                  <m:ctrlPr>
                                    <a:rPr sz="2200" i="1">
                                      <a:latin typeface="Cambria Math" panose="02040503050406030204" pitchFamily="18" charset="0"/>
                                    </a:rPr>
                                  </m:ctrlPr>
                                </m:dPr>
                                <m:e>
                                  <m:r>
                                    <a:rPr sz="2200">
                                      <a:latin typeface="Cambria Math"/>
                                    </a:rPr>
                                    <m:t>𝑎</m:t>
                                  </m:r>
                                  <m:r>
                                    <a:rPr sz="2200">
                                      <a:latin typeface="Cambria Math"/>
                                    </a:rPr>
                                    <m:t>−</m:t>
                                  </m:r>
                                  <m:r>
                                    <a:rPr sz="2200">
                                      <a:latin typeface="Cambria Math"/>
                                    </a:rPr>
                                    <m:t>𝑏</m:t>
                                  </m:r>
                                </m:e>
                              </m:d>
                            </m:oMath>
                          </a14:m>
                          <a:endParaRPr sz="2200" dirty="0"/>
                        </a:p>
                      </a:txBody>
                      <a:tcPr/>
                    </a:tc>
                    <a:extLst>
                      <a:ext uri="{0D108BD9-81ED-4DB2-BD59-A6C34878D82A}">
                        <a16:rowId xmlns:a16="http://schemas.microsoft.com/office/drawing/2014/main" val="10002"/>
                      </a:ext>
                    </a:extLst>
                  </a:tr>
                </a:tbl>
              </a:graphicData>
            </a:graphic>
          </p:graphicFrame>
        </mc:Choice>
        <mc:Fallback xmlns="">
          <p:graphicFrame>
            <p:nvGraphicFramePr>
              <p:cNvPr id="4" name="Table Placeholder 2" descr="By factoring the polynomial,&#10;a times x minus a times y minus b times x plus b times y.&#10;&#10;equals a open parenthesis x minus y close parenthesis minus b open parenthesis x minus y close parenthesis.&#10;&#10;equals open parenthesis x minus y close parenthesis open parenthesis a minus b close parenthesis.">
                <a:extLst>
                  <a:ext uri="{FF2B5EF4-FFF2-40B4-BE49-F238E27FC236}">
                    <a16:creationId xmlns:a16="http://schemas.microsoft.com/office/drawing/2014/main" id="{20565643-9AF7-43AE-B478-0C35BFF56479}"/>
                  </a:ext>
                </a:extLst>
              </p:cNvPr>
              <p:cNvGraphicFramePr>
                <a:graphicFrameLocks/>
              </p:cNvGraphicFramePr>
              <p:nvPr>
                <p:extLst>
                  <p:ext uri="{D42A27DB-BD31-4B8C-83A1-F6EECF244321}">
                    <p14:modId xmlns:p14="http://schemas.microsoft.com/office/powerpoint/2010/main" val="417351827"/>
                  </p:ext>
                </p:extLst>
              </p:nvPr>
            </p:nvGraphicFramePr>
            <p:xfrm>
              <a:off x="838200" y="1088897"/>
              <a:ext cx="3227007" cy="1280160"/>
            </p:xfrm>
            <a:graphic>
              <a:graphicData uri="http://schemas.openxmlformats.org/drawingml/2006/table">
                <a:tbl>
                  <a:tblPr firstRow="1" bandRow="1">
                    <a:tableStyleId>{2D5ABB26-0587-4C30-8999-92F81FD0307C}</a:tableStyleId>
                  </a:tblPr>
                  <a:tblGrid>
                    <a:gridCol w="3227007">
                      <a:extLst>
                        <a:ext uri="{9D8B030D-6E8A-4147-A177-3AD203B41FA5}">
                          <a16:colId xmlns:a16="http://schemas.microsoft.com/office/drawing/2014/main" val="20000"/>
                        </a:ext>
                      </a:extLst>
                    </a:gridCol>
                  </a:tblGrid>
                  <a:tr h="426720">
                    <a:tc>
                      <a:txBody>
                        <a:bodyPr/>
                        <a:lstStyle/>
                        <a:p>
                          <a:endParaRPr lang="en-US"/>
                        </a:p>
                      </a:txBody>
                      <a:tcPr>
                        <a:blipFill>
                          <a:blip r:embed="rId2"/>
                          <a:stretch>
                            <a:fillRect t="-8571" b="-230000"/>
                          </a:stretch>
                        </a:blipFill>
                      </a:tcPr>
                    </a:tc>
                    <a:extLst>
                      <a:ext uri="{0D108BD9-81ED-4DB2-BD59-A6C34878D82A}">
                        <a16:rowId xmlns:a16="http://schemas.microsoft.com/office/drawing/2014/main" val="10000"/>
                      </a:ext>
                    </a:extLst>
                  </a:tr>
                  <a:tr h="426720">
                    <a:tc>
                      <a:txBody>
                        <a:bodyPr/>
                        <a:lstStyle/>
                        <a:p>
                          <a:endParaRPr lang="en-US"/>
                        </a:p>
                      </a:txBody>
                      <a:tcPr>
                        <a:blipFill>
                          <a:blip r:embed="rId2"/>
                          <a:stretch>
                            <a:fillRect t="-107042" b="-126761"/>
                          </a:stretch>
                        </a:blipFill>
                      </a:tcPr>
                    </a:tc>
                    <a:extLst>
                      <a:ext uri="{0D108BD9-81ED-4DB2-BD59-A6C34878D82A}">
                        <a16:rowId xmlns:a16="http://schemas.microsoft.com/office/drawing/2014/main" val="10001"/>
                      </a:ext>
                    </a:extLst>
                  </a:tr>
                  <a:tr h="426720">
                    <a:tc>
                      <a:txBody>
                        <a:bodyPr/>
                        <a:lstStyle/>
                        <a:p>
                          <a:endParaRPr lang="en-US"/>
                        </a:p>
                      </a:txBody>
                      <a:tcPr>
                        <a:blipFill>
                          <a:blip r:embed="rId2"/>
                          <a:stretch>
                            <a:fillRect t="-210000" b="-28571"/>
                          </a:stretch>
                        </a:blipFill>
                      </a:tcPr>
                    </a:tc>
                    <a:extLst>
                      <a:ext uri="{0D108BD9-81ED-4DB2-BD59-A6C34878D82A}">
                        <a16:rowId xmlns:a16="http://schemas.microsoft.com/office/drawing/2014/main" val="10002"/>
                      </a:ext>
                    </a:extLst>
                  </a:tr>
                </a:tbl>
              </a:graphicData>
            </a:graphic>
          </p:graphicFrame>
        </mc:Fallback>
      </mc:AlternateContent>
      <p:sp>
        <p:nvSpPr>
          <p:cNvPr id="6" name="TextBox 5">
            <a:extLst>
              <a:ext uri="{FF2B5EF4-FFF2-40B4-BE49-F238E27FC236}">
                <a16:creationId xmlns:a16="http://schemas.microsoft.com/office/drawing/2014/main" id="{91505ED2-F0C4-8CB6-D58E-77C1D0001F58}"/>
              </a:ext>
              <a:ext uri="{C183D7F6-B498-43B3-948B-1728B52AA6E4}">
                <adec:decorative xmlns:adec="http://schemas.microsoft.com/office/drawing/2017/decorative" val="1"/>
              </a:ext>
            </a:extLst>
          </p:cNvPr>
          <p:cNvSpPr txBox="1"/>
          <p:nvPr/>
        </p:nvSpPr>
        <p:spPr>
          <a:xfrm>
            <a:off x="4267200" y="1115791"/>
            <a:ext cx="4572000" cy="1477328"/>
          </a:xfrm>
          <a:prstGeom prst="rect">
            <a:avLst/>
          </a:prstGeom>
          <a:noFill/>
        </p:spPr>
        <p:txBody>
          <a:bodyPr wrap="square">
            <a:spAutoFit/>
          </a:bodyPr>
          <a:lstStyle/>
          <a:p>
            <a:pPr algn="l"/>
            <a:r>
              <a:rPr lang="en-US" dirty="0"/>
              <a:t>The first two terms have a common factor, as do the last two, so we proceed accordingly. In this problem, we could also have grouped the first and third terms, and the second and fourth terms, and obtained the same result.</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2604</TotalTime>
  <Words>1486</Words>
  <Application>Microsoft Office PowerPoint</Application>
  <PresentationFormat>On-screen Show (4:3)</PresentationFormat>
  <Paragraphs>155</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Calibri</vt:lpstr>
      <vt:lpstr>Courier New</vt:lpstr>
      <vt:lpstr>Cambria Math</vt:lpstr>
      <vt:lpstr>Office Theme</vt:lpstr>
      <vt:lpstr>Section 1.6</vt:lpstr>
      <vt:lpstr>Example 1: Factoring Out the Greatest Common Factor1</vt:lpstr>
      <vt:lpstr>Example 1: Factoring Out the Greatest Common Factor2</vt:lpstr>
      <vt:lpstr>Example 1: Factoring Out the Greatest Common Factor3</vt:lpstr>
      <vt:lpstr>Example 1: Factoring Out the Greatest Common Factor4</vt:lpstr>
      <vt:lpstr>Example 1: Factoring Out the Greatest Common Factor5</vt:lpstr>
      <vt:lpstr>Example 2: Factoring by Grouping1</vt:lpstr>
      <vt:lpstr>Example 2: Factoring by Grouping2</vt:lpstr>
      <vt:lpstr>Example 2: Factoring by Grouping3</vt:lpstr>
      <vt:lpstr>Example 2: Factoring by Grouping4</vt:lpstr>
      <vt:lpstr>CAUTION!</vt:lpstr>
      <vt:lpstr>Formula: Factoring Special Binomials</vt:lpstr>
      <vt:lpstr>Example 3: Factoring Special Binomials1</vt:lpstr>
      <vt:lpstr>Example 3: Factoring Special Binomials2</vt:lpstr>
      <vt:lpstr>Example 3: Factoring Special Binomials3</vt:lpstr>
      <vt:lpstr>Example 3: Factoring Special Binomials4</vt:lpstr>
      <vt:lpstr>Example 3: Factoring Special Binomials5</vt:lpstr>
      <vt:lpstr>Example 4: Factoring a Trinomial1</vt:lpstr>
      <vt:lpstr>Procedure: Factoring a Trinomial by Grouping</vt:lpstr>
      <vt:lpstr>Example 5: Factoring a Trinomial by Grouping1</vt:lpstr>
      <vt:lpstr>Formula: Perfect Square Trinomials</vt:lpstr>
      <vt:lpstr>Example 6: Perfect Square Trinomials1</vt:lpstr>
      <vt:lpstr>Example 6: Perfect Square Trinomials2</vt:lpstr>
      <vt:lpstr>Example 7: Factoring Expressions with Noninteger Rational Exponents1</vt:lpstr>
      <vt:lpstr>Example 7: Factoring Expressions with Noninteger Rational Exponents2</vt:lpstr>
      <vt:lpstr>Example 7: Factoring Expressions with Noninteger Rational Exponents3</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dc:title>
  <dc:creator>Hawkes Learning</dc:creator>
  <cp:lastModifiedBy>Kodanda Ram Bade</cp:lastModifiedBy>
  <cp:revision>262</cp:revision>
  <dcterms:created xsi:type="dcterms:W3CDTF">2013-04-26T14:43:13Z</dcterms:created>
  <dcterms:modified xsi:type="dcterms:W3CDTF">2025-06-20T06:42:26Z</dcterms:modified>
</cp:coreProperties>
</file>